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2" r:id="rId4"/>
  </p:sldMasterIdLst>
  <p:notesMasterIdLst>
    <p:notesMasterId r:id="rId22"/>
  </p:notesMasterIdLst>
  <p:handoutMasterIdLst>
    <p:handoutMasterId r:id="rId23"/>
  </p:handoutMasterIdLst>
  <p:sldIdLst>
    <p:sldId id="430" r:id="rId5"/>
    <p:sldId id="490" r:id="rId6"/>
    <p:sldId id="458" r:id="rId7"/>
    <p:sldId id="483" r:id="rId8"/>
    <p:sldId id="493" r:id="rId9"/>
    <p:sldId id="485" r:id="rId10"/>
    <p:sldId id="486" r:id="rId11"/>
    <p:sldId id="487" r:id="rId12"/>
    <p:sldId id="495" r:id="rId13"/>
    <p:sldId id="464" r:id="rId14"/>
    <p:sldId id="268" r:id="rId15"/>
    <p:sldId id="497" r:id="rId16"/>
    <p:sldId id="496" r:id="rId17"/>
    <p:sldId id="261" r:id="rId18"/>
    <p:sldId id="494" r:id="rId19"/>
    <p:sldId id="263" r:id="rId20"/>
    <p:sldId id="264" r:id="rId21"/>
  </p:sldIdLst>
  <p:sldSz cx="24382413" cy="13716000"/>
  <p:notesSz cx="6858000" cy="9144000"/>
  <p:embeddedFontLst>
    <p:embeddedFont>
      <p:font typeface="Bitter" pitchFamily="2" charset="77"/>
      <p:regular r:id="rId24"/>
      <p:bold r:id="rId25"/>
      <p:italic r:id="rId26"/>
      <p:boldItalic r:id="rId27"/>
    </p:embeddedFont>
    <p:embeddedFont>
      <p:font typeface="Bitter SemiBold" pitchFamily="2" charset="77"/>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Roboto Condensed Light" panose="02000000000000000000" pitchFamily="2" charset="0"/>
      <p:regular r:id="rId36"/>
      <p:italic r:id="rId37"/>
    </p:embeddedFont>
    <p:embeddedFont>
      <p:font typeface="Rubik" pitchFamily="2" charset="-79"/>
      <p:regular r:id="rId38"/>
      <p:bold r:id="rId39"/>
      <p:italic r:id="rId40"/>
      <p:boldItalic r:id="rId41"/>
    </p:embeddedFont>
    <p:embeddedFont>
      <p:font typeface="Rubik Medium" pitchFamily="2" charset="-79"/>
      <p:regular r:id="rId42"/>
      <p:italic r:id="rId43"/>
    </p:embeddedFont>
    <p:embeddedFont>
      <p:font typeface="Rubik SemiBold" pitchFamily="2" charset="-79"/>
      <p:regular r:id="rId44"/>
      <p:bold r:id="rId45"/>
      <p:italic r:id="rId46"/>
      <p:boldItalic r:id="rId47"/>
    </p:embeddedFont>
    <p:embeddedFont>
      <p:font typeface="Source Code Pro" panose="020B0509030403020204" pitchFamily="49" charset="0"/>
      <p:regular r:id="rId48"/>
      <p:bold r:id="rId49"/>
      <p:italic r:id="rId50"/>
      <p:boldItalic r:id="rId51"/>
    </p:embeddedFont>
  </p:embeddedFontLst>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39C907-CEB6-6F44-86DB-E2B201B09924}">
          <p14:sldIdLst>
            <p14:sldId id="430"/>
            <p14:sldId id="490"/>
            <p14:sldId id="458"/>
            <p14:sldId id="483"/>
            <p14:sldId id="493"/>
            <p14:sldId id="485"/>
            <p14:sldId id="486"/>
            <p14:sldId id="487"/>
            <p14:sldId id="495"/>
            <p14:sldId id="464"/>
            <p14:sldId id="268"/>
            <p14:sldId id="497"/>
            <p14:sldId id="496"/>
            <p14:sldId id="261"/>
            <p14:sldId id="494"/>
            <p14:sldId id="263"/>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s Nikou" initials="MN" lastIdx="1" clrIdx="0">
    <p:extLst>
      <p:ext uri="{19B8F6BF-5375-455C-9EA6-DF929625EA0E}">
        <p15:presenceInfo xmlns:p15="http://schemas.microsoft.com/office/powerpoint/2012/main" userId="S::mahdis.nikou@brightcarbon.com::d5834665-7bc3-47f1-85ef-fc6fca3117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CF8"/>
    <a:srgbClr val="B8CEB1"/>
    <a:srgbClr val="EDF4EB"/>
    <a:srgbClr val="F8EFF2"/>
    <a:srgbClr val="F6E3EA"/>
    <a:srgbClr val="FDF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3" autoAdjust="0"/>
    <p:restoredTop sz="82103" autoAdjust="0"/>
  </p:normalViewPr>
  <p:slideViewPr>
    <p:cSldViewPr snapToGrid="0">
      <p:cViewPr varScale="1">
        <p:scale>
          <a:sx n="48" d="100"/>
          <a:sy n="48" d="100"/>
        </p:scale>
        <p:origin x="296" y="528"/>
      </p:cViewPr>
      <p:guideLst/>
    </p:cSldViewPr>
  </p:slideViewPr>
  <p:notesTextViewPr>
    <p:cViewPr>
      <p:scale>
        <a:sx n="100" d="100"/>
        <a:sy n="100" d="100"/>
      </p:scale>
      <p:origin x="0" y="0"/>
    </p:cViewPr>
  </p:notesTextViewPr>
  <p:sorterViewPr>
    <p:cViewPr>
      <p:scale>
        <a:sx n="50" d="100"/>
        <a:sy n="50" d="100"/>
      </p:scale>
      <p:origin x="0" y="-174"/>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Number of publishing institutions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United States</c:v>
                </c:pt>
                <c:pt idx="1">
                  <c:v>Colombia</c:v>
                </c:pt>
                <c:pt idx="2">
                  <c:v>United Kingdom</c:v>
                </c:pt>
                <c:pt idx="3">
                  <c:v>Australia</c:v>
                </c:pt>
                <c:pt idx="4">
                  <c:v>Spain</c:v>
                </c:pt>
                <c:pt idx="5">
                  <c:v>Brazil</c:v>
                </c:pt>
                <c:pt idx="6">
                  <c:v>Russian Federation</c:v>
                </c:pt>
                <c:pt idx="7">
                  <c:v>France</c:v>
                </c:pt>
                <c:pt idx="8">
                  <c:v>Ecuador</c:v>
                </c:pt>
                <c:pt idx="9">
                  <c:v>Netherlands</c:v>
                </c:pt>
              </c:strCache>
            </c:strRef>
          </c:cat>
          <c:val>
            <c:numRef>
              <c:f>Sheet1!$B$2:$B$11</c:f>
              <c:numCache>
                <c:formatCode>General</c:formatCode>
                <c:ptCount val="10"/>
                <c:pt idx="0">
                  <c:v>374</c:v>
                </c:pt>
                <c:pt idx="1">
                  <c:v>243</c:v>
                </c:pt>
                <c:pt idx="2">
                  <c:v>178</c:v>
                </c:pt>
                <c:pt idx="3">
                  <c:v>125</c:v>
                </c:pt>
                <c:pt idx="4">
                  <c:v>120</c:v>
                </c:pt>
                <c:pt idx="5">
                  <c:v>115</c:v>
                </c:pt>
                <c:pt idx="6">
                  <c:v>101</c:v>
                </c:pt>
                <c:pt idx="7">
                  <c:v>67</c:v>
                </c:pt>
                <c:pt idx="8">
                  <c:v>56</c:v>
                </c:pt>
                <c:pt idx="9">
                  <c:v>52</c:v>
                </c:pt>
              </c:numCache>
            </c:numRef>
          </c:val>
          <c:extLst>
            <c:ext xmlns:c16="http://schemas.microsoft.com/office/drawing/2014/chart" uri="{C3380CC4-5D6E-409C-BE32-E72D297353CC}">
              <c16:uniqueId val="{00000000-CDB9-4D48-9352-EF76B2CC38BA}"/>
            </c:ext>
          </c:extLst>
        </c:ser>
        <c:dLbls>
          <c:showLegendKey val="0"/>
          <c:showVal val="1"/>
          <c:showCatName val="0"/>
          <c:showSerName val="0"/>
          <c:showPercent val="0"/>
          <c:showBubbleSize val="0"/>
        </c:dLbls>
        <c:gapWidth val="150"/>
        <c:overlap val="-25"/>
        <c:axId val="177232928"/>
        <c:axId val="146612576"/>
      </c:barChart>
      <c:catAx>
        <c:axId val="177232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ubik Medium" pitchFamily="2" charset="-79"/>
                <a:ea typeface="+mn-ea"/>
                <a:cs typeface="Rubik Medium" pitchFamily="2" charset="-79"/>
              </a:defRPr>
            </a:pPr>
            <a:endParaRPr lang="en-DK"/>
          </a:p>
        </c:txPr>
        <c:crossAx val="146612576"/>
        <c:crosses val="autoZero"/>
        <c:auto val="1"/>
        <c:lblAlgn val="ctr"/>
        <c:lblOffset val="100"/>
        <c:noMultiLvlLbl val="0"/>
      </c:catAx>
      <c:valAx>
        <c:axId val="146612576"/>
        <c:scaling>
          <c:orientation val="minMax"/>
        </c:scaling>
        <c:delete val="0"/>
        <c:axPos val="t"/>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DK"/>
          </a:p>
        </c:txPr>
        <c:crossAx val="177232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t" anchorCtr="1"/>
          <a:lstStyle/>
          <a:p>
            <a:pPr>
              <a:defRPr sz="2000" b="0" i="0" u="none" strike="noStrike" kern="1200" spc="0" baseline="0">
                <a:solidFill>
                  <a:schemeClr val="tx1">
                    <a:lumMod val="65000"/>
                    <a:lumOff val="35000"/>
                  </a:schemeClr>
                </a:solidFill>
                <a:latin typeface="Rubik Medium" pitchFamily="2" charset="-79"/>
                <a:ea typeface="+mn-ea"/>
                <a:cs typeface="Rubik Medium" pitchFamily="2" charset="-79"/>
              </a:defRPr>
            </a:pPr>
            <a:r>
              <a:rPr lang="en-GB" sz="2000" b="0" i="0" dirty="0">
                <a:latin typeface="Rubik Medium" pitchFamily="2" charset="-79"/>
                <a:cs typeface="Rubik Medium" pitchFamily="2" charset="-79"/>
              </a:rPr>
              <a:t>Occurrences published in 2025</a:t>
            </a:r>
          </a:p>
        </c:rich>
      </c:tx>
      <c:layout>
        <c:manualLayout>
          <c:xMode val="edge"/>
          <c:yMode val="edge"/>
          <c:x val="0.28048310085579248"/>
          <c:y val="0.48027028163757346"/>
        </c:manualLayout>
      </c:layout>
      <c:overlay val="0"/>
      <c:spPr>
        <a:noFill/>
        <a:ln>
          <a:noFill/>
        </a:ln>
        <a:effectLst/>
      </c:spPr>
      <c:txPr>
        <a:bodyPr rot="0" spcFirstLastPara="1" vertOverflow="ellipsis" vert="horz" wrap="square" anchor="t" anchorCtr="1"/>
        <a:lstStyle/>
        <a:p>
          <a:pPr>
            <a:defRPr sz="2000" b="0" i="0" u="none" strike="noStrike" kern="1200" spc="0" baseline="0">
              <a:solidFill>
                <a:schemeClr val="tx1">
                  <a:lumMod val="65000"/>
                  <a:lumOff val="35000"/>
                </a:schemeClr>
              </a:solidFill>
              <a:latin typeface="Rubik Medium" pitchFamily="2" charset="-79"/>
              <a:ea typeface="+mn-ea"/>
              <a:cs typeface="Rubik Medium" pitchFamily="2" charset="-79"/>
            </a:defRPr>
          </a:pPr>
          <a:endParaRPr lang="en-DK"/>
        </a:p>
      </c:txPr>
    </c:title>
    <c:autoTitleDeleted val="0"/>
    <c:plotArea>
      <c:layout>
        <c:manualLayout>
          <c:layoutTarget val="inner"/>
          <c:xMode val="edge"/>
          <c:yMode val="edge"/>
          <c:x val="0.14401482832013793"/>
          <c:y val="0.12536155393262097"/>
          <c:w val="0.72899268270637674"/>
          <c:h val="0.7521972826015566"/>
        </c:manualLayout>
      </c:layout>
      <c:doughnutChart>
        <c:varyColors val="1"/>
        <c:ser>
          <c:idx val="1"/>
          <c:order val="0"/>
          <c:tx>
            <c:v>2020</c:v>
          </c:tx>
          <c:dPt>
            <c:idx val="0"/>
            <c:bubble3D val="0"/>
            <c:spPr>
              <a:solidFill>
                <a:schemeClr val="accent1">
                  <a:shade val="41000"/>
                </a:schemeClr>
              </a:solidFill>
              <a:ln w="19050">
                <a:solidFill>
                  <a:schemeClr val="lt1"/>
                </a:solidFill>
              </a:ln>
              <a:effectLst/>
            </c:spPr>
            <c:extLst>
              <c:ext xmlns:c16="http://schemas.microsoft.com/office/drawing/2014/chart" uri="{C3380CC4-5D6E-409C-BE32-E72D297353CC}">
                <c16:uniqueId val="{00000001-3FB2-E942-8B30-6227BC884EAF}"/>
              </c:ext>
            </c:extLst>
          </c:dPt>
          <c:dPt>
            <c:idx val="1"/>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3-3FB2-E942-8B30-6227BC884EAF}"/>
              </c:ext>
            </c:extLst>
          </c:dPt>
          <c:dPt>
            <c:idx val="2"/>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5-3FB2-E942-8B30-6227BC884EAF}"/>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3FB2-E942-8B30-6227BC884EAF}"/>
              </c:ext>
            </c:extLst>
          </c:dPt>
          <c:dPt>
            <c:idx val="4"/>
            <c:bubble3D val="0"/>
            <c:spPr>
              <a:solidFill>
                <a:schemeClr val="accent1">
                  <a:shade val="88000"/>
                </a:schemeClr>
              </a:solidFill>
              <a:ln w="19050">
                <a:solidFill>
                  <a:schemeClr val="lt1"/>
                </a:solidFill>
              </a:ln>
              <a:effectLst/>
            </c:spPr>
            <c:extLst>
              <c:ext xmlns:c16="http://schemas.microsoft.com/office/drawing/2014/chart" uri="{C3380CC4-5D6E-409C-BE32-E72D297353CC}">
                <c16:uniqueId val="{00000009-3FB2-E942-8B30-6227BC884EAF}"/>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3FB2-E942-8B30-6227BC884EAF}"/>
              </c:ext>
            </c:extLst>
          </c:dPt>
          <c:dPt>
            <c:idx val="6"/>
            <c:bubble3D val="0"/>
            <c:spPr>
              <a:solidFill>
                <a:schemeClr val="accent1">
                  <a:tint val="89000"/>
                </a:schemeClr>
              </a:solidFill>
              <a:ln w="19050">
                <a:solidFill>
                  <a:schemeClr val="lt1"/>
                </a:solidFill>
              </a:ln>
              <a:effectLst/>
            </c:spPr>
            <c:extLst>
              <c:ext xmlns:c16="http://schemas.microsoft.com/office/drawing/2014/chart" uri="{C3380CC4-5D6E-409C-BE32-E72D297353CC}">
                <c16:uniqueId val="{0000000D-3FB2-E942-8B30-6227BC884EAF}"/>
              </c:ext>
            </c:extLst>
          </c:dPt>
          <c:dPt>
            <c:idx val="7"/>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F-3FB2-E942-8B30-6227BC884EAF}"/>
              </c:ext>
            </c:extLst>
          </c:dPt>
          <c:dPt>
            <c:idx val="8"/>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11-3FB2-E942-8B30-6227BC884EAF}"/>
              </c:ext>
            </c:extLst>
          </c:dPt>
          <c:dPt>
            <c:idx val="9"/>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13-3FB2-E942-8B30-6227BC884EAF}"/>
              </c:ext>
            </c:extLst>
          </c:dPt>
          <c:dPt>
            <c:idx val="10"/>
            <c:bubble3D val="0"/>
            <c:spPr>
              <a:solidFill>
                <a:schemeClr val="accent1">
                  <a:tint val="42000"/>
                </a:schemeClr>
              </a:solidFill>
              <a:ln w="19050">
                <a:solidFill>
                  <a:schemeClr val="lt1"/>
                </a:solidFill>
              </a:ln>
              <a:effectLst/>
            </c:spPr>
            <c:extLst>
              <c:ext xmlns:c16="http://schemas.microsoft.com/office/drawing/2014/chart" uri="{C3380CC4-5D6E-409C-BE32-E72D297353CC}">
                <c16:uniqueId val="{00000015-3FB2-E942-8B30-6227BC884EAF}"/>
              </c:ext>
            </c:extLst>
          </c:dPt>
          <c:dLbls>
            <c:dLbl>
              <c:idx val="0"/>
              <c:tx>
                <c:rich>
                  <a:bodyPr/>
                  <a:lstStyle/>
                  <a:p>
                    <a:fld id="{B85B31E3-1C90-1146-AC66-82AB79BB0599}" type="CELLRANGE">
                      <a:rPr lang="en-DK"/>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FB2-E942-8B30-6227BC884EAF}"/>
                </c:ext>
              </c:extLst>
            </c:dLbl>
            <c:dLbl>
              <c:idx val="1"/>
              <c:tx>
                <c:rich>
                  <a:bodyPr/>
                  <a:lstStyle/>
                  <a:p>
                    <a:fld id="{75637762-2640-4D43-83E8-C6AFFD89BD52}" type="CELLRANGE">
                      <a:rPr lang="en-US"/>
                      <a:pPr/>
                      <a:t>[CELLRANGE]</a:t>
                    </a:fld>
                    <a:endParaRPr lang="en-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3FB2-E942-8B30-6227BC884EAF}"/>
                </c:ext>
              </c:extLst>
            </c:dLbl>
            <c:dLbl>
              <c:idx val="2"/>
              <c:layout>
                <c:manualLayout>
                  <c:x val="-7.5957412557201252E-3"/>
                  <c:y val="2.6377875845865375E-3"/>
                </c:manualLayout>
              </c:layout>
              <c:tx>
                <c:rich>
                  <a:bodyPr/>
                  <a:lstStyle/>
                  <a:p>
                    <a:fld id="{9AC1EAAB-2890-0847-92C0-B68D3567AF6D}"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3FB2-E942-8B30-6227BC884EAF}"/>
                </c:ext>
              </c:extLst>
            </c:dLbl>
            <c:dLbl>
              <c:idx val="3"/>
              <c:layout>
                <c:manualLayout>
                  <c:x val="-1.2501528818155947E-2"/>
                  <c:y val="2.5632843624919109E-3"/>
                </c:manualLayout>
              </c:layout>
              <c:tx>
                <c:rich>
                  <a:bodyPr/>
                  <a:lstStyle/>
                  <a:p>
                    <a:fld id="{ABDB43E4-C5DB-B64F-9600-010AC17ACEC4}"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3FB2-E942-8B30-6227BC884EAF}"/>
                </c:ext>
              </c:extLst>
            </c:dLbl>
            <c:dLbl>
              <c:idx val="4"/>
              <c:layout>
                <c:manualLayout>
                  <c:x val="-7.9512654148713481E-3"/>
                  <c:y val="2.525951561263424E-3"/>
                </c:manualLayout>
              </c:layout>
              <c:tx>
                <c:rich>
                  <a:bodyPr/>
                  <a:lstStyle/>
                  <a:p>
                    <a:fld id="{0871D97D-B68D-CA4E-B913-1D78EE559C63}"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3FB2-E942-8B30-6227BC884EAF}"/>
                </c:ext>
              </c:extLst>
            </c:dLbl>
            <c:dLbl>
              <c:idx val="5"/>
              <c:layout>
                <c:manualLayout>
                  <c:x val="-6.3249044094832825E-3"/>
                  <c:y val="1.9909945488374536E-3"/>
                </c:manualLayout>
              </c:layout>
              <c:tx>
                <c:rich>
                  <a:bodyPr/>
                  <a:lstStyle/>
                  <a:p>
                    <a:fld id="{964C09D7-C89D-9A40-8055-103E8F2B6F22}"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3FB2-E942-8B30-6227BC884EAF}"/>
                </c:ext>
              </c:extLst>
            </c:dLbl>
            <c:dLbl>
              <c:idx val="6"/>
              <c:layout>
                <c:manualLayout>
                  <c:x val="-8.5022584232434372E-3"/>
                  <c:y val="1.4932760398671321E-3"/>
                </c:manualLayout>
              </c:layout>
              <c:tx>
                <c:rich>
                  <a:bodyPr/>
                  <a:lstStyle/>
                  <a:p>
                    <a:fld id="{39F4BA73-99D7-C346-B319-E9AFDFBE1727}" type="CELLRANGE">
                      <a:rPr lang="en-US" dirty="0"/>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3FB2-E942-8B30-6227BC884EAF}"/>
                </c:ext>
              </c:extLst>
            </c:dLbl>
            <c:dLbl>
              <c:idx val="7"/>
              <c:layout>
                <c:manualLayout>
                  <c:x val="-5.6874607022551404E-3"/>
                  <c:y val="-3.7238503455760999E-5"/>
                </c:manualLayout>
              </c:layout>
              <c:tx>
                <c:rich>
                  <a:bodyPr/>
                  <a:lstStyle/>
                  <a:p>
                    <a:fld id="{5921CFB6-FA26-E648-81DA-F1EE1FAF9066}"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3FB2-E942-8B30-6227BC884EAF}"/>
                </c:ext>
              </c:extLst>
            </c:dLbl>
            <c:dLbl>
              <c:idx val="8"/>
              <c:layout>
                <c:manualLayout>
                  <c:x val="-6.2222514377491892E-3"/>
                  <c:y val="3.0982675901012106E-3"/>
                </c:manualLayout>
              </c:layout>
              <c:tx>
                <c:rich>
                  <a:bodyPr/>
                  <a:lstStyle/>
                  <a:p>
                    <a:fld id="{5E902978-AF61-344C-AA49-E6689DA69A0B}"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3FB2-E942-8B30-6227BC884EAF}"/>
                </c:ext>
              </c:extLst>
            </c:dLbl>
            <c:dLbl>
              <c:idx val="9"/>
              <c:layout>
                <c:manualLayout>
                  <c:x val="-5.7802765797418587E-3"/>
                  <c:y val="-3.4096730688370652E-3"/>
                </c:manualLayout>
              </c:layout>
              <c:tx>
                <c:rich>
                  <a:bodyPr/>
                  <a:lstStyle/>
                  <a:p>
                    <a:fld id="{993BEA49-2A94-944B-B7A8-A142CC8A278A}"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3-3FB2-E942-8B30-6227BC884EAF}"/>
                </c:ext>
              </c:extLst>
            </c:dLbl>
            <c:dLbl>
              <c:idx val="10"/>
              <c:tx>
                <c:rich>
                  <a:bodyPr/>
                  <a:lstStyle/>
                  <a:p>
                    <a:fld id="{F35A3AF9-4586-3045-BB19-0CEE01CFFC07}" type="CELLRANGE">
                      <a:rPr lang="en-DK"/>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3FB2-E942-8B30-6227BC884EAF}"/>
                </c:ext>
              </c:extLst>
            </c:dLbl>
            <c:numFmt formatCode="#,##0" sourceLinked="0"/>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bg1"/>
                    </a:solidFill>
                    <a:latin typeface="Rubik Medium" pitchFamily="2" charset="-79"/>
                    <a:ea typeface="+mn-ea"/>
                    <a:cs typeface="Rubik Medium" pitchFamily="2" charset="-79"/>
                  </a:defRPr>
                </a:pPr>
                <a:endParaRPr lang="en-DK"/>
              </a:p>
            </c:txPr>
            <c:showLegendKey val="0"/>
            <c:showVal val="0"/>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ext>
            </c:extLst>
          </c:dLbls>
          <c:cat>
            <c:strRef>
              <c:f>Sheet1!$A$2:$A$12</c:f>
              <c:strCache>
                <c:ptCount val="11"/>
                <c:pt idx="0">
                  <c:v>GB</c:v>
                </c:pt>
                <c:pt idx="1">
                  <c:v>FR</c:v>
                </c:pt>
                <c:pt idx="2">
                  <c:v>US</c:v>
                </c:pt>
                <c:pt idx="3">
                  <c:v>NL</c:v>
                </c:pt>
                <c:pt idx="4">
                  <c:v>SE</c:v>
                </c:pt>
                <c:pt idx="5">
                  <c:v>CH</c:v>
                </c:pt>
                <c:pt idx="6">
                  <c:v>DK</c:v>
                </c:pt>
                <c:pt idx="7">
                  <c:v>DE</c:v>
                </c:pt>
                <c:pt idx="8">
                  <c:v>IL</c:v>
                </c:pt>
                <c:pt idx="9">
                  <c:v>NO</c:v>
                </c:pt>
                <c:pt idx="10">
                  <c:v>OTHER</c:v>
                </c:pt>
              </c:strCache>
            </c:strRef>
          </c:cat>
          <c:val>
            <c:numRef>
              <c:f>Sheet1!$C$2:$C$12</c:f>
              <c:numCache>
                <c:formatCode>General</c:formatCode>
                <c:ptCount val="11"/>
                <c:pt idx="0">
                  <c:v>20063569</c:v>
                </c:pt>
                <c:pt idx="1">
                  <c:v>8721082</c:v>
                </c:pt>
                <c:pt idx="2">
                  <c:v>7752632</c:v>
                </c:pt>
                <c:pt idx="3">
                  <c:v>5951583</c:v>
                </c:pt>
                <c:pt idx="4">
                  <c:v>5299922</c:v>
                </c:pt>
                <c:pt idx="5">
                  <c:v>2649930</c:v>
                </c:pt>
                <c:pt idx="6">
                  <c:v>1464207</c:v>
                </c:pt>
                <c:pt idx="7">
                  <c:v>1454093</c:v>
                </c:pt>
                <c:pt idx="8">
                  <c:v>1433554</c:v>
                </c:pt>
                <c:pt idx="9">
                  <c:v>1060436</c:v>
                </c:pt>
                <c:pt idx="10" formatCode="#,##0">
                  <c:v>6298805</c:v>
                </c:pt>
              </c:numCache>
            </c:numRef>
          </c:val>
          <c:extLst>
            <c:ext xmlns:c15="http://schemas.microsoft.com/office/drawing/2012/chart" uri="{02D57815-91ED-43cb-92C2-25804820EDAC}">
              <c15:datalabelsRange>
                <c15:f>Sheet1!$A$2:$A$12</c15:f>
                <c15:dlblRangeCache>
                  <c:ptCount val="11"/>
                  <c:pt idx="0">
                    <c:v>GB</c:v>
                  </c:pt>
                  <c:pt idx="1">
                    <c:v>FR</c:v>
                  </c:pt>
                  <c:pt idx="2">
                    <c:v>US</c:v>
                  </c:pt>
                  <c:pt idx="3">
                    <c:v>NL</c:v>
                  </c:pt>
                  <c:pt idx="4">
                    <c:v>SE</c:v>
                  </c:pt>
                  <c:pt idx="5">
                    <c:v>CH</c:v>
                  </c:pt>
                  <c:pt idx="6">
                    <c:v>DK</c:v>
                  </c:pt>
                  <c:pt idx="7">
                    <c:v>DE</c:v>
                  </c:pt>
                  <c:pt idx="8">
                    <c:v>IL</c:v>
                  </c:pt>
                  <c:pt idx="9">
                    <c:v>NO</c:v>
                  </c:pt>
                  <c:pt idx="10">
                    <c:v>OTHER</c:v>
                  </c:pt>
                </c15:dlblRangeCache>
              </c15:datalabelsRange>
            </c:ext>
            <c:ext xmlns:c16="http://schemas.microsoft.com/office/drawing/2014/chart" uri="{C3380CC4-5D6E-409C-BE32-E72D297353CC}">
              <c16:uniqueId val="{00000016-3FB2-E942-8B30-6227BC884EAF}"/>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ubik Medium" pitchFamily="2" charset="-79"/>
                <a:ea typeface="+mn-ea"/>
                <a:cs typeface="Rubik Medium" pitchFamily="2" charset="-79"/>
              </a:defRPr>
            </a:pPr>
            <a:r>
              <a:rPr lang="en-US" sz="1800" b="0" i="0" dirty="0">
                <a:latin typeface="Rubik Medium" pitchFamily="2" charset="-79"/>
                <a:cs typeface="Rubik Medium" pitchFamily="2" charset="-79"/>
              </a:rPr>
              <a:t>Download requests </a:t>
            </a:r>
            <a:br>
              <a:rPr lang="en-US" sz="1800" b="0" i="0" dirty="0">
                <a:latin typeface="Rubik Medium" pitchFamily="2" charset="-79"/>
                <a:cs typeface="Rubik Medium" pitchFamily="2" charset="-79"/>
              </a:rPr>
            </a:br>
            <a:r>
              <a:rPr lang="en-US" sz="1800" b="0" i="0" dirty="0">
                <a:latin typeface="Rubik Medium" pitchFamily="2" charset="-79"/>
                <a:cs typeface="Rubik Medium" pitchFamily="2" charset="-79"/>
              </a:rPr>
              <a:t>by country, island</a:t>
            </a:r>
          </a:p>
          <a:p>
            <a:pPr>
              <a:defRPr sz="1800">
                <a:latin typeface="Rubik Medium" pitchFamily="2" charset="-79"/>
                <a:cs typeface="Rubik Medium" pitchFamily="2" charset="-79"/>
              </a:defRPr>
            </a:pPr>
            <a:r>
              <a:rPr lang="en-US" sz="1800" b="0" i="0" dirty="0">
                <a:latin typeface="Rubik Medium" pitchFamily="2" charset="-79"/>
                <a:cs typeface="Rubik Medium" pitchFamily="2" charset="-79"/>
              </a:rPr>
              <a:t>or territory</a:t>
            </a:r>
          </a:p>
        </c:rich>
      </c:tx>
      <c:layout>
        <c:manualLayout>
          <c:xMode val="edge"/>
          <c:yMode val="edge"/>
          <c:x val="0.37124603463837624"/>
          <c:y val="0.57592288769695887"/>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ubik Medium" pitchFamily="2" charset="-79"/>
              <a:ea typeface="+mn-ea"/>
              <a:cs typeface="Rubik Medium" pitchFamily="2" charset="-79"/>
            </a:defRPr>
          </a:pPr>
          <a:endParaRPr lang="en-DK"/>
        </a:p>
      </c:txPr>
    </c:title>
    <c:autoTitleDeleted val="0"/>
    <c:plotArea>
      <c:layout>
        <c:manualLayout>
          <c:layoutTarget val="inner"/>
          <c:xMode val="edge"/>
          <c:yMode val="edge"/>
          <c:x val="0.14129759142797921"/>
          <c:y val="0.25064467651390804"/>
          <c:w val="0.71908881194866714"/>
          <c:h val="0.74935532348609191"/>
        </c:manualLayout>
      </c:layout>
      <c:doughnutChart>
        <c:varyColors val="1"/>
        <c:ser>
          <c:idx val="1"/>
          <c:order val="0"/>
          <c:tx>
            <c:v>2020</c:v>
          </c:tx>
          <c:dPt>
            <c:idx val="0"/>
            <c:bubble3D val="0"/>
            <c:spPr>
              <a:solidFill>
                <a:schemeClr val="accent2">
                  <a:shade val="41000"/>
                </a:schemeClr>
              </a:solidFill>
              <a:ln w="19050">
                <a:solidFill>
                  <a:schemeClr val="lt1"/>
                </a:solidFill>
              </a:ln>
              <a:effectLst/>
            </c:spPr>
            <c:extLst>
              <c:ext xmlns:c16="http://schemas.microsoft.com/office/drawing/2014/chart" uri="{C3380CC4-5D6E-409C-BE32-E72D297353CC}">
                <c16:uniqueId val="{00000001-A932-9340-B78C-7D6B33AF2193}"/>
              </c:ext>
            </c:extLst>
          </c:dPt>
          <c:dPt>
            <c:idx val="1"/>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3-A932-9340-B78C-7D6B33AF2193}"/>
              </c:ext>
            </c:extLst>
          </c:dPt>
          <c:dPt>
            <c:idx val="2"/>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5-A932-9340-B78C-7D6B33AF2193}"/>
              </c:ext>
            </c:extLst>
          </c:dPt>
          <c:dPt>
            <c:idx val="3"/>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7-A932-9340-B78C-7D6B33AF2193}"/>
              </c:ext>
            </c:extLst>
          </c:dPt>
          <c:dPt>
            <c:idx val="4"/>
            <c:bubble3D val="0"/>
            <c:spPr>
              <a:solidFill>
                <a:schemeClr val="accent2">
                  <a:shade val="88000"/>
                </a:schemeClr>
              </a:solidFill>
              <a:ln w="19050">
                <a:solidFill>
                  <a:schemeClr val="lt1"/>
                </a:solidFill>
              </a:ln>
              <a:effectLst/>
            </c:spPr>
            <c:extLst>
              <c:ext xmlns:c16="http://schemas.microsoft.com/office/drawing/2014/chart" uri="{C3380CC4-5D6E-409C-BE32-E72D297353CC}">
                <c16:uniqueId val="{00000009-A932-9340-B78C-7D6B33AF2193}"/>
              </c:ext>
            </c:extLst>
          </c:dPt>
          <c:dPt>
            <c:idx val="5"/>
            <c:bubble3D val="0"/>
            <c:spPr>
              <a:solidFill>
                <a:schemeClr val="accent2"/>
              </a:solidFill>
              <a:ln w="19050">
                <a:solidFill>
                  <a:schemeClr val="lt1"/>
                </a:solidFill>
              </a:ln>
              <a:effectLst/>
            </c:spPr>
            <c:extLst>
              <c:ext xmlns:c16="http://schemas.microsoft.com/office/drawing/2014/chart" uri="{C3380CC4-5D6E-409C-BE32-E72D297353CC}">
                <c16:uniqueId val="{0000000B-A932-9340-B78C-7D6B33AF2193}"/>
              </c:ext>
            </c:extLst>
          </c:dPt>
          <c:dPt>
            <c:idx val="6"/>
            <c:bubble3D val="0"/>
            <c:spPr>
              <a:solidFill>
                <a:schemeClr val="accent2">
                  <a:tint val="89000"/>
                </a:schemeClr>
              </a:solidFill>
              <a:ln w="19050">
                <a:solidFill>
                  <a:schemeClr val="lt1"/>
                </a:solidFill>
              </a:ln>
              <a:effectLst/>
            </c:spPr>
            <c:extLst>
              <c:ext xmlns:c16="http://schemas.microsoft.com/office/drawing/2014/chart" uri="{C3380CC4-5D6E-409C-BE32-E72D297353CC}">
                <c16:uniqueId val="{0000000D-A932-9340-B78C-7D6B33AF2193}"/>
              </c:ext>
            </c:extLst>
          </c:dPt>
          <c:dPt>
            <c:idx val="7"/>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F-A932-9340-B78C-7D6B33AF2193}"/>
              </c:ext>
            </c:extLst>
          </c:dPt>
          <c:dPt>
            <c:idx val="8"/>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11-A932-9340-B78C-7D6B33AF2193}"/>
              </c:ext>
            </c:extLst>
          </c:dPt>
          <c:dPt>
            <c:idx val="9"/>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13-A932-9340-B78C-7D6B33AF2193}"/>
              </c:ext>
            </c:extLst>
          </c:dPt>
          <c:dPt>
            <c:idx val="10"/>
            <c:bubble3D val="0"/>
            <c:spPr>
              <a:solidFill>
                <a:schemeClr val="accent2">
                  <a:tint val="42000"/>
                </a:schemeClr>
              </a:solidFill>
              <a:ln w="19050">
                <a:solidFill>
                  <a:schemeClr val="lt1"/>
                </a:solidFill>
              </a:ln>
              <a:effectLst/>
            </c:spPr>
            <c:extLst>
              <c:ext xmlns:c16="http://schemas.microsoft.com/office/drawing/2014/chart" uri="{C3380CC4-5D6E-409C-BE32-E72D297353CC}">
                <c16:uniqueId val="{00000015-A932-9340-B78C-7D6B33AF2193}"/>
              </c:ext>
            </c:extLst>
          </c:dPt>
          <c:dLbls>
            <c:dLbl>
              <c:idx val="0"/>
              <c:tx>
                <c:rich>
                  <a:bodyPr/>
                  <a:lstStyle/>
                  <a:p>
                    <a:fld id="{4748EB14-4B96-E74B-B7BB-DC202C85200E}" type="CELLRANGE">
                      <a:rPr lang="en-DK"/>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932-9340-B78C-7D6B33AF2193}"/>
                </c:ext>
              </c:extLst>
            </c:dLbl>
            <c:dLbl>
              <c:idx val="1"/>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Rubik Medium" pitchFamily="2" charset="-79"/>
                        <a:ea typeface="+mn-ea"/>
                        <a:cs typeface="Rubik Medium" pitchFamily="2" charset="-79"/>
                      </a:defRPr>
                    </a:pPr>
                    <a:fld id="{7B7E6594-2E51-E540-ACF3-00709D0E1357}" type="CELLRANGE">
                      <a:rPr lang="en-US"/>
                      <a:pPr>
                        <a:defRPr sz="1400">
                          <a:solidFill>
                            <a:schemeClr val="bg1"/>
                          </a:solidFill>
                          <a:latin typeface="Rubik Medium" pitchFamily="2" charset="-79"/>
                          <a:cs typeface="Rubik Medium" pitchFamily="2" charset="-79"/>
                        </a:defRPr>
                      </a:pPr>
                      <a:t>[CELLRANGE]</a:t>
                    </a:fld>
                    <a:endParaRPr lang="en-DK"/>
                  </a:p>
                </c:rich>
              </c:tx>
              <c:numFmt formatCode="#,##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Rubik Medium" pitchFamily="2" charset="-79"/>
                      <a:ea typeface="+mn-ea"/>
                      <a:cs typeface="Rubik Medium" pitchFamily="2" charset="-79"/>
                    </a:defRPr>
                  </a:pPr>
                  <a:endParaRPr lang="en-DK"/>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03-A932-9340-B78C-7D6B33AF2193}"/>
                </c:ext>
              </c:extLst>
            </c:dLbl>
            <c:dLbl>
              <c:idx val="2"/>
              <c:tx>
                <c:rich>
                  <a:bodyPr/>
                  <a:lstStyle/>
                  <a:p>
                    <a:fld id="{4E1E77B3-66FE-0B4F-B0CC-77ECAAD99B13}" type="CELLRANGE">
                      <a:rPr lang="en-DK"/>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932-9340-B78C-7D6B33AF2193}"/>
                </c:ext>
              </c:extLst>
            </c:dLbl>
            <c:dLbl>
              <c:idx val="3"/>
              <c:tx>
                <c:rich>
                  <a:bodyPr/>
                  <a:lstStyle/>
                  <a:p>
                    <a:fld id="{5886C966-CDCA-7845-AD2E-D698410109A7}" type="CELLRANGE">
                      <a:rPr lang="en-DK"/>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932-9340-B78C-7D6B33AF2193}"/>
                </c:ext>
              </c:extLst>
            </c:dLbl>
            <c:dLbl>
              <c:idx val="4"/>
              <c:layout>
                <c:manualLayout>
                  <c:x val="8.8130014671565626E-3"/>
                  <c:y val="6.2194810797998601E-3"/>
                </c:manualLayout>
              </c:layout>
              <c:tx>
                <c:rich>
                  <a:bodyPr/>
                  <a:lstStyle/>
                  <a:p>
                    <a:fld id="{AAA8E434-8784-3E47-A92C-04A84D8D0A9F}"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A932-9340-B78C-7D6B33AF2193}"/>
                </c:ext>
              </c:extLst>
            </c:dLbl>
            <c:dLbl>
              <c:idx val="5"/>
              <c:layout>
                <c:manualLayout>
                  <c:x val="1.1769562479609729E-2"/>
                  <c:y val="1.4103886670666475E-2"/>
                </c:manualLayout>
              </c:layout>
              <c:tx>
                <c:rich>
                  <a:bodyPr/>
                  <a:lstStyle/>
                  <a:p>
                    <a:fld id="{5134547F-9183-A249-B442-FF2D0058F7D5}"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A932-9340-B78C-7D6B33AF2193}"/>
                </c:ext>
              </c:extLst>
            </c:dLbl>
            <c:dLbl>
              <c:idx val="6"/>
              <c:layout>
                <c:manualLayout>
                  <c:x val="-2.9338847661815552E-3"/>
                  <c:y val="9.549359499626018E-3"/>
                </c:manualLayout>
              </c:layout>
              <c:tx>
                <c:rich>
                  <a:bodyPr/>
                  <a:lstStyle/>
                  <a:p>
                    <a:fld id="{551832AC-F2F7-3540-ACC0-DA2BF8EFAB7A}"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A932-9340-B78C-7D6B33AF2193}"/>
                </c:ext>
              </c:extLst>
            </c:dLbl>
            <c:dLbl>
              <c:idx val="7"/>
              <c:layout>
                <c:manualLayout>
                  <c:x val="-5.1285980184851733E-3"/>
                  <c:y val="4.9947116308997177E-3"/>
                </c:manualLayout>
              </c:layout>
              <c:tx>
                <c:rich>
                  <a:bodyPr/>
                  <a:lstStyle/>
                  <a:p>
                    <a:fld id="{63FD12E1-83F5-1C45-9961-072D8B2FDD69}" type="CELLRANGE">
                      <a:rPr lang="en-US" dirty="0"/>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A932-9340-B78C-7D6B33AF2193}"/>
                </c:ext>
              </c:extLst>
            </c:dLbl>
            <c:dLbl>
              <c:idx val="8"/>
              <c:layout>
                <c:manualLayout>
                  <c:x val="-4.3923204467012922E-3"/>
                  <c:y val="5.0828209414829862E-3"/>
                </c:manualLayout>
              </c:layout>
              <c:tx>
                <c:rich>
                  <a:bodyPr/>
                  <a:lstStyle/>
                  <a:p>
                    <a:fld id="{3C07391C-B8B8-284D-AD9F-D0A5BF634DDA}"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A932-9340-B78C-7D6B33AF2193}"/>
                </c:ext>
              </c:extLst>
            </c:dLbl>
            <c:dLbl>
              <c:idx val="9"/>
              <c:layout>
                <c:manualLayout>
                  <c:x val="-9.5436016472156444E-3"/>
                  <c:y val="3.1537098304522276E-3"/>
                </c:manualLayout>
              </c:layout>
              <c:tx>
                <c:rich>
                  <a:bodyPr/>
                  <a:lstStyle/>
                  <a:p>
                    <a:fld id="{7AF929BD-2048-814D-B18B-2FE73A222256}" type="CELLRANGE">
                      <a:rPr lang="en-US"/>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3-A932-9340-B78C-7D6B33AF2193}"/>
                </c:ext>
              </c:extLst>
            </c:dLbl>
            <c:dLbl>
              <c:idx val="10"/>
              <c:tx>
                <c:rich>
                  <a:bodyPr/>
                  <a:lstStyle/>
                  <a:p>
                    <a:fld id="{C427D77D-387C-1647-A9BA-DEDF46A92FF8}" type="CELLRANGE">
                      <a:rPr lang="en-DK"/>
                      <a:pPr/>
                      <a:t>[CELLRANGE]</a:t>
                    </a:fld>
                    <a:endParaRPr lang="en-DK"/>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A932-9340-B78C-7D6B33AF219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Rubik Medium" pitchFamily="2" charset="-79"/>
                    <a:ea typeface="+mn-ea"/>
                    <a:cs typeface="Rubik Medium" pitchFamily="2" charset="-79"/>
                  </a:defRPr>
                </a:pPr>
                <a:endParaRPr lang="en-DK"/>
              </a:p>
            </c:txPr>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ext>
            </c:extLst>
          </c:dLbls>
          <c:cat>
            <c:strRef>
              <c:f>Sheet1!$A$2:$A$12</c:f>
              <c:strCache>
                <c:ptCount val="11"/>
                <c:pt idx="0">
                  <c:v>CN</c:v>
                </c:pt>
                <c:pt idx="1">
                  <c:v>US</c:v>
                </c:pt>
                <c:pt idx="2">
                  <c:v>MX</c:v>
                </c:pt>
                <c:pt idx="3">
                  <c:v>CO</c:v>
                </c:pt>
                <c:pt idx="4">
                  <c:v>BR</c:v>
                </c:pt>
                <c:pt idx="5">
                  <c:v>ES</c:v>
                </c:pt>
                <c:pt idx="6">
                  <c:v>GB</c:v>
                </c:pt>
                <c:pt idx="7">
                  <c:v>CA</c:v>
                </c:pt>
                <c:pt idx="8">
                  <c:v>FR</c:v>
                </c:pt>
                <c:pt idx="9">
                  <c:v>DE</c:v>
                </c:pt>
                <c:pt idx="10">
                  <c:v>OTHER</c:v>
                </c:pt>
              </c:strCache>
            </c:strRef>
          </c:cat>
          <c:val>
            <c:numRef>
              <c:f>Sheet1!$B$2:$B$12</c:f>
              <c:numCache>
                <c:formatCode>General</c:formatCode>
                <c:ptCount val="11"/>
                <c:pt idx="0">
                  <c:v>63485</c:v>
                </c:pt>
                <c:pt idx="1">
                  <c:v>41921</c:v>
                </c:pt>
                <c:pt idx="2">
                  <c:v>29712</c:v>
                </c:pt>
                <c:pt idx="3">
                  <c:v>21641</c:v>
                </c:pt>
                <c:pt idx="4">
                  <c:v>21274</c:v>
                </c:pt>
                <c:pt idx="5">
                  <c:v>14704</c:v>
                </c:pt>
                <c:pt idx="6">
                  <c:v>13502</c:v>
                </c:pt>
                <c:pt idx="7">
                  <c:v>8946</c:v>
                </c:pt>
                <c:pt idx="8">
                  <c:v>8872</c:v>
                </c:pt>
                <c:pt idx="9">
                  <c:v>8558</c:v>
                </c:pt>
                <c:pt idx="10">
                  <c:v>115102</c:v>
                </c:pt>
              </c:numCache>
            </c:numRef>
          </c:val>
          <c:extLst>
            <c:ext xmlns:c15="http://schemas.microsoft.com/office/drawing/2012/chart" uri="{02D57815-91ED-43cb-92C2-25804820EDAC}">
              <c15:datalabelsRange>
                <c15:f>Sheet1!$A$2:$A$12</c15:f>
                <c15:dlblRangeCache>
                  <c:ptCount val="11"/>
                  <c:pt idx="0">
                    <c:v>CN</c:v>
                  </c:pt>
                  <c:pt idx="1">
                    <c:v>US</c:v>
                  </c:pt>
                  <c:pt idx="2">
                    <c:v>MX</c:v>
                  </c:pt>
                  <c:pt idx="3">
                    <c:v>CO</c:v>
                  </c:pt>
                  <c:pt idx="4">
                    <c:v>BR</c:v>
                  </c:pt>
                  <c:pt idx="5">
                    <c:v>ES</c:v>
                  </c:pt>
                  <c:pt idx="6">
                    <c:v>GB</c:v>
                  </c:pt>
                  <c:pt idx="7">
                    <c:v>CA</c:v>
                  </c:pt>
                  <c:pt idx="8">
                    <c:v>FR</c:v>
                  </c:pt>
                  <c:pt idx="9">
                    <c:v>DE</c:v>
                  </c:pt>
                  <c:pt idx="10">
                    <c:v>OTHER</c:v>
                  </c:pt>
                </c15:dlblRangeCache>
              </c15:datalabelsRange>
            </c:ext>
            <c:ext xmlns:c16="http://schemas.microsoft.com/office/drawing/2014/chart" uri="{C3380CC4-5D6E-409C-BE32-E72D297353CC}">
              <c16:uniqueId val="{00000016-A932-9340-B78C-7D6B33AF2193}"/>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Annual totals</c:v>
                </c:pt>
              </c:strCache>
            </c:strRef>
          </c:tx>
          <c:spPr>
            <a:solidFill>
              <a:schemeClr val="accent1"/>
            </a:solidFill>
            <a:ln>
              <a:noFill/>
            </a:ln>
            <a:effectLst/>
          </c:spPr>
          <c:invertIfNegative val="0"/>
          <c:dLbls>
            <c:dLbl>
              <c:idx val="0"/>
              <c:layout>
                <c:manualLayout>
                  <c:x val="8.7443286774287875E-3"/>
                  <c:y val="-2.2447287322422135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E7C-8140-984E-96F3969A2D24}"/>
                </c:ext>
              </c:extLst>
            </c:dLbl>
            <c:dLbl>
              <c:idx val="1"/>
              <c:layout>
                <c:manualLayout>
                  <c:x val="6.105913124135635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E7C-8140-984E-96F3969A2D24}"/>
                </c:ext>
              </c:extLst>
            </c:dLbl>
            <c:dLbl>
              <c:idx val="2"/>
              <c:layout>
                <c:manualLayout>
                  <c:x val="4.292923665727487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E7C-8140-984E-96F3969A2D24}"/>
                </c:ext>
              </c:extLst>
            </c:dLbl>
            <c:dLbl>
              <c:idx val="3"/>
              <c:layout>
                <c:manualLayout>
                  <c:x val="4.093995048371905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E7C-8140-984E-96F3969A2D24}"/>
                </c:ext>
              </c:extLst>
            </c:dLbl>
            <c:dLbl>
              <c:idx val="4"/>
              <c:layout>
                <c:manualLayout>
                  <c:x val="3.574389785885956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E7C-8140-984E-96F3969A2D24}"/>
                </c:ext>
              </c:extLst>
            </c:dLbl>
            <c:dLbl>
              <c:idx val="5"/>
              <c:layout>
                <c:manualLayout>
                  <c:x val="4.009212460870021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7C-8140-984E-96F3969A2D24}"/>
                </c:ext>
              </c:extLst>
            </c:dLbl>
            <c:dLbl>
              <c:idx val="6"/>
              <c:layout>
                <c:manualLayout>
                  <c:x val="5.2289559288387997E-3"/>
                  <c:y val="-1.1223643661211067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7C-8140-984E-96F3969A2D24}"/>
                </c:ext>
              </c:extLst>
            </c:dLbl>
            <c:dLbl>
              <c:idx val="7"/>
              <c:layout>
                <c:manualLayout>
                  <c:x val="2.8189484962899657E-3"/>
                  <c:y val="-1.1223643661211067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7C-8140-984E-96F3969A2D24}"/>
                </c:ext>
              </c:extLst>
            </c:dLbl>
            <c:dLbl>
              <c:idx val="8"/>
              <c:layout>
                <c:manualLayout>
                  <c:x val="2.892647254761895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7C-8140-984E-96F3969A2D24}"/>
                </c:ext>
              </c:extLst>
            </c:dLbl>
            <c:dLbl>
              <c:idx val="9"/>
              <c:layout>
                <c:manualLayout>
                  <c:x val="2.549977043126888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7C-8140-984E-96F3969A2D24}"/>
                </c:ext>
              </c:extLst>
            </c:dLbl>
            <c:dLbl>
              <c:idx val="10"/>
              <c:layout>
                <c:manualLayout>
                  <c:x val="2.5204975397380845E-3"/>
                  <c:y val="-5.611821830605533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7C-8140-984E-96F3969A2D24}"/>
                </c:ext>
              </c:extLst>
            </c:dLbl>
            <c:dLbl>
              <c:idx val="11"/>
              <c:layout>
                <c:manualLayout>
                  <c:x val="5.32842023751659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7C-8140-984E-96F3969A2D24}"/>
                </c:ext>
              </c:extLst>
            </c:dLbl>
            <c:dLbl>
              <c:idx val="12"/>
              <c:layout>
                <c:manualLayout>
                  <c:x val="7.476710031712518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7C-8140-984E-96F3969A2D24}"/>
                </c:ext>
              </c:extLst>
            </c:dLbl>
            <c:dLbl>
              <c:idx val="13"/>
              <c:layout>
                <c:manualLayout>
                  <c:x val="6.249654718415033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7C-8140-984E-96F3969A2D24}"/>
                </c:ext>
              </c:extLst>
            </c:dLbl>
            <c:dLbl>
              <c:idx val="14"/>
              <c:layout>
                <c:manualLayout>
                  <c:x val="-5.7042839057231554E-3"/>
                  <c:y val="0"/>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DK"/>
                </a:p>
              </c:txPr>
              <c:dLblPos val="outEnd"/>
              <c:showLegendKey val="0"/>
              <c:showVal val="1"/>
              <c:showCatName val="0"/>
              <c:showSerName val="0"/>
              <c:showPercent val="0"/>
              <c:showBubbleSize val="0"/>
              <c:extLst>
                <c:ext xmlns:c15="http://schemas.microsoft.com/office/drawing/2012/chart" uri="{CE6537A1-D6FC-4f65-9D91-7224C49458BB}">
                  <c15:layout>
                    <c:manualLayout>
                      <c:w val="5.8030402420754683E-2"/>
                      <c:h val="3.9334223763395466E-2"/>
                    </c:manualLayout>
                  </c15:layout>
                </c:ext>
                <c:ext xmlns:c16="http://schemas.microsoft.com/office/drawing/2014/chart" uri="{C3380CC4-5D6E-409C-BE32-E72D297353CC}">
                  <c16:uniqueId val="{00000011-BE7C-8140-984E-96F3969A2D24}"/>
                </c:ext>
              </c:extLst>
            </c:dLbl>
            <c:dLbl>
              <c:idx val="15"/>
              <c:layout>
                <c:manualLayout>
                  <c:x val="1.2417950649917513E-3"/>
                  <c:y val="-2.805910915302766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DE-D14C-88ED-EB6C8AFDF26F}"/>
                </c:ext>
              </c:extLst>
            </c:dLbl>
            <c:dLbl>
              <c:idx val="16"/>
              <c:layout>
                <c:manualLayout>
                  <c:x val="1.1010681561475805E-2"/>
                  <c:y val="3.5073886441284586E-18"/>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DK"/>
                </a:p>
              </c:txPr>
              <c:dLblPos val="outEnd"/>
              <c:showLegendKey val="0"/>
              <c:showVal val="1"/>
              <c:showCatName val="0"/>
              <c:showSerName val="0"/>
              <c:showPercent val="0"/>
              <c:showBubbleSize val="0"/>
              <c:extLst>
                <c:ext xmlns:c15="http://schemas.microsoft.com/office/drawing/2012/chart" uri="{CE6537A1-D6FC-4f65-9D91-7224C49458BB}">
                  <c15:layout>
                    <c:manualLayout>
                      <c:w val="4.9053893638880269E-2"/>
                      <c:h val="3.6273194676749908E-2"/>
                    </c:manualLayout>
                  </c15:layout>
                </c:ext>
                <c:ext xmlns:c16="http://schemas.microsoft.com/office/drawing/2014/chart" uri="{C3380CC4-5D6E-409C-BE32-E72D297353CC}">
                  <c16:uniqueId val="{00000002-2E8E-FB45-A112-792A7DFB27CC}"/>
                </c:ext>
              </c:extLst>
            </c:dLbl>
            <c:dLbl>
              <c:idx val="17"/>
              <c:layout>
                <c:manualLayout>
                  <c:x val="1.1054813770781309E-2"/>
                  <c:y val="4.59154362996833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1B-B94C-A191-C18933AA6FC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Sheet1!$B$2:$B$19</c:f>
              <c:numCache>
                <c:formatCode>General</c:formatCode>
                <c:ptCount val="18"/>
                <c:pt idx="0">
                  <c:v>52</c:v>
                </c:pt>
                <c:pt idx="1">
                  <c:v>89</c:v>
                </c:pt>
                <c:pt idx="2">
                  <c:v>148</c:v>
                </c:pt>
                <c:pt idx="3">
                  <c:v>169</c:v>
                </c:pt>
                <c:pt idx="4">
                  <c:v>229</c:v>
                </c:pt>
                <c:pt idx="5">
                  <c:v>249</c:v>
                </c:pt>
                <c:pt idx="6">
                  <c:v>350</c:v>
                </c:pt>
                <c:pt idx="7">
                  <c:v>407</c:v>
                </c:pt>
                <c:pt idx="8">
                  <c:v>428</c:v>
                </c:pt>
                <c:pt idx="9">
                  <c:v>696</c:v>
                </c:pt>
                <c:pt idx="10">
                  <c:v>676</c:v>
                </c:pt>
                <c:pt idx="11">
                  <c:v>743</c:v>
                </c:pt>
                <c:pt idx="12" formatCode="0">
                  <c:v>987</c:v>
                </c:pt>
                <c:pt idx="13" formatCode="0">
                  <c:v>1300</c:v>
                </c:pt>
                <c:pt idx="14" formatCode="0">
                  <c:v>1487</c:v>
                </c:pt>
                <c:pt idx="15" formatCode="0">
                  <c:v>1782</c:v>
                </c:pt>
                <c:pt idx="16" formatCode="0">
                  <c:v>2254</c:v>
                </c:pt>
                <c:pt idx="17">
                  <c:v>612</c:v>
                </c:pt>
              </c:numCache>
            </c:numRef>
          </c:val>
          <c:extLst>
            <c:ext xmlns:c16="http://schemas.microsoft.com/office/drawing/2014/chart" uri="{C3380CC4-5D6E-409C-BE32-E72D297353CC}">
              <c16:uniqueId val="{00000000-BE7C-8140-984E-96F3969A2D24}"/>
            </c:ext>
          </c:extLst>
        </c:ser>
        <c:ser>
          <c:idx val="1"/>
          <c:order val="1"/>
          <c:tx>
            <c:strRef>
              <c:f>Sheet1!$C$1</c:f>
              <c:strCache>
                <c:ptCount val="1"/>
                <c:pt idx="0">
                  <c:v>YTD 2025</c:v>
                </c:pt>
              </c:strCache>
            </c:strRef>
          </c:tx>
          <c:spPr>
            <a:solidFill>
              <a:schemeClr val="accent2"/>
            </a:solidFill>
            <a:ln>
              <a:noFill/>
            </a:ln>
            <a:effectLst/>
          </c:spPr>
          <c:invertIfNegative val="0"/>
          <c:dLbls>
            <c:dLbl>
              <c:idx val="17"/>
              <c:layout>
                <c:manualLayout>
                  <c:x val="3.1248273592075168E-3"/>
                  <c:y val="-7.65257271661390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1B-B94C-A191-C18933AA6FC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numCache>
            </c:numRef>
          </c:cat>
          <c:val>
            <c:numRef>
              <c:f>Sheet1!$C$2:$C$19</c:f>
              <c:numCache>
                <c:formatCode>General</c:formatCode>
                <c:ptCount val="18"/>
                <c:pt idx="17">
                  <c:v>2448</c:v>
                </c:pt>
              </c:numCache>
            </c:numRef>
          </c:val>
          <c:extLst>
            <c:ext xmlns:c16="http://schemas.microsoft.com/office/drawing/2014/chart" uri="{C3380CC4-5D6E-409C-BE32-E72D297353CC}">
              <c16:uniqueId val="{00000000-C71B-B94C-A191-C18933AA6FC3}"/>
            </c:ext>
          </c:extLst>
        </c:ser>
        <c:dLbls>
          <c:dLblPos val="inEnd"/>
          <c:showLegendKey val="0"/>
          <c:showVal val="1"/>
          <c:showCatName val="0"/>
          <c:showSerName val="0"/>
          <c:showPercent val="0"/>
          <c:showBubbleSize val="0"/>
        </c:dLbls>
        <c:gapWidth val="182"/>
        <c:axId val="2077874799"/>
        <c:axId val="2078203359"/>
      </c:barChart>
      <c:catAx>
        <c:axId val="20778747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DK"/>
          </a:p>
        </c:txPr>
        <c:crossAx val="2078203359"/>
        <c:crosses val="autoZero"/>
        <c:auto val="1"/>
        <c:lblAlgn val="ctr"/>
        <c:lblOffset val="100"/>
        <c:noMultiLvlLbl val="0"/>
      </c:catAx>
      <c:valAx>
        <c:axId val="20782033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DK"/>
          </a:p>
        </c:txPr>
        <c:crossAx val="2077874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23105210039489"/>
          <c:y val="7.8117386230355926E-2"/>
          <c:w val="0.79248307040394106"/>
          <c:h val="0.82125844918206359"/>
        </c:manualLayout>
      </c:layout>
      <c:barChart>
        <c:barDir val="bar"/>
        <c:grouping val="clustered"/>
        <c:varyColors val="0"/>
        <c:ser>
          <c:idx val="0"/>
          <c:order val="0"/>
          <c:tx>
            <c:strRef>
              <c:f>Sheet1!$B$1</c:f>
              <c:strCache>
                <c:ptCount val="1"/>
                <c:pt idx="0">
                  <c:v>2025</c:v>
                </c:pt>
              </c:strCache>
            </c:strRef>
          </c:tx>
          <c:spPr>
            <a:solidFill>
              <a:schemeClr val="accent1"/>
            </a:solidFill>
            <a:ln>
              <a:noFill/>
            </a:ln>
            <a:effectLst/>
          </c:spPr>
          <c:invertIfNegative val="0"/>
          <c:dLbls>
            <c:dLbl>
              <c:idx val="0"/>
              <c:layout>
                <c:manualLayout>
                  <c:x val="3.3836118079519058E-4"/>
                  <c:y val="-1.3619929022709743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410-3A45-A0AE-6525D06B137F}"/>
                </c:ext>
              </c:extLst>
            </c:dLbl>
            <c:dLbl>
              <c:idx val="1"/>
              <c:layout>
                <c:manualLayout>
                  <c:x val="-6.0262422343888671E-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410-3A45-A0AE-6525D06B137F}"/>
                </c:ext>
              </c:extLst>
            </c:dLbl>
            <c:dLbl>
              <c:idx val="2"/>
              <c:layout>
                <c:manualLayout>
                  <c:x val="-1.8965118062018022E-3"/>
                  <c:y val="-6.809964511354871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410-3A45-A0AE-6525D06B137F}"/>
                </c:ext>
              </c:extLst>
            </c:dLbl>
            <c:dLbl>
              <c:idx val="3"/>
              <c:layout>
                <c:manualLayout>
                  <c:x val="-1.0339781322549891E-3"/>
                  <c:y val="-6.809964511354871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10-3A45-A0AE-6525D06B137F}"/>
                </c:ext>
              </c:extLst>
            </c:dLbl>
            <c:dLbl>
              <c:idx val="4"/>
              <c:layout>
                <c:manualLayout>
                  <c:x val="7.1320546368843244E-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10-3A45-A0AE-6525D06B137F}"/>
                </c:ext>
              </c:extLst>
            </c:dLbl>
            <c:dLbl>
              <c:idx val="5"/>
              <c:layout>
                <c:manualLayout>
                  <c:x val="2.31672051915018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10-3A45-A0AE-6525D06B137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Oceania</c:v>
                </c:pt>
                <c:pt idx="1">
                  <c:v>Africa</c:v>
                </c:pt>
                <c:pt idx="2">
                  <c:v>North America</c:v>
                </c:pt>
                <c:pt idx="3">
                  <c:v>Latin America</c:v>
                </c:pt>
                <c:pt idx="4">
                  <c:v>Asia</c:v>
                </c:pt>
                <c:pt idx="5">
                  <c:v>Europe</c:v>
                </c:pt>
              </c:strCache>
            </c:strRef>
          </c:cat>
          <c:val>
            <c:numRef>
              <c:f>Sheet1!$B$2:$B$7</c:f>
              <c:numCache>
                <c:formatCode>General</c:formatCode>
                <c:ptCount val="6"/>
                <c:pt idx="0">
                  <c:v>40</c:v>
                </c:pt>
                <c:pt idx="1">
                  <c:v>80</c:v>
                </c:pt>
                <c:pt idx="2">
                  <c:v>159</c:v>
                </c:pt>
                <c:pt idx="3">
                  <c:v>161</c:v>
                </c:pt>
                <c:pt idx="4">
                  <c:v>312</c:v>
                </c:pt>
                <c:pt idx="5">
                  <c:v>379</c:v>
                </c:pt>
              </c:numCache>
            </c:numRef>
          </c:val>
          <c:extLst>
            <c:ext xmlns:c16="http://schemas.microsoft.com/office/drawing/2014/chart" uri="{C3380CC4-5D6E-409C-BE32-E72D297353CC}">
              <c16:uniqueId val="{00000000-F410-3A45-A0AE-6525D06B137F}"/>
            </c:ext>
          </c:extLst>
        </c:ser>
        <c:ser>
          <c:idx val="1"/>
          <c:order val="1"/>
          <c:tx>
            <c:strRef>
              <c:f>Sheet1!$C$1</c:f>
              <c:strCache>
                <c:ptCount val="1"/>
                <c:pt idx="0">
                  <c:v>2024</c:v>
                </c:pt>
              </c:strCache>
            </c:strRef>
          </c:tx>
          <c:spPr>
            <a:solidFill>
              <a:schemeClr val="accent1">
                <a:lumMod val="40000"/>
                <a:lumOff val="60000"/>
              </a:schemeClr>
            </a:solidFill>
            <a:ln>
              <a:noFill/>
            </a:ln>
            <a:effectLst/>
          </c:spPr>
          <c:invertIfNegative val="0"/>
          <c:dLbls>
            <c:dLbl>
              <c:idx val="0"/>
              <c:layout>
                <c:manualLayout>
                  <c:x val="-4.5939104217072196E-4"/>
                  <c:y val="-1.3619929022709743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410-3A45-A0AE-6525D06B137F}"/>
                </c:ext>
              </c:extLst>
            </c:dLbl>
            <c:dLbl>
              <c:idx val="1"/>
              <c:layout>
                <c:manualLayout>
                  <c:x val="4.2787103510745408E-4"/>
                  <c:y val="-1.3619929022709743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410-3A45-A0AE-6525D06B137F}"/>
                </c:ext>
              </c:extLst>
            </c:dLbl>
            <c:dLbl>
              <c:idx val="2"/>
              <c:layout>
                <c:manualLayout>
                  <c:x val="3.3296272654678559E-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410-3A45-A0AE-6525D06B137F}"/>
                </c:ext>
              </c:extLst>
            </c:dLbl>
            <c:dLbl>
              <c:idx val="3"/>
              <c:layout>
                <c:manualLayout>
                  <c:x val="-5.6509625922820039E-4"/>
                  <c:y val="-6.809964511354871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10-3A45-A0AE-6525D06B137F}"/>
                </c:ext>
              </c:extLst>
            </c:dLbl>
            <c:dLbl>
              <c:idx val="4"/>
              <c:layout>
                <c:manualLayout>
                  <c:x val="4.003563328090507E-4"/>
                  <c:y val="3.404982255677435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410-3A45-A0AE-6525D06B137F}"/>
                </c:ext>
              </c:extLst>
            </c:dLbl>
            <c:dLbl>
              <c:idx val="5"/>
              <c:layout>
                <c:manualLayout>
                  <c:x val="9.105973311261202E-4"/>
                  <c:y val="-1.702491127838717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10-3A45-A0AE-6525D06B137F}"/>
                </c:ext>
              </c:extLst>
            </c:dLbl>
            <c:numFmt formatCode="#,##0" sourceLinked="0"/>
            <c:spPr>
              <a:noFill/>
              <a:ln>
                <a:noFill/>
              </a:ln>
              <a:effectLst/>
            </c:spPr>
            <c:txPr>
              <a:bodyPr rot="0" spcFirstLastPara="1" vertOverflow="ellipsis" vert="horz" wrap="non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tx1">
                          <a:lumMod val="35000"/>
                          <a:lumOff val="65000"/>
                        </a:schemeClr>
                      </a:solidFill>
                    </a:ln>
                    <a:effectLst/>
                  </c:spPr>
                </c15:leaderLines>
              </c:ext>
            </c:extLst>
          </c:dLbls>
          <c:cat>
            <c:strRef>
              <c:f>Sheet1!$A$2:$A$7</c:f>
              <c:strCache>
                <c:ptCount val="6"/>
                <c:pt idx="0">
                  <c:v>Oceania</c:v>
                </c:pt>
                <c:pt idx="1">
                  <c:v>Africa</c:v>
                </c:pt>
                <c:pt idx="2">
                  <c:v>North America</c:v>
                </c:pt>
                <c:pt idx="3">
                  <c:v>Latin America</c:v>
                </c:pt>
                <c:pt idx="4">
                  <c:v>Asia</c:v>
                </c:pt>
                <c:pt idx="5">
                  <c:v>Europe</c:v>
                </c:pt>
              </c:strCache>
            </c:strRef>
          </c:cat>
          <c:val>
            <c:numRef>
              <c:f>Sheet1!$C$2:$C$7</c:f>
              <c:numCache>
                <c:formatCode>General</c:formatCode>
                <c:ptCount val="6"/>
                <c:pt idx="0">
                  <c:v>131</c:v>
                </c:pt>
                <c:pt idx="1">
                  <c:v>268</c:v>
                </c:pt>
                <c:pt idx="2">
                  <c:v>586</c:v>
                </c:pt>
                <c:pt idx="3">
                  <c:v>725</c:v>
                </c:pt>
                <c:pt idx="4">
                  <c:v>924</c:v>
                </c:pt>
                <c:pt idx="5">
                  <c:v>1546</c:v>
                </c:pt>
              </c:numCache>
            </c:numRef>
          </c:val>
          <c:extLst>
            <c:ext xmlns:c16="http://schemas.microsoft.com/office/drawing/2014/chart" uri="{C3380CC4-5D6E-409C-BE32-E72D297353CC}">
              <c16:uniqueId val="{00000001-F410-3A45-A0AE-6525D06B137F}"/>
            </c:ext>
          </c:extLst>
        </c:ser>
        <c:dLbls>
          <c:dLblPos val="inEnd"/>
          <c:showLegendKey val="0"/>
          <c:showVal val="1"/>
          <c:showCatName val="0"/>
          <c:showSerName val="0"/>
          <c:showPercent val="0"/>
          <c:showBubbleSize val="0"/>
        </c:dLbls>
        <c:gapWidth val="269"/>
        <c:overlap val="-50"/>
        <c:axId val="1698983935"/>
        <c:axId val="1767087087"/>
      </c:barChart>
      <c:catAx>
        <c:axId val="169898393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tx1">
                    <a:lumMod val="65000"/>
                    <a:lumOff val="35000"/>
                  </a:schemeClr>
                </a:solidFill>
                <a:latin typeface="+mn-lt"/>
                <a:ea typeface="+mn-ea"/>
                <a:cs typeface="+mn-cs"/>
              </a:defRPr>
            </a:pPr>
            <a:endParaRPr lang="en-DK"/>
          </a:p>
        </c:txPr>
        <c:crossAx val="1767087087"/>
        <c:crosses val="autoZero"/>
        <c:auto val="1"/>
        <c:lblAlgn val="ctr"/>
        <c:lblOffset val="100"/>
        <c:noMultiLvlLbl val="0"/>
      </c:catAx>
      <c:valAx>
        <c:axId val="176708708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DK"/>
          </a:p>
        </c:txPr>
        <c:crossAx val="16989839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E1AB9-7886-4482-8595-88931F0C13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ubik" pitchFamily="2" charset="-79"/>
            </a:endParaRPr>
          </a:p>
        </p:txBody>
      </p:sp>
      <p:sp>
        <p:nvSpPr>
          <p:cNvPr id="3" name="Date Placeholder 2">
            <a:extLst>
              <a:ext uri="{FF2B5EF4-FFF2-40B4-BE49-F238E27FC236}">
                <a16:creationId xmlns:a16="http://schemas.microsoft.com/office/drawing/2014/main" id="{08E0B9A8-8493-4582-A93D-3051DEFA6A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19DB69-C6C7-4597-9C06-3C2A2F02C5F6}" type="datetimeFigureOut">
              <a:rPr lang="en-GB" smtClean="0">
                <a:latin typeface="Rubik" pitchFamily="2" charset="-79"/>
              </a:rPr>
              <a:t>29/04/2025</a:t>
            </a:fld>
            <a:endParaRPr lang="en-GB" dirty="0">
              <a:latin typeface="Rubik" pitchFamily="2" charset="-79"/>
            </a:endParaRPr>
          </a:p>
        </p:txBody>
      </p:sp>
      <p:sp>
        <p:nvSpPr>
          <p:cNvPr id="4" name="Footer Placeholder 3">
            <a:extLst>
              <a:ext uri="{FF2B5EF4-FFF2-40B4-BE49-F238E27FC236}">
                <a16:creationId xmlns:a16="http://schemas.microsoft.com/office/drawing/2014/main" id="{82E7423C-6429-4385-A65E-1E14F6624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ubik" pitchFamily="2" charset="-79"/>
            </a:endParaRPr>
          </a:p>
        </p:txBody>
      </p:sp>
      <p:sp>
        <p:nvSpPr>
          <p:cNvPr id="5" name="Slide Number Placeholder 4">
            <a:extLst>
              <a:ext uri="{FF2B5EF4-FFF2-40B4-BE49-F238E27FC236}">
                <a16:creationId xmlns:a16="http://schemas.microsoft.com/office/drawing/2014/main" id="{447CD81B-DE1C-45DD-A06A-129227D529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920A1-2C06-4FBE-8EDF-A6F5E44A7D41}" type="slidenum">
              <a:rPr lang="en-GB" smtClean="0">
                <a:latin typeface="Rubik" pitchFamily="2" charset="-79"/>
              </a:rPr>
              <a:t>‹#›</a:t>
            </a:fld>
            <a:endParaRPr lang="en-GB" dirty="0">
              <a:latin typeface="Rubik" pitchFamily="2" charset="-79"/>
            </a:endParaRPr>
          </a:p>
        </p:txBody>
      </p:sp>
    </p:spTree>
    <p:extLst>
      <p:ext uri="{BB962C8B-B14F-4D97-AF65-F5344CB8AC3E}">
        <p14:creationId xmlns:p14="http://schemas.microsoft.com/office/powerpoint/2010/main" val="181172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ubik" pitchFamily="2" charset="-79"/>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ubik" pitchFamily="2" charset="-79"/>
              </a:defRPr>
            </a:lvl1pPr>
          </a:lstStyle>
          <a:p>
            <a:fld id="{D08ECCEA-2969-42E4-A1A0-9C247F9CF1CC}" type="datetimeFigureOut">
              <a:rPr lang="en-GB" smtClean="0"/>
              <a:pPr/>
              <a:t>29/04/2025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ubik" pitchFamily="2" charset="-79"/>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ubik" pitchFamily="2" charset="-79"/>
              </a:defRPr>
            </a:lvl1pPr>
          </a:lstStyle>
          <a:p>
            <a:fld id="{25B5EE77-8CAC-4815-8642-F6182C046882}" type="slidenum">
              <a:rPr lang="en-GB" smtClean="0"/>
              <a:pPr/>
              <a:t>‹#›</a:t>
            </a:fld>
            <a:endParaRPr lang="en-GB" dirty="0"/>
          </a:p>
        </p:txBody>
      </p:sp>
    </p:spTree>
    <p:extLst>
      <p:ext uri="{BB962C8B-B14F-4D97-AF65-F5344CB8AC3E}">
        <p14:creationId xmlns:p14="http://schemas.microsoft.com/office/powerpoint/2010/main" val="1850730902"/>
      </p:ext>
    </p:extLst>
  </p:cSld>
  <p:clrMap bg1="lt1" tx1="dk1" bg2="lt2" tx2="dk2" accent1="accent1" accent2="accent2" accent3="accent3" accent4="accent4" accent5="accent5" accent6="accent6" hlink="hlink" folHlink="folHlink"/>
  <p:notesStyle>
    <a:lvl1pPr marL="0" algn="l" defTabSz="1828709" rtl="0" eaLnBrk="1" latinLnBrk="0" hangingPunct="1">
      <a:defRPr sz="2400" b="0" i="0" kern="1200">
        <a:solidFill>
          <a:schemeClr val="tx1"/>
        </a:solidFill>
        <a:latin typeface="Rubik" pitchFamily="2" charset="-79"/>
        <a:ea typeface="+mn-ea"/>
        <a:cs typeface="+mn-cs"/>
      </a:defRPr>
    </a:lvl1pPr>
    <a:lvl2pPr marL="914354" algn="l" defTabSz="1828709" rtl="0" eaLnBrk="1" latinLnBrk="0" hangingPunct="1">
      <a:defRPr sz="2400" b="0" i="0" kern="1200">
        <a:solidFill>
          <a:schemeClr val="tx1"/>
        </a:solidFill>
        <a:latin typeface="Rubik" pitchFamily="2" charset="-79"/>
        <a:ea typeface="+mn-ea"/>
        <a:cs typeface="+mn-cs"/>
      </a:defRPr>
    </a:lvl2pPr>
    <a:lvl3pPr marL="1828709" algn="l" defTabSz="1828709" rtl="0" eaLnBrk="1" latinLnBrk="0" hangingPunct="1">
      <a:defRPr sz="2400" b="0" i="0" kern="1200">
        <a:solidFill>
          <a:schemeClr val="tx1"/>
        </a:solidFill>
        <a:latin typeface="Rubik" pitchFamily="2" charset="-79"/>
        <a:ea typeface="+mn-ea"/>
        <a:cs typeface="+mn-cs"/>
      </a:defRPr>
    </a:lvl3pPr>
    <a:lvl4pPr marL="2743063" algn="l" defTabSz="1828709" rtl="0" eaLnBrk="1" latinLnBrk="0" hangingPunct="1">
      <a:defRPr sz="2400" b="0" i="0" kern="1200">
        <a:solidFill>
          <a:schemeClr val="tx1"/>
        </a:solidFill>
        <a:latin typeface="Rubik" pitchFamily="2" charset="-79"/>
        <a:ea typeface="+mn-ea"/>
        <a:cs typeface="+mn-cs"/>
      </a:defRPr>
    </a:lvl4pPr>
    <a:lvl5pPr marL="3657417" algn="l" defTabSz="1828709" rtl="0" eaLnBrk="1" latinLnBrk="0" hangingPunct="1">
      <a:defRPr sz="2400" b="0" i="0" kern="1200">
        <a:solidFill>
          <a:schemeClr val="tx1"/>
        </a:solidFill>
        <a:latin typeface="Rubik" pitchFamily="2" charset="-79"/>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1</a:t>
            </a:fld>
            <a:endParaRPr lang="en-GB"/>
          </a:p>
        </p:txBody>
      </p:sp>
    </p:spTree>
    <p:extLst>
      <p:ext uri="{BB962C8B-B14F-4D97-AF65-F5344CB8AC3E}">
        <p14:creationId xmlns:p14="http://schemas.microsoft.com/office/powerpoint/2010/main" val="2064635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Rubik"/>
            </a:endParaRPr>
          </a:p>
        </p:txBody>
      </p:sp>
      <p:sp>
        <p:nvSpPr>
          <p:cNvPr id="4" name="Slide Number Placeholder 3"/>
          <p:cNvSpPr>
            <a:spLocks noGrp="1"/>
          </p:cNvSpPr>
          <p:nvPr>
            <p:ph type="sldNum" sz="quarter" idx="5"/>
          </p:nvPr>
        </p:nvSpPr>
        <p:spPr/>
        <p:txBody>
          <a:bodyPr/>
          <a:lstStyle/>
          <a:p>
            <a:fld id="{25B5EE77-8CAC-4815-8642-F6182C046882}" type="slidenum">
              <a:rPr lang="en-GB" smtClean="0"/>
              <a:t>10</a:t>
            </a:fld>
            <a:endParaRPr lang="en-GB"/>
          </a:p>
        </p:txBody>
      </p:sp>
    </p:spTree>
    <p:extLst>
      <p:ext uri="{BB962C8B-B14F-4D97-AF65-F5344CB8AC3E}">
        <p14:creationId xmlns:p14="http://schemas.microsoft.com/office/powerpoint/2010/main" val="727943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3494445287d_0_5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g3494445287d_0_5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Our community of editors is doing a huge work to update GRSciColl. In 2024 alone, </a:t>
            </a:r>
            <a:r>
              <a:rPr lang="en-GB" b="0" i="0" u="none" strike="noStrike">
                <a:solidFill>
                  <a:srgbClr val="231F20"/>
                </a:solidFill>
                <a:latin typeface="Arial"/>
                <a:ea typeface="Arial"/>
                <a:cs typeface="Arial"/>
                <a:sym typeface="Arial"/>
              </a:rPr>
              <a:t>more than 1600 entries were added to GRSciColl. At the core of the GRSciColl work are our Nodes and the GBIF Regional support teams which have been working on reaching out to institutions in GRSciColl as an entry point to sharing GBIF data.</a:t>
            </a:r>
            <a:endParaRPr/>
          </a:p>
        </p:txBody>
      </p:sp>
      <p:sp>
        <p:nvSpPr>
          <p:cNvPr id="1234" name="Google Shape;1234;g3494445287d_0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Rubik"/>
              <a:buNone/>
            </a:pPr>
            <a:fld id="{00000000-1234-1234-1234-123412341234}" type="slidenum">
              <a:rPr lang="en-GB" sz="1200" u="none" strike="noStrike" cap="none">
                <a:solidFill>
                  <a:srgbClr val="000000"/>
                </a:solidFill>
              </a:rPr>
              <a:t>11</a:t>
            </a:fld>
            <a:endParaRPr sz="1200" u="none" strike="noStrike" cap="none">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28C6-B627-2258-A961-DE1F79225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8BCE7-B376-27D2-B287-FDD036964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216E1-6521-DCCF-9652-927DDDD83D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DADE7B2-31C3-A144-B52A-DAB91BA5E7A5}"/>
              </a:ext>
            </a:extLst>
          </p:cNvPr>
          <p:cNvSpPr>
            <a:spLocks noGrp="1"/>
          </p:cNvSpPr>
          <p:nvPr>
            <p:ph type="sldNum" sz="quarter" idx="5"/>
          </p:nvPr>
        </p:nvSpPr>
        <p:spPr/>
        <p:txBody>
          <a:bodyPr/>
          <a:lstStyle/>
          <a:p>
            <a:fld id="{25B5EE77-8CAC-4815-8642-F6182C046882}" type="slidenum">
              <a:rPr lang="en-GB" smtClean="0"/>
              <a:t>12</a:t>
            </a:fld>
            <a:endParaRPr lang="en-GB"/>
          </a:p>
        </p:txBody>
      </p:sp>
    </p:spTree>
    <p:extLst>
      <p:ext uri="{BB962C8B-B14F-4D97-AF65-F5344CB8AC3E}">
        <p14:creationId xmlns:p14="http://schemas.microsoft.com/office/powerpoint/2010/main" val="1274214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13</a:t>
            </a:fld>
            <a:endParaRPr lang="en-GB" dirty="0"/>
          </a:p>
        </p:txBody>
      </p:sp>
    </p:spTree>
    <p:extLst>
      <p:ext uri="{BB962C8B-B14F-4D97-AF65-F5344CB8AC3E}">
        <p14:creationId xmlns:p14="http://schemas.microsoft.com/office/powerpoint/2010/main" val="212832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14</a:t>
            </a:fld>
            <a:endParaRPr lang="en-GB"/>
          </a:p>
        </p:txBody>
      </p:sp>
    </p:spTree>
    <p:extLst>
      <p:ext uri="{BB962C8B-B14F-4D97-AF65-F5344CB8AC3E}">
        <p14:creationId xmlns:p14="http://schemas.microsoft.com/office/powerpoint/2010/main" val="470565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15</a:t>
            </a:fld>
            <a:endParaRPr lang="en-GB"/>
          </a:p>
        </p:txBody>
      </p:sp>
    </p:spTree>
    <p:extLst>
      <p:ext uri="{BB962C8B-B14F-4D97-AF65-F5344CB8AC3E}">
        <p14:creationId xmlns:p14="http://schemas.microsoft.com/office/powerpoint/2010/main" val="2214144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16</a:t>
            </a:fld>
            <a:endParaRPr lang="en-GB"/>
          </a:p>
        </p:txBody>
      </p:sp>
    </p:spTree>
    <p:extLst>
      <p:ext uri="{BB962C8B-B14F-4D97-AF65-F5344CB8AC3E}">
        <p14:creationId xmlns:p14="http://schemas.microsoft.com/office/powerpoint/2010/main" val="3906585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17</a:t>
            </a:fld>
            <a:endParaRPr lang="en-GB"/>
          </a:p>
        </p:txBody>
      </p:sp>
    </p:spTree>
    <p:extLst>
      <p:ext uri="{BB962C8B-B14F-4D97-AF65-F5344CB8AC3E}">
        <p14:creationId xmlns:p14="http://schemas.microsoft.com/office/powerpoint/2010/main" val="390375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5543D-6901-4CE6-9450-DAFF7E06A6C2}"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2778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3</a:t>
            </a:fld>
            <a:endParaRPr lang="en-GB"/>
          </a:p>
        </p:txBody>
      </p:sp>
    </p:spTree>
    <p:extLst>
      <p:ext uri="{BB962C8B-B14F-4D97-AF65-F5344CB8AC3E}">
        <p14:creationId xmlns:p14="http://schemas.microsoft.com/office/powerpoint/2010/main" val="320754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4</a:t>
            </a:fld>
            <a:endParaRPr lang="en-GB"/>
          </a:p>
        </p:txBody>
      </p:sp>
    </p:spTree>
    <p:extLst>
      <p:ext uri="{BB962C8B-B14F-4D97-AF65-F5344CB8AC3E}">
        <p14:creationId xmlns:p14="http://schemas.microsoft.com/office/powerpoint/2010/main" val="170453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5</a:t>
            </a:fld>
            <a:endParaRPr lang="en-GB" dirty="0"/>
          </a:p>
        </p:txBody>
      </p:sp>
    </p:spTree>
    <p:extLst>
      <p:ext uri="{BB962C8B-B14F-4D97-AF65-F5344CB8AC3E}">
        <p14:creationId xmlns:p14="http://schemas.microsoft.com/office/powerpoint/2010/main" val="245680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5B5EE77-8CAC-4815-8642-F6182C046882}" type="slidenum">
              <a:rPr lang="en-GB" smtClean="0"/>
              <a:pPr/>
              <a:t>6</a:t>
            </a:fld>
            <a:endParaRPr lang="en-GB" dirty="0"/>
          </a:p>
        </p:txBody>
      </p:sp>
    </p:spTree>
    <p:extLst>
      <p:ext uri="{BB962C8B-B14F-4D97-AF65-F5344CB8AC3E}">
        <p14:creationId xmlns:p14="http://schemas.microsoft.com/office/powerpoint/2010/main" val="950770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7</a:t>
            </a:fld>
            <a:endParaRPr lang="en-GB"/>
          </a:p>
        </p:txBody>
      </p:sp>
    </p:spTree>
    <p:extLst>
      <p:ext uri="{BB962C8B-B14F-4D97-AF65-F5344CB8AC3E}">
        <p14:creationId xmlns:p14="http://schemas.microsoft.com/office/powerpoint/2010/main" val="137854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dirty="0"/>
              <a:t>DOWNLOADS NOT YET ADJUSTED FOR USERS ≥500 DOWNLOADS FOR JAN-MAR 2025</a:t>
            </a:r>
          </a:p>
        </p:txBody>
      </p:sp>
      <p:sp>
        <p:nvSpPr>
          <p:cNvPr id="4" name="Slide Number Placeholder 3"/>
          <p:cNvSpPr>
            <a:spLocks noGrp="1"/>
          </p:cNvSpPr>
          <p:nvPr>
            <p:ph type="sldNum" sz="quarter" idx="5"/>
          </p:nvPr>
        </p:nvSpPr>
        <p:spPr/>
        <p:txBody>
          <a:bodyPr/>
          <a:lstStyle/>
          <a:p>
            <a:fld id="{25B5EE77-8CAC-4815-8642-F6182C046882}" type="slidenum">
              <a:rPr lang="en-GB" smtClean="0"/>
              <a:pPr/>
              <a:t>8</a:t>
            </a:fld>
            <a:endParaRPr lang="en-GB" dirty="0"/>
          </a:p>
        </p:txBody>
      </p:sp>
    </p:spTree>
    <p:extLst>
      <p:ext uri="{BB962C8B-B14F-4D97-AF65-F5344CB8AC3E}">
        <p14:creationId xmlns:p14="http://schemas.microsoft.com/office/powerpoint/2010/main" val="293777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B5EE77-8CAC-4815-8642-F6182C046882}" type="slidenum">
              <a:rPr lang="en-GB" smtClean="0"/>
              <a:t>9</a:t>
            </a:fld>
            <a:endParaRPr lang="en-GB"/>
          </a:p>
        </p:txBody>
      </p:sp>
    </p:spTree>
    <p:extLst>
      <p:ext uri="{BB962C8B-B14F-4D97-AF65-F5344CB8AC3E}">
        <p14:creationId xmlns:p14="http://schemas.microsoft.com/office/powerpoint/2010/main" val="196330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bg1">
            <a:alpha val="1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109789" y="3257550"/>
            <a:ext cx="8640762" cy="8297863"/>
          </a:xfrm>
          <a:prstGeom prst="rect">
            <a:avLst/>
          </a:prstGeom>
        </p:spPr>
        <p:txBody>
          <a:bodyPr anchor="ctr">
            <a:normAutofit/>
          </a:bodyPr>
          <a:lstStyle>
            <a:lvl1pPr marL="0" indent="0" algn="l">
              <a:spcBef>
                <a:spcPts val="0"/>
              </a:spcBef>
              <a:buNone/>
              <a:defRPr sz="3200">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edit text</a:t>
            </a:r>
            <a:endParaRPr lang="en-US" dirty="0"/>
          </a:p>
        </p:txBody>
      </p:sp>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DK"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DK" dirty="0"/>
          </a:p>
        </p:txBody>
      </p:sp>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12191206" y="3257550"/>
            <a:ext cx="11484768" cy="8297863"/>
          </a:xfrm>
        </p:spPr>
        <p:txBody>
          <a:bodyPr/>
          <a:lstStyle/>
          <a:p>
            <a:r>
              <a:rPr lang="en-GB"/>
              <a:t>Click icon to add picture</a:t>
            </a:r>
            <a:endParaRPr lang="en-DK" dirty="0"/>
          </a:p>
        </p:txBody>
      </p:sp>
    </p:spTree>
    <p:extLst>
      <p:ext uri="{BB962C8B-B14F-4D97-AF65-F5344CB8AC3E}">
        <p14:creationId xmlns:p14="http://schemas.microsoft.com/office/powerpoint/2010/main" val="4063570569"/>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Full Bleed Title Sl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CDAD04-F15A-4F02-8214-2D3BDF65042D}"/>
              </a:ext>
            </a:extLst>
          </p:cNvPr>
          <p:cNvSpPr>
            <a:spLocks/>
          </p:cNvSpPr>
          <p:nvPr userDrawn="1"/>
        </p:nvSpPr>
        <p:spPr>
          <a:xfrm>
            <a:off x="0" y="6709341"/>
            <a:ext cx="20833200" cy="4842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0" i="0" dirty="0">
              <a:latin typeface="Rubik" pitchFamily="2" charset="-79"/>
            </a:endParaRPr>
          </a:p>
        </p:txBody>
      </p:sp>
      <p:sp>
        <p:nvSpPr>
          <p:cNvPr id="11" name="Rectangle 10">
            <a:extLst>
              <a:ext uri="{FF2B5EF4-FFF2-40B4-BE49-F238E27FC236}">
                <a16:creationId xmlns:a16="http://schemas.microsoft.com/office/drawing/2014/main" id="{6F294B06-8BB5-4686-85F5-7375651565B8}"/>
              </a:ext>
            </a:extLst>
          </p:cNvPr>
          <p:cNvSpPr>
            <a:spLocks/>
          </p:cNvSpPr>
          <p:nvPr userDrawn="1"/>
        </p:nvSpPr>
        <p:spPr>
          <a:xfrm>
            <a:off x="12192000" y="6709341"/>
            <a:ext cx="8640763" cy="4846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da-DK" sz="7200" b="0" i="0" dirty="0">
              <a:latin typeface="Rubik" pitchFamily="2" charset="-79"/>
            </a:endParaRPr>
          </a:p>
          <a:p>
            <a:pPr algn="ctr"/>
            <a:endParaRPr lang="da-DK" sz="7200" b="0" i="0" dirty="0">
              <a:latin typeface="Rubik" pitchFamily="2" charset="-79"/>
            </a:endParaRPr>
          </a:p>
          <a:p>
            <a:pPr algn="ctr"/>
            <a:endParaRPr lang="da-DK" sz="7200" b="0" i="0" dirty="0">
              <a:latin typeface="Rubik" pitchFamily="2" charset="-79"/>
            </a:endParaRPr>
          </a:p>
          <a:p>
            <a:pPr algn="ctr"/>
            <a:endParaRPr lang="da-DK" sz="7200" b="0" i="0" dirty="0">
              <a:latin typeface="Rubik" pitchFamily="2" charset="-79"/>
            </a:endParaRPr>
          </a:p>
        </p:txBody>
      </p:sp>
      <p:sp>
        <p:nvSpPr>
          <p:cNvPr id="2" name="Title 1">
            <a:extLst>
              <a:ext uri="{FF2B5EF4-FFF2-40B4-BE49-F238E27FC236}">
                <a16:creationId xmlns:a16="http://schemas.microsoft.com/office/drawing/2014/main" id="{577E383F-57D4-46F6-A43A-1664B80BC982}"/>
              </a:ext>
            </a:extLst>
          </p:cNvPr>
          <p:cNvSpPr>
            <a:spLocks noGrp="1"/>
          </p:cNvSpPr>
          <p:nvPr>
            <p:ph type="title" hasCustomPrompt="1"/>
          </p:nvPr>
        </p:nvSpPr>
        <p:spPr>
          <a:xfrm>
            <a:off x="2109787" y="7405688"/>
            <a:ext cx="8640763" cy="2073275"/>
          </a:xfrm>
          <a:prstGeom prst="rect">
            <a:avLst/>
          </a:prstGeom>
        </p:spPr>
        <p:txBody>
          <a:bodyPr wrap="square" lIns="360000" tIns="72000" rIns="72000" bIns="72000">
            <a:normAutofit/>
          </a:bodyPr>
          <a:lstStyle>
            <a:lvl1pPr>
              <a:defRPr lang="en-GB" sz="4800" b="1" i="0" cap="none" dirty="0">
                <a:solidFill>
                  <a:schemeClr val="bg1"/>
                </a:solidFill>
                <a:latin typeface="Bitter SemiBold" pitchFamily="2" charset="77"/>
                <a:ea typeface="Roboto Bold" panose="02000000000000000000" pitchFamily="2" charset="0"/>
                <a:cs typeface="+mn-cs"/>
              </a:defRPr>
            </a:lvl1pPr>
          </a:lstStyle>
          <a:p>
            <a:pPr marL="0" lvl="0"/>
            <a:r>
              <a:rPr lang="en-US" dirty="0"/>
              <a:t>Click here to add text for your presentation title</a:t>
            </a:r>
            <a:endParaRPr lang="en-GB" dirty="0"/>
          </a:p>
        </p:txBody>
      </p:sp>
      <p:sp>
        <p:nvSpPr>
          <p:cNvPr id="66" name="Text Placeholder 65">
            <a:extLst>
              <a:ext uri="{FF2B5EF4-FFF2-40B4-BE49-F238E27FC236}">
                <a16:creationId xmlns:a16="http://schemas.microsoft.com/office/drawing/2014/main" id="{017B4F6E-45BB-45A8-8DDB-A90D94D56016}"/>
              </a:ext>
            </a:extLst>
          </p:cNvPr>
          <p:cNvSpPr>
            <a:spLocks noGrp="1"/>
          </p:cNvSpPr>
          <p:nvPr>
            <p:ph type="body" sz="quarter" idx="13" hasCustomPrompt="1"/>
          </p:nvPr>
        </p:nvSpPr>
        <p:spPr>
          <a:xfrm>
            <a:off x="2109788" y="10177570"/>
            <a:ext cx="8640762" cy="675163"/>
          </a:xfrm>
          <a:prstGeom prst="rect">
            <a:avLst/>
          </a:prstGeom>
        </p:spPr>
        <p:txBody>
          <a:bodyPr wrap="square" lIns="360000" anchor="ctr">
            <a:spAutoFit/>
          </a:bodyPr>
          <a:lstStyle>
            <a:lvl1pPr marL="0" indent="0" algn="r">
              <a:buNone/>
              <a:defRPr lang="en-US" sz="2400" b="1" i="0" dirty="0" smtClean="0">
                <a:solidFill>
                  <a:schemeClr val="bg1"/>
                </a:solidFill>
                <a:latin typeface="Rubik Medium" pitchFamily="2" charset="-79"/>
                <a:ea typeface="Roboto Bold" panose="02000000000000000000" pitchFamily="2" charset="0"/>
                <a:cs typeface="Rubik Medium" pitchFamily="2" charset="-79"/>
              </a:defRPr>
            </a:lvl1pPr>
            <a:lvl2pPr>
              <a:defRPr lang="en-US" sz="3600" dirty="0" smtClean="0">
                <a:solidFill>
                  <a:schemeClr val="tx1"/>
                </a:solidFill>
              </a:defRPr>
            </a:lvl2pPr>
            <a:lvl3pPr>
              <a:defRPr lang="en-US" sz="3600" dirty="0" smtClean="0">
                <a:solidFill>
                  <a:schemeClr val="tx1"/>
                </a:solidFill>
              </a:defRPr>
            </a:lvl3pPr>
            <a:lvl4pPr>
              <a:defRPr lang="en-US" sz="3600" dirty="0" smtClean="0">
                <a:solidFill>
                  <a:schemeClr val="tx1"/>
                </a:solidFill>
              </a:defRPr>
            </a:lvl4pPr>
            <a:lvl5pPr>
              <a:defRPr lang="en-GB" sz="3600" dirty="0">
                <a:solidFill>
                  <a:schemeClr val="tx1"/>
                </a:solidFill>
              </a:defRPr>
            </a:lvl5pPr>
          </a:lstStyle>
          <a:p>
            <a:pPr marL="0" lvl="0"/>
            <a:r>
              <a:rPr lang="en-US" dirty="0"/>
              <a:t>Click to add presenter’s name | Job title</a:t>
            </a:r>
          </a:p>
        </p:txBody>
      </p:sp>
      <p:sp>
        <p:nvSpPr>
          <p:cNvPr id="6" name="Footer Placeholder 4">
            <a:extLst>
              <a:ext uri="{FF2B5EF4-FFF2-40B4-BE49-F238E27FC236}">
                <a16:creationId xmlns:a16="http://schemas.microsoft.com/office/drawing/2014/main" id="{71DC7EAF-E24C-F704-D1F9-D529DFD2B0B8}"/>
              </a:ext>
            </a:extLst>
          </p:cNvPr>
          <p:cNvSpPr>
            <a:spLocks noGrp="1"/>
          </p:cNvSpPr>
          <p:nvPr>
            <p:ph type="ftr" sz="quarter" idx="11"/>
          </p:nvPr>
        </p:nvSpPr>
        <p:spPr>
          <a:xfrm>
            <a:off x="706438" y="12283937"/>
            <a:ext cx="20126325" cy="720725"/>
          </a:xfrm>
          <a:prstGeom prst="rect">
            <a:avLst/>
          </a:prstGeom>
        </p:spPr>
        <p:txBody>
          <a:bodyPr/>
          <a:lstStyle/>
          <a:p>
            <a:endParaRPr lang="en-GB" dirty="0"/>
          </a:p>
        </p:txBody>
      </p:sp>
      <p:pic>
        <p:nvPicPr>
          <p:cNvPr id="12" name="Picture 11" descr="Text, logo&#10;&#10;Description automatically generated">
            <a:extLst>
              <a:ext uri="{FF2B5EF4-FFF2-40B4-BE49-F238E27FC236}">
                <a16:creationId xmlns:a16="http://schemas.microsoft.com/office/drawing/2014/main" id="{195861DF-41F7-C8F8-7086-BCD9E01B74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31863" y="8122437"/>
            <a:ext cx="5759450" cy="2015807"/>
          </a:xfrm>
          <a:prstGeom prst="rect">
            <a:avLst/>
          </a:prstGeom>
        </p:spPr>
      </p:pic>
    </p:spTree>
    <p:custDataLst>
      <p:tags r:id="rId1"/>
    </p:custDataLst>
    <p:extLst>
      <p:ext uri="{BB962C8B-B14F-4D97-AF65-F5344CB8AC3E}">
        <p14:creationId xmlns:p14="http://schemas.microsoft.com/office/powerpoint/2010/main" val="933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US" smtClean="0"/>
              <a:pPr/>
              <a:t>4/29/25</a:t>
            </a:fld>
            <a:endParaRPr lang="en-US"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US" smtClean="0"/>
              <a:pPr/>
              <a:t>‹#›</a:t>
            </a:fld>
            <a:endParaRPr lang="en-US"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US" dirty="0"/>
          </a:p>
        </p:txBody>
      </p:sp>
    </p:spTree>
    <p:extLst>
      <p:ext uri="{BB962C8B-B14F-4D97-AF65-F5344CB8AC3E}">
        <p14:creationId xmlns:p14="http://schemas.microsoft.com/office/powerpoint/2010/main" val="7457498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2179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 grey background">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715CC5E-3479-03A3-BB3E-3DC0A6E6C877}"/>
              </a:ext>
            </a:extLst>
          </p:cNvPr>
          <p:cNvSpPr>
            <a:spLocks noGrp="1"/>
          </p:cNvSpPr>
          <p:nvPr>
            <p:ph type="dt" sz="half" idx="10"/>
          </p:nvPr>
        </p:nvSpPr>
        <p:spPr>
          <a:xfrm>
            <a:off x="706438" y="12277726"/>
            <a:ext cx="5724525" cy="720724"/>
          </a:xfrm>
          <a:prstGeom prst="rect">
            <a:avLst/>
          </a:prstGeom>
        </p:spPr>
        <p:txBody>
          <a:bodyPr anchor="ctr"/>
          <a:lstStyle>
            <a:lvl1pPr>
              <a:lnSpc>
                <a:spcPct val="150000"/>
              </a:lnSpc>
              <a:defRPr b="0" i="0">
                <a:latin typeface="Rubik Medium" pitchFamily="2" charset="-79"/>
                <a:cs typeface="Rubik Medium" pitchFamily="2" charset="-79"/>
              </a:defRPr>
            </a:lvl1pPr>
          </a:lstStyle>
          <a:p>
            <a:fld id="{C764DE79-268F-4C1A-8933-263129D2AF90}" type="datetimeFigureOut">
              <a:rPr lang="en-US" smtClean="0"/>
              <a:pPr/>
              <a:t>4/29/25</a:t>
            </a:fld>
            <a:endParaRPr lang="en-US" dirty="0"/>
          </a:p>
        </p:txBody>
      </p:sp>
      <p:sp>
        <p:nvSpPr>
          <p:cNvPr id="11" name="Footer Placeholder 4">
            <a:extLst>
              <a:ext uri="{FF2B5EF4-FFF2-40B4-BE49-F238E27FC236}">
                <a16:creationId xmlns:a16="http://schemas.microsoft.com/office/drawing/2014/main" id="{F936D3FF-8A9C-ABAB-ED2C-E5A2113B447A}"/>
              </a:ext>
            </a:extLst>
          </p:cNvPr>
          <p:cNvSpPr>
            <a:spLocks noGrp="1"/>
          </p:cNvSpPr>
          <p:nvPr>
            <p:ph type="ftr" sz="quarter" idx="11"/>
          </p:nvPr>
        </p:nvSpPr>
        <p:spPr>
          <a:xfrm>
            <a:off x="7142400" y="12283937"/>
            <a:ext cx="5761037" cy="720725"/>
          </a:xfrm>
          <a:prstGeom prst="rect">
            <a:avLst/>
          </a:prstGeom>
        </p:spPr>
        <p:txBody>
          <a:bodyPr/>
          <a:lstStyle/>
          <a:p>
            <a:endParaRPr lang="en-GB" dirty="0"/>
          </a:p>
        </p:txBody>
      </p:sp>
      <p:sp>
        <p:nvSpPr>
          <p:cNvPr id="12" name="Slide Number Placeholder 5">
            <a:extLst>
              <a:ext uri="{FF2B5EF4-FFF2-40B4-BE49-F238E27FC236}">
                <a16:creationId xmlns:a16="http://schemas.microsoft.com/office/drawing/2014/main" id="{65528BEA-90F8-72E9-3901-C396E8E8ED03}"/>
              </a:ext>
            </a:extLst>
          </p:cNvPr>
          <p:cNvSpPr>
            <a:spLocks noGrp="1"/>
          </p:cNvSpPr>
          <p:nvPr>
            <p:ph type="sldNum" sz="quarter" idx="12"/>
          </p:nvPr>
        </p:nvSpPr>
        <p:spPr>
          <a:xfrm>
            <a:off x="13626000" y="12290148"/>
            <a:ext cx="5759451" cy="720725"/>
          </a:xfrm>
          <a:prstGeom prst="rect">
            <a:avLst/>
          </a:prstGeom>
        </p:spPr>
        <p:txBody>
          <a:bodyPr anchor="ctr"/>
          <a:lstStyle>
            <a:lvl1pPr>
              <a:lnSpc>
                <a:spcPct val="150000"/>
              </a:lnSpc>
              <a:defRPr b="0" i="0">
                <a:latin typeface="Rubik Medium" pitchFamily="2" charset="-79"/>
                <a:cs typeface="Rubik Medium" pitchFamily="2" charset="-79"/>
              </a:defRPr>
            </a:lvl1pPr>
          </a:lstStyle>
          <a:p>
            <a:fld id="{48F63A3B-78C7-47BE-AE5E-E10140E04643}" type="slidenum">
              <a:rPr lang="en-US" smtClean="0"/>
              <a:pPr/>
              <a:t>‹#›</a:t>
            </a:fld>
            <a:endParaRPr lang="en-US" dirty="0"/>
          </a:p>
        </p:txBody>
      </p:sp>
      <p:sp>
        <p:nvSpPr>
          <p:cNvPr id="13" name="Title 1">
            <a:extLst>
              <a:ext uri="{FF2B5EF4-FFF2-40B4-BE49-F238E27FC236}">
                <a16:creationId xmlns:a16="http://schemas.microsoft.com/office/drawing/2014/main" id="{08EC18B9-A1DA-A841-1AD6-9E885ABF1419}"/>
              </a:ext>
            </a:extLst>
          </p:cNvPr>
          <p:cNvSpPr>
            <a:spLocks noGrp="1"/>
          </p:cNvSpPr>
          <p:nvPr>
            <p:ph type="title"/>
          </p:nvPr>
        </p:nvSpPr>
        <p:spPr>
          <a:xfrm>
            <a:off x="706437" y="1074738"/>
            <a:ext cx="22969537" cy="1462087"/>
          </a:xfrm>
          <a:prstGeom prst="rect">
            <a:avLst/>
          </a:prstGeom>
        </p:spPr>
        <p:txBody>
          <a:bodyPr anchor="b"/>
          <a:lstStyle/>
          <a:p>
            <a:r>
              <a:rPr lang="en-GB"/>
              <a:t>Click to edit Master title style</a:t>
            </a:r>
            <a:endParaRPr lang="en-US" dirty="0"/>
          </a:p>
        </p:txBody>
      </p:sp>
    </p:spTree>
    <p:extLst>
      <p:ext uri="{BB962C8B-B14F-4D97-AF65-F5344CB8AC3E}">
        <p14:creationId xmlns:p14="http://schemas.microsoft.com/office/powerpoint/2010/main" val="42175678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Image right">
    <p:bg>
      <p:bgPr>
        <a:solidFill>
          <a:schemeClr val="bg1">
            <a:alpha val="10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DF40FD6D-4952-5BDB-27BF-7663F9E3CD32}"/>
              </a:ext>
            </a:extLst>
          </p:cNvPr>
          <p:cNvSpPr>
            <a:spLocks noGrp="1"/>
          </p:cNvSpPr>
          <p:nvPr>
            <p:ph type="ftr" sz="quarter" idx="11"/>
          </p:nvPr>
        </p:nvSpPr>
        <p:spPr>
          <a:xfrm>
            <a:off x="706438" y="12278450"/>
            <a:ext cx="17245012" cy="720000"/>
          </a:xfrm>
        </p:spPr>
        <p:txBody>
          <a:bodyPr/>
          <a:lstStyle/>
          <a:p>
            <a:endParaRPr lang="en-GB" dirty="0"/>
          </a:p>
        </p:txBody>
      </p:sp>
      <p:sp>
        <p:nvSpPr>
          <p:cNvPr id="13" name="Title 12">
            <a:extLst>
              <a:ext uri="{FF2B5EF4-FFF2-40B4-BE49-F238E27FC236}">
                <a16:creationId xmlns:a16="http://schemas.microsoft.com/office/drawing/2014/main" id="{B3B66602-7A17-6156-6037-1CA42191709B}"/>
              </a:ext>
            </a:extLst>
          </p:cNvPr>
          <p:cNvSpPr>
            <a:spLocks noGrp="1"/>
          </p:cNvSpPr>
          <p:nvPr>
            <p:ph type="title"/>
          </p:nvPr>
        </p:nvSpPr>
        <p:spPr/>
        <p:txBody>
          <a:bodyPr/>
          <a:lstStyle>
            <a:lvl1pPr>
              <a:defRPr b="1" i="0">
                <a:latin typeface="Bitter SemiBold" pitchFamily="2" charset="77"/>
              </a:defRPr>
            </a:lvl1pPr>
          </a:lstStyle>
          <a:p>
            <a:r>
              <a:rPr lang="en-GB"/>
              <a:t>Click to edit Master title style</a:t>
            </a:r>
            <a:endParaRPr lang="en-GB" dirty="0"/>
          </a:p>
        </p:txBody>
      </p:sp>
      <p:sp>
        <p:nvSpPr>
          <p:cNvPr id="4" name="Picture Placeholder 3">
            <a:extLst>
              <a:ext uri="{FF2B5EF4-FFF2-40B4-BE49-F238E27FC236}">
                <a16:creationId xmlns:a16="http://schemas.microsoft.com/office/drawing/2014/main" id="{CAE4AE78-C066-46F7-1BF8-980099CF1DA8}"/>
              </a:ext>
            </a:extLst>
          </p:cNvPr>
          <p:cNvSpPr>
            <a:spLocks noGrp="1"/>
          </p:cNvSpPr>
          <p:nvPr>
            <p:ph type="pic" sz="quarter" idx="13"/>
          </p:nvPr>
        </p:nvSpPr>
        <p:spPr>
          <a:xfrm>
            <a:off x="12191206" y="3257550"/>
            <a:ext cx="11484768" cy="8297863"/>
          </a:xfrm>
        </p:spPr>
        <p:txBody>
          <a:bodyPr/>
          <a:lstStyle/>
          <a:p>
            <a:r>
              <a:rPr lang="en-GB"/>
              <a:t>Click icon to add picture</a:t>
            </a:r>
            <a:endParaRPr lang="en-GB" dirty="0"/>
          </a:p>
        </p:txBody>
      </p:sp>
      <p:sp>
        <p:nvSpPr>
          <p:cNvPr id="7" name="Text Placeholder 6">
            <a:extLst>
              <a:ext uri="{FF2B5EF4-FFF2-40B4-BE49-F238E27FC236}">
                <a16:creationId xmlns:a16="http://schemas.microsoft.com/office/drawing/2014/main" id="{04EC3623-AEB1-8E30-69F4-C79E264B72AB}"/>
              </a:ext>
            </a:extLst>
          </p:cNvPr>
          <p:cNvSpPr>
            <a:spLocks noGrp="1"/>
          </p:cNvSpPr>
          <p:nvPr>
            <p:ph type="body" sz="quarter" idx="14"/>
          </p:nvPr>
        </p:nvSpPr>
        <p:spPr>
          <a:xfrm>
            <a:off x="2109788" y="3257550"/>
            <a:ext cx="8640762" cy="829786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635895208"/>
      </p:ext>
    </p:extLst>
  </p:cSld>
  <p:clrMapOvr>
    <a:overrideClrMapping bg1="lt1" tx1="dk1" bg2="lt2" tx2="dk2" accent1="accent1" accent2="accent2" accent3="accent3" accent4="accent4" accent5="accent5" accent6="accent6" hlink="hlink" folHlink="folHlink"/>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0F78E78-4B3F-7122-ED83-9C67C58DAB43}"/>
              </a:ext>
            </a:extLst>
          </p:cNvPr>
          <p:cNvSpPr>
            <a:spLocks noGrp="1"/>
          </p:cNvSpPr>
          <p:nvPr>
            <p:ph type="title"/>
          </p:nvPr>
        </p:nvSpPr>
        <p:spPr>
          <a:xfrm>
            <a:off x="705549" y="1077643"/>
            <a:ext cx="22970425" cy="1459182"/>
          </a:xfrm>
          <a:prstGeom prst="rect">
            <a:avLst/>
          </a:prstGeom>
        </p:spPr>
        <p:txBody>
          <a:bodyPr vert="horz" lIns="360000" tIns="90000" rIns="360000" bIns="90000" rtlCol="0" anchor="b">
            <a:normAutofit/>
          </a:bodyPr>
          <a:lstStyle/>
          <a:p>
            <a:r>
              <a:rPr lang="en-GB"/>
              <a:t>Click to edit Master title style</a:t>
            </a:r>
            <a:endParaRPr lang="en-GB" dirty="0"/>
          </a:p>
        </p:txBody>
      </p:sp>
      <p:sp>
        <p:nvSpPr>
          <p:cNvPr id="12" name="Text Placeholder 2">
            <a:extLst>
              <a:ext uri="{FF2B5EF4-FFF2-40B4-BE49-F238E27FC236}">
                <a16:creationId xmlns:a16="http://schemas.microsoft.com/office/drawing/2014/main" id="{FCD2A67E-F481-B273-61A3-E2B2927DF977}"/>
              </a:ext>
            </a:extLst>
          </p:cNvPr>
          <p:cNvSpPr>
            <a:spLocks noGrp="1"/>
          </p:cNvSpPr>
          <p:nvPr>
            <p:ph type="body" idx="1"/>
          </p:nvPr>
        </p:nvSpPr>
        <p:spPr>
          <a:xfrm>
            <a:off x="719137" y="3259311"/>
            <a:ext cx="22944138" cy="8296101"/>
          </a:xfrm>
          <a:prstGeom prst="rect">
            <a:avLst/>
          </a:prstGeom>
        </p:spPr>
        <p:txBody>
          <a:bodyPr vert="horz" lIns="90000" tIns="90000" rIns="91440" bIns="90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14" name="Graphic 13">
            <a:extLst>
              <a:ext uri="{FF2B5EF4-FFF2-40B4-BE49-F238E27FC236}">
                <a16:creationId xmlns:a16="http://schemas.microsoft.com/office/drawing/2014/main" id="{E3FEB8B6-B790-D1A0-88B0-65F96BE61250}"/>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946875" y="12282050"/>
            <a:ext cx="716400" cy="716400"/>
          </a:xfrm>
          <a:prstGeom prst="rect">
            <a:avLst/>
          </a:prstGeom>
        </p:spPr>
      </p:pic>
      <p:sp>
        <p:nvSpPr>
          <p:cNvPr id="2" name="Date Placeholder 1">
            <a:extLst>
              <a:ext uri="{FF2B5EF4-FFF2-40B4-BE49-F238E27FC236}">
                <a16:creationId xmlns:a16="http://schemas.microsoft.com/office/drawing/2014/main" id="{81D266DE-BE5F-490A-F444-03C83BED8532}"/>
              </a:ext>
            </a:extLst>
          </p:cNvPr>
          <p:cNvSpPr>
            <a:spLocks noGrp="1"/>
          </p:cNvSpPr>
          <p:nvPr>
            <p:ph type="dt" sz="half" idx="2"/>
          </p:nvPr>
        </p:nvSpPr>
        <p:spPr>
          <a:xfrm>
            <a:off x="719137" y="12277898"/>
            <a:ext cx="5353200" cy="720000"/>
          </a:xfrm>
          <a:prstGeom prst="rect">
            <a:avLst/>
          </a:prstGeom>
        </p:spPr>
        <p:txBody>
          <a:bodyPr vert="horz" lIns="91440" tIns="45720" rIns="91440" bIns="45720" rtlCol="0" anchor="ctr"/>
          <a:lstStyle>
            <a:lvl1pPr algn="l">
              <a:defRPr sz="1600">
                <a:solidFill>
                  <a:schemeClr val="tx1">
                    <a:lumMod val="65000"/>
                    <a:lumOff val="35000"/>
                  </a:schemeClr>
                </a:solidFill>
              </a:defRPr>
            </a:lvl1pPr>
          </a:lstStyle>
          <a:p>
            <a:fld id="{65FFC8DD-7E87-3E47-9F40-9222235C5D65}" type="datetimeFigureOut">
              <a:rPr lang="en-DK" smtClean="0"/>
              <a:pPr/>
              <a:t>29/04/2025</a:t>
            </a:fld>
            <a:endParaRPr lang="en-DK" dirty="0"/>
          </a:p>
        </p:txBody>
      </p:sp>
      <p:sp>
        <p:nvSpPr>
          <p:cNvPr id="3" name="Footer Placeholder 2">
            <a:extLst>
              <a:ext uri="{FF2B5EF4-FFF2-40B4-BE49-F238E27FC236}">
                <a16:creationId xmlns:a16="http://schemas.microsoft.com/office/drawing/2014/main" id="{0EE718EC-AC09-267B-5C55-D95B7D8B3530}"/>
              </a:ext>
            </a:extLst>
          </p:cNvPr>
          <p:cNvSpPr>
            <a:spLocks noGrp="1"/>
          </p:cNvSpPr>
          <p:nvPr>
            <p:ph type="ftr" sz="quarter" idx="3"/>
          </p:nvPr>
        </p:nvSpPr>
        <p:spPr>
          <a:xfrm>
            <a:off x="6430963" y="12278450"/>
            <a:ext cx="5353200" cy="720000"/>
          </a:xfrm>
          <a:prstGeom prst="rect">
            <a:avLst/>
          </a:prstGeom>
        </p:spPr>
        <p:txBody>
          <a:bodyPr vert="horz" lIns="91440" tIns="45720" rIns="91440" bIns="45720" rtlCol="0" anchor="ctr"/>
          <a:lstStyle>
            <a:lvl1pPr algn="l">
              <a:defRPr sz="1800">
                <a:solidFill>
                  <a:schemeClr val="tx1">
                    <a:lumMod val="65000"/>
                    <a:lumOff val="35000"/>
                  </a:schemeClr>
                </a:solidFill>
              </a:defRPr>
            </a:lvl1pPr>
          </a:lstStyle>
          <a:p>
            <a:endParaRPr lang="en-DK" dirty="0"/>
          </a:p>
        </p:txBody>
      </p:sp>
      <p:sp>
        <p:nvSpPr>
          <p:cNvPr id="4" name="Slide Number Placeholder 3">
            <a:extLst>
              <a:ext uri="{FF2B5EF4-FFF2-40B4-BE49-F238E27FC236}">
                <a16:creationId xmlns:a16="http://schemas.microsoft.com/office/drawing/2014/main" id="{AE22C055-36F5-27BF-A138-53AAB3CC4D5C}"/>
              </a:ext>
            </a:extLst>
          </p:cNvPr>
          <p:cNvSpPr>
            <a:spLocks noGrp="1"/>
          </p:cNvSpPr>
          <p:nvPr>
            <p:ph type="sldNum" sz="quarter" idx="4"/>
          </p:nvPr>
        </p:nvSpPr>
        <p:spPr>
          <a:xfrm>
            <a:off x="12192000" y="12282050"/>
            <a:ext cx="5353200" cy="720000"/>
          </a:xfrm>
          <a:prstGeom prst="rect">
            <a:avLst/>
          </a:prstGeom>
        </p:spPr>
        <p:txBody>
          <a:bodyPr vert="horz" lIns="91440" tIns="45720" rIns="91440" bIns="45720" rtlCol="0" anchor="ctr"/>
          <a:lstStyle>
            <a:lvl1pPr algn="r">
              <a:defRPr sz="1800">
                <a:solidFill>
                  <a:schemeClr val="tx1">
                    <a:lumMod val="65000"/>
                    <a:lumOff val="35000"/>
                  </a:schemeClr>
                </a:solidFill>
              </a:defRPr>
            </a:lvl1pPr>
          </a:lstStyle>
          <a:p>
            <a:fld id="{476A1796-5593-5349-A609-9F4B7AECCDC2}" type="slidenum">
              <a:rPr lang="en-DK" smtClean="0"/>
              <a:pPr/>
              <a:t>‹#›</a:t>
            </a:fld>
            <a:endParaRPr lang="en-DK" dirty="0"/>
          </a:p>
        </p:txBody>
      </p:sp>
    </p:spTree>
    <p:extLst>
      <p:ext uri="{BB962C8B-B14F-4D97-AF65-F5344CB8AC3E}">
        <p14:creationId xmlns:p14="http://schemas.microsoft.com/office/powerpoint/2010/main" val="1355158088"/>
      </p:ext>
    </p:extLst>
  </p:cSld>
  <p:clrMap bg1="lt1" tx1="dk1" bg2="lt2" tx2="dk2" accent1="accent1" accent2="accent2" accent3="accent3" accent4="accent4" accent5="accent5" accent6="accent6" hlink="hlink" folHlink="folHlink"/>
  <p:sldLayoutIdLst>
    <p:sldLayoutId id="2147483762" r:id="rId1"/>
    <p:sldLayoutId id="2147483734" r:id="rId2"/>
    <p:sldLayoutId id="2147483728" r:id="rId3"/>
    <p:sldLayoutId id="2147483729" r:id="rId4"/>
    <p:sldLayoutId id="2147483818" r:id="rId5"/>
    <p:sldLayoutId id="2147483819" r:id="rId6"/>
  </p:sldLayoutIdLst>
  <p:hf sldNum="0" hdr="0" dt="0"/>
  <p:txStyles>
    <p:titleStyle>
      <a:lvl1pPr marL="0" algn="l" defTabSz="1828709" rtl="0" eaLnBrk="1" latinLnBrk="0" hangingPunct="1">
        <a:lnSpc>
          <a:spcPct val="100000"/>
        </a:lnSpc>
        <a:spcBef>
          <a:spcPts val="0"/>
        </a:spcBef>
        <a:buNone/>
        <a:defRPr sz="4800" b="1" i="0" kern="1200">
          <a:solidFill>
            <a:schemeClr val="tx1">
              <a:lumMod val="85000"/>
              <a:lumOff val="15000"/>
            </a:schemeClr>
          </a:solidFill>
          <a:latin typeface="Bitter SemiBold" pitchFamily="2" charset="77"/>
          <a:ea typeface="+mj-ea"/>
          <a:cs typeface="+mj-cs"/>
        </a:defRPr>
      </a:lvl1pPr>
    </p:titleStyle>
    <p:bodyStyle>
      <a:lvl1pPr marL="0" indent="0" algn="l" defTabSz="1828709" rtl="0" eaLnBrk="1" latinLnBrk="0" hangingPunct="1">
        <a:lnSpc>
          <a:spcPct val="150000"/>
        </a:lnSpc>
        <a:spcBef>
          <a:spcPts val="2000"/>
        </a:spcBef>
        <a:buClr>
          <a:schemeClr val="accent1"/>
        </a:buClr>
        <a:buFontTx/>
        <a:buNone/>
        <a:defRPr sz="3200" kern="1200">
          <a:solidFill>
            <a:schemeClr val="tx1">
              <a:lumMod val="85000"/>
              <a:lumOff val="15000"/>
            </a:schemeClr>
          </a:solidFill>
          <a:latin typeface="Rubik" pitchFamily="2" charset="-79"/>
          <a:ea typeface="+mn-ea"/>
          <a:cs typeface="Rubik" pitchFamily="2" charset="-79"/>
        </a:defRPr>
      </a:lvl1pPr>
      <a:lvl2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2800" kern="1200">
          <a:solidFill>
            <a:schemeClr val="tx1">
              <a:lumMod val="85000"/>
              <a:lumOff val="15000"/>
            </a:schemeClr>
          </a:solidFill>
          <a:latin typeface="Rubik" pitchFamily="2" charset="-79"/>
          <a:ea typeface="+mn-ea"/>
          <a:cs typeface="Rubik" pitchFamily="2" charset="-79"/>
        </a:defRPr>
      </a:lvl2pPr>
      <a:lvl3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2800" kern="1200">
          <a:solidFill>
            <a:schemeClr val="tx1">
              <a:lumMod val="85000"/>
              <a:lumOff val="15000"/>
            </a:schemeClr>
          </a:solidFill>
          <a:latin typeface="Rubik" pitchFamily="2" charset="-79"/>
          <a:ea typeface="+mn-ea"/>
          <a:cs typeface="Rubik" pitchFamily="2" charset="-79"/>
        </a:defRPr>
      </a:lvl3pPr>
      <a:lvl4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2800" kern="1200">
          <a:solidFill>
            <a:schemeClr val="tx1">
              <a:lumMod val="85000"/>
              <a:lumOff val="15000"/>
            </a:schemeClr>
          </a:solidFill>
          <a:latin typeface="Rubik" pitchFamily="2" charset="-79"/>
          <a:ea typeface="+mn-ea"/>
          <a:cs typeface="Rubik" pitchFamily="2" charset="-79"/>
        </a:defRPr>
      </a:lvl4pPr>
      <a:lvl5pPr marL="360000" indent="-457177" algn="l" defTabSz="1828709" rtl="0" eaLnBrk="1" latinLnBrk="0" hangingPunct="1">
        <a:lnSpc>
          <a:spcPct val="150000"/>
        </a:lnSpc>
        <a:spcBef>
          <a:spcPts val="1000"/>
        </a:spcBef>
        <a:buClr>
          <a:schemeClr val="accent1"/>
        </a:buClr>
        <a:buFont typeface="Arial" panose="020B0604020202020204" pitchFamily="34" charset="0"/>
        <a:buChar char="•"/>
        <a:defRPr sz="2800" kern="1200">
          <a:solidFill>
            <a:schemeClr val="tx1">
              <a:lumMod val="85000"/>
              <a:lumOff val="15000"/>
            </a:schemeClr>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4A3A4"/>
          </p15:clr>
        </p15:guide>
        <p15:guide id="2" pos="15359">
          <p15:clr>
            <a:srgbClr val="A4A3A4"/>
          </p15:clr>
        </p15:guide>
        <p15:guide id="3" pos="445">
          <p15:clr>
            <a:srgbClr val="F26B43"/>
          </p15:clr>
        </p15:guide>
        <p15:guide id="4" pos="4051">
          <p15:clr>
            <a:srgbClr val="A4A3A4"/>
          </p15:clr>
        </p15:guide>
        <p15:guide id="5" pos="5865">
          <p15:clr>
            <a:srgbClr val="A4A3A4"/>
          </p15:clr>
        </p15:guide>
        <p15:guide id="7" pos="9494">
          <p15:clr>
            <a:srgbClr val="A4A3A4"/>
          </p15:clr>
        </p15:guide>
        <p15:guide id="8" pos="11308">
          <p15:clr>
            <a:srgbClr val="A4A3A4"/>
          </p15:clr>
        </p15:guide>
        <p15:guide id="9" pos="13123">
          <p15:clr>
            <a:srgbClr val="A4A3A4"/>
          </p15:clr>
        </p15:guide>
        <p15:guide id="10" pos="14906">
          <p15:clr>
            <a:srgbClr val="F26B43"/>
          </p15:clr>
        </p15:guide>
        <p15:guide id="12" orient="horz" pos="8188">
          <p15:clr>
            <a:srgbClr val="A4A3A4"/>
          </p15:clr>
        </p15:guide>
        <p15:guide id="13" orient="horz" pos="4660" userDrawn="1">
          <p15:clr>
            <a:srgbClr val="F26B43"/>
          </p15:clr>
        </p15:guide>
        <p15:guide id="14" orient="horz" pos="5976" userDrawn="1">
          <p15:clr>
            <a:srgbClr val="A4A3A4"/>
          </p15:clr>
        </p15:guide>
        <p15:guide id="16" orient="horz" pos="2052">
          <p15:clr>
            <a:srgbClr val="F26B43"/>
          </p15:clr>
        </p15:guide>
        <p15:guide id="17" orient="horz" pos="7279">
          <p15:clr>
            <a:srgbClr val="F26B43"/>
          </p15:clr>
        </p15:guide>
        <p15:guide id="18" orient="horz" pos="1598">
          <p15:clr>
            <a:srgbClr val="A4A3A4"/>
          </p15:clr>
        </p15:guide>
        <p15:guide id="19" pos="2214" userDrawn="1">
          <p15:clr>
            <a:srgbClr val="A4A3A4"/>
          </p15:clr>
        </p15:guide>
        <p15:guide id="20" pos="7680">
          <p15:clr>
            <a:srgbClr val="F26B43"/>
          </p15:clr>
        </p15:guide>
        <p15:guide id="21" orient="horz" pos="3356">
          <p15:clr>
            <a:srgbClr val="A4A3A4"/>
          </p15:clr>
        </p15:guide>
        <p15:guide id="22" orient="horz" pos="7734">
          <p15:clr>
            <a:srgbClr val="A4A3A4"/>
          </p15:clr>
        </p15:guide>
        <p15:guide id="23" orient="horz" pos="677">
          <p15:clr>
            <a:srgbClr val="A4A3A4"/>
          </p15:clr>
        </p15:guide>
        <p15:guide id="24" pos="8587" userDrawn="1">
          <p15:clr>
            <a:srgbClr val="A4A3A4"/>
          </p15:clr>
        </p15:guide>
        <p15:guide id="25" pos="10401" userDrawn="1">
          <p15:clr>
            <a:srgbClr val="A4A3A4"/>
          </p15:clr>
        </p15:guide>
        <p15:guide id="26" pos="12215" userDrawn="1">
          <p15:clr>
            <a:srgbClr val="A4A3A4"/>
          </p15:clr>
        </p15:guide>
        <p15:guide id="27" pos="14030" userDrawn="1">
          <p15:clr>
            <a:srgbClr val="A4A3A4"/>
          </p15:clr>
        </p15:guide>
        <p15:guide id="28" pos="6772" userDrawn="1">
          <p15:clr>
            <a:srgbClr val="A4A3A4"/>
          </p15:clr>
        </p15:guide>
        <p15:guide id="29" pos="4958" userDrawn="1">
          <p15:clr>
            <a:srgbClr val="A4A3A4"/>
          </p15:clr>
        </p15:guide>
        <p15:guide id="30" pos="3144" userDrawn="1">
          <p15:clr>
            <a:srgbClr val="A4A3A4"/>
          </p15:clr>
        </p15:guide>
        <p15:guide id="31" pos="132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hyperlink" Target="https://www.gbif.org/resource/search?contentType=literature&amp;literatureType=journal&amp;relevance=GBIF_USED&amp;peerReview=tru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hyperlink" Target="https://scientific-collections.gbif.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gbif.org/hosted-portals" TargetMode="External"/><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E8209-B9DC-8437-2335-73C59D2A0525}"/>
              </a:ext>
            </a:extLst>
          </p:cNvPr>
          <p:cNvSpPr>
            <a:spLocks noGrp="1"/>
          </p:cNvSpPr>
          <p:nvPr>
            <p:ph type="title"/>
          </p:nvPr>
        </p:nvSpPr>
        <p:spPr/>
        <p:txBody>
          <a:bodyPr/>
          <a:lstStyle/>
          <a:p>
            <a:r>
              <a:rPr lang="en-DK" dirty="0"/>
              <a:t>Overview slides</a:t>
            </a:r>
          </a:p>
        </p:txBody>
      </p:sp>
      <p:sp>
        <p:nvSpPr>
          <p:cNvPr id="5" name="Text Placeholder 4">
            <a:extLst>
              <a:ext uri="{FF2B5EF4-FFF2-40B4-BE49-F238E27FC236}">
                <a16:creationId xmlns:a16="http://schemas.microsoft.com/office/drawing/2014/main" id="{D0712796-02A2-5894-452E-11F064C962A5}"/>
              </a:ext>
            </a:extLst>
          </p:cNvPr>
          <p:cNvSpPr>
            <a:spLocks noGrp="1"/>
          </p:cNvSpPr>
          <p:nvPr>
            <p:ph type="body" sz="quarter" idx="13"/>
          </p:nvPr>
        </p:nvSpPr>
        <p:spPr/>
        <p:txBody>
          <a:bodyPr/>
          <a:lstStyle/>
          <a:p>
            <a:r>
              <a:rPr lang="en-DK" dirty="0"/>
              <a:t>1 April 2025</a:t>
            </a:r>
          </a:p>
        </p:txBody>
      </p:sp>
      <p:sp>
        <p:nvSpPr>
          <p:cNvPr id="2" name="Footer Placeholder 1">
            <a:extLst>
              <a:ext uri="{FF2B5EF4-FFF2-40B4-BE49-F238E27FC236}">
                <a16:creationId xmlns:a16="http://schemas.microsoft.com/office/drawing/2014/main" id="{8FDDBB96-2DB3-4910-A500-00BE3A6FCF5F}"/>
              </a:ext>
            </a:extLst>
          </p:cNvPr>
          <p:cNvSpPr>
            <a:spLocks noGrp="1"/>
          </p:cNvSpPr>
          <p:nvPr>
            <p:ph type="ftr" sz="quarter" idx="11"/>
          </p:nvPr>
        </p:nvSpPr>
        <p:spPr/>
        <p:txBody>
          <a:bodyPr/>
          <a:lstStyle/>
          <a:p>
            <a:endParaRPr lang="en-GB" dirty="0"/>
          </a:p>
        </p:txBody>
      </p:sp>
    </p:spTree>
    <p:custDataLst>
      <p:tags r:id="rId1"/>
    </p:custDataLst>
    <p:extLst>
      <p:ext uri="{BB962C8B-B14F-4D97-AF65-F5344CB8AC3E}">
        <p14:creationId xmlns:p14="http://schemas.microsoft.com/office/powerpoint/2010/main" val="4071623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4B8D68-B830-4AA5-BA78-C01FB9A90A72}"/>
              </a:ext>
            </a:extLst>
          </p:cNvPr>
          <p:cNvSpPr>
            <a:spLocks noGrp="1"/>
          </p:cNvSpPr>
          <p:nvPr>
            <p:ph type="ftr" sz="quarter" idx="11"/>
          </p:nvPr>
        </p:nvSpPr>
        <p:spPr>
          <a:xfrm>
            <a:off x="706438" y="12283937"/>
            <a:ext cx="17245012" cy="720725"/>
          </a:xfrm>
        </p:spPr>
        <p:txBody>
          <a:bodyPr/>
          <a:lstStyle/>
          <a:p>
            <a:r>
              <a:rPr lang="en-GB" sz="2000" dirty="0">
                <a:hlinkClick r:id="rId3"/>
              </a:rPr>
              <a:t>https://www.gbif.org/resource/search?contentType=literature&amp;literatureType=journal&amp;relevance=GBIF_USED&amp;peerReview=true</a:t>
            </a:r>
            <a:r>
              <a:rPr lang="en-GB" sz="2000" dirty="0"/>
              <a:t> </a:t>
            </a:r>
          </a:p>
        </p:txBody>
      </p:sp>
      <p:sp>
        <p:nvSpPr>
          <p:cNvPr id="5" name="Title 4">
            <a:extLst>
              <a:ext uri="{FF2B5EF4-FFF2-40B4-BE49-F238E27FC236}">
                <a16:creationId xmlns:a16="http://schemas.microsoft.com/office/drawing/2014/main" id="{9ACA70A3-ECC6-4CCE-ACEE-D8F5F279165C}"/>
              </a:ext>
            </a:extLst>
          </p:cNvPr>
          <p:cNvSpPr>
            <a:spLocks noGrp="1"/>
          </p:cNvSpPr>
          <p:nvPr>
            <p:ph type="title"/>
          </p:nvPr>
        </p:nvSpPr>
        <p:spPr/>
        <p:txBody>
          <a:bodyPr/>
          <a:lstStyle/>
          <a:p>
            <a:r>
              <a:rPr lang="en-US" dirty="0"/>
              <a:t>Data use in peer-reviewed journals: 2025</a:t>
            </a:r>
            <a:endParaRPr lang="en-GB" dirty="0"/>
          </a:p>
        </p:txBody>
      </p:sp>
      <p:graphicFrame>
        <p:nvGraphicFramePr>
          <p:cNvPr id="7" name="Content Placeholder 6">
            <a:extLst>
              <a:ext uri="{FF2B5EF4-FFF2-40B4-BE49-F238E27FC236}">
                <a16:creationId xmlns:a16="http://schemas.microsoft.com/office/drawing/2014/main" id="{1839A530-F769-AD4B-8965-89F000617E29}"/>
              </a:ext>
            </a:extLst>
          </p:cNvPr>
          <p:cNvGraphicFramePr>
            <a:graphicFrameLocks noGrp="1"/>
          </p:cNvGraphicFramePr>
          <p:nvPr>
            <p:ph idx="4294967295"/>
            <p:extLst>
              <p:ext uri="{D42A27DB-BD31-4B8C-83A1-F6EECF244321}">
                <p14:modId xmlns:p14="http://schemas.microsoft.com/office/powerpoint/2010/main" val="2180923262"/>
              </p:ext>
            </p:extLst>
          </p:nvPr>
        </p:nvGraphicFramePr>
        <p:xfrm>
          <a:off x="2128980" y="4488871"/>
          <a:ext cx="9467271" cy="6837939"/>
        </p:xfrm>
        <a:graphic>
          <a:graphicData uri="http://schemas.openxmlformats.org/drawingml/2006/table">
            <a:tbl>
              <a:tblPr firstRow="1" bandRow="1">
                <a:tableStyleId>{69012ECD-51FC-41F1-AA8D-1B2483CD663E}</a:tableStyleId>
              </a:tblPr>
              <a:tblGrid>
                <a:gridCol w="823857">
                  <a:extLst>
                    <a:ext uri="{9D8B030D-6E8A-4147-A177-3AD203B41FA5}">
                      <a16:colId xmlns:a16="http://schemas.microsoft.com/office/drawing/2014/main" val="2783214514"/>
                    </a:ext>
                  </a:extLst>
                </a:gridCol>
                <a:gridCol w="1951672">
                  <a:extLst>
                    <a:ext uri="{9D8B030D-6E8A-4147-A177-3AD203B41FA5}">
                      <a16:colId xmlns:a16="http://schemas.microsoft.com/office/drawing/2014/main" val="3559535701"/>
                    </a:ext>
                  </a:extLst>
                </a:gridCol>
                <a:gridCol w="981977">
                  <a:extLst>
                    <a:ext uri="{9D8B030D-6E8A-4147-A177-3AD203B41FA5}">
                      <a16:colId xmlns:a16="http://schemas.microsoft.com/office/drawing/2014/main" val="1870108572"/>
                    </a:ext>
                  </a:extLst>
                </a:gridCol>
                <a:gridCol w="1878754">
                  <a:extLst>
                    <a:ext uri="{9D8B030D-6E8A-4147-A177-3AD203B41FA5}">
                      <a16:colId xmlns:a16="http://schemas.microsoft.com/office/drawing/2014/main" val="1970477523"/>
                    </a:ext>
                  </a:extLst>
                </a:gridCol>
                <a:gridCol w="2043778">
                  <a:extLst>
                    <a:ext uri="{9D8B030D-6E8A-4147-A177-3AD203B41FA5}">
                      <a16:colId xmlns:a16="http://schemas.microsoft.com/office/drawing/2014/main" val="3931455659"/>
                    </a:ext>
                  </a:extLst>
                </a:gridCol>
                <a:gridCol w="1787233">
                  <a:extLst>
                    <a:ext uri="{9D8B030D-6E8A-4147-A177-3AD203B41FA5}">
                      <a16:colId xmlns:a16="http://schemas.microsoft.com/office/drawing/2014/main" val="533055570"/>
                    </a:ext>
                  </a:extLst>
                </a:gridCol>
              </a:tblGrid>
              <a:tr h="90862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End of Year</a:t>
                      </a:r>
                      <a:endParaRPr lang="en-US" sz="1800" b="0" i="1" dirty="0">
                        <a:latin typeface="+mn-lt"/>
                        <a:ea typeface="Roboto Condensed Light" panose="02000000000000000000" pitchFamily="2" charset="0"/>
                        <a:cs typeface="Roboto Condensed Light" panose="02000000000000000000" pitchFamily="2" charset="0"/>
                      </a:endParaRPr>
                    </a:p>
                  </a:txBody>
                  <a:tcPr marL="182868" marR="182868" marT="91434" marB="91434"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hMerge="1">
                  <a:txBody>
                    <a:bodyPr/>
                    <a:lstStyle/>
                    <a:p>
                      <a:endParaRPr lang="da-DK"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dirty="0">
                        <a:latin typeface="+mn-lt"/>
                        <a:ea typeface="Roboto Condensed Light" panose="02000000000000000000" pitchFamily="2" charset="0"/>
                        <a:cs typeface="Roboto Condensed Light" panose="02000000000000000000" pitchFamily="2" charset="0"/>
                      </a:endParaRPr>
                    </a:p>
                  </a:txBody>
                  <a:tcPr marL="182868" marR="182868" marT="91434" marB="91434"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rPr>
                        <a:t>2025 total</a:t>
                      </a:r>
                      <a:endParaRPr lang="en-US" sz="1800" b="0" i="1" kern="1200" dirty="0">
                        <a:solidFill>
                          <a:schemeClr val="bg1"/>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800" b="0" kern="1200" dirty="0">
                          <a:solidFill>
                            <a:schemeClr val="bg1"/>
                          </a:solidFill>
                        </a:rPr>
                        <a:t>2024 total</a:t>
                      </a:r>
                      <a:endParaRPr lang="da-DK" sz="1800" b="0" i="1" kern="1200" dirty="0">
                        <a:solidFill>
                          <a:schemeClr val="bg1"/>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800" b="0" kern="1200" dirty="0">
                          <a:solidFill>
                            <a:schemeClr val="bg1"/>
                          </a:solidFill>
                        </a:rPr>
                        <a:t>2024 rank</a:t>
                      </a:r>
                      <a:endParaRPr lang="da-DK" sz="1800" b="0" i="1" kern="1200" dirty="0">
                        <a:solidFill>
                          <a:schemeClr val="bg1"/>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946135312"/>
                  </a:ext>
                </a:extLst>
              </a:tr>
              <a:tr h="592931">
                <a:tc>
                  <a:txBody>
                    <a:bodyPr/>
                    <a:lstStyle/>
                    <a:p>
                      <a:pPr algn="ctr"/>
                      <a:r>
                        <a:rPr lang="da-DK" sz="2000" b="0" dirty="0">
                          <a:solidFill>
                            <a:schemeClr val="tx1">
                              <a:lumMod val="65000"/>
                              <a:lumOff val="35000"/>
                            </a:schemeClr>
                          </a:solidFill>
                        </a:rPr>
                        <a:t>1</a:t>
                      </a:r>
                      <a:endPar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w="6350" cap="flat" cmpd="sng" algn="ctr">
                      <a:noFill/>
                      <a:prstDash val="solid"/>
                      <a:miter lim="800000"/>
                    </a:lnL>
                    <a:lnR>
                      <a:noFill/>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da-DK" sz="2000" b="1" dirty="0">
                          <a:solidFill>
                            <a:schemeClr val="tx1">
                              <a:lumMod val="65000"/>
                              <a:lumOff val="35000"/>
                            </a:schemeClr>
                          </a:solidFill>
                        </a:rPr>
                        <a:t>China</a:t>
                      </a:r>
                      <a:endParaRPr lang="da-DK" sz="2000" b="1"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a:noFill/>
                    </a:lnL>
                    <a:lnR>
                      <a:noFill/>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rPr>
                        <a:t>187</a:t>
                      </a:r>
                      <a:endParaRPr lang="en-GB" sz="2000" b="1" i="0" dirty="0">
                        <a:solidFill>
                          <a:schemeClr val="tx1">
                            <a:lumMod val="65000"/>
                            <a:lumOff val="35000"/>
                          </a:schemeClr>
                        </a:solidFill>
                        <a:latin typeface="Source Code Pro" panose="020B0509030403020204" pitchFamily="49" charset="0"/>
                        <a:ea typeface="Source Code Pro" panose="020B0509030403020204" pitchFamily="49" charset="0"/>
                      </a:endParaRPr>
                    </a:p>
                  </a:txBody>
                  <a:tcPr marL="182868" marR="182868" marT="91434" marB="91434" anchor="ctr">
                    <a:lnL>
                      <a:noFill/>
                    </a:lnL>
                    <a:lnR>
                      <a:noFill/>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rPr>
                        <a:t>529</a:t>
                      </a:r>
                      <a:endParaRPr lang="en-GB" sz="2000" b="0" i="0" dirty="0">
                        <a:solidFill>
                          <a:schemeClr val="tx1">
                            <a:lumMod val="65000"/>
                            <a:lumOff val="35000"/>
                          </a:schemeClr>
                        </a:solidFill>
                        <a:latin typeface="Source Code Pro" panose="020B0509030403020204" pitchFamily="49" charset="0"/>
                        <a:ea typeface="Source Code Pro" panose="020B0509030403020204" pitchFamily="49" charset="0"/>
                      </a:endParaRPr>
                    </a:p>
                  </a:txBody>
                  <a:tcPr marL="182868" marR="182868" marT="91434" marB="91434" anchor="ctr">
                    <a:lnL>
                      <a:noFill/>
                    </a:lnL>
                    <a:lnR>
                      <a:noFill/>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a:t>
                      </a:r>
                    </a:p>
                  </a:txBody>
                  <a:tcPr marL="182868" marR="182868" marT="91434" marB="91434" anchor="ctr">
                    <a:lnL>
                      <a:noFill/>
                    </a:lnL>
                    <a:lnR w="6350" cap="flat" cmpd="sng" algn="ctr">
                      <a:noFill/>
                      <a:prstDash val="solid"/>
                      <a:miter lim="800000"/>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0135407"/>
                  </a:ext>
                </a:extLst>
              </a:tr>
              <a:tr h="592931">
                <a:tc>
                  <a:txBody>
                    <a:bodyPr/>
                    <a:lstStyle/>
                    <a:p>
                      <a:pPr algn="ctr"/>
                      <a:r>
                        <a:rPr lang="da-DK" sz="2000" b="0" dirty="0">
                          <a:solidFill>
                            <a:schemeClr val="tx1">
                              <a:lumMod val="65000"/>
                              <a:lumOff val="35000"/>
                            </a:schemeClr>
                          </a:solidFill>
                        </a:rPr>
                        <a:t>2</a:t>
                      </a:r>
                      <a:endPar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da-DK" sz="2000" b="1" dirty="0">
                          <a:solidFill>
                            <a:schemeClr val="tx1">
                              <a:lumMod val="65000"/>
                              <a:lumOff val="35000"/>
                            </a:schemeClr>
                          </a:solidFill>
                        </a:rPr>
                        <a:t>United States</a:t>
                      </a:r>
                      <a:endParaRPr lang="da-DK" sz="2000" b="1"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rPr>
                        <a:t>134</a:t>
                      </a:r>
                      <a:endParaRPr lang="en-GB" sz="2000" b="1" i="0" dirty="0">
                        <a:solidFill>
                          <a:schemeClr val="tx1">
                            <a:lumMod val="65000"/>
                            <a:lumOff val="35000"/>
                          </a:schemeClr>
                        </a:solidFill>
                        <a:latin typeface="Source Code Pro" panose="020B0509030403020204" pitchFamily="49" charset="0"/>
                        <a:ea typeface="Source Code Pro" panose="020B0509030403020204" pitchFamily="49" charset="0"/>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rPr>
                        <a:t>486</a:t>
                      </a:r>
                      <a:endParaRPr lang="en-GB" sz="2000" b="0" i="0" dirty="0">
                        <a:solidFill>
                          <a:schemeClr val="tx1">
                            <a:lumMod val="65000"/>
                            <a:lumOff val="35000"/>
                          </a:schemeClr>
                        </a:solidFill>
                        <a:latin typeface="Source Code Pro" panose="020B0509030403020204" pitchFamily="49" charset="0"/>
                        <a:ea typeface="Source Code Pro" panose="020B0509030403020204" pitchFamily="49" charset="0"/>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2</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0202048"/>
                  </a:ext>
                </a:extLst>
              </a:tr>
              <a:tr h="592931">
                <a:tc>
                  <a:txBody>
                    <a:bodyPr/>
                    <a:lstStyle/>
                    <a:p>
                      <a:pPr algn="ctr"/>
                      <a:r>
                        <a:rPr lang="da-DK" sz="2000" b="0" dirty="0">
                          <a:solidFill>
                            <a:schemeClr val="tx1">
                              <a:lumMod val="65000"/>
                              <a:lumOff val="35000"/>
                            </a:schemeClr>
                          </a:solidFill>
                        </a:rPr>
                        <a:t>3</a:t>
                      </a:r>
                      <a:endPar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dirty="0">
                          <a:solidFill>
                            <a:schemeClr val="tx1">
                              <a:lumMod val="65000"/>
                              <a:lumOff val="35000"/>
                            </a:schemeClr>
                          </a:solidFill>
                        </a:rPr>
                        <a:t>United Kingdom</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52</a:t>
                      </a:r>
                      <a:endParaRPr lang="en-GB"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186</a:t>
                      </a:r>
                      <a:endParaRPr lang="en-GB"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5</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9462306"/>
                  </a:ext>
                </a:extLst>
              </a:tr>
              <a:tr h="592931">
                <a:tc>
                  <a:txBody>
                    <a:bodyPr/>
                    <a:lstStyle/>
                    <a:p>
                      <a:pPr algn="ctr"/>
                      <a:r>
                        <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rPr>
                        <a:t>4</a:t>
                      </a: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dirty="0" err="1">
                          <a:solidFill>
                            <a:schemeClr val="tx1">
                              <a:lumMod val="65000"/>
                              <a:lumOff val="35000"/>
                            </a:schemeClr>
                          </a:solidFill>
                        </a:rPr>
                        <a:t>Brazil</a:t>
                      </a:r>
                      <a:endParaRPr lang="da-DK" sz="2000" b="1" dirty="0">
                        <a:solidFill>
                          <a:schemeClr val="tx1">
                            <a:lumMod val="65000"/>
                            <a:lumOff val="35000"/>
                          </a:schemeClr>
                        </a:solidFill>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48</a:t>
                      </a:r>
                      <a:endParaRPr lang="en-GB"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238</a:t>
                      </a:r>
                      <a:endParaRPr lang="en-GB"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rPr>
                        <a:t>3</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5406992"/>
                  </a:ext>
                </a:extLst>
              </a:tr>
              <a:tr h="592931">
                <a:tc>
                  <a:txBody>
                    <a:bodyPr/>
                    <a:lstStyle/>
                    <a:p>
                      <a:pPr algn="ctr"/>
                      <a:r>
                        <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rPr>
                        <a:t>5</a:t>
                      </a: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da-DK" sz="2000" b="1" dirty="0">
                          <a:solidFill>
                            <a:schemeClr val="tx1">
                              <a:lumMod val="65000"/>
                              <a:lumOff val="35000"/>
                            </a:schemeClr>
                          </a:solidFill>
                        </a:rPr>
                        <a:t>Germany</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43</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186</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6</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1553052"/>
                  </a:ext>
                </a:extLst>
              </a:tr>
              <a:tr h="592931">
                <a:tc>
                  <a:txBody>
                    <a:bodyPr/>
                    <a:lstStyle/>
                    <a:p>
                      <a:pPr algn="ctr"/>
                      <a:r>
                        <a:rPr lang="da-DK" sz="2000" b="0" dirty="0">
                          <a:solidFill>
                            <a:schemeClr val="tx1">
                              <a:lumMod val="65000"/>
                              <a:lumOff val="35000"/>
                            </a:schemeClr>
                          </a:solidFill>
                        </a:rPr>
                        <a:t>6</a:t>
                      </a:r>
                      <a:endPar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dirty="0">
                          <a:solidFill>
                            <a:schemeClr val="tx1">
                              <a:lumMod val="65000"/>
                              <a:lumOff val="35000"/>
                            </a:schemeClr>
                          </a:solidFill>
                        </a:rPr>
                        <a:t>Spain</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37</a:t>
                      </a:r>
                      <a:endParaRPr lang="en-GB"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171</a:t>
                      </a:r>
                      <a:endParaRPr lang="en-GB"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7</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167965"/>
                  </a:ext>
                </a:extLst>
              </a:tr>
              <a:tr h="592931">
                <a:tc>
                  <a:txBody>
                    <a:bodyPr/>
                    <a:lstStyle/>
                    <a:p>
                      <a:pPr algn="ctr"/>
                      <a:r>
                        <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rPr>
                        <a:t>6</a:t>
                      </a: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dirty="0">
                          <a:solidFill>
                            <a:schemeClr val="tx1">
                              <a:lumMod val="65000"/>
                              <a:lumOff val="35000"/>
                            </a:schemeClr>
                          </a:solidFill>
                        </a:rPr>
                        <a:t>Mexico</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37</a:t>
                      </a:r>
                      <a:endParaRPr lang="en-GB"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186</a:t>
                      </a:r>
                      <a:endParaRPr lang="en-GB"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4</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3336137"/>
                  </a:ext>
                </a:extLst>
              </a:tr>
              <a:tr h="592931">
                <a:tc>
                  <a:txBody>
                    <a:bodyPr/>
                    <a:lstStyle/>
                    <a:p>
                      <a:pPr algn="ctr"/>
                      <a:r>
                        <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rPr>
                        <a:t>8</a:t>
                      </a: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da-DK" sz="2000" b="1" dirty="0">
                          <a:solidFill>
                            <a:schemeClr val="tx1">
                              <a:lumMod val="65000"/>
                              <a:lumOff val="35000"/>
                            </a:schemeClr>
                          </a:solidFill>
                        </a:rPr>
                        <a:t>Australia</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en-GB"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31</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GB"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104</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10</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5511570"/>
                  </a:ext>
                </a:extLst>
              </a:tr>
              <a:tr h="592931">
                <a:tc>
                  <a:txBody>
                    <a:bodyPr/>
                    <a:lstStyle/>
                    <a:p>
                      <a:pPr algn="ctr"/>
                      <a:r>
                        <a:rPr lang="da-DK" sz="2000" b="0" dirty="0">
                          <a:solidFill>
                            <a:schemeClr val="tx1">
                              <a:lumMod val="65000"/>
                              <a:lumOff val="35000"/>
                            </a:schemeClr>
                          </a:solidFill>
                        </a:rPr>
                        <a:t>9</a:t>
                      </a:r>
                      <a:endPar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endParaRP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da-DK" sz="2000" b="1" dirty="0" err="1">
                          <a:solidFill>
                            <a:schemeClr val="tx1">
                              <a:lumMod val="65000"/>
                              <a:lumOff val="35000"/>
                            </a:schemeClr>
                          </a:solidFill>
                        </a:rPr>
                        <a:t>Italy</a:t>
                      </a:r>
                      <a:endParaRPr lang="da-DK" sz="2000" b="1" dirty="0">
                        <a:solidFill>
                          <a:schemeClr val="tx1">
                            <a:lumMod val="65000"/>
                            <a:lumOff val="35000"/>
                          </a:schemeClr>
                        </a:solidFill>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r"/>
                      <a:r>
                        <a:rPr lang="en-GB"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28</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GB"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107</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8</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9268121"/>
                  </a:ext>
                </a:extLst>
              </a:tr>
              <a:tr h="592931">
                <a:tc>
                  <a:txBody>
                    <a:bodyPr/>
                    <a:lstStyle/>
                    <a:p>
                      <a:pPr algn="ctr"/>
                      <a:r>
                        <a:rPr lang="da-DK" sz="2000" b="0" dirty="0">
                          <a:solidFill>
                            <a:schemeClr val="tx1">
                              <a:lumMod val="65000"/>
                              <a:lumOff val="35000"/>
                            </a:schemeClr>
                          </a:solidFill>
                          <a:latin typeface="+mn-lt"/>
                          <a:ea typeface="Roboto Condensed Light" panose="02000000000000000000" pitchFamily="2" charset="0"/>
                          <a:cs typeface="Roboto Condensed Light" panose="02000000000000000000" pitchFamily="2" charset="0"/>
                        </a:rPr>
                        <a:t>10</a:t>
                      </a:r>
                    </a:p>
                  </a:txBody>
                  <a:tcPr marL="182868" marR="182868" marT="91434" marB="91434" anchor="ctr">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lang="da-DK" sz="2000" b="1" dirty="0">
                          <a:solidFill>
                            <a:schemeClr val="tx1">
                              <a:lumMod val="65000"/>
                              <a:lumOff val="35000"/>
                            </a:schemeClr>
                          </a:solidFill>
                        </a:rPr>
                        <a:t>India</a:t>
                      </a: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DK"/>
                    </a:p>
                  </a:txBody>
                  <a:tcPr/>
                </a:tc>
                <a:tc>
                  <a:txBody>
                    <a:bodyPr/>
                    <a:lstStyle/>
                    <a:p>
                      <a:pPr algn="r"/>
                      <a:r>
                        <a:rPr lang="da-DK"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27</a:t>
                      </a:r>
                      <a:endParaRPr lang="en-DK" sz="2000" b="1"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rPr>
                        <a:t>78</a:t>
                      </a:r>
                      <a:endParaRPr lang="en-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mn-cs"/>
                      </a:endParaRPr>
                    </a:p>
                  </a:txBody>
                  <a:tcPr marL="182868" marR="182868" marT="91434" marB="91434" anchor="ctr">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da-DK" sz="2000" b="0" i="0" kern="120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12</a:t>
                      </a:r>
                    </a:p>
                  </a:txBody>
                  <a:tcPr marL="182868" marR="182868" marT="91434" marB="91434" anchor="ctr">
                    <a:lnL>
                      <a:noFill/>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3647758"/>
                  </a:ext>
                </a:extLst>
              </a:tr>
            </a:tbl>
          </a:graphicData>
        </a:graphic>
      </p:graphicFrame>
      <p:sp>
        <p:nvSpPr>
          <p:cNvPr id="13" name="TextBox 12">
            <a:extLst>
              <a:ext uri="{FF2B5EF4-FFF2-40B4-BE49-F238E27FC236}">
                <a16:creationId xmlns:a16="http://schemas.microsoft.com/office/drawing/2014/main" id="{BD5D57A3-0210-2C49-A6F5-2BE6F807F978}"/>
              </a:ext>
            </a:extLst>
          </p:cNvPr>
          <p:cNvSpPr txBox="1"/>
          <p:nvPr/>
        </p:nvSpPr>
        <p:spPr>
          <a:xfrm>
            <a:off x="2760481" y="3493952"/>
            <a:ext cx="8204268" cy="598571"/>
          </a:xfrm>
          <a:prstGeom prst="rect">
            <a:avLst/>
          </a:prstGeom>
          <a:noFill/>
        </p:spPr>
        <p:txBody>
          <a:bodyPr wrap="square" lIns="143991" tIns="143991" rIns="143991" bIns="143991" rtlCol="0">
            <a:spAutoFit/>
          </a:bodyPr>
          <a:lstStyle/>
          <a:p>
            <a:pPr algn="ctr">
              <a:buClr>
                <a:schemeClr val="accent1"/>
              </a:buClr>
            </a:pPr>
            <a:r>
              <a:rPr lang="en-US" sz="2000" dirty="0">
                <a:solidFill>
                  <a:schemeClr val="accent1"/>
                </a:solidFill>
              </a:rPr>
              <a:t>Peer-reviewed uses by country</a:t>
            </a:r>
          </a:p>
        </p:txBody>
      </p:sp>
      <p:graphicFrame>
        <p:nvGraphicFramePr>
          <p:cNvPr id="18" name="Chart 17">
            <a:extLst>
              <a:ext uri="{FF2B5EF4-FFF2-40B4-BE49-F238E27FC236}">
                <a16:creationId xmlns:a16="http://schemas.microsoft.com/office/drawing/2014/main" id="{69D0FEB9-AB4A-ADAC-9484-408BCC339D3B}"/>
              </a:ext>
            </a:extLst>
          </p:cNvPr>
          <p:cNvGraphicFramePr/>
          <p:nvPr>
            <p:extLst>
              <p:ext uri="{D42A27DB-BD31-4B8C-83A1-F6EECF244321}">
                <p14:modId xmlns:p14="http://schemas.microsoft.com/office/powerpoint/2010/main" val="2739457227"/>
              </p:ext>
            </p:extLst>
          </p:nvPr>
        </p:nvGraphicFramePr>
        <p:xfrm>
          <a:off x="12191205" y="4488871"/>
          <a:ext cx="11484769" cy="6837940"/>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B4959654-BCA4-0649-CEFD-A38944893AF2}"/>
              </a:ext>
            </a:extLst>
          </p:cNvPr>
          <p:cNvSpPr txBox="1"/>
          <p:nvPr/>
        </p:nvSpPr>
        <p:spPr>
          <a:xfrm>
            <a:off x="13417664" y="3531745"/>
            <a:ext cx="8204268" cy="598571"/>
          </a:xfrm>
          <a:prstGeom prst="rect">
            <a:avLst/>
          </a:prstGeom>
          <a:noFill/>
        </p:spPr>
        <p:txBody>
          <a:bodyPr wrap="square" lIns="143991" tIns="143991" rIns="143991" bIns="143991" rtlCol="0">
            <a:spAutoFit/>
          </a:bodyPr>
          <a:lstStyle/>
          <a:p>
            <a:pPr algn="ctr">
              <a:buClr>
                <a:schemeClr val="accent1"/>
              </a:buClr>
            </a:pPr>
            <a:r>
              <a:rPr lang="en-US" sz="2000" dirty="0">
                <a:solidFill>
                  <a:schemeClr val="accent1"/>
                </a:solidFill>
              </a:rPr>
              <a:t>Peer-reviewed uses by region</a:t>
            </a:r>
          </a:p>
        </p:txBody>
      </p:sp>
      <p:sp>
        <p:nvSpPr>
          <p:cNvPr id="2" name="Text Placeholder 3">
            <a:extLst>
              <a:ext uri="{FF2B5EF4-FFF2-40B4-BE49-F238E27FC236}">
                <a16:creationId xmlns:a16="http://schemas.microsoft.com/office/drawing/2014/main" id="{6B881D3F-72BF-0CF7-61FF-151557B8413B}"/>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latin typeface="Rubik Medium" pitchFamily="2" charset="-79"/>
              </a:rPr>
              <a:t>1 April 2025</a:t>
            </a:r>
            <a:endParaRPr lang="en-DK" sz="2000" dirty="0">
              <a:latin typeface="Rubik Medium" pitchFamily="2" charset="-79"/>
            </a:endParaRPr>
          </a:p>
        </p:txBody>
      </p:sp>
    </p:spTree>
    <p:extLst>
      <p:ext uri="{BB962C8B-B14F-4D97-AF65-F5344CB8AC3E}">
        <p14:creationId xmlns:p14="http://schemas.microsoft.com/office/powerpoint/2010/main" val="392528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EECF8"/>
        </a:solidFill>
        <a:effectLst/>
      </p:bgPr>
    </p:bg>
    <p:spTree>
      <p:nvGrpSpPr>
        <p:cNvPr id="1" name="Shape 1235"/>
        <p:cNvGrpSpPr/>
        <p:nvPr/>
      </p:nvGrpSpPr>
      <p:grpSpPr>
        <a:xfrm>
          <a:off x="0" y="0"/>
          <a:ext cx="0" cy="0"/>
          <a:chOff x="0" y="0"/>
          <a:chExt cx="0" cy="0"/>
        </a:xfrm>
      </p:grpSpPr>
      <p:sp>
        <p:nvSpPr>
          <p:cNvPr id="1236" name="Google Shape;1236;g3494445287d_0_544"/>
          <p:cNvSpPr/>
          <p:nvPr/>
        </p:nvSpPr>
        <p:spPr>
          <a:xfrm>
            <a:off x="9401157" y="3901188"/>
            <a:ext cx="5707800" cy="5707800"/>
          </a:xfrm>
          <a:prstGeom prst="ellipse">
            <a:avLst/>
          </a:prstGeom>
          <a:solidFill>
            <a:schemeClr val="lt2">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Rubik"/>
                <a:ea typeface="Rubik"/>
                <a:cs typeface="Rubik"/>
                <a:sym typeface="Rubik"/>
              </a:rPr>
              <a:t>vv</a:t>
            </a:r>
            <a:endParaRPr/>
          </a:p>
        </p:txBody>
      </p:sp>
      <p:sp>
        <p:nvSpPr>
          <p:cNvPr id="1237" name="Google Shape;1237;g3494445287d_0_544"/>
          <p:cNvSpPr/>
          <p:nvPr/>
        </p:nvSpPr>
        <p:spPr>
          <a:xfrm>
            <a:off x="5497153" y="2585220"/>
            <a:ext cx="1496400" cy="14964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38" name="Google Shape;1238;g3494445287d_0_544"/>
          <p:cNvSpPr/>
          <p:nvPr/>
        </p:nvSpPr>
        <p:spPr>
          <a:xfrm>
            <a:off x="3198197" y="6109815"/>
            <a:ext cx="1496400" cy="14964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39" name="Google Shape;1239;g3494445287d_0_544"/>
          <p:cNvSpPr/>
          <p:nvPr/>
        </p:nvSpPr>
        <p:spPr>
          <a:xfrm>
            <a:off x="4828751" y="9433747"/>
            <a:ext cx="1496400" cy="14964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40" name="Google Shape;1240;g3494445287d_0_544"/>
          <p:cNvSpPr/>
          <p:nvPr/>
        </p:nvSpPr>
        <p:spPr>
          <a:xfrm>
            <a:off x="17876278" y="9433866"/>
            <a:ext cx="1496400" cy="14964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41" name="Google Shape;1241;g3494445287d_0_544"/>
          <p:cNvSpPr/>
          <p:nvPr/>
        </p:nvSpPr>
        <p:spPr>
          <a:xfrm>
            <a:off x="20314248" y="6105333"/>
            <a:ext cx="1496400" cy="14964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42" name="Google Shape;1242;g3494445287d_0_544"/>
          <p:cNvSpPr/>
          <p:nvPr/>
        </p:nvSpPr>
        <p:spPr>
          <a:xfrm>
            <a:off x="4283765" y="2558516"/>
            <a:ext cx="3198000" cy="1077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3200">
                <a:solidFill>
                  <a:srgbClr val="262626"/>
                </a:solidFill>
                <a:latin typeface="Rubik Medium"/>
                <a:ea typeface="Rubik Medium"/>
                <a:cs typeface="Rubik Medium"/>
                <a:sym typeface="Rubik Medium"/>
              </a:rPr>
              <a:t>Suggestions reviewed</a:t>
            </a:r>
            <a:endParaRPr/>
          </a:p>
        </p:txBody>
      </p:sp>
      <p:sp>
        <p:nvSpPr>
          <p:cNvPr id="1243" name="Google Shape;1243;g3494445287d_0_544"/>
          <p:cNvSpPr/>
          <p:nvPr/>
        </p:nvSpPr>
        <p:spPr>
          <a:xfrm>
            <a:off x="19509368" y="6152315"/>
            <a:ext cx="26649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a:solidFill>
                  <a:srgbClr val="262626"/>
                </a:solidFill>
                <a:latin typeface="Rubik Medium"/>
                <a:ea typeface="Rubik Medium"/>
                <a:cs typeface="Rubik Medium"/>
                <a:sym typeface="Rubik Medium"/>
              </a:rPr>
              <a:t>Collections</a:t>
            </a:r>
            <a:endParaRPr/>
          </a:p>
        </p:txBody>
      </p:sp>
      <p:sp>
        <p:nvSpPr>
          <p:cNvPr id="1244" name="Google Shape;1244;g3494445287d_0_544"/>
          <p:cNvSpPr/>
          <p:nvPr/>
        </p:nvSpPr>
        <p:spPr>
          <a:xfrm>
            <a:off x="2973388" y="9549860"/>
            <a:ext cx="3358200" cy="584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3200">
                <a:solidFill>
                  <a:srgbClr val="262626"/>
                </a:solidFill>
                <a:latin typeface="Rubik Medium"/>
                <a:ea typeface="Rubik Medium"/>
                <a:cs typeface="Rubik Medium"/>
                <a:sym typeface="Rubik Medium"/>
              </a:rPr>
              <a:t>Country editors</a:t>
            </a:r>
            <a:endParaRPr/>
          </a:p>
        </p:txBody>
      </p:sp>
      <p:sp>
        <p:nvSpPr>
          <p:cNvPr id="1245" name="Google Shape;1245;g3494445287d_0_544"/>
          <p:cNvSpPr/>
          <p:nvPr/>
        </p:nvSpPr>
        <p:spPr>
          <a:xfrm>
            <a:off x="2474843" y="6029158"/>
            <a:ext cx="2466600" cy="584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3200">
                <a:solidFill>
                  <a:srgbClr val="262626"/>
                </a:solidFill>
                <a:latin typeface="Rubik Medium"/>
                <a:ea typeface="Rubik Medium"/>
                <a:cs typeface="Rubik Medium"/>
                <a:sym typeface="Rubik Medium"/>
              </a:rPr>
              <a:t>Countries</a:t>
            </a:r>
            <a:endParaRPr/>
          </a:p>
        </p:txBody>
      </p:sp>
      <p:sp>
        <p:nvSpPr>
          <p:cNvPr id="1246" name="Google Shape;1246;g3494445287d_0_544"/>
          <p:cNvSpPr/>
          <p:nvPr/>
        </p:nvSpPr>
        <p:spPr>
          <a:xfrm>
            <a:off x="17709318" y="9650296"/>
            <a:ext cx="33882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a:solidFill>
                  <a:srgbClr val="262626"/>
                </a:solidFill>
                <a:latin typeface="Rubik Medium"/>
                <a:ea typeface="Rubik Medium"/>
                <a:cs typeface="Rubik Medium"/>
                <a:sym typeface="Rubik Medium"/>
              </a:rPr>
              <a:t>Digitized specimens</a:t>
            </a:r>
            <a:endParaRPr/>
          </a:p>
        </p:txBody>
      </p:sp>
      <p:sp>
        <p:nvSpPr>
          <p:cNvPr id="1247" name="Google Shape;1247;g3494445287d_0_544"/>
          <p:cNvSpPr txBox="1"/>
          <p:nvPr/>
        </p:nvSpPr>
        <p:spPr>
          <a:xfrm>
            <a:off x="3763387" y="10195269"/>
            <a:ext cx="2568300" cy="831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800" b="1">
                <a:solidFill>
                  <a:schemeClr val="accent2"/>
                </a:solidFill>
                <a:latin typeface="Bitter SemiBold"/>
                <a:ea typeface="Bitter SemiBold"/>
                <a:cs typeface="Bitter SemiBold"/>
                <a:sym typeface="Bitter SemiBold"/>
              </a:rPr>
              <a:t>64</a:t>
            </a:r>
            <a:endParaRPr sz="4800" b="1">
              <a:solidFill>
                <a:schemeClr val="accent2"/>
              </a:solidFill>
              <a:latin typeface="Bitter SemiBold"/>
              <a:ea typeface="Bitter SemiBold"/>
              <a:cs typeface="Bitter SemiBold"/>
              <a:sym typeface="Bitter SemiBold"/>
            </a:endParaRPr>
          </a:p>
        </p:txBody>
      </p:sp>
      <p:sp>
        <p:nvSpPr>
          <p:cNvPr id="1248" name="Google Shape;1248;g3494445287d_0_544"/>
          <p:cNvSpPr txBox="1"/>
          <p:nvPr/>
        </p:nvSpPr>
        <p:spPr>
          <a:xfrm>
            <a:off x="19509368" y="6818244"/>
            <a:ext cx="3021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dirty="0">
                <a:solidFill>
                  <a:schemeClr val="accent2"/>
                </a:solidFill>
                <a:latin typeface="Bitter SemiBold"/>
                <a:ea typeface="Bitter SemiBold"/>
                <a:cs typeface="Bitter SemiBold"/>
                <a:sym typeface="Bitter SemiBold"/>
              </a:rPr>
              <a:t>9,937</a:t>
            </a:r>
            <a:endParaRPr sz="4800" b="1" dirty="0">
              <a:solidFill>
                <a:schemeClr val="accent2"/>
              </a:solidFill>
              <a:latin typeface="Bitter SemiBold"/>
              <a:ea typeface="Bitter SemiBold"/>
              <a:cs typeface="Bitter SemiBold"/>
              <a:sym typeface="Bitter SemiBold"/>
            </a:endParaRPr>
          </a:p>
        </p:txBody>
      </p:sp>
      <p:sp>
        <p:nvSpPr>
          <p:cNvPr id="1249" name="Google Shape;1249;g3494445287d_0_544"/>
          <p:cNvSpPr txBox="1"/>
          <p:nvPr/>
        </p:nvSpPr>
        <p:spPr>
          <a:xfrm>
            <a:off x="17674108" y="10785882"/>
            <a:ext cx="38505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dirty="0">
                <a:solidFill>
                  <a:schemeClr val="accent2"/>
                </a:solidFill>
                <a:latin typeface="Bitter SemiBold"/>
                <a:ea typeface="Bitter SemiBold"/>
                <a:cs typeface="Bitter SemiBold"/>
                <a:sym typeface="Bitter SemiBold"/>
              </a:rPr>
              <a:t>246,164,020</a:t>
            </a:r>
            <a:endParaRPr dirty="0"/>
          </a:p>
        </p:txBody>
      </p:sp>
      <p:sp>
        <p:nvSpPr>
          <p:cNvPr id="1250" name="Google Shape;1250;g3494445287d_0_544"/>
          <p:cNvSpPr txBox="1"/>
          <p:nvPr/>
        </p:nvSpPr>
        <p:spPr>
          <a:xfrm>
            <a:off x="5379751" y="3633538"/>
            <a:ext cx="2083500" cy="831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800" b="1">
                <a:solidFill>
                  <a:schemeClr val="accent2"/>
                </a:solidFill>
                <a:latin typeface="Bitter SemiBold"/>
                <a:ea typeface="Bitter SemiBold"/>
                <a:cs typeface="Bitter SemiBold"/>
                <a:sym typeface="Bitter SemiBold"/>
              </a:rPr>
              <a:t>2,348</a:t>
            </a:r>
            <a:endParaRPr sz="4800" b="1">
              <a:solidFill>
                <a:schemeClr val="accent2"/>
              </a:solidFill>
              <a:latin typeface="Bitter SemiBold"/>
              <a:ea typeface="Bitter SemiBold"/>
              <a:cs typeface="Bitter SemiBold"/>
              <a:sym typeface="Bitter SemiBold"/>
            </a:endParaRPr>
          </a:p>
        </p:txBody>
      </p:sp>
      <p:sp>
        <p:nvSpPr>
          <p:cNvPr id="1251" name="Google Shape;1251;g3494445287d_0_544"/>
          <p:cNvSpPr txBox="1"/>
          <p:nvPr/>
        </p:nvSpPr>
        <p:spPr>
          <a:xfrm>
            <a:off x="2096797" y="6640436"/>
            <a:ext cx="2841600" cy="831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800" b="1">
                <a:solidFill>
                  <a:schemeClr val="accent2"/>
                </a:solidFill>
                <a:latin typeface="Bitter SemiBold"/>
                <a:ea typeface="Bitter SemiBold"/>
                <a:cs typeface="Bitter SemiBold"/>
                <a:sym typeface="Bitter SemiBold"/>
              </a:rPr>
              <a:t>123</a:t>
            </a:r>
            <a:endParaRPr/>
          </a:p>
        </p:txBody>
      </p:sp>
      <p:sp>
        <p:nvSpPr>
          <p:cNvPr id="1252" name="Google Shape;1252;g3494445287d_0_544"/>
          <p:cNvSpPr/>
          <p:nvPr/>
        </p:nvSpPr>
        <p:spPr>
          <a:xfrm>
            <a:off x="19140440" y="6304685"/>
            <a:ext cx="263100" cy="263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53" name="Google Shape;1253;g3494445287d_0_544"/>
          <p:cNvSpPr/>
          <p:nvPr/>
        </p:nvSpPr>
        <p:spPr>
          <a:xfrm>
            <a:off x="5106771" y="6229284"/>
            <a:ext cx="263100" cy="263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54" name="Google Shape;1254;g3494445287d_0_544"/>
          <p:cNvSpPr/>
          <p:nvPr/>
        </p:nvSpPr>
        <p:spPr>
          <a:xfrm>
            <a:off x="17388889" y="2689430"/>
            <a:ext cx="1496400" cy="14964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55" name="Google Shape;1255;g3494445287d_0_544"/>
          <p:cNvSpPr/>
          <p:nvPr/>
        </p:nvSpPr>
        <p:spPr>
          <a:xfrm>
            <a:off x="16875969" y="2619857"/>
            <a:ext cx="30048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a:solidFill>
                  <a:srgbClr val="262626"/>
                </a:solidFill>
                <a:latin typeface="Rubik Medium"/>
                <a:ea typeface="Rubik Medium"/>
                <a:cs typeface="Rubik Medium"/>
                <a:sym typeface="Rubik Medium"/>
              </a:rPr>
              <a:t>Institutions</a:t>
            </a:r>
            <a:endParaRPr/>
          </a:p>
        </p:txBody>
      </p:sp>
      <p:sp>
        <p:nvSpPr>
          <p:cNvPr id="1256" name="Google Shape;1256;g3494445287d_0_544"/>
          <p:cNvSpPr txBox="1"/>
          <p:nvPr/>
        </p:nvSpPr>
        <p:spPr>
          <a:xfrm>
            <a:off x="15903623" y="3277009"/>
            <a:ext cx="3317100" cy="831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4800" b="1" dirty="0">
                <a:solidFill>
                  <a:schemeClr val="accent2"/>
                </a:solidFill>
                <a:latin typeface="Bitter SemiBold"/>
                <a:ea typeface="Bitter SemiBold"/>
                <a:cs typeface="Bitter SemiBold"/>
                <a:sym typeface="Bitter SemiBold"/>
              </a:rPr>
              <a:t>8,729	</a:t>
            </a:r>
            <a:endParaRPr dirty="0"/>
          </a:p>
        </p:txBody>
      </p:sp>
      <p:sp>
        <p:nvSpPr>
          <p:cNvPr id="1257" name="Google Shape;1257;g3494445287d_0_544"/>
          <p:cNvSpPr/>
          <p:nvPr/>
        </p:nvSpPr>
        <p:spPr>
          <a:xfrm>
            <a:off x="16476578" y="2771821"/>
            <a:ext cx="263100" cy="263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58" name="Google Shape;1258;g3494445287d_0_544"/>
          <p:cNvSpPr/>
          <p:nvPr/>
        </p:nvSpPr>
        <p:spPr>
          <a:xfrm>
            <a:off x="17299199" y="9748722"/>
            <a:ext cx="263100" cy="263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59" name="Google Shape;1259;g3494445287d_0_544"/>
          <p:cNvSpPr/>
          <p:nvPr/>
        </p:nvSpPr>
        <p:spPr>
          <a:xfrm>
            <a:off x="6530256" y="9748722"/>
            <a:ext cx="263100" cy="263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60" name="Google Shape;1260;g3494445287d_0_544"/>
          <p:cNvSpPr/>
          <p:nvPr/>
        </p:nvSpPr>
        <p:spPr>
          <a:xfrm>
            <a:off x="7638844" y="2752844"/>
            <a:ext cx="263100" cy="263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Rubik"/>
              <a:ea typeface="Rubik"/>
              <a:cs typeface="Rubik"/>
              <a:sym typeface="Rubik"/>
            </a:endParaRPr>
          </a:p>
        </p:txBody>
      </p:sp>
      <p:sp>
        <p:nvSpPr>
          <p:cNvPr id="1261" name="Google Shape;1261;g3494445287d_0_544"/>
          <p:cNvSpPr txBox="1"/>
          <p:nvPr/>
        </p:nvSpPr>
        <p:spPr>
          <a:xfrm>
            <a:off x="12209065" y="12277725"/>
            <a:ext cx="10063560" cy="720300"/>
          </a:xfrm>
          <a:prstGeom prst="rect">
            <a:avLst/>
          </a:prstGeom>
          <a:noFill/>
          <a:ln>
            <a:noFill/>
          </a:ln>
        </p:spPr>
        <p:txBody>
          <a:bodyPr spcFirstLastPara="1" wrap="square" lIns="89975" tIns="89975" rIns="91425" bIns="89975" anchor="t" anchorCtr="0">
            <a:normAutofit/>
          </a:bodyPr>
          <a:lstStyle/>
          <a:p>
            <a:pPr marL="0" marR="0" lvl="0" indent="0" algn="r" rtl="0">
              <a:lnSpc>
                <a:spcPct val="150000"/>
              </a:lnSpc>
              <a:spcBef>
                <a:spcPts val="0"/>
              </a:spcBef>
              <a:spcAft>
                <a:spcPts val="0"/>
              </a:spcAft>
              <a:buClr>
                <a:schemeClr val="accent1"/>
              </a:buClr>
              <a:buSzPts val="2000"/>
              <a:buFont typeface="Rubik"/>
              <a:buNone/>
            </a:pPr>
            <a:r>
              <a:rPr lang="en-GB" sz="2000" b="0" i="0" u="sng" dirty="0">
                <a:solidFill>
                  <a:schemeClr val="hlink"/>
                </a:solidFill>
                <a:latin typeface="Rubik"/>
                <a:ea typeface="Rubik"/>
                <a:cs typeface="Rubik"/>
                <a:sym typeface="Rubik"/>
                <a:hlinkClick r:id="rId3"/>
              </a:rPr>
              <a:t>scientific-collections.gbif.org</a:t>
            </a:r>
            <a:endParaRPr sz="2000" b="0" i="0" u="sng" dirty="0">
              <a:solidFill>
                <a:schemeClr val="accent2"/>
              </a:solidFill>
              <a:latin typeface="Rubik"/>
              <a:ea typeface="Rubik"/>
              <a:cs typeface="Rubik"/>
              <a:sym typeface="Rubik"/>
            </a:endParaRPr>
          </a:p>
        </p:txBody>
      </p:sp>
      <p:sp>
        <p:nvSpPr>
          <p:cNvPr id="1262" name="Google Shape;1262;g3494445287d_0_544"/>
          <p:cNvSpPr txBox="1"/>
          <p:nvPr/>
        </p:nvSpPr>
        <p:spPr>
          <a:xfrm>
            <a:off x="706438" y="12251067"/>
            <a:ext cx="17244900" cy="747000"/>
          </a:xfrm>
          <a:prstGeom prst="rect">
            <a:avLst/>
          </a:prstGeom>
          <a:noFill/>
          <a:ln>
            <a:noFill/>
          </a:ln>
        </p:spPr>
        <p:txBody>
          <a:bodyPr spcFirstLastPara="1" wrap="square" lIns="89975" tIns="89975" rIns="91425" bIns="89975" anchor="ctr" anchorCtr="0">
            <a:normAutofit/>
          </a:bodyPr>
          <a:lstStyle/>
          <a:p>
            <a:pPr marL="0" marR="0" lvl="0" indent="0" algn="l" rtl="0">
              <a:lnSpc>
                <a:spcPct val="150000"/>
              </a:lnSpc>
              <a:spcBef>
                <a:spcPts val="0"/>
              </a:spcBef>
              <a:spcAft>
                <a:spcPts val="0"/>
              </a:spcAft>
              <a:buClr>
                <a:schemeClr val="accent1"/>
              </a:buClr>
              <a:buSzPts val="2000"/>
              <a:buFont typeface="Rubik Medium"/>
              <a:buNone/>
            </a:pPr>
            <a:r>
              <a:rPr lang="en-GB" sz="2000" b="0" i="0" dirty="0" err="1">
                <a:solidFill>
                  <a:schemeClr val="accent2"/>
                </a:solidFill>
                <a:latin typeface="Rubik Medium"/>
                <a:ea typeface="Rubik Medium"/>
                <a:cs typeface="Rubik Medium"/>
                <a:sym typeface="Rubik Medium"/>
              </a:rPr>
              <a:t>GRSciColl</a:t>
            </a:r>
            <a:r>
              <a:rPr lang="en-GB" sz="2000" b="0" i="0" dirty="0">
                <a:solidFill>
                  <a:schemeClr val="accent2"/>
                </a:solidFill>
                <a:latin typeface="Rubik Medium"/>
                <a:ea typeface="Rubik Medium"/>
                <a:cs typeface="Rubik Medium"/>
                <a:sym typeface="Rubik Medium"/>
              </a:rPr>
              <a:t> by the numbers | </a:t>
            </a:r>
            <a:r>
              <a:rPr lang="en-GB" sz="2000" dirty="0">
                <a:solidFill>
                  <a:schemeClr val="accent2"/>
                </a:solidFill>
                <a:latin typeface="Rubik Medium"/>
                <a:ea typeface="Rubik Medium"/>
                <a:cs typeface="Rubik Medium"/>
                <a:sym typeface="Rubik Medium"/>
              </a:rPr>
              <a:t>3</a:t>
            </a:r>
            <a:r>
              <a:rPr lang="en-GB" sz="2000" b="0" i="0" dirty="0">
                <a:solidFill>
                  <a:schemeClr val="accent2"/>
                </a:solidFill>
                <a:latin typeface="Rubik Medium"/>
                <a:ea typeface="Rubik Medium"/>
                <a:cs typeface="Rubik Medium"/>
                <a:sym typeface="Rubik Medium"/>
              </a:rPr>
              <a:t> April 2025</a:t>
            </a:r>
            <a:endParaRPr sz="2000" b="0" i="0" dirty="0">
              <a:solidFill>
                <a:schemeClr val="accent2"/>
              </a:solidFill>
              <a:latin typeface="Rubik Medium"/>
              <a:ea typeface="Rubik Medium"/>
              <a:cs typeface="Rubik Medium"/>
              <a:sym typeface="Rubik Medium"/>
            </a:endParaRPr>
          </a:p>
        </p:txBody>
      </p:sp>
      <p:pic>
        <p:nvPicPr>
          <p:cNvPr id="1263" name="Google Shape;1263;g3494445287d_0_544"/>
          <p:cNvPicPr preferRelativeResize="0"/>
          <p:nvPr/>
        </p:nvPicPr>
        <p:blipFill rotWithShape="1">
          <a:blip r:embed="rId4">
            <a:alphaModFix/>
          </a:blip>
          <a:srcRect/>
          <a:stretch/>
        </p:blipFill>
        <p:spPr>
          <a:xfrm>
            <a:off x="8025476" y="7397750"/>
            <a:ext cx="8333047" cy="4137920"/>
          </a:xfrm>
          <a:prstGeom prst="rect">
            <a:avLst/>
          </a:prstGeom>
          <a:noFill/>
          <a:ln>
            <a:noFill/>
          </a:ln>
        </p:spPr>
      </p:pic>
      <p:pic>
        <p:nvPicPr>
          <p:cNvPr id="1264" name="Google Shape;1264;g3494445287d_0_544"/>
          <p:cNvPicPr preferRelativeResize="0"/>
          <p:nvPr/>
        </p:nvPicPr>
        <p:blipFill rotWithShape="1">
          <a:blip r:embed="rId5">
            <a:alphaModFix/>
          </a:blip>
          <a:srcRect/>
          <a:stretch/>
        </p:blipFill>
        <p:spPr>
          <a:xfrm>
            <a:off x="10237522" y="5044995"/>
            <a:ext cx="3908956" cy="27491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11000"/>
          </a:schemeClr>
        </a:solidFill>
        <a:effectLst/>
      </p:bgPr>
    </p:bg>
    <p:spTree>
      <p:nvGrpSpPr>
        <p:cNvPr id="1" name="">
          <a:extLst>
            <a:ext uri="{FF2B5EF4-FFF2-40B4-BE49-F238E27FC236}">
              <a16:creationId xmlns:a16="http://schemas.microsoft.com/office/drawing/2014/main" id="{037DA6D6-F207-A144-A5B9-6D16C462D738}"/>
            </a:ext>
          </a:extLst>
        </p:cNvPr>
        <p:cNvGrpSpPr/>
        <p:nvPr/>
      </p:nvGrpSpPr>
      <p:grpSpPr>
        <a:xfrm>
          <a:off x="0" y="0"/>
          <a:ext cx="0" cy="0"/>
          <a:chOff x="0" y="0"/>
          <a:chExt cx="0" cy="0"/>
        </a:xfrm>
      </p:grpSpPr>
      <p:sp>
        <p:nvSpPr>
          <p:cNvPr id="23" name="Oval 22">
            <a:extLst>
              <a:ext uri="{FF2B5EF4-FFF2-40B4-BE49-F238E27FC236}">
                <a16:creationId xmlns:a16="http://schemas.microsoft.com/office/drawing/2014/main" id="{F569CD63-2DBD-2A78-634D-93D7353CB44E}"/>
              </a:ext>
            </a:extLst>
          </p:cNvPr>
          <p:cNvSpPr/>
          <p:nvPr/>
        </p:nvSpPr>
        <p:spPr>
          <a:xfrm rot="21208879">
            <a:off x="3142161" y="3957938"/>
            <a:ext cx="18089855" cy="68994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Oval 16">
            <a:extLst>
              <a:ext uri="{FF2B5EF4-FFF2-40B4-BE49-F238E27FC236}">
                <a16:creationId xmlns:a16="http://schemas.microsoft.com/office/drawing/2014/main" id="{BAA47E3C-8543-C9A9-3BC2-1DF8CFBF00EE}"/>
              </a:ext>
            </a:extLst>
          </p:cNvPr>
          <p:cNvSpPr/>
          <p:nvPr/>
        </p:nvSpPr>
        <p:spPr>
          <a:xfrm>
            <a:off x="10391456" y="5612003"/>
            <a:ext cx="3591268" cy="35912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 name="Title 6">
            <a:extLst>
              <a:ext uri="{FF2B5EF4-FFF2-40B4-BE49-F238E27FC236}">
                <a16:creationId xmlns:a16="http://schemas.microsoft.com/office/drawing/2014/main" id="{33DC9AC2-9B90-F9D3-2E46-737E48A477EC}"/>
              </a:ext>
            </a:extLst>
          </p:cNvPr>
          <p:cNvSpPr>
            <a:spLocks noGrp="1"/>
          </p:cNvSpPr>
          <p:nvPr>
            <p:ph type="title"/>
          </p:nvPr>
        </p:nvSpPr>
        <p:spPr/>
        <p:txBody>
          <a:bodyPr>
            <a:normAutofit/>
          </a:bodyPr>
          <a:lstStyle/>
          <a:p>
            <a:r>
              <a:rPr lang="en-GB" dirty="0"/>
              <a:t>Hosted portals update</a:t>
            </a:r>
            <a:endParaRPr lang="en-GB" sz="2000" b="0" i="1" dirty="0">
              <a:solidFill>
                <a:schemeClr val="accent1"/>
              </a:solidFill>
              <a:latin typeface="Bitter" pitchFamily="2" charset="77"/>
            </a:endParaRPr>
          </a:p>
        </p:txBody>
      </p:sp>
      <p:sp>
        <p:nvSpPr>
          <p:cNvPr id="9" name="Footer Placeholder 1">
            <a:extLst>
              <a:ext uri="{FF2B5EF4-FFF2-40B4-BE49-F238E27FC236}">
                <a16:creationId xmlns:a16="http://schemas.microsoft.com/office/drawing/2014/main" id="{AB9C5F6D-EBB2-66BA-9807-58FE1757DC17}"/>
              </a:ext>
            </a:extLst>
          </p:cNvPr>
          <p:cNvSpPr>
            <a:spLocks noGrp="1"/>
          </p:cNvSpPr>
          <p:nvPr>
            <p:ph type="ftr" sz="quarter" idx="11"/>
          </p:nvPr>
        </p:nvSpPr>
        <p:spPr>
          <a:xfrm>
            <a:off x="706438" y="12278450"/>
            <a:ext cx="17245012" cy="720000"/>
          </a:xfrm>
        </p:spPr>
        <p:txBody>
          <a:bodyPr/>
          <a:lstStyle/>
          <a:p>
            <a:r>
              <a:rPr lang="en-GB" sz="2400" dirty="0">
                <a:solidFill>
                  <a:schemeClr val="accent1"/>
                </a:solidFill>
                <a:hlinkClick r:id="rId3"/>
              </a:rPr>
              <a:t>https://www.gbif.org/hosted-portals</a:t>
            </a:r>
            <a:r>
              <a:rPr lang="en-GB" sz="2400" dirty="0">
                <a:solidFill>
                  <a:schemeClr val="accent1"/>
                </a:solidFill>
              </a:rPr>
              <a:t> </a:t>
            </a:r>
          </a:p>
        </p:txBody>
      </p:sp>
      <p:sp>
        <p:nvSpPr>
          <p:cNvPr id="11" name="TextBox 10">
            <a:extLst>
              <a:ext uri="{FF2B5EF4-FFF2-40B4-BE49-F238E27FC236}">
                <a16:creationId xmlns:a16="http://schemas.microsoft.com/office/drawing/2014/main" id="{53EFCB3E-AA9E-48E5-A716-766ACE38520F}"/>
              </a:ext>
            </a:extLst>
          </p:cNvPr>
          <p:cNvSpPr txBox="1"/>
          <p:nvPr/>
        </p:nvSpPr>
        <p:spPr>
          <a:xfrm>
            <a:off x="18334694" y="4373543"/>
            <a:ext cx="3752850" cy="1384995"/>
          </a:xfrm>
          <a:prstGeom prst="rect">
            <a:avLst/>
          </a:prstGeom>
          <a:noFill/>
        </p:spPr>
        <p:txBody>
          <a:bodyPr wrap="square" rtlCol="0">
            <a:spAutoFit/>
          </a:bodyPr>
          <a:lstStyle/>
          <a:p>
            <a:r>
              <a:rPr lang="en-US" sz="2800" b="1" dirty="0">
                <a:solidFill>
                  <a:schemeClr val="accent1"/>
                </a:solidFill>
                <a:latin typeface="Rubik SemiBold" pitchFamily="2" charset="-79"/>
                <a:cs typeface="Rubik SemiBold" pitchFamily="2" charset="-79"/>
              </a:rPr>
              <a:t>GBIF national Participants and regions</a:t>
            </a:r>
            <a:endParaRPr lang="en-DK" sz="2800" b="1" dirty="0">
              <a:solidFill>
                <a:schemeClr val="accent1"/>
              </a:solidFill>
              <a:latin typeface="Rubik SemiBold" pitchFamily="2" charset="-79"/>
              <a:cs typeface="Rubik SemiBold" pitchFamily="2" charset="-79"/>
            </a:endParaRPr>
          </a:p>
        </p:txBody>
      </p:sp>
      <p:sp>
        <p:nvSpPr>
          <p:cNvPr id="12" name="TextBox 11">
            <a:extLst>
              <a:ext uri="{FF2B5EF4-FFF2-40B4-BE49-F238E27FC236}">
                <a16:creationId xmlns:a16="http://schemas.microsoft.com/office/drawing/2014/main" id="{59CE1EFA-51BD-71D3-0B96-E5247ACE9718}"/>
              </a:ext>
            </a:extLst>
          </p:cNvPr>
          <p:cNvSpPr txBox="1"/>
          <p:nvPr/>
        </p:nvSpPr>
        <p:spPr>
          <a:xfrm>
            <a:off x="8854169" y="10374801"/>
            <a:ext cx="3752850" cy="523220"/>
          </a:xfrm>
          <a:prstGeom prst="rect">
            <a:avLst/>
          </a:prstGeom>
          <a:noFill/>
        </p:spPr>
        <p:txBody>
          <a:bodyPr wrap="square" rtlCol="0">
            <a:spAutoFit/>
          </a:bodyPr>
          <a:lstStyle/>
          <a:p>
            <a:r>
              <a:rPr lang="en-US" sz="2800" b="1" dirty="0">
                <a:solidFill>
                  <a:schemeClr val="accent1"/>
                </a:solidFill>
                <a:latin typeface="Rubik SemiBold" pitchFamily="2" charset="-79"/>
                <a:cs typeface="Rubik SemiBold" pitchFamily="2" charset="-79"/>
              </a:rPr>
              <a:t>Scientific journal</a:t>
            </a:r>
            <a:endParaRPr lang="en-DK" sz="2800" b="1" dirty="0">
              <a:solidFill>
                <a:schemeClr val="accent1"/>
              </a:solidFill>
              <a:latin typeface="Rubik SemiBold" pitchFamily="2" charset="-79"/>
              <a:cs typeface="Rubik SemiBold" pitchFamily="2" charset="-79"/>
            </a:endParaRPr>
          </a:p>
        </p:txBody>
      </p:sp>
      <p:sp>
        <p:nvSpPr>
          <p:cNvPr id="13" name="TextBox 12">
            <a:extLst>
              <a:ext uri="{FF2B5EF4-FFF2-40B4-BE49-F238E27FC236}">
                <a16:creationId xmlns:a16="http://schemas.microsoft.com/office/drawing/2014/main" id="{6AD1D4A4-705D-DC91-9A94-368921D661CA}"/>
              </a:ext>
            </a:extLst>
          </p:cNvPr>
          <p:cNvSpPr txBox="1"/>
          <p:nvPr/>
        </p:nvSpPr>
        <p:spPr>
          <a:xfrm>
            <a:off x="6978554" y="6090267"/>
            <a:ext cx="3752850" cy="523220"/>
          </a:xfrm>
          <a:prstGeom prst="rect">
            <a:avLst/>
          </a:prstGeom>
          <a:noFill/>
        </p:spPr>
        <p:txBody>
          <a:bodyPr wrap="square" rtlCol="0">
            <a:spAutoFit/>
          </a:bodyPr>
          <a:lstStyle/>
          <a:p>
            <a:r>
              <a:rPr lang="en-DK" sz="2800" b="1" dirty="0">
                <a:solidFill>
                  <a:schemeClr val="accent1"/>
                </a:solidFill>
                <a:latin typeface="Rubik SemiBold" pitchFamily="2" charset="-79"/>
                <a:cs typeface="Rubik SemiBold" pitchFamily="2" charset="-79"/>
              </a:rPr>
              <a:t>Institutional</a:t>
            </a:r>
          </a:p>
        </p:txBody>
      </p:sp>
      <p:sp>
        <p:nvSpPr>
          <p:cNvPr id="14" name="TextBox 13">
            <a:extLst>
              <a:ext uri="{FF2B5EF4-FFF2-40B4-BE49-F238E27FC236}">
                <a16:creationId xmlns:a16="http://schemas.microsoft.com/office/drawing/2014/main" id="{E4435F59-BEC1-BB88-3DDC-6EB144A190EF}"/>
              </a:ext>
            </a:extLst>
          </p:cNvPr>
          <p:cNvSpPr txBox="1"/>
          <p:nvPr/>
        </p:nvSpPr>
        <p:spPr>
          <a:xfrm>
            <a:off x="19750930" y="9457138"/>
            <a:ext cx="3752850" cy="954107"/>
          </a:xfrm>
          <a:prstGeom prst="rect">
            <a:avLst/>
          </a:prstGeom>
          <a:noFill/>
        </p:spPr>
        <p:txBody>
          <a:bodyPr wrap="square" rtlCol="0">
            <a:spAutoFit/>
          </a:bodyPr>
          <a:lstStyle/>
          <a:p>
            <a:r>
              <a:rPr lang="en-US" sz="2800" b="1" dirty="0">
                <a:solidFill>
                  <a:schemeClr val="accent1"/>
                </a:solidFill>
                <a:latin typeface="Rubik SemiBold" pitchFamily="2" charset="-79"/>
                <a:cs typeface="Rubik SemiBold" pitchFamily="2" charset="-79"/>
              </a:rPr>
              <a:t>Networks/thematic networks</a:t>
            </a:r>
            <a:endParaRPr lang="en-DK" sz="2800" b="1" dirty="0">
              <a:solidFill>
                <a:schemeClr val="accent1"/>
              </a:solidFill>
              <a:latin typeface="Rubik SemiBold" pitchFamily="2" charset="-79"/>
              <a:cs typeface="Rubik SemiBold" pitchFamily="2" charset="-79"/>
            </a:endParaRPr>
          </a:p>
        </p:txBody>
      </p:sp>
      <p:sp>
        <p:nvSpPr>
          <p:cNvPr id="15" name="TextBox 14">
            <a:extLst>
              <a:ext uri="{FF2B5EF4-FFF2-40B4-BE49-F238E27FC236}">
                <a16:creationId xmlns:a16="http://schemas.microsoft.com/office/drawing/2014/main" id="{D16AD0E6-779E-D97E-8D61-3788CCBA3CA4}"/>
              </a:ext>
            </a:extLst>
          </p:cNvPr>
          <p:cNvSpPr txBox="1"/>
          <p:nvPr/>
        </p:nvSpPr>
        <p:spPr>
          <a:xfrm>
            <a:off x="10938055" y="6110230"/>
            <a:ext cx="2498069" cy="1569660"/>
          </a:xfrm>
          <a:prstGeom prst="rect">
            <a:avLst/>
          </a:prstGeom>
          <a:noFill/>
        </p:spPr>
        <p:txBody>
          <a:bodyPr wrap="square" rtlCol="0">
            <a:spAutoFit/>
          </a:bodyPr>
          <a:lstStyle/>
          <a:p>
            <a:pPr algn="ctr"/>
            <a:r>
              <a:rPr lang="en-GB" sz="9600" b="1" dirty="0">
                <a:solidFill>
                  <a:schemeClr val="accent1"/>
                </a:solidFill>
                <a:latin typeface="Rubik SemiBold" pitchFamily="2" charset="-79"/>
                <a:cs typeface="Rubik SemiBold" pitchFamily="2" charset="-79"/>
              </a:rPr>
              <a:t>53</a:t>
            </a:r>
            <a:endParaRPr lang="en-DK" sz="9600" b="1" dirty="0">
              <a:solidFill>
                <a:schemeClr val="accent1"/>
              </a:solidFill>
              <a:latin typeface="Rubik SemiBold" pitchFamily="2" charset="-79"/>
              <a:cs typeface="Rubik SemiBold" pitchFamily="2" charset="-79"/>
            </a:endParaRPr>
          </a:p>
        </p:txBody>
      </p:sp>
      <p:sp>
        <p:nvSpPr>
          <p:cNvPr id="16" name="TextBox 15">
            <a:extLst>
              <a:ext uri="{FF2B5EF4-FFF2-40B4-BE49-F238E27FC236}">
                <a16:creationId xmlns:a16="http://schemas.microsoft.com/office/drawing/2014/main" id="{17B4E65D-5707-5CA1-670E-C8F8E7B03588}"/>
              </a:ext>
            </a:extLst>
          </p:cNvPr>
          <p:cNvSpPr txBox="1"/>
          <p:nvPr/>
        </p:nvSpPr>
        <p:spPr>
          <a:xfrm>
            <a:off x="10391456" y="7539677"/>
            <a:ext cx="3591268" cy="954107"/>
          </a:xfrm>
          <a:prstGeom prst="rect">
            <a:avLst/>
          </a:prstGeom>
          <a:noFill/>
        </p:spPr>
        <p:txBody>
          <a:bodyPr wrap="square" rtlCol="0">
            <a:spAutoFit/>
          </a:bodyPr>
          <a:lstStyle/>
          <a:p>
            <a:pPr algn="ctr"/>
            <a:r>
              <a:rPr lang="en-DK" sz="2800" b="1" dirty="0">
                <a:solidFill>
                  <a:schemeClr val="accent1"/>
                </a:solidFill>
                <a:latin typeface="Rubik SemiBold" pitchFamily="2" charset="-79"/>
                <a:cs typeface="Rubik SemiBold" pitchFamily="2" charset="-79"/>
              </a:rPr>
              <a:t>Hosted portals in production</a:t>
            </a:r>
          </a:p>
        </p:txBody>
      </p:sp>
      <p:sp>
        <p:nvSpPr>
          <p:cNvPr id="18" name="TextBox 17">
            <a:extLst>
              <a:ext uri="{FF2B5EF4-FFF2-40B4-BE49-F238E27FC236}">
                <a16:creationId xmlns:a16="http://schemas.microsoft.com/office/drawing/2014/main" id="{C8A5EBD2-908B-4979-7FBD-C9542D70D06E}"/>
              </a:ext>
            </a:extLst>
          </p:cNvPr>
          <p:cNvSpPr txBox="1"/>
          <p:nvPr/>
        </p:nvSpPr>
        <p:spPr>
          <a:xfrm>
            <a:off x="6978554" y="5445672"/>
            <a:ext cx="2498069" cy="769441"/>
          </a:xfrm>
          <a:prstGeom prst="rect">
            <a:avLst/>
          </a:prstGeom>
          <a:noFill/>
        </p:spPr>
        <p:txBody>
          <a:bodyPr wrap="square" rtlCol="0">
            <a:spAutoFit/>
          </a:bodyPr>
          <a:lstStyle/>
          <a:p>
            <a:r>
              <a:rPr lang="en-DK" sz="4400" b="1" dirty="0">
                <a:solidFill>
                  <a:schemeClr val="accent1"/>
                </a:solidFill>
                <a:latin typeface="Rubik" pitchFamily="2" charset="-79"/>
                <a:cs typeface="Rubik" pitchFamily="2" charset="-79"/>
              </a:rPr>
              <a:t>8</a:t>
            </a:r>
          </a:p>
        </p:txBody>
      </p:sp>
      <p:sp>
        <p:nvSpPr>
          <p:cNvPr id="19" name="TextBox 18">
            <a:extLst>
              <a:ext uri="{FF2B5EF4-FFF2-40B4-BE49-F238E27FC236}">
                <a16:creationId xmlns:a16="http://schemas.microsoft.com/office/drawing/2014/main" id="{0EAD259D-D667-086B-DA11-B5D09773E6E9}"/>
              </a:ext>
            </a:extLst>
          </p:cNvPr>
          <p:cNvSpPr txBox="1"/>
          <p:nvPr/>
        </p:nvSpPr>
        <p:spPr>
          <a:xfrm>
            <a:off x="8854169" y="9686528"/>
            <a:ext cx="2498069" cy="769441"/>
          </a:xfrm>
          <a:prstGeom prst="rect">
            <a:avLst/>
          </a:prstGeom>
          <a:noFill/>
        </p:spPr>
        <p:txBody>
          <a:bodyPr wrap="square" rtlCol="0">
            <a:spAutoFit/>
          </a:bodyPr>
          <a:lstStyle/>
          <a:p>
            <a:r>
              <a:rPr lang="en-GB" sz="4400" b="1" dirty="0">
                <a:solidFill>
                  <a:schemeClr val="accent1"/>
                </a:solidFill>
                <a:latin typeface="Rubik" pitchFamily="2" charset="-79"/>
                <a:cs typeface="Rubik" pitchFamily="2" charset="-79"/>
              </a:rPr>
              <a:t>27</a:t>
            </a:r>
            <a:endParaRPr lang="en-DK" sz="4400" b="1" dirty="0">
              <a:solidFill>
                <a:schemeClr val="accent1"/>
              </a:solidFill>
              <a:latin typeface="Rubik" pitchFamily="2" charset="-79"/>
              <a:cs typeface="Rubik" pitchFamily="2" charset="-79"/>
            </a:endParaRPr>
          </a:p>
        </p:txBody>
      </p:sp>
      <p:sp>
        <p:nvSpPr>
          <p:cNvPr id="21" name="TextBox 20">
            <a:extLst>
              <a:ext uri="{FF2B5EF4-FFF2-40B4-BE49-F238E27FC236}">
                <a16:creationId xmlns:a16="http://schemas.microsoft.com/office/drawing/2014/main" id="{D976A092-54D1-C003-791A-9DAF67E92B8A}"/>
              </a:ext>
            </a:extLst>
          </p:cNvPr>
          <p:cNvSpPr txBox="1"/>
          <p:nvPr/>
        </p:nvSpPr>
        <p:spPr>
          <a:xfrm>
            <a:off x="19748741" y="8764318"/>
            <a:ext cx="2498069" cy="769441"/>
          </a:xfrm>
          <a:prstGeom prst="rect">
            <a:avLst/>
          </a:prstGeom>
          <a:noFill/>
        </p:spPr>
        <p:txBody>
          <a:bodyPr wrap="square" rtlCol="0">
            <a:spAutoFit/>
          </a:bodyPr>
          <a:lstStyle/>
          <a:p>
            <a:r>
              <a:rPr lang="en-GB" sz="4400" b="1" dirty="0">
                <a:solidFill>
                  <a:schemeClr val="accent1"/>
                </a:solidFill>
                <a:latin typeface="Rubik" pitchFamily="2" charset="-79"/>
                <a:cs typeface="Rubik" pitchFamily="2" charset="-79"/>
              </a:rPr>
              <a:t>5</a:t>
            </a:r>
            <a:endParaRPr lang="en-DK" sz="4400" b="1" dirty="0">
              <a:solidFill>
                <a:schemeClr val="accent1"/>
              </a:solidFill>
              <a:latin typeface="Rubik" pitchFamily="2" charset="-79"/>
              <a:cs typeface="Rubik" pitchFamily="2" charset="-79"/>
            </a:endParaRPr>
          </a:p>
        </p:txBody>
      </p:sp>
      <p:sp>
        <p:nvSpPr>
          <p:cNvPr id="22" name="TextBox 21">
            <a:extLst>
              <a:ext uri="{FF2B5EF4-FFF2-40B4-BE49-F238E27FC236}">
                <a16:creationId xmlns:a16="http://schemas.microsoft.com/office/drawing/2014/main" id="{B87D3ACE-6ED5-6C47-E0F0-7D5117D94FCD}"/>
              </a:ext>
            </a:extLst>
          </p:cNvPr>
          <p:cNvSpPr txBox="1"/>
          <p:nvPr/>
        </p:nvSpPr>
        <p:spPr>
          <a:xfrm>
            <a:off x="18334694" y="3642413"/>
            <a:ext cx="2498069" cy="769441"/>
          </a:xfrm>
          <a:prstGeom prst="rect">
            <a:avLst/>
          </a:prstGeom>
          <a:noFill/>
        </p:spPr>
        <p:txBody>
          <a:bodyPr wrap="square" rtlCol="0">
            <a:spAutoFit/>
          </a:bodyPr>
          <a:lstStyle/>
          <a:p>
            <a:r>
              <a:rPr lang="en-GB" sz="4400" b="1" dirty="0">
                <a:solidFill>
                  <a:schemeClr val="accent1"/>
                </a:solidFill>
                <a:latin typeface="Rubik" pitchFamily="2" charset="-79"/>
                <a:cs typeface="Rubik" pitchFamily="2" charset="-79"/>
              </a:rPr>
              <a:t>13</a:t>
            </a:r>
            <a:endParaRPr lang="en-DK" sz="4400" b="1" dirty="0">
              <a:solidFill>
                <a:schemeClr val="accent1"/>
              </a:solidFill>
              <a:latin typeface="Rubik" pitchFamily="2" charset="-79"/>
              <a:cs typeface="Rubik" pitchFamily="2" charset="-79"/>
            </a:endParaRPr>
          </a:p>
        </p:txBody>
      </p:sp>
      <p:pic>
        <p:nvPicPr>
          <p:cNvPr id="5" name="Picture 4" descr="A graphic design of a plant and a shell&#10;&#10;AI-generated content may be incorrect.">
            <a:extLst>
              <a:ext uri="{FF2B5EF4-FFF2-40B4-BE49-F238E27FC236}">
                <a16:creationId xmlns:a16="http://schemas.microsoft.com/office/drawing/2014/main" id="{A26A16AF-C4CA-1F75-7953-A5E8249D85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2827" y="3913112"/>
            <a:ext cx="3036546" cy="3203389"/>
          </a:xfrm>
          <a:prstGeom prst="rect">
            <a:avLst/>
          </a:prstGeom>
        </p:spPr>
      </p:pic>
      <p:pic>
        <p:nvPicPr>
          <p:cNvPr id="6" name="Picture 5" descr="A graphic design of an octopus fish and flowers&#10;&#10;AI-generated content may be incorrect.">
            <a:extLst>
              <a:ext uri="{FF2B5EF4-FFF2-40B4-BE49-F238E27FC236}">
                <a16:creationId xmlns:a16="http://schemas.microsoft.com/office/drawing/2014/main" id="{EF45E5C8-93CF-7BAB-7411-340D02DA48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07868" y="2624238"/>
            <a:ext cx="3535231" cy="2703412"/>
          </a:xfrm>
          <a:prstGeom prst="rect">
            <a:avLst/>
          </a:prstGeom>
        </p:spPr>
      </p:pic>
      <p:pic>
        <p:nvPicPr>
          <p:cNvPr id="25" name="Picture 24">
            <a:extLst>
              <a:ext uri="{FF2B5EF4-FFF2-40B4-BE49-F238E27FC236}">
                <a16:creationId xmlns:a16="http://schemas.microsoft.com/office/drawing/2014/main" id="{8F16745D-EB1F-B885-7855-34E8488F6E6D}"/>
              </a:ext>
            </a:extLst>
          </p:cNvPr>
          <p:cNvPicPr>
            <a:picLocks noChangeAspect="1"/>
          </p:cNvPicPr>
          <p:nvPr/>
        </p:nvPicPr>
        <p:blipFill>
          <a:blip r:embed="rId6"/>
          <a:stretch>
            <a:fillRect/>
          </a:stretch>
        </p:blipFill>
        <p:spPr>
          <a:xfrm>
            <a:off x="5198199" y="8600385"/>
            <a:ext cx="3390900" cy="3492500"/>
          </a:xfrm>
          <a:prstGeom prst="rect">
            <a:avLst/>
          </a:prstGeom>
        </p:spPr>
      </p:pic>
      <p:pic>
        <p:nvPicPr>
          <p:cNvPr id="27" name="Picture 26" descr="An animal and flower in a circle&#10;&#10;AI-generated content may be incorrect.">
            <a:extLst>
              <a:ext uri="{FF2B5EF4-FFF2-40B4-BE49-F238E27FC236}">
                <a16:creationId xmlns:a16="http://schemas.microsoft.com/office/drawing/2014/main" id="{9640305F-5C88-EB5A-B629-E55BC2EA0C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1204" y="7682446"/>
            <a:ext cx="3390830" cy="3413212"/>
          </a:xfrm>
          <a:prstGeom prst="rect">
            <a:avLst/>
          </a:prstGeom>
        </p:spPr>
      </p:pic>
    </p:spTree>
    <p:extLst>
      <p:ext uri="{BB962C8B-B14F-4D97-AF65-F5344CB8AC3E}">
        <p14:creationId xmlns:p14="http://schemas.microsoft.com/office/powerpoint/2010/main" val="217081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687D2-3077-625A-BE9B-5A2832ED3FC3}"/>
              </a:ext>
            </a:extLst>
          </p:cNvPr>
          <p:cNvPicPr>
            <a:picLocks noChangeAspect="1"/>
          </p:cNvPicPr>
          <p:nvPr/>
        </p:nvPicPr>
        <p:blipFill>
          <a:blip r:embed="rId3"/>
          <a:stretch>
            <a:fillRect/>
          </a:stretch>
        </p:blipFill>
        <p:spPr>
          <a:xfrm>
            <a:off x="-1" y="446"/>
            <a:ext cx="24383213" cy="13715554"/>
          </a:xfrm>
          <a:prstGeom prst="rect">
            <a:avLst/>
          </a:prstGeom>
        </p:spPr>
      </p:pic>
    </p:spTree>
    <p:extLst>
      <p:ext uri="{BB962C8B-B14F-4D97-AF65-F5344CB8AC3E}">
        <p14:creationId xmlns:p14="http://schemas.microsoft.com/office/powerpoint/2010/main" val="723461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C1F6-0BB1-F04B-9CEE-3A6C477BD184}"/>
              </a:ext>
            </a:extLst>
          </p:cNvPr>
          <p:cNvSpPr>
            <a:spLocks noGrp="1"/>
          </p:cNvSpPr>
          <p:nvPr>
            <p:ph type="title"/>
          </p:nvPr>
        </p:nvSpPr>
        <p:spPr/>
        <p:txBody>
          <a:bodyPr/>
          <a:lstStyle/>
          <a:p>
            <a:r>
              <a:rPr lang="en-GB" b="1" dirty="0"/>
              <a:t>Providing biodiversity evidence for research and policy</a:t>
            </a:r>
          </a:p>
        </p:txBody>
      </p:sp>
      <p:pic>
        <p:nvPicPr>
          <p:cNvPr id="5" name="Graphic 4">
            <a:extLst>
              <a:ext uri="{FF2B5EF4-FFF2-40B4-BE49-F238E27FC236}">
                <a16:creationId xmlns:a16="http://schemas.microsoft.com/office/drawing/2014/main" id="{9F38C911-8117-1F94-296D-208E9DFA0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934" y="3375282"/>
            <a:ext cx="22755392" cy="8815946"/>
          </a:xfrm>
          <a:prstGeom prst="rect">
            <a:avLst/>
          </a:prstGeom>
        </p:spPr>
      </p:pic>
    </p:spTree>
    <p:extLst>
      <p:ext uri="{BB962C8B-B14F-4D97-AF65-F5344CB8AC3E}">
        <p14:creationId xmlns:p14="http://schemas.microsoft.com/office/powerpoint/2010/main" val="3477598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E867AC-648F-CE5C-51ED-95715E1A12B8}"/>
              </a:ext>
            </a:extLst>
          </p:cNvPr>
          <p:cNvSpPr>
            <a:spLocks noGrp="1"/>
          </p:cNvSpPr>
          <p:nvPr>
            <p:ph type="title"/>
          </p:nvPr>
        </p:nvSpPr>
        <p:spPr/>
        <p:txBody>
          <a:bodyPr/>
          <a:lstStyle/>
          <a:p>
            <a:r>
              <a:rPr lang="en-DK" dirty="0"/>
              <a:t>Sources of biodiversity evidence</a:t>
            </a:r>
          </a:p>
        </p:txBody>
      </p:sp>
      <p:sp>
        <p:nvSpPr>
          <p:cNvPr id="8" name="TextBox 7">
            <a:extLst>
              <a:ext uri="{FF2B5EF4-FFF2-40B4-BE49-F238E27FC236}">
                <a16:creationId xmlns:a16="http://schemas.microsoft.com/office/drawing/2014/main" id="{CE9EC25F-7BA3-8CB8-83E5-6DE4B3E53170}"/>
              </a:ext>
            </a:extLst>
          </p:cNvPr>
          <p:cNvSpPr txBox="1"/>
          <p:nvPr/>
        </p:nvSpPr>
        <p:spPr>
          <a:xfrm>
            <a:off x="2109787" y="7411998"/>
            <a:ext cx="4321175" cy="830997"/>
          </a:xfrm>
          <a:prstGeom prst="rect">
            <a:avLst/>
          </a:prstGeom>
          <a:noFill/>
        </p:spPr>
        <p:txBody>
          <a:bodyPr wrap="square" rtlCol="0">
            <a:spAutoFit/>
          </a:bodyPr>
          <a:lstStyle/>
          <a:p>
            <a:pPr>
              <a:buClr>
                <a:schemeClr val="accent1"/>
              </a:buClr>
            </a:pPr>
            <a:r>
              <a:rPr lang="en-US" sz="2400" i="1" dirty="0">
                <a:solidFill>
                  <a:schemeClr val="accent4"/>
                </a:solidFill>
                <a:cs typeface="Rubik" pitchFamily="2" charset="-79"/>
              </a:rPr>
              <a:t>Combine sources</a:t>
            </a:r>
            <a:br>
              <a:rPr lang="en-US" sz="2400" i="1" dirty="0">
                <a:solidFill>
                  <a:schemeClr val="accent4"/>
                </a:solidFill>
                <a:cs typeface="Rubik" pitchFamily="2" charset="-79"/>
              </a:rPr>
            </a:br>
            <a:r>
              <a:rPr lang="en-US" sz="2400" i="1" dirty="0">
                <a:solidFill>
                  <a:schemeClr val="accent4"/>
                </a:solidFill>
                <a:cs typeface="Rubik" pitchFamily="2" charset="-79"/>
              </a:rPr>
              <a:t>of evidence</a:t>
            </a:r>
            <a:endParaRPr lang="x-none" sz="2400" i="1" dirty="0">
              <a:solidFill>
                <a:schemeClr val="accent4"/>
              </a:solidFill>
              <a:cs typeface="Rubik" pitchFamily="2" charset="-79"/>
            </a:endParaRPr>
          </a:p>
        </p:txBody>
      </p:sp>
      <p:sp>
        <p:nvSpPr>
          <p:cNvPr id="9" name="TextBox 8">
            <a:extLst>
              <a:ext uri="{FF2B5EF4-FFF2-40B4-BE49-F238E27FC236}">
                <a16:creationId xmlns:a16="http://schemas.microsoft.com/office/drawing/2014/main" id="{AF660046-7037-2FE2-FB67-7FB2A4D3294C}"/>
              </a:ext>
            </a:extLst>
          </p:cNvPr>
          <p:cNvSpPr txBox="1"/>
          <p:nvPr/>
        </p:nvSpPr>
        <p:spPr>
          <a:xfrm>
            <a:off x="2109788" y="6304002"/>
            <a:ext cx="4321175" cy="1107996"/>
          </a:xfrm>
          <a:prstGeom prst="rect">
            <a:avLst/>
          </a:prstGeom>
          <a:noFill/>
        </p:spPr>
        <p:txBody>
          <a:bodyPr wrap="square" rtlCol="0">
            <a:spAutoFit/>
          </a:bodyPr>
          <a:lstStyle/>
          <a:p>
            <a:r>
              <a:rPr lang="en-DK" sz="6600" b="1" dirty="0">
                <a:solidFill>
                  <a:schemeClr val="accent4"/>
                </a:solidFill>
                <a:latin typeface="Bitter SemiBold" pitchFamily="2" charset="77"/>
              </a:rPr>
              <a:t>Create</a:t>
            </a:r>
          </a:p>
        </p:txBody>
      </p:sp>
      <p:pic>
        <p:nvPicPr>
          <p:cNvPr id="10" name="Graphic 9">
            <a:extLst>
              <a:ext uri="{FF2B5EF4-FFF2-40B4-BE49-F238E27FC236}">
                <a16:creationId xmlns:a16="http://schemas.microsoft.com/office/drawing/2014/main" id="{6F3557E2-F513-CB01-60FF-20C2DA2C4E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0963" y="3350838"/>
            <a:ext cx="17232312" cy="8010183"/>
          </a:xfrm>
          <a:prstGeom prst="rect">
            <a:avLst/>
          </a:prstGeom>
        </p:spPr>
      </p:pic>
    </p:spTree>
    <p:extLst>
      <p:ext uri="{BB962C8B-B14F-4D97-AF65-F5344CB8AC3E}">
        <p14:creationId xmlns:p14="http://schemas.microsoft.com/office/powerpoint/2010/main" val="60462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6609755-EC2A-5C4A-BFE3-14D68D77AE9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4376" r="20443"/>
          <a:stretch/>
        </p:blipFill>
        <p:spPr>
          <a:xfrm>
            <a:off x="6430962" y="734798"/>
            <a:ext cx="12960352" cy="13211603"/>
          </a:xfrm>
          <a:prstGeom prst="rect">
            <a:avLst/>
          </a:prstGeom>
        </p:spPr>
      </p:pic>
      <p:sp>
        <p:nvSpPr>
          <p:cNvPr id="2" name="Title 1">
            <a:extLst>
              <a:ext uri="{FF2B5EF4-FFF2-40B4-BE49-F238E27FC236}">
                <a16:creationId xmlns:a16="http://schemas.microsoft.com/office/drawing/2014/main" id="{07C5488A-5CC1-BE87-54C5-793EA9753824}"/>
              </a:ext>
            </a:extLst>
          </p:cNvPr>
          <p:cNvSpPr>
            <a:spLocks noGrp="1"/>
          </p:cNvSpPr>
          <p:nvPr>
            <p:ph type="title"/>
          </p:nvPr>
        </p:nvSpPr>
        <p:spPr/>
        <p:txBody>
          <a:bodyPr/>
          <a:lstStyle/>
          <a:p>
            <a:r>
              <a:rPr lang="en-DK" dirty="0"/>
              <a:t>Access to biodiversity evidence</a:t>
            </a:r>
          </a:p>
        </p:txBody>
      </p:sp>
      <p:sp>
        <p:nvSpPr>
          <p:cNvPr id="3" name="TextBox 2">
            <a:extLst>
              <a:ext uri="{FF2B5EF4-FFF2-40B4-BE49-F238E27FC236}">
                <a16:creationId xmlns:a16="http://schemas.microsoft.com/office/drawing/2014/main" id="{9C45E338-2573-D35E-F928-8D9A93F63AF7}"/>
              </a:ext>
            </a:extLst>
          </p:cNvPr>
          <p:cNvSpPr txBox="1"/>
          <p:nvPr/>
        </p:nvSpPr>
        <p:spPr>
          <a:xfrm>
            <a:off x="2109788" y="6304002"/>
            <a:ext cx="4321175" cy="1107996"/>
          </a:xfrm>
          <a:prstGeom prst="rect">
            <a:avLst/>
          </a:prstGeom>
          <a:noFill/>
        </p:spPr>
        <p:txBody>
          <a:bodyPr wrap="square" rtlCol="0">
            <a:spAutoFit/>
          </a:bodyPr>
          <a:lstStyle/>
          <a:p>
            <a:r>
              <a:rPr lang="en-DK" sz="6600" b="1" dirty="0">
                <a:solidFill>
                  <a:schemeClr val="accent4"/>
                </a:solidFill>
                <a:latin typeface="Bitter SemiBold" pitchFamily="2" charset="77"/>
              </a:rPr>
              <a:t>Share</a:t>
            </a:r>
          </a:p>
        </p:txBody>
      </p:sp>
      <p:sp>
        <p:nvSpPr>
          <p:cNvPr id="4" name="TextBox 3">
            <a:extLst>
              <a:ext uri="{FF2B5EF4-FFF2-40B4-BE49-F238E27FC236}">
                <a16:creationId xmlns:a16="http://schemas.microsoft.com/office/drawing/2014/main" id="{DD56D6ED-B734-6BD9-DDA7-080DB821CF92}"/>
              </a:ext>
            </a:extLst>
          </p:cNvPr>
          <p:cNvSpPr txBox="1"/>
          <p:nvPr/>
        </p:nvSpPr>
        <p:spPr>
          <a:xfrm>
            <a:off x="2109787" y="7411998"/>
            <a:ext cx="4321175" cy="461665"/>
          </a:xfrm>
          <a:prstGeom prst="rect">
            <a:avLst/>
          </a:prstGeom>
          <a:noFill/>
        </p:spPr>
        <p:txBody>
          <a:bodyPr wrap="square" rtlCol="0">
            <a:spAutoFit/>
          </a:bodyPr>
          <a:lstStyle/>
          <a:p>
            <a:r>
              <a:rPr lang="x-none" sz="2400" i="1">
                <a:solidFill>
                  <a:schemeClr val="accent4"/>
                </a:solidFill>
                <a:cs typeface="Rubik" pitchFamily="2" charset="-79"/>
              </a:rPr>
              <a:t>FAIR and open access</a:t>
            </a:r>
          </a:p>
        </p:txBody>
      </p:sp>
    </p:spTree>
    <p:extLst>
      <p:ext uri="{BB962C8B-B14F-4D97-AF65-F5344CB8AC3E}">
        <p14:creationId xmlns:p14="http://schemas.microsoft.com/office/powerpoint/2010/main" val="2797128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DD458E6-C83B-C04A-B442-CF64B2D6CE26}"/>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6667"/>
          <a:stretch/>
        </p:blipFill>
        <p:spPr>
          <a:xfrm>
            <a:off x="7870825" y="1414386"/>
            <a:ext cx="15429823" cy="11835359"/>
          </a:xfrm>
          <a:prstGeom prst="rect">
            <a:avLst/>
          </a:prstGeom>
        </p:spPr>
      </p:pic>
      <p:sp>
        <p:nvSpPr>
          <p:cNvPr id="2" name="Title 1">
            <a:extLst>
              <a:ext uri="{FF2B5EF4-FFF2-40B4-BE49-F238E27FC236}">
                <a16:creationId xmlns:a16="http://schemas.microsoft.com/office/drawing/2014/main" id="{47C3BC12-4ACE-D332-E320-8FC3A6A8EA83}"/>
              </a:ext>
            </a:extLst>
          </p:cNvPr>
          <p:cNvSpPr>
            <a:spLocks noGrp="1"/>
          </p:cNvSpPr>
          <p:nvPr>
            <p:ph type="title"/>
          </p:nvPr>
        </p:nvSpPr>
        <p:spPr/>
        <p:txBody>
          <a:bodyPr/>
          <a:lstStyle/>
          <a:p>
            <a:r>
              <a:rPr lang="en-DK" dirty="0"/>
              <a:t>Uses of biodiversity evidence</a:t>
            </a:r>
          </a:p>
        </p:txBody>
      </p:sp>
      <p:sp>
        <p:nvSpPr>
          <p:cNvPr id="3" name="TextBox 2">
            <a:extLst>
              <a:ext uri="{FF2B5EF4-FFF2-40B4-BE49-F238E27FC236}">
                <a16:creationId xmlns:a16="http://schemas.microsoft.com/office/drawing/2014/main" id="{873E59C1-A819-35C1-8714-19EC8C07A7C3}"/>
              </a:ext>
            </a:extLst>
          </p:cNvPr>
          <p:cNvSpPr txBox="1"/>
          <p:nvPr/>
        </p:nvSpPr>
        <p:spPr>
          <a:xfrm>
            <a:off x="2109788" y="6304002"/>
            <a:ext cx="5761037" cy="1107996"/>
          </a:xfrm>
          <a:prstGeom prst="rect">
            <a:avLst/>
          </a:prstGeom>
          <a:noFill/>
        </p:spPr>
        <p:txBody>
          <a:bodyPr wrap="square" rtlCol="0">
            <a:spAutoFit/>
          </a:bodyPr>
          <a:lstStyle/>
          <a:p>
            <a:r>
              <a:rPr lang="en-DK" sz="6600" b="1" dirty="0">
                <a:solidFill>
                  <a:schemeClr val="accent4"/>
                </a:solidFill>
                <a:latin typeface="Bitter SemiBold" pitchFamily="2" charset="77"/>
              </a:rPr>
              <a:t>Transform</a:t>
            </a:r>
          </a:p>
        </p:txBody>
      </p:sp>
      <p:sp>
        <p:nvSpPr>
          <p:cNvPr id="4" name="TextBox 3">
            <a:extLst>
              <a:ext uri="{FF2B5EF4-FFF2-40B4-BE49-F238E27FC236}">
                <a16:creationId xmlns:a16="http://schemas.microsoft.com/office/drawing/2014/main" id="{C9119DBE-6B91-5CED-19F5-5E9BC5E656F4}"/>
              </a:ext>
            </a:extLst>
          </p:cNvPr>
          <p:cNvSpPr txBox="1"/>
          <p:nvPr/>
        </p:nvSpPr>
        <p:spPr>
          <a:xfrm>
            <a:off x="2109787" y="7411998"/>
            <a:ext cx="4321175" cy="461665"/>
          </a:xfrm>
          <a:prstGeom prst="rect">
            <a:avLst/>
          </a:prstGeom>
          <a:noFill/>
        </p:spPr>
        <p:txBody>
          <a:bodyPr wrap="square" rtlCol="0">
            <a:spAutoFit/>
          </a:bodyPr>
          <a:lstStyle/>
          <a:p>
            <a:pPr>
              <a:buClr>
                <a:schemeClr val="accent1"/>
              </a:buClr>
            </a:pPr>
            <a:r>
              <a:rPr lang="x-none" sz="2400" i="1">
                <a:solidFill>
                  <a:schemeClr val="accent4"/>
                </a:solidFill>
                <a:latin typeface="Roboto" panose="02000000000000000000" pitchFamily="2" charset="0"/>
                <a:cs typeface="Rubik" pitchFamily="2" charset="-79"/>
              </a:rPr>
              <a:t>Apply and use data</a:t>
            </a:r>
            <a:endParaRPr lang="x-none" sz="2400" i="1" dirty="0">
              <a:solidFill>
                <a:schemeClr val="accent4"/>
              </a:solidFill>
              <a:latin typeface="Roboto" panose="02000000000000000000" pitchFamily="2" charset="0"/>
              <a:cs typeface="Rubik" pitchFamily="2" charset="-79"/>
            </a:endParaRPr>
          </a:p>
        </p:txBody>
      </p:sp>
    </p:spTree>
    <p:extLst>
      <p:ext uri="{BB962C8B-B14F-4D97-AF65-F5344CB8AC3E}">
        <p14:creationId xmlns:p14="http://schemas.microsoft.com/office/powerpoint/2010/main" val="1823206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10000"/>
          </a:schemeClr>
        </a:solidFill>
        <a:effectLst/>
      </p:bgPr>
    </p:bg>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9A62AA84-52AF-C6B9-8190-042A4EEE55D1}"/>
              </a:ext>
            </a:extLst>
          </p:cNvPr>
          <p:cNvSpPr/>
          <p:nvPr/>
        </p:nvSpPr>
        <p:spPr>
          <a:xfrm>
            <a:off x="6081722" y="2177381"/>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52" name="Oval 51">
            <a:extLst>
              <a:ext uri="{FF2B5EF4-FFF2-40B4-BE49-F238E27FC236}">
                <a16:creationId xmlns:a16="http://schemas.microsoft.com/office/drawing/2014/main" id="{91F3932D-1343-4230-3889-6909CB6C2232}"/>
              </a:ext>
            </a:extLst>
          </p:cNvPr>
          <p:cNvSpPr/>
          <p:nvPr/>
        </p:nvSpPr>
        <p:spPr>
          <a:xfrm>
            <a:off x="3162078" y="4478225"/>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51" name="Oval 50">
            <a:extLst>
              <a:ext uri="{FF2B5EF4-FFF2-40B4-BE49-F238E27FC236}">
                <a16:creationId xmlns:a16="http://schemas.microsoft.com/office/drawing/2014/main" id="{0C71CC87-D614-D6D0-5586-4B494F272212}"/>
              </a:ext>
            </a:extLst>
          </p:cNvPr>
          <p:cNvSpPr/>
          <p:nvPr/>
        </p:nvSpPr>
        <p:spPr>
          <a:xfrm>
            <a:off x="3252182" y="7834537"/>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50" name="Oval 49">
            <a:extLst>
              <a:ext uri="{FF2B5EF4-FFF2-40B4-BE49-F238E27FC236}">
                <a16:creationId xmlns:a16="http://schemas.microsoft.com/office/drawing/2014/main" id="{D34AE766-B609-BB65-7D95-9F158BCA6256}"/>
              </a:ext>
            </a:extLst>
          </p:cNvPr>
          <p:cNvSpPr/>
          <p:nvPr/>
        </p:nvSpPr>
        <p:spPr>
          <a:xfrm>
            <a:off x="5664179" y="10547158"/>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41" name="Oval 40">
            <a:extLst>
              <a:ext uri="{FF2B5EF4-FFF2-40B4-BE49-F238E27FC236}">
                <a16:creationId xmlns:a16="http://schemas.microsoft.com/office/drawing/2014/main" id="{745277DC-D563-4372-5EAD-7FC05C54575D}"/>
              </a:ext>
            </a:extLst>
          </p:cNvPr>
          <p:cNvSpPr/>
          <p:nvPr/>
        </p:nvSpPr>
        <p:spPr>
          <a:xfrm>
            <a:off x="15038507" y="10659873"/>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39" name="Oval 38">
            <a:extLst>
              <a:ext uri="{FF2B5EF4-FFF2-40B4-BE49-F238E27FC236}">
                <a16:creationId xmlns:a16="http://schemas.microsoft.com/office/drawing/2014/main" id="{6F53542A-E38E-5150-C1C9-D665052CED42}"/>
              </a:ext>
            </a:extLst>
          </p:cNvPr>
          <p:cNvSpPr/>
          <p:nvPr/>
        </p:nvSpPr>
        <p:spPr>
          <a:xfrm>
            <a:off x="18399094" y="8004865"/>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33" name="Oval 32">
            <a:extLst>
              <a:ext uri="{FF2B5EF4-FFF2-40B4-BE49-F238E27FC236}">
                <a16:creationId xmlns:a16="http://schemas.microsoft.com/office/drawing/2014/main" id="{969DC6BB-D05D-0D89-0D19-2E81C54A69F1}"/>
              </a:ext>
            </a:extLst>
          </p:cNvPr>
          <p:cNvSpPr/>
          <p:nvPr/>
        </p:nvSpPr>
        <p:spPr>
          <a:xfrm>
            <a:off x="19798225" y="4478225"/>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pic>
        <p:nvPicPr>
          <p:cNvPr id="15" name="Picture 14" descr="A picture containing text, several&#10;&#10;Description automatically generated">
            <a:extLst>
              <a:ext uri="{FF2B5EF4-FFF2-40B4-BE49-F238E27FC236}">
                <a16:creationId xmlns:a16="http://schemas.microsoft.com/office/drawing/2014/main" id="{16B3EBB7-755F-B99E-3F48-B7A4018291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79322">
            <a:off x="6786804" y="3063528"/>
            <a:ext cx="10489665" cy="7650038"/>
          </a:xfrm>
          <a:prstGeom prst="rect">
            <a:avLst/>
          </a:prstGeom>
        </p:spPr>
      </p:pic>
      <p:sp>
        <p:nvSpPr>
          <p:cNvPr id="36" name="Rectangle 35">
            <a:extLst>
              <a:ext uri="{FF2B5EF4-FFF2-40B4-BE49-F238E27FC236}">
                <a16:creationId xmlns:a16="http://schemas.microsoft.com/office/drawing/2014/main" id="{A9614C0E-8562-41B3-924C-ABAEF9B4D881}"/>
              </a:ext>
            </a:extLst>
          </p:cNvPr>
          <p:cNvSpPr/>
          <p:nvPr/>
        </p:nvSpPr>
        <p:spPr>
          <a:xfrm>
            <a:off x="1429097" y="3821022"/>
            <a:ext cx="2451840" cy="830997"/>
          </a:xfrm>
          <a:prstGeom prst="rect">
            <a:avLst/>
          </a:prstGeom>
        </p:spPr>
        <p:txBody>
          <a:bodyPr wrap="square">
            <a:spAutoFit/>
          </a:bodyPr>
          <a:lstStyle/>
          <a:p>
            <a:pPr algn="r">
              <a:defRPr/>
            </a:pPr>
            <a:r>
              <a:rPr lang="en-US" sz="2400" dirty="0">
                <a:solidFill>
                  <a:schemeClr val="tx1">
                    <a:lumMod val="85000"/>
                    <a:lumOff val="15000"/>
                  </a:schemeClr>
                </a:solidFill>
                <a:latin typeface="Rubik Medium" pitchFamily="2" charset="-79"/>
                <a:cs typeface="Rubik Medium" pitchFamily="2" charset="-79"/>
              </a:rPr>
              <a:t>Country</a:t>
            </a:r>
            <a:r>
              <a:rPr lang="en-US" sz="2400" dirty="0">
                <a:solidFill>
                  <a:schemeClr val="tx1">
                    <a:lumMod val="85000"/>
                    <a:lumOff val="15000"/>
                  </a:schemeClr>
                </a:solidFill>
                <a:latin typeface="Roboto"/>
              </a:rPr>
              <a:t> </a:t>
            </a:r>
            <a:r>
              <a:rPr lang="en-US" sz="2400" dirty="0">
                <a:solidFill>
                  <a:schemeClr val="tx1">
                    <a:lumMod val="85000"/>
                    <a:lumOff val="15000"/>
                  </a:schemeClr>
                </a:solidFill>
                <a:latin typeface="Rubik Medium" pitchFamily="2" charset="-79"/>
                <a:cs typeface="Rubik Medium" pitchFamily="2" charset="-79"/>
              </a:rPr>
              <a:t>Participants</a:t>
            </a:r>
          </a:p>
        </p:txBody>
      </p:sp>
      <p:sp>
        <p:nvSpPr>
          <p:cNvPr id="40" name="Rectangle 39">
            <a:extLst>
              <a:ext uri="{FF2B5EF4-FFF2-40B4-BE49-F238E27FC236}">
                <a16:creationId xmlns:a16="http://schemas.microsoft.com/office/drawing/2014/main" id="{F56EB9CB-0B1D-47E7-9875-FBE3D2BA9143}"/>
              </a:ext>
            </a:extLst>
          </p:cNvPr>
          <p:cNvSpPr/>
          <p:nvPr/>
        </p:nvSpPr>
        <p:spPr>
          <a:xfrm>
            <a:off x="1816924" y="8251311"/>
            <a:ext cx="3002331" cy="830997"/>
          </a:xfrm>
          <a:prstGeom prst="rect">
            <a:avLst/>
          </a:prstGeom>
        </p:spPr>
        <p:txBody>
          <a:bodyPr wrap="square">
            <a:spAutoFit/>
          </a:bodyPr>
          <a:lstStyle/>
          <a:p>
            <a:pPr algn="r"/>
            <a:r>
              <a:rPr lang="en-US" sz="2400" dirty="0">
                <a:solidFill>
                  <a:schemeClr val="tx1">
                    <a:lumMod val="85000"/>
                    <a:lumOff val="15000"/>
                  </a:schemeClr>
                </a:solidFill>
                <a:latin typeface="Rubik Medium" pitchFamily="2" charset="-79"/>
                <a:cs typeface="Rubik Medium" pitchFamily="2" charset="-79"/>
              </a:rPr>
              <a:t>Organizational Participants</a:t>
            </a:r>
          </a:p>
        </p:txBody>
      </p:sp>
      <p:sp>
        <p:nvSpPr>
          <p:cNvPr id="46" name="Rectangle 45">
            <a:extLst>
              <a:ext uri="{FF2B5EF4-FFF2-40B4-BE49-F238E27FC236}">
                <a16:creationId xmlns:a16="http://schemas.microsoft.com/office/drawing/2014/main" id="{48101461-AC56-4AAF-9DC5-73C4B8B89906}"/>
              </a:ext>
            </a:extLst>
          </p:cNvPr>
          <p:cNvSpPr>
            <a:spLocks noChangeAspect="1"/>
          </p:cNvSpPr>
          <p:nvPr/>
        </p:nvSpPr>
        <p:spPr>
          <a:xfrm>
            <a:off x="18962027" y="4584841"/>
            <a:ext cx="4941682" cy="830997"/>
          </a:xfrm>
          <a:prstGeom prst="rect">
            <a:avLst/>
          </a:prstGeom>
        </p:spPr>
        <p:txBody>
          <a:bodyPr wrap="square">
            <a:spAutoFit/>
          </a:bodyPr>
          <a:lstStyle/>
          <a:p>
            <a:pPr>
              <a:defRPr/>
            </a:pPr>
            <a:r>
              <a:rPr lang="en-US" sz="2400" dirty="0">
                <a:solidFill>
                  <a:schemeClr val="tx1">
                    <a:lumMod val="85000"/>
                    <a:lumOff val="15000"/>
                  </a:schemeClr>
                </a:solidFill>
                <a:latin typeface="Rubik Medium" pitchFamily="2" charset="-79"/>
                <a:cs typeface="Rubik Medium" pitchFamily="2" charset="-79"/>
              </a:rPr>
              <a:t>Peer-review papers</a:t>
            </a:r>
          </a:p>
          <a:p>
            <a:pPr>
              <a:defRPr/>
            </a:pPr>
            <a:r>
              <a:rPr lang="en-US" sz="2400" dirty="0">
                <a:solidFill>
                  <a:schemeClr val="tx1">
                    <a:lumMod val="85000"/>
                    <a:lumOff val="15000"/>
                  </a:schemeClr>
                </a:solidFill>
                <a:latin typeface="Rubik Medium" pitchFamily="2" charset="-79"/>
                <a:cs typeface="Rubik Medium" pitchFamily="2" charset="-79"/>
              </a:rPr>
              <a:t>using data</a:t>
            </a:r>
          </a:p>
        </p:txBody>
      </p:sp>
      <p:sp>
        <p:nvSpPr>
          <p:cNvPr id="13" name="Rectangle 12">
            <a:extLst>
              <a:ext uri="{FF2B5EF4-FFF2-40B4-BE49-F238E27FC236}">
                <a16:creationId xmlns:a16="http://schemas.microsoft.com/office/drawing/2014/main" id="{0FE86B9A-5AD3-4BF2-B96C-4F8E7B7FDB61}"/>
              </a:ext>
            </a:extLst>
          </p:cNvPr>
          <p:cNvSpPr/>
          <p:nvPr/>
        </p:nvSpPr>
        <p:spPr>
          <a:xfrm>
            <a:off x="14403960" y="10597465"/>
            <a:ext cx="4558067" cy="830997"/>
          </a:xfrm>
          <a:prstGeom prst="rect">
            <a:avLst/>
          </a:prstGeom>
        </p:spPr>
        <p:txBody>
          <a:bodyPr wrap="square">
            <a:spAutoFit/>
          </a:bodyPr>
          <a:lstStyle/>
          <a:p>
            <a:pPr>
              <a:defRPr/>
            </a:pPr>
            <a:r>
              <a:rPr lang="en-US" sz="2400" dirty="0">
                <a:solidFill>
                  <a:schemeClr val="tx1">
                    <a:lumMod val="85000"/>
                    <a:lumOff val="15000"/>
                  </a:schemeClr>
                </a:solidFill>
                <a:latin typeface="Rubik Medium" pitchFamily="2" charset="-79"/>
                <a:cs typeface="Rubik Medium" pitchFamily="2" charset="-79"/>
              </a:rPr>
              <a:t>Species </a:t>
            </a:r>
          </a:p>
          <a:p>
            <a:pPr>
              <a:defRPr/>
            </a:pPr>
            <a:r>
              <a:rPr lang="en-US" sz="2400" dirty="0">
                <a:solidFill>
                  <a:schemeClr val="tx1">
                    <a:lumMod val="85000"/>
                    <a:lumOff val="15000"/>
                  </a:schemeClr>
                </a:solidFill>
                <a:latin typeface="Rubik Medium" pitchFamily="2" charset="-79"/>
                <a:cs typeface="Rubik Medium" pitchFamily="2" charset="-79"/>
              </a:rPr>
              <a:t>occurrence records</a:t>
            </a:r>
          </a:p>
        </p:txBody>
      </p:sp>
      <p:sp>
        <p:nvSpPr>
          <p:cNvPr id="74" name="Rectangle 73">
            <a:extLst>
              <a:ext uri="{FF2B5EF4-FFF2-40B4-BE49-F238E27FC236}">
                <a16:creationId xmlns:a16="http://schemas.microsoft.com/office/drawing/2014/main" id="{A7288246-D42E-411C-A82C-681B16776E44}"/>
              </a:ext>
            </a:extLst>
          </p:cNvPr>
          <p:cNvSpPr>
            <a:spLocks noChangeAspect="1"/>
          </p:cNvSpPr>
          <p:nvPr/>
        </p:nvSpPr>
        <p:spPr>
          <a:xfrm>
            <a:off x="5978579" y="1733479"/>
            <a:ext cx="1997018" cy="461665"/>
          </a:xfrm>
          <a:prstGeom prst="rect">
            <a:avLst/>
          </a:prstGeom>
        </p:spPr>
        <p:txBody>
          <a:bodyPr wrap="square">
            <a:spAutoFit/>
          </a:bodyPr>
          <a:lstStyle/>
          <a:p>
            <a:pPr algn="r">
              <a:defRPr/>
            </a:pPr>
            <a:r>
              <a:rPr lang="en-US" sz="2400" dirty="0">
                <a:solidFill>
                  <a:schemeClr val="tx1">
                    <a:lumMod val="85000"/>
                    <a:lumOff val="15000"/>
                  </a:schemeClr>
                </a:solidFill>
                <a:latin typeface="Rubik Medium" pitchFamily="2" charset="-79"/>
                <a:cs typeface="Rubik Medium" pitchFamily="2" charset="-79"/>
              </a:rPr>
              <a:t>Datasets</a:t>
            </a:r>
          </a:p>
        </p:txBody>
      </p:sp>
      <p:sp>
        <p:nvSpPr>
          <p:cNvPr id="58" name="Rectangle 57">
            <a:extLst>
              <a:ext uri="{FF2B5EF4-FFF2-40B4-BE49-F238E27FC236}">
                <a16:creationId xmlns:a16="http://schemas.microsoft.com/office/drawing/2014/main" id="{6F1F4AA1-16BB-4371-8EFB-E30E0B7E7144}"/>
              </a:ext>
            </a:extLst>
          </p:cNvPr>
          <p:cNvSpPr/>
          <p:nvPr/>
        </p:nvSpPr>
        <p:spPr>
          <a:xfrm>
            <a:off x="6275821" y="10946394"/>
            <a:ext cx="1990220" cy="461665"/>
          </a:xfrm>
          <a:prstGeom prst="rect">
            <a:avLst/>
          </a:prstGeom>
        </p:spPr>
        <p:txBody>
          <a:bodyPr wrap="square">
            <a:spAutoFit/>
          </a:bodyPr>
          <a:lstStyle/>
          <a:p>
            <a:pPr algn="r">
              <a:defRPr/>
            </a:pPr>
            <a:r>
              <a:rPr lang="en-US" sz="2400" dirty="0">
                <a:solidFill>
                  <a:schemeClr val="tx1">
                    <a:lumMod val="85000"/>
                    <a:lumOff val="15000"/>
                  </a:schemeClr>
                </a:solidFill>
                <a:latin typeface="Rubik Medium" pitchFamily="2" charset="-79"/>
                <a:cs typeface="Rubik Medium" pitchFamily="2" charset="-79"/>
              </a:rPr>
              <a:t>Publishers</a:t>
            </a:r>
          </a:p>
        </p:txBody>
      </p:sp>
      <p:sp>
        <p:nvSpPr>
          <p:cNvPr id="45" name="Rectangle 44">
            <a:extLst>
              <a:ext uri="{FF2B5EF4-FFF2-40B4-BE49-F238E27FC236}">
                <a16:creationId xmlns:a16="http://schemas.microsoft.com/office/drawing/2014/main" id="{432CEE52-413F-4FBD-8F76-CFDFF369CBD9}"/>
              </a:ext>
            </a:extLst>
          </p:cNvPr>
          <p:cNvSpPr/>
          <p:nvPr/>
        </p:nvSpPr>
        <p:spPr>
          <a:xfrm>
            <a:off x="18399094" y="8207892"/>
            <a:ext cx="4941682" cy="830997"/>
          </a:xfrm>
          <a:prstGeom prst="rect">
            <a:avLst/>
          </a:prstGeom>
        </p:spPr>
        <p:txBody>
          <a:bodyPr wrap="square">
            <a:spAutoFit/>
          </a:bodyPr>
          <a:lstStyle/>
          <a:p>
            <a:pPr>
              <a:defRPr/>
            </a:pPr>
            <a:r>
              <a:rPr lang="en-US" sz="2400" dirty="0">
                <a:solidFill>
                  <a:schemeClr val="tx1">
                    <a:lumMod val="85000"/>
                    <a:lumOff val="15000"/>
                  </a:schemeClr>
                </a:solidFill>
                <a:latin typeface="Rubik Medium" pitchFamily="2" charset="-79"/>
                <a:cs typeface="Rubik Medium" pitchFamily="2" charset="-79"/>
              </a:rPr>
              <a:t>Average records </a:t>
            </a:r>
          </a:p>
          <a:p>
            <a:pPr>
              <a:defRPr/>
            </a:pPr>
            <a:r>
              <a:rPr lang="en-US" sz="2400" dirty="0">
                <a:solidFill>
                  <a:schemeClr val="tx1">
                    <a:lumMod val="85000"/>
                    <a:lumOff val="15000"/>
                  </a:schemeClr>
                </a:solidFill>
                <a:latin typeface="Rubik Medium" pitchFamily="2" charset="-79"/>
                <a:cs typeface="Rubik Medium" pitchFamily="2" charset="-79"/>
              </a:rPr>
              <a:t>downloaded per month (2025)</a:t>
            </a:r>
          </a:p>
        </p:txBody>
      </p:sp>
      <p:sp>
        <p:nvSpPr>
          <p:cNvPr id="16" name="TextBox 15">
            <a:extLst>
              <a:ext uri="{FF2B5EF4-FFF2-40B4-BE49-F238E27FC236}">
                <a16:creationId xmlns:a16="http://schemas.microsoft.com/office/drawing/2014/main" id="{B7148656-E708-9BCA-A63F-111499CC3754}"/>
              </a:ext>
            </a:extLst>
          </p:cNvPr>
          <p:cNvSpPr txBox="1"/>
          <p:nvPr/>
        </p:nvSpPr>
        <p:spPr>
          <a:xfrm>
            <a:off x="14403960" y="11523285"/>
            <a:ext cx="4384219" cy="830997"/>
          </a:xfrm>
          <a:prstGeom prst="rect">
            <a:avLst/>
          </a:prstGeom>
          <a:noFill/>
        </p:spPr>
        <p:txBody>
          <a:bodyPr wrap="square">
            <a:spAutoFit/>
          </a:bodyPr>
          <a:lstStyle/>
          <a:p>
            <a:pPr>
              <a:defRPr/>
            </a:pPr>
            <a:r>
              <a:rPr lang="fi-FI" sz="4800" b="1" dirty="0">
                <a:solidFill>
                  <a:schemeClr val="accent1"/>
                </a:solidFill>
                <a:latin typeface="Bitter SemiBold" pitchFamily="2" charset="77"/>
              </a:rPr>
              <a:t>3,089,709,484</a:t>
            </a:r>
            <a:endParaRPr lang="en-US" sz="4800" b="1" dirty="0">
              <a:solidFill>
                <a:schemeClr val="accent1"/>
              </a:solidFill>
              <a:latin typeface="Bitter SemiBold" pitchFamily="2" charset="77"/>
            </a:endParaRPr>
          </a:p>
        </p:txBody>
      </p:sp>
      <p:sp>
        <p:nvSpPr>
          <p:cNvPr id="18" name="TextBox 17">
            <a:extLst>
              <a:ext uri="{FF2B5EF4-FFF2-40B4-BE49-F238E27FC236}">
                <a16:creationId xmlns:a16="http://schemas.microsoft.com/office/drawing/2014/main" id="{3ECBFFE0-70A1-CF88-5E25-CF0BC82A9443}"/>
              </a:ext>
            </a:extLst>
          </p:cNvPr>
          <p:cNvSpPr txBox="1"/>
          <p:nvPr/>
        </p:nvSpPr>
        <p:spPr>
          <a:xfrm>
            <a:off x="18962028" y="5540648"/>
            <a:ext cx="3020949" cy="830997"/>
          </a:xfrm>
          <a:prstGeom prst="rect">
            <a:avLst/>
          </a:prstGeom>
          <a:noFill/>
        </p:spPr>
        <p:txBody>
          <a:bodyPr wrap="square">
            <a:spAutoFit/>
          </a:bodyPr>
          <a:lstStyle/>
          <a:p>
            <a:pPr>
              <a:defRPr/>
            </a:pPr>
            <a:r>
              <a:rPr lang="is-IS" sz="4800" b="1" dirty="0">
                <a:solidFill>
                  <a:schemeClr val="accent1"/>
                </a:solidFill>
                <a:latin typeface="Bitter SemiBold" pitchFamily="2" charset="77"/>
              </a:rPr>
              <a:t>12,636</a:t>
            </a:r>
            <a:endParaRPr lang="en-US" sz="4800" b="1" dirty="0">
              <a:solidFill>
                <a:schemeClr val="accent1"/>
              </a:solidFill>
              <a:latin typeface="Bitter SemiBold" pitchFamily="2" charset="77"/>
            </a:endParaRPr>
          </a:p>
        </p:txBody>
      </p:sp>
      <p:sp>
        <p:nvSpPr>
          <p:cNvPr id="26" name="TextBox 25">
            <a:extLst>
              <a:ext uri="{FF2B5EF4-FFF2-40B4-BE49-F238E27FC236}">
                <a16:creationId xmlns:a16="http://schemas.microsoft.com/office/drawing/2014/main" id="{31C234BD-2940-342F-101F-CA5D5EF535CA}"/>
              </a:ext>
            </a:extLst>
          </p:cNvPr>
          <p:cNvSpPr txBox="1"/>
          <p:nvPr/>
        </p:nvSpPr>
        <p:spPr>
          <a:xfrm>
            <a:off x="18399094" y="9134640"/>
            <a:ext cx="3850541" cy="830997"/>
          </a:xfrm>
          <a:prstGeom prst="rect">
            <a:avLst/>
          </a:prstGeom>
          <a:noFill/>
        </p:spPr>
        <p:txBody>
          <a:bodyPr wrap="square">
            <a:spAutoFit/>
          </a:bodyPr>
          <a:lstStyle/>
          <a:p>
            <a:pPr>
              <a:defRPr/>
            </a:pPr>
            <a:r>
              <a:rPr lang="en-US" sz="4800" b="1" dirty="0">
                <a:solidFill>
                  <a:schemeClr val="accent1"/>
                </a:solidFill>
                <a:latin typeface="Bitter SemiBold" pitchFamily="2" charset="77"/>
              </a:rPr>
              <a:t>267.6 billion</a:t>
            </a:r>
          </a:p>
        </p:txBody>
      </p:sp>
      <p:sp>
        <p:nvSpPr>
          <p:cNvPr id="28" name="TextBox 27">
            <a:extLst>
              <a:ext uri="{FF2B5EF4-FFF2-40B4-BE49-F238E27FC236}">
                <a16:creationId xmlns:a16="http://schemas.microsoft.com/office/drawing/2014/main" id="{15D8CF21-7BC5-F3E9-43FD-97A5B03E4595}"/>
              </a:ext>
            </a:extLst>
          </p:cNvPr>
          <p:cNvSpPr txBox="1"/>
          <p:nvPr/>
        </p:nvSpPr>
        <p:spPr>
          <a:xfrm>
            <a:off x="2227520" y="4744291"/>
            <a:ext cx="1653418" cy="830997"/>
          </a:xfrm>
          <a:prstGeom prst="rect">
            <a:avLst/>
          </a:prstGeom>
          <a:noFill/>
        </p:spPr>
        <p:txBody>
          <a:bodyPr wrap="square">
            <a:spAutoFit/>
          </a:bodyPr>
          <a:lstStyle/>
          <a:p>
            <a:pPr algn="r">
              <a:defRPr/>
            </a:pPr>
            <a:r>
              <a:rPr lang="en-US" sz="4800" b="1" dirty="0">
                <a:solidFill>
                  <a:schemeClr val="accent1"/>
                </a:solidFill>
                <a:latin typeface="Bitter SemiBold" pitchFamily="2" charset="77"/>
              </a:rPr>
              <a:t>65</a:t>
            </a:r>
          </a:p>
        </p:txBody>
      </p:sp>
      <p:sp>
        <p:nvSpPr>
          <p:cNvPr id="31" name="TextBox 30">
            <a:extLst>
              <a:ext uri="{FF2B5EF4-FFF2-40B4-BE49-F238E27FC236}">
                <a16:creationId xmlns:a16="http://schemas.microsoft.com/office/drawing/2014/main" id="{4F74334D-1234-8782-B47D-33F14C728FC7}"/>
              </a:ext>
            </a:extLst>
          </p:cNvPr>
          <p:cNvSpPr txBox="1"/>
          <p:nvPr/>
        </p:nvSpPr>
        <p:spPr>
          <a:xfrm>
            <a:off x="2665197" y="9187187"/>
            <a:ext cx="2154058" cy="830997"/>
          </a:xfrm>
          <a:prstGeom prst="rect">
            <a:avLst/>
          </a:prstGeom>
          <a:noFill/>
        </p:spPr>
        <p:txBody>
          <a:bodyPr wrap="square">
            <a:spAutoFit/>
          </a:bodyPr>
          <a:lstStyle/>
          <a:p>
            <a:pPr algn="r"/>
            <a:r>
              <a:rPr lang="en-US" sz="4800" b="1" dirty="0">
                <a:solidFill>
                  <a:schemeClr val="accent1"/>
                </a:solidFill>
                <a:latin typeface="Bitter SemiBold" pitchFamily="2" charset="77"/>
              </a:rPr>
              <a:t>42</a:t>
            </a:r>
            <a:endParaRPr lang="en-DK" sz="4800" b="1" dirty="0">
              <a:solidFill>
                <a:schemeClr val="accent1"/>
              </a:solidFill>
              <a:latin typeface="Bitter SemiBold" pitchFamily="2" charset="77"/>
            </a:endParaRPr>
          </a:p>
        </p:txBody>
      </p:sp>
      <p:sp>
        <p:nvSpPr>
          <p:cNvPr id="47" name="TextBox 46">
            <a:extLst>
              <a:ext uri="{FF2B5EF4-FFF2-40B4-BE49-F238E27FC236}">
                <a16:creationId xmlns:a16="http://schemas.microsoft.com/office/drawing/2014/main" id="{95349C0B-5752-3F95-FD45-9EAFD4B5AB1F}"/>
              </a:ext>
            </a:extLst>
          </p:cNvPr>
          <p:cNvSpPr txBox="1"/>
          <p:nvPr/>
        </p:nvSpPr>
        <p:spPr>
          <a:xfrm>
            <a:off x="4658363" y="2296650"/>
            <a:ext cx="3317234" cy="830997"/>
          </a:xfrm>
          <a:prstGeom prst="rect">
            <a:avLst/>
          </a:prstGeom>
          <a:noFill/>
        </p:spPr>
        <p:txBody>
          <a:bodyPr wrap="square">
            <a:spAutoFit/>
          </a:bodyPr>
          <a:lstStyle/>
          <a:p>
            <a:pPr algn="r">
              <a:defRPr/>
            </a:pPr>
            <a:r>
              <a:rPr lang="en-US" sz="4800" b="1" dirty="0">
                <a:solidFill>
                  <a:schemeClr val="accent1"/>
                </a:solidFill>
                <a:latin typeface="Bitter SemiBold" pitchFamily="2" charset="77"/>
              </a:rPr>
              <a:t>112,514	</a:t>
            </a:r>
          </a:p>
        </p:txBody>
      </p:sp>
      <p:sp>
        <p:nvSpPr>
          <p:cNvPr id="53" name="TextBox 52">
            <a:extLst>
              <a:ext uri="{FF2B5EF4-FFF2-40B4-BE49-F238E27FC236}">
                <a16:creationId xmlns:a16="http://schemas.microsoft.com/office/drawing/2014/main" id="{1175A099-575D-E7AF-5380-3C33E5922AAB}"/>
              </a:ext>
            </a:extLst>
          </p:cNvPr>
          <p:cNvSpPr txBox="1"/>
          <p:nvPr/>
        </p:nvSpPr>
        <p:spPr>
          <a:xfrm>
            <a:off x="5421345" y="11507977"/>
            <a:ext cx="2841549" cy="830997"/>
          </a:xfrm>
          <a:prstGeom prst="rect">
            <a:avLst/>
          </a:prstGeom>
          <a:noFill/>
        </p:spPr>
        <p:txBody>
          <a:bodyPr wrap="square">
            <a:spAutoFit/>
          </a:bodyPr>
          <a:lstStyle/>
          <a:p>
            <a:pPr algn="r">
              <a:defRPr/>
            </a:pPr>
            <a:r>
              <a:rPr lang="en-US" sz="4800" b="1" dirty="0">
                <a:solidFill>
                  <a:schemeClr val="accent1"/>
                </a:solidFill>
                <a:latin typeface="Bitter SemiBold" pitchFamily="2" charset="77"/>
              </a:rPr>
              <a:t>2,427</a:t>
            </a:r>
          </a:p>
        </p:txBody>
      </p:sp>
      <p:pic>
        <p:nvPicPr>
          <p:cNvPr id="21" name="Picture 20" descr="A picture containing accessory, envelope&#10;&#10;Description automatically generated">
            <a:extLst>
              <a:ext uri="{FF2B5EF4-FFF2-40B4-BE49-F238E27FC236}">
                <a16:creationId xmlns:a16="http://schemas.microsoft.com/office/drawing/2014/main" id="{50F36A46-C6AD-7819-5E64-90BFFCFEC0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411" y="3198436"/>
            <a:ext cx="2230169" cy="2042759"/>
          </a:xfrm>
          <a:prstGeom prst="rect">
            <a:avLst/>
          </a:prstGeom>
        </p:spPr>
      </p:pic>
      <p:sp>
        <p:nvSpPr>
          <p:cNvPr id="22" name="Oval 21">
            <a:extLst>
              <a:ext uri="{FF2B5EF4-FFF2-40B4-BE49-F238E27FC236}">
                <a16:creationId xmlns:a16="http://schemas.microsoft.com/office/drawing/2014/main" id="{E133C14E-33AE-4EF9-6682-560F60C760A5}"/>
              </a:ext>
            </a:extLst>
          </p:cNvPr>
          <p:cNvSpPr/>
          <p:nvPr/>
        </p:nvSpPr>
        <p:spPr>
          <a:xfrm>
            <a:off x="18593099" y="4677577"/>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23" name="Oval 22">
            <a:extLst>
              <a:ext uri="{FF2B5EF4-FFF2-40B4-BE49-F238E27FC236}">
                <a16:creationId xmlns:a16="http://schemas.microsoft.com/office/drawing/2014/main" id="{2EF3A239-4CAD-2FE6-EF60-F433827EFFFC}"/>
              </a:ext>
            </a:extLst>
          </p:cNvPr>
          <p:cNvSpPr/>
          <p:nvPr/>
        </p:nvSpPr>
        <p:spPr>
          <a:xfrm>
            <a:off x="8089438" y="1834976"/>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24" name="Oval 23">
            <a:extLst>
              <a:ext uri="{FF2B5EF4-FFF2-40B4-BE49-F238E27FC236}">
                <a16:creationId xmlns:a16="http://schemas.microsoft.com/office/drawing/2014/main" id="{6925BB9E-40A9-CB8B-6FF9-05295E0A2012}"/>
              </a:ext>
            </a:extLst>
          </p:cNvPr>
          <p:cNvSpPr/>
          <p:nvPr/>
        </p:nvSpPr>
        <p:spPr>
          <a:xfrm>
            <a:off x="4061924" y="3949231"/>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27" name="Oval 26">
            <a:extLst>
              <a:ext uri="{FF2B5EF4-FFF2-40B4-BE49-F238E27FC236}">
                <a16:creationId xmlns:a16="http://schemas.microsoft.com/office/drawing/2014/main" id="{1D9C94E3-D83F-82BD-E453-A2803600597C}"/>
              </a:ext>
            </a:extLst>
          </p:cNvPr>
          <p:cNvSpPr/>
          <p:nvPr/>
        </p:nvSpPr>
        <p:spPr>
          <a:xfrm>
            <a:off x="8431319" y="11057069"/>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34" name="Oval 33">
            <a:extLst>
              <a:ext uri="{FF2B5EF4-FFF2-40B4-BE49-F238E27FC236}">
                <a16:creationId xmlns:a16="http://schemas.microsoft.com/office/drawing/2014/main" id="{9AE8C060-96B9-B4AA-6EC3-D43B1F065487}"/>
              </a:ext>
            </a:extLst>
          </p:cNvPr>
          <p:cNvSpPr/>
          <p:nvPr/>
        </p:nvSpPr>
        <p:spPr>
          <a:xfrm>
            <a:off x="15488493" y="2177381"/>
            <a:ext cx="1496371" cy="1496371"/>
          </a:xfrm>
          <a:prstGeom prst="ellipse">
            <a:avLst/>
          </a:prstGeom>
          <a:solidFill>
            <a:schemeClr val="accent1">
              <a:lumMod val="20000"/>
              <a:lumOff val="80000"/>
              <a:alpha val="85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37" name="Rectangle 36">
            <a:extLst>
              <a:ext uri="{FF2B5EF4-FFF2-40B4-BE49-F238E27FC236}">
                <a16:creationId xmlns:a16="http://schemas.microsoft.com/office/drawing/2014/main" id="{C3908566-3290-D32A-65F1-E8B3767204CB}"/>
              </a:ext>
            </a:extLst>
          </p:cNvPr>
          <p:cNvSpPr>
            <a:spLocks noChangeAspect="1"/>
          </p:cNvSpPr>
          <p:nvPr/>
        </p:nvSpPr>
        <p:spPr>
          <a:xfrm>
            <a:off x="14284366" y="1752584"/>
            <a:ext cx="3004654" cy="461665"/>
          </a:xfrm>
          <a:prstGeom prst="rect">
            <a:avLst/>
          </a:prstGeom>
        </p:spPr>
        <p:txBody>
          <a:bodyPr wrap="square">
            <a:spAutoFit/>
          </a:bodyPr>
          <a:lstStyle/>
          <a:p>
            <a:pPr algn="r">
              <a:defRPr/>
            </a:pPr>
            <a:r>
              <a:rPr lang="en-US" sz="2400" dirty="0">
                <a:solidFill>
                  <a:schemeClr val="tx1">
                    <a:lumMod val="85000"/>
                    <a:lumOff val="15000"/>
                  </a:schemeClr>
                </a:solidFill>
                <a:latin typeface="Rubik Medium" pitchFamily="2" charset="-79"/>
                <a:cs typeface="Rubik Medium" pitchFamily="2" charset="-79"/>
              </a:rPr>
              <a:t>Hosted portals</a:t>
            </a:r>
          </a:p>
        </p:txBody>
      </p:sp>
      <p:sp>
        <p:nvSpPr>
          <p:cNvPr id="38" name="TextBox 37">
            <a:extLst>
              <a:ext uri="{FF2B5EF4-FFF2-40B4-BE49-F238E27FC236}">
                <a16:creationId xmlns:a16="http://schemas.microsoft.com/office/drawing/2014/main" id="{7576BBCD-89CA-26F5-86D9-9DF340B634B3}"/>
              </a:ext>
            </a:extLst>
          </p:cNvPr>
          <p:cNvSpPr txBox="1"/>
          <p:nvPr/>
        </p:nvSpPr>
        <p:spPr>
          <a:xfrm>
            <a:off x="13971786" y="2296650"/>
            <a:ext cx="3317234" cy="830997"/>
          </a:xfrm>
          <a:prstGeom prst="rect">
            <a:avLst/>
          </a:prstGeom>
          <a:noFill/>
        </p:spPr>
        <p:txBody>
          <a:bodyPr wrap="square">
            <a:spAutoFit/>
          </a:bodyPr>
          <a:lstStyle/>
          <a:p>
            <a:pPr algn="r">
              <a:defRPr/>
            </a:pPr>
            <a:r>
              <a:rPr lang="en-US" sz="4800" b="1" dirty="0">
                <a:solidFill>
                  <a:schemeClr val="accent1"/>
                </a:solidFill>
                <a:latin typeface="Bitter SemiBold" pitchFamily="2" charset="77"/>
              </a:rPr>
              <a:t>53</a:t>
            </a:r>
          </a:p>
        </p:txBody>
      </p:sp>
      <p:sp>
        <p:nvSpPr>
          <p:cNvPr id="43" name="Oval 42">
            <a:extLst>
              <a:ext uri="{FF2B5EF4-FFF2-40B4-BE49-F238E27FC236}">
                <a16:creationId xmlns:a16="http://schemas.microsoft.com/office/drawing/2014/main" id="{14A9C730-D709-676C-40B0-854E098C9091}"/>
              </a:ext>
            </a:extLst>
          </p:cNvPr>
          <p:cNvSpPr/>
          <p:nvPr/>
        </p:nvSpPr>
        <p:spPr>
          <a:xfrm>
            <a:off x="14547030" y="1834975"/>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44" name="Oval 43">
            <a:extLst>
              <a:ext uri="{FF2B5EF4-FFF2-40B4-BE49-F238E27FC236}">
                <a16:creationId xmlns:a16="http://schemas.microsoft.com/office/drawing/2014/main" id="{F10693D3-94BA-715E-709C-BCB32F213BB5}"/>
              </a:ext>
            </a:extLst>
          </p:cNvPr>
          <p:cNvSpPr/>
          <p:nvPr/>
        </p:nvSpPr>
        <p:spPr>
          <a:xfrm>
            <a:off x="18011558" y="8305327"/>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48" name="Oval 47">
            <a:extLst>
              <a:ext uri="{FF2B5EF4-FFF2-40B4-BE49-F238E27FC236}">
                <a16:creationId xmlns:a16="http://schemas.microsoft.com/office/drawing/2014/main" id="{1DF2C4DA-313B-5752-2BBE-EE58CF65E313}"/>
              </a:ext>
            </a:extLst>
          </p:cNvPr>
          <p:cNvSpPr/>
          <p:nvPr/>
        </p:nvSpPr>
        <p:spPr>
          <a:xfrm>
            <a:off x="14017360" y="11083790"/>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49" name="Oval 48">
            <a:extLst>
              <a:ext uri="{FF2B5EF4-FFF2-40B4-BE49-F238E27FC236}">
                <a16:creationId xmlns:a16="http://schemas.microsoft.com/office/drawing/2014/main" id="{0E3A121D-58F5-EA5C-98F3-74B2B8EEB6A7}"/>
              </a:ext>
            </a:extLst>
          </p:cNvPr>
          <p:cNvSpPr/>
          <p:nvPr/>
        </p:nvSpPr>
        <p:spPr>
          <a:xfrm>
            <a:off x="4934229" y="8376066"/>
            <a:ext cx="263041" cy="2630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3600"/>
          </a:p>
        </p:txBody>
      </p:sp>
      <p:sp>
        <p:nvSpPr>
          <p:cNvPr id="57" name="Text Placeholder 3">
            <a:extLst>
              <a:ext uri="{FF2B5EF4-FFF2-40B4-BE49-F238E27FC236}">
                <a16:creationId xmlns:a16="http://schemas.microsoft.com/office/drawing/2014/main" id="{42AE8CD2-F679-FB1A-78E2-CD3C08F4AFBC}"/>
              </a:ext>
            </a:extLst>
          </p:cNvPr>
          <p:cNvSpPr txBox="1">
            <a:spLocks/>
          </p:cNvSpPr>
          <p:nvPr/>
        </p:nvSpPr>
        <p:spPr>
          <a:xfrm>
            <a:off x="12209065" y="12251067"/>
            <a:ext cx="11484020" cy="746983"/>
          </a:xfrm>
          <a:prstGeom prst="rect">
            <a:avLst/>
          </a:prstGeom>
        </p:spPr>
        <p:txBody>
          <a:bodyPr vert="horz" lIns="89994" tIns="89994" rIns="91434" bIns="89994" rtlCol="0">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b="1" dirty="0">
                <a:latin typeface="Rubik SemiBold" pitchFamily="2" charset="-79"/>
                <a:cs typeface="Rubik SemiBold" pitchFamily="2" charset="-79"/>
              </a:rPr>
              <a:t>www.g</a:t>
            </a:r>
            <a:r>
              <a:rPr lang="en-DK" b="1" dirty="0">
                <a:latin typeface="Rubik SemiBold" pitchFamily="2" charset="-79"/>
                <a:cs typeface="Rubik SemiBold" pitchFamily="2" charset="-79"/>
              </a:rPr>
              <a:t>bif.org</a:t>
            </a:r>
          </a:p>
        </p:txBody>
      </p:sp>
      <p:sp>
        <p:nvSpPr>
          <p:cNvPr id="60" name="Text Placeholder 3">
            <a:extLst>
              <a:ext uri="{FF2B5EF4-FFF2-40B4-BE49-F238E27FC236}">
                <a16:creationId xmlns:a16="http://schemas.microsoft.com/office/drawing/2014/main" id="{AD27D8D1-A458-9952-55FF-BDFA2649F23A}"/>
              </a:ext>
            </a:extLst>
          </p:cNvPr>
          <p:cNvSpPr txBox="1">
            <a:spLocks/>
          </p:cNvSpPr>
          <p:nvPr/>
        </p:nvSpPr>
        <p:spPr>
          <a:xfrm>
            <a:off x="706438" y="12251067"/>
            <a:ext cx="17245012" cy="746983"/>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r>
              <a:rPr lang="en-GB" dirty="0">
                <a:latin typeface="Rubik Medium" pitchFamily="2" charset="-79"/>
              </a:rPr>
              <a:t>By the numbers | 1 April 2025</a:t>
            </a:r>
            <a:endParaRPr lang="en-DK" dirty="0">
              <a:latin typeface="Rubik Medium" pitchFamily="2" charset="-79"/>
            </a:endParaRPr>
          </a:p>
        </p:txBody>
      </p:sp>
    </p:spTree>
    <p:custDataLst>
      <p:tags r:id="rId1"/>
    </p:custDataLst>
    <p:extLst>
      <p:ext uri="{BB962C8B-B14F-4D97-AF65-F5344CB8AC3E}">
        <p14:creationId xmlns:p14="http://schemas.microsoft.com/office/powerpoint/2010/main" val="203911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338890-C704-A540-875B-92753B23938A}"/>
              </a:ext>
            </a:extLst>
          </p:cNvPr>
          <p:cNvSpPr>
            <a:spLocks noGrp="1"/>
          </p:cNvSpPr>
          <p:nvPr>
            <p:ph type="subTitle" idx="1"/>
          </p:nvPr>
        </p:nvSpPr>
        <p:spPr/>
        <p:txBody>
          <a:bodyPr anchor="ctr">
            <a:normAutofit/>
          </a:bodyPr>
          <a:lstStyle/>
          <a:p>
            <a:r>
              <a:rPr lang="en-GB" sz="3600" b="1" dirty="0">
                <a:solidFill>
                  <a:schemeClr val="accent1"/>
                </a:solidFill>
                <a:latin typeface="Rubik SemiBold" pitchFamily="2" charset="-79"/>
                <a:cs typeface="Rubik SemiBold" pitchFamily="2" charset="-79"/>
              </a:rPr>
              <a:t>223.0 million records </a:t>
            </a:r>
            <a:r>
              <a:rPr lang="en-GB" sz="3600" dirty="0">
                <a:solidFill>
                  <a:schemeClr val="tx1">
                    <a:lumMod val="75000"/>
                    <a:lumOff val="25000"/>
                  </a:schemeClr>
                </a:solidFill>
                <a:latin typeface="Rubik" pitchFamily="2" charset="-79"/>
              </a:rPr>
              <a:t>with </a:t>
            </a:r>
            <a:r>
              <a:rPr lang="en-GB" sz="3600" b="1" dirty="0">
                <a:solidFill>
                  <a:schemeClr val="tx1">
                    <a:lumMod val="75000"/>
                    <a:lumOff val="25000"/>
                  </a:schemeClr>
                </a:solidFill>
                <a:latin typeface="Rubik" pitchFamily="2" charset="-79"/>
              </a:rPr>
              <a:t>taxonomically identified images</a:t>
            </a:r>
          </a:p>
          <a:p>
            <a:pPr marL="571500" indent="-571500">
              <a:buFont typeface="Arial" panose="020B0604020202020204" pitchFamily="34" charset="0"/>
              <a:buChar char="•"/>
            </a:pPr>
            <a:r>
              <a:rPr lang="en-GB" sz="3600" dirty="0">
                <a:solidFill>
                  <a:schemeClr val="tx1">
                    <a:lumMod val="75000"/>
                    <a:lumOff val="25000"/>
                  </a:schemeClr>
                </a:solidFill>
              </a:rPr>
              <a:t>145.6 million human observations</a:t>
            </a:r>
          </a:p>
          <a:p>
            <a:pPr marL="571500" indent="-571500">
              <a:buFont typeface="Arial" panose="020B0604020202020204" pitchFamily="34" charset="0"/>
              <a:buChar char="•"/>
            </a:pPr>
            <a:r>
              <a:rPr lang="en-GB" sz="3600" dirty="0">
                <a:solidFill>
                  <a:schemeClr val="tx1">
                    <a:lumMod val="75000"/>
                    <a:lumOff val="25000"/>
                  </a:schemeClr>
                </a:solidFill>
              </a:rPr>
              <a:t>67.7 million specimens</a:t>
            </a:r>
          </a:p>
          <a:p>
            <a:pPr marL="571500" indent="-571500">
              <a:buFont typeface="Arial" panose="020B0604020202020204" pitchFamily="34" charset="0"/>
              <a:buChar char="•"/>
            </a:pPr>
            <a:r>
              <a:rPr lang="en-GB" sz="3600" dirty="0">
                <a:solidFill>
                  <a:schemeClr val="tx1">
                    <a:lumMod val="75000"/>
                    <a:lumOff val="25000"/>
                  </a:schemeClr>
                </a:solidFill>
              </a:rPr>
              <a:t>7.1 million material samples</a:t>
            </a:r>
            <a:endParaRPr lang="en-US" sz="3600" dirty="0">
              <a:solidFill>
                <a:schemeClr val="tx1">
                  <a:lumMod val="75000"/>
                  <a:lumOff val="25000"/>
                </a:schemeClr>
              </a:solidFill>
            </a:endParaRPr>
          </a:p>
          <a:p>
            <a:pPr marL="571500" indent="-571500">
              <a:buFont typeface="Arial" panose="020B0604020202020204" pitchFamily="34" charset="0"/>
              <a:buChar char="•"/>
            </a:pPr>
            <a:r>
              <a:rPr lang="en-GB" sz="3600" dirty="0">
                <a:solidFill>
                  <a:schemeClr val="tx1">
                    <a:lumMod val="75000"/>
                    <a:lumOff val="25000"/>
                  </a:schemeClr>
                </a:solidFill>
              </a:rPr>
              <a:t>1.5 million fossil specimens</a:t>
            </a:r>
          </a:p>
          <a:p>
            <a:r>
              <a:rPr lang="en-GB" sz="3600" b="1" dirty="0">
                <a:solidFill>
                  <a:schemeClr val="accent1"/>
                </a:solidFill>
                <a:latin typeface="Rubik SemiBold" pitchFamily="2" charset="-79"/>
                <a:cs typeface="Rubik SemiBold" pitchFamily="2" charset="-79"/>
              </a:rPr>
              <a:t>1,584,207</a:t>
            </a:r>
            <a:r>
              <a:rPr lang="en-GB" sz="3600" b="1" dirty="0">
                <a:solidFill>
                  <a:schemeClr val="tx1">
                    <a:lumMod val="75000"/>
                    <a:lumOff val="25000"/>
                  </a:schemeClr>
                </a:solidFill>
                <a:latin typeface="Rubik SemiBold" pitchFamily="2" charset="-79"/>
                <a:cs typeface="Rubik SemiBold" pitchFamily="2" charset="-79"/>
              </a:rPr>
              <a:t> audio files</a:t>
            </a:r>
          </a:p>
          <a:p>
            <a:r>
              <a:rPr lang="en-GB" sz="3600" b="1" dirty="0">
                <a:solidFill>
                  <a:schemeClr val="accent1"/>
                </a:solidFill>
                <a:latin typeface="Rubik SemiBold" pitchFamily="2" charset="-79"/>
                <a:cs typeface="Rubik SemiBold" pitchFamily="2" charset="-79"/>
              </a:rPr>
              <a:t>4,940</a:t>
            </a:r>
            <a:r>
              <a:rPr lang="en-GB" sz="3600" b="1" dirty="0">
                <a:solidFill>
                  <a:schemeClr val="tx1">
                    <a:lumMod val="75000"/>
                    <a:lumOff val="25000"/>
                  </a:schemeClr>
                </a:solidFill>
                <a:latin typeface="Rubik SemiBold" pitchFamily="2" charset="-79"/>
                <a:cs typeface="Rubik SemiBold" pitchFamily="2" charset="-79"/>
              </a:rPr>
              <a:t> videos</a:t>
            </a:r>
          </a:p>
        </p:txBody>
      </p:sp>
      <p:sp>
        <p:nvSpPr>
          <p:cNvPr id="9" name="Title 8">
            <a:extLst>
              <a:ext uri="{FF2B5EF4-FFF2-40B4-BE49-F238E27FC236}">
                <a16:creationId xmlns:a16="http://schemas.microsoft.com/office/drawing/2014/main" id="{DB751A4B-DD06-E54E-AD40-0C0175D4DD81}"/>
              </a:ext>
            </a:extLst>
          </p:cNvPr>
          <p:cNvSpPr>
            <a:spLocks noGrp="1"/>
          </p:cNvSpPr>
          <p:nvPr>
            <p:ph type="title"/>
          </p:nvPr>
        </p:nvSpPr>
        <p:spPr/>
        <p:txBody>
          <a:bodyPr>
            <a:noAutofit/>
          </a:bodyPr>
          <a:lstStyle/>
          <a:p>
            <a:r>
              <a:rPr lang="en-GB" dirty="0"/>
              <a:t>Species occurrence records with multimedia evidence</a:t>
            </a:r>
          </a:p>
        </p:txBody>
      </p:sp>
      <p:sp>
        <p:nvSpPr>
          <p:cNvPr id="24" name="Text Placeholder 3">
            <a:extLst>
              <a:ext uri="{FF2B5EF4-FFF2-40B4-BE49-F238E27FC236}">
                <a16:creationId xmlns:a16="http://schemas.microsoft.com/office/drawing/2014/main" id="{E8B4C610-E9B0-8E4D-5A72-546AC0A937A3}"/>
              </a:ext>
            </a:extLst>
          </p:cNvPr>
          <p:cNvSpPr txBox="1">
            <a:spLocks/>
          </p:cNvSpPr>
          <p:nvPr/>
        </p:nvSpPr>
        <p:spPr>
          <a:xfrm>
            <a:off x="705549" y="12277725"/>
            <a:ext cx="17245901" cy="720325"/>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a:lnSpc>
                <a:spcPct val="100000"/>
              </a:lnSpc>
            </a:pPr>
            <a:r>
              <a:rPr lang="en-GB" sz="2000" dirty="0">
                <a:latin typeface="Rubik" pitchFamily="2" charset="-79"/>
                <a:cs typeface="Rubik" pitchFamily="2" charset="-79"/>
              </a:rPr>
              <a:t>https://</a:t>
            </a:r>
            <a:r>
              <a:rPr lang="en-GB" sz="2000" dirty="0" err="1">
                <a:latin typeface="Rubik" pitchFamily="2" charset="-79"/>
                <a:cs typeface="Rubik" pitchFamily="2" charset="-79"/>
              </a:rPr>
              <a:t>www.gbif.org</a:t>
            </a:r>
            <a:r>
              <a:rPr lang="en-GB" sz="2000" dirty="0">
                <a:latin typeface="Rubik" pitchFamily="2" charset="-79"/>
                <a:cs typeface="Rubik" pitchFamily="2" charset="-79"/>
              </a:rPr>
              <a:t>/occurrence/gallery</a:t>
            </a:r>
          </a:p>
        </p:txBody>
      </p:sp>
      <p:pic>
        <p:nvPicPr>
          <p:cNvPr id="5" name="Picture Placeholder 4">
            <a:extLst>
              <a:ext uri="{FF2B5EF4-FFF2-40B4-BE49-F238E27FC236}">
                <a16:creationId xmlns:a16="http://schemas.microsoft.com/office/drawing/2014/main" id="{D0CE4C8C-961B-F2E7-88C0-5BEA6E9C0122}"/>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12191206" y="3257550"/>
            <a:ext cx="11484768" cy="8297863"/>
          </a:xfrm>
        </p:spPr>
      </p:pic>
      <p:sp>
        <p:nvSpPr>
          <p:cNvPr id="2" name="Text Placeholder 3">
            <a:extLst>
              <a:ext uri="{FF2B5EF4-FFF2-40B4-BE49-F238E27FC236}">
                <a16:creationId xmlns:a16="http://schemas.microsoft.com/office/drawing/2014/main" id="{7051B300-FC3A-FBE8-C66A-492E28EB7C86}"/>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latin typeface="Rubik Medium" pitchFamily="2" charset="-79"/>
              </a:rPr>
              <a:t>1 April 2025</a:t>
            </a:r>
            <a:endParaRPr lang="en-DK" sz="2000" dirty="0">
              <a:latin typeface="Rubik Medium" pitchFamily="2" charset="-79"/>
            </a:endParaRPr>
          </a:p>
        </p:txBody>
      </p:sp>
    </p:spTree>
    <p:extLst>
      <p:ext uri="{BB962C8B-B14F-4D97-AF65-F5344CB8AC3E}">
        <p14:creationId xmlns:p14="http://schemas.microsoft.com/office/powerpoint/2010/main" val="4182196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BFE7B5-EF1A-49EC-8E20-E4CB18D58C84}"/>
              </a:ext>
            </a:extLst>
          </p:cNvPr>
          <p:cNvSpPr>
            <a:spLocks noGrp="1"/>
          </p:cNvSpPr>
          <p:nvPr>
            <p:ph type="ftr" sz="quarter" idx="11"/>
          </p:nvPr>
        </p:nvSpPr>
        <p:spPr>
          <a:xfrm>
            <a:off x="706438" y="12283937"/>
            <a:ext cx="12197000" cy="720725"/>
          </a:xfrm>
        </p:spPr>
        <p:txBody>
          <a:bodyPr/>
          <a:lstStyle/>
          <a:p>
            <a:r>
              <a:rPr lang="en-GB" sz="2000" dirty="0">
                <a:solidFill>
                  <a:schemeClr val="accent1"/>
                </a:solidFill>
              </a:rPr>
              <a:t>https://</a:t>
            </a:r>
            <a:r>
              <a:rPr lang="en-GB" sz="2000" dirty="0" err="1">
                <a:solidFill>
                  <a:schemeClr val="accent1"/>
                </a:solidFill>
              </a:rPr>
              <a:t>www.gbif.org</a:t>
            </a:r>
            <a:r>
              <a:rPr lang="en-GB" sz="2000" dirty="0">
                <a:solidFill>
                  <a:schemeClr val="accent1"/>
                </a:solidFill>
              </a:rPr>
              <a:t>/the-</a:t>
            </a:r>
            <a:r>
              <a:rPr lang="en-GB" sz="2000" dirty="0" err="1">
                <a:solidFill>
                  <a:schemeClr val="accent1"/>
                </a:solidFill>
              </a:rPr>
              <a:t>gbif</a:t>
            </a:r>
            <a:r>
              <a:rPr lang="en-GB" sz="2000" dirty="0">
                <a:solidFill>
                  <a:schemeClr val="accent1"/>
                </a:solidFill>
              </a:rPr>
              <a:t>-network</a:t>
            </a:r>
          </a:p>
        </p:txBody>
      </p:sp>
      <p:sp>
        <p:nvSpPr>
          <p:cNvPr id="2" name="Title 1">
            <a:extLst>
              <a:ext uri="{FF2B5EF4-FFF2-40B4-BE49-F238E27FC236}">
                <a16:creationId xmlns:a16="http://schemas.microsoft.com/office/drawing/2014/main" id="{85168566-63F8-417F-A440-352684CF40E7}"/>
              </a:ext>
            </a:extLst>
          </p:cNvPr>
          <p:cNvSpPr>
            <a:spLocks noGrp="1"/>
          </p:cNvSpPr>
          <p:nvPr>
            <p:ph type="title"/>
          </p:nvPr>
        </p:nvSpPr>
        <p:spPr/>
        <p:txBody>
          <a:bodyPr/>
          <a:lstStyle/>
          <a:p>
            <a:r>
              <a:rPr lang="en-GB" dirty="0">
                <a:solidFill>
                  <a:schemeClr val="tx1">
                    <a:lumMod val="75000"/>
                    <a:lumOff val="25000"/>
                  </a:schemeClr>
                </a:solidFill>
              </a:rPr>
              <a:t>GBIF Participant countries</a:t>
            </a:r>
          </a:p>
        </p:txBody>
      </p:sp>
      <p:grpSp>
        <p:nvGrpSpPr>
          <p:cNvPr id="9" name="Group 8">
            <a:extLst>
              <a:ext uri="{FF2B5EF4-FFF2-40B4-BE49-F238E27FC236}">
                <a16:creationId xmlns:a16="http://schemas.microsoft.com/office/drawing/2014/main" id="{2407D2E1-931A-2C46-A776-809C34DDAB09}"/>
              </a:ext>
            </a:extLst>
          </p:cNvPr>
          <p:cNvGrpSpPr/>
          <p:nvPr/>
        </p:nvGrpSpPr>
        <p:grpSpPr>
          <a:xfrm>
            <a:off x="1772503" y="6645788"/>
            <a:ext cx="4402936" cy="1538767"/>
            <a:chOff x="376518" y="4968267"/>
            <a:chExt cx="2201611" cy="769434"/>
          </a:xfrm>
        </p:grpSpPr>
        <p:sp>
          <p:nvSpPr>
            <p:cNvPr id="4" name="Rectangle 3">
              <a:extLst>
                <a:ext uri="{FF2B5EF4-FFF2-40B4-BE49-F238E27FC236}">
                  <a16:creationId xmlns:a16="http://schemas.microsoft.com/office/drawing/2014/main" id="{F153435F-F7D4-5844-87FB-28FA010FCEF3}"/>
                </a:ext>
              </a:extLst>
            </p:cNvPr>
            <p:cNvSpPr/>
            <p:nvPr/>
          </p:nvSpPr>
          <p:spPr>
            <a:xfrm>
              <a:off x="376518" y="5041864"/>
              <a:ext cx="182880" cy="182880"/>
            </a:xfrm>
            <a:prstGeom prst="rect">
              <a:avLst/>
            </a:prstGeom>
            <a:ln w="25400">
              <a:noFill/>
            </a:ln>
          </p:spPr>
          <p:style>
            <a:lnRef idx="2">
              <a:schemeClr val="accent1">
                <a:shade val="50000"/>
              </a:schemeClr>
            </a:lnRef>
            <a:fillRef idx="1">
              <a:schemeClr val="accent1"/>
            </a:fillRef>
            <a:effectRef idx="0">
              <a:schemeClr val="accent1"/>
            </a:effectRef>
            <a:fontRef idx="minor">
              <a:schemeClr val="lt1"/>
            </a:fontRef>
          </p:style>
          <p:txBody>
            <a:bodyPr lIns="143991" tIns="143991" rIns="143991" bIns="143991" rtlCol="0" anchor="ctr">
              <a:normAutofit fontScale="25000" lnSpcReduction="20000"/>
            </a:bodyPr>
            <a:lstStyle/>
            <a:p>
              <a:pPr algn="ctr"/>
              <a:endParaRPr lang="en-GB" sz="3200" dirty="0">
                <a:solidFill>
                  <a:schemeClr val="bg1"/>
                </a:solidFill>
              </a:endParaRPr>
            </a:p>
          </p:txBody>
        </p:sp>
        <p:sp>
          <p:nvSpPr>
            <p:cNvPr id="359" name="Rectangle 358">
              <a:extLst>
                <a:ext uri="{FF2B5EF4-FFF2-40B4-BE49-F238E27FC236}">
                  <a16:creationId xmlns:a16="http://schemas.microsoft.com/office/drawing/2014/main" id="{95144AF9-2FBA-0D4E-BFFE-79E367752D66}"/>
                </a:ext>
              </a:extLst>
            </p:cNvPr>
            <p:cNvSpPr/>
            <p:nvPr/>
          </p:nvSpPr>
          <p:spPr>
            <a:xfrm>
              <a:off x="376518" y="5481214"/>
              <a:ext cx="182880" cy="182880"/>
            </a:xfrm>
            <a:prstGeom prst="rect">
              <a:avLst/>
            </a:prstGeom>
            <a:solidFill>
              <a:srgbClr val="B8CEB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43991" tIns="143991" rIns="143991" bIns="143991" rtlCol="0" anchor="ctr">
              <a:normAutofit fontScale="25000" lnSpcReduction="20000"/>
            </a:bodyPr>
            <a:lstStyle/>
            <a:p>
              <a:pPr algn="ctr"/>
              <a:endParaRPr lang="en-GB" sz="3200" dirty="0">
                <a:solidFill>
                  <a:schemeClr val="bg1"/>
                </a:solidFill>
              </a:endParaRPr>
            </a:p>
          </p:txBody>
        </p:sp>
        <p:sp>
          <p:nvSpPr>
            <p:cNvPr id="5" name="TextBox 4">
              <a:extLst>
                <a:ext uri="{FF2B5EF4-FFF2-40B4-BE49-F238E27FC236}">
                  <a16:creationId xmlns:a16="http://schemas.microsoft.com/office/drawing/2014/main" id="{CCE56E7F-41BD-B54F-BB7F-3D53B4E6AA56}"/>
                </a:ext>
              </a:extLst>
            </p:cNvPr>
            <p:cNvSpPr txBox="1"/>
            <p:nvPr/>
          </p:nvSpPr>
          <p:spPr>
            <a:xfrm>
              <a:off x="559398" y="4968267"/>
              <a:ext cx="1527586" cy="330084"/>
            </a:xfrm>
            <a:prstGeom prst="rect">
              <a:avLst/>
            </a:prstGeom>
            <a:noFill/>
          </p:spPr>
          <p:txBody>
            <a:bodyPr wrap="square" lIns="143991" tIns="143991" rIns="143991" bIns="143991" rtlCol="0">
              <a:spAutoFit/>
            </a:bodyPr>
            <a:lstStyle/>
            <a:p>
              <a:pPr algn="l">
                <a:buClr>
                  <a:schemeClr val="accent1"/>
                </a:buClr>
              </a:pPr>
              <a:r>
                <a:rPr lang="en-GB" sz="2400" dirty="0">
                  <a:solidFill>
                    <a:schemeClr val="tx1">
                      <a:lumMod val="75000"/>
                      <a:lumOff val="25000"/>
                    </a:schemeClr>
                  </a:solidFill>
                </a:rPr>
                <a:t>Voting Participants</a:t>
              </a:r>
            </a:p>
          </p:txBody>
        </p:sp>
        <p:sp>
          <p:nvSpPr>
            <p:cNvPr id="361" name="TextBox 360">
              <a:extLst>
                <a:ext uri="{FF2B5EF4-FFF2-40B4-BE49-F238E27FC236}">
                  <a16:creationId xmlns:a16="http://schemas.microsoft.com/office/drawing/2014/main" id="{570DB290-55A8-394D-B217-434A2C97B792}"/>
                </a:ext>
              </a:extLst>
            </p:cNvPr>
            <p:cNvSpPr txBox="1"/>
            <p:nvPr/>
          </p:nvSpPr>
          <p:spPr>
            <a:xfrm>
              <a:off x="559398" y="5407617"/>
              <a:ext cx="2018731" cy="330084"/>
            </a:xfrm>
            <a:prstGeom prst="rect">
              <a:avLst/>
            </a:prstGeom>
            <a:noFill/>
          </p:spPr>
          <p:txBody>
            <a:bodyPr wrap="square" lIns="143991" tIns="143991" rIns="143991" bIns="143991" rtlCol="0">
              <a:spAutoFit/>
            </a:bodyPr>
            <a:lstStyle/>
            <a:p>
              <a:pPr algn="l">
                <a:buClr>
                  <a:schemeClr val="accent1"/>
                </a:buClr>
              </a:pPr>
              <a:r>
                <a:rPr lang="en-GB" sz="2400" dirty="0">
                  <a:solidFill>
                    <a:schemeClr val="tx1">
                      <a:lumMod val="75000"/>
                      <a:lumOff val="25000"/>
                    </a:schemeClr>
                  </a:solidFill>
                </a:rPr>
                <a:t>Associate Participants</a:t>
              </a:r>
            </a:p>
          </p:txBody>
        </p:sp>
      </p:grpSp>
      <p:sp>
        <p:nvSpPr>
          <p:cNvPr id="6" name="Text Placeholder 3">
            <a:extLst>
              <a:ext uri="{FF2B5EF4-FFF2-40B4-BE49-F238E27FC236}">
                <a16:creationId xmlns:a16="http://schemas.microsoft.com/office/drawing/2014/main" id="{C1416644-8117-8DD5-7C82-CDBB5785B977}"/>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latin typeface="Rubik Medium" pitchFamily="2" charset="-79"/>
              </a:rPr>
              <a:t>1  April 2025</a:t>
            </a:r>
            <a:endParaRPr lang="en-DK" sz="2000" dirty="0">
              <a:latin typeface="Rubik Medium" pitchFamily="2" charset="-79"/>
            </a:endParaRPr>
          </a:p>
        </p:txBody>
      </p:sp>
      <p:pic>
        <p:nvPicPr>
          <p:cNvPr id="8" name="Picture 7">
            <a:extLst>
              <a:ext uri="{FF2B5EF4-FFF2-40B4-BE49-F238E27FC236}">
                <a16:creationId xmlns:a16="http://schemas.microsoft.com/office/drawing/2014/main" id="{45D3587D-D481-D721-57E0-215437BC6A6A}"/>
              </a:ext>
            </a:extLst>
          </p:cNvPr>
          <p:cNvPicPr>
            <a:picLocks noChangeAspect="1"/>
          </p:cNvPicPr>
          <p:nvPr/>
        </p:nvPicPr>
        <p:blipFill>
          <a:blip r:embed="rId3"/>
          <a:srcRect r="4226" b="10447"/>
          <a:stretch/>
        </p:blipFill>
        <p:spPr>
          <a:xfrm>
            <a:off x="7150826" y="3750198"/>
            <a:ext cx="16512449" cy="7805215"/>
          </a:xfrm>
          <a:prstGeom prst="rect">
            <a:avLst/>
          </a:prstGeom>
        </p:spPr>
      </p:pic>
    </p:spTree>
    <p:extLst>
      <p:ext uri="{BB962C8B-B14F-4D97-AF65-F5344CB8AC3E}">
        <p14:creationId xmlns:p14="http://schemas.microsoft.com/office/powerpoint/2010/main" val="399053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BD722-EA91-A036-6736-5E17520B4B82}"/>
              </a:ext>
            </a:extLst>
          </p:cNvPr>
          <p:cNvPicPr>
            <a:picLocks noChangeAspect="1"/>
          </p:cNvPicPr>
          <p:nvPr/>
        </p:nvPicPr>
        <p:blipFill rotWithShape="1">
          <a:blip r:embed="rId3"/>
          <a:srcRect l="4196" r="4099" b="10389"/>
          <a:stretch/>
        </p:blipFill>
        <p:spPr>
          <a:xfrm>
            <a:off x="7870825" y="3748006"/>
            <a:ext cx="15805149" cy="7807407"/>
          </a:xfrm>
          <a:prstGeom prst="rect">
            <a:avLst/>
          </a:prstGeom>
        </p:spPr>
      </p:pic>
      <p:grpSp>
        <p:nvGrpSpPr>
          <p:cNvPr id="9" name="Group 8">
            <a:extLst>
              <a:ext uri="{FF2B5EF4-FFF2-40B4-BE49-F238E27FC236}">
                <a16:creationId xmlns:a16="http://schemas.microsoft.com/office/drawing/2014/main" id="{78706493-2139-B949-8DB1-5B1632C401FA}"/>
              </a:ext>
            </a:extLst>
          </p:cNvPr>
          <p:cNvGrpSpPr/>
          <p:nvPr/>
        </p:nvGrpSpPr>
        <p:grpSpPr>
          <a:xfrm>
            <a:off x="1394170" y="4023928"/>
            <a:ext cx="6861728" cy="1768123"/>
            <a:chOff x="10085791" y="1547581"/>
            <a:chExt cx="2991920" cy="912567"/>
          </a:xfrm>
        </p:grpSpPr>
        <p:sp>
          <p:nvSpPr>
            <p:cNvPr id="7" name="TextBox 6">
              <a:extLst>
                <a:ext uri="{FF2B5EF4-FFF2-40B4-BE49-F238E27FC236}">
                  <a16:creationId xmlns:a16="http://schemas.microsoft.com/office/drawing/2014/main" id="{6F34810C-5935-9543-9234-1433405BE53B}"/>
                </a:ext>
              </a:extLst>
            </p:cNvPr>
            <p:cNvSpPr txBox="1"/>
            <p:nvPr/>
          </p:nvSpPr>
          <p:spPr>
            <a:xfrm>
              <a:off x="10085791" y="1547581"/>
              <a:ext cx="1256338" cy="912567"/>
            </a:xfrm>
            <a:prstGeom prst="rect">
              <a:avLst/>
            </a:prstGeom>
            <a:noFill/>
          </p:spPr>
          <p:txBody>
            <a:bodyPr wrap="square" lIns="143991" tIns="143991" rIns="143991" bIns="143991" rtlCol="0" anchor="ctr">
              <a:spAutoFit/>
            </a:bodyPr>
            <a:lstStyle/>
            <a:p>
              <a:pPr>
                <a:buClr>
                  <a:schemeClr val="accent1"/>
                </a:buClr>
              </a:pPr>
              <a:r>
                <a:rPr lang="en-GB" sz="9600" b="1" dirty="0">
                  <a:solidFill>
                    <a:schemeClr val="accent1"/>
                  </a:solidFill>
                  <a:ea typeface="Roboto" panose="02000000000000000000" pitchFamily="2" charset="0"/>
                </a:rPr>
                <a:t>146</a:t>
              </a:r>
            </a:p>
          </p:txBody>
        </p:sp>
        <p:sp>
          <p:nvSpPr>
            <p:cNvPr id="8" name="TextBox 7">
              <a:extLst>
                <a:ext uri="{FF2B5EF4-FFF2-40B4-BE49-F238E27FC236}">
                  <a16:creationId xmlns:a16="http://schemas.microsoft.com/office/drawing/2014/main" id="{29C8CB8C-0882-0147-BC7E-56BCB5EFDC38}"/>
                </a:ext>
              </a:extLst>
            </p:cNvPr>
            <p:cNvSpPr txBox="1"/>
            <p:nvPr/>
          </p:nvSpPr>
          <p:spPr>
            <a:xfrm>
              <a:off x="11179914" y="1769971"/>
              <a:ext cx="1897797" cy="467786"/>
            </a:xfrm>
            <a:prstGeom prst="rect">
              <a:avLst/>
            </a:prstGeom>
            <a:noFill/>
          </p:spPr>
          <p:txBody>
            <a:bodyPr wrap="square" lIns="143991" tIns="143991" rIns="143991" bIns="143991" rtlCol="0" anchor="ctr">
              <a:spAutoFit/>
            </a:bodyPr>
            <a:lstStyle/>
            <a:p>
              <a:pPr>
                <a:defRPr/>
              </a:pPr>
              <a:r>
                <a:rPr lang="en-GB" sz="2000" dirty="0">
                  <a:solidFill>
                    <a:schemeClr val="tx1">
                      <a:lumMod val="75000"/>
                      <a:lumOff val="25000"/>
                    </a:schemeClr>
                  </a:solidFill>
                </a:rPr>
                <a:t>countries/areas with institutions </a:t>
              </a:r>
            </a:p>
            <a:p>
              <a:pPr>
                <a:defRPr/>
              </a:pPr>
              <a:r>
                <a:rPr lang="en-GB" sz="2000" dirty="0">
                  <a:solidFill>
                    <a:schemeClr val="tx1">
                      <a:lumMod val="75000"/>
                      <a:lumOff val="25000"/>
                    </a:schemeClr>
                  </a:solidFill>
                </a:rPr>
                <a:t>sharing data through GBIF</a:t>
              </a:r>
            </a:p>
          </p:txBody>
        </p:sp>
      </p:grpSp>
      <p:graphicFrame>
        <p:nvGraphicFramePr>
          <p:cNvPr id="5" name="Chart 4">
            <a:extLst>
              <a:ext uri="{FF2B5EF4-FFF2-40B4-BE49-F238E27FC236}">
                <a16:creationId xmlns:a16="http://schemas.microsoft.com/office/drawing/2014/main" id="{644F27EC-C770-9EDC-8105-A7FCF3848D11}"/>
              </a:ext>
            </a:extLst>
          </p:cNvPr>
          <p:cNvGraphicFramePr/>
          <p:nvPr>
            <p:extLst>
              <p:ext uri="{D42A27DB-BD31-4B8C-83A1-F6EECF244321}">
                <p14:modId xmlns:p14="http://schemas.microsoft.com/office/powerpoint/2010/main" val="1739684323"/>
              </p:ext>
            </p:extLst>
          </p:nvPr>
        </p:nvGraphicFramePr>
        <p:xfrm>
          <a:off x="706437" y="6006439"/>
          <a:ext cx="8604251" cy="519155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9606CF54-290B-D5E3-AA55-F6294466C67E}"/>
              </a:ext>
            </a:extLst>
          </p:cNvPr>
          <p:cNvGrpSpPr/>
          <p:nvPr/>
        </p:nvGrpSpPr>
        <p:grpSpPr>
          <a:xfrm>
            <a:off x="17143188" y="10659871"/>
            <a:ext cx="6532786" cy="895542"/>
            <a:chOff x="17143188" y="11212761"/>
            <a:chExt cx="6532786" cy="895542"/>
          </a:xfrm>
        </p:grpSpPr>
        <p:pic>
          <p:nvPicPr>
            <p:cNvPr id="23" name="Picture 22">
              <a:extLst>
                <a:ext uri="{FF2B5EF4-FFF2-40B4-BE49-F238E27FC236}">
                  <a16:creationId xmlns:a16="http://schemas.microsoft.com/office/drawing/2014/main" id="{9BF21914-1005-456E-2C7F-27F7C9C18BCF}"/>
                </a:ext>
              </a:extLst>
            </p:cNvPr>
            <p:cNvPicPr>
              <a:picLocks noChangeAspect="1"/>
            </p:cNvPicPr>
            <p:nvPr/>
          </p:nvPicPr>
          <p:blipFill>
            <a:blip r:embed="rId5"/>
            <a:stretch>
              <a:fillRect/>
            </a:stretch>
          </p:blipFill>
          <p:spPr>
            <a:xfrm>
              <a:off x="17143188" y="11717539"/>
              <a:ext cx="6532786" cy="390764"/>
            </a:xfrm>
            <a:prstGeom prst="rect">
              <a:avLst/>
            </a:prstGeom>
          </p:spPr>
        </p:pic>
        <p:sp>
          <p:nvSpPr>
            <p:cNvPr id="24" name="TextBox 23">
              <a:extLst>
                <a:ext uri="{FF2B5EF4-FFF2-40B4-BE49-F238E27FC236}">
                  <a16:creationId xmlns:a16="http://schemas.microsoft.com/office/drawing/2014/main" id="{769F648D-8E58-BFC5-F651-53F3B34D6133}"/>
                </a:ext>
              </a:extLst>
            </p:cNvPr>
            <p:cNvSpPr txBox="1"/>
            <p:nvPr/>
          </p:nvSpPr>
          <p:spPr>
            <a:xfrm>
              <a:off x="18829776" y="11212761"/>
              <a:ext cx="4846198" cy="338554"/>
            </a:xfrm>
            <a:prstGeom prst="rect">
              <a:avLst/>
            </a:prstGeom>
            <a:noFill/>
          </p:spPr>
          <p:txBody>
            <a:bodyPr wrap="none" rtlCol="0">
              <a:spAutoFit/>
            </a:bodyPr>
            <a:lstStyle/>
            <a:p>
              <a:pPr algn="r"/>
              <a:r>
                <a:rPr lang="en-GB" sz="1600" dirty="0">
                  <a:solidFill>
                    <a:schemeClr val="tx1">
                      <a:lumMod val="50000"/>
                      <a:lumOff val="50000"/>
                    </a:schemeClr>
                  </a:solidFill>
                  <a:latin typeface="Rubik Medium" pitchFamily="2" charset="-79"/>
                  <a:cs typeface="Rubik Medium" pitchFamily="2" charset="-79"/>
                </a:rPr>
                <a:t>Number of active publishers by country or area</a:t>
              </a:r>
              <a:endParaRPr lang="en-DK" sz="1600" dirty="0">
                <a:solidFill>
                  <a:schemeClr val="tx1">
                    <a:lumMod val="50000"/>
                    <a:lumOff val="50000"/>
                  </a:schemeClr>
                </a:solidFill>
                <a:latin typeface="Rubik Medium" pitchFamily="2" charset="-79"/>
                <a:cs typeface="Rubik Medium" pitchFamily="2" charset="-79"/>
              </a:endParaRPr>
            </a:p>
          </p:txBody>
        </p:sp>
      </p:grpSp>
      <p:sp>
        <p:nvSpPr>
          <p:cNvPr id="3" name="Footer Placeholder 2">
            <a:extLst>
              <a:ext uri="{FF2B5EF4-FFF2-40B4-BE49-F238E27FC236}">
                <a16:creationId xmlns:a16="http://schemas.microsoft.com/office/drawing/2014/main" id="{320DB1DA-8308-8848-BDB6-2E25E0093873}"/>
              </a:ext>
            </a:extLst>
          </p:cNvPr>
          <p:cNvSpPr>
            <a:spLocks noGrp="1"/>
          </p:cNvSpPr>
          <p:nvPr>
            <p:ph type="ftr" sz="quarter" idx="11"/>
          </p:nvPr>
        </p:nvSpPr>
        <p:spPr>
          <a:xfrm>
            <a:off x="706438" y="12283937"/>
            <a:ext cx="12196999" cy="720725"/>
          </a:xfrm>
        </p:spPr>
        <p:txBody>
          <a:bodyPr/>
          <a:lstStyle/>
          <a:p>
            <a:r>
              <a:rPr lang="en-GB" sz="2000" dirty="0">
                <a:solidFill>
                  <a:schemeClr val="accent1"/>
                </a:solidFill>
              </a:rPr>
              <a:t>https://</a:t>
            </a:r>
            <a:r>
              <a:rPr lang="en-GB" sz="2000" dirty="0" err="1">
                <a:solidFill>
                  <a:schemeClr val="accent1"/>
                </a:solidFill>
              </a:rPr>
              <a:t>www.gbif.org</a:t>
            </a:r>
            <a:r>
              <a:rPr lang="en-GB" sz="2000" dirty="0">
                <a:solidFill>
                  <a:schemeClr val="accent1"/>
                </a:solidFill>
              </a:rPr>
              <a:t>/publisher/search</a:t>
            </a:r>
          </a:p>
        </p:txBody>
      </p:sp>
      <p:sp>
        <p:nvSpPr>
          <p:cNvPr id="2" name="Title 1">
            <a:extLst>
              <a:ext uri="{FF2B5EF4-FFF2-40B4-BE49-F238E27FC236}">
                <a16:creationId xmlns:a16="http://schemas.microsoft.com/office/drawing/2014/main" id="{22C74CBD-067A-6E4B-900D-207909C4D135}"/>
              </a:ext>
            </a:extLst>
          </p:cNvPr>
          <p:cNvSpPr>
            <a:spLocks noGrp="1"/>
          </p:cNvSpPr>
          <p:nvPr>
            <p:ph type="title"/>
          </p:nvPr>
        </p:nvSpPr>
        <p:spPr/>
        <p:txBody>
          <a:bodyPr/>
          <a:lstStyle/>
          <a:p>
            <a:r>
              <a:rPr lang="en-GB" dirty="0"/>
              <a:t>GBIF network of data publishing institutions</a:t>
            </a:r>
          </a:p>
        </p:txBody>
      </p:sp>
      <p:sp>
        <p:nvSpPr>
          <p:cNvPr id="4" name="Text Placeholder 3">
            <a:extLst>
              <a:ext uri="{FF2B5EF4-FFF2-40B4-BE49-F238E27FC236}">
                <a16:creationId xmlns:a16="http://schemas.microsoft.com/office/drawing/2014/main" id="{FA414D32-4404-EB2D-A90B-2C6D7BB32E13}"/>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latin typeface="Rubik Medium" pitchFamily="2" charset="-79"/>
              </a:rPr>
              <a:t>1 April 2025</a:t>
            </a:r>
            <a:endParaRPr lang="en-DK" sz="2000" dirty="0">
              <a:latin typeface="Rubik Medium" pitchFamily="2" charset="-79"/>
            </a:endParaRPr>
          </a:p>
        </p:txBody>
      </p:sp>
      <p:pic>
        <p:nvPicPr>
          <p:cNvPr id="12" name="Picture 11">
            <a:extLst>
              <a:ext uri="{FF2B5EF4-FFF2-40B4-BE49-F238E27FC236}">
                <a16:creationId xmlns:a16="http://schemas.microsoft.com/office/drawing/2014/main" id="{0446E856-76D9-13EE-6D5A-12814F83E0AE}"/>
              </a:ext>
            </a:extLst>
          </p:cNvPr>
          <p:cNvPicPr>
            <a:picLocks noChangeAspect="1"/>
          </p:cNvPicPr>
          <p:nvPr/>
        </p:nvPicPr>
        <p:blipFill>
          <a:blip r:embed="rId6"/>
          <a:srcRect l="4230" r="4171" b="10447"/>
          <a:stretch/>
        </p:blipFill>
        <p:spPr>
          <a:xfrm>
            <a:off x="7870824" y="3750302"/>
            <a:ext cx="15792451" cy="7805112"/>
          </a:xfrm>
          <a:prstGeom prst="rect">
            <a:avLst/>
          </a:prstGeom>
        </p:spPr>
      </p:pic>
    </p:spTree>
    <p:extLst>
      <p:ext uri="{BB962C8B-B14F-4D97-AF65-F5344CB8AC3E}">
        <p14:creationId xmlns:p14="http://schemas.microsoft.com/office/powerpoint/2010/main" val="3964760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7A7BB2-B10E-6F4E-8BAC-E95773EBAC5E}"/>
              </a:ext>
            </a:extLst>
          </p:cNvPr>
          <p:cNvSpPr>
            <a:spLocks noGrp="1"/>
          </p:cNvSpPr>
          <p:nvPr>
            <p:ph type="ftr" sz="quarter" idx="11"/>
          </p:nvPr>
        </p:nvSpPr>
        <p:spPr>
          <a:xfrm>
            <a:off x="706438" y="12283937"/>
            <a:ext cx="17245012" cy="720725"/>
          </a:xfrm>
        </p:spPr>
        <p:txBody>
          <a:bodyPr/>
          <a:lstStyle/>
          <a:p>
            <a:r>
              <a:rPr lang="en-GB" sz="2000" dirty="0">
                <a:solidFill>
                  <a:schemeClr val="accent1"/>
                </a:solidFill>
              </a:rPr>
              <a:t>SOURCE: </a:t>
            </a:r>
            <a:r>
              <a:rPr lang="en-GB" sz="2000" dirty="0" err="1">
                <a:solidFill>
                  <a:schemeClr val="accent1"/>
                </a:solidFill>
              </a:rPr>
              <a:t>Plausible.io</a:t>
            </a:r>
            <a:r>
              <a:rPr lang="en-GB" sz="2000" dirty="0">
                <a:solidFill>
                  <a:schemeClr val="accent1"/>
                </a:solidFill>
              </a:rPr>
              <a:t>. * Effective visits = total visits - (total visits x bounce rate)</a:t>
            </a:r>
          </a:p>
        </p:txBody>
      </p:sp>
      <p:sp>
        <p:nvSpPr>
          <p:cNvPr id="2" name="Title 1">
            <a:extLst>
              <a:ext uri="{FF2B5EF4-FFF2-40B4-BE49-F238E27FC236}">
                <a16:creationId xmlns:a16="http://schemas.microsoft.com/office/drawing/2014/main" id="{FD65DF59-E8F6-3D42-AE0B-A91FEE8A104B}"/>
              </a:ext>
            </a:extLst>
          </p:cNvPr>
          <p:cNvSpPr>
            <a:spLocks noGrp="1"/>
          </p:cNvSpPr>
          <p:nvPr>
            <p:ph type="title"/>
          </p:nvPr>
        </p:nvSpPr>
        <p:spPr/>
        <p:txBody>
          <a:bodyPr/>
          <a:lstStyle/>
          <a:p>
            <a:r>
              <a:rPr lang="en-GB" dirty="0" err="1"/>
              <a:t>GBIF.org</a:t>
            </a:r>
            <a:r>
              <a:rPr lang="en-GB" dirty="0"/>
              <a:t> traffic by country: 2025</a:t>
            </a:r>
          </a:p>
        </p:txBody>
      </p:sp>
      <p:graphicFrame>
        <p:nvGraphicFramePr>
          <p:cNvPr id="5" name="Table 12">
            <a:extLst>
              <a:ext uri="{FF2B5EF4-FFF2-40B4-BE49-F238E27FC236}">
                <a16:creationId xmlns:a16="http://schemas.microsoft.com/office/drawing/2014/main" id="{932D6A73-A42B-E94B-BC36-F0D248F48149}"/>
              </a:ext>
            </a:extLst>
          </p:cNvPr>
          <p:cNvGraphicFramePr>
            <a:graphicFrameLocks noGrp="1"/>
          </p:cNvGraphicFramePr>
          <p:nvPr>
            <p:extLst>
              <p:ext uri="{D42A27DB-BD31-4B8C-83A1-F6EECF244321}">
                <p14:modId xmlns:p14="http://schemas.microsoft.com/office/powerpoint/2010/main" val="3789556787"/>
              </p:ext>
            </p:extLst>
          </p:nvPr>
        </p:nvGraphicFramePr>
        <p:xfrm>
          <a:off x="2109788" y="3257553"/>
          <a:ext cx="20162837" cy="8112208"/>
        </p:xfrm>
        <a:graphic>
          <a:graphicData uri="http://schemas.openxmlformats.org/drawingml/2006/table">
            <a:tbl>
              <a:tblPr firstRow="1" bandRow="1">
                <a:tableStyleId>{69012ECD-51FC-41F1-AA8D-1B2483CD663E}</a:tableStyleId>
              </a:tblPr>
              <a:tblGrid>
                <a:gridCol w="1355093">
                  <a:extLst>
                    <a:ext uri="{9D8B030D-6E8A-4147-A177-3AD203B41FA5}">
                      <a16:colId xmlns:a16="http://schemas.microsoft.com/office/drawing/2014/main" val="2445582373"/>
                    </a:ext>
                  </a:extLst>
                </a:gridCol>
                <a:gridCol w="3509660">
                  <a:extLst>
                    <a:ext uri="{9D8B030D-6E8A-4147-A177-3AD203B41FA5}">
                      <a16:colId xmlns:a16="http://schemas.microsoft.com/office/drawing/2014/main" val="1537184645"/>
                    </a:ext>
                  </a:extLst>
                </a:gridCol>
                <a:gridCol w="2402541">
                  <a:extLst>
                    <a:ext uri="{9D8B030D-6E8A-4147-A177-3AD203B41FA5}">
                      <a16:colId xmlns:a16="http://schemas.microsoft.com/office/drawing/2014/main" val="202493507"/>
                    </a:ext>
                  </a:extLst>
                </a:gridCol>
                <a:gridCol w="2402542">
                  <a:extLst>
                    <a:ext uri="{9D8B030D-6E8A-4147-A177-3AD203B41FA5}">
                      <a16:colId xmlns:a16="http://schemas.microsoft.com/office/drawing/2014/main" val="3724425895"/>
                    </a:ext>
                  </a:extLst>
                </a:gridCol>
                <a:gridCol w="2958352">
                  <a:extLst>
                    <a:ext uri="{9D8B030D-6E8A-4147-A177-3AD203B41FA5}">
                      <a16:colId xmlns:a16="http://schemas.microsoft.com/office/drawing/2014/main" val="2751926660"/>
                    </a:ext>
                  </a:extLst>
                </a:gridCol>
                <a:gridCol w="2958353">
                  <a:extLst>
                    <a:ext uri="{9D8B030D-6E8A-4147-A177-3AD203B41FA5}">
                      <a16:colId xmlns:a16="http://schemas.microsoft.com/office/drawing/2014/main" val="3487821056"/>
                    </a:ext>
                  </a:extLst>
                </a:gridCol>
                <a:gridCol w="2008095">
                  <a:extLst>
                    <a:ext uri="{9D8B030D-6E8A-4147-A177-3AD203B41FA5}">
                      <a16:colId xmlns:a16="http://schemas.microsoft.com/office/drawing/2014/main" val="3093841831"/>
                    </a:ext>
                  </a:extLst>
                </a:gridCol>
                <a:gridCol w="2568201">
                  <a:extLst>
                    <a:ext uri="{9D8B030D-6E8A-4147-A177-3AD203B41FA5}">
                      <a16:colId xmlns:a16="http://schemas.microsoft.com/office/drawing/2014/main" val="2745575049"/>
                    </a:ext>
                  </a:extLst>
                </a:gridCol>
              </a:tblGrid>
              <a:tr h="832254">
                <a:tc>
                  <a:txBody>
                    <a:bodyPr/>
                    <a:lstStyle/>
                    <a:p>
                      <a:r>
                        <a:rPr lang="en-GB" sz="1800" b="1" i="0" dirty="0">
                          <a:latin typeface="Rubik SemiBold" pitchFamily="2" charset="-79"/>
                          <a:cs typeface="Rubik SemiBold" pitchFamily="2" charset="-79"/>
                        </a:rPr>
                        <a:t>Rank</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L w="28575" cap="flat" cmpd="sng" algn="ctr">
                      <a:noFill/>
                      <a:prstDash val="solid"/>
                      <a:round/>
                      <a:headEnd type="none" w="med" len="med"/>
                      <a:tailEnd type="none" w="med" len="med"/>
                    </a:lnL>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GB" sz="1800" b="1" i="0" dirty="0">
                          <a:latin typeface="Rubik SemiBold" pitchFamily="2" charset="-79"/>
                          <a:cs typeface="Rubik SemiBold" pitchFamily="2" charset="-79"/>
                        </a:rPr>
                        <a:t>Country/Territory</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GB" sz="1800" b="1" i="0" dirty="0">
                          <a:latin typeface="Rubik SemiBold" pitchFamily="2" charset="-79"/>
                          <a:cs typeface="Rubik SemiBold" pitchFamily="2" charset="-79"/>
                        </a:rPr>
                        <a:t>Visitors</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GB" sz="1800" b="1" i="0" dirty="0">
                          <a:latin typeface="Rubik SemiBold" pitchFamily="2" charset="-79"/>
                          <a:cs typeface="Rubik SemiBold" pitchFamily="2" charset="-79"/>
                        </a:rPr>
                        <a:t>Visits</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GB" sz="1800" b="1" i="0" dirty="0">
                          <a:latin typeface="Rubik SemiBold" pitchFamily="2" charset="-79"/>
                          <a:cs typeface="Rubik SemiBold" pitchFamily="2" charset="-79"/>
                        </a:rPr>
                        <a:t>Effective visits*</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GB" sz="1800" b="1" i="0" dirty="0">
                          <a:latin typeface="Rubik SemiBold" pitchFamily="2" charset="-79"/>
                          <a:cs typeface="Rubik SemiBold" pitchFamily="2" charset="-79"/>
                        </a:rPr>
                        <a:t>% Effective visits</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GB" sz="1800" b="1" i="0" dirty="0">
                          <a:latin typeface="Rubik SemiBold" pitchFamily="2" charset="-79"/>
                          <a:cs typeface="Rubik SemiBold" pitchFamily="2" charset="-79"/>
                        </a:rPr>
                        <a:t>2024 rank</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GB" sz="1800" b="1" i="0" dirty="0">
                          <a:latin typeface="Rubik SemiBold" pitchFamily="2" charset="-79"/>
                          <a:cs typeface="Rubik SemiBold" pitchFamily="2" charset="-79"/>
                        </a:rPr>
                        <a:t>Pages / visit</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84652581"/>
                  </a:ext>
                </a:extLst>
              </a:tr>
              <a:tr h="661814">
                <a:tc>
                  <a:txBody>
                    <a:bodyPr/>
                    <a:lstStyle/>
                    <a:p>
                      <a:pPr algn="ctr"/>
                      <a:r>
                        <a:rPr lang="en-GB" sz="1800" dirty="0"/>
                        <a:t>1</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United States</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215,497</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215,555</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94,844</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7.94 %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rPr>
                        <a:t>1</a:t>
                      </a:r>
                      <a:endPar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4.51</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631797122"/>
                  </a:ext>
                </a:extLst>
              </a:tr>
              <a:tr h="661814">
                <a:tc>
                  <a:txBody>
                    <a:bodyPr/>
                    <a:lstStyle/>
                    <a:p>
                      <a:pPr algn="ctr"/>
                      <a:r>
                        <a:rPr lang="en-GB" sz="1800" dirty="0"/>
                        <a:t>2</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Colombia</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99,890</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125,577</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59,021</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4.94 %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2</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4.55</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112516897"/>
                  </a:ext>
                </a:extLst>
              </a:tr>
              <a:tr h="661814">
                <a:tc>
                  <a:txBody>
                    <a:bodyPr/>
                    <a:lstStyle/>
                    <a:p>
                      <a:pPr algn="ctr"/>
                      <a:r>
                        <a:rPr lang="en-GB" sz="1800" dirty="0"/>
                        <a:t>3</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Spain</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89,135</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113,158</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58,842</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4.93 %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4</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5.84</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3576894101"/>
                  </a:ext>
                </a:extLst>
              </a:tr>
              <a:tr h="661814">
                <a:tc>
                  <a:txBody>
                    <a:bodyPr/>
                    <a:lstStyle/>
                    <a:p>
                      <a:pPr algn="ctr"/>
                      <a:r>
                        <a:rPr lang="en-GB" sz="1800" dirty="0"/>
                        <a:t>4</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Brazil</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113,326</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132,332</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58,226</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4.88 %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8</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3.96</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530920079"/>
                  </a:ext>
                </a:extLst>
              </a:tr>
              <a:tr h="661814">
                <a:tc>
                  <a:txBody>
                    <a:bodyPr/>
                    <a:lstStyle/>
                    <a:p>
                      <a:pPr marL="0" algn="ctr" defTabSz="1828709" rtl="0" eaLnBrk="1" latinLnBrk="0" hangingPunct="1"/>
                      <a:r>
                        <a:rPr lang="en-GB" sz="1800" kern="1200" dirty="0">
                          <a:solidFill>
                            <a:schemeClr val="tx1"/>
                          </a:solidFill>
                          <a:latin typeface="+mn-lt"/>
                          <a:ea typeface="+mn-ea"/>
                          <a:cs typeface="+mn-cs"/>
                        </a:rPr>
                        <a:t>5</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lvl="0">
                        <a:buNone/>
                      </a:pPr>
                      <a:r>
                        <a:rPr lang="en-GB" sz="1800" dirty="0"/>
                        <a:t>China</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110,216</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174,848</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55,951</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4.69 %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7</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4.97</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277059773"/>
                  </a:ext>
                </a:extLst>
              </a:tr>
              <a:tr h="661814">
                <a:tc>
                  <a:txBody>
                    <a:bodyPr/>
                    <a:lstStyle/>
                    <a:p>
                      <a:pPr marL="0" algn="ctr" defTabSz="1828709" rtl="0" eaLnBrk="1" latinLnBrk="0" hangingPunct="1"/>
                      <a:r>
                        <a:rPr lang="en-GB" sz="1800" kern="1200" dirty="0">
                          <a:solidFill>
                            <a:schemeClr val="tx1"/>
                          </a:solidFill>
                          <a:latin typeface="+mn-lt"/>
                          <a:ea typeface="+mn-ea"/>
                          <a:cs typeface="+mn-cs"/>
                        </a:rPr>
                        <a:t>6</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France</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100,855</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125,761</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55,335</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4.63 %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5</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4.95</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931789635"/>
                  </a:ext>
                </a:extLst>
              </a:tr>
              <a:tr h="661814">
                <a:tc>
                  <a:txBody>
                    <a:bodyPr/>
                    <a:lstStyle/>
                    <a:p>
                      <a:pPr marL="0" algn="ctr" defTabSz="1828709" rtl="0" eaLnBrk="1" latinLnBrk="0" hangingPunct="1"/>
                      <a:r>
                        <a:rPr lang="en-GB" sz="1800" kern="1200" dirty="0">
                          <a:solidFill>
                            <a:schemeClr val="tx1"/>
                          </a:solidFill>
                          <a:latin typeface="+mn-lt"/>
                          <a:ea typeface="+mn-ea"/>
                          <a:cs typeface="+mn-cs"/>
                        </a:rPr>
                        <a:t>7</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Germany</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79,135</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102,048</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50,004</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4.19 %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9</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6.01</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317378052"/>
                  </a:ext>
                </a:extLst>
              </a:tr>
              <a:tr h="661814">
                <a:tc>
                  <a:txBody>
                    <a:bodyPr/>
                    <a:lstStyle/>
                    <a:p>
                      <a:pPr marL="0" algn="ctr" defTabSz="1828709" rtl="0" eaLnBrk="1" latinLnBrk="0" hangingPunct="1"/>
                      <a:r>
                        <a:rPr lang="en-GB" sz="1800" kern="1200" dirty="0">
                          <a:solidFill>
                            <a:schemeClr val="tx1"/>
                          </a:solidFill>
                          <a:latin typeface="+mn-lt"/>
                          <a:ea typeface="+mn-ea"/>
                          <a:cs typeface="+mn-cs"/>
                        </a:rPr>
                        <a:t>8</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Indonesia</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70,903</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87,939</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48,366</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4.05 %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3</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5.59</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10081027"/>
                  </a:ext>
                </a:extLst>
              </a:tr>
              <a:tr h="661814">
                <a:tc>
                  <a:txBody>
                    <a:bodyPr/>
                    <a:lstStyle/>
                    <a:p>
                      <a:pPr algn="ctr"/>
                      <a:r>
                        <a:rPr lang="en-GB" sz="1800" dirty="0"/>
                        <a:t>9</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Mexico</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87,519</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102,606</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46,173</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3.87 %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6</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4.39</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199615403"/>
                  </a:ext>
                </a:extLst>
              </a:tr>
              <a:tr h="661814">
                <a:tc>
                  <a:txBody>
                    <a:bodyPr/>
                    <a:lstStyle/>
                    <a:p>
                      <a:pPr algn="ctr"/>
                      <a:r>
                        <a:rPr lang="en-GB" sz="1800" dirty="0"/>
                        <a:t>10</a:t>
                      </a:r>
                      <a:endParaRPr lang="en-GB" sz="18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r>
                        <a:rPr lang="en-GB" sz="1800" dirty="0"/>
                        <a:t>India</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90,897</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rPr>
                        <a:t>101,677</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b="1" kern="1200" dirty="0">
                          <a:solidFill>
                            <a:schemeClr val="tx2"/>
                          </a:solidFill>
                          <a:latin typeface="Source Code Pro" panose="020B0509030403020204" pitchFamily="49" charset="0"/>
                          <a:ea typeface="Source Code Pro" panose="020B0509030403020204" pitchFamily="49" charset="0"/>
                          <a:cs typeface="+mn-cs"/>
                        </a:rPr>
                        <a:t>40,671</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3.41 %</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r"/>
                      <a:r>
                        <a:rPr lang="en-GB" sz="180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rPr>
                        <a:t>10</a:t>
                      </a: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algn="r" defTabSz="1828709" rtl="0" eaLnBrk="1" latinLnBrk="0" hangingPunct="1"/>
                      <a:r>
                        <a:rPr lang="en-DK" sz="1800" kern="1200" dirty="0">
                          <a:solidFill>
                            <a:schemeClr val="tx2"/>
                          </a:solidFill>
                          <a:latin typeface="Source Code Pro" panose="020B0509030403020204" pitchFamily="49" charset="0"/>
                          <a:ea typeface="Source Code Pro" panose="020B0509030403020204" pitchFamily="49" charset="0"/>
                          <a:cs typeface="+mn-cs"/>
                        </a:rPr>
                        <a:t>4.00</a:t>
                      </a:r>
                    </a:p>
                  </a:txBody>
                  <a:tcPr marL="38100" marR="38100" marT="38100" marB="381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547924155"/>
                  </a:ext>
                </a:extLst>
              </a:tr>
              <a:tr h="661814">
                <a:tc>
                  <a:txBody>
                    <a:bodyPr/>
                    <a:lstStyle/>
                    <a:p>
                      <a:pPr algn="ctr"/>
                      <a:endParaRPr lang="en-GB" sz="2000"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28575"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tc>
                  <a:txBody>
                    <a:bodyPr/>
                    <a:lstStyle/>
                    <a:p>
                      <a:r>
                        <a:rPr lang="en-GB" sz="1800" b="1" dirty="0"/>
                        <a:t>TOTAL</a:t>
                      </a:r>
                      <a:endParaRPr lang="en-GB" sz="1800"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tc>
                  <a:txBody>
                    <a:bodyPr/>
                    <a:lstStyle/>
                    <a:p>
                      <a:pPr algn="r"/>
                      <a:r>
                        <a:rPr lang="en-GB" sz="1800" b="1" dirty="0">
                          <a:latin typeface="Source Code Pro" panose="020B0509030403020204" pitchFamily="49" charset="0"/>
                          <a:ea typeface="Source Code Pro" panose="020B0509030403020204" pitchFamily="49" charset="0"/>
                        </a:rPr>
                        <a:t>2,059,858</a:t>
                      </a:r>
                      <a:endParaRPr lang="en-GB" sz="1800" b="1" dirty="0">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tc>
                  <a:txBody>
                    <a:bodyPr/>
                    <a:lstStyle/>
                    <a:p>
                      <a:pPr algn="r"/>
                      <a:r>
                        <a:rPr lang="en-GB" sz="1800" b="1" dirty="0">
                          <a:latin typeface="Source Code Pro" panose="020B0509030403020204" pitchFamily="49" charset="0"/>
                          <a:ea typeface="Source Code Pro" panose="020B0509030403020204" pitchFamily="49" charset="0"/>
                        </a:rPr>
                        <a:t>2,595,374</a:t>
                      </a:r>
                      <a:endParaRPr lang="en-GB" sz="1800" b="1" dirty="0">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tc>
                  <a:txBody>
                    <a:bodyPr/>
                    <a:lstStyle/>
                    <a:p>
                      <a:pPr algn="r"/>
                      <a:r>
                        <a:rPr lang="en-GB" sz="1800" b="1" dirty="0">
                          <a:solidFill>
                            <a:schemeClr val="tx2"/>
                          </a:solidFill>
                          <a:latin typeface="Source Code Pro" panose="020B0509030403020204" pitchFamily="49" charset="0"/>
                          <a:ea typeface="Source Code Pro" panose="020B0509030403020204" pitchFamily="49" charset="0"/>
                        </a:rPr>
                        <a:t>1,193,872</a:t>
                      </a:r>
                    </a:p>
                  </a:txBody>
                  <a:tcPr marL="182868" marR="182868" marT="91434" marB="91434" anchor="ctr">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tc>
                  <a:txBody>
                    <a:bodyPr/>
                    <a:lstStyle/>
                    <a:p>
                      <a:pPr algn="r"/>
                      <a:r>
                        <a:rPr lang="en-GB" sz="1800" b="1" dirty="0">
                          <a:latin typeface="Source Code Pro" panose="020B0509030403020204" pitchFamily="49" charset="0"/>
                          <a:ea typeface="Source Code Pro" panose="020B0509030403020204" pitchFamily="49" charset="0"/>
                        </a:rPr>
                        <a:t>100.00%</a:t>
                      </a:r>
                      <a:endParaRPr lang="en-GB" sz="1800" b="1" dirty="0">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tc>
                  <a:txBody>
                    <a:bodyPr/>
                    <a:lstStyle/>
                    <a:p>
                      <a:pPr algn="r"/>
                      <a:endParaRPr lang="en-GB" sz="1800" dirty="0">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tc>
                  <a:txBody>
                    <a:bodyPr/>
                    <a:lstStyle/>
                    <a:p>
                      <a:pPr algn="r"/>
                      <a:r>
                        <a:rPr lang="en-GB" sz="1800" b="1" dirty="0">
                          <a:solidFill>
                            <a:schemeClr val="tx2"/>
                          </a:solidFill>
                          <a:latin typeface="Source Code Pro" panose="020B0509030403020204" pitchFamily="49" charset="0"/>
                          <a:ea typeface="Source Code Pro" panose="020B0509030403020204" pitchFamily="49" charset="0"/>
                        </a:rPr>
                        <a:t>4.94</a:t>
                      </a:r>
                      <a:endParaRPr lang="en-GB" sz="1800" b="1"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R w="285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792286993"/>
                  </a:ext>
                </a:extLst>
              </a:tr>
            </a:tbl>
          </a:graphicData>
        </a:graphic>
      </p:graphicFrame>
      <p:sp>
        <p:nvSpPr>
          <p:cNvPr id="4" name="Text Placeholder 3">
            <a:extLst>
              <a:ext uri="{FF2B5EF4-FFF2-40B4-BE49-F238E27FC236}">
                <a16:creationId xmlns:a16="http://schemas.microsoft.com/office/drawing/2014/main" id="{C72FB038-B420-003F-C7FA-60808734921B}"/>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latin typeface="Rubik Medium" pitchFamily="2" charset="-79"/>
              </a:rPr>
              <a:t>1 April 2025</a:t>
            </a:r>
            <a:endParaRPr lang="en-DK" sz="2000" dirty="0">
              <a:latin typeface="Rubik Medium" pitchFamily="2" charset="-79"/>
            </a:endParaRPr>
          </a:p>
        </p:txBody>
      </p:sp>
    </p:spTree>
    <p:extLst>
      <p:ext uri="{BB962C8B-B14F-4D97-AF65-F5344CB8AC3E}">
        <p14:creationId xmlns:p14="http://schemas.microsoft.com/office/powerpoint/2010/main" val="2125713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4B8D68-B830-4AA5-BA78-C01FB9A90A72}"/>
              </a:ext>
            </a:extLst>
          </p:cNvPr>
          <p:cNvSpPr>
            <a:spLocks noGrp="1"/>
          </p:cNvSpPr>
          <p:nvPr>
            <p:ph type="ftr" sz="quarter" idx="11"/>
          </p:nvPr>
        </p:nvSpPr>
        <p:spPr>
          <a:xfrm>
            <a:off x="706438" y="12283937"/>
            <a:ext cx="12197000" cy="720725"/>
          </a:xfrm>
        </p:spPr>
        <p:txBody>
          <a:bodyPr/>
          <a:lstStyle/>
          <a:p>
            <a:r>
              <a:rPr lang="en-GB" sz="2000" dirty="0">
                <a:solidFill>
                  <a:schemeClr val="accent1"/>
                </a:solidFill>
              </a:rPr>
              <a:t>https://</a:t>
            </a:r>
            <a:r>
              <a:rPr lang="en-GB" sz="2000" dirty="0" err="1">
                <a:solidFill>
                  <a:schemeClr val="accent1"/>
                </a:solidFill>
              </a:rPr>
              <a:t>www.gbif.org</a:t>
            </a:r>
            <a:r>
              <a:rPr lang="en-GB" sz="2000" dirty="0">
                <a:solidFill>
                  <a:schemeClr val="accent1"/>
                </a:solidFill>
              </a:rPr>
              <a:t>/occurrence/search</a:t>
            </a:r>
          </a:p>
        </p:txBody>
      </p:sp>
      <p:sp>
        <p:nvSpPr>
          <p:cNvPr id="5" name="Title 4">
            <a:extLst>
              <a:ext uri="{FF2B5EF4-FFF2-40B4-BE49-F238E27FC236}">
                <a16:creationId xmlns:a16="http://schemas.microsoft.com/office/drawing/2014/main" id="{9ACA70A3-ECC6-4CCE-ACEE-D8F5F279165C}"/>
              </a:ext>
            </a:extLst>
          </p:cNvPr>
          <p:cNvSpPr>
            <a:spLocks noGrp="1"/>
          </p:cNvSpPr>
          <p:nvPr>
            <p:ph type="title"/>
          </p:nvPr>
        </p:nvSpPr>
        <p:spPr/>
        <p:txBody>
          <a:bodyPr>
            <a:normAutofit/>
          </a:bodyPr>
          <a:lstStyle/>
          <a:p>
            <a:r>
              <a:rPr lang="en-US" b="1" dirty="0"/>
              <a:t>Occurrences published by </a:t>
            </a:r>
            <a:r>
              <a:rPr lang="en-US" dirty="0"/>
              <a:t>c</a:t>
            </a:r>
            <a:r>
              <a:rPr lang="en-US" b="1" dirty="0"/>
              <a:t>ountry: 2025</a:t>
            </a:r>
            <a:endParaRPr lang="en-US" sz="3600" dirty="0">
              <a:latin typeface="+mn-lt"/>
            </a:endParaRPr>
          </a:p>
        </p:txBody>
      </p:sp>
      <p:graphicFrame>
        <p:nvGraphicFramePr>
          <p:cNvPr id="20" name="Content Placeholder 10">
            <a:extLst>
              <a:ext uri="{FF2B5EF4-FFF2-40B4-BE49-F238E27FC236}">
                <a16:creationId xmlns:a16="http://schemas.microsoft.com/office/drawing/2014/main" id="{C68C5275-2D45-774B-B979-BD2679E3500B}"/>
              </a:ext>
            </a:extLst>
          </p:cNvPr>
          <p:cNvGraphicFramePr>
            <a:graphicFrameLocks noGrp="1"/>
          </p:cNvGraphicFramePr>
          <p:nvPr>
            <p:ph idx="4294967295"/>
            <p:extLst>
              <p:ext uri="{D42A27DB-BD31-4B8C-83A1-F6EECF244321}">
                <p14:modId xmlns:p14="http://schemas.microsoft.com/office/powerpoint/2010/main" val="804431362"/>
              </p:ext>
            </p:extLst>
          </p:nvPr>
        </p:nvGraphicFramePr>
        <p:xfrm>
          <a:off x="13593757" y="3257550"/>
          <a:ext cx="8640763" cy="82978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ontent Placeholder 6">
            <a:extLst>
              <a:ext uri="{FF2B5EF4-FFF2-40B4-BE49-F238E27FC236}">
                <a16:creationId xmlns:a16="http://schemas.microsoft.com/office/drawing/2014/main" id="{31997D2D-6180-784C-9DA6-873F0CE8ABA6}"/>
              </a:ext>
            </a:extLst>
          </p:cNvPr>
          <p:cNvGraphicFramePr>
            <a:graphicFrameLocks/>
          </p:cNvGraphicFramePr>
          <p:nvPr>
            <p:extLst>
              <p:ext uri="{D42A27DB-BD31-4B8C-83A1-F6EECF244321}">
                <p14:modId xmlns:p14="http://schemas.microsoft.com/office/powerpoint/2010/main" val="2386517632"/>
              </p:ext>
            </p:extLst>
          </p:nvPr>
        </p:nvGraphicFramePr>
        <p:xfrm>
          <a:off x="2147893" y="3257555"/>
          <a:ext cx="10029040" cy="8297856"/>
        </p:xfrm>
        <a:graphic>
          <a:graphicData uri="http://schemas.openxmlformats.org/drawingml/2006/table">
            <a:tbl>
              <a:tblPr firstRow="1" bandRow="1">
                <a:tableStyleId>{69012ECD-51FC-41F1-AA8D-1B2483CD663E}</a:tableStyleId>
              </a:tblPr>
              <a:tblGrid>
                <a:gridCol w="981686">
                  <a:extLst>
                    <a:ext uri="{9D8B030D-6E8A-4147-A177-3AD203B41FA5}">
                      <a16:colId xmlns:a16="http://schemas.microsoft.com/office/drawing/2014/main" val="2783214514"/>
                    </a:ext>
                  </a:extLst>
                </a:gridCol>
                <a:gridCol w="3264696">
                  <a:extLst>
                    <a:ext uri="{9D8B030D-6E8A-4147-A177-3AD203B41FA5}">
                      <a16:colId xmlns:a16="http://schemas.microsoft.com/office/drawing/2014/main" val="3559535701"/>
                    </a:ext>
                  </a:extLst>
                </a:gridCol>
                <a:gridCol w="1943979">
                  <a:extLst>
                    <a:ext uri="{9D8B030D-6E8A-4147-A177-3AD203B41FA5}">
                      <a16:colId xmlns:a16="http://schemas.microsoft.com/office/drawing/2014/main" val="954396464"/>
                    </a:ext>
                  </a:extLst>
                </a:gridCol>
                <a:gridCol w="1981794">
                  <a:extLst>
                    <a:ext uri="{9D8B030D-6E8A-4147-A177-3AD203B41FA5}">
                      <a16:colId xmlns:a16="http://schemas.microsoft.com/office/drawing/2014/main" val="533779881"/>
                    </a:ext>
                  </a:extLst>
                </a:gridCol>
                <a:gridCol w="1856885">
                  <a:extLst>
                    <a:ext uri="{9D8B030D-6E8A-4147-A177-3AD203B41FA5}">
                      <a16:colId xmlns:a16="http://schemas.microsoft.com/office/drawing/2014/main" val="533055570"/>
                    </a:ext>
                  </a:extLst>
                </a:gridCol>
              </a:tblGrid>
              <a:tr h="835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dirty="0">
                          <a:latin typeface="Rubik SemiBold" pitchFamily="2" charset="-79"/>
                          <a:cs typeface="Rubik SemiBold" pitchFamily="2" charset="-79"/>
                        </a:rPr>
                        <a:t>Rank</a:t>
                      </a:r>
                      <a:endParaRPr lang="en-US" sz="1800" b="0" i="0" dirty="0">
                        <a:latin typeface="Rubik Medium" pitchFamily="2" charset="-79"/>
                        <a:cs typeface="Rubik Medium" pitchFamily="2" charset="-79"/>
                      </a:endParaRPr>
                    </a:p>
                  </a:txBody>
                  <a:tcPr marL="182868" marR="182868" marT="91434" marB="914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latin typeface="Rubik SemiBold" pitchFamily="2" charset="-79"/>
                          <a:cs typeface="Rubik SemiBold" pitchFamily="2" charset="-79"/>
                        </a:rPr>
                        <a:t>Country/Territory</a:t>
                      </a:r>
                      <a:endParaRPr lang="en-GB" sz="1800" b="1" i="0" dirty="0">
                        <a:latin typeface="Rubik SemiBold" pitchFamily="2" charset="-79"/>
                        <a:ea typeface="Roboto Condensed Light" panose="02000000000000000000" pitchFamily="2" charset="0"/>
                        <a:cs typeface="Rubik SemiBold" pitchFamily="2" charset="-79"/>
                      </a:endParaRPr>
                    </a:p>
                  </a:txBody>
                  <a:tcPr marL="182868" marR="182868" marT="91434" marB="914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dirty="0">
                          <a:latin typeface="Rubik Medium" pitchFamily="2" charset="-79"/>
                          <a:cs typeface="Rubik Medium" pitchFamily="2" charset="-79"/>
                        </a:rPr>
                        <a:t>2025</a:t>
                      </a:r>
                      <a:endParaRPr lang="en-US" sz="1800" b="0" i="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800" b="0" i="0" kern="1200" dirty="0">
                          <a:solidFill>
                            <a:schemeClr val="bg1"/>
                          </a:solidFill>
                          <a:latin typeface="Rubik Medium" pitchFamily="2" charset="-79"/>
                          <a:cs typeface="Rubik Medium" pitchFamily="2" charset="-79"/>
                        </a:rPr>
                        <a:t>2025 total</a:t>
                      </a:r>
                      <a:endParaRPr lang="da-DK" sz="1800" b="0" i="0" kern="1200" dirty="0">
                        <a:solidFill>
                          <a:schemeClr val="bg1"/>
                        </a:solidFill>
                        <a:latin typeface="Rubik Medium" pitchFamily="2" charset="-79"/>
                        <a:ea typeface="Roboto Condensed Light" panose="02000000000000000000" pitchFamily="2" charset="0"/>
                        <a:cs typeface="Rubik Medium" pitchFamily="2" charset="-79"/>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800" b="0" i="0" kern="1200" dirty="0">
                          <a:solidFill>
                            <a:schemeClr val="bg1"/>
                          </a:solidFill>
                          <a:latin typeface="Rubik Medium" pitchFamily="2" charset="-79"/>
                          <a:cs typeface="Rubik Medium" pitchFamily="2" charset="-79"/>
                        </a:rPr>
                        <a:t>2024 rank</a:t>
                      </a:r>
                      <a:endParaRPr lang="da-DK" sz="1800" b="0" i="0" kern="1200" dirty="0">
                        <a:solidFill>
                          <a:schemeClr val="bg1"/>
                        </a:solidFill>
                        <a:latin typeface="Rubik Medium" pitchFamily="2" charset="-79"/>
                        <a:ea typeface="Roboto Condensed Light" panose="02000000000000000000" pitchFamily="2" charset="0"/>
                        <a:cs typeface="Rubik Medium" pitchFamily="2" charset="-79"/>
                      </a:endParaRPr>
                    </a:p>
                  </a:txBody>
                  <a:tcPr marL="182868" marR="182868" marT="91434" marB="91434"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46135312"/>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1</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1"/>
                    </a:solidFill>
                  </a:tcPr>
                </a:tc>
                <a:tc>
                  <a:txBody>
                    <a:bodyPr/>
                    <a:lstStyle/>
                    <a:p>
                      <a:r>
                        <a:rPr lang="en-US" sz="1800" b="0" i="0" noProof="0" dirty="0">
                          <a:solidFill>
                            <a:schemeClr val="tx1">
                              <a:lumMod val="65000"/>
                              <a:lumOff val="35000"/>
                            </a:schemeClr>
                          </a:solidFill>
                          <a:latin typeface="Rubik Medium" pitchFamily="2" charset="-79"/>
                          <a:cs typeface="Rubik Medium" pitchFamily="2" charset="-79"/>
                        </a:rPr>
                        <a:t>United Kingdom</a:t>
                      </a:r>
                    </a:p>
                  </a:txBody>
                  <a:tcPr marL="182868" marR="182868" marT="91434" marB="91434" anchor="ctr">
                    <a:lnT w="12700" cap="flat" cmpd="sng" algn="ctr">
                      <a:solidFill>
                        <a:schemeClr val="accent1"/>
                      </a:solidFill>
                      <a:prstDash val="solid"/>
                      <a:round/>
                      <a:headEnd type="none" w="med" len="med"/>
                      <a:tailEnd type="none" w="med" len="med"/>
                    </a:lnT>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20,063,559</a:t>
                      </a:r>
                    </a:p>
                  </a:txBody>
                  <a:tcPr marL="182868" marR="182868" marT="91434" marB="91434" anchor="ctr">
                    <a:lnT w="12700" cap="flat" cmpd="sng" algn="ctr">
                      <a:solidFill>
                        <a:schemeClr val="accent1"/>
                      </a:solidFill>
                      <a:prstDash val="solid"/>
                      <a:round/>
                      <a:headEnd type="none" w="med" len="med"/>
                      <a:tailEnd type="none" w="med" len="med"/>
                    </a:lnT>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12,938,043</a:t>
                      </a:r>
                    </a:p>
                  </a:txBody>
                  <a:tcPr marL="182868" marR="182868" marT="91434" marB="91434" anchor="ctr">
                    <a:lnT w="12700" cap="flat" cmpd="sng" algn="ctr">
                      <a:solidFill>
                        <a:schemeClr val="accent1"/>
                      </a:solidFill>
                      <a:prstDash val="solid"/>
                      <a:round/>
                      <a:headEnd type="none" w="med" len="med"/>
                      <a:tailEnd type="none" w="med" len="med"/>
                    </a:lnT>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7</a:t>
                      </a:r>
                    </a:p>
                  </a:txBody>
                  <a:tcPr marL="182868" marR="182868" marT="91434" marB="91434" anchor="ctr">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1"/>
                    </a:solidFill>
                  </a:tcPr>
                </a:tc>
                <a:extLst>
                  <a:ext uri="{0D108BD9-81ED-4DB2-BD59-A6C34878D82A}">
                    <a16:rowId xmlns:a16="http://schemas.microsoft.com/office/drawing/2014/main" val="1360135407"/>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2</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US" sz="1800" b="0" i="0" noProof="0" dirty="0">
                          <a:solidFill>
                            <a:schemeClr val="tx1">
                              <a:lumMod val="65000"/>
                              <a:lumOff val="35000"/>
                            </a:schemeClr>
                          </a:solidFill>
                          <a:latin typeface="Rubik Medium" pitchFamily="2" charset="-79"/>
                          <a:cs typeface="Rubik Medium" pitchFamily="2" charset="-79"/>
                        </a:rPr>
                        <a:t>France</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8,721,082</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43,910,491</a:t>
                      </a:r>
                    </a:p>
                  </a:txBody>
                  <a:tcPr marL="182868" marR="182868" marT="91434" marB="91434" anchor="ctr">
                    <a:solidFill>
                      <a:schemeClr val="bg1"/>
                    </a:solidFill>
                  </a:tcPr>
                </a:tc>
                <a:tc>
                  <a:txBody>
                    <a:bodyPr/>
                    <a:lstStyle/>
                    <a:p>
                      <a:pPr marL="0" algn="r" defTabSz="914400" rtl="0" eaLnBrk="1" latinLnBrk="0" hangingPunct="1"/>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rPr>
                        <a:t>2 </a:t>
                      </a:r>
                      <a:endPar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809117644"/>
                  </a:ext>
                </a:extLst>
              </a:tr>
              <a:tr h="621723">
                <a:tc>
                  <a:txBody>
                    <a:bodyPr/>
                    <a:lstStyle/>
                    <a:p>
                      <a:pPr algn="ctr"/>
                      <a:r>
                        <a:rPr lang="da-DK" sz="1600" b="0" i="0">
                          <a:solidFill>
                            <a:schemeClr val="tx1">
                              <a:lumMod val="65000"/>
                              <a:lumOff val="35000"/>
                            </a:schemeClr>
                          </a:solidFill>
                          <a:latin typeface="Rubik" pitchFamily="2" charset="-79"/>
                          <a:cs typeface="Rubik" pitchFamily="2" charset="-79"/>
                        </a:rPr>
                        <a:t>3</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noProof="0" dirty="0">
                          <a:solidFill>
                            <a:schemeClr val="tx1">
                              <a:lumMod val="65000"/>
                              <a:lumOff val="35000"/>
                            </a:schemeClr>
                          </a:solidFill>
                          <a:latin typeface="Rubik Medium" pitchFamily="2" charset="-79"/>
                          <a:cs typeface="Rubik Medium" pitchFamily="2" charset="-79"/>
                        </a:rPr>
                        <a:t>United States</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7,752,632</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158,323,610</a:t>
                      </a:r>
                    </a:p>
                  </a:txBody>
                  <a:tcPr marL="182868" marR="182868" marT="91434" marB="91434" anchor="ctr">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60202048"/>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4</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lvl="0">
                        <a:buNone/>
                      </a:pPr>
                      <a:r>
                        <a:rPr lang="en-US" sz="1800" b="0" i="0" noProof="0" dirty="0">
                          <a:solidFill>
                            <a:schemeClr val="tx1">
                              <a:lumMod val="65000"/>
                              <a:lumOff val="35000"/>
                            </a:schemeClr>
                          </a:solidFill>
                          <a:latin typeface="Rubik Medium" pitchFamily="2" charset="-79"/>
                          <a:cs typeface="Rubik Medium" pitchFamily="2" charset="-79"/>
                        </a:rPr>
                        <a:t>Netherlands</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5,951,583</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25,251,786</a:t>
                      </a:r>
                    </a:p>
                  </a:txBody>
                  <a:tcPr marL="182868" marR="182868" marT="91434" marB="91434" anchor="ctr">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4</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74479269"/>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5</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noProof="0" dirty="0">
                          <a:solidFill>
                            <a:schemeClr val="tx1">
                              <a:lumMod val="65000"/>
                              <a:lumOff val="35000"/>
                            </a:schemeClr>
                          </a:solidFill>
                          <a:latin typeface="Rubik Medium" pitchFamily="2" charset="-79"/>
                          <a:cs typeface="Rubik Medium" pitchFamily="2" charset="-79"/>
                        </a:rPr>
                        <a:t>Sweden</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5,299,922</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25,696,307</a:t>
                      </a:r>
                    </a:p>
                  </a:txBody>
                  <a:tcPr marL="182868" marR="182868" marT="91434" marB="91434" anchor="ctr">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3</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669462306"/>
                  </a:ext>
                </a:extLst>
              </a:tr>
              <a:tr h="621723">
                <a:tc>
                  <a:txBody>
                    <a:bodyPr/>
                    <a:lstStyle/>
                    <a:p>
                      <a:pPr marL="0" algn="ctr" defTabSz="914400" rtl="0" eaLnBrk="1" latinLnBrk="0" hangingPunct="1"/>
                      <a:r>
                        <a:rPr lang="da-DK" sz="1600" b="0" i="0" dirty="0">
                          <a:solidFill>
                            <a:schemeClr val="tx1">
                              <a:lumMod val="65000"/>
                              <a:lumOff val="35000"/>
                            </a:schemeClr>
                          </a:solidFill>
                          <a:latin typeface="Rubik" pitchFamily="2" charset="-79"/>
                          <a:cs typeface="Rubik" pitchFamily="2" charset="-79"/>
                        </a:rPr>
                        <a:t>6</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marL="0" algn="l" defTabSz="914400" rtl="0" eaLnBrk="1" latinLnBrk="0" hangingPunct="1"/>
                      <a:r>
                        <a:rPr lang="en-US" sz="1800" b="0" i="0" noProof="0" dirty="0">
                          <a:solidFill>
                            <a:schemeClr val="tx1">
                              <a:lumMod val="65000"/>
                              <a:lumOff val="35000"/>
                            </a:schemeClr>
                          </a:solidFill>
                          <a:latin typeface="Rubik Medium" pitchFamily="2" charset="-79"/>
                          <a:ea typeface="Roboto Condensed Light" panose="02000000000000000000" pitchFamily="2" charset="0"/>
                          <a:cs typeface="Rubik Medium" pitchFamily="2" charset="-79"/>
                        </a:rPr>
                        <a:t>Switzerland</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2,649,930</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3,062,243</a:t>
                      </a:r>
                    </a:p>
                  </a:txBody>
                  <a:tcPr marL="182868" marR="182868" marT="91434" marB="91434" anchor="ctr">
                    <a:solidFill>
                      <a:schemeClr val="bg1"/>
                    </a:solidFill>
                  </a:tcPr>
                </a:tc>
                <a:tc>
                  <a:txBody>
                    <a:bodyPr/>
                    <a:lstStyle/>
                    <a:p>
                      <a:pPr marL="0" algn="r" defTabSz="914400" rtl="0" eaLnBrk="1" latinLnBrk="0" hangingPunct="1"/>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21</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55406992"/>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7</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marL="0" algn="l" defTabSz="914400" rtl="0" eaLnBrk="1" latinLnBrk="0" hangingPunct="1"/>
                      <a:r>
                        <a:rPr lang="en-US" sz="1800" b="0" i="0" noProof="0" dirty="0">
                          <a:solidFill>
                            <a:schemeClr val="tx1">
                              <a:lumMod val="65000"/>
                              <a:lumOff val="35000"/>
                            </a:schemeClr>
                          </a:solidFill>
                          <a:latin typeface="Rubik Medium" pitchFamily="2" charset="-79"/>
                          <a:cs typeface="Rubik Medium" pitchFamily="2" charset="-79"/>
                        </a:rPr>
                        <a:t>Denmark</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1,464,207</a:t>
                      </a:r>
                    </a:p>
                  </a:txBody>
                  <a:tcPr marL="182868" marR="182868" marT="91434" marB="91434" anchor="ctr">
                    <a:solidFill>
                      <a:schemeClr val="bg1"/>
                    </a:solidFill>
                  </a:tcPr>
                </a:tc>
                <a:tc>
                  <a:txBody>
                    <a:bodyPr/>
                    <a:lstStyle/>
                    <a:p>
                      <a:pPr marL="0" algn="r" defTabSz="914400" rtl="0" eaLnBrk="1" latinLnBrk="0" hangingPunct="1"/>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3,440,172</a:t>
                      </a:r>
                    </a:p>
                  </a:txBody>
                  <a:tcPr marL="182868" marR="182868" marT="91434" marB="91434" anchor="ctr">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18</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663177345"/>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8</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US" sz="1800" b="0" i="0" noProof="0" dirty="0">
                          <a:solidFill>
                            <a:schemeClr val="tx1">
                              <a:lumMod val="65000"/>
                              <a:lumOff val="35000"/>
                            </a:schemeClr>
                          </a:solidFill>
                          <a:latin typeface="Rubik Medium" pitchFamily="2" charset="-79"/>
                          <a:cs typeface="Rubik Medium" pitchFamily="2" charset="-79"/>
                        </a:rPr>
                        <a:t>Germany</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1,454,093</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3,012,733</a:t>
                      </a:r>
                    </a:p>
                  </a:txBody>
                  <a:tcPr marL="182868" marR="182868" marT="91434" marB="91434" anchor="ctr">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22</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20167965"/>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9</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US" sz="1800" b="0" i="0" noProof="0" dirty="0">
                          <a:solidFill>
                            <a:schemeClr val="tx1">
                              <a:lumMod val="65000"/>
                              <a:lumOff val="35000"/>
                            </a:schemeClr>
                          </a:solidFill>
                          <a:latin typeface="Rubik Medium" pitchFamily="2" charset="-79"/>
                          <a:cs typeface="Rubik Medium" pitchFamily="2" charset="-79"/>
                        </a:rPr>
                        <a:t>Israel</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1,433,554</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1,009,227</a:t>
                      </a:r>
                    </a:p>
                  </a:txBody>
                  <a:tcPr marL="182868" marR="182868" marT="91434" marB="91434" anchor="ctr">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35</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773336137"/>
                  </a:ext>
                </a:extLst>
              </a:tr>
              <a:tr h="621723">
                <a:tc>
                  <a:txBody>
                    <a:bodyPr/>
                    <a:lstStyle/>
                    <a:p>
                      <a:pPr algn="ctr"/>
                      <a:r>
                        <a:rPr lang="da-DK" sz="1600" b="0" i="0" dirty="0">
                          <a:solidFill>
                            <a:schemeClr val="tx1">
                              <a:lumMod val="65000"/>
                              <a:lumOff val="35000"/>
                            </a:schemeClr>
                          </a:solidFill>
                          <a:latin typeface="Rubik" pitchFamily="2" charset="-79"/>
                          <a:cs typeface="Rubik" pitchFamily="2" charset="-79"/>
                        </a:rPr>
                        <a:t>10</a:t>
                      </a:r>
                      <a:endParaRPr lang="da-DK" sz="1600" b="0" i="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US" sz="1800" b="0" i="0" noProof="0" dirty="0">
                          <a:solidFill>
                            <a:schemeClr val="tx1">
                              <a:lumMod val="65000"/>
                              <a:lumOff val="35000"/>
                            </a:schemeClr>
                          </a:solidFill>
                          <a:latin typeface="Rubik Medium" pitchFamily="2" charset="-79"/>
                          <a:ea typeface="Roboto Condensed Light" panose="02000000000000000000" pitchFamily="2" charset="0"/>
                          <a:cs typeface="Rubik Medium" pitchFamily="2" charset="-79"/>
                        </a:rPr>
                        <a:t>Norway</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1,060,436</a:t>
                      </a:r>
                    </a:p>
                  </a:txBody>
                  <a:tcPr marL="182868" marR="182868" marT="91434" marB="91434" anchor="c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2"/>
                          </a:solidFill>
                          <a:latin typeface="Source Code Pro" panose="020B0509030403020204" pitchFamily="49" charset="0"/>
                          <a:ea typeface="Source Code Pro" panose="020B0509030403020204" pitchFamily="49" charset="0"/>
                          <a:cs typeface="Courier New" panose="02070309020205020404" pitchFamily="49" charset="0"/>
                        </a:rPr>
                        <a:t>4,061,537</a:t>
                      </a:r>
                    </a:p>
                  </a:txBody>
                  <a:tcPr marL="182868" marR="182868" marT="91434" marB="91434" anchor="ctr">
                    <a:solidFill>
                      <a:schemeClr val="bg1"/>
                    </a:solidFill>
                  </a:tcPr>
                </a:tc>
                <a:tc>
                  <a:txBody>
                    <a:bodyPr/>
                    <a:lstStyle/>
                    <a:p>
                      <a:pPr algn="r"/>
                      <a:r>
                        <a:rPr lang="da-DK" sz="1800" b="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17</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236612894"/>
                  </a:ext>
                </a:extLst>
              </a:tr>
              <a:tr h="621723">
                <a:tc gridSpan="2">
                  <a:txBody>
                    <a:bodyPr/>
                    <a:lstStyle/>
                    <a:p>
                      <a:pPr marL="0" algn="r" defTabSz="914400" rtl="0" eaLnBrk="1" latinLnBrk="0" hangingPunct="1"/>
                      <a:r>
                        <a:rPr lang="en-US" sz="1800" b="1" kern="1200" noProof="0" dirty="0">
                          <a:solidFill>
                            <a:schemeClr val="tx1">
                              <a:lumMod val="65000"/>
                              <a:lumOff val="35000"/>
                            </a:schemeClr>
                          </a:solidFill>
                        </a:rPr>
                        <a:t>OTHER COUNTRIES + AREAS</a:t>
                      </a:r>
                      <a:endParaRPr lang="en-US" sz="1800" b="1" kern="1200" noProof="0" dirty="0">
                        <a:solidFill>
                          <a:schemeClr val="tx1">
                            <a:lumMod val="65000"/>
                            <a:lumOff val="35000"/>
                          </a:schemeClr>
                        </a:solidFill>
                        <a:latin typeface="Roboto Condensed Light"/>
                        <a:ea typeface="+mn-ea"/>
                        <a:cs typeface="+mn-cs"/>
                      </a:endParaRPr>
                    </a:p>
                  </a:txBody>
                  <a:tcPr marL="182868" marR="182868" marT="91434" marB="91434" anchor="ctr">
                    <a:lnL w="12700" cap="flat" cmpd="sng" algn="ctr">
                      <a:noFill/>
                      <a:prstDash val="solid"/>
                      <a:round/>
                      <a:headEnd type="none" w="med" len="med"/>
                      <a:tailEnd type="none" w="med" len="med"/>
                    </a:lnL>
                    <a:solidFill>
                      <a:schemeClr val="bg1"/>
                    </a:solidFill>
                  </a:tcPr>
                </a:tc>
                <a:tc hMerge="1">
                  <a:txBody>
                    <a:bodyPr/>
                    <a:lstStyle/>
                    <a:p>
                      <a:pPr algn="r"/>
                      <a:r>
                        <a:rPr lang="en-US" sz="1400" b="1" kern="1200" noProof="0" dirty="0">
                          <a:solidFill>
                            <a:schemeClr val="tx1">
                              <a:lumMod val="65000"/>
                              <a:lumOff val="35000"/>
                            </a:schemeClr>
                          </a:solidFill>
                          <a:latin typeface="Roboto Condensed Light"/>
                          <a:ea typeface="+mn-ea"/>
                          <a:cs typeface="+mn-cs"/>
                        </a:rPr>
                        <a:t>OTHER COUNTRIES + AREAS</a:t>
                      </a:r>
                      <a:endParaRPr lang="en-US" b="1" noProof="0" dirty="0"/>
                    </a:p>
                  </a:txBody>
                  <a:tcPr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da-DK" sz="1800" b="1" kern="1200" dirty="0">
                          <a:solidFill>
                            <a:schemeClr val="tx1">
                              <a:lumMod val="65000"/>
                              <a:lumOff val="35000"/>
                            </a:schemeClr>
                          </a:solidFill>
                          <a:latin typeface="Source Code Pro" panose="020B0509030403020204" pitchFamily="49" charset="0"/>
                          <a:ea typeface="Source Code Pro" panose="020B0509030403020204" pitchFamily="49" charset="0"/>
                          <a:cs typeface="Courier New" panose="02070309020205020404" pitchFamily="49" charset="0"/>
                        </a:rPr>
                        <a:t>6,298,805</a:t>
                      </a:r>
                      <a:endParaRPr lang="en-GB" sz="1800" b="1" kern="1200" dirty="0">
                        <a:solidFill>
                          <a:schemeClr val="tx1">
                            <a:lumMod val="65000"/>
                            <a:lumOff val="35000"/>
                          </a:schemeClr>
                        </a:solidFill>
                        <a:latin typeface="Source Code Pro" panose="020B0509030403020204" pitchFamily="49" charset="0"/>
                        <a:ea typeface="Source Code Pro" panose="020B0509030403020204" pitchFamily="49" charset="0"/>
                        <a:cs typeface="Courier New" panose="02070309020205020404" pitchFamily="49" charset="0"/>
                      </a:endParaRPr>
                    </a:p>
                  </a:txBody>
                  <a:tcPr marL="182868" marR="182868" marT="91434" marB="91434" anchor="ctr">
                    <a:solidFill>
                      <a:schemeClr val="bg1"/>
                    </a:solidFill>
                  </a:tcPr>
                </a:tc>
                <a:tc>
                  <a:txBody>
                    <a:bodyPr/>
                    <a:lstStyle/>
                    <a:p>
                      <a:pPr marL="0" algn="r" defTabSz="914400" rtl="0" eaLnBrk="1" latinLnBrk="0" hangingPunct="1"/>
                      <a:r>
                        <a:rPr lang="da-DK" sz="1800" b="1" kern="1200" dirty="0">
                          <a:solidFill>
                            <a:schemeClr val="tx1">
                              <a:lumMod val="65000"/>
                              <a:lumOff val="35000"/>
                            </a:schemeClr>
                          </a:solidFill>
                          <a:latin typeface="Source Code Pro" panose="020B0509030403020204" pitchFamily="49" charset="0"/>
                          <a:ea typeface="Source Code Pro" panose="020B0509030403020204" pitchFamily="49" charset="0"/>
                          <a:cs typeface="Courier New" panose="02070309020205020404" pitchFamily="49" charset="0"/>
                        </a:rPr>
                        <a:t>97,322,395</a:t>
                      </a:r>
                      <a:endParaRPr lang="en-GB" sz="1800" b="1" kern="1200" dirty="0">
                        <a:solidFill>
                          <a:schemeClr val="tx1">
                            <a:lumMod val="65000"/>
                            <a:lumOff val="35000"/>
                          </a:schemeClr>
                        </a:solidFill>
                        <a:latin typeface="Source Code Pro" panose="020B0509030403020204" pitchFamily="49" charset="0"/>
                        <a:ea typeface="Source Code Pro" panose="020B0509030403020204" pitchFamily="49" charset="0"/>
                        <a:cs typeface="Courier New" panose="02070309020205020404" pitchFamily="49" charset="0"/>
                      </a:endParaRPr>
                    </a:p>
                  </a:txBody>
                  <a:tcPr marL="182868" marR="182868" marT="91434" marB="91434" anchor="ctr">
                    <a:solidFill>
                      <a:schemeClr val="bg1"/>
                    </a:solidFill>
                  </a:tcPr>
                </a:tc>
                <a:tc>
                  <a:txBody>
                    <a:bodyPr/>
                    <a:lstStyle/>
                    <a:p>
                      <a:pPr algn="r"/>
                      <a:endParaRPr lang="da-DK" sz="1800" b="0" dirty="0">
                        <a:solidFill>
                          <a:schemeClr val="tx1">
                            <a:lumMod val="65000"/>
                            <a:lumOff val="35000"/>
                          </a:schemeClr>
                        </a:solidFill>
                        <a:latin typeface="Roboto Condensed Light"/>
                        <a:ea typeface="Roboto Condensed Light" panose="02000000000000000000" pitchFamily="2" charset="0"/>
                        <a:cs typeface="Roboto Condensed Light" panose="02000000000000000000" pitchFamily="2" charset="0"/>
                      </a:endParaRP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87756698"/>
                  </a:ext>
                </a:extLst>
              </a:tr>
              <a:tr h="623163">
                <a:tc gridSpan="2">
                  <a:txBody>
                    <a:bodyPr/>
                    <a:lstStyle/>
                    <a:p>
                      <a:pPr algn="r"/>
                      <a:r>
                        <a:rPr lang="da-DK" sz="1800" b="1" dirty="0">
                          <a:solidFill>
                            <a:schemeClr val="accent1"/>
                          </a:solidFill>
                        </a:rPr>
                        <a:t>TOTAL</a:t>
                      </a:r>
                      <a:endParaRPr lang="da-DK" sz="1800" b="1" dirty="0">
                        <a:solidFill>
                          <a:schemeClr val="accent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1"/>
                    </a:solidFill>
                  </a:tcPr>
                </a:tc>
                <a:tc hMerge="1">
                  <a:txBody>
                    <a:bodyPr/>
                    <a:lstStyle/>
                    <a:p>
                      <a:endParaRPr lang="en-US" b="1" dirty="0"/>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GB" sz="1800" b="1" kern="1200" dirty="0">
                          <a:solidFill>
                            <a:schemeClr val="accent1"/>
                          </a:solidFill>
                          <a:latin typeface="Source Code Pro" panose="020B0509030403020204" pitchFamily="49" charset="0"/>
                          <a:ea typeface="Source Code Pro" panose="020B0509030403020204" pitchFamily="49" charset="0"/>
                          <a:cs typeface="Courier New" panose="02070309020205020404" pitchFamily="49" charset="0"/>
                        </a:rPr>
                        <a:t>62,149,830</a:t>
                      </a:r>
                    </a:p>
                  </a:txBody>
                  <a:tcPr marL="182868" marR="182868" marT="91434" marB="91434" anchor="ctr">
                    <a:lnB w="12700" cap="flat" cmpd="sng" algn="ctr">
                      <a:noFill/>
                      <a:prstDash val="solid"/>
                      <a:round/>
                      <a:headEnd type="none" w="med" len="med"/>
                      <a:tailEnd type="none" w="med" len="med"/>
                    </a:lnB>
                    <a:solidFill>
                      <a:schemeClr val="bg1"/>
                    </a:solidFill>
                  </a:tcPr>
                </a:tc>
                <a:tc>
                  <a:txBody>
                    <a:bodyPr/>
                    <a:lstStyle/>
                    <a:p>
                      <a:pPr algn="r"/>
                      <a:r>
                        <a:rPr lang="en-GB" sz="1800" b="1" kern="1200" dirty="0">
                          <a:solidFill>
                            <a:schemeClr val="accent1"/>
                          </a:solidFill>
                          <a:latin typeface="Source Code Pro" panose="020B0509030403020204" pitchFamily="49" charset="0"/>
                          <a:ea typeface="Source Code Pro" panose="020B0509030403020204" pitchFamily="49" charset="0"/>
                          <a:cs typeface="Courier New" panose="02070309020205020404" pitchFamily="49" charset="0"/>
                        </a:rPr>
                        <a:t>428,451,251</a:t>
                      </a:r>
                    </a:p>
                  </a:txBody>
                  <a:tcPr marL="182868" marR="182868" marT="91434" marB="91434" anchor="ctr">
                    <a:lnB w="12700" cap="flat" cmpd="sng" algn="ctr">
                      <a:noFill/>
                      <a:prstDash val="solid"/>
                      <a:round/>
                      <a:headEnd type="none" w="med" len="med"/>
                      <a:tailEnd type="none" w="med" len="med"/>
                    </a:lnB>
                    <a:solidFill>
                      <a:schemeClr val="bg1"/>
                    </a:solidFill>
                  </a:tcPr>
                </a:tc>
                <a:tc>
                  <a:txBody>
                    <a:bodyPr/>
                    <a:lstStyle/>
                    <a:p>
                      <a:pPr algn="r"/>
                      <a:endParaRPr lang="da-DK" sz="1800" b="0" dirty="0">
                        <a:solidFill>
                          <a:schemeClr val="accent1"/>
                        </a:solidFill>
                        <a:latin typeface="Roboto Condensed Light"/>
                        <a:ea typeface="Roboto Condensed Light" panose="02000000000000000000" pitchFamily="2" charset="0"/>
                        <a:cs typeface="Roboto Condensed Light" panose="02000000000000000000" pitchFamily="2" charset="0"/>
                      </a:endParaRPr>
                    </a:p>
                  </a:txBody>
                  <a:tcPr marL="182868" marR="182868" marT="91434" marB="91434"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66530443"/>
                  </a:ext>
                </a:extLst>
              </a:tr>
            </a:tbl>
          </a:graphicData>
        </a:graphic>
      </p:graphicFrame>
      <p:sp>
        <p:nvSpPr>
          <p:cNvPr id="2" name="Text Placeholder 3">
            <a:extLst>
              <a:ext uri="{FF2B5EF4-FFF2-40B4-BE49-F238E27FC236}">
                <a16:creationId xmlns:a16="http://schemas.microsoft.com/office/drawing/2014/main" id="{4C16EB98-11EA-3C21-8CA2-6E2AE45EB6D5}"/>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latin typeface="Rubik Medium" pitchFamily="2" charset="-79"/>
              </a:rPr>
              <a:t>1 April 2025</a:t>
            </a:r>
            <a:endParaRPr lang="en-DK" sz="2000" dirty="0">
              <a:latin typeface="Rubik Medium" pitchFamily="2" charset="-79"/>
            </a:endParaRPr>
          </a:p>
        </p:txBody>
      </p:sp>
    </p:spTree>
    <p:extLst>
      <p:ext uri="{BB962C8B-B14F-4D97-AF65-F5344CB8AC3E}">
        <p14:creationId xmlns:p14="http://schemas.microsoft.com/office/powerpoint/2010/main" val="2336890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4606-026E-CB46-97D1-5EC14AC9D965}"/>
              </a:ext>
            </a:extLst>
          </p:cNvPr>
          <p:cNvSpPr>
            <a:spLocks noGrp="1"/>
          </p:cNvSpPr>
          <p:nvPr>
            <p:ph type="title"/>
          </p:nvPr>
        </p:nvSpPr>
        <p:spPr/>
        <p:txBody>
          <a:bodyPr/>
          <a:lstStyle/>
          <a:p>
            <a:r>
              <a:rPr lang="en-US" dirty="0"/>
              <a:t>Data download requests by country: 2025</a:t>
            </a:r>
            <a:endParaRPr lang="en-GB" dirty="0"/>
          </a:p>
        </p:txBody>
      </p:sp>
      <p:graphicFrame>
        <p:nvGraphicFramePr>
          <p:cNvPr id="8" name="Content Placeholder 6">
            <a:extLst>
              <a:ext uri="{FF2B5EF4-FFF2-40B4-BE49-F238E27FC236}">
                <a16:creationId xmlns:a16="http://schemas.microsoft.com/office/drawing/2014/main" id="{3E4858F1-0D97-AF45-BE79-37694B8C0C46}"/>
              </a:ext>
            </a:extLst>
          </p:cNvPr>
          <p:cNvGraphicFramePr>
            <a:graphicFrameLocks noGrp="1"/>
          </p:cNvGraphicFramePr>
          <p:nvPr>
            <p:ph sz="half" idx="4294967295"/>
            <p:extLst>
              <p:ext uri="{D42A27DB-BD31-4B8C-83A1-F6EECF244321}">
                <p14:modId xmlns:p14="http://schemas.microsoft.com/office/powerpoint/2010/main" val="3915222437"/>
              </p:ext>
            </p:extLst>
          </p:nvPr>
        </p:nvGraphicFramePr>
        <p:xfrm>
          <a:off x="2109787" y="3270250"/>
          <a:ext cx="10081419" cy="8285161"/>
        </p:xfrm>
        <a:graphic>
          <a:graphicData uri="http://schemas.openxmlformats.org/drawingml/2006/table">
            <a:tbl>
              <a:tblPr firstRow="1" bandRow="1">
                <a:tableStyleId>{72833802-FEF1-4C79-8D5D-14CF1EAF98D9}</a:tableStyleId>
              </a:tblPr>
              <a:tblGrid>
                <a:gridCol w="1026911">
                  <a:extLst>
                    <a:ext uri="{9D8B030D-6E8A-4147-A177-3AD203B41FA5}">
                      <a16:colId xmlns:a16="http://schemas.microsoft.com/office/drawing/2014/main" val="2783214514"/>
                    </a:ext>
                  </a:extLst>
                </a:gridCol>
                <a:gridCol w="3087202">
                  <a:extLst>
                    <a:ext uri="{9D8B030D-6E8A-4147-A177-3AD203B41FA5}">
                      <a16:colId xmlns:a16="http://schemas.microsoft.com/office/drawing/2014/main" val="3559535701"/>
                    </a:ext>
                  </a:extLst>
                </a:gridCol>
                <a:gridCol w="1006633">
                  <a:extLst>
                    <a:ext uri="{9D8B030D-6E8A-4147-A177-3AD203B41FA5}">
                      <a16:colId xmlns:a16="http://schemas.microsoft.com/office/drawing/2014/main" val="3125050366"/>
                    </a:ext>
                  </a:extLst>
                </a:gridCol>
                <a:gridCol w="1354667">
                  <a:extLst>
                    <a:ext uri="{9D8B030D-6E8A-4147-A177-3AD203B41FA5}">
                      <a16:colId xmlns:a16="http://schemas.microsoft.com/office/drawing/2014/main" val="3134312622"/>
                    </a:ext>
                  </a:extLst>
                </a:gridCol>
                <a:gridCol w="2235200">
                  <a:extLst>
                    <a:ext uri="{9D8B030D-6E8A-4147-A177-3AD203B41FA5}">
                      <a16:colId xmlns:a16="http://schemas.microsoft.com/office/drawing/2014/main" val="533779881"/>
                    </a:ext>
                  </a:extLst>
                </a:gridCol>
                <a:gridCol w="1370806">
                  <a:extLst>
                    <a:ext uri="{9D8B030D-6E8A-4147-A177-3AD203B41FA5}">
                      <a16:colId xmlns:a16="http://schemas.microsoft.com/office/drawing/2014/main" val="533055570"/>
                    </a:ext>
                  </a:extLst>
                </a:gridCol>
              </a:tblGrid>
              <a:tr h="8251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noProof="0" dirty="0">
                          <a:latin typeface="Rubik Medium" pitchFamily="2" charset="-79"/>
                          <a:cs typeface="Rubik Medium" pitchFamily="2" charset="-79"/>
                        </a:rPr>
                        <a:t>Rank</a:t>
                      </a:r>
                      <a:endParaRPr lang="en-GB" sz="1800" b="0" i="1" noProof="0" dirty="0">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marL="182868" marR="182868" marT="91434" marB="91434" anchor="ctr">
                    <a:lnB w="12700" cap="flat" cmpd="sng" algn="ctr">
                      <a:noFill/>
                      <a:prstDash val="solid"/>
                      <a:round/>
                      <a:headEnd type="none" w="med" len="med"/>
                      <a:tailEnd type="none" w="med" len="med"/>
                    </a:lnB>
                  </a:tcPr>
                </a:tc>
                <a:tc gridSpan="2">
                  <a:txBody>
                    <a:bodyPr/>
                    <a:lstStyle/>
                    <a:p>
                      <a:r>
                        <a:rPr lang="en-GB" sz="1800" b="0" i="0" noProof="0" dirty="0">
                          <a:latin typeface="Rubik Medium" pitchFamily="2" charset="-79"/>
                          <a:cs typeface="Rubik Medium" pitchFamily="2" charset="-79"/>
                        </a:rPr>
                        <a:t>Country</a:t>
                      </a:r>
                      <a:endParaRPr lang="da-DK" dirty="0"/>
                    </a:p>
                  </a:txBody>
                  <a:tcPr marL="182868" marR="182868" marT="91434" marB="91434" anchor="ctr">
                    <a:lnB w="12700" cap="flat" cmpd="sng" algn="ctr">
                      <a:noFill/>
                      <a:prstDash val="solid"/>
                      <a:round/>
                      <a:headEnd type="none" w="med" len="med"/>
                      <a:tailEnd type="none" w="med" len="med"/>
                    </a:lnB>
                  </a:tcPr>
                </a:tc>
                <a:tc hMerge="1">
                  <a:txBody>
                    <a:bodyPr/>
                    <a:lstStyle/>
                    <a:p>
                      <a:endParaRPr lang="da-DK"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0" i="0" noProof="0" dirty="0">
                          <a:latin typeface="Rubik Medium" pitchFamily="2" charset="-79"/>
                          <a:cs typeface="Rubik Medium" pitchFamily="2" charset="-79"/>
                        </a:rPr>
                        <a:t>2025</a:t>
                      </a:r>
                      <a:endParaRPr lang="en-GB" sz="1600" b="0" i="0" noProof="0" dirty="0">
                        <a:latin typeface="Rubik Medium" pitchFamily="2" charset="-79"/>
                        <a:ea typeface="Roboto Condensed Light" panose="02000000000000000000" pitchFamily="2" charset="0"/>
                        <a:cs typeface="Rubik Medium" pitchFamily="2" charset="-79"/>
                      </a:endParaRPr>
                    </a:p>
                  </a:txBody>
                  <a:tcPr marL="182868" marR="182868" marT="91434" marB="91434" anchor="ctr">
                    <a:lnB w="12700" cap="flat" cmpd="sng" algn="ctr">
                      <a:no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0" i="0" kern="1200" noProof="0" dirty="0">
                          <a:solidFill>
                            <a:schemeClr val="bg1"/>
                          </a:solidFill>
                          <a:latin typeface="Rubik Medium" pitchFamily="2" charset="-79"/>
                          <a:cs typeface="Rubik Medium" pitchFamily="2" charset="-79"/>
                        </a:rPr>
                        <a:t>2024 total</a:t>
                      </a:r>
                      <a:endParaRPr lang="en-GB" sz="1600" b="0" i="0" kern="1200" noProof="0" dirty="0">
                        <a:solidFill>
                          <a:schemeClr val="bg1"/>
                        </a:solidFill>
                        <a:latin typeface="Rubik Medium" pitchFamily="2" charset="-79"/>
                        <a:ea typeface="Roboto Condensed Light" panose="02000000000000000000" pitchFamily="2" charset="0"/>
                        <a:cs typeface="Rubik Medium" pitchFamily="2" charset="-79"/>
                      </a:endParaRPr>
                    </a:p>
                  </a:txBody>
                  <a:tcPr marL="182868" marR="182868" marT="91434" marB="91434" anchor="ctr">
                    <a:lnB w="12700" cap="flat" cmpd="sng" algn="ctr">
                      <a:no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b="0" i="0" kern="1200" noProof="0" dirty="0">
                          <a:solidFill>
                            <a:schemeClr val="bg1"/>
                          </a:solidFill>
                          <a:latin typeface="Rubik Medium" pitchFamily="2" charset="-79"/>
                          <a:cs typeface="Rubik Medium" pitchFamily="2" charset="-79"/>
                        </a:rPr>
                        <a:t>2024 rank</a:t>
                      </a:r>
                      <a:endParaRPr lang="en-GB" sz="1600" b="0" i="0" kern="1200" noProof="0" dirty="0">
                        <a:solidFill>
                          <a:schemeClr val="bg1"/>
                        </a:solidFill>
                        <a:latin typeface="Rubik Medium" pitchFamily="2" charset="-79"/>
                        <a:ea typeface="Roboto Condensed Light" panose="02000000000000000000" pitchFamily="2" charset="0"/>
                        <a:cs typeface="Rubik Medium" pitchFamily="2" charset="-79"/>
                      </a:endParaRPr>
                    </a:p>
                  </a:txBody>
                  <a:tcPr marL="182868" marR="182868" marT="91434" marB="91434" anchor="ctr">
                    <a:lnB w="12700" cap="flat" cmpd="sng" algn="ctr">
                      <a:noFill/>
                      <a:prstDash val="solid"/>
                      <a:round/>
                      <a:headEnd type="none" w="med" len="med"/>
                      <a:tailEnd type="none" w="med" len="med"/>
                    </a:lnB>
                  </a:tcPr>
                </a:tc>
                <a:extLst>
                  <a:ext uri="{0D108BD9-81ED-4DB2-BD59-A6C34878D82A}">
                    <a16:rowId xmlns:a16="http://schemas.microsoft.com/office/drawing/2014/main" val="1946135312"/>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1</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noProof="0" dirty="0">
                          <a:solidFill>
                            <a:schemeClr val="tx1">
                              <a:lumMod val="65000"/>
                              <a:lumOff val="35000"/>
                            </a:schemeClr>
                          </a:solidFill>
                          <a:latin typeface="Rubik Medium" pitchFamily="2" charset="-79"/>
                          <a:cs typeface="Rubik Medium" pitchFamily="2" charset="-79"/>
                        </a:rPr>
                        <a:t>China</a:t>
                      </a:r>
                      <a:endParaRPr lang="en-GB" sz="1800" b="0" i="0" noProof="0" dirty="0">
                        <a:solidFill>
                          <a:schemeClr val="tx1">
                            <a:lumMod val="65000"/>
                            <a:lumOff val="35000"/>
                          </a:schemeClr>
                        </a:solidFill>
                        <a:latin typeface="Rubik Medium" pitchFamily="2" charset="-79"/>
                        <a:ea typeface="Roboto Condensed Light" panose="02000000000000000000" pitchFamily="2" charset="0"/>
                        <a:cs typeface="Rubik Medium" pitchFamily="2" charset="-79"/>
                      </a:endParaRPr>
                    </a:p>
                  </a:txBody>
                  <a:tcPr marL="182868" marR="182868" marT="91434" marB="91434" anchor="ctr">
                    <a:lnT w="12700" cap="flat" cmpd="sng" algn="ctr">
                      <a:noFill/>
                      <a:prstDash val="solid"/>
                      <a:round/>
                      <a:headEnd type="none" w="med" len="med"/>
                      <a:tailEnd type="none" w="med" len="med"/>
                    </a:lnT>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23,836</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T w="12700" cap="flat" cmpd="sng" algn="ctr">
                      <a:noFill/>
                      <a:prstDash val="solid"/>
                      <a:round/>
                      <a:headEnd type="none" w="med" len="med"/>
                      <a:tailEnd type="none" w="med" len="med"/>
                    </a:lnT>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63,485</a:t>
                      </a:r>
                    </a:p>
                  </a:txBody>
                  <a:tcPr marL="182868" marR="182868" marT="91434" marB="91434" anchor="ctr">
                    <a:lnT w="12700" cap="flat" cmpd="sng" algn="ctr">
                      <a:noFill/>
                      <a:prstDash val="solid"/>
                      <a:round/>
                      <a:headEnd type="none" w="med" len="med"/>
                      <a:tailEnd type="none" w="med" len="med"/>
                    </a:lnT>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rPr>
                        <a:t>1</a:t>
                      </a:r>
                      <a:endPar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60135407"/>
                  </a:ext>
                </a:extLst>
              </a:tr>
              <a:tr h="621664">
                <a:tc>
                  <a:txBody>
                    <a:bodyPr/>
                    <a:lstStyle/>
                    <a:p>
                      <a:pPr algn="ctr"/>
                      <a:r>
                        <a:rPr lang="en-GB" sz="1800" b="0" i="0" noProof="0">
                          <a:solidFill>
                            <a:schemeClr val="tx1">
                              <a:lumMod val="65000"/>
                              <a:lumOff val="35000"/>
                            </a:schemeClr>
                          </a:solidFill>
                          <a:latin typeface="Rubik" pitchFamily="2" charset="-79"/>
                          <a:cs typeface="Rubik" pitchFamily="2" charset="-79"/>
                        </a:rPr>
                        <a:t>2</a:t>
                      </a:r>
                      <a:endParaRPr lang="en-GB" sz="1800" b="0" i="0" noProof="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GB" sz="1800" b="0" i="0" noProof="0" dirty="0">
                          <a:solidFill>
                            <a:schemeClr val="tx1">
                              <a:lumMod val="65000"/>
                              <a:lumOff val="35000"/>
                            </a:schemeClr>
                          </a:solidFill>
                          <a:latin typeface="Rubik Medium" pitchFamily="2" charset="-79"/>
                          <a:cs typeface="Rubik Medium" pitchFamily="2" charset="-79"/>
                        </a:rPr>
                        <a:t>United States</a:t>
                      </a:r>
                      <a:endParaRPr lang="en-GB" sz="1800" b="0" i="0" noProof="0" dirty="0">
                        <a:solidFill>
                          <a:schemeClr val="tx1">
                            <a:lumMod val="65000"/>
                            <a:lumOff val="35000"/>
                          </a:schemeClr>
                        </a:solidFill>
                        <a:latin typeface="Rubik Medium" pitchFamily="2" charset="-79"/>
                        <a:ea typeface="Roboto Condensed Light" panose="02000000000000000000" pitchFamily="2" charset="0"/>
                        <a:cs typeface="Rubik Medium" pitchFamily="2" charset="-79"/>
                      </a:endParaRP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22,608</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41,921</a:t>
                      </a: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2</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60202048"/>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3</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GB" sz="1800" b="0" i="0" noProof="0" dirty="0">
                          <a:solidFill>
                            <a:schemeClr val="tx1">
                              <a:lumMod val="65000"/>
                              <a:lumOff val="35000"/>
                            </a:schemeClr>
                          </a:solidFill>
                          <a:latin typeface="Rubik Medium" pitchFamily="2" charset="-79"/>
                          <a:cs typeface="Rubik Medium" pitchFamily="2" charset="-79"/>
                        </a:rPr>
                        <a:t>Mexico</a:t>
                      </a:r>
                      <a:endParaRPr lang="en-GB" sz="1800" b="0" i="0" noProof="0" dirty="0">
                        <a:solidFill>
                          <a:schemeClr val="tx1">
                            <a:lumMod val="65000"/>
                            <a:lumOff val="35000"/>
                          </a:schemeClr>
                        </a:solidFill>
                        <a:latin typeface="Rubik Medium" pitchFamily="2" charset="-79"/>
                        <a:ea typeface="Roboto Condensed Light" panose="02000000000000000000" pitchFamily="2" charset="0"/>
                        <a:cs typeface="Rubik Medium" pitchFamily="2" charset="-79"/>
                      </a:endParaRP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11,839</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29,712</a:t>
                      </a: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3</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669462306"/>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4</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GB" sz="1800" b="0" i="0" noProof="0" dirty="0">
                          <a:solidFill>
                            <a:schemeClr val="tx1">
                              <a:lumMod val="65000"/>
                              <a:lumOff val="35000"/>
                            </a:schemeClr>
                          </a:solidFill>
                          <a:latin typeface="Rubik Medium" pitchFamily="2" charset="-79"/>
                          <a:cs typeface="Rubik Medium" pitchFamily="2" charset="-79"/>
                        </a:rPr>
                        <a:t>United Kingdom</a:t>
                      </a: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6,754</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13,502</a:t>
                      </a: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rPr>
                        <a:t>7</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155406992"/>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5</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noProof="0" dirty="0">
                          <a:solidFill>
                            <a:schemeClr val="tx1">
                              <a:lumMod val="65000"/>
                              <a:lumOff val="35000"/>
                            </a:schemeClr>
                          </a:solidFill>
                          <a:latin typeface="Rubik Medium" pitchFamily="2" charset="-79"/>
                          <a:cs typeface="Rubik Medium" pitchFamily="2" charset="-79"/>
                        </a:rPr>
                        <a:t>Colombia</a:t>
                      </a:r>
                    </a:p>
                  </a:txBody>
                  <a:tcPr marL="182868" marR="182868" marT="91434" marB="91434" anchor="ctr">
                    <a:solidFill>
                      <a:schemeClr val="bg1"/>
                    </a:solidFill>
                  </a:tcPr>
                </a:tc>
                <a:tc gridSpan="2">
                  <a:txBody>
                    <a:bodyPr/>
                    <a:lstStyle/>
                    <a:p>
                      <a:pPr marL="0" algn="r" defTabSz="914400" rtl="0" eaLnBrk="1" latinLnBrk="0" hangingPunct="1"/>
                      <a:r>
                        <a:rPr lang="en-GB" sz="1800" b="0" kern="1200" noProof="0" dirty="0">
                          <a:solidFill>
                            <a:schemeClr val="tx2"/>
                          </a:solidFill>
                          <a:latin typeface="Source Code Pro" panose="020B0509030403020204" pitchFamily="49" charset="0"/>
                          <a:ea typeface="Source Code Pro" panose="020B0509030403020204" pitchFamily="49" charset="0"/>
                          <a:cs typeface="+mn-cs"/>
                        </a:rPr>
                        <a:t>6,065</a:t>
                      </a:r>
                    </a:p>
                  </a:txBody>
                  <a:tcPr marL="182868" marR="182868" marT="91434" marB="91434" anchor="ctr">
                    <a:solidFill>
                      <a:schemeClr val="bg1"/>
                    </a:solidFill>
                  </a:tcPr>
                </a:tc>
                <a:tc hMerge="1">
                  <a:txBody>
                    <a:bodyPr/>
                    <a:lstStyle/>
                    <a:p>
                      <a:pPr marL="0" algn="r" defTabSz="914400" rtl="0" eaLnBrk="1" latinLnBrk="0" hangingPunct="1"/>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marL="0" algn="r" defTabSz="914400" rtl="0" eaLnBrk="1" latinLnBrk="0" hangingPunct="1"/>
                      <a:r>
                        <a:rPr lang="en-GB" sz="1800" b="0" kern="1200" noProof="0" dirty="0">
                          <a:solidFill>
                            <a:schemeClr val="tx2"/>
                          </a:solidFill>
                          <a:latin typeface="Source Code Pro" panose="020B0509030403020204" pitchFamily="49" charset="0"/>
                          <a:ea typeface="Source Code Pro" panose="020B0509030403020204" pitchFamily="49" charset="0"/>
                          <a:cs typeface="+mn-cs"/>
                        </a:rPr>
                        <a:t>21,274</a:t>
                      </a:r>
                    </a:p>
                  </a:txBody>
                  <a:tcPr marL="182868" marR="182868" marT="91434" marB="91434" anchor="ctr">
                    <a:solidFill>
                      <a:schemeClr val="bg1"/>
                    </a:solidFill>
                  </a:tcPr>
                </a:tc>
                <a:tc>
                  <a:txBody>
                    <a:bodyPr/>
                    <a:lstStyle/>
                    <a:p>
                      <a:pPr marL="0" algn="r" defTabSz="914400" rtl="0" eaLnBrk="1" latinLnBrk="0" hangingPunct="1"/>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5</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20167965"/>
                  </a:ext>
                </a:extLst>
              </a:tr>
              <a:tr h="621664">
                <a:tc>
                  <a:txBody>
                    <a:bodyPr/>
                    <a:lstStyle/>
                    <a:p>
                      <a:pPr marL="0" algn="ctr" defTabSz="914400" rtl="0" eaLnBrk="1" latinLnBrk="0" hangingPunct="1"/>
                      <a:r>
                        <a:rPr lang="en-GB" sz="1800" b="0" i="0" noProof="0">
                          <a:solidFill>
                            <a:schemeClr val="tx1">
                              <a:lumMod val="65000"/>
                              <a:lumOff val="35000"/>
                            </a:schemeClr>
                          </a:solidFill>
                          <a:latin typeface="Rubik" pitchFamily="2" charset="-79"/>
                          <a:cs typeface="Rubik" pitchFamily="2" charset="-79"/>
                        </a:rPr>
                        <a:t>6</a:t>
                      </a:r>
                      <a:endParaRPr lang="en-GB" sz="1800" b="0" i="0" noProof="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pPr marL="0" algn="l" defTabSz="914400" rtl="0" eaLnBrk="1" latinLnBrk="0" hangingPunct="1"/>
                      <a:r>
                        <a:rPr lang="en-GB" sz="1800" b="0" i="0" kern="1200" noProof="0" dirty="0">
                          <a:solidFill>
                            <a:schemeClr val="tx1">
                              <a:lumMod val="65000"/>
                              <a:lumOff val="35000"/>
                            </a:schemeClr>
                          </a:solidFill>
                          <a:latin typeface="Rubik Medium" pitchFamily="2" charset="-79"/>
                          <a:ea typeface="+mn-ea"/>
                          <a:cs typeface="Rubik Medium" pitchFamily="2" charset="-79"/>
                        </a:rPr>
                        <a:t>Spain</a:t>
                      </a: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5,510</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14,704</a:t>
                      </a: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6</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773336137"/>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7</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GB" sz="1800" b="0" i="0" noProof="0" dirty="0">
                          <a:solidFill>
                            <a:schemeClr val="tx1">
                              <a:lumMod val="65000"/>
                              <a:lumOff val="35000"/>
                            </a:schemeClr>
                          </a:solidFill>
                          <a:latin typeface="Rubik Medium" pitchFamily="2" charset="-79"/>
                          <a:cs typeface="Rubik Medium" pitchFamily="2" charset="-79"/>
                        </a:rPr>
                        <a:t>Brazil</a:t>
                      </a: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5,371</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lang="en-GB" sz="1800" b="0" kern="1200" noProof="0" dirty="0">
                          <a:solidFill>
                            <a:schemeClr val="tx2"/>
                          </a:solidFill>
                          <a:latin typeface="Source Code Pro" panose="020B0509030403020204" pitchFamily="49" charset="0"/>
                          <a:ea typeface="Source Code Pro" panose="020B0509030403020204" pitchFamily="49" charset="0"/>
                          <a:cs typeface="+mn-cs"/>
                        </a:rPr>
                        <a:t>21,641</a:t>
                      </a: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4</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236612894"/>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8</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GB" sz="1800" b="0" i="0" kern="1200" noProof="0" dirty="0">
                          <a:solidFill>
                            <a:schemeClr val="tx1">
                              <a:lumMod val="65000"/>
                              <a:lumOff val="35000"/>
                            </a:schemeClr>
                          </a:solidFill>
                          <a:latin typeface="Rubik Medium" pitchFamily="2" charset="-79"/>
                          <a:cs typeface="Rubik Medium" pitchFamily="2" charset="-79"/>
                        </a:rPr>
                        <a:t>Japan</a:t>
                      </a: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4,146</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4,244</a:t>
                      </a: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20</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025511570"/>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9</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GB" sz="1800" b="0" i="0" noProof="0" dirty="0">
                          <a:solidFill>
                            <a:schemeClr val="tx1">
                              <a:lumMod val="65000"/>
                              <a:lumOff val="35000"/>
                            </a:schemeClr>
                          </a:solidFill>
                          <a:latin typeface="Rubik Medium" pitchFamily="2" charset="-79"/>
                          <a:cs typeface="Rubik Medium" pitchFamily="2" charset="-79"/>
                        </a:rPr>
                        <a:t>Italy</a:t>
                      </a: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3,900</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5,344</a:t>
                      </a: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13</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399268121"/>
                  </a:ext>
                </a:extLst>
              </a:tr>
              <a:tr h="621664">
                <a:tc>
                  <a:txBody>
                    <a:bodyPr/>
                    <a:lstStyle/>
                    <a:p>
                      <a:pPr algn="ctr"/>
                      <a:r>
                        <a:rPr lang="en-GB" sz="1800" b="0" i="0" noProof="0" dirty="0">
                          <a:solidFill>
                            <a:schemeClr val="tx1">
                              <a:lumMod val="65000"/>
                              <a:lumOff val="35000"/>
                            </a:schemeClr>
                          </a:solidFill>
                          <a:latin typeface="Rubik" pitchFamily="2" charset="-79"/>
                          <a:cs typeface="Rubik" pitchFamily="2" charset="-79"/>
                        </a:rPr>
                        <a:t>10</a:t>
                      </a:r>
                      <a:endParaRPr lang="en-GB" sz="1800" b="0" i="0" noProof="0" dirty="0">
                        <a:solidFill>
                          <a:schemeClr val="tx1">
                            <a:lumMod val="65000"/>
                            <a:lumOff val="35000"/>
                          </a:schemeClr>
                        </a:solidFill>
                        <a:latin typeface="Rubik" pitchFamily="2" charset="-79"/>
                        <a:ea typeface="Roboto Condensed Light" panose="02000000000000000000" pitchFamily="2" charset="0"/>
                        <a:cs typeface="Rubik" pitchFamily="2" charset="-79"/>
                      </a:endParaRPr>
                    </a:p>
                  </a:txBody>
                  <a:tcPr marL="182868" marR="182868" marT="91434" marB="91434" anchor="ctr">
                    <a:lnL w="12700" cap="flat" cmpd="sng" algn="ctr">
                      <a:noFill/>
                      <a:prstDash val="solid"/>
                      <a:round/>
                      <a:headEnd type="none" w="med" len="med"/>
                      <a:tailEnd type="none" w="med" len="med"/>
                    </a:lnL>
                    <a:solidFill>
                      <a:schemeClr val="bg1"/>
                    </a:solidFill>
                  </a:tcPr>
                </a:tc>
                <a:tc>
                  <a:txBody>
                    <a:bodyPr/>
                    <a:lstStyle/>
                    <a:p>
                      <a:r>
                        <a:rPr lang="en-GB" sz="1800" b="0" i="0" noProof="0" dirty="0">
                          <a:solidFill>
                            <a:schemeClr val="tx1">
                              <a:lumMod val="65000"/>
                              <a:lumOff val="35000"/>
                            </a:schemeClr>
                          </a:solidFill>
                          <a:latin typeface="Rubik Medium" pitchFamily="2" charset="-79"/>
                          <a:cs typeface="Rubik Medium" pitchFamily="2" charset="-79"/>
                        </a:rPr>
                        <a:t>Germany</a:t>
                      </a:r>
                    </a:p>
                  </a:txBody>
                  <a:tcPr marL="182868" marR="182868" marT="91434" marB="91434" anchor="ctr">
                    <a:solidFill>
                      <a:schemeClr val="bg1"/>
                    </a:solidFill>
                  </a:tcPr>
                </a:tc>
                <a:tc gridSpan="2">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3,749</a:t>
                      </a:r>
                    </a:p>
                  </a:txBody>
                  <a:tcPr marL="182868" marR="182868" marT="91434" marB="91434" anchor="ctr">
                    <a:solidFill>
                      <a:schemeClr val="bg1"/>
                    </a:solidFill>
                  </a:tcPr>
                </a:tc>
                <a:tc hMerge="1">
                  <a:txBody>
                    <a:bodyPr/>
                    <a:lstStyle/>
                    <a:p>
                      <a:pPr algn="r"/>
                      <a:endParaRPr lang="en-GB" sz="1800" b="0" noProof="0" dirty="0">
                        <a:solidFill>
                          <a:schemeClr val="tx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solidFill>
                      <a:schemeClr val="bg1"/>
                    </a:solidFill>
                  </a:tcPr>
                </a:tc>
                <a:tc>
                  <a:txBody>
                    <a:bodyPr/>
                    <a:lstStyle/>
                    <a:p>
                      <a:pPr algn="r"/>
                      <a:r>
                        <a:rPr lang="en-GB" sz="1800" b="0" kern="1200" noProof="0" dirty="0">
                          <a:solidFill>
                            <a:schemeClr val="tx2"/>
                          </a:solidFill>
                          <a:latin typeface="Source Code Pro" panose="020B0509030403020204" pitchFamily="49" charset="0"/>
                          <a:ea typeface="Source Code Pro" panose="020B0509030403020204" pitchFamily="49" charset="0"/>
                          <a:cs typeface="+mn-cs"/>
                        </a:rPr>
                        <a:t>8,558</a:t>
                      </a:r>
                    </a:p>
                  </a:txBody>
                  <a:tcPr marL="182868" marR="182868" marT="91434" marB="91434" anchor="ctr">
                    <a:solidFill>
                      <a:schemeClr val="bg1"/>
                    </a:solidFill>
                  </a:tcPr>
                </a:tc>
                <a:tc>
                  <a: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rPr>
                        <a:t>10</a:t>
                      </a: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690162868"/>
                  </a:ext>
                </a:extLst>
              </a:tr>
              <a:tr h="621664">
                <a:tc gridSpan="2">
                  <a:txBody>
                    <a:bodyPr/>
                    <a:lstStyle/>
                    <a:p>
                      <a:pPr marL="0" algn="r" defTabSz="914400" rtl="0" eaLnBrk="1" latinLnBrk="0" hangingPunct="1"/>
                      <a:r>
                        <a:rPr lang="en-GB" sz="1800" b="1" kern="1200" noProof="0" dirty="0">
                          <a:solidFill>
                            <a:schemeClr val="tx1">
                              <a:lumMod val="65000"/>
                              <a:lumOff val="35000"/>
                            </a:schemeClr>
                          </a:solidFill>
                          <a:latin typeface="+mn-lt"/>
                          <a:ea typeface="+mn-ea"/>
                          <a:cs typeface="+mn-cs"/>
                        </a:rPr>
                        <a:t>OTHER COUNTRIES + AREAS</a:t>
                      </a:r>
                    </a:p>
                  </a:txBody>
                  <a:tcPr marL="182868" marR="182868" marT="91434" marB="91434" anchor="ctr">
                    <a:lnL w="12700" cap="flat" cmpd="sng" algn="ctr">
                      <a:noFill/>
                      <a:prstDash val="solid"/>
                      <a:round/>
                      <a:headEnd type="none" w="med" len="med"/>
                      <a:tailEnd type="none" w="med" len="med"/>
                    </a:lnL>
                    <a:solidFill>
                      <a:schemeClr val="bg1"/>
                    </a:solidFill>
                  </a:tcPr>
                </a:tc>
                <a:tc hMerge="1">
                  <a:txBody>
                    <a:bodyPr/>
                    <a:lstStyle/>
                    <a:p>
                      <a:pPr algn="r"/>
                      <a:r>
                        <a:rPr lang="en-US" sz="1400" b="1" kern="1200" noProof="0" dirty="0">
                          <a:solidFill>
                            <a:schemeClr val="tx1">
                              <a:lumMod val="65000"/>
                              <a:lumOff val="35000"/>
                            </a:schemeClr>
                          </a:solidFill>
                          <a:latin typeface="Roboto Condensed Light"/>
                          <a:ea typeface="+mn-ea"/>
                          <a:cs typeface="+mn-cs"/>
                        </a:rPr>
                        <a:t>ALL OTHERS</a:t>
                      </a:r>
                      <a:endParaRPr lang="en-US" b="1" noProof="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algn="r"/>
                      <a:r>
                        <a:rPr lang="en-GB" sz="1800" b="1" noProof="0" dirty="0">
                          <a:solidFill>
                            <a:schemeClr val="tx1">
                              <a:lumMod val="65000"/>
                              <a:lumOff val="35000"/>
                            </a:schemeClr>
                          </a:solidFill>
                          <a:latin typeface="Source Code Pro" panose="020B0509030403020204" pitchFamily="49" charset="0"/>
                          <a:ea typeface="Source Code Pro" panose="020B0509030403020204" pitchFamily="49" charset="0"/>
                        </a:rPr>
                        <a:t>42,136</a:t>
                      </a:r>
                      <a:endParaRPr lang="en-GB" sz="1800" noProof="0" dirty="0">
                        <a:solidFill>
                          <a:schemeClr val="tx1">
                            <a:lumMod val="65000"/>
                            <a:lumOff val="35000"/>
                          </a:schemeClr>
                        </a:solidFill>
                        <a:latin typeface="Source Code Pro" panose="020B0509030403020204" pitchFamily="49" charset="0"/>
                        <a:ea typeface="Source Code Pro" panose="020B0509030403020204" pitchFamily="49" charset="0"/>
                      </a:endParaRPr>
                    </a:p>
                  </a:txBody>
                  <a:tcPr marL="182868" marR="182868" marT="91434" marB="91434" anchor="ctr">
                    <a:solidFill>
                      <a:schemeClr val="bg1"/>
                    </a:solidFill>
                  </a:tcPr>
                </a:tc>
                <a:tc hMerge="1">
                  <a:txBody>
                    <a:bodyPr/>
                    <a:lstStyle/>
                    <a:p>
                      <a:pPr algn="r"/>
                      <a:endParaRPr lang="en-GB" sz="1800" noProof="0" dirty="0">
                        <a:latin typeface="Source Code Pro" panose="020B0509030403020204" pitchFamily="49" charset="0"/>
                        <a:ea typeface="Source Code Pro" panose="020B0509030403020204" pitchFamily="49" charset="0"/>
                      </a:endParaRPr>
                    </a:p>
                  </a:txBody>
                  <a:tcPr marL="182868" marR="182868" marT="91434" marB="91434" anchor="ctr">
                    <a:solidFill>
                      <a:schemeClr val="bg1"/>
                    </a:solidFill>
                  </a:tcPr>
                </a:tc>
                <a:tc>
                  <a:txBody>
                    <a:bodyPr/>
                    <a:lstStyle/>
                    <a:p>
                      <a:pPr algn="r"/>
                      <a:r>
                        <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rPr>
                        <a:t>115,002</a:t>
                      </a:r>
                    </a:p>
                  </a:txBody>
                  <a:tcPr marL="182868" marR="182868" marT="91434" marB="91434" anchor="ctr">
                    <a:solidFill>
                      <a:schemeClr val="bg1"/>
                    </a:solidFill>
                  </a:tcPr>
                </a:tc>
                <a:tc>
                  <a:txBody>
                    <a:bodyPr/>
                    <a:lstStyle/>
                    <a:p>
                      <a:pPr algn="r"/>
                      <a:endParaRPr lang="en-GB" sz="1800" b="0" noProof="0" dirty="0">
                        <a:solidFill>
                          <a:schemeClr val="tx1">
                            <a:lumMod val="65000"/>
                            <a:lumOff val="35000"/>
                          </a:schemeClr>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487756698"/>
                  </a:ext>
                </a:extLst>
              </a:tr>
              <a:tr h="621664">
                <a:tc gridSpan="2">
                  <a:txBody>
                    <a:bodyPr/>
                    <a:lstStyle/>
                    <a:p>
                      <a:pPr algn="r"/>
                      <a:r>
                        <a:rPr lang="da-DK" sz="1800" b="1" kern="1200" dirty="0">
                          <a:solidFill>
                            <a:schemeClr val="accent2"/>
                          </a:solidFill>
                          <a:latin typeface="+mn-lt"/>
                          <a:ea typeface="+mn-ea"/>
                          <a:cs typeface="+mn-cs"/>
                        </a:rPr>
                        <a:t>TOTAL</a:t>
                      </a:r>
                      <a:endParaRPr lang="en-GB" sz="1800" b="1" kern="1200" noProof="0" dirty="0">
                        <a:solidFill>
                          <a:schemeClr val="accent2"/>
                        </a:solidFill>
                        <a:latin typeface="+mn-lt"/>
                        <a:ea typeface="+mn-ea"/>
                        <a:cs typeface="+mn-cs"/>
                      </a:endParaRPr>
                    </a:p>
                  </a:txBody>
                  <a:tcPr marL="182868" marR="182868" marT="91434" marB="91434"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1"/>
                    </a:solidFill>
                  </a:tcPr>
                </a:tc>
                <a:tc hMerge="1">
                  <a:txBody>
                    <a:bodyPr/>
                    <a:lstStyle/>
                    <a:p>
                      <a:endParaRPr lang="en-US" b="1"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algn="r"/>
                      <a:r>
                        <a:rPr lang="en-GB" sz="1800" b="1" kern="1200" noProof="0" dirty="0">
                          <a:solidFill>
                            <a:schemeClr val="accent2"/>
                          </a:solidFill>
                          <a:latin typeface="Source Code Pro" panose="020B0509030403020204" pitchFamily="49" charset="0"/>
                          <a:ea typeface="Source Code Pro" panose="020B0509030403020204" pitchFamily="49" charset="0"/>
                        </a:rPr>
                        <a:t>135,914</a:t>
                      </a:r>
                      <a:endParaRPr lang="en-GB" sz="1800" noProof="0" dirty="0">
                        <a:solidFill>
                          <a:schemeClr val="accent2"/>
                        </a:solidFill>
                        <a:latin typeface="Source Code Pro" panose="020B0509030403020204" pitchFamily="49" charset="0"/>
                        <a:ea typeface="Source Code Pro" panose="020B0509030403020204" pitchFamily="49" charset="0"/>
                      </a:endParaRPr>
                    </a:p>
                  </a:txBody>
                  <a:tcPr marL="182868" marR="182868" marT="91434" marB="91434" anchor="ctr">
                    <a:lnB w="12700" cap="flat" cmpd="sng" algn="ctr">
                      <a:noFill/>
                      <a:prstDash val="solid"/>
                      <a:round/>
                      <a:headEnd type="none" w="med" len="med"/>
                      <a:tailEnd type="none" w="med" len="med"/>
                    </a:lnB>
                    <a:solidFill>
                      <a:schemeClr val="bg1"/>
                    </a:solidFill>
                  </a:tcPr>
                </a:tc>
                <a:tc hMerge="1">
                  <a:txBody>
                    <a:bodyPr/>
                    <a:lstStyle/>
                    <a:p>
                      <a:pPr algn="r"/>
                      <a:endParaRPr lang="en-GB" sz="1800" noProof="0" dirty="0">
                        <a:latin typeface="Source Code Pro" panose="020B0509030403020204" pitchFamily="49" charset="0"/>
                        <a:ea typeface="Source Code Pro" panose="020B0509030403020204" pitchFamily="49" charset="0"/>
                      </a:endParaRPr>
                    </a:p>
                  </a:txBody>
                  <a:tcPr marL="182868" marR="182868" marT="91434" marB="91434" anchor="ctr">
                    <a:lnB w="12700" cap="flat" cmpd="sng" algn="ctr">
                      <a:noFill/>
                      <a:prstDash val="solid"/>
                      <a:round/>
                      <a:headEnd type="none" w="med" len="med"/>
                      <a:tailEnd type="none" w="med" len="med"/>
                    </a:lnB>
                    <a:solidFill>
                      <a:schemeClr val="bg1"/>
                    </a:solidFill>
                  </a:tcPr>
                </a:tc>
                <a:tc>
                  <a:txBody>
                    <a:bodyPr/>
                    <a:lstStyle/>
                    <a:p>
                      <a:pPr algn="r"/>
                      <a:r>
                        <a:rPr lang="en-GB" sz="1800" b="0" kern="1200" noProof="0" dirty="0">
                          <a:solidFill>
                            <a:schemeClr val="accent2"/>
                          </a:solidFill>
                          <a:latin typeface="Source Code Pro" panose="020B0509030403020204" pitchFamily="49" charset="0"/>
                          <a:ea typeface="Source Code Pro" panose="020B0509030403020204" pitchFamily="49" charset="0"/>
                        </a:rPr>
                        <a:t>347,717</a:t>
                      </a:r>
                      <a:endParaRPr lang="en-GB" sz="1800" b="0" noProof="0" dirty="0">
                        <a:solidFill>
                          <a:schemeClr val="accent2"/>
                        </a:solidFill>
                        <a:latin typeface="Source Code Pro" panose="020B0509030403020204" pitchFamily="49" charset="0"/>
                        <a:ea typeface="Source Code Pro" panose="020B0509030403020204" pitchFamily="49" charset="0"/>
                      </a:endParaRPr>
                    </a:p>
                  </a:txBody>
                  <a:tcPr marL="182868" marR="182868" marT="91434" marB="91434" anchor="ctr">
                    <a:lnB w="12700" cap="flat" cmpd="sng" algn="ctr">
                      <a:noFill/>
                      <a:prstDash val="solid"/>
                      <a:round/>
                      <a:headEnd type="none" w="med" len="med"/>
                      <a:tailEnd type="none" w="med" len="med"/>
                    </a:lnB>
                    <a:solidFill>
                      <a:schemeClr val="bg1"/>
                    </a:solidFill>
                  </a:tcPr>
                </a:tc>
                <a:tc>
                  <a:txBody>
                    <a:bodyPr/>
                    <a:lstStyle/>
                    <a:p>
                      <a:pPr algn="r"/>
                      <a:endParaRPr lang="en-GB" sz="1800" b="0" noProof="0" dirty="0">
                        <a:solidFill>
                          <a:schemeClr val="accent2"/>
                        </a:solidFill>
                        <a:latin typeface="Source Code Pro" panose="020B0509030403020204" pitchFamily="49" charset="0"/>
                        <a:ea typeface="Source Code Pro" panose="020B0509030403020204" pitchFamily="49" charset="0"/>
                        <a:cs typeface="Roboto Condensed Light" panose="02000000000000000000" pitchFamily="2" charset="0"/>
                      </a:endParaRPr>
                    </a:p>
                  </a:txBody>
                  <a:tcPr marL="182868" marR="182868" marT="91434" marB="91434"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52132232"/>
                  </a:ext>
                </a:extLst>
              </a:tr>
            </a:tbl>
          </a:graphicData>
        </a:graphic>
      </p:graphicFrame>
      <p:graphicFrame>
        <p:nvGraphicFramePr>
          <p:cNvPr id="6" name="Content Placeholder 10">
            <a:extLst>
              <a:ext uri="{FF2B5EF4-FFF2-40B4-BE49-F238E27FC236}">
                <a16:creationId xmlns:a16="http://schemas.microsoft.com/office/drawing/2014/main" id="{6A103AB0-B3A5-D74B-8BFD-3E373FB18D2F}"/>
              </a:ext>
            </a:extLst>
          </p:cNvPr>
          <p:cNvGraphicFramePr>
            <a:graphicFrameLocks noGrp="1"/>
          </p:cNvGraphicFramePr>
          <p:nvPr>
            <p:ph sz="half" idx="4294967295"/>
            <p:extLst>
              <p:ext uri="{D42A27DB-BD31-4B8C-83A1-F6EECF244321}">
                <p14:modId xmlns:p14="http://schemas.microsoft.com/office/powerpoint/2010/main" val="3305609340"/>
              </p:ext>
            </p:extLst>
          </p:nvPr>
        </p:nvGraphicFramePr>
        <p:xfrm>
          <a:off x="13631863" y="3270250"/>
          <a:ext cx="8640763" cy="8285163"/>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DE8F224B-074A-6D46-AA14-1CD01F0943F7}"/>
              </a:ext>
            </a:extLst>
          </p:cNvPr>
          <p:cNvGrpSpPr/>
          <p:nvPr/>
        </p:nvGrpSpPr>
        <p:grpSpPr>
          <a:xfrm>
            <a:off x="13631863" y="3436409"/>
            <a:ext cx="9675812" cy="1768123"/>
            <a:chOff x="9105900" y="1150042"/>
            <a:chExt cx="5052568" cy="884119"/>
          </a:xfrm>
        </p:grpSpPr>
        <p:sp>
          <p:nvSpPr>
            <p:cNvPr id="7" name="TextBox 6">
              <a:extLst>
                <a:ext uri="{FF2B5EF4-FFF2-40B4-BE49-F238E27FC236}">
                  <a16:creationId xmlns:a16="http://schemas.microsoft.com/office/drawing/2014/main" id="{5CFC253F-B427-0544-B51F-7418AA3B7AF6}"/>
                </a:ext>
              </a:extLst>
            </p:cNvPr>
            <p:cNvSpPr txBox="1"/>
            <p:nvPr/>
          </p:nvSpPr>
          <p:spPr>
            <a:xfrm>
              <a:off x="9105900" y="1150042"/>
              <a:ext cx="1503750" cy="884119"/>
            </a:xfrm>
            <a:prstGeom prst="rect">
              <a:avLst/>
            </a:prstGeom>
            <a:noFill/>
          </p:spPr>
          <p:txBody>
            <a:bodyPr wrap="square" lIns="143991" tIns="143991" rIns="143991" bIns="143991" rtlCol="0">
              <a:spAutoFit/>
            </a:bodyPr>
            <a:lstStyle/>
            <a:p>
              <a:pPr>
                <a:buClr>
                  <a:schemeClr val="accent1"/>
                </a:buClr>
              </a:pPr>
              <a:r>
                <a:rPr lang="en-GB" sz="9600" dirty="0">
                  <a:solidFill>
                    <a:schemeClr val="accent2"/>
                  </a:solidFill>
                  <a:latin typeface="Rubik Medium" pitchFamily="2" charset="-79"/>
                  <a:ea typeface="Roboto" panose="02000000000000000000" pitchFamily="2" charset="0"/>
                  <a:cs typeface="Rubik Medium" pitchFamily="2" charset="-79"/>
                </a:rPr>
                <a:t>139</a:t>
              </a:r>
            </a:p>
          </p:txBody>
        </p:sp>
        <p:sp>
          <p:nvSpPr>
            <p:cNvPr id="9" name="TextBox 8">
              <a:extLst>
                <a:ext uri="{FF2B5EF4-FFF2-40B4-BE49-F238E27FC236}">
                  <a16:creationId xmlns:a16="http://schemas.microsoft.com/office/drawing/2014/main" id="{EE6D6743-C48B-2747-97B8-5D136A765A5D}"/>
                </a:ext>
              </a:extLst>
            </p:cNvPr>
            <p:cNvSpPr txBox="1"/>
            <p:nvPr/>
          </p:nvSpPr>
          <p:spPr>
            <a:xfrm>
              <a:off x="10423961" y="1334720"/>
              <a:ext cx="3734507" cy="514762"/>
            </a:xfrm>
            <a:prstGeom prst="rect">
              <a:avLst/>
            </a:prstGeom>
            <a:noFill/>
          </p:spPr>
          <p:txBody>
            <a:bodyPr wrap="square" lIns="360000" tIns="143991" rIns="143991" bIns="143991" rtlCol="0">
              <a:spAutoFit/>
            </a:bodyPr>
            <a:lstStyle/>
            <a:p>
              <a:pPr>
                <a:defRPr/>
              </a:pPr>
              <a:r>
                <a:rPr lang="en-GB" sz="2400" dirty="0">
                  <a:solidFill>
                    <a:schemeClr val="accent2"/>
                  </a:solidFill>
                  <a:latin typeface="Rubik Medium" pitchFamily="2" charset="-79"/>
                  <a:cs typeface="Rubik Medium" pitchFamily="2" charset="-79"/>
                </a:rPr>
                <a:t>countries, islands &amp; territories where users have ≥5 requested downloads in 2025</a:t>
              </a:r>
            </a:p>
          </p:txBody>
        </p:sp>
      </p:grpSp>
      <p:sp>
        <p:nvSpPr>
          <p:cNvPr id="3" name="Text Placeholder 3">
            <a:extLst>
              <a:ext uri="{FF2B5EF4-FFF2-40B4-BE49-F238E27FC236}">
                <a16:creationId xmlns:a16="http://schemas.microsoft.com/office/drawing/2014/main" id="{97AE2C98-AC22-F795-41E6-F686F4D18716}"/>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solidFill>
                  <a:schemeClr val="accent2"/>
                </a:solidFill>
                <a:latin typeface="Rubik Medium" pitchFamily="2" charset="-79"/>
              </a:rPr>
              <a:t>1 April 2025</a:t>
            </a:r>
            <a:endParaRPr lang="en-DK" sz="2000" dirty="0">
              <a:solidFill>
                <a:schemeClr val="accent2"/>
              </a:solidFill>
              <a:latin typeface="Rubik Medium" pitchFamily="2" charset="-79"/>
            </a:endParaRPr>
          </a:p>
        </p:txBody>
      </p:sp>
    </p:spTree>
    <p:extLst>
      <p:ext uri="{BB962C8B-B14F-4D97-AF65-F5344CB8AC3E}">
        <p14:creationId xmlns:p14="http://schemas.microsoft.com/office/powerpoint/2010/main" val="2035481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F367-D9E0-4519-92AA-E64EC7D5359B}"/>
              </a:ext>
            </a:extLst>
          </p:cNvPr>
          <p:cNvSpPr>
            <a:spLocks noGrp="1"/>
          </p:cNvSpPr>
          <p:nvPr>
            <p:ph type="title"/>
          </p:nvPr>
        </p:nvSpPr>
        <p:spPr/>
        <p:txBody>
          <a:bodyPr>
            <a:normAutofit/>
          </a:bodyPr>
          <a:lstStyle/>
          <a:p>
            <a:r>
              <a:rPr lang="en-US" dirty="0"/>
              <a:t>Peer-reviewed publications using GBIF-mediated data</a:t>
            </a:r>
          </a:p>
        </p:txBody>
      </p:sp>
      <p:sp>
        <p:nvSpPr>
          <p:cNvPr id="3" name="Footer Placeholder 2">
            <a:extLst>
              <a:ext uri="{FF2B5EF4-FFF2-40B4-BE49-F238E27FC236}">
                <a16:creationId xmlns:a16="http://schemas.microsoft.com/office/drawing/2014/main" id="{CA5DDEF4-5EC5-4ADF-8B90-C93939640D36}"/>
              </a:ext>
            </a:extLst>
          </p:cNvPr>
          <p:cNvSpPr>
            <a:spLocks noGrp="1"/>
          </p:cNvSpPr>
          <p:nvPr>
            <p:ph type="ftr" sz="quarter" idx="4294967295"/>
          </p:nvPr>
        </p:nvSpPr>
        <p:spPr>
          <a:xfrm>
            <a:off x="706438" y="12280899"/>
            <a:ext cx="18684875" cy="720725"/>
          </a:xfrm>
        </p:spPr>
        <p:txBody>
          <a:bodyPr/>
          <a:lstStyle/>
          <a:p>
            <a:r>
              <a:rPr lang="en-GB" sz="2000" dirty="0">
                <a:solidFill>
                  <a:schemeClr val="accent1"/>
                </a:solidFill>
              </a:rPr>
              <a:t>https://</a:t>
            </a:r>
            <a:r>
              <a:rPr lang="en-GB" sz="2000" dirty="0" err="1">
                <a:solidFill>
                  <a:schemeClr val="accent1"/>
                </a:solidFill>
              </a:rPr>
              <a:t>www.gbif.org</a:t>
            </a:r>
            <a:r>
              <a:rPr lang="en-GB" sz="2000" dirty="0">
                <a:solidFill>
                  <a:schemeClr val="accent1"/>
                </a:solidFill>
              </a:rPr>
              <a:t>/resource/</a:t>
            </a:r>
            <a:r>
              <a:rPr lang="en-GB" sz="2000" dirty="0" err="1">
                <a:solidFill>
                  <a:schemeClr val="accent1"/>
                </a:solidFill>
              </a:rPr>
              <a:t>search?contentType</a:t>
            </a:r>
            <a:r>
              <a:rPr lang="en-GB" sz="2000" dirty="0">
                <a:solidFill>
                  <a:schemeClr val="accent1"/>
                </a:solidFill>
              </a:rPr>
              <a:t>=</a:t>
            </a:r>
            <a:r>
              <a:rPr lang="en-GB" sz="2000" dirty="0" err="1">
                <a:solidFill>
                  <a:schemeClr val="accent1"/>
                </a:solidFill>
              </a:rPr>
              <a:t>literature&amp;literatureType</a:t>
            </a:r>
            <a:r>
              <a:rPr lang="en-GB" sz="2000" dirty="0">
                <a:solidFill>
                  <a:schemeClr val="accent1"/>
                </a:solidFill>
              </a:rPr>
              <a:t>=</a:t>
            </a:r>
            <a:r>
              <a:rPr lang="en-GB" sz="2000" dirty="0" err="1">
                <a:solidFill>
                  <a:schemeClr val="accent1"/>
                </a:solidFill>
              </a:rPr>
              <a:t>journal&amp;relevance</a:t>
            </a:r>
            <a:r>
              <a:rPr lang="en-GB" sz="2000" dirty="0">
                <a:solidFill>
                  <a:schemeClr val="accent1"/>
                </a:solidFill>
              </a:rPr>
              <a:t>=</a:t>
            </a:r>
            <a:r>
              <a:rPr lang="en-GB" sz="2000" dirty="0" err="1">
                <a:solidFill>
                  <a:schemeClr val="accent1"/>
                </a:solidFill>
              </a:rPr>
              <a:t>GBIF_USED&amp;peerReview</a:t>
            </a:r>
            <a:r>
              <a:rPr lang="en-GB" sz="2000" dirty="0">
                <a:solidFill>
                  <a:schemeClr val="accent1"/>
                </a:solidFill>
              </a:rPr>
              <a:t>=true</a:t>
            </a:r>
          </a:p>
        </p:txBody>
      </p:sp>
      <p:graphicFrame>
        <p:nvGraphicFramePr>
          <p:cNvPr id="4" name="Chart 3">
            <a:extLst>
              <a:ext uri="{FF2B5EF4-FFF2-40B4-BE49-F238E27FC236}">
                <a16:creationId xmlns:a16="http://schemas.microsoft.com/office/drawing/2014/main" id="{E9486202-24CD-3DF3-C042-C74B3B250A77}"/>
              </a:ext>
            </a:extLst>
          </p:cNvPr>
          <p:cNvGraphicFramePr/>
          <p:nvPr>
            <p:extLst>
              <p:ext uri="{D42A27DB-BD31-4B8C-83A1-F6EECF244321}">
                <p14:modId xmlns:p14="http://schemas.microsoft.com/office/powerpoint/2010/main" val="2889386184"/>
              </p:ext>
            </p:extLst>
          </p:nvPr>
        </p:nvGraphicFramePr>
        <p:xfrm>
          <a:off x="3514725" y="3257550"/>
          <a:ext cx="17232312" cy="82978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3">
            <a:extLst>
              <a:ext uri="{FF2B5EF4-FFF2-40B4-BE49-F238E27FC236}">
                <a16:creationId xmlns:a16="http://schemas.microsoft.com/office/drawing/2014/main" id="{91AC7258-D6B3-C236-9357-F8481623A04D}"/>
              </a:ext>
            </a:extLst>
          </p:cNvPr>
          <p:cNvSpPr txBox="1">
            <a:spLocks/>
          </p:cNvSpPr>
          <p:nvPr/>
        </p:nvSpPr>
        <p:spPr>
          <a:xfrm>
            <a:off x="17483905" y="359389"/>
            <a:ext cx="6192069" cy="717121"/>
          </a:xfrm>
          <a:prstGeom prst="rect">
            <a:avLst/>
          </a:prstGeom>
        </p:spPr>
        <p:txBody>
          <a:bodyPr vert="horz" lIns="89994" tIns="89994" rIns="91434" bIns="89994" rtlCol="0" anchor="ctr">
            <a:normAutofit/>
          </a:bodyPr>
          <a:lstStyle>
            <a:lvl1pPr marL="0" indent="0" algn="ctr" defTabSz="1828709" rtl="0" eaLnBrk="1" latinLnBrk="0" hangingPunct="1">
              <a:lnSpc>
                <a:spcPct val="150000"/>
              </a:lnSpc>
              <a:spcBef>
                <a:spcPts val="2000"/>
              </a:spcBef>
              <a:buClr>
                <a:schemeClr val="accent1"/>
              </a:buClr>
              <a:buFontTx/>
              <a:buNone/>
              <a:defRPr sz="2400" b="0" i="0" kern="1200">
                <a:solidFill>
                  <a:schemeClr val="accent1"/>
                </a:solidFill>
                <a:latin typeface="+mn-lt"/>
                <a:ea typeface="Roboto" panose="02000000000000000000" pitchFamily="2" charset="0"/>
                <a:cs typeface="Rubik Medium" pitchFamily="2" charset="-79"/>
              </a:defRPr>
            </a:lvl1pPr>
            <a:lvl2pPr marL="914354"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2pPr>
            <a:lvl3pPr marL="1828709"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3pPr>
            <a:lvl4pPr marL="2743063"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4pPr>
            <a:lvl5pPr marL="3657417" indent="0" algn="l" defTabSz="1828709" rtl="0" eaLnBrk="1" latinLnBrk="0" hangingPunct="1">
              <a:lnSpc>
                <a:spcPct val="130000"/>
              </a:lnSpc>
              <a:spcBef>
                <a:spcPts val="1000"/>
              </a:spcBef>
              <a:buClr>
                <a:schemeClr val="accent1"/>
              </a:buClr>
              <a:buFont typeface="Arial" panose="020B0604020202020204" pitchFamily="34" charset="0"/>
              <a:buNone/>
              <a:defRPr sz="2800" kern="1200">
                <a:solidFill>
                  <a:schemeClr val="bg1"/>
                </a:solidFill>
                <a:latin typeface="Rubik" pitchFamily="2" charset="-79"/>
                <a:ea typeface="+mn-ea"/>
                <a:cs typeface="Rubik" pitchFamily="2" charset="-79"/>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a:r>
              <a:rPr lang="en-GB" sz="2000" dirty="0">
                <a:latin typeface="Rubik Medium" pitchFamily="2" charset="-79"/>
              </a:rPr>
              <a:t>1 April 2025</a:t>
            </a:r>
            <a:endParaRPr lang="en-DK" sz="2000" dirty="0">
              <a:latin typeface="Rubik Medium" pitchFamily="2" charset="-79"/>
            </a:endParaRPr>
          </a:p>
        </p:txBody>
      </p:sp>
    </p:spTree>
    <p:extLst>
      <p:ext uri="{BB962C8B-B14F-4D97-AF65-F5344CB8AC3E}">
        <p14:creationId xmlns:p14="http://schemas.microsoft.com/office/powerpoint/2010/main" val="3682983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HZgrROc7"/>
  <p:tag name="ARTICULATE_SLIDE_COUNT" val="2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BIF 2023 1">
      <a:dk1>
        <a:srgbClr val="000000"/>
      </a:dk1>
      <a:lt1>
        <a:srgbClr val="FFFFFF"/>
      </a:lt1>
      <a:dk2>
        <a:srgbClr val="231F20"/>
      </a:dk2>
      <a:lt2>
        <a:srgbClr val="FFFFFF"/>
      </a:lt2>
      <a:accent1>
        <a:srgbClr val="61A150"/>
      </a:accent1>
      <a:accent2>
        <a:srgbClr val="367FB9"/>
      </a:accent2>
      <a:accent3>
        <a:srgbClr val="725299"/>
      </a:accent3>
      <a:accent4>
        <a:srgbClr val="D37297"/>
      </a:accent4>
      <a:accent5>
        <a:srgbClr val="EDB386"/>
      </a:accent5>
      <a:accent6>
        <a:srgbClr val="F2C45B"/>
      </a:accent6>
      <a:hlink>
        <a:srgbClr val="61A150"/>
      </a:hlink>
      <a:folHlink>
        <a:srgbClr val="73AA60"/>
      </a:folHlink>
    </a:clrScheme>
    <a:fontScheme name="Rubik">
      <a:majorFont>
        <a:latin typeface="Bitter"/>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468D1593-90E6-054A-AF0F-E3E380757925}" vid="{1B955668-065A-C54F-9A3A-5EE25FEF0F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FBBF6E9189954BA0FDCD563682A98B" ma:contentTypeVersion="12" ma:contentTypeDescription="Create a new document." ma:contentTypeScope="" ma:versionID="ef2eba08f4f2a52f9db275e0134fde11">
  <xsd:schema xmlns:xsd="http://www.w3.org/2001/XMLSchema" xmlns:xs="http://www.w3.org/2001/XMLSchema" xmlns:p="http://schemas.microsoft.com/office/2006/metadata/properties" xmlns:ns2="731989eb-7121-409c-871c-8f2366272918" xmlns:ns3="a5bf85ab-5b89-45d5-812d-d881043611a5" targetNamespace="http://schemas.microsoft.com/office/2006/metadata/properties" ma:root="true" ma:fieldsID="8b6e23ee990885b621d2bf7e703ea8e6" ns2:_="" ns3:_="">
    <xsd:import namespace="731989eb-7121-409c-871c-8f2366272918"/>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989eb-7121-409c-871c-8f2366272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CC59ED-772C-41FF-82FE-E6327797BF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1DFBA15-5AE9-40B8-9410-A9E088E78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989eb-7121-409c-871c-8f2366272918"/>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AF0656-BE82-4570-850D-C2E5ECD086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23415</TotalTime>
  <Words>847</Words>
  <Application>Microsoft Macintosh PowerPoint</Application>
  <PresentationFormat>Custom</PresentationFormat>
  <Paragraphs>408</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Bitter SemiBold</vt:lpstr>
      <vt:lpstr>Roboto Condensed Light</vt:lpstr>
      <vt:lpstr>Roboto</vt:lpstr>
      <vt:lpstr>Bitter</vt:lpstr>
      <vt:lpstr>Arial</vt:lpstr>
      <vt:lpstr>Rubik SemiBold</vt:lpstr>
      <vt:lpstr>Rubik</vt:lpstr>
      <vt:lpstr>Source Code Pro</vt:lpstr>
      <vt:lpstr>Rubik Medium</vt:lpstr>
      <vt:lpstr>Office Theme</vt:lpstr>
      <vt:lpstr>Overview slides</vt:lpstr>
      <vt:lpstr>PowerPoint Presentation</vt:lpstr>
      <vt:lpstr>Species occurrence records with multimedia evidence</vt:lpstr>
      <vt:lpstr>GBIF Participant countries</vt:lpstr>
      <vt:lpstr>GBIF network of data publishing institutions</vt:lpstr>
      <vt:lpstr>GBIF.org traffic by country: 2025</vt:lpstr>
      <vt:lpstr>Occurrences published by country: 2025</vt:lpstr>
      <vt:lpstr>Data download requests by country: 2025</vt:lpstr>
      <vt:lpstr>Peer-reviewed publications using GBIF-mediated data</vt:lpstr>
      <vt:lpstr>Data use in peer-reviewed journals: 2025</vt:lpstr>
      <vt:lpstr>PowerPoint Presentation</vt:lpstr>
      <vt:lpstr>Hosted portals update</vt:lpstr>
      <vt:lpstr>PowerPoint Presentation</vt:lpstr>
      <vt:lpstr>Providing biodiversity evidence for research and policy</vt:lpstr>
      <vt:lpstr>Sources of biodiversity evidence</vt:lpstr>
      <vt:lpstr>Access to biodiversity evidence</vt:lpstr>
      <vt:lpstr>Uses of biodiversity evidence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Delete before presenting Please read the instruction given in this section</dc:title>
  <dc:subject/>
  <dc:creator>Javier Gamboa Martinez</dc:creator>
  <cp:keywords/>
  <dc:description/>
  <cp:lastModifiedBy>Javier Andres Gamboa Martinez</cp:lastModifiedBy>
  <cp:revision>168</cp:revision>
  <dcterms:created xsi:type="dcterms:W3CDTF">2023-04-27T10:02:36Z</dcterms:created>
  <dcterms:modified xsi:type="dcterms:W3CDTF">2025-04-29T14:59:35Z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0x010100A0FBBF6E9189954BA0FDCD563682A98B</vt:lpwstr>
  </property>
  <property fmtid="{D5CDD505-2E9C-101B-9397-08002B2CF9AE}" pid="3" name="ArticulateGUID">
    <vt:lpwstr>5BFF8AAD-8855-4733-AEF7-3D237DE5FDE5</vt:lpwstr>
  </property>
  <property fmtid="{D5CDD505-2E9C-101B-9397-08002B2CF9AE}" pid="4" name="ArticulatePath">
    <vt:lpwstr>https://brightcarbon.sharepoint.com/sites/Intranet/Projects/EFGH/GBIF/GBIF 4371 - GBIF template and model slides project/GBIF Toolkit MN 01</vt:lpwstr>
  </property>
</Properties>
</file>