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22"/>
  </p:notesMasterIdLst>
  <p:handoutMasterIdLst>
    <p:handoutMasterId r:id="rId23"/>
  </p:handoutMasterIdLst>
  <p:sldIdLst>
    <p:sldId id="430" r:id="rId5"/>
    <p:sldId id="490" r:id="rId6"/>
    <p:sldId id="458" r:id="rId7"/>
    <p:sldId id="483" r:id="rId8"/>
    <p:sldId id="493" r:id="rId9"/>
    <p:sldId id="485" r:id="rId10"/>
    <p:sldId id="486" r:id="rId11"/>
    <p:sldId id="487" r:id="rId12"/>
    <p:sldId id="495" r:id="rId13"/>
    <p:sldId id="464" r:id="rId14"/>
    <p:sldId id="492" r:id="rId15"/>
    <p:sldId id="463" r:id="rId16"/>
    <p:sldId id="496" r:id="rId17"/>
    <p:sldId id="261" r:id="rId18"/>
    <p:sldId id="494" r:id="rId19"/>
    <p:sldId id="263" r:id="rId20"/>
    <p:sldId id="264" r:id="rId21"/>
  </p:sldIdLst>
  <p:sldSz cx="24382413" cy="13716000"/>
  <p:notesSz cx="6858000" cy="9144000"/>
  <p:embeddedFontLst>
    <p:embeddedFont>
      <p:font typeface="Bitter" pitchFamily="2" charset="77"/>
      <p:regular r:id="rId24"/>
      <p:bold r:id="rId25"/>
      <p:italic r:id="rId26"/>
      <p:boldItalic r:id="rId27"/>
    </p:embeddedFont>
    <p:embeddedFont>
      <p:font typeface="Bitter SemiBold" pitchFamily="2" charset="77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Condensed Light" panose="02000000000000000000" pitchFamily="2" charset="0"/>
      <p:regular r:id="rId36"/>
      <p:italic r:id="rId37"/>
    </p:embeddedFont>
    <p:embeddedFont>
      <p:font typeface="Rubik" pitchFamily="2" charset="-79"/>
      <p:regular r:id="rId38"/>
      <p:bold r:id="rId39"/>
      <p:italic r:id="rId40"/>
      <p:boldItalic r:id="rId41"/>
    </p:embeddedFont>
    <p:embeddedFont>
      <p:font typeface="Rubik Medium" pitchFamily="2" charset="-79"/>
      <p:regular r:id="rId42"/>
      <p:italic r:id="rId43"/>
    </p:embeddedFont>
    <p:embeddedFont>
      <p:font typeface="Rubik SemiBold" pitchFamily="2" charset="-79"/>
      <p:regular r:id="rId44"/>
      <p:bold r:id="rId45"/>
      <p:italic r:id="rId46"/>
      <p:boldItalic r:id="rId47"/>
    </p:embeddedFont>
    <p:embeddedFont>
      <p:font typeface="Source Code Pro" panose="020B0509030403020204" pitchFamily="49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458"/>
            <p14:sldId id="483"/>
            <p14:sldId id="493"/>
            <p14:sldId id="485"/>
            <p14:sldId id="486"/>
            <p14:sldId id="487"/>
            <p14:sldId id="495"/>
            <p14:sldId id="464"/>
            <p14:sldId id="492"/>
            <p14:sldId id="463"/>
            <p14:sldId id="496"/>
            <p14:sldId id="261"/>
            <p14:sldId id="494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61" autoAdjust="0"/>
    <p:restoredTop sz="82031" autoAdjust="0"/>
  </p:normalViewPr>
  <p:slideViewPr>
    <p:cSldViewPr snapToGrid="0">
      <p:cViewPr>
        <p:scale>
          <a:sx n="110" d="100"/>
          <a:sy n="110" d="100"/>
        </p:scale>
        <p:origin x="3128" y="17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Spain</c:v>
                </c:pt>
                <c:pt idx="5">
                  <c:v>Brazil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Netherlands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355</c:v>
                </c:pt>
                <c:pt idx="1">
                  <c:v>239</c:v>
                </c:pt>
                <c:pt idx="2">
                  <c:v>173</c:v>
                </c:pt>
                <c:pt idx="3">
                  <c:v>123</c:v>
                </c:pt>
                <c:pt idx="4">
                  <c:v>119</c:v>
                </c:pt>
                <c:pt idx="5">
                  <c:v>114</c:v>
                </c:pt>
                <c:pt idx="6">
                  <c:v>100</c:v>
                </c:pt>
                <c:pt idx="7">
                  <c:v>63</c:v>
                </c:pt>
                <c:pt idx="8">
                  <c:v>55</c:v>
                </c:pt>
                <c:pt idx="9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2024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01ED83E-7794-1448-89D2-E22045D8ADBB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3D43D98-1D41-0940-A744-66452C7083D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7.5957412557201252E-3"/>
                  <c:y val="2.6377875845865375E-3"/>
                </c:manualLayout>
              </c:layout>
              <c:tx>
                <c:rich>
                  <a:bodyPr/>
                  <a:lstStyle/>
                  <a:p>
                    <a:fld id="{E7DFC6F9-74C2-D44F-B5EB-92C28B73427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1.2501528818155947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63BD4802-98B9-BB49-B800-D04B3389707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7.9512654148713481E-3"/>
                  <c:y val="2.525951561263424E-3"/>
                </c:manualLayout>
              </c:layout>
              <c:tx>
                <c:rich>
                  <a:bodyPr/>
                  <a:lstStyle/>
                  <a:p>
                    <a:fld id="{31A1E7C5-438D-B446-BEDB-D8622299170E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6.3249044094832825E-3"/>
                  <c:y val="1.9909945488374536E-3"/>
                </c:manualLayout>
              </c:layout>
              <c:tx>
                <c:rich>
                  <a:bodyPr/>
                  <a:lstStyle/>
                  <a:p>
                    <a:fld id="{59D5F8EE-ABAC-D84D-B3A9-B7C45C01E9A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8.5022584232434372E-3"/>
                  <c:y val="1.4932760398671321E-3"/>
                </c:manualLayout>
              </c:layout>
              <c:tx>
                <c:rich>
                  <a:bodyPr/>
                  <a:lstStyle/>
                  <a:p>
                    <a:fld id="{39F4BA73-99D7-C346-B319-E9AFDFBE1727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6874607022551404E-3"/>
                  <c:y val="-3.7238503455760999E-5"/>
                </c:manualLayout>
              </c:layout>
              <c:tx>
                <c:rich>
                  <a:bodyPr/>
                  <a:lstStyle/>
                  <a:p>
                    <a:fld id="{7142E43D-5B28-2242-8E40-272BDB6E5DC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6.2222514377491892E-3"/>
                  <c:y val="3.0982675901012106E-3"/>
                </c:manualLayout>
              </c:layout>
              <c:tx>
                <c:rich>
                  <a:bodyPr/>
                  <a:lstStyle/>
                  <a:p>
                    <a:fld id="{04443916-40DE-1249-A1DB-2DD8592315A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5.7802765797418587E-3"/>
                  <c:y val="-3.4096730688370652E-3"/>
                </c:manualLayout>
              </c:layout>
              <c:tx>
                <c:rich>
                  <a:bodyPr/>
                  <a:lstStyle/>
                  <a:p>
                    <a:fld id="{FFC4C283-E454-324B-9438-895AA7EFC226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37869FC-6827-D542-8B1F-31138097F323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FR</c:v>
                </c:pt>
                <c:pt idx="2">
                  <c:v>SE</c:v>
                </c:pt>
                <c:pt idx="3">
                  <c:v>NL</c:v>
                </c:pt>
                <c:pt idx="4">
                  <c:v>CA</c:v>
                </c:pt>
                <c:pt idx="5">
                  <c:v>AU</c:v>
                </c:pt>
                <c:pt idx="6">
                  <c:v>GB</c:v>
                </c:pt>
                <c:pt idx="7">
                  <c:v>IN</c:v>
                </c:pt>
                <c:pt idx="8">
                  <c:v>ES</c:v>
                </c:pt>
                <c:pt idx="9">
                  <c:v>PL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158323610</c:v>
                </c:pt>
                <c:pt idx="1">
                  <c:v>43910491</c:v>
                </c:pt>
                <c:pt idx="2">
                  <c:v>25696307</c:v>
                </c:pt>
                <c:pt idx="3">
                  <c:v>25251786</c:v>
                </c:pt>
                <c:pt idx="4">
                  <c:v>22530128</c:v>
                </c:pt>
                <c:pt idx="5">
                  <c:v>14003238</c:v>
                </c:pt>
                <c:pt idx="6">
                  <c:v>12938043</c:v>
                </c:pt>
                <c:pt idx="7">
                  <c:v>10369964</c:v>
                </c:pt>
                <c:pt idx="8">
                  <c:v>9429667</c:v>
                </c:pt>
                <c:pt idx="9">
                  <c:v>8675622</c:v>
                </c:pt>
                <c:pt idx="10" formatCode="#,##0">
                  <c:v>97322622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FR</c:v>
                  </c:pt>
                  <c:pt idx="2">
                    <c:v>SE</c:v>
                  </c:pt>
                  <c:pt idx="3">
                    <c:v>NL</c:v>
                  </c:pt>
                  <c:pt idx="4">
                    <c:v>CA</c:v>
                  </c:pt>
                  <c:pt idx="5">
                    <c:v>AU</c:v>
                  </c:pt>
                  <c:pt idx="6">
                    <c:v>GB</c:v>
                  </c:pt>
                  <c:pt idx="7">
                    <c:v>IN</c:v>
                  </c:pt>
                  <c:pt idx="8">
                    <c:v>ES</c:v>
                  </c:pt>
                  <c:pt idx="9">
                    <c:v>PL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DDD60BD-E350-BF49-8FDE-43B09B99DDB3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6B2684ED-1361-4242-A12B-6FD3DF4E1F81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83925F8-17DD-1745-A98E-AE376BFAA174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F9590C3-543D-F049-89B7-D9CE7E08BE4C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C935578A-84FC-7542-99AD-3819B2ECD0F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94BF32E8-F891-A741-9BC0-680E3A47992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276FF9C4-4A71-6549-B7B6-BF1078723AA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C96E7355-3CAE-0348-A915-2165AD625D9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859CB94D-262C-EE4C-9843-F15B8D8D7C5D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7070EFEF-5B1E-404D-AAAC-CD9BBDDBED27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CO</c:v>
                </c:pt>
                <c:pt idx="4">
                  <c:v>BR</c:v>
                </c:pt>
                <c:pt idx="5">
                  <c:v>ES</c:v>
                </c:pt>
                <c:pt idx="6">
                  <c:v>GB</c:v>
                </c:pt>
                <c:pt idx="7">
                  <c:v>CA</c:v>
                </c:pt>
                <c:pt idx="8">
                  <c:v>FR</c:v>
                </c:pt>
                <c:pt idx="9">
                  <c:v>DE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63485</c:v>
                </c:pt>
                <c:pt idx="1">
                  <c:v>41921</c:v>
                </c:pt>
                <c:pt idx="2">
                  <c:v>29712</c:v>
                </c:pt>
                <c:pt idx="3">
                  <c:v>21641</c:v>
                </c:pt>
                <c:pt idx="4">
                  <c:v>21274</c:v>
                </c:pt>
                <c:pt idx="5">
                  <c:v>14704</c:v>
                </c:pt>
                <c:pt idx="6">
                  <c:v>13502</c:v>
                </c:pt>
                <c:pt idx="7">
                  <c:v>8946</c:v>
                </c:pt>
                <c:pt idx="8">
                  <c:v>8872</c:v>
                </c:pt>
                <c:pt idx="9">
                  <c:v>8558</c:v>
                </c:pt>
                <c:pt idx="10">
                  <c:v>115102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CO</c:v>
                  </c:pt>
                  <c:pt idx="4">
                    <c:v>BR</c:v>
                  </c:pt>
                  <c:pt idx="5">
                    <c:v>ES</c:v>
                  </c:pt>
                  <c:pt idx="6">
                    <c:v>GB</c:v>
                  </c:pt>
                  <c:pt idx="7">
                    <c:v>CA</c:v>
                  </c:pt>
                  <c:pt idx="8">
                    <c:v>FR</c:v>
                  </c:pt>
                  <c:pt idx="9">
                    <c:v>DE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-5.704283905723155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30402420754683E-2"/>
                      <c:h val="3.93342237633954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E-D14C-88ED-EB6C8AFDF26F}"/>
                </c:ext>
              </c:extLst>
            </c:dLbl>
            <c:dLbl>
              <c:idx val="16"/>
              <c:layout>
                <c:manualLayout>
                  <c:x val="1.2853150523272686E-2"/>
                  <c:y val="3.5073886441284586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738831562474033E-2"/>
                      <c:h val="3.62731946767499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E8E-FB45-A112-792A7DFB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  <c:pt idx="16" formatCode="0">
                  <c:v>2254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-1.8965118062018022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10-3A45-A0AE-6525D06B137F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131</c:v>
                </c:pt>
                <c:pt idx="1">
                  <c:v>268</c:v>
                </c:pt>
                <c:pt idx="2">
                  <c:v>586</c:v>
                </c:pt>
                <c:pt idx="3">
                  <c:v>725</c:v>
                </c:pt>
                <c:pt idx="4">
                  <c:v>924</c:v>
                </c:pt>
                <c:pt idx="5">
                  <c:v>1546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3.3296272654678559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10-3A45-A0AE-6525D06B137F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124</c:v>
                </c:pt>
                <c:pt idx="1">
                  <c:v>200</c:v>
                </c:pt>
                <c:pt idx="2">
                  <c:v>452</c:v>
                </c:pt>
                <c:pt idx="3">
                  <c:v>542</c:v>
                </c:pt>
                <c:pt idx="4">
                  <c:v>741</c:v>
                </c:pt>
                <c:pt idx="5">
                  <c:v>1432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27/01/2025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27/01/2025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F259F-303C-F894-4EB7-7812C76CC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EA834-49ED-ADE0-8D7D-C031FBD6B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ADE9DA-F602-C393-A1F0-71DA55E79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28AD9-03AE-BEE2-AE52-89362E5B6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174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676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321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1/27/25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1/27/25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C3623-AEB1-8E30-69F4-C79E264B7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9788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895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27/01/2025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34" r:id="rId2"/>
    <p:sldLayoutId id="2147483728" r:id="rId3"/>
    <p:sldLayoutId id="2147483729" r:id="rId4"/>
    <p:sldLayoutId id="2147483818" r:id="rId5"/>
    <p:sldLayoutId id="2147483819" r:id="rId6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hyperlink" Target="https://scientific-collections.gbif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hosted-portals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1 January 2025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2024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38165853"/>
              </p:ext>
            </p:extLst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2024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2023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2023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529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486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387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238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186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176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163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171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130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Italy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104</a:t>
                      </a:r>
                      <a:endParaRPr lang="en-DK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94</a:t>
                      </a:r>
                      <a:endParaRPr lang="en-DK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45502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35A0B-1115-9E38-0AA7-CD9B6BA6E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80D2DB8-02C8-3CE8-2447-F26EA69E9F44}"/>
              </a:ext>
            </a:extLst>
          </p:cNvPr>
          <p:cNvSpPr/>
          <p:nvPr/>
        </p:nvSpPr>
        <p:spPr>
          <a:xfrm>
            <a:off x="9401157" y="3901188"/>
            <a:ext cx="5707938" cy="5707938"/>
          </a:xfrm>
          <a:prstGeom prst="ellipse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dirty="0"/>
              <a:t>vv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23764CC-144E-BF5C-33F9-DFD2D2260A91}"/>
              </a:ext>
            </a:extLst>
          </p:cNvPr>
          <p:cNvSpPr/>
          <p:nvPr/>
        </p:nvSpPr>
        <p:spPr>
          <a:xfrm>
            <a:off x="5497153" y="258522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610FE5-60F0-E452-7DA8-3813390EB5FA}"/>
              </a:ext>
            </a:extLst>
          </p:cNvPr>
          <p:cNvSpPr/>
          <p:nvPr/>
        </p:nvSpPr>
        <p:spPr>
          <a:xfrm>
            <a:off x="3198197" y="6109815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B4250FE-594A-6E07-501D-ED3BF36016BB}"/>
              </a:ext>
            </a:extLst>
          </p:cNvPr>
          <p:cNvSpPr/>
          <p:nvPr/>
        </p:nvSpPr>
        <p:spPr>
          <a:xfrm>
            <a:off x="4828751" y="9433747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0F2783-3537-B985-1A88-03D59A6E2B5F}"/>
              </a:ext>
            </a:extLst>
          </p:cNvPr>
          <p:cNvSpPr/>
          <p:nvPr/>
        </p:nvSpPr>
        <p:spPr>
          <a:xfrm>
            <a:off x="17876278" y="9433866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932CCE-143F-8B02-06C2-86D1E0948EEE}"/>
              </a:ext>
            </a:extLst>
          </p:cNvPr>
          <p:cNvSpPr/>
          <p:nvPr/>
        </p:nvSpPr>
        <p:spPr>
          <a:xfrm>
            <a:off x="20314248" y="6105333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BB37D7-37C4-C71D-4882-18CCAB0AD5ED}"/>
              </a:ext>
            </a:extLst>
          </p:cNvPr>
          <p:cNvSpPr/>
          <p:nvPr/>
        </p:nvSpPr>
        <p:spPr>
          <a:xfrm>
            <a:off x="4283765" y="2558516"/>
            <a:ext cx="31979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Suggestions reviewed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6E2FF7-C748-25CA-F379-77D716678ACC}"/>
              </a:ext>
            </a:extLst>
          </p:cNvPr>
          <p:cNvSpPr>
            <a:spLocks noChangeAspect="1"/>
          </p:cNvSpPr>
          <p:nvPr/>
        </p:nvSpPr>
        <p:spPr>
          <a:xfrm>
            <a:off x="19509368" y="6152315"/>
            <a:ext cx="2664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Collections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B7CA87-F9C5-B04D-1F5E-64382D53A6E5}"/>
              </a:ext>
            </a:extLst>
          </p:cNvPr>
          <p:cNvSpPr/>
          <p:nvPr/>
        </p:nvSpPr>
        <p:spPr>
          <a:xfrm>
            <a:off x="2973388" y="9549860"/>
            <a:ext cx="3358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 editors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FC16FC5-34A4-7A6F-40C2-C16C9A53807C}"/>
              </a:ext>
            </a:extLst>
          </p:cNvPr>
          <p:cNvSpPr/>
          <p:nvPr/>
        </p:nvSpPr>
        <p:spPr>
          <a:xfrm>
            <a:off x="2474843" y="6029158"/>
            <a:ext cx="2466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Countries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0B3168-6DC2-1BD8-F9C8-C5F8C5148496}"/>
              </a:ext>
            </a:extLst>
          </p:cNvPr>
          <p:cNvSpPr/>
          <p:nvPr/>
        </p:nvSpPr>
        <p:spPr>
          <a:xfrm>
            <a:off x="17709318" y="9650296"/>
            <a:ext cx="3388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Digitized specimens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5C0CB-D861-9595-5017-7982270570AA}"/>
              </a:ext>
            </a:extLst>
          </p:cNvPr>
          <p:cNvSpPr txBox="1"/>
          <p:nvPr/>
        </p:nvSpPr>
        <p:spPr>
          <a:xfrm>
            <a:off x="3763387" y="10195269"/>
            <a:ext cx="2568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60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22318-02AF-AE7A-4DC7-6C1BA2AD4775}"/>
              </a:ext>
            </a:extLst>
          </p:cNvPr>
          <p:cNvSpPr txBox="1"/>
          <p:nvPr/>
        </p:nvSpPr>
        <p:spPr>
          <a:xfrm>
            <a:off x="19509368" y="6818244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8,342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3ADFBF-848A-4A5D-B6E8-4CD1FE46D375}"/>
              </a:ext>
            </a:extLst>
          </p:cNvPr>
          <p:cNvSpPr txBox="1"/>
          <p:nvPr/>
        </p:nvSpPr>
        <p:spPr>
          <a:xfrm>
            <a:off x="17674108" y="10785882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233,125,538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CC0FB9-F0CE-8A93-0F54-C004A4183ADC}"/>
              </a:ext>
            </a:extLst>
          </p:cNvPr>
          <p:cNvSpPr txBox="1"/>
          <p:nvPr/>
        </p:nvSpPr>
        <p:spPr>
          <a:xfrm>
            <a:off x="5379751" y="3633538"/>
            <a:ext cx="2083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2,003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B441F7-3EE2-39D5-17B4-C0557BC91D18}"/>
              </a:ext>
            </a:extLst>
          </p:cNvPr>
          <p:cNvSpPr txBox="1"/>
          <p:nvPr/>
        </p:nvSpPr>
        <p:spPr>
          <a:xfrm>
            <a:off x="2096797" y="6640436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120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CDAEA0-237B-9C3C-3CE6-308A8DEF20CD}"/>
              </a:ext>
            </a:extLst>
          </p:cNvPr>
          <p:cNvSpPr/>
          <p:nvPr/>
        </p:nvSpPr>
        <p:spPr>
          <a:xfrm>
            <a:off x="19140440" y="630468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8620207-0E97-CDB0-4CAE-4598698B9629}"/>
              </a:ext>
            </a:extLst>
          </p:cNvPr>
          <p:cNvSpPr/>
          <p:nvPr/>
        </p:nvSpPr>
        <p:spPr>
          <a:xfrm>
            <a:off x="5106771" y="622928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4BB6FE-B48F-6F13-1527-34E84197776B}"/>
              </a:ext>
            </a:extLst>
          </p:cNvPr>
          <p:cNvSpPr/>
          <p:nvPr/>
        </p:nvSpPr>
        <p:spPr>
          <a:xfrm>
            <a:off x="17388889" y="268943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DE4967-3D92-E210-C4C9-DD323D6DB93A}"/>
              </a:ext>
            </a:extLst>
          </p:cNvPr>
          <p:cNvSpPr>
            <a:spLocks noChangeAspect="1"/>
          </p:cNvSpPr>
          <p:nvPr/>
        </p:nvSpPr>
        <p:spPr>
          <a:xfrm>
            <a:off x="16875969" y="2619857"/>
            <a:ext cx="30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Institutions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4E293F-DCB9-AD3E-621C-4D0C0DB6E62B}"/>
              </a:ext>
            </a:extLst>
          </p:cNvPr>
          <p:cNvSpPr txBox="1"/>
          <p:nvPr/>
        </p:nvSpPr>
        <p:spPr>
          <a:xfrm>
            <a:off x="15903623" y="3277009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8,639	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E72ED76-70F3-C744-54A4-48F155C85E93}"/>
              </a:ext>
            </a:extLst>
          </p:cNvPr>
          <p:cNvSpPr/>
          <p:nvPr/>
        </p:nvSpPr>
        <p:spPr>
          <a:xfrm>
            <a:off x="16476578" y="277182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323D7A-3F30-443E-C86C-355421455403}"/>
              </a:ext>
            </a:extLst>
          </p:cNvPr>
          <p:cNvSpPr/>
          <p:nvPr/>
        </p:nvSpPr>
        <p:spPr>
          <a:xfrm>
            <a:off x="17299199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022791A-9E39-B7D2-54EC-FA5F18962E30}"/>
              </a:ext>
            </a:extLst>
          </p:cNvPr>
          <p:cNvSpPr/>
          <p:nvPr/>
        </p:nvSpPr>
        <p:spPr>
          <a:xfrm>
            <a:off x="6530256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29F537-8F29-F444-A8EB-9FE1CE7FBAE9}"/>
              </a:ext>
            </a:extLst>
          </p:cNvPr>
          <p:cNvSpPr/>
          <p:nvPr/>
        </p:nvSpPr>
        <p:spPr>
          <a:xfrm>
            <a:off x="7638844" y="275284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946DFFBA-E3DA-6EB5-0D91-3F108B8BBE68}"/>
              </a:ext>
            </a:extLst>
          </p:cNvPr>
          <p:cNvSpPr txBox="1">
            <a:spLocks/>
          </p:cNvSpPr>
          <p:nvPr/>
        </p:nvSpPr>
        <p:spPr>
          <a:xfrm>
            <a:off x="12209065" y="12277725"/>
            <a:ext cx="11484020" cy="720325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DK" sz="2000" u="sng" dirty="0">
                <a:latin typeface="Rubik" pitchFamily="2" charset="-79"/>
                <a:cs typeface="Rubik" pitchFamily="2" charset="-79"/>
                <a:hlinkClick r:id="rId4"/>
              </a:rPr>
              <a:t>scientific-collections.gbif.org</a:t>
            </a:r>
            <a:endParaRPr lang="en-DK" sz="2000" u="sng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F7568242-B851-0D8A-883D-A694F640ACCE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latin typeface="Rubik Medium" pitchFamily="2" charset="-79"/>
              </a:rPr>
              <a:t>GRSciColl</a:t>
            </a:r>
            <a:r>
              <a:rPr lang="en-GB" sz="2000" dirty="0">
                <a:latin typeface="Rubik Medium" pitchFamily="2" charset="-79"/>
              </a:rPr>
              <a:t> by the numbers | 1 January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D26BB-F933-CCCB-3316-43990E8E5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541" y="6640436"/>
            <a:ext cx="8333047" cy="4137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69ACB-36BF-00A7-24BF-CDC0EE5DE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1197" y="4491462"/>
            <a:ext cx="3601605" cy="2387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03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1732790A-3291-6F44-B5DF-64539729CEC8}"/>
              </a:ext>
            </a:extLst>
          </p:cNvPr>
          <p:cNvSpPr/>
          <p:nvPr/>
        </p:nvSpPr>
        <p:spPr>
          <a:xfrm rot="21208879">
            <a:off x="3142161" y="3957938"/>
            <a:ext cx="18089855" cy="6899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6DEFD46-01A9-0B00-FFBB-FA382116FF3D}"/>
              </a:ext>
            </a:extLst>
          </p:cNvPr>
          <p:cNvSpPr/>
          <p:nvPr/>
        </p:nvSpPr>
        <p:spPr>
          <a:xfrm>
            <a:off x="10391456" y="5612003"/>
            <a:ext cx="3591268" cy="3591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BEE0D9-B85E-47C5-81B6-C6243267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Hosted portals</a:t>
            </a:r>
            <a:endParaRPr lang="en-GB" sz="2000" b="0" i="1" dirty="0">
              <a:solidFill>
                <a:schemeClr val="accent1"/>
              </a:solidFill>
              <a:latin typeface="Bitter" pitchFamily="2" charset="77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B612B84-79E9-7C33-146E-045EBF5F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r>
              <a:rPr lang="en-GB" sz="2400" dirty="0">
                <a:solidFill>
                  <a:schemeClr val="accent1"/>
                </a:solidFill>
                <a:hlinkClick r:id="rId3"/>
              </a:rPr>
              <a:t>https://www.gbif.org/hosted-portals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8C9807-4C5A-139A-C9FF-148ADE84C36A}"/>
              </a:ext>
            </a:extLst>
          </p:cNvPr>
          <p:cNvSpPr txBox="1"/>
          <p:nvPr/>
        </p:nvSpPr>
        <p:spPr>
          <a:xfrm>
            <a:off x="18334694" y="4373543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GBIF Participant and GBIF Regional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E8B40-9F3E-7F8D-7E2D-8ED9B2B3F01D}"/>
              </a:ext>
            </a:extLst>
          </p:cNvPr>
          <p:cNvSpPr txBox="1"/>
          <p:nvPr/>
        </p:nvSpPr>
        <p:spPr>
          <a:xfrm>
            <a:off x="8854169" y="10374801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 development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DA2C0-61B4-42AE-CBF3-BEA0734E576D}"/>
              </a:ext>
            </a:extLst>
          </p:cNvPr>
          <p:cNvSpPr txBox="1"/>
          <p:nvPr/>
        </p:nvSpPr>
        <p:spPr>
          <a:xfrm>
            <a:off x="6978554" y="6090267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Institutional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74937E-37FF-B21C-72F4-52C4BDE8C6A7}"/>
              </a:ext>
            </a:extLst>
          </p:cNvPr>
          <p:cNvSpPr txBox="1"/>
          <p:nvPr/>
        </p:nvSpPr>
        <p:spPr>
          <a:xfrm>
            <a:off x="19750930" y="9457138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Networks/thematic networks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8E9DE7-08E6-A3AE-21B2-6D0253281D79}"/>
              </a:ext>
            </a:extLst>
          </p:cNvPr>
          <p:cNvSpPr txBox="1"/>
          <p:nvPr/>
        </p:nvSpPr>
        <p:spPr>
          <a:xfrm>
            <a:off x="10938055" y="6110230"/>
            <a:ext cx="249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25</a:t>
            </a:r>
            <a:endParaRPr lang="en-DK" sz="96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595FA2-08F5-E887-5618-B32F3CEA1CF4}"/>
              </a:ext>
            </a:extLst>
          </p:cNvPr>
          <p:cNvSpPr txBox="1"/>
          <p:nvPr/>
        </p:nvSpPr>
        <p:spPr>
          <a:xfrm>
            <a:off x="10391456" y="7539677"/>
            <a:ext cx="3591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Hosted portals in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4A1443-B16A-BECD-43EF-4A5922637D9A}"/>
              </a:ext>
            </a:extLst>
          </p:cNvPr>
          <p:cNvSpPr txBox="1"/>
          <p:nvPr/>
        </p:nvSpPr>
        <p:spPr>
          <a:xfrm>
            <a:off x="6978554" y="5445672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4F038D-A868-5EB4-B78C-E68344BBF2F1}"/>
              </a:ext>
            </a:extLst>
          </p:cNvPr>
          <p:cNvSpPr txBox="1"/>
          <p:nvPr/>
        </p:nvSpPr>
        <p:spPr>
          <a:xfrm>
            <a:off x="8854169" y="968652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27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F1FF0-5BD3-5AF0-E61D-1478D8BAEBFB}"/>
              </a:ext>
            </a:extLst>
          </p:cNvPr>
          <p:cNvSpPr txBox="1"/>
          <p:nvPr/>
        </p:nvSpPr>
        <p:spPr>
          <a:xfrm>
            <a:off x="19748741" y="876431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7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78765C-C2E9-2068-B508-6C6D72D5B638}"/>
              </a:ext>
            </a:extLst>
          </p:cNvPr>
          <p:cNvSpPr txBox="1"/>
          <p:nvPr/>
        </p:nvSpPr>
        <p:spPr>
          <a:xfrm>
            <a:off x="18334694" y="3642413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12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5" name="Picture 4" descr="A graphic design of a plant and a shell&#10;&#10;AI-generated content may be incorrect.">
            <a:extLst>
              <a:ext uri="{FF2B5EF4-FFF2-40B4-BE49-F238E27FC236}">
                <a16:creationId xmlns:a16="http://schemas.microsoft.com/office/drawing/2014/main" id="{E993D6FD-5BAB-733E-884B-27AB5A9311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827" y="3913112"/>
            <a:ext cx="3036546" cy="3203389"/>
          </a:xfrm>
          <a:prstGeom prst="rect">
            <a:avLst/>
          </a:prstGeom>
        </p:spPr>
      </p:pic>
      <p:pic>
        <p:nvPicPr>
          <p:cNvPr id="6" name="Picture 5" descr="A graphic design of an octopus fish and flowers&#10;&#10;AI-generated content may be incorrect.">
            <a:extLst>
              <a:ext uri="{FF2B5EF4-FFF2-40B4-BE49-F238E27FC236}">
                <a16:creationId xmlns:a16="http://schemas.microsoft.com/office/drawing/2014/main" id="{C18F4A6B-0D37-93BD-5850-DA47DB0B97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868" y="2624238"/>
            <a:ext cx="3535231" cy="2703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63F027-5D50-5751-8FC8-9D8B2CB74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199" y="8600385"/>
            <a:ext cx="3390900" cy="3492500"/>
          </a:xfrm>
          <a:prstGeom prst="rect">
            <a:avLst/>
          </a:prstGeom>
        </p:spPr>
      </p:pic>
      <p:pic>
        <p:nvPicPr>
          <p:cNvPr id="27" name="Picture 26" descr="An animal and flower in a circle&#10;&#10;AI-generated content may be incorrect.">
            <a:extLst>
              <a:ext uri="{FF2B5EF4-FFF2-40B4-BE49-F238E27FC236}">
                <a16:creationId xmlns:a16="http://schemas.microsoft.com/office/drawing/2014/main" id="{66628020-CA39-BC0F-0E18-19C73B40AF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204" y="7682446"/>
            <a:ext cx="3390830" cy="34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6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687D2-3077-625A-BE9B-5A2832ED3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61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38C911-8117-1F94-296D-208E9DFA0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934" y="3375282"/>
            <a:ext cx="22755392" cy="88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557E2-F513-CB01-60FF-20C2DA2C4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963" y="3350838"/>
            <a:ext cx="17232312" cy="8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081722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162078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252182" y="7834537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5664179" y="105471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5038507" y="10659873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399094" y="800486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9798225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6786804" y="3063528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29097" y="3821022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816924" y="8251311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8962027" y="4584841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4403960" y="1059746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6275821" y="10946394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399094" y="8207892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4403960" y="11523285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3,038,370,536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962028" y="5540648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12,184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399094" y="913464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202.8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27520" y="4744291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665197" y="9187187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43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110,905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5421345" y="11507977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2,354</a:t>
            </a:r>
          </a:p>
        </p:txBody>
      </p:sp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6411" y="3198436"/>
            <a:ext cx="2230169" cy="204275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67757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61924" y="394923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8431319" y="11057069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011558" y="830532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4017360" y="1108379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934229" y="837606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Rubik Medium" pitchFamily="2" charset="-79"/>
              </a:rPr>
              <a:t>By the numbers | 1 January 2025</a:t>
            </a:r>
            <a:endParaRPr lang="en-DK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213.5 million records </a:t>
            </a: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with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taxonomically identified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139.4 million human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64.4 million specimens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7.1 million material samples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1.4 million fossil specimens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1,550,131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audio files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11,368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videos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8B4C610-E9B0-8E4D-5A72-546AC0A937A3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0CE4C8C-961B-F2E7-88C0-5BEA6E9C01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206" y="3257550"/>
            <a:ext cx="11484768" cy="8297863"/>
          </a:xfr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051B300-FC3A-FBE8-C66A-492E28EB7C8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4968267"/>
              <a:ext cx="1527586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416644-8117-8DD5-7C82-CDBB5785B977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January 2025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D3587D-D481-D721-57E0-215437BC6A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26" b="10447"/>
          <a:stretch/>
        </p:blipFill>
        <p:spPr>
          <a:xfrm>
            <a:off x="7150826" y="3750198"/>
            <a:ext cx="16512449" cy="780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BD722-EA91-A036-6736-5E17520B4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6" r="4099" b="10389"/>
          <a:stretch/>
        </p:blipFill>
        <p:spPr>
          <a:xfrm>
            <a:off x="7870825" y="3748006"/>
            <a:ext cx="15805149" cy="78074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1394170" y="4023928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144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8378359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2025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46E856-76D9-13EE-6D5A-12814F83E0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30" r="4171" b="10447"/>
          <a:stretch/>
        </p:blipFill>
        <p:spPr>
          <a:xfrm>
            <a:off x="7870824" y="3750302"/>
            <a:ext cx="15792451" cy="78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2024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804734"/>
              </p:ext>
            </p:extLst>
          </p:nvPr>
        </p:nvGraphicFramePr>
        <p:xfrm>
          <a:off x="2109788" y="3257553"/>
          <a:ext cx="20162837" cy="81122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32254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2023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Pages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States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1,030,699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1,162,596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441,786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9.85 %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3.63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425,449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543,746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250,123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5.58 %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4.40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Indonesia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330,663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403,168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225,774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5.03 %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5.34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Spain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373,233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452,436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212,645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4.74 %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5.14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France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492,489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562,823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208,245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4.64 %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3.03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423,137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494,294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207,603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4.63 %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4.11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747,489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1,025,378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205,076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4.57 %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4.13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450,280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518,753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186,751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4.16 %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3.94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367,523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436,611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179,011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3.99 %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4.76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360,807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399,038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147,644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3.29 %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3.34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9,108,096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10,941,747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4,486,116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100.00%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4.28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2024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19808421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058278"/>
              </p:ext>
            </p:extLst>
          </p:nvPr>
        </p:nvGraphicFramePr>
        <p:xfrm>
          <a:off x="2147893" y="3257555"/>
          <a:ext cx="10029040" cy="840764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264696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943979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81794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2024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158,323,610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151,004,708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43,910,491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13,208,845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 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Sweden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25,696,307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9,339,841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25,251,786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14,293,849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22,530,128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22,744,659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14,003,238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12,714,959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12,938,043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36,220,446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India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10,369,964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8,542,437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9,429,667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7,633,366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Poland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8,675,622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2,600,757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97,322,395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81,266,325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428,451,251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355,993,458</a:t>
                      </a:r>
                      <a:endParaRPr lang="da-DK" sz="1800" b="0" dirty="0">
                        <a:solidFill>
                          <a:schemeClr val="accent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1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2024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818964891"/>
              </p:ext>
            </p:extLst>
          </p:nvPr>
        </p:nvGraphicFramePr>
        <p:xfrm>
          <a:off x="2109787" y="3270250"/>
          <a:ext cx="10081419" cy="861469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2024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63,485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39,253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41,921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34,275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29,712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26,051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21,641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19,341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21,274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18,370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14,704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13,492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13,502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10,044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  <a:b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</a:br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8,946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6,649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  <a:b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</a:b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8,872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7,248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  <a:b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</a:b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8,558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5,788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115,002</a:t>
                      </a:r>
                      <a:endParaRPr lang="en-GB" sz="18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87,262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800" b="1" kern="1200" noProof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347,717</a:t>
                      </a:r>
                      <a:endParaRPr lang="en-GB" sz="180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267,773</a:t>
                      </a:r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05609340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157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≥10 requested downloads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January 2025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6399770"/>
              </p:ext>
            </p:extLst>
          </p:nvPr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9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21701</TotalTime>
  <Words>805</Words>
  <Application>Microsoft Macintosh PowerPoint</Application>
  <PresentationFormat>Custom</PresentationFormat>
  <Paragraphs>435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Roboto</vt:lpstr>
      <vt:lpstr>Bitter</vt:lpstr>
      <vt:lpstr>Rubik SemiBold</vt:lpstr>
      <vt:lpstr>Rubik</vt:lpstr>
      <vt:lpstr>Source Code Pro</vt:lpstr>
      <vt:lpstr>Rubik Medium</vt:lpstr>
      <vt:lpstr>Bitter SemiBold</vt:lpstr>
      <vt:lpstr>Roboto Condensed Light</vt:lpstr>
      <vt:lpstr>Arial</vt:lpstr>
      <vt:lpstr>Office Theme</vt:lpstr>
      <vt:lpstr>Overview slides</vt:lpstr>
      <vt:lpstr>PowerPoint Presentation</vt:lpstr>
      <vt:lpstr>Species occurrence records with multimedia evidence</vt:lpstr>
      <vt:lpstr>GBIF Participant countries</vt:lpstr>
      <vt:lpstr>GBIF network of data publishing institutions</vt:lpstr>
      <vt:lpstr>GBIF.org traffic by country: 2024</vt:lpstr>
      <vt:lpstr>Occurrences published by country: 2024</vt:lpstr>
      <vt:lpstr>Data download requests by country: 2024</vt:lpstr>
      <vt:lpstr>Peer-reviewed publications using GBIF-mediated data</vt:lpstr>
      <vt:lpstr>Data use in peer-reviewed journals: 2024</vt:lpstr>
      <vt:lpstr>PowerPoint Presentation</vt:lpstr>
      <vt:lpstr>Hosted portals</vt:lpstr>
      <vt:lpstr>PowerPoint Presentation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subject/>
  <dc:creator>Javier Gamboa Martinez</dc:creator>
  <cp:keywords/>
  <dc:description/>
  <cp:lastModifiedBy>Javier Andres Gamboa Martinez</cp:lastModifiedBy>
  <cp:revision>154</cp:revision>
  <dcterms:created xsi:type="dcterms:W3CDTF">2023-04-27T10:02:36Z</dcterms:created>
  <dcterms:modified xsi:type="dcterms:W3CDTF">2025-01-27T10:14:13Z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