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2" r:id="rId4"/>
  </p:sldMasterIdLst>
  <p:notesMasterIdLst>
    <p:notesMasterId r:id="rId22"/>
  </p:notesMasterIdLst>
  <p:handoutMasterIdLst>
    <p:handoutMasterId r:id="rId23"/>
  </p:handoutMasterIdLst>
  <p:sldIdLst>
    <p:sldId id="430" r:id="rId5"/>
    <p:sldId id="490" r:id="rId6"/>
    <p:sldId id="458" r:id="rId7"/>
    <p:sldId id="483" r:id="rId8"/>
    <p:sldId id="493" r:id="rId9"/>
    <p:sldId id="485" r:id="rId10"/>
    <p:sldId id="486" r:id="rId11"/>
    <p:sldId id="487" r:id="rId12"/>
    <p:sldId id="495" r:id="rId13"/>
    <p:sldId id="464" r:id="rId14"/>
    <p:sldId id="492" r:id="rId15"/>
    <p:sldId id="463" r:id="rId16"/>
    <p:sldId id="496" r:id="rId17"/>
    <p:sldId id="261" r:id="rId18"/>
    <p:sldId id="494" r:id="rId19"/>
    <p:sldId id="263" r:id="rId20"/>
    <p:sldId id="264" r:id="rId21"/>
  </p:sldIdLst>
  <p:sldSz cx="24382413" cy="13716000"/>
  <p:notesSz cx="6858000" cy="9144000"/>
  <p:embeddedFontLst>
    <p:embeddedFont>
      <p:font typeface="Bitter" pitchFamily="2" charset="77"/>
      <p:regular r:id="rId24"/>
      <p:bold r:id="rId25"/>
      <p:italic r:id="rId26"/>
      <p:boldItalic r:id="rId27"/>
    </p:embeddedFont>
    <p:embeddedFont>
      <p:font typeface="Bitter SemiBold" pitchFamily="2" charset="77"/>
      <p:regular r:id="rId28"/>
      <p:bold r:id="rId29"/>
      <p:italic r:id="rId30"/>
      <p:bold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  <p:embeddedFont>
      <p:font typeface="Roboto Condensed Light" panose="02000000000000000000" pitchFamily="2" charset="0"/>
      <p:regular r:id="rId36"/>
      <p:italic r:id="rId37"/>
    </p:embeddedFont>
    <p:embeddedFont>
      <p:font typeface="Rubik" pitchFamily="2" charset="-79"/>
      <p:regular r:id="rId38"/>
      <p:bold r:id="rId39"/>
      <p:italic r:id="rId40"/>
      <p:boldItalic r:id="rId41"/>
    </p:embeddedFont>
    <p:embeddedFont>
      <p:font typeface="Rubik Medium" pitchFamily="2" charset="-79"/>
      <p:regular r:id="rId42"/>
      <p:italic r:id="rId43"/>
    </p:embeddedFont>
    <p:embeddedFont>
      <p:font typeface="Rubik SemiBold" pitchFamily="2" charset="-79"/>
      <p:regular r:id="rId44"/>
      <p:bold r:id="rId45"/>
      <p:italic r:id="rId46"/>
      <p:boldItalic r:id="rId47"/>
    </p:embeddedFont>
    <p:embeddedFont>
      <p:font typeface="Source Code Pro" panose="020B0509030403020204" pitchFamily="49" charset="0"/>
      <p:regular r:id="rId48"/>
      <p:bold r:id="rId49"/>
      <p:italic r:id="rId50"/>
      <p:boldItalic r:id="rId51"/>
    </p:embeddedFont>
  </p:embeddedFontLst>
  <p:custDataLst>
    <p:tags r:id="rId5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D39C907-CEB6-6F44-86DB-E2B201B09924}">
          <p14:sldIdLst>
            <p14:sldId id="430"/>
            <p14:sldId id="490"/>
            <p14:sldId id="458"/>
            <p14:sldId id="483"/>
            <p14:sldId id="493"/>
            <p14:sldId id="485"/>
            <p14:sldId id="486"/>
            <p14:sldId id="487"/>
            <p14:sldId id="495"/>
            <p14:sldId id="464"/>
            <p14:sldId id="492"/>
            <p14:sldId id="463"/>
            <p14:sldId id="496"/>
            <p14:sldId id="261"/>
            <p14:sldId id="494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s Nikou" initials="MN" lastIdx="1" clrIdx="0">
    <p:extLst>
      <p:ext uri="{19B8F6BF-5375-455C-9EA6-DF929625EA0E}">
        <p15:presenceInfo xmlns:p15="http://schemas.microsoft.com/office/powerpoint/2012/main" userId="S::mahdis.nikou@brightcarbon.com::d5834665-7bc3-47f1-85ef-fc6fca3117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CEB1"/>
    <a:srgbClr val="EDF4EB"/>
    <a:srgbClr val="F8EFF2"/>
    <a:srgbClr val="F6E3EA"/>
    <a:srgbClr val="FDF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82029" autoAdjust="0"/>
  </p:normalViewPr>
  <p:slideViewPr>
    <p:cSldViewPr snapToGrid="0">
      <p:cViewPr varScale="1">
        <p:scale>
          <a:sx n="51" d="100"/>
          <a:sy n="51" d="100"/>
        </p:scale>
        <p:origin x="1616" y="21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17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6.fntdata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2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6.xml"/><Relationship Id="rId41" Type="http://schemas.openxmlformats.org/officeDocument/2006/relationships/font" Target="fonts/font18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publishing institutions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United States</c:v>
                </c:pt>
                <c:pt idx="1">
                  <c:v>Colombia</c:v>
                </c:pt>
                <c:pt idx="2">
                  <c:v>United Kingdom</c:v>
                </c:pt>
                <c:pt idx="3">
                  <c:v>Australia</c:v>
                </c:pt>
                <c:pt idx="4">
                  <c:v>Spain</c:v>
                </c:pt>
                <c:pt idx="5">
                  <c:v>Brazil</c:v>
                </c:pt>
                <c:pt idx="6">
                  <c:v>Russian Federation</c:v>
                </c:pt>
                <c:pt idx="7">
                  <c:v>France</c:v>
                </c:pt>
                <c:pt idx="8">
                  <c:v>Ecuador</c:v>
                </c:pt>
                <c:pt idx="9">
                  <c:v>Netherlands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355</c:v>
                </c:pt>
                <c:pt idx="1">
                  <c:v>239</c:v>
                </c:pt>
                <c:pt idx="2">
                  <c:v>173</c:v>
                </c:pt>
                <c:pt idx="3">
                  <c:v>123</c:v>
                </c:pt>
                <c:pt idx="4">
                  <c:v>119</c:v>
                </c:pt>
                <c:pt idx="5">
                  <c:v>114</c:v>
                </c:pt>
                <c:pt idx="6">
                  <c:v>100</c:v>
                </c:pt>
                <c:pt idx="7">
                  <c:v>63</c:v>
                </c:pt>
                <c:pt idx="8">
                  <c:v>55</c:v>
                </c:pt>
                <c:pt idx="9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B9-4D48-9352-EF76B2CC38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77232928"/>
        <c:axId val="146612576"/>
      </c:barChart>
      <c:catAx>
        <c:axId val="1772329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endParaRPr lang="en-DK"/>
          </a:p>
        </c:txPr>
        <c:crossAx val="146612576"/>
        <c:crosses val="autoZero"/>
        <c:auto val="1"/>
        <c:lblAlgn val="ctr"/>
        <c:lblOffset val="100"/>
        <c:noMultiLvlLbl val="0"/>
      </c:catAx>
      <c:valAx>
        <c:axId val="146612576"/>
        <c:scaling>
          <c:orientation val="minMax"/>
        </c:scaling>
        <c:delete val="0"/>
        <c:axPos val="t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723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t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GB" sz="2000" b="0" i="0" dirty="0">
                <a:latin typeface="Rubik Medium" pitchFamily="2" charset="-79"/>
                <a:cs typeface="Rubik Medium" pitchFamily="2" charset="-79"/>
              </a:rPr>
              <a:t>Occurrences published in 2024</a:t>
            </a:r>
          </a:p>
        </c:rich>
      </c:tx>
      <c:layout>
        <c:manualLayout>
          <c:xMode val="edge"/>
          <c:yMode val="edge"/>
          <c:x val="0.28048310085579248"/>
          <c:y val="0.480270281637573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1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B2-E942-8B30-6227BC884EAF}"/>
              </c:ext>
            </c:extLst>
          </c:dPt>
          <c:dPt>
            <c:idx val="1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B2-E942-8B30-6227BC884EAF}"/>
              </c:ext>
            </c:extLst>
          </c:dPt>
          <c:dPt>
            <c:idx val="2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B2-E942-8B30-6227BC884EAF}"/>
              </c:ext>
            </c:extLst>
          </c:dPt>
          <c:dPt>
            <c:idx val="3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B2-E942-8B30-6227BC884EAF}"/>
              </c:ext>
            </c:extLst>
          </c:dPt>
          <c:dPt>
            <c:idx val="4"/>
            <c:bubble3D val="0"/>
            <c:spPr>
              <a:solidFill>
                <a:schemeClr val="accent1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FB2-E942-8B30-6227BC884EAF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FB2-E942-8B30-6227BC884EAF}"/>
              </c:ext>
            </c:extLst>
          </c:dPt>
          <c:dPt>
            <c:idx val="6"/>
            <c:bubble3D val="0"/>
            <c:spPr>
              <a:solidFill>
                <a:schemeClr val="accent1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FB2-E942-8B30-6227BC884EAF}"/>
              </c:ext>
            </c:extLst>
          </c:dPt>
          <c:dPt>
            <c:idx val="7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FB2-E942-8B30-6227BC884EAF}"/>
              </c:ext>
            </c:extLst>
          </c:dPt>
          <c:dPt>
            <c:idx val="8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FB2-E942-8B30-6227BC884EAF}"/>
              </c:ext>
            </c:extLst>
          </c:dPt>
          <c:dPt>
            <c:idx val="9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FB2-E942-8B30-6227BC884EAF}"/>
              </c:ext>
            </c:extLst>
          </c:dPt>
          <c:dPt>
            <c:idx val="10"/>
            <c:bubble3D val="0"/>
            <c:spPr>
              <a:solidFill>
                <a:schemeClr val="accent1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FB2-E942-8B30-6227BC884EA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B161C88-3F3F-8240-B87D-62E9F617A9D3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3FB2-E942-8B30-6227BC884EA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3D43D98-1D41-0940-A744-66452C7083DB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FB2-E942-8B30-6227BC884EAF}"/>
                </c:ext>
              </c:extLst>
            </c:dLbl>
            <c:dLbl>
              <c:idx val="2"/>
              <c:layout>
                <c:manualLayout>
                  <c:x val="-7.5957412557201252E-3"/>
                  <c:y val="2.6377875845865375E-3"/>
                </c:manualLayout>
              </c:layout>
              <c:tx>
                <c:rich>
                  <a:bodyPr/>
                  <a:lstStyle/>
                  <a:p>
                    <a:fld id="{E7DFC6F9-74C2-D44F-B5EB-92C28B734271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3FB2-E942-8B30-6227BC884EAF}"/>
                </c:ext>
              </c:extLst>
            </c:dLbl>
            <c:dLbl>
              <c:idx val="3"/>
              <c:layout>
                <c:manualLayout>
                  <c:x val="-1.2501528818155947E-2"/>
                  <c:y val="2.5632843624919109E-3"/>
                </c:manualLayout>
              </c:layout>
              <c:tx>
                <c:rich>
                  <a:bodyPr/>
                  <a:lstStyle/>
                  <a:p>
                    <a:fld id="{63BD4802-98B9-BB49-B800-D04B33897073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3FB2-E942-8B30-6227BC884EAF}"/>
                </c:ext>
              </c:extLst>
            </c:dLbl>
            <c:dLbl>
              <c:idx val="4"/>
              <c:layout>
                <c:manualLayout>
                  <c:x val="-7.9512654148713481E-3"/>
                  <c:y val="2.525951561263424E-3"/>
                </c:manualLayout>
              </c:layout>
              <c:tx>
                <c:rich>
                  <a:bodyPr/>
                  <a:lstStyle/>
                  <a:p>
                    <a:fld id="{31A1E7C5-438D-B446-BEDB-D8622299170E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3FB2-E942-8B30-6227BC884EAF}"/>
                </c:ext>
              </c:extLst>
            </c:dLbl>
            <c:dLbl>
              <c:idx val="5"/>
              <c:layout>
                <c:manualLayout>
                  <c:x val="-6.3249044094832825E-3"/>
                  <c:y val="1.9909945488374536E-3"/>
                </c:manualLayout>
              </c:layout>
              <c:tx>
                <c:rich>
                  <a:bodyPr/>
                  <a:lstStyle/>
                  <a:p>
                    <a:fld id="{59D5F8EE-ABAC-D84D-B3A9-B7C45C01E9AF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3FB2-E942-8B30-6227BC884EAF}"/>
                </c:ext>
              </c:extLst>
            </c:dLbl>
            <c:dLbl>
              <c:idx val="6"/>
              <c:layout>
                <c:manualLayout>
                  <c:x val="-8.5022584232434372E-3"/>
                  <c:y val="1.4932760398671321E-3"/>
                </c:manualLayout>
              </c:layout>
              <c:tx>
                <c:rich>
                  <a:bodyPr/>
                  <a:lstStyle/>
                  <a:p>
                    <a:fld id="{39F4BA73-99D7-C346-B319-E9AFDFBE1727}" type="CELLRANGE">
                      <a:rPr lang="en-US" dirty="0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3FB2-E942-8B30-6227BC884EAF}"/>
                </c:ext>
              </c:extLst>
            </c:dLbl>
            <c:dLbl>
              <c:idx val="7"/>
              <c:layout>
                <c:manualLayout>
                  <c:x val="-5.6874607022551404E-3"/>
                  <c:y val="-3.7238503455760999E-5"/>
                </c:manualLayout>
              </c:layout>
              <c:tx>
                <c:rich>
                  <a:bodyPr/>
                  <a:lstStyle/>
                  <a:p>
                    <a:fld id="{7142E43D-5B28-2242-8E40-272BDB6E5DC4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3FB2-E942-8B30-6227BC884EAF}"/>
                </c:ext>
              </c:extLst>
            </c:dLbl>
            <c:dLbl>
              <c:idx val="8"/>
              <c:layout>
                <c:manualLayout>
                  <c:x val="-6.2222514377491892E-3"/>
                  <c:y val="3.0982675901012106E-3"/>
                </c:manualLayout>
              </c:layout>
              <c:tx>
                <c:rich>
                  <a:bodyPr/>
                  <a:lstStyle/>
                  <a:p>
                    <a:fld id="{04443916-40DE-1249-A1DB-2DD8592315A4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3FB2-E942-8B30-6227BC884EAF}"/>
                </c:ext>
              </c:extLst>
            </c:dLbl>
            <c:dLbl>
              <c:idx val="9"/>
              <c:layout>
                <c:manualLayout>
                  <c:x val="-5.7802765797418587E-3"/>
                  <c:y val="-3.4096730688370652E-3"/>
                </c:manualLayout>
              </c:layout>
              <c:tx>
                <c:rich>
                  <a:bodyPr/>
                  <a:lstStyle/>
                  <a:p>
                    <a:fld id="{FFC4C283-E454-324B-9438-895AA7EFC226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3FB2-E942-8B30-6227BC884EA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2D787458-7752-CB4D-88D8-1D810F8B5C39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3FB2-E942-8B30-6227BC884EA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US</c:v>
                </c:pt>
                <c:pt idx="1">
                  <c:v>FR</c:v>
                </c:pt>
                <c:pt idx="2">
                  <c:v>SE</c:v>
                </c:pt>
                <c:pt idx="3">
                  <c:v>NL</c:v>
                </c:pt>
                <c:pt idx="4">
                  <c:v>CA</c:v>
                </c:pt>
                <c:pt idx="5">
                  <c:v>AU</c:v>
                </c:pt>
                <c:pt idx="6">
                  <c:v>GB</c:v>
                </c:pt>
                <c:pt idx="7">
                  <c:v>IN</c:v>
                </c:pt>
                <c:pt idx="8">
                  <c:v>ES</c:v>
                </c:pt>
                <c:pt idx="9">
                  <c:v>PL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158323610</c:v>
                </c:pt>
                <c:pt idx="1">
                  <c:v>43910491</c:v>
                </c:pt>
                <c:pt idx="2">
                  <c:v>25696307</c:v>
                </c:pt>
                <c:pt idx="3">
                  <c:v>25251786</c:v>
                </c:pt>
                <c:pt idx="4">
                  <c:v>22530128</c:v>
                </c:pt>
                <c:pt idx="5">
                  <c:v>14003238</c:v>
                </c:pt>
                <c:pt idx="6">
                  <c:v>12938043</c:v>
                </c:pt>
                <c:pt idx="7">
                  <c:v>10369964</c:v>
                </c:pt>
                <c:pt idx="8">
                  <c:v>9429667</c:v>
                </c:pt>
                <c:pt idx="9">
                  <c:v>8675622</c:v>
                </c:pt>
                <c:pt idx="10" formatCode="#,##0">
                  <c:v>97322622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US</c:v>
                  </c:pt>
                  <c:pt idx="1">
                    <c:v>FR</c:v>
                  </c:pt>
                  <c:pt idx="2">
                    <c:v>SE</c:v>
                  </c:pt>
                  <c:pt idx="3">
                    <c:v>NL</c:v>
                  </c:pt>
                  <c:pt idx="4">
                    <c:v>CA</c:v>
                  </c:pt>
                  <c:pt idx="5">
                    <c:v>AU</c:v>
                  </c:pt>
                  <c:pt idx="6">
                    <c:v>GB</c:v>
                  </c:pt>
                  <c:pt idx="7">
                    <c:v>IN</c:v>
                  </c:pt>
                  <c:pt idx="8">
                    <c:v>ES</c:v>
                  </c:pt>
                  <c:pt idx="9">
                    <c:v>PL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3FB2-E942-8B30-6227BC884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Download requests </a:t>
            </a:r>
            <a:br>
              <a:rPr lang="en-US" sz="1800" b="0" i="0" dirty="0">
                <a:latin typeface="Rubik Medium" pitchFamily="2" charset="-79"/>
                <a:cs typeface="Rubik Medium" pitchFamily="2" charset="-79"/>
              </a:rPr>
            </a:b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by country, island</a:t>
            </a:r>
          </a:p>
          <a:p>
            <a:pPr>
              <a:defRPr sz="1800">
                <a:latin typeface="Rubik Medium" pitchFamily="2" charset="-79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or territory</a:t>
            </a:r>
          </a:p>
        </c:rich>
      </c:tx>
      <c:layout>
        <c:manualLayout>
          <c:xMode val="edge"/>
          <c:yMode val="edge"/>
          <c:x val="0.37124603463837624"/>
          <c:y val="0.575922887696958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129759142797921"/>
          <c:y val="0.25064467651390804"/>
          <c:w val="0.71908881194866714"/>
          <c:h val="0.74935532348609191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2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32-9340-B78C-7D6B33AF2193}"/>
              </c:ext>
            </c:extLst>
          </c:dPt>
          <c:dPt>
            <c:idx val="1"/>
            <c:bubble3D val="0"/>
            <c:spPr>
              <a:solidFill>
                <a:schemeClr val="accent2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32-9340-B78C-7D6B33AF2193}"/>
              </c:ext>
            </c:extLst>
          </c:dPt>
          <c:dPt>
            <c:idx val="2"/>
            <c:bubble3D val="0"/>
            <c:spPr>
              <a:solidFill>
                <a:schemeClr val="accent2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32-9340-B78C-7D6B33AF2193}"/>
              </c:ext>
            </c:extLst>
          </c:dPt>
          <c:dPt>
            <c:idx val="3"/>
            <c:bubble3D val="0"/>
            <c:spPr>
              <a:solidFill>
                <a:schemeClr val="accent2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32-9340-B78C-7D6B33AF2193}"/>
              </c:ext>
            </c:extLst>
          </c:dPt>
          <c:dPt>
            <c:idx val="4"/>
            <c:bubble3D val="0"/>
            <c:spPr>
              <a:solidFill>
                <a:schemeClr val="accent2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32-9340-B78C-7D6B33AF2193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32-9340-B78C-7D6B33AF2193}"/>
              </c:ext>
            </c:extLst>
          </c:dPt>
          <c:dPt>
            <c:idx val="6"/>
            <c:bubble3D val="0"/>
            <c:spPr>
              <a:solidFill>
                <a:schemeClr val="accent2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932-9340-B78C-7D6B33AF2193}"/>
              </c:ext>
            </c:extLst>
          </c:dPt>
          <c:dPt>
            <c:idx val="7"/>
            <c:bubble3D val="0"/>
            <c:spPr>
              <a:solidFill>
                <a:schemeClr val="accent2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932-9340-B78C-7D6B33AF2193}"/>
              </c:ext>
            </c:extLst>
          </c:dPt>
          <c:dPt>
            <c:idx val="8"/>
            <c:bubble3D val="0"/>
            <c:spPr>
              <a:solidFill>
                <a:schemeClr val="accent2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932-9340-B78C-7D6B33AF2193}"/>
              </c:ext>
            </c:extLst>
          </c:dPt>
          <c:dPt>
            <c:idx val="9"/>
            <c:bubble3D val="0"/>
            <c:spPr>
              <a:solidFill>
                <a:schemeClr val="accent2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932-9340-B78C-7D6B33AF2193}"/>
              </c:ext>
            </c:extLst>
          </c:dPt>
          <c:dPt>
            <c:idx val="10"/>
            <c:bubble3D val="0"/>
            <c:spPr>
              <a:solidFill>
                <a:schemeClr val="accent2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932-9340-B78C-7D6B33AF219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0F8874C-7536-1C40-8B34-BA9BA596B4FA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A932-9340-B78C-7D6B33AF2193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Rubik Medium" pitchFamily="2" charset="-79"/>
                        <a:ea typeface="+mn-ea"/>
                        <a:cs typeface="Rubik Medium" pitchFamily="2" charset="-79"/>
                      </a:defRPr>
                    </a:pPr>
                    <a:fld id="{6B2684ED-1361-4242-A12B-6FD3DF4E1F81}" type="CELLRANGE">
                      <a:rPr lang="en-US"/>
                      <a:pPr>
                        <a:defRPr sz="140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defRPr>
                      </a:pPr>
                      <a:t>[CELLRANGE]</a:t>
                    </a:fld>
                    <a:endParaRPr lang="en-DK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Rubik Medium" pitchFamily="2" charset="-79"/>
                      <a:ea typeface="+mn-ea"/>
                      <a:cs typeface="Rubik Medium" pitchFamily="2" charset="-79"/>
                    </a:defRPr>
                  </a:pPr>
                  <a:endParaRPr lang="en-DK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932-9340-B78C-7D6B33AF219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109F1F3-004C-0547-9780-C8701FEA029B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932-9340-B78C-7D6B33AF219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13C7BF41-5A35-9446-995E-6460437C1E5A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A932-9340-B78C-7D6B33AF2193}"/>
                </c:ext>
              </c:extLst>
            </c:dLbl>
            <c:dLbl>
              <c:idx val="4"/>
              <c:layout>
                <c:manualLayout>
                  <c:x val="8.8130014671565626E-3"/>
                  <c:y val="6.2194810797998601E-3"/>
                </c:manualLayout>
              </c:layout>
              <c:tx>
                <c:rich>
                  <a:bodyPr/>
                  <a:lstStyle/>
                  <a:p>
                    <a:fld id="{C935578A-84FC-7542-99AD-3819B2ECD0F1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A932-9340-B78C-7D6B33AF2193}"/>
                </c:ext>
              </c:extLst>
            </c:dLbl>
            <c:dLbl>
              <c:idx val="5"/>
              <c:layout>
                <c:manualLayout>
                  <c:x val="1.1769562479609729E-2"/>
                  <c:y val="1.4103886670666475E-2"/>
                </c:manualLayout>
              </c:layout>
              <c:tx>
                <c:rich>
                  <a:bodyPr/>
                  <a:lstStyle/>
                  <a:p>
                    <a:fld id="{94BF32E8-F891-A741-9BC0-680E3A479923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A932-9340-B78C-7D6B33AF2193}"/>
                </c:ext>
              </c:extLst>
            </c:dLbl>
            <c:dLbl>
              <c:idx val="6"/>
              <c:layout>
                <c:manualLayout>
                  <c:x val="-2.9338847661815552E-3"/>
                  <c:y val="9.549359499626018E-3"/>
                </c:manualLayout>
              </c:layout>
              <c:tx>
                <c:rich>
                  <a:bodyPr/>
                  <a:lstStyle/>
                  <a:p>
                    <a:fld id="{276FF9C4-4A71-6549-B7B6-BF1078723AAC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A932-9340-B78C-7D6B33AF2193}"/>
                </c:ext>
              </c:extLst>
            </c:dLbl>
            <c:dLbl>
              <c:idx val="7"/>
              <c:layout>
                <c:manualLayout>
                  <c:x val="-5.1285980184851733E-3"/>
                  <c:y val="4.9947116308997177E-3"/>
                </c:manualLayout>
              </c:layout>
              <c:tx>
                <c:rich>
                  <a:bodyPr/>
                  <a:lstStyle/>
                  <a:p>
                    <a:fld id="{63FD12E1-83F5-1C45-9961-072D8B2FDD69}" type="CELLRANGE">
                      <a:rPr lang="en-US" dirty="0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A932-9340-B78C-7D6B33AF2193}"/>
                </c:ext>
              </c:extLst>
            </c:dLbl>
            <c:dLbl>
              <c:idx val="8"/>
              <c:layout>
                <c:manualLayout>
                  <c:x val="-4.3923204467012922E-3"/>
                  <c:y val="5.0828209414829862E-3"/>
                </c:manualLayout>
              </c:layout>
              <c:tx>
                <c:rich>
                  <a:bodyPr/>
                  <a:lstStyle/>
                  <a:p>
                    <a:fld id="{C96E7355-3CAE-0348-A915-2165AD625D93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A932-9340-B78C-7D6B33AF2193}"/>
                </c:ext>
              </c:extLst>
            </c:dLbl>
            <c:dLbl>
              <c:idx val="9"/>
              <c:layout>
                <c:manualLayout>
                  <c:x val="-9.5436016472156444E-3"/>
                  <c:y val="3.1537098304522276E-3"/>
                </c:manualLayout>
              </c:layout>
              <c:tx>
                <c:rich>
                  <a:bodyPr/>
                  <a:lstStyle/>
                  <a:p>
                    <a:fld id="{859CB94D-262C-EE4C-9843-F15B8D8D7C5D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A932-9340-B78C-7D6B33AF219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F6F7296A-B7E6-7E4A-8752-6806DD473589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A932-9340-B78C-7D6B33AF219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CN</c:v>
                </c:pt>
                <c:pt idx="1">
                  <c:v>US</c:v>
                </c:pt>
                <c:pt idx="2">
                  <c:v>MX</c:v>
                </c:pt>
                <c:pt idx="3">
                  <c:v>CO</c:v>
                </c:pt>
                <c:pt idx="4">
                  <c:v>BR</c:v>
                </c:pt>
                <c:pt idx="5">
                  <c:v>ES</c:v>
                </c:pt>
                <c:pt idx="6">
                  <c:v>GB</c:v>
                </c:pt>
                <c:pt idx="7">
                  <c:v>CA</c:v>
                </c:pt>
                <c:pt idx="8">
                  <c:v>FR</c:v>
                </c:pt>
                <c:pt idx="9">
                  <c:v>DE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63485</c:v>
                </c:pt>
                <c:pt idx="1">
                  <c:v>41921</c:v>
                </c:pt>
                <c:pt idx="2">
                  <c:v>29712</c:v>
                </c:pt>
                <c:pt idx="3">
                  <c:v>21641</c:v>
                </c:pt>
                <c:pt idx="4">
                  <c:v>21274</c:v>
                </c:pt>
                <c:pt idx="5">
                  <c:v>14704</c:v>
                </c:pt>
                <c:pt idx="6">
                  <c:v>13502</c:v>
                </c:pt>
                <c:pt idx="7">
                  <c:v>8946</c:v>
                </c:pt>
                <c:pt idx="8">
                  <c:v>8872</c:v>
                </c:pt>
                <c:pt idx="9">
                  <c:v>8558</c:v>
                </c:pt>
                <c:pt idx="10">
                  <c:v>115102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CN</c:v>
                  </c:pt>
                  <c:pt idx="1">
                    <c:v>US</c:v>
                  </c:pt>
                  <c:pt idx="2">
                    <c:v>MX</c:v>
                  </c:pt>
                  <c:pt idx="3">
                    <c:v>CO</c:v>
                  </c:pt>
                  <c:pt idx="4">
                    <c:v>BR</c:v>
                  </c:pt>
                  <c:pt idx="5">
                    <c:v>ES</c:v>
                  </c:pt>
                  <c:pt idx="6">
                    <c:v>GB</c:v>
                  </c:pt>
                  <c:pt idx="7">
                    <c:v>CA</c:v>
                  </c:pt>
                  <c:pt idx="8">
                    <c:v>FR</c:v>
                  </c:pt>
                  <c:pt idx="9">
                    <c:v>DE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A932-9340-B78C-7D6B33AF2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Annual totals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7443286774287875E-3"/>
                  <c:y val="-2.2447287322422135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E7C-8140-984E-96F3969A2D24}"/>
                </c:ext>
              </c:extLst>
            </c:dLbl>
            <c:dLbl>
              <c:idx val="1"/>
              <c:layout>
                <c:manualLayout>
                  <c:x val="6.10591312413563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E7C-8140-984E-96F3969A2D24}"/>
                </c:ext>
              </c:extLst>
            </c:dLbl>
            <c:dLbl>
              <c:idx val="2"/>
              <c:layout>
                <c:manualLayout>
                  <c:x val="4.292923665727487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E7C-8140-984E-96F3969A2D24}"/>
                </c:ext>
              </c:extLst>
            </c:dLbl>
            <c:dLbl>
              <c:idx val="3"/>
              <c:layout>
                <c:manualLayout>
                  <c:x val="4.093995048371905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E7C-8140-984E-96F3969A2D24}"/>
                </c:ext>
              </c:extLst>
            </c:dLbl>
            <c:dLbl>
              <c:idx val="4"/>
              <c:layout>
                <c:manualLayout>
                  <c:x val="3.574389785885956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E7C-8140-984E-96F3969A2D24}"/>
                </c:ext>
              </c:extLst>
            </c:dLbl>
            <c:dLbl>
              <c:idx val="5"/>
              <c:layout>
                <c:manualLayout>
                  <c:x val="4.009212460870021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E7C-8140-984E-96F3969A2D24}"/>
                </c:ext>
              </c:extLst>
            </c:dLbl>
            <c:dLbl>
              <c:idx val="6"/>
              <c:layout>
                <c:manualLayout>
                  <c:x val="5.228955928838799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E7C-8140-984E-96F3969A2D24}"/>
                </c:ext>
              </c:extLst>
            </c:dLbl>
            <c:dLbl>
              <c:idx val="7"/>
              <c:layout>
                <c:manualLayout>
                  <c:x val="2.818948496289965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E7C-8140-984E-96F3969A2D24}"/>
                </c:ext>
              </c:extLst>
            </c:dLbl>
            <c:dLbl>
              <c:idx val="8"/>
              <c:layout>
                <c:manualLayout>
                  <c:x val="2.89264725476189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E7C-8140-984E-96F3969A2D24}"/>
                </c:ext>
              </c:extLst>
            </c:dLbl>
            <c:dLbl>
              <c:idx val="9"/>
              <c:layout>
                <c:manualLayout>
                  <c:x val="2.549977043126888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7C-8140-984E-96F3969A2D24}"/>
                </c:ext>
              </c:extLst>
            </c:dLbl>
            <c:dLbl>
              <c:idx val="10"/>
              <c:layout>
                <c:manualLayout>
                  <c:x val="2.5204975397380845E-3"/>
                  <c:y val="-5.611821830605533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7C-8140-984E-96F3969A2D24}"/>
                </c:ext>
              </c:extLst>
            </c:dLbl>
            <c:dLbl>
              <c:idx val="11"/>
              <c:layout>
                <c:manualLayout>
                  <c:x val="5.32842023751659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7C-8140-984E-96F3969A2D24}"/>
                </c:ext>
              </c:extLst>
            </c:dLbl>
            <c:dLbl>
              <c:idx val="12"/>
              <c:layout>
                <c:manualLayout>
                  <c:x val="7.476710031712518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7C-8140-984E-96F3969A2D24}"/>
                </c:ext>
              </c:extLst>
            </c:dLbl>
            <c:dLbl>
              <c:idx val="13"/>
              <c:layout>
                <c:manualLayout>
                  <c:x val="6.249654718415033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7C-8140-984E-96F3969A2D24}"/>
                </c:ext>
              </c:extLst>
            </c:dLbl>
            <c:dLbl>
              <c:idx val="14"/>
              <c:layout>
                <c:manualLayout>
                  <c:x val="-5.7042839057231554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030402420754683E-2"/>
                      <c:h val="3.933422376339546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BE7C-8140-984E-96F3969A2D24}"/>
                </c:ext>
              </c:extLst>
            </c:dLbl>
            <c:dLbl>
              <c:idx val="15"/>
              <c:layout>
                <c:manualLayout>
                  <c:x val="1.2417950649917513E-3"/>
                  <c:y val="-2.805910915302766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DE-D14C-88ED-EB6C8AFDF26F}"/>
                </c:ext>
              </c:extLst>
            </c:dLbl>
            <c:dLbl>
              <c:idx val="16"/>
              <c:layout>
                <c:manualLayout>
                  <c:x val="1.2853150523272686E-2"/>
                  <c:y val="3.5073886441284586E-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2738831562474033E-2"/>
                      <c:h val="3.62731946767499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E8E-FB45-A112-792A7DFB2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52</c:v>
                </c:pt>
                <c:pt idx="1">
                  <c:v>89</c:v>
                </c:pt>
                <c:pt idx="2">
                  <c:v>148</c:v>
                </c:pt>
                <c:pt idx="3">
                  <c:v>169</c:v>
                </c:pt>
                <c:pt idx="4">
                  <c:v>229</c:v>
                </c:pt>
                <c:pt idx="5">
                  <c:v>249</c:v>
                </c:pt>
                <c:pt idx="6">
                  <c:v>350</c:v>
                </c:pt>
                <c:pt idx="7">
                  <c:v>407</c:v>
                </c:pt>
                <c:pt idx="8">
                  <c:v>428</c:v>
                </c:pt>
                <c:pt idx="9">
                  <c:v>696</c:v>
                </c:pt>
                <c:pt idx="10">
                  <c:v>676</c:v>
                </c:pt>
                <c:pt idx="11">
                  <c:v>743</c:v>
                </c:pt>
                <c:pt idx="12" formatCode="0">
                  <c:v>987</c:v>
                </c:pt>
                <c:pt idx="13" formatCode="0">
                  <c:v>1300</c:v>
                </c:pt>
                <c:pt idx="14" formatCode="0">
                  <c:v>1487</c:v>
                </c:pt>
                <c:pt idx="15" formatCode="0">
                  <c:v>1782</c:v>
                </c:pt>
                <c:pt idx="16" formatCode="0">
                  <c:v>2254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7C-8140-984E-96F3969A2D2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77874799"/>
        <c:axId val="2078203359"/>
      </c:barChart>
      <c:catAx>
        <c:axId val="20778747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8203359"/>
        <c:crosses val="autoZero"/>
        <c:auto val="1"/>
        <c:lblAlgn val="ctr"/>
        <c:lblOffset val="100"/>
        <c:noMultiLvlLbl val="0"/>
      </c:catAx>
      <c:valAx>
        <c:axId val="20782033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7874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23105210039489"/>
          <c:y val="7.8117386230355926E-2"/>
          <c:w val="0.79248307040394106"/>
          <c:h val="0.821258449182063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383611807951905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410-3A45-A0AE-6525D06B137F}"/>
                </c:ext>
              </c:extLst>
            </c:dLbl>
            <c:dLbl>
              <c:idx val="1"/>
              <c:layout>
                <c:manualLayout>
                  <c:x val="-6.0262422343888671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410-3A45-A0AE-6525D06B137F}"/>
                </c:ext>
              </c:extLst>
            </c:dLbl>
            <c:dLbl>
              <c:idx val="2"/>
              <c:layout>
                <c:manualLayout>
                  <c:x val="-1.8965118062018022E-3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410-3A45-A0AE-6525D06B137F}"/>
                </c:ext>
              </c:extLst>
            </c:dLbl>
            <c:dLbl>
              <c:idx val="3"/>
              <c:layout>
                <c:manualLayout>
                  <c:x val="-1.0339781322549891E-3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410-3A45-A0AE-6525D06B137F}"/>
                </c:ext>
              </c:extLst>
            </c:dLbl>
            <c:dLbl>
              <c:idx val="4"/>
              <c:layout>
                <c:manualLayout>
                  <c:x val="7.1320546368843244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410-3A45-A0AE-6525D06B137F}"/>
                </c:ext>
              </c:extLst>
            </c:dLbl>
            <c:dLbl>
              <c:idx val="5"/>
              <c:layout>
                <c:manualLayout>
                  <c:x val="2.31672051915018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10-3A45-A0AE-6525D06B137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North America</c:v>
                </c:pt>
                <c:pt idx="3">
                  <c:v>Latin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131</c:v>
                </c:pt>
                <c:pt idx="1">
                  <c:v>268</c:v>
                </c:pt>
                <c:pt idx="2">
                  <c:v>586</c:v>
                </c:pt>
                <c:pt idx="3">
                  <c:v>725</c:v>
                </c:pt>
                <c:pt idx="4">
                  <c:v>924</c:v>
                </c:pt>
                <c:pt idx="5">
                  <c:v>1546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10-3A45-A0AE-6525D06B13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5939104217072196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410-3A45-A0AE-6525D06B137F}"/>
                </c:ext>
              </c:extLst>
            </c:dLbl>
            <c:dLbl>
              <c:idx val="1"/>
              <c:layout>
                <c:manualLayout>
                  <c:x val="4.278710351074540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410-3A45-A0AE-6525D06B137F}"/>
                </c:ext>
              </c:extLst>
            </c:dLbl>
            <c:dLbl>
              <c:idx val="2"/>
              <c:layout>
                <c:manualLayout>
                  <c:x val="3.3296272654678559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410-3A45-A0AE-6525D06B137F}"/>
                </c:ext>
              </c:extLst>
            </c:dLbl>
            <c:dLbl>
              <c:idx val="3"/>
              <c:layout>
                <c:manualLayout>
                  <c:x val="-5.6509625922820039E-4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10-3A45-A0AE-6525D06B137F}"/>
                </c:ext>
              </c:extLst>
            </c:dLbl>
            <c:dLbl>
              <c:idx val="4"/>
              <c:layout>
                <c:manualLayout>
                  <c:x val="4.003563328090507E-4"/>
                  <c:y val="3.404982255677435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410-3A45-A0AE-6525D06B137F}"/>
                </c:ext>
              </c:extLst>
            </c:dLbl>
            <c:dLbl>
              <c:idx val="5"/>
              <c:layout>
                <c:manualLayout>
                  <c:x val="9.105973311261202E-4"/>
                  <c:y val="-1.702491127838717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10-3A45-A0AE-6525D06B137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North America</c:v>
                </c:pt>
                <c:pt idx="3">
                  <c:v>Latin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124</c:v>
                </c:pt>
                <c:pt idx="1">
                  <c:v>200</c:v>
                </c:pt>
                <c:pt idx="2">
                  <c:v>452</c:v>
                </c:pt>
                <c:pt idx="3">
                  <c:v>542</c:v>
                </c:pt>
                <c:pt idx="4">
                  <c:v>741</c:v>
                </c:pt>
                <c:pt idx="5">
                  <c:v>1432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10-3A45-A0AE-6525D06B13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50"/>
        <c:axId val="1698983935"/>
        <c:axId val="1767087087"/>
      </c:barChart>
      <c:catAx>
        <c:axId val="169898393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67087087"/>
        <c:crosses val="autoZero"/>
        <c:auto val="1"/>
        <c:lblAlgn val="ctr"/>
        <c:lblOffset val="100"/>
        <c:noMultiLvlLbl val="0"/>
      </c:catAx>
      <c:valAx>
        <c:axId val="17670870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6989839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1E1AB9-7886-4482-8595-88931F0C13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0B9A8-8493-4582-A93D-3051DEFA6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DB69-C6C7-4597-9C06-3C2A2F02C5F6}" type="datetimeFigureOut">
              <a:rPr lang="en-GB" smtClean="0">
                <a:latin typeface="Rubik" pitchFamily="2" charset="-79"/>
              </a:rPr>
              <a:t>03/02/2025</a:t>
            </a:fld>
            <a:endParaRPr lang="en-GB" dirty="0">
              <a:latin typeface="Rubik" pitchFamily="2" charset="-79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7423C-6429-4385-A65E-1E14F6624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CD81B-DE1C-45DD-A06A-129227D529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20A1-2C06-4FBE-8EDF-A6F5E44A7D41}" type="slidenum">
              <a:rPr lang="en-GB" smtClean="0">
                <a:latin typeface="Rubik" pitchFamily="2" charset="-79"/>
              </a:rPr>
              <a:t>‹#›</a:t>
            </a:fld>
            <a:endParaRPr lang="en-GB" dirty="0">
              <a:latin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1723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D08ECCEA-2969-42E4-A1A0-9C247F9CF1CC}" type="datetimeFigureOut">
              <a:rPr lang="en-GB" smtClean="0"/>
              <a:pPr/>
              <a:t>03/02/2025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25B5EE77-8CAC-4815-8642-F6182C04688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73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1pPr>
    <a:lvl2pPr marL="914354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2pPr>
    <a:lvl3pPr marL="1828709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3pPr>
    <a:lvl4pPr marL="2743063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4pPr>
    <a:lvl5pPr marL="3657417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635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Rubi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943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F259F-303C-F894-4EB7-7812C76CC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CEA834-49ED-ADE0-8D7D-C031FBD6B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ADE9DA-F602-C393-A1F0-71DA55E79C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28AD9-03AE-BEE2-AE52-89362E5B6D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5543D-6901-4CE6-9450-DAFF7E06A6C2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174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676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8321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65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144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585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754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5543D-6901-4CE6-9450-DAFF7E06A6C2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8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542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532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806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0770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542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7771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305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09789" y="3257550"/>
            <a:ext cx="8640762" cy="82978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latin typeface="+mn-lt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063570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l Bleed Title Slide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DAD04-F15A-4F02-8214-2D3BDF65042D}"/>
              </a:ext>
            </a:extLst>
          </p:cNvPr>
          <p:cNvSpPr>
            <a:spLocks/>
          </p:cNvSpPr>
          <p:nvPr userDrawn="1"/>
        </p:nvSpPr>
        <p:spPr>
          <a:xfrm>
            <a:off x="0" y="6709341"/>
            <a:ext cx="20833200" cy="48420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94B06-8BB5-4686-85F5-7375651565B8}"/>
              </a:ext>
            </a:extLst>
          </p:cNvPr>
          <p:cNvSpPr>
            <a:spLocks/>
          </p:cNvSpPr>
          <p:nvPr userDrawn="1"/>
        </p:nvSpPr>
        <p:spPr>
          <a:xfrm>
            <a:off x="12192000" y="6709341"/>
            <a:ext cx="8640763" cy="484607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383F-57D4-46F6-A43A-1664B80BC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7" y="7405688"/>
            <a:ext cx="8640763" cy="2073275"/>
          </a:xfrm>
          <a:prstGeom prst="rect">
            <a:avLst/>
          </a:prstGeom>
        </p:spPr>
        <p:txBody>
          <a:bodyPr wrap="square" lIns="360000" tIns="72000" rIns="72000" bIns="72000">
            <a:normAutofit/>
          </a:bodyPr>
          <a:lstStyle>
            <a:lvl1pPr>
              <a:defRPr lang="en-GB" sz="4800" b="1" i="0" cap="none" dirty="0">
                <a:solidFill>
                  <a:schemeClr val="bg1"/>
                </a:solidFill>
                <a:latin typeface="Bitter SemiBold" pitchFamily="2" charset="77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here to add text for your presentation title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17B4F6E-45BB-45A8-8DDB-A90D94D56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9788" y="10177570"/>
            <a:ext cx="8640762" cy="675163"/>
          </a:xfrm>
          <a:prstGeom prst="rect">
            <a:avLst/>
          </a:prstGeom>
        </p:spPr>
        <p:txBody>
          <a:bodyPr wrap="square" lIns="360000" anchor="ctr">
            <a:spAutoFit/>
          </a:bodyPr>
          <a:lstStyle>
            <a:lvl1pPr marL="0" indent="0" algn="r">
              <a:buNone/>
              <a:defRPr lang="en-US" sz="2400" b="1" i="0" dirty="0" smtClean="0">
                <a:solidFill>
                  <a:schemeClr val="bg1"/>
                </a:solidFill>
                <a:latin typeface="Rubik Medium" pitchFamily="2" charset="-79"/>
                <a:ea typeface="Roboto Bold" panose="02000000000000000000" pitchFamily="2" charset="0"/>
                <a:cs typeface="Rubik Medium" pitchFamily="2" charset="-79"/>
              </a:defRPr>
            </a:lvl1pPr>
            <a:lvl2pPr>
              <a:defRPr lang="en-US" sz="3600" dirty="0" smtClean="0">
                <a:solidFill>
                  <a:schemeClr val="tx1"/>
                </a:solidFill>
              </a:defRPr>
            </a:lvl2pPr>
            <a:lvl3pPr>
              <a:defRPr lang="en-US" sz="3600" dirty="0" smtClean="0">
                <a:solidFill>
                  <a:schemeClr val="tx1"/>
                </a:solidFill>
              </a:defRPr>
            </a:lvl3pPr>
            <a:lvl4pPr>
              <a:defRPr lang="en-US" sz="3600" dirty="0" smtClean="0">
                <a:solidFill>
                  <a:schemeClr val="tx1"/>
                </a:solidFill>
              </a:defRPr>
            </a:lvl4pPr>
            <a:lvl5pPr>
              <a:defRPr lang="en-GB" sz="36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add presenter’s name | Job title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DC7EAF-E24C-F704-D1F9-D529DFD2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20126325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195861DF-41F7-C8F8-7086-BCD9E01B74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1863" y="8122437"/>
            <a:ext cx="5759450" cy="2015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6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2/3/25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4987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321792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grey backgroun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2/3/25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5678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right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EC3623-AEB1-8E30-69F4-C79E264B72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09788" y="3257550"/>
            <a:ext cx="8640762" cy="8297863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5895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0F78E78-4B3F-7122-ED83-9C67C58D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49" y="1077643"/>
            <a:ext cx="22970425" cy="1459182"/>
          </a:xfrm>
          <a:prstGeom prst="rect">
            <a:avLst/>
          </a:prstGeom>
        </p:spPr>
        <p:txBody>
          <a:bodyPr vert="horz" lIns="360000" tIns="90000" rIns="360000" bIns="9000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CD2A67E-F481-B273-61A3-E2B2927DF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137" y="3259311"/>
            <a:ext cx="22944138" cy="8296101"/>
          </a:xfrm>
          <a:prstGeom prst="rect">
            <a:avLst/>
          </a:prstGeom>
        </p:spPr>
        <p:txBody>
          <a:bodyPr vert="horz" lIns="90000" tIns="90000" rIns="91440" bIns="9000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3FEB8B6-B790-D1A0-88B0-65F96BE612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D266DE-BE5F-490A-F444-03C83BED8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9137" y="12277898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FFC8DD-7E87-3E47-9F40-9222235C5D65}" type="datetimeFigureOut">
              <a:rPr lang="en-DK" smtClean="0"/>
              <a:pPr/>
              <a:t>03/02/2025</a:t>
            </a:fld>
            <a:endParaRPr lang="en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E718EC-AC09-267B-5C55-D95B7D8B3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0963" y="122784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2C055-36F5-27BF-A138-53AAB3CC4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92000" y="122820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76A1796-5593-5349-A609-9F4B7AECCDC2}" type="slidenum">
              <a:rPr lang="en-DK" smtClean="0"/>
              <a:pPr/>
              <a:t>‹#›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35515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34" r:id="rId2"/>
    <p:sldLayoutId id="2147483728" r:id="rId3"/>
    <p:sldLayoutId id="2147483729" r:id="rId4"/>
    <p:sldLayoutId id="2147483818" r:id="rId5"/>
    <p:sldLayoutId id="2147483819" r:id="rId6"/>
  </p:sldLayoutIdLst>
  <p:hf sldNum="0" hdr="0" dt="0"/>
  <p:txStyles>
    <p:titleStyle>
      <a:lvl1pPr marL="0" algn="l" defTabSz="1828709" rtl="0" eaLnBrk="1" latinLnBrk="0" hangingPunct="1">
        <a:lnSpc>
          <a:spcPct val="100000"/>
        </a:lnSpc>
        <a:spcBef>
          <a:spcPts val="0"/>
        </a:spcBef>
        <a:buNone/>
        <a:defRPr sz="4800" b="1" i="0" kern="1200">
          <a:solidFill>
            <a:schemeClr val="tx1">
              <a:lumMod val="85000"/>
              <a:lumOff val="15000"/>
            </a:schemeClr>
          </a:solidFill>
          <a:latin typeface="Bitter SemiBold" pitchFamily="2" charset="77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50000"/>
        </a:lnSpc>
        <a:spcBef>
          <a:spcPts val="2000"/>
        </a:spcBef>
        <a:buClr>
          <a:schemeClr val="accent1"/>
        </a:buClr>
        <a:buFontTx/>
        <a:buNone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1pPr>
      <a:lvl2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2pPr>
      <a:lvl3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3pPr>
      <a:lvl4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4pPr>
      <a:lvl5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4A3A4"/>
          </p15:clr>
        </p15:guide>
        <p15:guide id="2" pos="15359">
          <p15:clr>
            <a:srgbClr val="A4A3A4"/>
          </p15:clr>
        </p15:guide>
        <p15:guide id="3" pos="445">
          <p15:clr>
            <a:srgbClr val="F26B43"/>
          </p15:clr>
        </p15:guide>
        <p15:guide id="4" pos="4051">
          <p15:clr>
            <a:srgbClr val="A4A3A4"/>
          </p15:clr>
        </p15:guide>
        <p15:guide id="5" pos="5865">
          <p15:clr>
            <a:srgbClr val="A4A3A4"/>
          </p15:clr>
        </p15:guide>
        <p15:guide id="7" pos="9494">
          <p15:clr>
            <a:srgbClr val="A4A3A4"/>
          </p15:clr>
        </p15:guide>
        <p15:guide id="8" pos="11308">
          <p15:clr>
            <a:srgbClr val="A4A3A4"/>
          </p15:clr>
        </p15:guide>
        <p15:guide id="9" pos="13123">
          <p15:clr>
            <a:srgbClr val="A4A3A4"/>
          </p15:clr>
        </p15:guide>
        <p15:guide id="10" pos="14906">
          <p15:clr>
            <a:srgbClr val="F26B43"/>
          </p15:clr>
        </p15:guide>
        <p15:guide id="12" orient="horz" pos="8188">
          <p15:clr>
            <a:srgbClr val="A4A3A4"/>
          </p15:clr>
        </p15:guide>
        <p15:guide id="13" orient="horz" pos="4660" userDrawn="1">
          <p15:clr>
            <a:srgbClr val="F26B43"/>
          </p15:clr>
        </p15:guide>
        <p15:guide id="14" orient="horz" pos="5976" userDrawn="1">
          <p15:clr>
            <a:srgbClr val="A4A3A4"/>
          </p15:clr>
        </p15:guide>
        <p15:guide id="16" orient="horz" pos="2052">
          <p15:clr>
            <a:srgbClr val="F26B43"/>
          </p15:clr>
        </p15:guide>
        <p15:guide id="17" orient="horz" pos="7279">
          <p15:clr>
            <a:srgbClr val="F26B43"/>
          </p15:clr>
        </p15:guide>
        <p15:guide id="18" orient="horz" pos="1598">
          <p15:clr>
            <a:srgbClr val="A4A3A4"/>
          </p15:clr>
        </p15:guide>
        <p15:guide id="19" pos="2214" userDrawn="1">
          <p15:clr>
            <a:srgbClr val="A4A3A4"/>
          </p15:clr>
        </p15:guide>
        <p15:guide id="20" pos="7680">
          <p15:clr>
            <a:srgbClr val="F26B43"/>
          </p15:clr>
        </p15:guide>
        <p15:guide id="21" orient="horz" pos="3356">
          <p15:clr>
            <a:srgbClr val="A4A3A4"/>
          </p15:clr>
        </p15:guide>
        <p15:guide id="22" orient="horz" pos="7734">
          <p15:clr>
            <a:srgbClr val="A4A3A4"/>
          </p15:clr>
        </p15:guide>
        <p15:guide id="23" orient="horz" pos="677">
          <p15:clr>
            <a:srgbClr val="A4A3A4"/>
          </p15:clr>
        </p15:guide>
        <p15:guide id="24" pos="8587" userDrawn="1">
          <p15:clr>
            <a:srgbClr val="A4A3A4"/>
          </p15:clr>
        </p15:guide>
        <p15:guide id="25" pos="10401" userDrawn="1">
          <p15:clr>
            <a:srgbClr val="A4A3A4"/>
          </p15:clr>
        </p15:guide>
        <p15:guide id="26" pos="12215" userDrawn="1">
          <p15:clr>
            <a:srgbClr val="A4A3A4"/>
          </p15:clr>
        </p15:guide>
        <p15:guide id="27" pos="14030" userDrawn="1">
          <p15:clr>
            <a:srgbClr val="A4A3A4"/>
          </p15:clr>
        </p15:guide>
        <p15:guide id="28" pos="6772" userDrawn="1">
          <p15:clr>
            <a:srgbClr val="A4A3A4"/>
          </p15:clr>
        </p15:guide>
        <p15:guide id="29" pos="4958" userDrawn="1">
          <p15:clr>
            <a:srgbClr val="A4A3A4"/>
          </p15:clr>
        </p15:guide>
        <p15:guide id="30" pos="3144" userDrawn="1">
          <p15:clr>
            <a:srgbClr val="A4A3A4"/>
          </p15:clr>
        </p15:guide>
        <p15:guide id="31" pos="1329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resource/search?contentType=literature&amp;literatureType=journal&amp;relevance=GBIF_USED&amp;peerReview=tru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hyperlink" Target="https://scientific-collections.gbif.org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hosted-portals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4E8209-B9DC-8437-2335-73C59D2A0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Overview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12796-02A2-5894-452E-11F064C962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K" dirty="0"/>
              <a:t>1 January 2025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DDBB96-2DB3-4910-A500-00BE3A6FC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6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hlinkClick r:id="rId3"/>
              </a:rPr>
              <a:t>https://www.gbif.org/resource/search?contentType=literature&amp;literatureType=journal&amp;relevance=GBIF_USED&amp;peerReview=true</a:t>
            </a:r>
            <a:r>
              <a:rPr lang="en-GB" sz="2000" dirty="0"/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use in peer-reviewed journals: 2024</a:t>
            </a:r>
            <a:endParaRPr lang="en-GB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839A530-F769-AD4B-8965-89F000617E2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38165853"/>
              </p:ext>
            </p:extLst>
          </p:nvPr>
        </p:nvGraphicFramePr>
        <p:xfrm>
          <a:off x="2128980" y="4488871"/>
          <a:ext cx="9467271" cy="683793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23857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195167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981977">
                  <a:extLst>
                    <a:ext uri="{9D8B030D-6E8A-4147-A177-3AD203B41FA5}">
                      <a16:colId xmlns:a16="http://schemas.microsoft.com/office/drawing/2014/main" val="1870108572"/>
                    </a:ext>
                  </a:extLst>
                </a:gridCol>
                <a:gridCol w="1878754">
                  <a:extLst>
                    <a:ext uri="{9D8B030D-6E8A-4147-A177-3AD203B41FA5}">
                      <a16:colId xmlns:a16="http://schemas.microsoft.com/office/drawing/2014/main" val="1970477523"/>
                    </a:ext>
                  </a:extLst>
                </a:gridCol>
                <a:gridCol w="2043778">
                  <a:extLst>
                    <a:ext uri="{9D8B030D-6E8A-4147-A177-3AD203B41FA5}">
                      <a16:colId xmlns:a16="http://schemas.microsoft.com/office/drawing/2014/main" val="3931455659"/>
                    </a:ext>
                  </a:extLst>
                </a:gridCol>
                <a:gridCol w="1787233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90862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End of Year</a:t>
                      </a: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bg1"/>
                          </a:solidFill>
                        </a:rPr>
                        <a:t>2024 total</a:t>
                      </a:r>
                      <a:endParaRPr lang="en-US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2023 total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2023 rank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China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529</a:t>
                      </a:r>
                      <a:endParaRPr lang="en-GB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381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States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486</a:t>
                      </a:r>
                      <a:endParaRPr lang="en-GB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387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Brazil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238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191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Mexico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186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129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Kingdom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186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182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305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Germany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176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163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7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Spain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171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130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Italy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107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79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9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France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105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108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Australia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104</a:t>
                      </a:r>
                      <a:endParaRPr lang="en-DK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94</a:t>
                      </a:r>
                      <a:endParaRPr lang="en-DK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64775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D5D57A3-0210-2C49-A6F5-2BE6F807F978}"/>
              </a:ext>
            </a:extLst>
          </p:cNvPr>
          <p:cNvSpPr txBox="1"/>
          <p:nvPr/>
        </p:nvSpPr>
        <p:spPr>
          <a:xfrm>
            <a:off x="2760481" y="3493952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country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69D0FEB9-AB4A-ADAC-9484-408BCC339D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045502"/>
              </p:ext>
            </p:extLst>
          </p:nvPr>
        </p:nvGraphicFramePr>
        <p:xfrm>
          <a:off x="12191205" y="4488871"/>
          <a:ext cx="11484769" cy="6837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B4959654-BCA4-0649-CEFD-A38944893AF2}"/>
              </a:ext>
            </a:extLst>
          </p:cNvPr>
          <p:cNvSpPr txBox="1"/>
          <p:nvPr/>
        </p:nvSpPr>
        <p:spPr>
          <a:xfrm>
            <a:off x="13417664" y="3531745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region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B881D3F-72BF-0CF7-61FF-151557B8413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January 2025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25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  <a:alpha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635A0B-1115-9E38-0AA7-CD9B6BA6E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C80D2DB8-02C8-3CE8-2447-F26EA69E9F44}"/>
              </a:ext>
            </a:extLst>
          </p:cNvPr>
          <p:cNvSpPr/>
          <p:nvPr/>
        </p:nvSpPr>
        <p:spPr>
          <a:xfrm>
            <a:off x="9401157" y="3901188"/>
            <a:ext cx="5707938" cy="5707938"/>
          </a:xfrm>
          <a:prstGeom prst="ellipse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dirty="0"/>
              <a:t>vv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23764CC-144E-BF5C-33F9-DFD2D2260A91}"/>
              </a:ext>
            </a:extLst>
          </p:cNvPr>
          <p:cNvSpPr/>
          <p:nvPr/>
        </p:nvSpPr>
        <p:spPr>
          <a:xfrm>
            <a:off x="5497153" y="2585220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0610FE5-60F0-E452-7DA8-3813390EB5FA}"/>
              </a:ext>
            </a:extLst>
          </p:cNvPr>
          <p:cNvSpPr/>
          <p:nvPr/>
        </p:nvSpPr>
        <p:spPr>
          <a:xfrm>
            <a:off x="3198197" y="6109815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B4250FE-594A-6E07-501D-ED3BF36016BB}"/>
              </a:ext>
            </a:extLst>
          </p:cNvPr>
          <p:cNvSpPr/>
          <p:nvPr/>
        </p:nvSpPr>
        <p:spPr>
          <a:xfrm>
            <a:off x="4828751" y="9433747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20F2783-3537-B985-1A88-03D59A6E2B5F}"/>
              </a:ext>
            </a:extLst>
          </p:cNvPr>
          <p:cNvSpPr/>
          <p:nvPr/>
        </p:nvSpPr>
        <p:spPr>
          <a:xfrm>
            <a:off x="17876278" y="9433866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C932CCE-143F-8B02-06C2-86D1E0948EEE}"/>
              </a:ext>
            </a:extLst>
          </p:cNvPr>
          <p:cNvSpPr/>
          <p:nvPr/>
        </p:nvSpPr>
        <p:spPr>
          <a:xfrm>
            <a:off x="20314248" y="6105333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9BB37D7-37C4-C71D-4882-18CCAB0AD5ED}"/>
              </a:ext>
            </a:extLst>
          </p:cNvPr>
          <p:cNvSpPr/>
          <p:nvPr/>
        </p:nvSpPr>
        <p:spPr>
          <a:xfrm>
            <a:off x="4283765" y="2558516"/>
            <a:ext cx="31979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Suggestions reviewed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06E2FF7-C748-25CA-F379-77D716678ACC}"/>
              </a:ext>
            </a:extLst>
          </p:cNvPr>
          <p:cNvSpPr>
            <a:spLocks noChangeAspect="1"/>
          </p:cNvSpPr>
          <p:nvPr/>
        </p:nvSpPr>
        <p:spPr>
          <a:xfrm>
            <a:off x="19509368" y="6152315"/>
            <a:ext cx="2664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Collections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B7CA87-F9C5-B04D-1F5E-64382D53A6E5}"/>
              </a:ext>
            </a:extLst>
          </p:cNvPr>
          <p:cNvSpPr/>
          <p:nvPr/>
        </p:nvSpPr>
        <p:spPr>
          <a:xfrm>
            <a:off x="2973388" y="9549860"/>
            <a:ext cx="33583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Country editors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FC16FC5-34A4-7A6F-40C2-C16C9A53807C}"/>
              </a:ext>
            </a:extLst>
          </p:cNvPr>
          <p:cNvSpPr/>
          <p:nvPr/>
        </p:nvSpPr>
        <p:spPr>
          <a:xfrm>
            <a:off x="2474843" y="6029158"/>
            <a:ext cx="2466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Countries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B0B3168-6DC2-1BD8-F9C8-C5F8C5148496}"/>
              </a:ext>
            </a:extLst>
          </p:cNvPr>
          <p:cNvSpPr/>
          <p:nvPr/>
        </p:nvSpPr>
        <p:spPr>
          <a:xfrm>
            <a:off x="17709318" y="9650296"/>
            <a:ext cx="33883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Digitized specimens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75C0CB-D861-9595-5017-7982270570AA}"/>
              </a:ext>
            </a:extLst>
          </p:cNvPr>
          <p:cNvSpPr txBox="1"/>
          <p:nvPr/>
        </p:nvSpPr>
        <p:spPr>
          <a:xfrm>
            <a:off x="3763387" y="10195269"/>
            <a:ext cx="25683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i-FI" sz="4800" b="1" dirty="0">
                <a:solidFill>
                  <a:schemeClr val="accent1"/>
                </a:solidFill>
                <a:latin typeface="Bitter SemiBold" pitchFamily="2" charset="77"/>
              </a:rPr>
              <a:t>60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622318-02AF-AE7A-4DC7-6C1BA2AD4775}"/>
              </a:ext>
            </a:extLst>
          </p:cNvPr>
          <p:cNvSpPr txBox="1"/>
          <p:nvPr/>
        </p:nvSpPr>
        <p:spPr>
          <a:xfrm>
            <a:off x="19509368" y="6818244"/>
            <a:ext cx="3020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sz="4800" b="1" dirty="0">
                <a:solidFill>
                  <a:schemeClr val="accent1"/>
                </a:solidFill>
                <a:latin typeface="Bitter SemiBold" pitchFamily="2" charset="77"/>
              </a:rPr>
              <a:t>8,342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3ADFBF-848A-4A5D-B6E8-4CD1FE46D375}"/>
              </a:ext>
            </a:extLst>
          </p:cNvPr>
          <p:cNvSpPr txBox="1"/>
          <p:nvPr/>
        </p:nvSpPr>
        <p:spPr>
          <a:xfrm>
            <a:off x="17674108" y="10785882"/>
            <a:ext cx="3850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233,125,538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CC0FB9-F0CE-8A93-0F54-C004A4183ADC}"/>
              </a:ext>
            </a:extLst>
          </p:cNvPr>
          <p:cNvSpPr txBox="1"/>
          <p:nvPr/>
        </p:nvSpPr>
        <p:spPr>
          <a:xfrm>
            <a:off x="5379751" y="3633538"/>
            <a:ext cx="20833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2,003</a:t>
            </a:r>
            <a:endParaRPr lang="en-DK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7B441F7-3EE2-39D5-17B4-C0557BC91D18}"/>
              </a:ext>
            </a:extLst>
          </p:cNvPr>
          <p:cNvSpPr txBox="1"/>
          <p:nvPr/>
        </p:nvSpPr>
        <p:spPr>
          <a:xfrm>
            <a:off x="2096797" y="6640436"/>
            <a:ext cx="28415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120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1CDAEA0-237B-9C3C-3CE6-308A8DEF20CD}"/>
              </a:ext>
            </a:extLst>
          </p:cNvPr>
          <p:cNvSpPr/>
          <p:nvPr/>
        </p:nvSpPr>
        <p:spPr>
          <a:xfrm>
            <a:off x="19140440" y="6304685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8620207-0E97-CDB0-4CAE-4598698B9629}"/>
              </a:ext>
            </a:extLst>
          </p:cNvPr>
          <p:cNvSpPr/>
          <p:nvPr/>
        </p:nvSpPr>
        <p:spPr>
          <a:xfrm>
            <a:off x="5106771" y="6229284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24BB6FE-B48F-6F13-1527-34E84197776B}"/>
              </a:ext>
            </a:extLst>
          </p:cNvPr>
          <p:cNvSpPr/>
          <p:nvPr/>
        </p:nvSpPr>
        <p:spPr>
          <a:xfrm>
            <a:off x="17388889" y="2689430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6DE4967-3D92-E210-C4C9-DD323D6DB93A}"/>
              </a:ext>
            </a:extLst>
          </p:cNvPr>
          <p:cNvSpPr>
            <a:spLocks noChangeAspect="1"/>
          </p:cNvSpPr>
          <p:nvPr/>
        </p:nvSpPr>
        <p:spPr>
          <a:xfrm>
            <a:off x="16875969" y="2619857"/>
            <a:ext cx="3004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Institutions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4E293F-DCB9-AD3E-621C-4D0C0DB6E62B}"/>
              </a:ext>
            </a:extLst>
          </p:cNvPr>
          <p:cNvSpPr txBox="1"/>
          <p:nvPr/>
        </p:nvSpPr>
        <p:spPr>
          <a:xfrm>
            <a:off x="15903623" y="3277009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8,639	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E72ED76-70F3-C744-54A4-48F155C85E93}"/>
              </a:ext>
            </a:extLst>
          </p:cNvPr>
          <p:cNvSpPr/>
          <p:nvPr/>
        </p:nvSpPr>
        <p:spPr>
          <a:xfrm>
            <a:off x="16476578" y="2771821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C323D7A-3F30-443E-C86C-355421455403}"/>
              </a:ext>
            </a:extLst>
          </p:cNvPr>
          <p:cNvSpPr/>
          <p:nvPr/>
        </p:nvSpPr>
        <p:spPr>
          <a:xfrm>
            <a:off x="17299199" y="9748722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022791A-9E39-B7D2-54EC-FA5F18962E30}"/>
              </a:ext>
            </a:extLst>
          </p:cNvPr>
          <p:cNvSpPr/>
          <p:nvPr/>
        </p:nvSpPr>
        <p:spPr>
          <a:xfrm>
            <a:off x="6530256" y="9748722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229F537-8F29-F444-A8EB-9FE1CE7FBAE9}"/>
              </a:ext>
            </a:extLst>
          </p:cNvPr>
          <p:cNvSpPr/>
          <p:nvPr/>
        </p:nvSpPr>
        <p:spPr>
          <a:xfrm>
            <a:off x="7638844" y="2752844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946DFFBA-E3DA-6EB5-0D91-3F108B8BBE68}"/>
              </a:ext>
            </a:extLst>
          </p:cNvPr>
          <p:cNvSpPr txBox="1">
            <a:spLocks/>
          </p:cNvSpPr>
          <p:nvPr/>
        </p:nvSpPr>
        <p:spPr>
          <a:xfrm>
            <a:off x="12209065" y="12277725"/>
            <a:ext cx="11484020" cy="720325"/>
          </a:xfrm>
          <a:prstGeom prst="rect">
            <a:avLst/>
          </a:prstGeom>
        </p:spPr>
        <p:txBody>
          <a:bodyPr vert="horz" lIns="89994" tIns="89994" rIns="91434" bIns="89994" rtlCol="0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DK" sz="2000" u="sng" dirty="0">
                <a:latin typeface="Rubik" pitchFamily="2" charset="-79"/>
                <a:cs typeface="Rubik" pitchFamily="2" charset="-79"/>
                <a:hlinkClick r:id="rId4"/>
              </a:rPr>
              <a:t>scientific-collections.gbif.org</a:t>
            </a:r>
            <a:endParaRPr lang="en-DK" sz="2000" u="sng" dirty="0">
              <a:latin typeface="Rubik" pitchFamily="2" charset="-79"/>
              <a:cs typeface="Rubik" pitchFamily="2" charset="-79"/>
            </a:endParaRP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F7568242-B851-0D8A-883D-A694F640ACCE}"/>
              </a:ext>
            </a:extLst>
          </p:cNvPr>
          <p:cNvSpPr txBox="1">
            <a:spLocks/>
          </p:cNvSpPr>
          <p:nvPr/>
        </p:nvSpPr>
        <p:spPr>
          <a:xfrm>
            <a:off x="706438" y="12251067"/>
            <a:ext cx="17245012" cy="746983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 err="1">
                <a:latin typeface="Rubik Medium" pitchFamily="2" charset="-79"/>
              </a:rPr>
              <a:t>GRSciColl</a:t>
            </a:r>
            <a:r>
              <a:rPr lang="en-GB" sz="2000" dirty="0">
                <a:latin typeface="Rubik Medium" pitchFamily="2" charset="-79"/>
              </a:rPr>
              <a:t> by the numbers | 1 January 2024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FD26BB-F933-CCCB-3316-43990E8E5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8541" y="6640436"/>
            <a:ext cx="8333047" cy="4137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C69ACB-36BF-00A7-24BF-CDC0EE5DE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1197" y="4491462"/>
            <a:ext cx="3601605" cy="2387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032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1732790A-3291-6F44-B5DF-64539729CEC8}"/>
              </a:ext>
            </a:extLst>
          </p:cNvPr>
          <p:cNvSpPr/>
          <p:nvPr/>
        </p:nvSpPr>
        <p:spPr>
          <a:xfrm rot="21208879">
            <a:off x="3142161" y="3957938"/>
            <a:ext cx="18089855" cy="6899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6DEFD46-01A9-0B00-FFBB-FA382116FF3D}"/>
              </a:ext>
            </a:extLst>
          </p:cNvPr>
          <p:cNvSpPr/>
          <p:nvPr/>
        </p:nvSpPr>
        <p:spPr>
          <a:xfrm>
            <a:off x="10391456" y="5612003"/>
            <a:ext cx="3591268" cy="35912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BEE0D9-B85E-47C5-81B6-C6243267B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Hosted portals</a:t>
            </a:r>
            <a:endParaRPr lang="en-GB" sz="2000" b="0" i="1" dirty="0">
              <a:solidFill>
                <a:schemeClr val="accent1"/>
              </a:solidFill>
              <a:latin typeface="Bitter" pitchFamily="2" charset="77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B612B84-79E9-7C33-146E-045EBF5FE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r>
              <a:rPr lang="en-GB" sz="2400" dirty="0">
                <a:solidFill>
                  <a:schemeClr val="accent1"/>
                </a:solidFill>
                <a:hlinkClick r:id="rId3"/>
              </a:rPr>
              <a:t>https://www.gbif.org/hosted-portals</a:t>
            </a:r>
            <a:r>
              <a:rPr lang="en-GB" sz="24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8C9807-4C5A-139A-C9FF-148ADE84C36A}"/>
              </a:ext>
            </a:extLst>
          </p:cNvPr>
          <p:cNvSpPr txBox="1"/>
          <p:nvPr/>
        </p:nvSpPr>
        <p:spPr>
          <a:xfrm>
            <a:off x="18334694" y="4373543"/>
            <a:ext cx="3752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GBIF Participant and GBIF Regional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BE8B40-9F3E-7F8D-7E2D-8ED9B2B3F01D}"/>
              </a:ext>
            </a:extLst>
          </p:cNvPr>
          <p:cNvSpPr txBox="1"/>
          <p:nvPr/>
        </p:nvSpPr>
        <p:spPr>
          <a:xfrm>
            <a:off x="8854169" y="10374801"/>
            <a:ext cx="3752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In development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6DA2C0-61B4-42AE-CBF3-BEA0734E576D}"/>
              </a:ext>
            </a:extLst>
          </p:cNvPr>
          <p:cNvSpPr txBox="1"/>
          <p:nvPr/>
        </p:nvSpPr>
        <p:spPr>
          <a:xfrm>
            <a:off x="6978554" y="6090267"/>
            <a:ext cx="3752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Institutional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74937E-37FF-B21C-72F4-52C4BDE8C6A7}"/>
              </a:ext>
            </a:extLst>
          </p:cNvPr>
          <p:cNvSpPr txBox="1"/>
          <p:nvPr/>
        </p:nvSpPr>
        <p:spPr>
          <a:xfrm>
            <a:off x="19750930" y="9457138"/>
            <a:ext cx="3752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Networks/thematic networks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8E9DE7-08E6-A3AE-21B2-6D0253281D79}"/>
              </a:ext>
            </a:extLst>
          </p:cNvPr>
          <p:cNvSpPr txBox="1"/>
          <p:nvPr/>
        </p:nvSpPr>
        <p:spPr>
          <a:xfrm>
            <a:off x="10938055" y="6110230"/>
            <a:ext cx="2498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25</a:t>
            </a:r>
            <a:endParaRPr lang="en-DK" sz="96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595FA2-08F5-E887-5618-B32F3CEA1CF4}"/>
              </a:ext>
            </a:extLst>
          </p:cNvPr>
          <p:cNvSpPr txBox="1"/>
          <p:nvPr/>
        </p:nvSpPr>
        <p:spPr>
          <a:xfrm>
            <a:off x="10391456" y="7539677"/>
            <a:ext cx="3591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Hosted portals in production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4A1443-B16A-BECD-43EF-4A5922637D9A}"/>
              </a:ext>
            </a:extLst>
          </p:cNvPr>
          <p:cNvSpPr txBox="1"/>
          <p:nvPr/>
        </p:nvSpPr>
        <p:spPr>
          <a:xfrm>
            <a:off x="6978554" y="5445672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4F038D-A868-5EB4-B78C-E68344BBF2F1}"/>
              </a:ext>
            </a:extLst>
          </p:cNvPr>
          <p:cNvSpPr txBox="1"/>
          <p:nvPr/>
        </p:nvSpPr>
        <p:spPr>
          <a:xfrm>
            <a:off x="8854169" y="9686528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27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FF1FF0-5BD3-5AF0-E61D-1478D8BAEBFB}"/>
              </a:ext>
            </a:extLst>
          </p:cNvPr>
          <p:cNvSpPr txBox="1"/>
          <p:nvPr/>
        </p:nvSpPr>
        <p:spPr>
          <a:xfrm>
            <a:off x="19748741" y="8764318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7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78765C-C2E9-2068-B508-6C6D72D5B638}"/>
              </a:ext>
            </a:extLst>
          </p:cNvPr>
          <p:cNvSpPr txBox="1"/>
          <p:nvPr/>
        </p:nvSpPr>
        <p:spPr>
          <a:xfrm>
            <a:off x="18334694" y="3642413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12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pic>
        <p:nvPicPr>
          <p:cNvPr id="5" name="Picture 4" descr="A graphic design of a plant and a shell&#10;&#10;AI-generated content may be incorrect.">
            <a:extLst>
              <a:ext uri="{FF2B5EF4-FFF2-40B4-BE49-F238E27FC236}">
                <a16:creationId xmlns:a16="http://schemas.microsoft.com/office/drawing/2014/main" id="{E993D6FD-5BAB-733E-884B-27AB5A9311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2827" y="3913112"/>
            <a:ext cx="3036546" cy="3203389"/>
          </a:xfrm>
          <a:prstGeom prst="rect">
            <a:avLst/>
          </a:prstGeom>
        </p:spPr>
      </p:pic>
      <p:pic>
        <p:nvPicPr>
          <p:cNvPr id="6" name="Picture 5" descr="A graphic design of an octopus fish and flowers&#10;&#10;AI-generated content may be incorrect.">
            <a:extLst>
              <a:ext uri="{FF2B5EF4-FFF2-40B4-BE49-F238E27FC236}">
                <a16:creationId xmlns:a16="http://schemas.microsoft.com/office/drawing/2014/main" id="{C18F4A6B-0D37-93BD-5850-DA47DB0B97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7868" y="2624238"/>
            <a:ext cx="3535231" cy="27034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63F027-5D50-5751-8FC8-9D8B2CB742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8199" y="8600385"/>
            <a:ext cx="3390900" cy="3492500"/>
          </a:xfrm>
          <a:prstGeom prst="rect">
            <a:avLst/>
          </a:prstGeom>
        </p:spPr>
      </p:pic>
      <p:pic>
        <p:nvPicPr>
          <p:cNvPr id="27" name="Picture 26" descr="An animal and flower in a circle&#10;&#10;AI-generated content may be incorrect.">
            <a:extLst>
              <a:ext uri="{FF2B5EF4-FFF2-40B4-BE49-F238E27FC236}">
                <a16:creationId xmlns:a16="http://schemas.microsoft.com/office/drawing/2014/main" id="{66628020-CA39-BC0F-0E18-19C73B40AF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204" y="7682446"/>
            <a:ext cx="3390830" cy="34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56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7687D2-3077-625A-BE9B-5A2832ED3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46"/>
            <a:ext cx="24383213" cy="137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61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CC1F6-0BB1-F04B-9CEE-3A6C477B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Providing biodiversity evidence for research and policy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38C911-8117-1F94-296D-208E9DFA0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934" y="3375282"/>
            <a:ext cx="22755392" cy="881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9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E867AC-648F-CE5C-51ED-95715E1A1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Sources of biodiversity evidence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EC25F-7BA3-8CB8-83E5-6DE4B3E53170}"/>
              </a:ext>
            </a:extLst>
          </p:cNvPr>
          <p:cNvSpPr txBox="1"/>
          <p:nvPr/>
        </p:nvSpPr>
        <p:spPr>
          <a:xfrm>
            <a:off x="2109787" y="7411998"/>
            <a:ext cx="432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Combine sources</a:t>
            </a:r>
            <a:br>
              <a:rPr lang="en-US" sz="2400" i="1" dirty="0">
                <a:solidFill>
                  <a:schemeClr val="accent4"/>
                </a:solidFill>
                <a:cs typeface="Rubik" pitchFamily="2" charset="-79"/>
              </a:rPr>
            </a:b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of evidence</a:t>
            </a:r>
            <a:endParaRPr lang="x-none" sz="2400" i="1" dirty="0">
              <a:solidFill>
                <a:schemeClr val="accent4"/>
              </a:solidFill>
              <a:cs typeface="Rubik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60046-7037-2FE2-FB67-7FB2A4D3294C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Create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F3557E2-F513-CB01-60FF-20C2DA2C4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0963" y="3350838"/>
            <a:ext cx="17232312" cy="801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6609755-EC2A-5C4A-BFE3-14D68D77AE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376" r="20443"/>
          <a:stretch/>
        </p:blipFill>
        <p:spPr>
          <a:xfrm>
            <a:off x="6430962" y="734798"/>
            <a:ext cx="12960352" cy="13211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5488A-5CC1-BE87-54C5-793EA9753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Access to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5E338-2573-D35E-F928-8D9A93F63AF7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Share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6D6ED-B734-6BD9-DDA7-080DB821CF92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i="1">
                <a:solidFill>
                  <a:schemeClr val="accent4"/>
                </a:solidFill>
                <a:cs typeface="Rubik" pitchFamily="2" charset="-79"/>
              </a:rPr>
              <a:t>FAIR and open access</a:t>
            </a:r>
          </a:p>
        </p:txBody>
      </p:sp>
    </p:spTree>
    <p:extLst>
      <p:ext uri="{BB962C8B-B14F-4D97-AF65-F5344CB8AC3E}">
        <p14:creationId xmlns:p14="http://schemas.microsoft.com/office/powerpoint/2010/main" val="27971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DD458E6-C83B-C04A-B442-CF64B2D6CE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667"/>
          <a:stretch/>
        </p:blipFill>
        <p:spPr>
          <a:xfrm>
            <a:off x="7870825" y="1414386"/>
            <a:ext cx="15429823" cy="11835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C3BC12-4ACE-D332-E320-8FC3A6A8E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Uses of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3E59C1-A819-35C1-8714-19EC8C07A7C3}"/>
              </a:ext>
            </a:extLst>
          </p:cNvPr>
          <p:cNvSpPr txBox="1"/>
          <p:nvPr/>
        </p:nvSpPr>
        <p:spPr>
          <a:xfrm>
            <a:off x="2109788" y="6304002"/>
            <a:ext cx="57610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19DBE-6B91-5CED-19F5-5E9BC5E656F4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x-none" sz="2400" i="1">
                <a:solidFill>
                  <a:schemeClr val="accent4"/>
                </a:solidFill>
                <a:latin typeface="Roboto" panose="02000000000000000000" pitchFamily="2" charset="0"/>
                <a:cs typeface="Rubik" pitchFamily="2" charset="-79"/>
              </a:rPr>
              <a:t>Apply and use data</a:t>
            </a:r>
            <a:endParaRPr lang="x-none" sz="2400" i="1" dirty="0">
              <a:solidFill>
                <a:schemeClr val="accent4"/>
              </a:solidFill>
              <a:latin typeface="Roboto" panose="02000000000000000000" pitchFamily="2" charset="0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232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4">
            <a:extLst>
              <a:ext uri="{FF2B5EF4-FFF2-40B4-BE49-F238E27FC236}">
                <a16:creationId xmlns:a16="http://schemas.microsoft.com/office/drawing/2014/main" id="{9A62AA84-52AF-C6B9-8190-042A4EEE55D1}"/>
              </a:ext>
            </a:extLst>
          </p:cNvPr>
          <p:cNvSpPr/>
          <p:nvPr/>
        </p:nvSpPr>
        <p:spPr>
          <a:xfrm>
            <a:off x="6081722" y="217738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1F3932D-1343-4230-3889-6909CB6C2232}"/>
              </a:ext>
            </a:extLst>
          </p:cNvPr>
          <p:cNvSpPr/>
          <p:nvPr/>
        </p:nvSpPr>
        <p:spPr>
          <a:xfrm>
            <a:off x="3162078" y="447822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C71CC87-D614-D6D0-5586-4B494F272212}"/>
              </a:ext>
            </a:extLst>
          </p:cNvPr>
          <p:cNvSpPr/>
          <p:nvPr/>
        </p:nvSpPr>
        <p:spPr>
          <a:xfrm>
            <a:off x="3252182" y="7834537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34AE766-B609-BB65-7D95-9F158BCA6256}"/>
              </a:ext>
            </a:extLst>
          </p:cNvPr>
          <p:cNvSpPr/>
          <p:nvPr/>
        </p:nvSpPr>
        <p:spPr>
          <a:xfrm>
            <a:off x="5664179" y="10547158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45277DC-D563-4372-5EAD-7FC05C54575D}"/>
              </a:ext>
            </a:extLst>
          </p:cNvPr>
          <p:cNvSpPr/>
          <p:nvPr/>
        </p:nvSpPr>
        <p:spPr>
          <a:xfrm>
            <a:off x="15038507" y="10659873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F53542A-E38E-5150-C1C9-D665052CED42}"/>
              </a:ext>
            </a:extLst>
          </p:cNvPr>
          <p:cNvSpPr/>
          <p:nvPr/>
        </p:nvSpPr>
        <p:spPr>
          <a:xfrm>
            <a:off x="18399094" y="800486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69DC6BB-D05D-0D89-0D19-2E81C54A69F1}"/>
              </a:ext>
            </a:extLst>
          </p:cNvPr>
          <p:cNvSpPr/>
          <p:nvPr/>
        </p:nvSpPr>
        <p:spPr>
          <a:xfrm>
            <a:off x="19798225" y="447822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pic>
        <p:nvPicPr>
          <p:cNvPr id="15" name="Picture 1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16B3EBB7-755F-B99E-3F48-B7A4018291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9322">
            <a:off x="6786804" y="3063528"/>
            <a:ext cx="10489665" cy="765003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9614C0E-8562-41B3-924C-ABAEF9B4D881}"/>
              </a:ext>
            </a:extLst>
          </p:cNvPr>
          <p:cNvSpPr/>
          <p:nvPr/>
        </p:nvSpPr>
        <p:spPr>
          <a:xfrm>
            <a:off x="1429097" y="3821022"/>
            <a:ext cx="2451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Participants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6EB9CB-0B1D-47E7-9875-FBE3D2BA9143}"/>
              </a:ext>
            </a:extLst>
          </p:cNvPr>
          <p:cNvSpPr/>
          <p:nvPr/>
        </p:nvSpPr>
        <p:spPr>
          <a:xfrm>
            <a:off x="1816924" y="8251311"/>
            <a:ext cx="3002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Organizational Participants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8101461-AC56-4AAF-9DC5-73C4B8B89906}"/>
              </a:ext>
            </a:extLst>
          </p:cNvPr>
          <p:cNvSpPr>
            <a:spLocks noChangeAspect="1"/>
          </p:cNvSpPr>
          <p:nvPr/>
        </p:nvSpPr>
        <p:spPr>
          <a:xfrm>
            <a:off x="18962027" y="4584841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Peer-review papers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using data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E86B9A-5AD3-4BF2-B96C-4F8E7B7FDB61}"/>
              </a:ext>
            </a:extLst>
          </p:cNvPr>
          <p:cNvSpPr/>
          <p:nvPr/>
        </p:nvSpPr>
        <p:spPr>
          <a:xfrm>
            <a:off x="14403960" y="10597465"/>
            <a:ext cx="4558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Species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occurrence records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7288246-D42E-411C-A82C-681B16776E44}"/>
              </a:ext>
            </a:extLst>
          </p:cNvPr>
          <p:cNvSpPr>
            <a:spLocks noChangeAspect="1"/>
          </p:cNvSpPr>
          <p:nvPr/>
        </p:nvSpPr>
        <p:spPr>
          <a:xfrm>
            <a:off x="5978579" y="1733479"/>
            <a:ext cx="1997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Datasets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F1F4AA1-16BB-4371-8EFB-E30E0B7E7144}"/>
              </a:ext>
            </a:extLst>
          </p:cNvPr>
          <p:cNvSpPr/>
          <p:nvPr/>
        </p:nvSpPr>
        <p:spPr>
          <a:xfrm>
            <a:off x="6275821" y="10946394"/>
            <a:ext cx="1990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Publishers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32CEE52-413F-4FBD-8F76-CFDFF369CBD9}"/>
              </a:ext>
            </a:extLst>
          </p:cNvPr>
          <p:cNvSpPr/>
          <p:nvPr/>
        </p:nvSpPr>
        <p:spPr>
          <a:xfrm>
            <a:off x="18399094" y="8207892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Average records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downloaded per month (2024)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148656-E708-9BCA-A63F-111499CC3754}"/>
              </a:ext>
            </a:extLst>
          </p:cNvPr>
          <p:cNvSpPr txBox="1"/>
          <p:nvPr/>
        </p:nvSpPr>
        <p:spPr>
          <a:xfrm>
            <a:off x="14403960" y="11523285"/>
            <a:ext cx="4384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sz="4800" b="1" dirty="0">
                <a:solidFill>
                  <a:schemeClr val="accent1"/>
                </a:solidFill>
                <a:latin typeface="Bitter SemiBold" pitchFamily="2" charset="77"/>
              </a:rPr>
              <a:t>3,038,370,536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CBFFE0-70A1-CF88-5E25-CF0BC82A9443}"/>
              </a:ext>
            </a:extLst>
          </p:cNvPr>
          <p:cNvSpPr txBox="1"/>
          <p:nvPr/>
        </p:nvSpPr>
        <p:spPr>
          <a:xfrm>
            <a:off x="18962028" y="5540648"/>
            <a:ext cx="3020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sz="4800" b="1" dirty="0">
                <a:solidFill>
                  <a:schemeClr val="accent1"/>
                </a:solidFill>
                <a:latin typeface="Bitter SemiBold" pitchFamily="2" charset="77"/>
              </a:rPr>
              <a:t>12,184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C234BD-2940-342F-101F-CA5D5EF535CA}"/>
              </a:ext>
            </a:extLst>
          </p:cNvPr>
          <p:cNvSpPr txBox="1"/>
          <p:nvPr/>
        </p:nvSpPr>
        <p:spPr>
          <a:xfrm>
            <a:off x="18399094" y="9134640"/>
            <a:ext cx="3850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202.8 billion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D8CF21-7BC5-F3E9-43FD-97A5B03E4595}"/>
              </a:ext>
            </a:extLst>
          </p:cNvPr>
          <p:cNvSpPr txBox="1"/>
          <p:nvPr/>
        </p:nvSpPr>
        <p:spPr>
          <a:xfrm>
            <a:off x="2227520" y="4744291"/>
            <a:ext cx="1653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64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74334D-1234-8782-B47D-33F14C728FC7}"/>
              </a:ext>
            </a:extLst>
          </p:cNvPr>
          <p:cNvSpPr txBox="1"/>
          <p:nvPr/>
        </p:nvSpPr>
        <p:spPr>
          <a:xfrm>
            <a:off x="2665197" y="9187187"/>
            <a:ext cx="21540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43</a:t>
            </a:r>
            <a:endParaRPr lang="en-DK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349C0B-5752-3F95-FD45-9EAFD4B5AB1F}"/>
              </a:ext>
            </a:extLst>
          </p:cNvPr>
          <p:cNvSpPr txBox="1"/>
          <p:nvPr/>
        </p:nvSpPr>
        <p:spPr>
          <a:xfrm>
            <a:off x="4658363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110,905	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175A099-575D-E7AF-5380-3C33E5922AAB}"/>
              </a:ext>
            </a:extLst>
          </p:cNvPr>
          <p:cNvSpPr txBox="1"/>
          <p:nvPr/>
        </p:nvSpPr>
        <p:spPr>
          <a:xfrm>
            <a:off x="5421345" y="11507977"/>
            <a:ext cx="28415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2,354</a:t>
            </a:r>
          </a:p>
        </p:txBody>
      </p:sp>
      <p:pic>
        <p:nvPicPr>
          <p:cNvPr id="21" name="Picture 20" descr="A picture containing accessory, envelope&#10;&#10;Description automatically generated">
            <a:extLst>
              <a:ext uri="{FF2B5EF4-FFF2-40B4-BE49-F238E27FC236}">
                <a16:creationId xmlns:a16="http://schemas.microsoft.com/office/drawing/2014/main" id="{50F36A46-C6AD-7819-5E64-90BFFCFEC0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6411" y="3198436"/>
            <a:ext cx="2230169" cy="204275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E133C14E-33AE-4EF9-6682-560F60C760A5}"/>
              </a:ext>
            </a:extLst>
          </p:cNvPr>
          <p:cNvSpPr/>
          <p:nvPr/>
        </p:nvSpPr>
        <p:spPr>
          <a:xfrm>
            <a:off x="18593099" y="4677577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F3A239-4CAD-2FE6-EF60-F433827EFFFC}"/>
              </a:ext>
            </a:extLst>
          </p:cNvPr>
          <p:cNvSpPr/>
          <p:nvPr/>
        </p:nvSpPr>
        <p:spPr>
          <a:xfrm>
            <a:off x="8089438" y="183497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925BB9E-40A9-CB8B-6FF9-05295E0A2012}"/>
              </a:ext>
            </a:extLst>
          </p:cNvPr>
          <p:cNvSpPr/>
          <p:nvPr/>
        </p:nvSpPr>
        <p:spPr>
          <a:xfrm>
            <a:off x="4061924" y="3949231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D9C94E3-D83F-82BD-E453-A2803600597C}"/>
              </a:ext>
            </a:extLst>
          </p:cNvPr>
          <p:cNvSpPr/>
          <p:nvPr/>
        </p:nvSpPr>
        <p:spPr>
          <a:xfrm>
            <a:off x="8431319" y="11057069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E8C060-96B9-B4AA-6EC3-D43B1F065487}"/>
              </a:ext>
            </a:extLst>
          </p:cNvPr>
          <p:cNvSpPr/>
          <p:nvPr/>
        </p:nvSpPr>
        <p:spPr>
          <a:xfrm>
            <a:off x="15488493" y="217738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3908566-3290-D32A-65F1-E8B3767204CB}"/>
              </a:ext>
            </a:extLst>
          </p:cNvPr>
          <p:cNvSpPr>
            <a:spLocks noChangeAspect="1"/>
          </p:cNvSpPr>
          <p:nvPr/>
        </p:nvSpPr>
        <p:spPr>
          <a:xfrm>
            <a:off x="14284366" y="1752584"/>
            <a:ext cx="3004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Hosted portals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76BBCD-89CA-26F5-86D9-9DF340B634B3}"/>
              </a:ext>
            </a:extLst>
          </p:cNvPr>
          <p:cNvSpPr txBox="1"/>
          <p:nvPr/>
        </p:nvSpPr>
        <p:spPr>
          <a:xfrm>
            <a:off x="13971786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25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4A9C730-D709-676C-40B0-854E098C9091}"/>
              </a:ext>
            </a:extLst>
          </p:cNvPr>
          <p:cNvSpPr/>
          <p:nvPr/>
        </p:nvSpPr>
        <p:spPr>
          <a:xfrm>
            <a:off x="14547030" y="1834975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10693D3-94BA-715E-709C-BCB32F213BB5}"/>
              </a:ext>
            </a:extLst>
          </p:cNvPr>
          <p:cNvSpPr/>
          <p:nvPr/>
        </p:nvSpPr>
        <p:spPr>
          <a:xfrm>
            <a:off x="18011558" y="8305327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DF2C4DA-313B-5752-2BBE-EE58CF65E313}"/>
              </a:ext>
            </a:extLst>
          </p:cNvPr>
          <p:cNvSpPr/>
          <p:nvPr/>
        </p:nvSpPr>
        <p:spPr>
          <a:xfrm>
            <a:off x="14017360" y="11083790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E3A121D-58F5-EA5C-98F3-74B2B8EEB6A7}"/>
              </a:ext>
            </a:extLst>
          </p:cNvPr>
          <p:cNvSpPr/>
          <p:nvPr/>
        </p:nvSpPr>
        <p:spPr>
          <a:xfrm>
            <a:off x="4934229" y="837606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42AE8CD2-F679-FB1A-78E2-CD3C08F4AFBC}"/>
              </a:ext>
            </a:extLst>
          </p:cNvPr>
          <p:cNvSpPr txBox="1">
            <a:spLocks/>
          </p:cNvSpPr>
          <p:nvPr/>
        </p:nvSpPr>
        <p:spPr>
          <a:xfrm>
            <a:off x="12209065" y="12251067"/>
            <a:ext cx="11484020" cy="746983"/>
          </a:xfrm>
          <a:prstGeom prst="rect">
            <a:avLst/>
          </a:prstGeom>
        </p:spPr>
        <p:txBody>
          <a:bodyPr vert="horz" lIns="89994" tIns="89994" rIns="91434" bIns="89994" rtlCol="0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b="1" dirty="0">
                <a:latin typeface="Rubik SemiBold" pitchFamily="2" charset="-79"/>
                <a:cs typeface="Rubik SemiBold" pitchFamily="2" charset="-79"/>
              </a:rPr>
              <a:t>www.g</a:t>
            </a:r>
            <a:r>
              <a:rPr lang="en-DK" b="1" dirty="0">
                <a:latin typeface="Rubik SemiBold" pitchFamily="2" charset="-79"/>
                <a:cs typeface="Rubik SemiBold" pitchFamily="2" charset="-79"/>
              </a:rPr>
              <a:t>bif.org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AD27D8D1-A458-9952-55FF-BDFA2649F23A}"/>
              </a:ext>
            </a:extLst>
          </p:cNvPr>
          <p:cNvSpPr txBox="1">
            <a:spLocks/>
          </p:cNvSpPr>
          <p:nvPr/>
        </p:nvSpPr>
        <p:spPr>
          <a:xfrm>
            <a:off x="706438" y="12251067"/>
            <a:ext cx="17245012" cy="746983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Rubik Medium" pitchFamily="2" charset="-79"/>
              </a:rPr>
              <a:t>By the numbers | 1 January 2025</a:t>
            </a:r>
            <a:endParaRPr lang="en-DK" dirty="0">
              <a:latin typeface="Rubik Medium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1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338890-C704-A540-875B-92753B2393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213.5 million records </a:t>
            </a: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Rubik" pitchFamily="2" charset="-79"/>
              </a:rPr>
              <a:t>with 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" pitchFamily="2" charset="-79"/>
              </a:rPr>
              <a:t>taxonomically identified images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139.4 million human observations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64.4 million specimens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7.1 million material samples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1.4 million fossil specimens</a:t>
            </a:r>
          </a:p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1,550,131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rPr>
              <a:t> audio files</a:t>
            </a:r>
          </a:p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11,368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rPr>
              <a:t> videos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751A4B-DD06-E54E-AD40-0C0175D4D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Species occurrence records with multimedia evidence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8B4C610-E9B0-8E4D-5A72-546AC0A937A3}"/>
              </a:ext>
            </a:extLst>
          </p:cNvPr>
          <p:cNvSpPr txBox="1">
            <a:spLocks/>
          </p:cNvSpPr>
          <p:nvPr/>
        </p:nvSpPr>
        <p:spPr>
          <a:xfrm>
            <a:off x="705549" y="12277725"/>
            <a:ext cx="17245901" cy="720325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000" dirty="0">
                <a:latin typeface="Rubik" pitchFamily="2" charset="-79"/>
                <a:cs typeface="Rubik" pitchFamily="2" charset="-79"/>
              </a:rPr>
              <a:t>https://</a:t>
            </a:r>
            <a:r>
              <a:rPr lang="en-GB" sz="2000" dirty="0" err="1">
                <a:latin typeface="Rubik" pitchFamily="2" charset="-79"/>
                <a:cs typeface="Rubik" pitchFamily="2" charset="-79"/>
              </a:rPr>
              <a:t>www.gbif.org</a:t>
            </a:r>
            <a:r>
              <a:rPr lang="en-GB" sz="2000" dirty="0">
                <a:latin typeface="Rubik" pitchFamily="2" charset="-79"/>
                <a:cs typeface="Rubik" pitchFamily="2" charset="-79"/>
              </a:rPr>
              <a:t>/occurrence/gallery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0CE4C8C-961B-F2E7-88C0-5BEA6E9C01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1206" y="3257550"/>
            <a:ext cx="11484768" cy="8297863"/>
          </a:xfr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051B300-FC3A-FBE8-C66A-492E28EB7C8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January 2025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82196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FE7B5-EF1A-49EC-8E20-E4CB18D58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/the-</a:t>
            </a:r>
            <a:r>
              <a:rPr lang="en-GB" sz="2000" dirty="0" err="1">
                <a:solidFill>
                  <a:schemeClr val="accent1"/>
                </a:solidFill>
              </a:rPr>
              <a:t>gbif</a:t>
            </a:r>
            <a:r>
              <a:rPr lang="en-GB" sz="2000" dirty="0">
                <a:solidFill>
                  <a:schemeClr val="accent1"/>
                </a:solidFill>
              </a:rPr>
              <a:t>-network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168566-63F8-417F-A440-352684CF4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GBIF Participant countries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07D2E1-931A-2C46-A776-809C34DDAB09}"/>
              </a:ext>
            </a:extLst>
          </p:cNvPr>
          <p:cNvGrpSpPr/>
          <p:nvPr/>
        </p:nvGrpSpPr>
        <p:grpSpPr>
          <a:xfrm>
            <a:off x="1772503" y="6645788"/>
            <a:ext cx="4402936" cy="1538767"/>
            <a:chOff x="376518" y="4968267"/>
            <a:chExt cx="2201611" cy="769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53435F-F7D4-5844-87FB-28FA010FCEF3}"/>
                </a:ext>
              </a:extLst>
            </p:cNvPr>
            <p:cNvSpPr/>
            <p:nvPr/>
          </p:nvSpPr>
          <p:spPr>
            <a:xfrm>
              <a:off x="376518" y="5041864"/>
              <a:ext cx="182880" cy="182880"/>
            </a:xfrm>
            <a:prstGeom prst="rect">
              <a:avLst/>
            </a:prstGeom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95144AF9-2FBA-0D4E-BFFE-79E367752D66}"/>
                </a:ext>
              </a:extLst>
            </p:cNvPr>
            <p:cNvSpPr/>
            <p:nvPr/>
          </p:nvSpPr>
          <p:spPr>
            <a:xfrm>
              <a:off x="376518" y="5481214"/>
              <a:ext cx="182880" cy="182880"/>
            </a:xfrm>
            <a:prstGeom prst="rect">
              <a:avLst/>
            </a:prstGeom>
            <a:solidFill>
              <a:srgbClr val="B8CEB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E56E7F-41BD-B54F-BB7F-3D53B4E6AA56}"/>
                </a:ext>
              </a:extLst>
            </p:cNvPr>
            <p:cNvSpPr txBox="1"/>
            <p:nvPr/>
          </p:nvSpPr>
          <p:spPr>
            <a:xfrm>
              <a:off x="559398" y="4968267"/>
              <a:ext cx="1527586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Voting Participants</a:t>
              </a: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570DB290-55A8-394D-B217-434A2C97B792}"/>
                </a:ext>
              </a:extLst>
            </p:cNvPr>
            <p:cNvSpPr txBox="1"/>
            <p:nvPr/>
          </p:nvSpPr>
          <p:spPr>
            <a:xfrm>
              <a:off x="559398" y="5407617"/>
              <a:ext cx="2018731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Associate Participants</a:t>
              </a:r>
            </a:p>
          </p:txBody>
        </p:sp>
      </p:grp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1416644-8117-8DD5-7C82-CDBB5785B977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 January 2025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D3587D-D481-D721-57E0-215437BC6A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26" b="10447"/>
          <a:stretch/>
        </p:blipFill>
        <p:spPr>
          <a:xfrm>
            <a:off x="7150826" y="3750198"/>
            <a:ext cx="16512449" cy="780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3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5BD722-EA91-A036-6736-5E17520B4B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6" r="4099" b="10389"/>
          <a:stretch/>
        </p:blipFill>
        <p:spPr>
          <a:xfrm>
            <a:off x="7870825" y="3748006"/>
            <a:ext cx="15805149" cy="780740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8706493-2139-B949-8DB1-5B1632C401FA}"/>
              </a:ext>
            </a:extLst>
          </p:cNvPr>
          <p:cNvGrpSpPr/>
          <p:nvPr/>
        </p:nvGrpSpPr>
        <p:grpSpPr>
          <a:xfrm>
            <a:off x="1394170" y="4023928"/>
            <a:ext cx="6861728" cy="1768123"/>
            <a:chOff x="10085791" y="1547581"/>
            <a:chExt cx="2991920" cy="9125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34810C-5935-9543-9234-1433405BE53B}"/>
                </a:ext>
              </a:extLst>
            </p:cNvPr>
            <p:cNvSpPr txBox="1"/>
            <p:nvPr/>
          </p:nvSpPr>
          <p:spPr>
            <a:xfrm>
              <a:off x="10085791" y="1547581"/>
              <a:ext cx="1256338" cy="912567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b="1" dirty="0">
                  <a:solidFill>
                    <a:schemeClr val="accent1"/>
                  </a:solidFill>
                  <a:ea typeface="Roboto" panose="02000000000000000000" pitchFamily="2" charset="0"/>
                </a:rPr>
                <a:t>144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C8CB8C-0882-0147-BC7E-56BCB5EFDC38}"/>
                </a:ext>
              </a:extLst>
            </p:cNvPr>
            <p:cNvSpPr txBox="1"/>
            <p:nvPr/>
          </p:nvSpPr>
          <p:spPr>
            <a:xfrm>
              <a:off x="11179914" y="1769971"/>
              <a:ext cx="1897797" cy="467786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countries/areas with institutions </a:t>
              </a:r>
            </a:p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sharing data through GBIF</a:t>
              </a:r>
            </a:p>
          </p:txBody>
        </p:sp>
      </p:grp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44F27EC-C770-9EDC-8105-A7FCF3848D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8378359"/>
              </p:ext>
            </p:extLst>
          </p:nvPr>
        </p:nvGraphicFramePr>
        <p:xfrm>
          <a:off x="706437" y="6006439"/>
          <a:ext cx="8604251" cy="519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9606CF54-290B-D5E3-AA55-F6294466C67E}"/>
              </a:ext>
            </a:extLst>
          </p:cNvPr>
          <p:cNvGrpSpPr/>
          <p:nvPr/>
        </p:nvGrpSpPr>
        <p:grpSpPr>
          <a:xfrm>
            <a:off x="17143188" y="10659871"/>
            <a:ext cx="6532786" cy="895542"/>
            <a:chOff x="17143188" y="11212761"/>
            <a:chExt cx="6532786" cy="89554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BF21914-1005-456E-2C7F-27F7C9C18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43188" y="11717539"/>
              <a:ext cx="6532786" cy="39076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9F648D-8E58-BFC5-F651-53F3B34D6133}"/>
                </a:ext>
              </a:extLst>
            </p:cNvPr>
            <p:cNvSpPr txBox="1"/>
            <p:nvPr/>
          </p:nvSpPr>
          <p:spPr>
            <a:xfrm>
              <a:off x="18829776" y="11212761"/>
              <a:ext cx="48461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ubik Medium" pitchFamily="2" charset="-79"/>
                  <a:cs typeface="Rubik Medium" pitchFamily="2" charset="-79"/>
                </a:rPr>
                <a:t>Number of active publishers by country or area</a:t>
              </a:r>
              <a:endParaRPr lang="en-DK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ubik Medium" pitchFamily="2" charset="-79"/>
                <a:cs typeface="Rubik Medium" pitchFamily="2" charset="-79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DB1DA-8308-8848-BDB6-2E25E0093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6999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/publisher/search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C74CBD-067A-6E4B-900D-207909C4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GBIF network of data publishing institutions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14D32-4404-EB2D-A90B-2C6D7BB32E13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January 2025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46E856-76D9-13EE-6D5A-12814F83E0A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30" r="4171" b="10447"/>
          <a:stretch/>
        </p:blipFill>
        <p:spPr>
          <a:xfrm>
            <a:off x="7870824" y="3750302"/>
            <a:ext cx="15792451" cy="780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7BB2-B10E-6F4E-8BAC-E95773EBA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SOURCE: </a:t>
            </a:r>
            <a:r>
              <a:rPr lang="en-GB" sz="2000" dirty="0" err="1">
                <a:solidFill>
                  <a:schemeClr val="accent1"/>
                </a:solidFill>
              </a:rPr>
              <a:t>Plausible.io</a:t>
            </a:r>
            <a:r>
              <a:rPr lang="en-GB" sz="2000" dirty="0">
                <a:solidFill>
                  <a:schemeClr val="accent1"/>
                </a:solidFill>
              </a:rPr>
              <a:t>. * Effective visits = total visits - (total visits x bounce rate)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5DF59-E8F6-3D42-AE0B-A91FEE8A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GBIF.org</a:t>
            </a:r>
            <a:r>
              <a:rPr lang="en-GB" dirty="0"/>
              <a:t> traffic by country: 2024</a:t>
            </a:r>
          </a:p>
        </p:txBody>
      </p:sp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932D6A73-A42B-E94B-BC36-F0D248F48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804734"/>
              </p:ext>
            </p:extLst>
          </p:nvPr>
        </p:nvGraphicFramePr>
        <p:xfrm>
          <a:off x="2109788" y="3257553"/>
          <a:ext cx="20162837" cy="811220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55093">
                  <a:extLst>
                    <a:ext uri="{9D8B030D-6E8A-4147-A177-3AD203B41FA5}">
                      <a16:colId xmlns:a16="http://schemas.microsoft.com/office/drawing/2014/main" val="2445582373"/>
                    </a:ext>
                  </a:extLst>
                </a:gridCol>
                <a:gridCol w="3509660">
                  <a:extLst>
                    <a:ext uri="{9D8B030D-6E8A-4147-A177-3AD203B41FA5}">
                      <a16:colId xmlns:a16="http://schemas.microsoft.com/office/drawing/2014/main" val="1537184645"/>
                    </a:ext>
                  </a:extLst>
                </a:gridCol>
                <a:gridCol w="2402541">
                  <a:extLst>
                    <a:ext uri="{9D8B030D-6E8A-4147-A177-3AD203B41FA5}">
                      <a16:colId xmlns:a16="http://schemas.microsoft.com/office/drawing/2014/main" val="202493507"/>
                    </a:ext>
                  </a:extLst>
                </a:gridCol>
                <a:gridCol w="2402542">
                  <a:extLst>
                    <a:ext uri="{9D8B030D-6E8A-4147-A177-3AD203B41FA5}">
                      <a16:colId xmlns:a16="http://schemas.microsoft.com/office/drawing/2014/main" val="3724425895"/>
                    </a:ext>
                  </a:extLst>
                </a:gridCol>
                <a:gridCol w="2958352">
                  <a:extLst>
                    <a:ext uri="{9D8B030D-6E8A-4147-A177-3AD203B41FA5}">
                      <a16:colId xmlns:a16="http://schemas.microsoft.com/office/drawing/2014/main" val="2751926660"/>
                    </a:ext>
                  </a:extLst>
                </a:gridCol>
                <a:gridCol w="2958353">
                  <a:extLst>
                    <a:ext uri="{9D8B030D-6E8A-4147-A177-3AD203B41FA5}">
                      <a16:colId xmlns:a16="http://schemas.microsoft.com/office/drawing/2014/main" val="3487821056"/>
                    </a:ext>
                  </a:extLst>
                </a:gridCol>
                <a:gridCol w="2008095">
                  <a:extLst>
                    <a:ext uri="{9D8B030D-6E8A-4147-A177-3AD203B41FA5}">
                      <a16:colId xmlns:a16="http://schemas.microsoft.com/office/drawing/2014/main" val="3093841831"/>
                    </a:ext>
                  </a:extLst>
                </a:gridCol>
                <a:gridCol w="2568201">
                  <a:extLst>
                    <a:ext uri="{9D8B030D-6E8A-4147-A177-3AD203B41FA5}">
                      <a16:colId xmlns:a16="http://schemas.microsoft.com/office/drawing/2014/main" val="2745575049"/>
                    </a:ext>
                  </a:extLst>
                </a:gridCol>
              </a:tblGrid>
              <a:tr h="832254"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Visitors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Effective visits*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% Effective 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2023 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Pages / visit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4652581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United States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1,030,699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1,162,596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441,786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9.85 %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</a:t>
                      </a:r>
                      <a:endParaRPr lang="en-GB" sz="180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3.63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797122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Colombia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425,449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543,746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250,123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5.58 %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4.40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516897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3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Indonesia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330,663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403,168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225,774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5.03 %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5.34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101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4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Spain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373,233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452,436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212,645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4.74 %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5.14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920079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800" dirty="0"/>
                        <a:t>France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492,489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562,823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208,245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4.64 %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3.03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59773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Mexico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423,137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494,294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207,603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4.63 %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4.11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789635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China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747,489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1,025,378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205,076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4.57 %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4.13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78052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Brazil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450,280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518,753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186,751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4.16 %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3.94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81027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9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Germany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367,523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436,611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179,011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3.99 %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4.76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615403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10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India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360,807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399,038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147,644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3.29 %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3.34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924155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/>
                        <a:t>TOTAL</a:t>
                      </a:r>
                      <a:endParaRPr lang="en-GB" sz="18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9,108,096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10,941,747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4,486,116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100.00%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4.28</a:t>
                      </a:r>
                      <a:endParaRPr lang="en-GB" sz="1800" b="1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286993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FB038-B420-003F-C7FA-60808734921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January 2025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2571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/occurrence/search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Occurrences published by </a:t>
            </a:r>
            <a:r>
              <a:rPr lang="en-US" dirty="0"/>
              <a:t>c</a:t>
            </a:r>
            <a:r>
              <a:rPr lang="en-US" b="1" dirty="0"/>
              <a:t>ountry: 2024</a:t>
            </a:r>
            <a:endParaRPr lang="en-US" sz="3600" dirty="0">
              <a:latin typeface="+mn-lt"/>
            </a:endParaRPr>
          </a:p>
        </p:txBody>
      </p:sp>
      <p:graphicFrame>
        <p:nvGraphicFramePr>
          <p:cNvPr id="20" name="Content Placeholder 10">
            <a:extLst>
              <a:ext uri="{FF2B5EF4-FFF2-40B4-BE49-F238E27FC236}">
                <a16:creationId xmlns:a16="http://schemas.microsoft.com/office/drawing/2014/main" id="{C68C5275-2D45-774B-B979-BD2679E3500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19808421"/>
              </p:ext>
            </p:extLst>
          </p:nvPr>
        </p:nvGraphicFramePr>
        <p:xfrm>
          <a:off x="13593757" y="3257550"/>
          <a:ext cx="8640763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ontent Placeholder 6">
            <a:extLst>
              <a:ext uri="{FF2B5EF4-FFF2-40B4-BE49-F238E27FC236}">
                <a16:creationId xmlns:a16="http://schemas.microsoft.com/office/drawing/2014/main" id="{31997D2D-6180-784C-9DA6-873F0CE8AB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1058278"/>
              </p:ext>
            </p:extLst>
          </p:nvPr>
        </p:nvGraphicFramePr>
        <p:xfrm>
          <a:off x="2147893" y="3257555"/>
          <a:ext cx="10029040" cy="840764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81686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264696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943979">
                  <a:extLst>
                    <a:ext uri="{9D8B030D-6E8A-4147-A177-3AD203B41FA5}">
                      <a16:colId xmlns:a16="http://schemas.microsoft.com/office/drawing/2014/main" val="954396464"/>
                    </a:ext>
                  </a:extLst>
                </a:gridCol>
                <a:gridCol w="1981794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856885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US" sz="1800" b="0" i="0" dirty="0"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latin typeface="Rubik Medium" pitchFamily="2" charset="-79"/>
                          <a:cs typeface="Rubik Medium" pitchFamily="2" charset="-79"/>
                        </a:rPr>
                        <a:t>2024</a:t>
                      </a:r>
                      <a:endParaRPr lang="en-US" sz="18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2023 total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2023 rank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158,323,610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151,004,708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France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43,910,491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13,208,845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 </a:t>
                      </a:r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117644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Sweden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25,696,307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9,339,841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  <a:p>
                      <a:pPr algn="r"/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Netherlands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25,251,786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14,293,849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79269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22,530,128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22,744,659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Roboto Condensed Light" panose="02000000000000000000" pitchFamily="2" charset="0"/>
                          <a:cs typeface="Rubik Medium" pitchFamily="2" charset="-79"/>
                        </a:rPr>
                        <a:t>Australia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14,003,238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12,714,959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Kingdom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12,938,043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36,220,446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177345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India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10,369,964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8,542,437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Spain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9,429,667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7,633,366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Roboto Condensed Light" panose="02000000000000000000" pitchFamily="2" charset="0"/>
                          <a:cs typeface="Rubik Medium" pitchFamily="2" charset="-79"/>
                        </a:rPr>
                        <a:t>Poland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8,675,622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2,600,757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723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OTHER COUNTRIES + AREAS</a:t>
                      </a:r>
                      <a:endParaRPr lang="en-US" sz="1800" b="1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+mn-ea"/>
                        <a:cs typeface="+mn-cs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  <a:endParaRPr lang="en-US" b="1" noProof="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97,322,395</a:t>
                      </a:r>
                      <a:endParaRPr lang="en-GB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81,266,325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3163">
                <a:tc gridSpan="2">
                  <a:txBody>
                    <a:bodyPr/>
                    <a:lstStyle/>
                    <a:p>
                      <a:pPr algn="r"/>
                      <a:r>
                        <a:rPr lang="da-DK" sz="1800" b="1" dirty="0">
                          <a:solidFill>
                            <a:schemeClr val="accent1"/>
                          </a:solidFill>
                        </a:rPr>
                        <a:t>TOTAL</a:t>
                      </a:r>
                      <a:endParaRPr lang="da-DK" sz="1800" b="1" dirty="0">
                        <a:solidFill>
                          <a:schemeClr val="accent1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kern="1200" dirty="0">
                          <a:solidFill>
                            <a:schemeClr val="accent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428,451,251</a:t>
                      </a: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dirty="0">
                          <a:solidFill>
                            <a:schemeClr val="accent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355,993,458</a:t>
                      </a:r>
                      <a:endParaRPr lang="da-DK" sz="1800" b="0" dirty="0">
                        <a:solidFill>
                          <a:schemeClr val="accent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accent1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530443"/>
                  </a:ext>
                </a:extLst>
              </a:tr>
            </a:tbl>
          </a:graphicData>
        </a:graphic>
      </p:graphicFrame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C16EB98-11EA-3C21-8CA2-6E2AE45EB6D5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January 2025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689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C4606-026E-CB46-97D1-5EC14AC9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download requests by country: 2024</a:t>
            </a:r>
            <a:endParaRPr lang="en-GB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3E4858F1-0D97-AF45-BE79-37694B8C0C46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514549967"/>
              </p:ext>
            </p:extLst>
          </p:nvPr>
        </p:nvGraphicFramePr>
        <p:xfrm>
          <a:off x="2109787" y="3270250"/>
          <a:ext cx="10081419" cy="828516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026911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08720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006633">
                  <a:extLst>
                    <a:ext uri="{9D8B030D-6E8A-4147-A177-3AD203B41FA5}">
                      <a16:colId xmlns:a16="http://schemas.microsoft.com/office/drawing/2014/main" val="312505036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4312622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370806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25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Rank</a:t>
                      </a:r>
                      <a:endParaRPr lang="en-GB" sz="1800" b="0" i="1" noProof="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Country</a:t>
                      </a:r>
                      <a:endParaRPr lang="da-DK" dirty="0"/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2024</a:t>
                      </a:r>
                      <a:endParaRPr lang="en-GB" sz="1600" b="0" i="0" noProof="0" dirty="0"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2023 total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2023 rank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China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63,485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39,253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41,921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34,275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Mexico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29,712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26,051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Colombia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21,641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19,341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Brazil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21,274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18,370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+mn-ea"/>
                          <a:cs typeface="Rubik Medium" pitchFamily="2" charset="-79"/>
                        </a:rPr>
                        <a:t>Spain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14,704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13,492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Kingdom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13,502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10,044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8,946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6,649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France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8,872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7,248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Germany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8,558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5,788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OTHER COUNTRIES + AREAS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ALL OTHERS</a:t>
                      </a:r>
                      <a:endParaRPr lang="en-US" b="1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115,002</a:t>
                      </a:r>
                      <a:endParaRPr lang="en-GB" sz="18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87,262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n-GB" sz="1800" b="1" kern="1200" noProof="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kern="1200" noProof="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347,717</a:t>
                      </a:r>
                      <a:endParaRPr lang="en-GB" sz="1800" noProof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267,773</a:t>
                      </a:r>
                      <a:endParaRPr lang="en-GB" sz="1800" b="0" noProof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32232"/>
                  </a:ext>
                </a:extLst>
              </a:tr>
            </a:tbl>
          </a:graphicData>
        </a:graphic>
      </p:graphicFrame>
      <p:graphicFrame>
        <p:nvGraphicFramePr>
          <p:cNvPr id="6" name="Content Placeholder 10">
            <a:extLst>
              <a:ext uri="{FF2B5EF4-FFF2-40B4-BE49-F238E27FC236}">
                <a16:creationId xmlns:a16="http://schemas.microsoft.com/office/drawing/2014/main" id="{6A103AB0-B3A5-D74B-8BFD-3E373FB18D2F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305609340"/>
              </p:ext>
            </p:extLst>
          </p:nvPr>
        </p:nvGraphicFramePr>
        <p:xfrm>
          <a:off x="13631863" y="3270250"/>
          <a:ext cx="8640763" cy="8285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DE8F224B-074A-6D46-AA14-1CD01F0943F7}"/>
              </a:ext>
            </a:extLst>
          </p:cNvPr>
          <p:cNvGrpSpPr/>
          <p:nvPr/>
        </p:nvGrpSpPr>
        <p:grpSpPr>
          <a:xfrm>
            <a:off x="13631863" y="3436409"/>
            <a:ext cx="9675812" cy="1768123"/>
            <a:chOff x="9105900" y="1150042"/>
            <a:chExt cx="5052568" cy="88411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FC253F-B427-0544-B51F-7418AA3B7AF6}"/>
                </a:ext>
              </a:extLst>
            </p:cNvPr>
            <p:cNvSpPr txBox="1"/>
            <p:nvPr/>
          </p:nvSpPr>
          <p:spPr>
            <a:xfrm>
              <a:off x="9105900" y="1150042"/>
              <a:ext cx="1503750" cy="884119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dirty="0">
                  <a:solidFill>
                    <a:schemeClr val="accent2"/>
                  </a:solidFill>
                  <a:latin typeface="Rubik Medium" pitchFamily="2" charset="-79"/>
                  <a:ea typeface="Roboto" panose="02000000000000000000" pitchFamily="2" charset="0"/>
                  <a:cs typeface="Rubik Medium" pitchFamily="2" charset="-79"/>
                </a:rPr>
                <a:t>157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6D6743-C48B-2747-97B8-5D136A765A5D}"/>
                </a:ext>
              </a:extLst>
            </p:cNvPr>
            <p:cNvSpPr txBox="1"/>
            <p:nvPr/>
          </p:nvSpPr>
          <p:spPr>
            <a:xfrm>
              <a:off x="10423961" y="1334720"/>
              <a:ext cx="3734507" cy="514762"/>
            </a:xfrm>
            <a:prstGeom prst="rect">
              <a:avLst/>
            </a:prstGeom>
            <a:noFill/>
          </p:spPr>
          <p:txBody>
            <a:bodyPr wrap="square" lIns="360000" tIns="143991" rIns="143991" bIns="143991" rtlCol="0">
              <a:spAutoFit/>
            </a:bodyPr>
            <a:lstStyle/>
            <a:p>
              <a:pPr>
                <a:defRPr/>
              </a:pPr>
              <a:r>
                <a:rPr lang="en-GB" sz="24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countries, islands &amp; territories where users have ≥10 requested downloads</a:t>
              </a:r>
            </a:p>
          </p:txBody>
        </p:sp>
      </p:grp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7AE2C98-AC22-F795-41E6-F686F4D1871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solidFill>
                  <a:schemeClr val="accent2"/>
                </a:solidFill>
                <a:latin typeface="Rubik Medium" pitchFamily="2" charset="-79"/>
              </a:rPr>
              <a:t>1 January 2025</a:t>
            </a:r>
            <a:endParaRPr lang="en-DK" sz="2000" dirty="0">
              <a:solidFill>
                <a:schemeClr val="accent2"/>
              </a:solidFill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354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F367-D9E0-4519-92AA-E64EC7D5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Peer-reviewed publications using GBIF-mediated data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DDEF4-5EC5-4ADF-8B90-C93939640D3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06438" y="12280899"/>
            <a:ext cx="18684875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/resource/</a:t>
            </a:r>
            <a:r>
              <a:rPr lang="en-GB" sz="2000" dirty="0" err="1">
                <a:solidFill>
                  <a:schemeClr val="accent1"/>
                </a:solidFill>
              </a:rPr>
              <a:t>search?contentType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literature&amp;literatureType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journal&amp;relevance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GBIF_USED&amp;peerReview</a:t>
            </a:r>
            <a:r>
              <a:rPr lang="en-GB" sz="2000" dirty="0">
                <a:solidFill>
                  <a:schemeClr val="accent1"/>
                </a:solidFill>
              </a:rPr>
              <a:t>=true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9486202-24CD-3DF3-C042-C74B3B250A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6399770"/>
              </p:ext>
            </p:extLst>
          </p:nvPr>
        </p:nvGraphicFramePr>
        <p:xfrm>
          <a:off x="3514725" y="3257550"/>
          <a:ext cx="17232312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1AC7258-D6B3-C236-9357-F8481623A04D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January 2025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298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1_OFFICE THEME" val="HZgrROc7"/>
  <p:tag name="ARTICULATE_SLIDE_COUNT" val="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GBIF 2023 1">
      <a:dk1>
        <a:srgbClr val="000000"/>
      </a:dk1>
      <a:lt1>
        <a:srgbClr val="FFFFFF"/>
      </a:lt1>
      <a:dk2>
        <a:srgbClr val="231F20"/>
      </a:dk2>
      <a:lt2>
        <a:srgbClr val="FFFFFF"/>
      </a:lt2>
      <a:accent1>
        <a:srgbClr val="61A150"/>
      </a:accent1>
      <a:accent2>
        <a:srgbClr val="367FB9"/>
      </a:accent2>
      <a:accent3>
        <a:srgbClr val="725299"/>
      </a:accent3>
      <a:accent4>
        <a:srgbClr val="D37297"/>
      </a:accent4>
      <a:accent5>
        <a:srgbClr val="EDB386"/>
      </a:accent5>
      <a:accent6>
        <a:srgbClr val="F2C45B"/>
      </a:accent6>
      <a:hlink>
        <a:srgbClr val="61A150"/>
      </a:hlink>
      <a:folHlink>
        <a:srgbClr val="73AA60"/>
      </a:folHlink>
    </a:clrScheme>
    <a:fontScheme name="Rubik">
      <a:majorFont>
        <a:latin typeface="Bitter"/>
        <a:ea typeface=""/>
        <a:cs typeface=""/>
      </a:majorFont>
      <a:minorFont>
        <a:latin typeface="Rubi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468D1593-90E6-054A-AF0F-E3E380757925}" vid="{1B955668-065A-C54F-9A3A-5EE25FEF0F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BBF6E9189954BA0FDCD563682A98B" ma:contentTypeVersion="12" ma:contentTypeDescription="Create a new document." ma:contentTypeScope="" ma:versionID="ef2eba08f4f2a52f9db275e0134fde11">
  <xsd:schema xmlns:xsd="http://www.w3.org/2001/XMLSchema" xmlns:xs="http://www.w3.org/2001/XMLSchema" xmlns:p="http://schemas.microsoft.com/office/2006/metadata/properties" xmlns:ns2="731989eb-7121-409c-871c-8f2366272918" xmlns:ns3="a5bf85ab-5b89-45d5-812d-d881043611a5" targetNamespace="http://schemas.microsoft.com/office/2006/metadata/properties" ma:root="true" ma:fieldsID="8b6e23ee990885b621d2bf7e703ea8e6" ns2:_="" ns3:_="">
    <xsd:import namespace="731989eb-7121-409c-871c-8f2366272918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89eb-7121-409c-871c-8f2366272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AF0656-BE82-4570-850D-C2E5ECD086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CC59ED-772C-41FF-82FE-E6327797BFD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1DFBA15-5AE9-40B8-9410-A9E088E78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1989eb-7121-409c-871c-8f2366272918"/>
    <ds:schemaRef ds:uri="a5bf85ab-5b89-45d5-812d-d88104361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21701</TotalTime>
  <Words>770</Words>
  <Application>Microsoft Macintosh PowerPoint</Application>
  <PresentationFormat>Custom</PresentationFormat>
  <Paragraphs>406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Rubik Medium</vt:lpstr>
      <vt:lpstr>Bitter SemiBold</vt:lpstr>
      <vt:lpstr>Roboto Condensed Light</vt:lpstr>
      <vt:lpstr>Roboto</vt:lpstr>
      <vt:lpstr>Bitter</vt:lpstr>
      <vt:lpstr>Rubik SemiBold</vt:lpstr>
      <vt:lpstr>Rubik</vt:lpstr>
      <vt:lpstr>Source Code Pro</vt:lpstr>
      <vt:lpstr>Arial</vt:lpstr>
      <vt:lpstr>Office Theme</vt:lpstr>
      <vt:lpstr>Overview slides</vt:lpstr>
      <vt:lpstr>PowerPoint Presentation</vt:lpstr>
      <vt:lpstr>Species occurrence records with multimedia evidence</vt:lpstr>
      <vt:lpstr>GBIF Participant countries</vt:lpstr>
      <vt:lpstr>GBIF network of data publishing institutions</vt:lpstr>
      <vt:lpstr>GBIF.org traffic by country: 2024</vt:lpstr>
      <vt:lpstr>Occurrences published by country: 2024</vt:lpstr>
      <vt:lpstr>Data download requests by country: 2024</vt:lpstr>
      <vt:lpstr>Peer-reviewed publications using GBIF-mediated data</vt:lpstr>
      <vt:lpstr>Data use in peer-reviewed journals: 2024</vt:lpstr>
      <vt:lpstr>PowerPoint Presentation</vt:lpstr>
      <vt:lpstr>Hosted portals</vt:lpstr>
      <vt:lpstr>PowerPoint Presentation</vt:lpstr>
      <vt:lpstr>Providing biodiversity evidence for research and policy</vt:lpstr>
      <vt:lpstr>Sources of biodiversity evidence</vt:lpstr>
      <vt:lpstr>Access to biodiversity evidence</vt:lpstr>
      <vt:lpstr>Uses of biodiversity evidence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Delete before presenting Please read the instruction given in this section</dc:title>
  <dc:subject/>
  <dc:creator>Javier Gamboa Martinez</dc:creator>
  <cp:keywords/>
  <dc:description/>
  <cp:lastModifiedBy>Kyle Copas</cp:lastModifiedBy>
  <cp:revision>155</cp:revision>
  <dcterms:created xsi:type="dcterms:W3CDTF">2023-04-27T10:02:36Z</dcterms:created>
  <dcterms:modified xsi:type="dcterms:W3CDTF">2025-02-03T11:43:02Z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0x010100A0FBBF6E9189954BA0FDCD563682A98B</vt:lpwstr>
  </property>
  <property fmtid="{D5CDD505-2E9C-101B-9397-08002B2CF9AE}" pid="3" name="ArticulateGUID">
    <vt:lpwstr>5BFF8AAD-8855-4733-AEF7-3D237DE5FDE5</vt:lpwstr>
  </property>
  <property fmtid="{D5CDD505-2E9C-101B-9397-08002B2CF9AE}" pid="4" name="ArticulatePath">
    <vt:lpwstr>https://brightcarbon.sharepoint.com/sites/Intranet/Projects/EFGH/GBIF/GBIF 4371 - GBIF template and model slides project/GBIF Toolkit MN 01</vt:lpwstr>
  </property>
</Properties>
</file>