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2"/>
  </p:notesMasterIdLst>
  <p:handoutMasterIdLst>
    <p:handoutMasterId r:id="rId23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8" r:id="rId13"/>
    <p:sldId id="464" r:id="rId14"/>
    <p:sldId id="268" r:id="rId15"/>
    <p:sldId id="497" r:id="rId16"/>
    <p:sldId id="496" r:id="rId17"/>
    <p:sldId id="261" r:id="rId18"/>
    <p:sldId id="494" r:id="rId19"/>
    <p:sldId id="263" r:id="rId20"/>
    <p:sldId id="264" r:id="rId21"/>
  </p:sldIdLst>
  <p:sldSz cx="24382413" cy="13716000"/>
  <p:notesSz cx="6858000" cy="9144000"/>
  <p:embeddedFontLst>
    <p:embeddedFont>
      <p:font typeface="Bitter" pitchFamily="2" charset="77"/>
      <p:regular r:id="rId24"/>
      <p:bold r:id="rId25"/>
      <p:italic r:id="rId26"/>
      <p:boldItalic r:id="rId27"/>
    </p:embeddedFont>
    <p:embeddedFont>
      <p:font typeface="Bitter SemiBold" pitchFamily="2" charset="77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Rubik" pitchFamily="2" charset="-79"/>
      <p:regular r:id="rId38"/>
      <p:bold r:id="rId39"/>
      <p:italic r:id="rId40"/>
      <p:boldItalic r:id="rId41"/>
    </p:embeddedFont>
    <p:embeddedFont>
      <p:font typeface="Rubik Medium" pitchFamily="2" charset="-79"/>
      <p:regular r:id="rId42"/>
      <p:italic r:id="rId43"/>
    </p:embeddedFont>
    <p:embeddedFont>
      <p:font typeface="Rubik SemiBold" pitchFamily="2" charset="-79"/>
      <p:regular r:id="rId44"/>
      <p:bold r:id="rId45"/>
      <p:italic r:id="rId46"/>
      <p:boldItalic r:id="rId47"/>
    </p:embeddedFont>
    <p:embeddedFont>
      <p:font typeface="Source Code Pro" panose="020B0509030403020204" pitchFamily="49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8"/>
            <p14:sldId id="464"/>
            <p14:sldId id="268"/>
            <p14:sldId id="497"/>
            <p14:sldId id="496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 autoAdjust="0"/>
    <p:restoredTop sz="82133" autoAdjust="0"/>
  </p:normalViewPr>
  <p:slideViewPr>
    <p:cSldViewPr snapToGrid="0">
      <p:cViewPr varScale="1">
        <p:scale>
          <a:sx n="48" d="100"/>
          <a:sy n="48" d="100"/>
        </p:scale>
        <p:origin x="608" y="2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374</c:v>
                </c:pt>
                <c:pt idx="1">
                  <c:v>254</c:v>
                </c:pt>
                <c:pt idx="2">
                  <c:v>180</c:v>
                </c:pt>
                <c:pt idx="3">
                  <c:v>127</c:v>
                </c:pt>
                <c:pt idx="4">
                  <c:v>120</c:v>
                </c:pt>
                <c:pt idx="5">
                  <c:v>117</c:v>
                </c:pt>
                <c:pt idx="6">
                  <c:v>101</c:v>
                </c:pt>
                <c:pt idx="7">
                  <c:v>67</c:v>
                </c:pt>
                <c:pt idx="8">
                  <c:v>56</c:v>
                </c:pt>
                <c:pt idx="9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2025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AE04B5C-A300-7347-AD63-EC9F609FDF56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7BAE6CA-30A5-D44A-8CA2-FD50765B72F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BC63C19E-9767-524F-8108-0E51A44978C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B4B03BB6-643E-8B43-AE0B-230F964BB87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4779A948-A0A2-F34A-8EAD-D3E4395A01A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E0AE8D9D-93E9-7147-849E-1F903384387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4962BADE-9C2C-B345-8630-A6AF7A6EB2E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FF3354F4-BD20-0042-8548-6DB49253F8C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A9B01606-7EF6-2847-AB8B-FF6DDEB820B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3BB0B5D-148D-DF4E-9AD4-D1F5E038CB6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GB</c:v>
                </c:pt>
                <c:pt idx="1">
                  <c:v>FR</c:v>
                </c:pt>
                <c:pt idx="2">
                  <c:v>US</c:v>
                </c:pt>
                <c:pt idx="3">
                  <c:v>NL</c:v>
                </c:pt>
                <c:pt idx="4">
                  <c:v>SE</c:v>
                </c:pt>
                <c:pt idx="5">
                  <c:v>CH</c:v>
                </c:pt>
                <c:pt idx="6">
                  <c:v>DK</c:v>
                </c:pt>
                <c:pt idx="7">
                  <c:v>DE</c:v>
                </c:pt>
                <c:pt idx="8">
                  <c:v>IL</c:v>
                </c:pt>
                <c:pt idx="9">
                  <c:v>NO</c:v>
                </c:pt>
                <c:pt idx="10">
                  <c:v>OTHER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20063569</c:v>
                </c:pt>
                <c:pt idx="1">
                  <c:v>8721082</c:v>
                </c:pt>
                <c:pt idx="2">
                  <c:v>7752632</c:v>
                </c:pt>
                <c:pt idx="3">
                  <c:v>5951583</c:v>
                </c:pt>
                <c:pt idx="4">
                  <c:v>5299922</c:v>
                </c:pt>
                <c:pt idx="5">
                  <c:v>2649930</c:v>
                </c:pt>
                <c:pt idx="6">
                  <c:v>1464207</c:v>
                </c:pt>
                <c:pt idx="7">
                  <c:v>1454093</c:v>
                </c:pt>
                <c:pt idx="8">
                  <c:v>1433554</c:v>
                </c:pt>
                <c:pt idx="9">
                  <c:v>1060436</c:v>
                </c:pt>
                <c:pt idx="10" formatCode="#,##0">
                  <c:v>6298805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GB</c:v>
                  </c:pt>
                  <c:pt idx="1">
                    <c:v>FR</c:v>
                  </c:pt>
                  <c:pt idx="2">
                    <c:v>US</c:v>
                  </c:pt>
                  <c:pt idx="3">
                    <c:v>NL</c:v>
                  </c:pt>
                  <c:pt idx="4">
                    <c:v>SE</c:v>
                  </c:pt>
                  <c:pt idx="5">
                    <c:v>CH</c:v>
                  </c:pt>
                  <c:pt idx="6">
                    <c:v>DK</c:v>
                  </c:pt>
                  <c:pt idx="7">
                    <c:v>DE</c:v>
                  </c:pt>
                  <c:pt idx="8">
                    <c:v>IL</c:v>
                  </c:pt>
                  <c:pt idx="9">
                    <c:v>NO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B05D58C-E91C-AB45-AF03-8B2FDD40F52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3F1D001D-EBC2-2B45-8ECA-BB42A86017A7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EAB23E1-362C-D440-A8E8-8F46111E8EC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A63219A-29DF-1F44-9B37-E870004F175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9DF0EEA-CC32-EB41-8BFF-56EA8B5DB0D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D5E38AC4-28DE-584B-A0E8-DD401DE3E5A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82802DEF-DC52-3144-9D6A-FF3CFEA67A5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3D8F2E28-B4FE-B940-9883-CC93D2DB10A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11A34E31-DD8F-7843-8CF7-0FC3B6FCF2E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03A4BC5-3551-9D49-BAE8-6D0AA8C2C376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GB</c:v>
                </c:pt>
                <c:pt idx="6">
                  <c:v>ES</c:v>
                </c:pt>
                <c:pt idx="7">
                  <c:v>DE</c:v>
                </c:pt>
                <c:pt idx="8">
                  <c:v>CA</c:v>
                </c:pt>
                <c:pt idx="9">
                  <c:v>IT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41998</c:v>
                </c:pt>
                <c:pt idx="1">
                  <c:v>35340</c:v>
                </c:pt>
                <c:pt idx="2">
                  <c:v>19086</c:v>
                </c:pt>
                <c:pt idx="3">
                  <c:v>12412</c:v>
                </c:pt>
                <c:pt idx="4">
                  <c:v>11592</c:v>
                </c:pt>
                <c:pt idx="5">
                  <c:v>10458</c:v>
                </c:pt>
                <c:pt idx="6">
                  <c:v>9408</c:v>
                </c:pt>
                <c:pt idx="7">
                  <c:v>6794</c:v>
                </c:pt>
                <c:pt idx="8">
                  <c:v>6013</c:v>
                </c:pt>
                <c:pt idx="9">
                  <c:v>5300</c:v>
                </c:pt>
                <c:pt idx="10">
                  <c:v>80990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GB</c:v>
                  </c:pt>
                  <c:pt idx="6">
                    <c:v>ES</c:v>
                  </c:pt>
                  <c:pt idx="7">
                    <c:v>DE</c:v>
                  </c:pt>
                  <c:pt idx="8">
                    <c:v>CA</c:v>
                  </c:pt>
                  <c:pt idx="9">
                    <c:v>IT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309E-2"/>
                  <c:y val="4.5915436299683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1267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7"/>
              <c:layout>
                <c:manualLayout>
                  <c:x val="3.1248273592075168E-3"/>
                  <c:y val="-7.6525727166139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17">
                  <c:v>2534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B-B94C-A191-C18933AA6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</c:v>
                </c:pt>
                <c:pt idx="1">
                  <c:v>80</c:v>
                </c:pt>
                <c:pt idx="2">
                  <c:v>159</c:v>
                </c:pt>
                <c:pt idx="3">
                  <c:v>161</c:v>
                </c:pt>
                <c:pt idx="4">
                  <c:v>312</c:v>
                </c:pt>
                <c:pt idx="5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586</c:v>
                </c:pt>
                <c:pt idx="3">
                  <c:v>725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18/09/2025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18/09/2025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K" dirty="0"/>
              <a:t>DOWNLOAD ADJUSTMENTS FOR USERS ≥500 DOWNLOADS FOR JAN-JUNE 2025: BR (1): 620; CN (5): 7989; CZ (1): 873; DE (1): 1232 ; DK (1): 526; ES (1): 2229; FR (1): 834; GB (5): 7705; HR (1): 1176; IT (1): 873; JP (1) 1315; KR (1): 2043; MX (1): 1414; NL (1): 693; US (7): 9491; ZA (1): 24987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9/18/25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9/18/25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18/09/2025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July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80923262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187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134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48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27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457227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5851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152315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29158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650296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68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818244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10,158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85882"/>
            <a:ext cx="3850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248,566,791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3353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2,766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640436"/>
            <a:ext cx="284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125</a:t>
            </a:r>
            <a:endParaRPr dirty="0"/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304685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292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619857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7700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8,787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71821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4872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4872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5284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t" anchorCtr="0">
            <a:norm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000" b="0" i="0" u="sng" dirty="0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3"/>
              </a:rPr>
              <a:t>scientific-collections.gbif.org</a:t>
            </a:r>
            <a:endParaRPr sz="20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0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0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25 August 2025</a:t>
            </a:r>
            <a:endParaRPr sz="20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54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6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13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687D2-3077-625A-BE9B-5A2832ED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cs typeface="Rubik" pitchFamily="2" charset="-79"/>
              </a:rPr>
              <a:t> (1 Apr 2025)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3,121,682,354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13,012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273.0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>
                <a:solidFill>
                  <a:schemeClr val="accent1"/>
                </a:solidFill>
                <a:latin typeface="Bitter SemiBold" pitchFamily="2" charset="77"/>
              </a:rPr>
              <a:t>66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114,614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2,497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54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July 2025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244.8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164.4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70.4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1.5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1,739,241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5,270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8 August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April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D94-54CB-75B4-9A3B-CE18118B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4" r="4230" b="10469"/>
          <a:stretch>
            <a:fillRect/>
          </a:stretch>
        </p:blipFill>
        <p:spPr>
          <a:xfrm>
            <a:off x="7338952" y="3741532"/>
            <a:ext cx="16324324" cy="781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074110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25 August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DF58DA-E2FD-232A-0760-57FED89A68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06" r="4174" b="10266"/>
          <a:stretch>
            <a:fillRect/>
          </a:stretch>
        </p:blipFill>
        <p:spPr>
          <a:xfrm>
            <a:off x="8134597" y="3738908"/>
            <a:ext cx="15528678" cy="78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2025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81675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2024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438,240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513,431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215,641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9.28 %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681,012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1,519,664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212,753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9.15 %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200,079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253,724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121,788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4.88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156,379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192,106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111,421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6.02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169,904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213,102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110,813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6.08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232,762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275,916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110,366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4.75 %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4.31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196,835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232,094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109,084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176,298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216,238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99,551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4.28 %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156,317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185,509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70,760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3.67 %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153,906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172.585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69,505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3.04 %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4.28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4,505,094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6,117,962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2,324,826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4.66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2025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4431362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86209"/>
              </p:ext>
            </p:extLst>
          </p:nvPr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23,250,808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12,938,043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17,179,390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158,323,610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11,851,170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25,251,786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9,854,260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25,696,307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9,682,220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43,910,491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6,273,789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22,530,128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Denmark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4,288,605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3,440,172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Switzerland</a:t>
                      </a:r>
                    </a:p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2,812,641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3,062,243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Norway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2,515,294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4,061,537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Belgium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2,398,102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5,800,027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13,684,894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97,322,395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103,791,173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428,451,251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July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2025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96542075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41,998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63,485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35,340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41,921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19,086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29,712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12,412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11,592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21,274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10,458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13,502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9,408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14,704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6,794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8,558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6,013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Italy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5,300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5,344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80,090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115,002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238,491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347,717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86763909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165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2025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July 2025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Jan-June 2025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/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47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28179</TotalTime>
  <Words>986</Words>
  <Application>Microsoft Macintosh PowerPoint</Application>
  <PresentationFormat>Custom</PresentationFormat>
  <Paragraphs>429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Source Code Pro</vt:lpstr>
      <vt:lpstr>Bitter</vt:lpstr>
      <vt:lpstr>Rubik SemiBold</vt:lpstr>
      <vt:lpstr>Rubik</vt:lpstr>
      <vt:lpstr>Rubik Medium</vt:lpstr>
      <vt:lpstr>Bitter SemiBold</vt:lpstr>
      <vt:lpstr>Roboto</vt:lpstr>
      <vt:lpstr>Arial</vt:lpstr>
      <vt:lpstr>Roboto Condensed Light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2025</vt:lpstr>
      <vt:lpstr>Occurrences published by country: 2025</vt:lpstr>
      <vt:lpstr>Data download requests by country: 2025</vt:lpstr>
      <vt:lpstr>Peer-reviewed publications using GBIF-mediated data</vt:lpstr>
      <vt:lpstr>Data use in peer-reviewed journals: 2025</vt:lpstr>
      <vt:lpstr>PowerPoint Presentation</vt:lpstr>
      <vt:lpstr>Hosted portals update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184</cp:revision>
  <dcterms:created xsi:type="dcterms:W3CDTF">2023-04-27T10:02:36Z</dcterms:created>
  <dcterms:modified xsi:type="dcterms:W3CDTF">2025-09-18T11:46:59Z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