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22" r:id="rId4"/>
  </p:sldMasterIdLst>
  <p:notesMasterIdLst>
    <p:notesMasterId r:id="rId19"/>
  </p:notesMasterIdLst>
  <p:handoutMasterIdLst>
    <p:handoutMasterId r:id="rId20"/>
  </p:handoutMasterIdLst>
  <p:sldIdLst>
    <p:sldId id="430" r:id="rId5"/>
    <p:sldId id="490" r:id="rId6"/>
    <p:sldId id="458" r:id="rId7"/>
    <p:sldId id="483" r:id="rId8"/>
    <p:sldId id="493" r:id="rId9"/>
    <p:sldId id="485" r:id="rId10"/>
    <p:sldId id="486" r:id="rId11"/>
    <p:sldId id="487" r:id="rId12"/>
    <p:sldId id="488" r:id="rId13"/>
    <p:sldId id="464" r:id="rId14"/>
    <p:sldId id="261" r:id="rId15"/>
    <p:sldId id="262" r:id="rId16"/>
    <p:sldId id="263" r:id="rId17"/>
    <p:sldId id="264" r:id="rId18"/>
  </p:sldIdLst>
  <p:sldSz cx="24382413" cy="13716000"/>
  <p:notesSz cx="6858000" cy="9144000"/>
  <p:embeddedFontLst>
    <p:embeddedFont>
      <p:font typeface="Bitter" pitchFamily="2" charset="77"/>
      <p:regular r:id="rId21"/>
      <p:bold r:id="rId22"/>
      <p:italic r:id="rId23"/>
      <p:boldItalic r:id="rId24"/>
    </p:embeddedFont>
    <p:embeddedFont>
      <p:font typeface="Bitter SemiBold" pitchFamily="2" charset="77"/>
      <p:regular r:id="rId25"/>
      <p:bold r:id="rId26"/>
      <p:italic r:id="rId27"/>
      <p:boldItalic r:id="rId28"/>
    </p:embeddedFont>
    <p:embeddedFont>
      <p:font typeface="Roboto" panose="02000000000000000000" pitchFamily="2" charset="0"/>
      <p:regular r:id="rId29"/>
      <p:bold r:id="rId30"/>
      <p:italic r:id="rId31"/>
      <p:boldItalic r:id="rId32"/>
    </p:embeddedFont>
    <p:embeddedFont>
      <p:font typeface="Roboto Condensed Light" panose="02000000000000000000" pitchFamily="2" charset="0"/>
      <p:regular r:id="rId33"/>
      <p:italic r:id="rId34"/>
    </p:embeddedFont>
    <p:embeddedFont>
      <p:font typeface="Rubik" pitchFamily="2" charset="-79"/>
      <p:regular r:id="rId35"/>
      <p:bold r:id="rId36"/>
      <p:italic r:id="rId37"/>
      <p:boldItalic r:id="rId38"/>
    </p:embeddedFont>
    <p:embeddedFont>
      <p:font typeface="Rubik Medium" pitchFamily="2" charset="-79"/>
      <p:regular r:id="rId39"/>
      <p:italic r:id="rId40"/>
    </p:embeddedFont>
    <p:embeddedFont>
      <p:font typeface="Rubik SemiBold" pitchFamily="2" charset="-79"/>
      <p:regular r:id="rId41"/>
      <p:bold r:id="rId42"/>
      <p:italic r:id="rId43"/>
      <p:boldItalic r:id="rId44"/>
    </p:embeddedFont>
    <p:embeddedFont>
      <p:font typeface="Source Code Pro" panose="020B0509030403020204" pitchFamily="49" charset="0"/>
      <p:regular r:id="rId45"/>
      <p:bold r:id="rId46"/>
      <p:italic r:id="rId47"/>
      <p:boldItalic r:id="rId48"/>
    </p:embeddedFont>
  </p:embeddedFontLst>
  <p:custDataLst>
    <p:tags r:id="rId4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D39C907-CEB6-6F44-86DB-E2B201B09924}">
          <p14:sldIdLst>
            <p14:sldId id="430"/>
            <p14:sldId id="490"/>
            <p14:sldId id="458"/>
            <p14:sldId id="483"/>
            <p14:sldId id="493"/>
            <p14:sldId id="485"/>
            <p14:sldId id="486"/>
            <p14:sldId id="487"/>
            <p14:sldId id="488"/>
            <p14:sldId id="464"/>
            <p14:sldId id="261"/>
            <p14:sldId id="262"/>
            <p14:sldId id="263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hdis Nikou" initials="MN" lastIdx="1" clrIdx="0">
    <p:extLst>
      <p:ext uri="{19B8F6BF-5375-455C-9EA6-DF929625EA0E}">
        <p15:presenceInfo xmlns:p15="http://schemas.microsoft.com/office/powerpoint/2012/main" userId="S::mahdis.nikou@brightcarbon.com::d5834665-7bc3-47f1-85ef-fc6fca31173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CEB1"/>
    <a:srgbClr val="EDF4EB"/>
    <a:srgbClr val="F8EFF2"/>
    <a:srgbClr val="F6E3EA"/>
    <a:srgbClr val="FDF9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A111915-BE36-4E01-A7E5-04B1672EAD3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–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521" autoAdjust="0"/>
    <p:restoredTop sz="82041" autoAdjust="0"/>
  </p:normalViewPr>
  <p:slideViewPr>
    <p:cSldViewPr snapToGrid="0">
      <p:cViewPr varScale="1">
        <p:scale>
          <a:sx n="49" d="100"/>
          <a:sy n="49" d="100"/>
        </p:scale>
        <p:origin x="1000" y="216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50" d="100"/>
        <a:sy n="50" d="100"/>
      </p:scale>
      <p:origin x="0" y="-174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font" Target="fonts/font27.fntdata"/><Relationship Id="rId50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9.fntdata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font" Target="fonts/font28.fntdata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font" Target="fonts/font26.fntdata"/><Relationship Id="rId20" Type="http://schemas.openxmlformats.org/officeDocument/2006/relationships/handoutMaster" Target="handoutMasters/handoutMaster1.xml"/><Relationship Id="rId41" Type="http://schemas.openxmlformats.org/officeDocument/2006/relationships/font" Target="fonts/font21.fntdata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publishing institutions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United States</c:v>
                </c:pt>
                <c:pt idx="1">
                  <c:v>Colombia</c:v>
                </c:pt>
                <c:pt idx="2">
                  <c:v>United Kingdom</c:v>
                </c:pt>
                <c:pt idx="3">
                  <c:v>Australia</c:v>
                </c:pt>
                <c:pt idx="4">
                  <c:v>Spain</c:v>
                </c:pt>
                <c:pt idx="5">
                  <c:v>Brazil</c:v>
                </c:pt>
                <c:pt idx="6">
                  <c:v>Russian Federation</c:v>
                </c:pt>
                <c:pt idx="7">
                  <c:v>France</c:v>
                </c:pt>
                <c:pt idx="8">
                  <c:v>Ecuador</c:v>
                </c:pt>
                <c:pt idx="9">
                  <c:v>Canada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325</c:v>
                </c:pt>
                <c:pt idx="1">
                  <c:v>204</c:v>
                </c:pt>
                <c:pt idx="2">
                  <c:v>165</c:v>
                </c:pt>
                <c:pt idx="3">
                  <c:v>120</c:v>
                </c:pt>
                <c:pt idx="4">
                  <c:v>115</c:v>
                </c:pt>
                <c:pt idx="5">
                  <c:v>107</c:v>
                </c:pt>
                <c:pt idx="6">
                  <c:v>98</c:v>
                </c:pt>
                <c:pt idx="7">
                  <c:v>58</c:v>
                </c:pt>
                <c:pt idx="8">
                  <c:v>47</c:v>
                </c:pt>
                <c:pt idx="9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B9-4D48-9352-EF76B2CC38B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77232928"/>
        <c:axId val="146612576"/>
      </c:barChart>
      <c:catAx>
        <c:axId val="1772329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ubik Medium" pitchFamily="2" charset="-79"/>
                <a:ea typeface="+mn-ea"/>
                <a:cs typeface="Rubik Medium" pitchFamily="2" charset="-79"/>
              </a:defRPr>
            </a:pPr>
            <a:endParaRPr lang="en-DK"/>
          </a:p>
        </c:txPr>
        <c:crossAx val="146612576"/>
        <c:crosses val="autoZero"/>
        <c:auto val="1"/>
        <c:lblAlgn val="ctr"/>
        <c:lblOffset val="100"/>
        <c:noMultiLvlLbl val="0"/>
      </c:catAx>
      <c:valAx>
        <c:axId val="146612576"/>
        <c:scaling>
          <c:orientation val="minMax"/>
        </c:scaling>
        <c:delete val="0"/>
        <c:axPos val="t"/>
        <c:numFmt formatCode="General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177232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t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Rubik Medium" pitchFamily="2" charset="-79"/>
                <a:ea typeface="+mn-ea"/>
                <a:cs typeface="Rubik Medium" pitchFamily="2" charset="-79"/>
              </a:defRPr>
            </a:pPr>
            <a:r>
              <a:rPr lang="en-GB" sz="2000" b="0" i="0" dirty="0">
                <a:latin typeface="Rubik Medium" pitchFamily="2" charset="-79"/>
                <a:cs typeface="Rubik Medium" pitchFamily="2" charset="-79"/>
              </a:rPr>
              <a:t>Occurrences published in 2023</a:t>
            </a:r>
          </a:p>
        </c:rich>
      </c:tx>
      <c:layout>
        <c:manualLayout>
          <c:xMode val="edge"/>
          <c:yMode val="edge"/>
          <c:x val="0.28048310085579248"/>
          <c:y val="0.480270281637573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Rubik Medium" pitchFamily="2" charset="-79"/>
              <a:ea typeface="+mn-ea"/>
              <a:cs typeface="Rubik Medium" pitchFamily="2" charset="-79"/>
            </a:defRPr>
          </a:pPr>
          <a:endParaRPr lang="en-DK"/>
        </a:p>
      </c:txPr>
    </c:title>
    <c:autoTitleDeleted val="0"/>
    <c:plotArea>
      <c:layout>
        <c:manualLayout>
          <c:layoutTarget val="inner"/>
          <c:xMode val="edge"/>
          <c:yMode val="edge"/>
          <c:x val="0.14401482832013793"/>
          <c:y val="0.12536155393262097"/>
          <c:w val="0.72899268270637674"/>
          <c:h val="0.7521972826015566"/>
        </c:manualLayout>
      </c:layout>
      <c:doughnutChart>
        <c:varyColors val="1"/>
        <c:ser>
          <c:idx val="1"/>
          <c:order val="0"/>
          <c:tx>
            <c:v>2020</c:v>
          </c:tx>
          <c:dPt>
            <c:idx val="0"/>
            <c:bubble3D val="0"/>
            <c:spPr>
              <a:solidFill>
                <a:schemeClr val="accent1">
                  <a:shade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FB2-E942-8B30-6227BC884EAF}"/>
              </c:ext>
            </c:extLst>
          </c:dPt>
          <c:dPt>
            <c:idx val="1"/>
            <c:bubble3D val="0"/>
            <c:spPr>
              <a:solidFill>
                <a:schemeClr val="accent1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FB2-E942-8B30-6227BC884EAF}"/>
              </c:ext>
            </c:extLst>
          </c:dPt>
          <c:dPt>
            <c:idx val="2"/>
            <c:bubble3D val="0"/>
            <c:spPr>
              <a:solidFill>
                <a:schemeClr val="accent1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FB2-E942-8B30-6227BC884EAF}"/>
              </c:ext>
            </c:extLst>
          </c:dPt>
          <c:dPt>
            <c:idx val="3"/>
            <c:bubble3D val="0"/>
            <c:spPr>
              <a:solidFill>
                <a:schemeClr val="accent1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FB2-E942-8B30-6227BC884EAF}"/>
              </c:ext>
            </c:extLst>
          </c:dPt>
          <c:dPt>
            <c:idx val="4"/>
            <c:bubble3D val="0"/>
            <c:spPr>
              <a:solidFill>
                <a:schemeClr val="accent1">
                  <a:shade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FB2-E942-8B30-6227BC884EAF}"/>
              </c:ext>
            </c:extLst>
          </c:dPt>
          <c:dPt>
            <c:idx val="5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FB2-E942-8B30-6227BC884EAF}"/>
              </c:ext>
            </c:extLst>
          </c:dPt>
          <c:dPt>
            <c:idx val="6"/>
            <c:bubble3D val="0"/>
            <c:spPr>
              <a:solidFill>
                <a:schemeClr val="accent1">
                  <a:tint val="8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FB2-E942-8B30-6227BC884EAF}"/>
              </c:ext>
            </c:extLst>
          </c:dPt>
          <c:dPt>
            <c:idx val="7"/>
            <c:bubble3D val="0"/>
            <c:spPr>
              <a:solidFill>
                <a:schemeClr val="accent1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FB2-E942-8B30-6227BC884EAF}"/>
              </c:ext>
            </c:extLst>
          </c:dPt>
          <c:dPt>
            <c:idx val="8"/>
            <c:bubble3D val="0"/>
            <c:spPr>
              <a:solidFill>
                <a:schemeClr val="accent1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FB2-E942-8B30-6227BC884EAF}"/>
              </c:ext>
            </c:extLst>
          </c:dPt>
          <c:dPt>
            <c:idx val="9"/>
            <c:bubble3D val="0"/>
            <c:spPr>
              <a:solidFill>
                <a:schemeClr val="accent1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FB2-E942-8B30-6227BC884EAF}"/>
              </c:ext>
            </c:extLst>
          </c:dPt>
          <c:dPt>
            <c:idx val="10"/>
            <c:bubble3D val="0"/>
            <c:spPr>
              <a:solidFill>
                <a:schemeClr val="accent1">
                  <a:tint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3FB2-E942-8B30-6227BC884EA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95A01810-11C2-964C-B333-B4B46F31354F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3FB2-E942-8B30-6227BC884EA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E6F8D1C3-2C76-A546-82C3-3EB5197DDF8C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3FB2-E942-8B30-6227BC884EAF}"/>
                </c:ext>
              </c:extLst>
            </c:dLbl>
            <c:dLbl>
              <c:idx val="2"/>
              <c:layout>
                <c:manualLayout>
                  <c:x val="-9.0655188667945179E-3"/>
                  <c:y val="1.1820874844523222E-2"/>
                </c:manualLayout>
              </c:layout>
              <c:tx>
                <c:rich>
                  <a:bodyPr/>
                  <a:lstStyle/>
                  <a:p>
                    <a:fld id="{E4CFA8F3-A437-D743-BD70-1C96B36A528F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3FB2-E942-8B30-6227BC884EAF}"/>
                </c:ext>
              </c:extLst>
            </c:dLbl>
            <c:dLbl>
              <c:idx val="3"/>
              <c:layout>
                <c:manualLayout>
                  <c:x val="-1.2501528818155947E-2"/>
                  <c:y val="2.5632843624919109E-3"/>
                </c:manualLayout>
              </c:layout>
              <c:tx>
                <c:rich>
                  <a:bodyPr/>
                  <a:lstStyle/>
                  <a:p>
                    <a:fld id="{C19F6750-74A1-AF42-ADE4-1E1E3D864F04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3FB2-E942-8B30-6227BC884EAF}"/>
                </c:ext>
              </c:extLst>
            </c:dLbl>
            <c:dLbl>
              <c:idx val="4"/>
              <c:layout>
                <c:manualLayout>
                  <c:x val="-7.9512654148713481E-3"/>
                  <c:y val="2.525951561263424E-3"/>
                </c:manualLayout>
              </c:layout>
              <c:tx>
                <c:rich>
                  <a:bodyPr/>
                  <a:lstStyle/>
                  <a:p>
                    <a:fld id="{E4097341-5643-FF45-8092-96CB05D728E2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3FB2-E942-8B30-6227BC884EAF}"/>
                </c:ext>
              </c:extLst>
            </c:dLbl>
            <c:dLbl>
              <c:idx val="5"/>
              <c:layout>
                <c:manualLayout>
                  <c:x val="-6.3249044094832825E-3"/>
                  <c:y val="1.9909945488374536E-3"/>
                </c:manualLayout>
              </c:layout>
              <c:tx>
                <c:rich>
                  <a:bodyPr/>
                  <a:lstStyle/>
                  <a:p>
                    <a:fld id="{2BAFCDB6-A332-7E4B-A442-74612A70CCCF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3FB2-E942-8B30-6227BC884EAF}"/>
                </c:ext>
              </c:extLst>
            </c:dLbl>
            <c:dLbl>
              <c:idx val="6"/>
              <c:layout>
                <c:manualLayout>
                  <c:x val="-8.5022584232434372E-3"/>
                  <c:y val="1.4932760398671321E-3"/>
                </c:manualLayout>
              </c:layout>
              <c:tx>
                <c:rich>
                  <a:bodyPr/>
                  <a:lstStyle/>
                  <a:p>
                    <a:fld id="{39F4BA73-99D7-C346-B319-E9AFDFBE1727}" type="CELLRANGE">
                      <a:rPr lang="en-US" dirty="0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3FB2-E942-8B30-6227BC884EAF}"/>
                </c:ext>
              </c:extLst>
            </c:dLbl>
            <c:dLbl>
              <c:idx val="7"/>
              <c:layout>
                <c:manualLayout>
                  <c:x val="-5.6874607022551404E-3"/>
                  <c:y val="-3.7238503455760999E-5"/>
                </c:manualLayout>
              </c:layout>
              <c:tx>
                <c:rich>
                  <a:bodyPr/>
                  <a:lstStyle/>
                  <a:p>
                    <a:fld id="{A8AB629A-1CE1-BD4B-A1CF-B74B032DA944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3FB2-E942-8B30-6227BC884EAF}"/>
                </c:ext>
              </c:extLst>
            </c:dLbl>
            <c:dLbl>
              <c:idx val="8"/>
              <c:layout>
                <c:manualLayout>
                  <c:x val="-6.2222514377491892E-3"/>
                  <c:y val="3.0982675901012106E-3"/>
                </c:manualLayout>
              </c:layout>
              <c:tx>
                <c:rich>
                  <a:bodyPr/>
                  <a:lstStyle/>
                  <a:p>
                    <a:fld id="{6D558B0D-387C-E141-B4E0-D415CD4C02DF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3FB2-E942-8B30-6227BC884EAF}"/>
                </c:ext>
              </c:extLst>
            </c:dLbl>
            <c:dLbl>
              <c:idx val="9"/>
              <c:layout>
                <c:manualLayout>
                  <c:x val="-1.1659387024039429E-2"/>
                  <c:y val="7.3039287344223445E-3"/>
                </c:manualLayout>
              </c:layout>
              <c:tx>
                <c:rich>
                  <a:bodyPr/>
                  <a:lstStyle/>
                  <a:p>
                    <a:fld id="{48EAE63E-E69D-1249-8273-4C162D0BB91B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3FB2-E942-8B30-6227BC884EAF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21A0A5A7-35B0-1845-B37F-5943A40E38EB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3FB2-E942-8B30-6227BC884EA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Rubik Medium" pitchFamily="2" charset="-79"/>
                    <a:ea typeface="+mn-ea"/>
                    <a:cs typeface="Rubik Medium" pitchFamily="2" charset="-79"/>
                  </a:defRPr>
                </a:pPr>
                <a:endParaRPr lang="en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</c:ext>
            </c:extLst>
          </c:dLbls>
          <c:cat>
            <c:strRef>
              <c:f>Sheet1!$A$2:$A$12</c:f>
              <c:strCache>
                <c:ptCount val="11"/>
                <c:pt idx="0">
                  <c:v>US</c:v>
                </c:pt>
                <c:pt idx="1">
                  <c:v>CA</c:v>
                </c:pt>
                <c:pt idx="2">
                  <c:v>FR</c:v>
                </c:pt>
                <c:pt idx="3">
                  <c:v>NL</c:v>
                </c:pt>
                <c:pt idx="4">
                  <c:v>IN</c:v>
                </c:pt>
                <c:pt idx="5">
                  <c:v>GB</c:v>
                </c:pt>
                <c:pt idx="6">
                  <c:v>SE</c:v>
                </c:pt>
                <c:pt idx="7">
                  <c:v>ES</c:v>
                </c:pt>
                <c:pt idx="8">
                  <c:v>CO</c:v>
                </c:pt>
                <c:pt idx="9">
                  <c:v>CL</c:v>
                </c:pt>
                <c:pt idx="10">
                  <c:v>OTHER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146409048</c:v>
                </c:pt>
                <c:pt idx="1">
                  <c:v>22356855</c:v>
                </c:pt>
                <c:pt idx="2">
                  <c:v>13179556</c:v>
                </c:pt>
                <c:pt idx="3">
                  <c:v>10861606</c:v>
                </c:pt>
                <c:pt idx="4">
                  <c:v>8537221</c:v>
                </c:pt>
                <c:pt idx="5">
                  <c:v>8052202</c:v>
                </c:pt>
                <c:pt idx="6">
                  <c:v>7728296</c:v>
                </c:pt>
                <c:pt idx="7">
                  <c:v>6784103</c:v>
                </c:pt>
                <c:pt idx="8">
                  <c:v>4492587</c:v>
                </c:pt>
                <c:pt idx="9">
                  <c:v>4457902</c:v>
                </c:pt>
                <c:pt idx="10" formatCode="#,##0">
                  <c:v>75775067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Sheet1!$A$2:$A$12</c15:f>
                <c15:dlblRangeCache>
                  <c:ptCount val="11"/>
                  <c:pt idx="0">
                    <c:v>US</c:v>
                  </c:pt>
                  <c:pt idx="1">
                    <c:v>CA</c:v>
                  </c:pt>
                  <c:pt idx="2">
                    <c:v>FR</c:v>
                  </c:pt>
                  <c:pt idx="3">
                    <c:v>NL</c:v>
                  </c:pt>
                  <c:pt idx="4">
                    <c:v>IN</c:v>
                  </c:pt>
                  <c:pt idx="5">
                    <c:v>GB</c:v>
                  </c:pt>
                  <c:pt idx="6">
                    <c:v>SE</c:v>
                  </c:pt>
                  <c:pt idx="7">
                    <c:v>ES</c:v>
                  </c:pt>
                  <c:pt idx="8">
                    <c:v>CO</c:v>
                  </c:pt>
                  <c:pt idx="9">
                    <c:v>CL</c:v>
                  </c:pt>
                  <c:pt idx="10">
                    <c:v>OTHER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3FB2-E942-8B30-6227BC884E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Rubik Medium" pitchFamily="2" charset="-79"/>
                <a:ea typeface="+mn-ea"/>
                <a:cs typeface="Rubik Medium" pitchFamily="2" charset="-79"/>
              </a:defRPr>
            </a:pPr>
            <a:r>
              <a:rPr lang="en-US" sz="1800" b="0" i="0" dirty="0">
                <a:latin typeface="Rubik Medium" pitchFamily="2" charset="-79"/>
                <a:cs typeface="Rubik Medium" pitchFamily="2" charset="-79"/>
              </a:rPr>
              <a:t>Download requests </a:t>
            </a:r>
            <a:br>
              <a:rPr lang="en-US" sz="1800" b="0" i="0" dirty="0">
                <a:latin typeface="Rubik Medium" pitchFamily="2" charset="-79"/>
                <a:cs typeface="Rubik Medium" pitchFamily="2" charset="-79"/>
              </a:rPr>
            </a:br>
            <a:r>
              <a:rPr lang="en-US" sz="1800" b="0" i="0" dirty="0">
                <a:latin typeface="Rubik Medium" pitchFamily="2" charset="-79"/>
                <a:cs typeface="Rubik Medium" pitchFamily="2" charset="-79"/>
              </a:rPr>
              <a:t>by country, island</a:t>
            </a:r>
          </a:p>
          <a:p>
            <a:pPr>
              <a:defRPr sz="1800">
                <a:latin typeface="Rubik Medium" pitchFamily="2" charset="-79"/>
                <a:cs typeface="Rubik Medium" pitchFamily="2" charset="-79"/>
              </a:defRPr>
            </a:pPr>
            <a:r>
              <a:rPr lang="en-US" sz="1800" b="0" i="0" dirty="0">
                <a:latin typeface="Rubik Medium" pitchFamily="2" charset="-79"/>
                <a:cs typeface="Rubik Medium" pitchFamily="2" charset="-79"/>
              </a:rPr>
              <a:t>or territory</a:t>
            </a:r>
          </a:p>
        </c:rich>
      </c:tx>
      <c:layout>
        <c:manualLayout>
          <c:xMode val="edge"/>
          <c:yMode val="edge"/>
          <c:x val="0.37124603463837624"/>
          <c:y val="0.575922887696958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Rubik Medium" pitchFamily="2" charset="-79"/>
              <a:ea typeface="+mn-ea"/>
              <a:cs typeface="Rubik Medium" pitchFamily="2" charset="-79"/>
            </a:defRPr>
          </a:pPr>
          <a:endParaRPr lang="en-DK"/>
        </a:p>
      </c:txPr>
    </c:title>
    <c:autoTitleDeleted val="0"/>
    <c:plotArea>
      <c:layout>
        <c:manualLayout>
          <c:layoutTarget val="inner"/>
          <c:xMode val="edge"/>
          <c:yMode val="edge"/>
          <c:x val="0.14129759142797921"/>
          <c:y val="0.25064467651390804"/>
          <c:w val="0.71908881194866714"/>
          <c:h val="0.74935532348609191"/>
        </c:manualLayout>
      </c:layout>
      <c:doughnutChart>
        <c:varyColors val="1"/>
        <c:ser>
          <c:idx val="1"/>
          <c:order val="0"/>
          <c:tx>
            <c:v>2020</c:v>
          </c:tx>
          <c:dPt>
            <c:idx val="0"/>
            <c:bubble3D val="0"/>
            <c:spPr>
              <a:solidFill>
                <a:schemeClr val="accent2">
                  <a:shade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932-9340-B78C-7D6B33AF2193}"/>
              </c:ext>
            </c:extLst>
          </c:dPt>
          <c:dPt>
            <c:idx val="1"/>
            <c:bubble3D val="0"/>
            <c:spPr>
              <a:solidFill>
                <a:schemeClr val="accent2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932-9340-B78C-7D6B33AF2193}"/>
              </c:ext>
            </c:extLst>
          </c:dPt>
          <c:dPt>
            <c:idx val="2"/>
            <c:bubble3D val="0"/>
            <c:spPr>
              <a:solidFill>
                <a:schemeClr val="accent2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932-9340-B78C-7D6B33AF2193}"/>
              </c:ext>
            </c:extLst>
          </c:dPt>
          <c:dPt>
            <c:idx val="3"/>
            <c:bubble3D val="0"/>
            <c:spPr>
              <a:solidFill>
                <a:schemeClr val="accent2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932-9340-B78C-7D6B33AF2193}"/>
              </c:ext>
            </c:extLst>
          </c:dPt>
          <c:dPt>
            <c:idx val="4"/>
            <c:bubble3D val="0"/>
            <c:spPr>
              <a:solidFill>
                <a:schemeClr val="accent2">
                  <a:shade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932-9340-B78C-7D6B33AF2193}"/>
              </c:ext>
            </c:extLst>
          </c:dPt>
          <c:dPt>
            <c:idx val="5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932-9340-B78C-7D6B33AF2193}"/>
              </c:ext>
            </c:extLst>
          </c:dPt>
          <c:dPt>
            <c:idx val="6"/>
            <c:bubble3D val="0"/>
            <c:spPr>
              <a:solidFill>
                <a:schemeClr val="accent2">
                  <a:tint val="8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932-9340-B78C-7D6B33AF2193}"/>
              </c:ext>
            </c:extLst>
          </c:dPt>
          <c:dPt>
            <c:idx val="7"/>
            <c:bubble3D val="0"/>
            <c:spPr>
              <a:solidFill>
                <a:schemeClr val="accent2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A932-9340-B78C-7D6B33AF2193}"/>
              </c:ext>
            </c:extLst>
          </c:dPt>
          <c:dPt>
            <c:idx val="8"/>
            <c:bubble3D val="0"/>
            <c:spPr>
              <a:solidFill>
                <a:schemeClr val="accent2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A932-9340-B78C-7D6B33AF2193}"/>
              </c:ext>
            </c:extLst>
          </c:dPt>
          <c:dPt>
            <c:idx val="9"/>
            <c:bubble3D val="0"/>
            <c:spPr>
              <a:solidFill>
                <a:schemeClr val="accent2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A932-9340-B78C-7D6B33AF2193}"/>
              </c:ext>
            </c:extLst>
          </c:dPt>
          <c:dPt>
            <c:idx val="10"/>
            <c:bubble3D val="0"/>
            <c:spPr>
              <a:solidFill>
                <a:schemeClr val="accent2">
                  <a:tint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A932-9340-B78C-7D6B33AF219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2818E2D5-7AC3-BE4B-857C-D8B85167EB41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A932-9340-B78C-7D6B33AF2193}"/>
                </c:ext>
              </c:extLst>
            </c:dLbl>
            <c:dLbl>
              <c:idx val="1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Rubik Medium" pitchFamily="2" charset="-79"/>
                        <a:ea typeface="+mn-ea"/>
                        <a:cs typeface="Rubik Medium" pitchFamily="2" charset="-79"/>
                      </a:defRPr>
                    </a:pPr>
                    <a:fld id="{A5C1C481-570D-8D40-A3CC-150F3C2F75E7}" type="CELLRANGE">
                      <a:rPr lang="en-US"/>
                      <a:pPr>
                        <a:defRPr sz="140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defRPr>
                      </a:pPr>
                      <a:t>[CELLRANGE]</a:t>
                    </a:fld>
                    <a:endParaRPr lang="en-DK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Rubik Medium" pitchFamily="2" charset="-79"/>
                      <a:ea typeface="+mn-ea"/>
                      <a:cs typeface="Rubik Medium" pitchFamily="2" charset="-79"/>
                    </a:defRPr>
                  </a:pPr>
                  <a:endParaRPr lang="en-DK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A932-9340-B78C-7D6B33AF219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FFD40BAE-C431-6840-A223-795FD4B13C3C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A932-9340-B78C-7D6B33AF219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91905B23-D409-CF40-B01D-18073DED3A67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A932-9340-B78C-7D6B33AF2193}"/>
                </c:ext>
              </c:extLst>
            </c:dLbl>
            <c:dLbl>
              <c:idx val="4"/>
              <c:layout>
                <c:manualLayout>
                  <c:x val="8.8130014671565626E-3"/>
                  <c:y val="6.2194810797998601E-3"/>
                </c:manualLayout>
              </c:layout>
              <c:tx>
                <c:rich>
                  <a:bodyPr/>
                  <a:lstStyle/>
                  <a:p>
                    <a:fld id="{674F511E-7FF6-7F43-A622-BB2F8AA47E02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A932-9340-B78C-7D6B33AF2193}"/>
                </c:ext>
              </c:extLst>
            </c:dLbl>
            <c:dLbl>
              <c:idx val="5"/>
              <c:layout>
                <c:manualLayout>
                  <c:x val="1.1769562479609729E-2"/>
                  <c:y val="1.4103886670666475E-2"/>
                </c:manualLayout>
              </c:layout>
              <c:tx>
                <c:rich>
                  <a:bodyPr/>
                  <a:lstStyle/>
                  <a:p>
                    <a:fld id="{930B961D-AA14-8746-9865-CCA2ED0C5230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A932-9340-B78C-7D6B33AF2193}"/>
                </c:ext>
              </c:extLst>
            </c:dLbl>
            <c:dLbl>
              <c:idx val="6"/>
              <c:layout>
                <c:manualLayout>
                  <c:x val="-2.9338847661815552E-3"/>
                  <c:y val="9.549359499626018E-3"/>
                </c:manualLayout>
              </c:layout>
              <c:tx>
                <c:rich>
                  <a:bodyPr/>
                  <a:lstStyle/>
                  <a:p>
                    <a:fld id="{748D726D-1BA4-3145-9A77-2469FEB304A9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A932-9340-B78C-7D6B33AF2193}"/>
                </c:ext>
              </c:extLst>
            </c:dLbl>
            <c:dLbl>
              <c:idx val="7"/>
              <c:layout>
                <c:manualLayout>
                  <c:x val="-5.1285980184851733E-3"/>
                  <c:y val="4.9947116308997177E-3"/>
                </c:manualLayout>
              </c:layout>
              <c:tx>
                <c:rich>
                  <a:bodyPr/>
                  <a:lstStyle/>
                  <a:p>
                    <a:fld id="{63FD12E1-83F5-1C45-9961-072D8B2FDD69}" type="CELLRANGE">
                      <a:rPr lang="en-US" dirty="0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A932-9340-B78C-7D6B33AF2193}"/>
                </c:ext>
              </c:extLst>
            </c:dLbl>
            <c:dLbl>
              <c:idx val="8"/>
              <c:layout>
                <c:manualLayout>
                  <c:x val="-4.3923204467012922E-3"/>
                  <c:y val="5.0828209414829862E-3"/>
                </c:manualLayout>
              </c:layout>
              <c:tx>
                <c:rich>
                  <a:bodyPr/>
                  <a:lstStyle/>
                  <a:p>
                    <a:fld id="{4CA302D8-247C-D943-84AD-50A26479BE6B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A932-9340-B78C-7D6B33AF2193}"/>
                </c:ext>
              </c:extLst>
            </c:dLbl>
            <c:dLbl>
              <c:idx val="9"/>
              <c:layout>
                <c:manualLayout>
                  <c:x val="-9.5436016472156444E-3"/>
                  <c:y val="3.1537098304522276E-3"/>
                </c:manualLayout>
              </c:layout>
              <c:tx>
                <c:rich>
                  <a:bodyPr/>
                  <a:lstStyle/>
                  <a:p>
                    <a:fld id="{430E790C-A9B7-AA43-A7C1-759EACF0F790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A932-9340-B78C-7D6B33AF2193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0176C41F-DBFB-0D42-8DB0-6EB9A021A2F0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A932-9340-B78C-7D6B33AF2193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Rubik Medium" pitchFamily="2" charset="-79"/>
                    <a:ea typeface="+mn-ea"/>
                    <a:cs typeface="Rubik Medium" pitchFamily="2" charset="-79"/>
                  </a:defRPr>
                </a:pPr>
                <a:endParaRPr lang="en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Sheet1!$A$2:$A$12</c:f>
              <c:strCache>
                <c:ptCount val="11"/>
                <c:pt idx="0">
                  <c:v>CN</c:v>
                </c:pt>
                <c:pt idx="1">
                  <c:v>US</c:v>
                </c:pt>
                <c:pt idx="2">
                  <c:v>MX</c:v>
                </c:pt>
                <c:pt idx="3">
                  <c:v>CO</c:v>
                </c:pt>
                <c:pt idx="4">
                  <c:v>BR</c:v>
                </c:pt>
                <c:pt idx="5">
                  <c:v>ES</c:v>
                </c:pt>
                <c:pt idx="6">
                  <c:v>GB</c:v>
                </c:pt>
                <c:pt idx="7">
                  <c:v>FR</c:v>
                </c:pt>
                <c:pt idx="8">
                  <c:v>DE</c:v>
                </c:pt>
                <c:pt idx="9">
                  <c:v>CA</c:v>
                </c:pt>
                <c:pt idx="10">
                  <c:v>OTHER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33928</c:v>
                </c:pt>
                <c:pt idx="1">
                  <c:v>26721</c:v>
                </c:pt>
                <c:pt idx="2">
                  <c:v>18797</c:v>
                </c:pt>
                <c:pt idx="3">
                  <c:v>14253</c:v>
                </c:pt>
                <c:pt idx="4">
                  <c:v>14227</c:v>
                </c:pt>
                <c:pt idx="5">
                  <c:v>10754</c:v>
                </c:pt>
                <c:pt idx="6">
                  <c:v>7426</c:v>
                </c:pt>
                <c:pt idx="7">
                  <c:v>6394</c:v>
                </c:pt>
                <c:pt idx="8">
                  <c:v>5014</c:v>
                </c:pt>
                <c:pt idx="9">
                  <c:v>4796</c:v>
                </c:pt>
                <c:pt idx="10">
                  <c:v>69224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Sheet1!$A$2:$A$12</c15:f>
                <c15:dlblRangeCache>
                  <c:ptCount val="11"/>
                  <c:pt idx="0">
                    <c:v>CN</c:v>
                  </c:pt>
                  <c:pt idx="1">
                    <c:v>US</c:v>
                  </c:pt>
                  <c:pt idx="2">
                    <c:v>MX</c:v>
                  </c:pt>
                  <c:pt idx="3">
                    <c:v>CO</c:v>
                  </c:pt>
                  <c:pt idx="4">
                    <c:v>BR</c:v>
                  </c:pt>
                  <c:pt idx="5">
                    <c:v>ES</c:v>
                  </c:pt>
                  <c:pt idx="6">
                    <c:v>GB</c:v>
                  </c:pt>
                  <c:pt idx="7">
                    <c:v>FR</c:v>
                  </c:pt>
                  <c:pt idx="8">
                    <c:v>DE</c:v>
                  </c:pt>
                  <c:pt idx="9">
                    <c:v>CA</c:v>
                  </c:pt>
                  <c:pt idx="10">
                    <c:v>OTHER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A932-9340-B78C-7D6B33AF21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Annual totals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8.7443286774287875E-3"/>
                  <c:y val="-2.2447287322422135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E7C-8140-984E-96F3969A2D24}"/>
                </c:ext>
              </c:extLst>
            </c:dLbl>
            <c:dLbl>
              <c:idx val="1"/>
              <c:layout>
                <c:manualLayout>
                  <c:x val="6.105913124135635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E7C-8140-984E-96F3969A2D24}"/>
                </c:ext>
              </c:extLst>
            </c:dLbl>
            <c:dLbl>
              <c:idx val="2"/>
              <c:layout>
                <c:manualLayout>
                  <c:x val="4.2929236657274876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E7C-8140-984E-96F3969A2D24}"/>
                </c:ext>
              </c:extLst>
            </c:dLbl>
            <c:dLbl>
              <c:idx val="3"/>
              <c:layout>
                <c:manualLayout>
                  <c:x val="4.0939950483719059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E7C-8140-984E-96F3969A2D24}"/>
                </c:ext>
              </c:extLst>
            </c:dLbl>
            <c:dLbl>
              <c:idx val="4"/>
              <c:layout>
                <c:manualLayout>
                  <c:x val="3.574389785885956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E7C-8140-984E-96F3969A2D24}"/>
                </c:ext>
              </c:extLst>
            </c:dLbl>
            <c:dLbl>
              <c:idx val="5"/>
              <c:layout>
                <c:manualLayout>
                  <c:x val="4.009212460870021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E7C-8140-984E-96F3969A2D24}"/>
                </c:ext>
              </c:extLst>
            </c:dLbl>
            <c:dLbl>
              <c:idx val="6"/>
              <c:layout>
                <c:manualLayout>
                  <c:x val="5.2289559288387997E-3"/>
                  <c:y val="-1.1223643661211067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E7C-8140-984E-96F3969A2D24}"/>
                </c:ext>
              </c:extLst>
            </c:dLbl>
            <c:dLbl>
              <c:idx val="7"/>
              <c:layout>
                <c:manualLayout>
                  <c:x val="2.8189484962899657E-3"/>
                  <c:y val="-1.1223643661211067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E7C-8140-984E-96F3969A2D24}"/>
                </c:ext>
              </c:extLst>
            </c:dLbl>
            <c:dLbl>
              <c:idx val="8"/>
              <c:layout>
                <c:manualLayout>
                  <c:x val="2.892647254761895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E7C-8140-984E-96F3969A2D24}"/>
                </c:ext>
              </c:extLst>
            </c:dLbl>
            <c:dLbl>
              <c:idx val="9"/>
              <c:layout>
                <c:manualLayout>
                  <c:x val="2.5499770431268885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E7C-8140-984E-96F3969A2D24}"/>
                </c:ext>
              </c:extLst>
            </c:dLbl>
            <c:dLbl>
              <c:idx val="10"/>
              <c:layout>
                <c:manualLayout>
                  <c:x val="2.5204975397380845E-3"/>
                  <c:y val="-5.6118218306055337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E7C-8140-984E-96F3969A2D24}"/>
                </c:ext>
              </c:extLst>
            </c:dLbl>
            <c:dLbl>
              <c:idx val="11"/>
              <c:layout>
                <c:manualLayout>
                  <c:x val="5.32842023751659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E7C-8140-984E-96F3969A2D24}"/>
                </c:ext>
              </c:extLst>
            </c:dLbl>
            <c:dLbl>
              <c:idx val="12"/>
              <c:layout>
                <c:manualLayout>
                  <c:x val="7.4767100317125182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E7C-8140-984E-96F3969A2D24}"/>
                </c:ext>
              </c:extLst>
            </c:dLbl>
            <c:dLbl>
              <c:idx val="13"/>
              <c:layout>
                <c:manualLayout>
                  <c:x val="6.2496547184150335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E7C-8140-984E-96F3969A2D24}"/>
                </c:ext>
              </c:extLst>
            </c:dLbl>
            <c:dLbl>
              <c:idx val="14"/>
              <c:layout>
                <c:manualLayout>
                  <c:x val="1.2417950649917513E-3"/>
                  <c:y val="-2.805910915302766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BE7C-8140-984E-96F3969A2D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Sheet1!$A$2:$A$17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</c:num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52</c:v>
                </c:pt>
                <c:pt idx="1">
                  <c:v>89</c:v>
                </c:pt>
                <c:pt idx="2">
                  <c:v>148</c:v>
                </c:pt>
                <c:pt idx="3">
                  <c:v>169</c:v>
                </c:pt>
                <c:pt idx="4">
                  <c:v>229</c:v>
                </c:pt>
                <c:pt idx="5">
                  <c:v>249</c:v>
                </c:pt>
                <c:pt idx="6">
                  <c:v>350</c:v>
                </c:pt>
                <c:pt idx="7">
                  <c:v>407</c:v>
                </c:pt>
                <c:pt idx="8">
                  <c:v>428</c:v>
                </c:pt>
                <c:pt idx="9">
                  <c:v>696</c:v>
                </c:pt>
                <c:pt idx="10">
                  <c:v>676</c:v>
                </c:pt>
                <c:pt idx="11">
                  <c:v>743</c:v>
                </c:pt>
                <c:pt idx="12" formatCode="0">
                  <c:v>987</c:v>
                </c:pt>
                <c:pt idx="13" formatCode="0">
                  <c:v>1300</c:v>
                </c:pt>
                <c:pt idx="14" formatCode="0">
                  <c:v>1487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7C-8140-984E-96F3969A2D2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YTD 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5"/>
              <c:layout>
                <c:manualLayout>
                  <c:x val="1.3044680249522215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BE7C-8140-984E-96F3969A2D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Sheet1!$A$2:$A$17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</c:numRef>
          </c:cat>
          <c:val>
            <c:numRef>
              <c:f>Sheet1!$C$2:$C$17</c:f>
              <c:numCache>
                <c:formatCode>0</c:formatCode>
                <c:ptCount val="16"/>
                <c:pt idx="15">
                  <c:v>1301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7C-8140-984E-96F3969A2D2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Projection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Pt>
            <c:idx val="15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BE7C-8140-984E-96F3969A2D24}"/>
              </c:ext>
            </c:extLst>
          </c:dPt>
          <c:dLbls>
            <c:dLbl>
              <c:idx val="15"/>
              <c:layout>
                <c:manualLayout>
                  <c:x val="9.6619072356627558E-3"/>
                  <c:y val="-1.4029554576513834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BE7C-8140-984E-96F3969A2D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Sheet1!$A$2:$A$17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</c:numRef>
          </c:cat>
          <c:val>
            <c:numRef>
              <c:f>Sheet1!$D$2:$D$17</c:f>
              <c:numCache>
                <c:formatCode>0</c:formatCode>
                <c:ptCount val="1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1734.6666666666667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E7C-8140-984E-96F3969A2D2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077874799"/>
        <c:axId val="2078203359"/>
      </c:barChart>
      <c:catAx>
        <c:axId val="207787479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2078203359"/>
        <c:crosses val="autoZero"/>
        <c:auto val="1"/>
        <c:lblAlgn val="ctr"/>
        <c:lblOffset val="100"/>
        <c:noMultiLvlLbl val="0"/>
      </c:catAx>
      <c:valAx>
        <c:axId val="207820335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20778747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023105210039489"/>
          <c:y val="7.8117386230355926E-2"/>
          <c:w val="0.79248307040394106"/>
          <c:h val="0.8212584491820635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3836118079519058E-4"/>
                  <c:y val="-1.3619929022709743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410-3A45-A0AE-6525D06B137F}"/>
                </c:ext>
              </c:extLst>
            </c:dLbl>
            <c:dLbl>
              <c:idx val="1"/>
              <c:layout>
                <c:manualLayout>
                  <c:x val="-6.0262422343888671E-4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410-3A45-A0AE-6525D06B137F}"/>
                </c:ext>
              </c:extLst>
            </c:dLbl>
            <c:dLbl>
              <c:idx val="2"/>
              <c:layout>
                <c:manualLayout>
                  <c:x val="-1.8965118062018022E-3"/>
                  <c:y val="-6.809964511354871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410-3A45-A0AE-6525D06B137F}"/>
                </c:ext>
              </c:extLst>
            </c:dLbl>
            <c:dLbl>
              <c:idx val="3"/>
              <c:layout>
                <c:manualLayout>
                  <c:x val="-1.0339781322549891E-3"/>
                  <c:y val="-6.809964511354871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410-3A45-A0AE-6525D06B137F}"/>
                </c:ext>
              </c:extLst>
            </c:dLbl>
            <c:dLbl>
              <c:idx val="4"/>
              <c:layout>
                <c:manualLayout>
                  <c:x val="7.1320546368843244E-4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410-3A45-A0AE-6525D06B137F}"/>
                </c:ext>
              </c:extLst>
            </c:dLbl>
            <c:dLbl>
              <c:idx val="5"/>
              <c:layout>
                <c:manualLayout>
                  <c:x val="2.316720519150189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410-3A45-A0AE-6525D06B13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Oceania</c:v>
                </c:pt>
                <c:pt idx="1">
                  <c:v>Africa</c:v>
                </c:pt>
                <c:pt idx="2">
                  <c:v>North America</c:v>
                </c:pt>
                <c:pt idx="3">
                  <c:v>Latin America</c:v>
                </c:pt>
                <c:pt idx="4">
                  <c:v>Asia</c:v>
                </c:pt>
                <c:pt idx="5">
                  <c:v>Europe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100</c:v>
                </c:pt>
                <c:pt idx="1">
                  <c:v>154</c:v>
                </c:pt>
                <c:pt idx="2">
                  <c:v>334</c:v>
                </c:pt>
                <c:pt idx="3">
                  <c:v>382</c:v>
                </c:pt>
                <c:pt idx="4">
                  <c:v>546</c:v>
                </c:pt>
                <c:pt idx="5">
                  <c:v>1076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10-3A45-A0AE-6525D06B137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5939104217072196E-4"/>
                  <c:y val="-1.3619929022709743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410-3A45-A0AE-6525D06B137F}"/>
                </c:ext>
              </c:extLst>
            </c:dLbl>
            <c:dLbl>
              <c:idx val="1"/>
              <c:layout>
                <c:manualLayout>
                  <c:x val="4.2787103510745408E-4"/>
                  <c:y val="-1.3619929022709743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410-3A45-A0AE-6525D06B137F}"/>
                </c:ext>
              </c:extLst>
            </c:dLbl>
            <c:dLbl>
              <c:idx val="2"/>
              <c:layout>
                <c:manualLayout>
                  <c:x val="3.3296272654678559E-4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410-3A45-A0AE-6525D06B137F}"/>
                </c:ext>
              </c:extLst>
            </c:dLbl>
            <c:dLbl>
              <c:idx val="3"/>
              <c:layout>
                <c:manualLayout>
                  <c:x val="-5.6509625922820039E-4"/>
                  <c:y val="-6.809964511354871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410-3A45-A0AE-6525D06B137F}"/>
                </c:ext>
              </c:extLst>
            </c:dLbl>
            <c:dLbl>
              <c:idx val="4"/>
              <c:layout>
                <c:manualLayout>
                  <c:x val="4.003563328090507E-4"/>
                  <c:y val="3.4049822556774357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410-3A45-A0AE-6525D06B137F}"/>
                </c:ext>
              </c:extLst>
            </c:dLbl>
            <c:dLbl>
              <c:idx val="5"/>
              <c:layout>
                <c:manualLayout>
                  <c:x val="9.105973311261202E-4"/>
                  <c:y val="-1.702491127838717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410-3A45-A0AE-6525D06B13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Oceania</c:v>
                </c:pt>
                <c:pt idx="1">
                  <c:v>Africa</c:v>
                </c:pt>
                <c:pt idx="2">
                  <c:v>North America</c:v>
                </c:pt>
                <c:pt idx="3">
                  <c:v>Latin America</c:v>
                </c:pt>
                <c:pt idx="4">
                  <c:v>Asia</c:v>
                </c:pt>
                <c:pt idx="5">
                  <c:v>Europe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104</c:v>
                </c:pt>
                <c:pt idx="1">
                  <c:v>175</c:v>
                </c:pt>
                <c:pt idx="2">
                  <c:v>371</c:v>
                </c:pt>
                <c:pt idx="3">
                  <c:v>525</c:v>
                </c:pt>
                <c:pt idx="4">
                  <c:v>577</c:v>
                </c:pt>
                <c:pt idx="5">
                  <c:v>1102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10-3A45-A0AE-6525D06B137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69"/>
        <c:overlap val="-50"/>
        <c:axId val="1698983935"/>
        <c:axId val="1767087087"/>
      </c:barChart>
      <c:catAx>
        <c:axId val="1698983935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1767087087"/>
        <c:crosses val="autoZero"/>
        <c:auto val="1"/>
        <c:lblAlgn val="ctr"/>
        <c:lblOffset val="100"/>
        <c:noMultiLvlLbl val="0"/>
      </c:catAx>
      <c:valAx>
        <c:axId val="176708708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16989839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11E1AB9-7886-4482-8595-88931F0C13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Rubik" pitchFamily="2" charset="-79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E0B9A8-8493-4582-A93D-3051DEFA6A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9DB69-C6C7-4597-9C06-3C2A2F02C5F6}" type="datetimeFigureOut">
              <a:rPr lang="en-GB" smtClean="0">
                <a:latin typeface="Rubik" pitchFamily="2" charset="-79"/>
              </a:rPr>
              <a:t>31/10/2023</a:t>
            </a:fld>
            <a:endParaRPr lang="en-GB" dirty="0">
              <a:latin typeface="Rubik" pitchFamily="2" charset="-79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E7423C-6429-4385-A65E-1E14F66249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Rubik" pitchFamily="2" charset="-79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7CD81B-DE1C-45DD-A06A-129227D529B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920A1-2C06-4FBE-8EDF-A6F5E44A7D41}" type="slidenum">
              <a:rPr lang="en-GB" smtClean="0">
                <a:latin typeface="Rubik" pitchFamily="2" charset="-79"/>
              </a:rPr>
              <a:t>‹#›</a:t>
            </a:fld>
            <a:endParaRPr lang="en-GB" dirty="0">
              <a:latin typeface="Rubik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117236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Rubik" pitchFamily="2" charset="-79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Rubik" pitchFamily="2" charset="-79"/>
              </a:defRPr>
            </a:lvl1pPr>
          </a:lstStyle>
          <a:p>
            <a:fld id="{D08ECCEA-2969-42E4-A1A0-9C247F9CF1CC}" type="datetimeFigureOut">
              <a:rPr lang="en-GB" smtClean="0"/>
              <a:pPr/>
              <a:t>31/10/2023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Rubik" pitchFamily="2" charset="-79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Rubik" pitchFamily="2" charset="-79"/>
              </a:defRPr>
            </a:lvl1pPr>
          </a:lstStyle>
          <a:p>
            <a:fld id="{25B5EE77-8CAC-4815-8642-F6182C04688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0730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1pPr>
    <a:lvl2pPr marL="914354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2pPr>
    <a:lvl3pPr marL="1828709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3pPr>
    <a:lvl4pPr marL="2743063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4pPr>
    <a:lvl5pPr marL="3657417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There are 4 variations of the title page created in the Master Slides. To choose another option right click on the slide &gt; Layout &gt; and choose your desired design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To change the background image: </a:t>
            </a:r>
            <a:r>
              <a:rPr lang="en-GB" b="0" dirty="0"/>
              <a:t>Right click on the background image &gt; Format Background &gt; Fill &gt; Picture or texture fill &gt; Picture source &gt; Insert &gt; From a file (or online) &gt; select you image and press Open.</a:t>
            </a:r>
            <a:endParaRPr lang="en-GB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635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565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1448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585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754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 defTabSz="914400" rtl="0" eaLnBrk="1" latinLnBrk="0" hangingPunct="1">
              <a:buNone/>
            </a:pPr>
            <a:r>
              <a:rPr lang="en-US" sz="1200" kern="1200" dirty="0">
                <a:solidFill>
                  <a:schemeClr val="accent1"/>
                </a:solidFill>
                <a:ea typeface="+mn-ea"/>
                <a:cs typeface="+mn-cs"/>
              </a:rPr>
              <a:t>Frequently used slide, redone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Please copy and paste these to your slides and never make any changes to them directly in the toolkit.</a:t>
            </a:r>
          </a:p>
          <a:p>
            <a:pPr marL="0" indent="0" algn="l" defTabSz="914400" rtl="0" eaLnBrk="1" latinLnBrk="0" hangingPunct="1">
              <a:buNone/>
            </a:pPr>
            <a:endParaRPr lang="en-US" sz="1200" kern="1200" dirty="0">
              <a:solidFill>
                <a:schemeClr val="accent1"/>
              </a:solidFill>
              <a:ea typeface="+mn-ea"/>
              <a:cs typeface="+mn-cs"/>
            </a:endParaRPr>
          </a:p>
          <a:p>
            <a:pPr marL="0" indent="0" algn="l" defTabSz="914400" rtl="0" eaLnBrk="1" latinLnBrk="0" hangingPunct="1">
              <a:buNone/>
            </a:pPr>
            <a:endParaRPr lang="en-US" sz="1200" kern="1200" dirty="0">
              <a:solidFill>
                <a:schemeClr val="accent1"/>
              </a:solidFill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1000" b="1" dirty="0"/>
              <a:t>Useful</a:t>
            </a:r>
            <a:r>
              <a:rPr lang="en-US" sz="1000" b="1" baseline="0" dirty="0"/>
              <a:t> to see GBIF in its different modalities:</a:t>
            </a:r>
          </a:p>
          <a:p>
            <a:pPr marL="114300" indent="-114300"/>
            <a:r>
              <a:rPr lang="en-US" sz="1000" baseline="0" dirty="0"/>
              <a:t>A window on biodiversity</a:t>
            </a:r>
          </a:p>
          <a:p>
            <a:pPr marL="114300" indent="-114300"/>
            <a:r>
              <a:rPr lang="en-US" sz="1000" baseline="0" dirty="0"/>
              <a:t>An informatics infrastructure </a:t>
            </a:r>
            <a:r>
              <a:rPr lang="en-US" sz="1000" baseline="0" dirty="0" err="1"/>
              <a:t>focuseD</a:t>
            </a:r>
            <a:r>
              <a:rPr lang="en-US" sz="1000" baseline="0" dirty="0"/>
              <a:t> on tools and standards in service to science and society</a:t>
            </a:r>
          </a:p>
          <a:p>
            <a:pPr marL="114300" indent="-114300"/>
            <a:r>
              <a:rPr lang="en-US" sz="1000" baseline="0" dirty="0"/>
              <a:t>A global network on bioinformatics</a:t>
            </a:r>
            <a:endParaRPr lang="en-US" sz="10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5543D-6901-4CE6-9450-DAFF7E06A6C2}" type="slidenum">
              <a:rPr kumimoji="0" lang="en-GB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784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542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map is fully editable. This map is a grouped element of all the countries in the world. All the countries are named correctly and can be accessed and selected via the </a:t>
            </a:r>
            <a:r>
              <a:rPr lang="en-GB" b="1" dirty="0"/>
              <a:t>Selection Pane. </a:t>
            </a:r>
          </a:p>
          <a:p>
            <a:r>
              <a:rPr lang="en-GB" b="1" dirty="0"/>
              <a:t>There are ways you can edit and make changes to the map. But please remember to always make a copy of the map on your slide and never make changes to the toolkit version.</a:t>
            </a:r>
          </a:p>
          <a:p>
            <a:endParaRPr lang="en-GB" b="1" dirty="0"/>
          </a:p>
          <a:p>
            <a:r>
              <a:rPr lang="en-GB" b="0" dirty="0"/>
              <a:t>Please take a look at the next few slides to find out different ways of editing this map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532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6806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live doughnut pie chart representing different theme colours and how they work, placed next to one another. </a:t>
            </a:r>
          </a:p>
          <a:p>
            <a:endParaRPr lang="en-US" dirty="0"/>
          </a:p>
          <a:p>
            <a:r>
              <a:rPr lang="en-US" dirty="0"/>
              <a:t>You do not have to use the same exact chart, you can simply create your own by clicking on:</a:t>
            </a:r>
          </a:p>
          <a:p>
            <a:endParaRPr lang="en-US" dirty="0"/>
          </a:p>
          <a:p>
            <a:r>
              <a:rPr lang="en-US" dirty="0"/>
              <a:t>Insert tap on the ribbon &gt; Click on Chart &gt; chose a chart of your choice (in this example I chose, Doughnut) &gt; add in your data in the automatically opened Excel sheet and see your chart changing and adopting to the new information you have entered in the data sheet.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542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NB: 2023 totals account for multiple recurrent downloads by scripts and bots that are discarded, accounting for (in Oct 2023):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Argentina: 2,099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Bangladesh: 1,031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Belgium: 3,146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China: 51,149</a:t>
            </a:r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Denmark: </a:t>
            </a:r>
            <a:r>
              <a:rPr lang="en-DK" sz="1050" dirty="0">
                <a:solidFill>
                  <a:srgbClr val="000000"/>
                </a:solidFill>
                <a:effectLst/>
              </a:rPr>
              <a:t>13,887</a:t>
            </a:r>
            <a:endParaRPr lang="en-GB" sz="1200" kern="1200" dirty="0">
              <a:solidFill>
                <a:schemeClr val="tx1"/>
              </a:solidFill>
              <a:effectLst/>
              <a:latin typeface="Roboto" panose="02000000000000000000" pitchFamily="2" charset="0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Finland: 1,043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France: 8,692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Greece: 1,380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Guatemala: 1,690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Hong Kong: 2,731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India: 3,579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Italy: 5,131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Japan: 176,108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Mexico: 4,155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Netherlands: 1,884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Norway: 14,109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Switzerland: 3,666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Ukraine: 1,931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United States: 7,124</a:t>
            </a:r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7771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next 3 slides are showcasing PPT standard or Live charts.</a:t>
            </a:r>
          </a:p>
          <a:p>
            <a:endParaRPr lang="en-US" dirty="0"/>
          </a:p>
          <a:p>
            <a:r>
              <a:rPr lang="en-US" dirty="0"/>
              <a:t>To create a chart simply click on the Insert tap on the ribbon &gt; Click on Chart &gt; chose a chart of your choice (in this example I chose, Bar) &gt; add in your data in the automatically opened Excel sheet and see your chart changing and adopting to the new information you have entered in the data sheet.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305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Rubi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943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09789" y="3257550"/>
            <a:ext cx="8640762" cy="82978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3200">
                <a:latin typeface="+mn-lt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F40FD6D-4952-5BDB-27BF-7663F9E3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DK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3B66602-7A17-6156-6037-1CA42191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Bitter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DK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AE4AE78-C066-46F7-1BF8-980099CF1D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1206" y="3257550"/>
            <a:ext cx="11484768" cy="829786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40635705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6438" y="3270258"/>
            <a:ext cx="11129208" cy="8285155"/>
          </a:xfrm>
          <a:prstGeom prst="rect">
            <a:avLst/>
          </a:prstGeom>
        </p:spPr>
        <p:txBody>
          <a:bodyPr lIns="1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46767" y="3270252"/>
            <a:ext cx="11129207" cy="8285155"/>
          </a:xfrm>
          <a:prstGeom prst="rect">
            <a:avLst/>
          </a:prstGeom>
        </p:spPr>
        <p:txBody>
          <a:bodyPr lIns="1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E86E62C-E059-2543-3439-738DD31AE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10/31/23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019CD230-CF64-5E7A-95A8-8C6CE56EB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88A44A3-61E6-51AE-E0CC-9A759F16F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77E7A4A-4032-B5B8-EB0E-555AA072E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71709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4371" y="3270250"/>
            <a:ext cx="11123843" cy="1406520"/>
          </a:xfrm>
          <a:prstGeom prst="rect">
            <a:avLst/>
          </a:prstGeom>
        </p:spPr>
        <p:txBody>
          <a:bodyPr lIns="360000" anchor="b">
            <a:normAutofit/>
          </a:bodyPr>
          <a:lstStyle>
            <a:lvl1pPr marL="0" indent="0">
              <a:buNone/>
              <a:defRPr sz="3600" b="1" i="0">
                <a:latin typeface="Bitter" pitchFamily="2" charset="77"/>
                <a:cs typeface="Rubik SemiBold" pitchFamily="2" charset="-79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4371" y="5029218"/>
            <a:ext cx="11123843" cy="6526201"/>
          </a:xfrm>
          <a:prstGeom prst="rect">
            <a:avLst/>
          </a:prstGeom>
        </p:spPr>
        <p:txBody>
          <a:bodyPr lIns="1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544200" y="3270250"/>
            <a:ext cx="11123842" cy="1406515"/>
          </a:xfrm>
          <a:prstGeom prst="rect">
            <a:avLst/>
          </a:prstGeom>
        </p:spPr>
        <p:txBody>
          <a:bodyPr lIns="360000" rIns="90000" anchor="b">
            <a:normAutofit/>
          </a:bodyPr>
          <a:lstStyle>
            <a:lvl1pPr marL="0" indent="0">
              <a:buNone/>
              <a:defRPr sz="3600" b="1" i="0">
                <a:latin typeface="Bitter" pitchFamily="2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544199" y="5029213"/>
            <a:ext cx="11123841" cy="6526200"/>
          </a:xfrm>
          <a:prstGeom prst="rect">
            <a:avLst/>
          </a:prstGeom>
        </p:spPr>
        <p:txBody>
          <a:bodyPr lIns="1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56F9A879-D683-E7DD-2950-E801B75C7E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10/31/23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33E26E5-95DB-DFA7-0027-980DA088F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4BDFE52-C892-4960-3A8A-2B9B8779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217B40B-F536-62FC-029A-1D9B618A5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091451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715CC5E-3479-03A3-BB3E-3DC0A6E6C8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10/31/23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936D3FF-8A9C-ABAB-ED2C-E5A2113B4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5528BEA-90F8-72E9-3901-C396E8E8E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8EC18B9-A1DA-A841-1AD6-9E885ABF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749875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321792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139" y="1074738"/>
            <a:ext cx="9310959" cy="352438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550" y="1074739"/>
            <a:ext cx="12912724" cy="10480672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9139" y="5327649"/>
            <a:ext cx="9310688" cy="62277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F495614-5246-564F-2E48-146456382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10/31/23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02DA96CE-4360-ABC3-5901-7D03AB08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C1081AF-46CC-9871-0051-84767126D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605679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682843" y="1074739"/>
            <a:ext cx="13993132" cy="1048067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accent1"/>
                </a:solidFill>
              </a:defRPr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4" indent="0">
              <a:buNone/>
              <a:defRPr sz="4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9F181B5-CF20-B7EE-BFBC-ED85B8E32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8" y="1074739"/>
            <a:ext cx="8616405" cy="389291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8697A69-5C84-6B36-7672-9553F731F1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6438" y="5327650"/>
            <a:ext cx="8604250" cy="6227763"/>
          </a:xfrm>
          <a:prstGeom prst="rect">
            <a:avLst/>
          </a:prstGeom>
        </p:spPr>
        <p:txBody>
          <a:bodyPr lIns="360000"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D930809-2E23-55F1-6CC4-DC02627C0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10/31/23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3C8C172-B1EF-1A0D-2C65-5C5C507C3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14790E-488E-2C13-95B2-709C34294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101882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56837" cy="146208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6437" y="3257550"/>
            <a:ext cx="22969537" cy="82978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FFF03D6-67FD-DDAF-3CC8-DDB97F76F1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10/31/23</a:t>
            </a:fld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8829B03-B83E-3DAC-381F-CC145094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4320DC17-CBC0-B435-6E3F-6C98F8EAC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4242939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79276" y="1074740"/>
            <a:ext cx="7883999" cy="10480673"/>
          </a:xfrm>
          <a:prstGeom prst="rect">
            <a:avLst/>
          </a:prstGeom>
        </p:spPr>
        <p:txBody>
          <a:bodyPr vert="eaVert"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6438" y="1074739"/>
            <a:ext cx="14365288" cy="104775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F38C285-16D9-22AD-6F61-6DBF9020B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5F553BA-CAFF-E11C-7C43-3C6FABE1C3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10/31/23</a:t>
            </a:fld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9ADF053-EE38-DB21-8098-13B5B8A9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453506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04A5F-C873-4F0E-9E5A-34F86096C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9"/>
            <a:ext cx="21566187" cy="1462086"/>
          </a:xfrm>
          <a:prstGeom prst="rect">
            <a:avLst/>
          </a:prstGeom>
        </p:spPr>
        <p:txBody>
          <a:bodyPr anchor="b"/>
          <a:lstStyle>
            <a:lvl1pPr>
              <a:defRPr sz="6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C216C3-064B-42A2-A420-78C79A2E8A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09788" y="5327651"/>
            <a:ext cx="8640762" cy="41592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495847F-362D-4D61-A38C-6A82B96E853F}"/>
              </a:ext>
            </a:extLst>
          </p:cNvPr>
          <p:cNvCxnSpPr>
            <a:cxnSpLocks/>
          </p:cNvCxnSpPr>
          <p:nvPr userDrawn="1"/>
        </p:nvCxnSpPr>
        <p:spPr>
          <a:xfrm>
            <a:off x="0" y="12344400"/>
            <a:ext cx="24382413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ECF388-92B3-A47A-EFBA-549911128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FC8DD-7E87-3E47-9F40-9222235C5D65}" type="datetimeFigureOut">
              <a:rPr lang="en-DK" smtClean="0"/>
              <a:pPr/>
              <a:t>31/10/2023</a:t>
            </a:fld>
            <a:endParaRPr lang="en-DK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1B3D82-BEF3-B0FF-EE57-B2A01FF6B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B29B8E-4E72-3EE5-EB0D-3A669D31B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1796-5593-5349-A609-9F4B7AECCDC2}" type="slidenum">
              <a:rPr lang="en-DK" smtClean="0"/>
              <a:pPr/>
              <a:t>‹#›</a:t>
            </a:fld>
            <a:endParaRPr lang="en-DK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82FCB77-5C88-6CE9-DADC-465ED23FAB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0413" y="3257550"/>
            <a:ext cx="10082212" cy="829786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DK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7301580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9694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AE4AE78-C066-46F7-1BF8-980099CF1D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7232" y="3257550"/>
            <a:ext cx="11484768" cy="829786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DK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F40FD6D-4952-5BDB-27BF-7663F9E3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DK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3B66602-7A17-6156-6037-1CA42191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Bitter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DK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D20A67-54F2-C9C6-E775-46FE5F116B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631863" y="3257550"/>
            <a:ext cx="8640762" cy="8297863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4109723925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- grey background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715CC5E-3479-03A3-BB3E-3DC0A6E6C8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10/31/23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936D3FF-8A9C-ABAB-ED2C-E5A2113B4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5528BEA-90F8-72E9-3901-C396E8E8E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8EC18B9-A1DA-A841-1AD6-9E885ABF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56780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B18870-C0D2-0289-AB19-15E4A664B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FC8DD-7E87-3E47-9F40-9222235C5D65}" type="datetimeFigureOut">
              <a:rPr lang="en-DK" smtClean="0"/>
              <a:t>31/10/2023</a:t>
            </a:fld>
            <a:endParaRPr lang="en-DK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F40FD6D-4952-5BDB-27BF-7663F9E3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7330F2A-58E9-4D30-2DF5-D973892C7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1796-5593-5349-A609-9F4B7AECCDC2}" type="slidenum">
              <a:rPr lang="en-DK" smtClean="0"/>
              <a:t>‹#›</a:t>
            </a:fld>
            <a:endParaRPr lang="en-DK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3B66602-7A17-6156-6037-1CA42191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Bitter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DK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6D463E-E43F-DDBD-29C5-502642131C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725" y="3257550"/>
            <a:ext cx="17318038" cy="82978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392578309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B1FF849-2E79-31DC-A9D0-A5E013553F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10/31/23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042B5BB-8761-583B-C9E9-0684AA759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E79F567-DAFF-C167-4622-FCF227998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0D8CEF-47A6-AC8D-D9C4-85E4695FF04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514725" y="3257550"/>
            <a:ext cx="17318038" cy="82978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71365523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BD6A9-5051-4C55-A319-6AACE0AEF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F9BE2F5-74FC-722B-C059-0EFDDCDA8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062"/>
            <a:ext cx="20126325" cy="71640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2D1480F-73E2-8A98-8772-80232EF43E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6438" y="3263899"/>
            <a:ext cx="7308000" cy="3420000"/>
          </a:xfrm>
          <a:prstGeom prst="rect">
            <a:avLst/>
          </a:prstGeo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89419D-758F-414D-B4CF-679E735F9A19}"/>
              </a:ext>
            </a:extLst>
          </p:cNvPr>
          <p:cNvCxnSpPr>
            <a:cxnSpLocks/>
          </p:cNvCxnSpPr>
          <p:nvPr userDrawn="1"/>
        </p:nvCxnSpPr>
        <p:spPr>
          <a:xfrm>
            <a:off x="687388" y="7045200"/>
            <a:ext cx="7308000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icture Placeholder 6">
            <a:extLst>
              <a:ext uri="{FF2B5EF4-FFF2-40B4-BE49-F238E27FC236}">
                <a16:creationId xmlns:a16="http://schemas.microsoft.com/office/drawing/2014/main" id="{BBDA6F2B-5039-46EC-92F8-B09302BDBF7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538000" y="3263899"/>
            <a:ext cx="7308000" cy="3420000"/>
          </a:xfrm>
          <a:prstGeom prst="rect">
            <a:avLst/>
          </a:prstGeo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CF7E229-89D8-B311-01B5-71B85323689E}"/>
              </a:ext>
            </a:extLst>
          </p:cNvPr>
          <p:cNvCxnSpPr>
            <a:cxnSpLocks/>
          </p:cNvCxnSpPr>
          <p:nvPr userDrawn="1"/>
        </p:nvCxnSpPr>
        <p:spPr>
          <a:xfrm>
            <a:off x="8518950" y="7045200"/>
            <a:ext cx="7308000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icture Placeholder 6">
            <a:extLst>
              <a:ext uri="{FF2B5EF4-FFF2-40B4-BE49-F238E27FC236}">
                <a16:creationId xmlns:a16="http://schemas.microsoft.com/office/drawing/2014/main" id="{8BE96AD9-27EB-4E16-59A5-AE89FBEF868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6350512" y="3263899"/>
            <a:ext cx="7308000" cy="3420000"/>
          </a:xfrm>
          <a:prstGeom prst="rect">
            <a:avLst/>
          </a:prstGeo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AFAE3EC-E8C9-BD37-22D6-3FE962D08E11}"/>
              </a:ext>
            </a:extLst>
          </p:cNvPr>
          <p:cNvCxnSpPr>
            <a:cxnSpLocks/>
          </p:cNvCxnSpPr>
          <p:nvPr userDrawn="1"/>
        </p:nvCxnSpPr>
        <p:spPr>
          <a:xfrm>
            <a:off x="16331462" y="7045200"/>
            <a:ext cx="7308000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905A5B-6E10-C0A8-7993-ACEEA4C853E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6438" y="7397750"/>
            <a:ext cx="7308000" cy="4157663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  <a:lvl2pPr>
              <a:lnSpc>
                <a:spcPct val="150000"/>
              </a:lnSpc>
              <a:defRPr sz="2400"/>
            </a:lvl2pPr>
            <a:lvl3pPr>
              <a:lnSpc>
                <a:spcPct val="150000"/>
              </a:lnSpc>
              <a:defRPr sz="2400"/>
            </a:lvl3pPr>
            <a:lvl4pPr>
              <a:lnSpc>
                <a:spcPct val="150000"/>
              </a:lnSpc>
              <a:defRPr sz="2400"/>
            </a:lvl4pPr>
            <a:lvl5pPr>
              <a:lnSpc>
                <a:spcPct val="150000"/>
              </a:lnSpc>
              <a:defRPr sz="2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814D335-FE50-BD73-453D-CBB9D2488AA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538000" y="7411548"/>
            <a:ext cx="7308000" cy="41576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1028102-8217-53B4-A6DC-3EAFAE6D118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350512" y="7411548"/>
            <a:ext cx="7312763" cy="41576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880787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-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96DA249-6B49-4AFB-88FC-DF2A8E6FCCB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70825" y="-46"/>
            <a:ext cx="8642349" cy="13716045"/>
          </a:xfrm>
          <a:prstGeom prst="rect">
            <a:avLst/>
          </a:prstGeom>
          <a:noFill/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36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sp>
        <p:nvSpPr>
          <p:cNvPr id="18" name="Content Placeholder 69">
            <a:extLst>
              <a:ext uri="{FF2B5EF4-FFF2-40B4-BE49-F238E27FC236}">
                <a16:creationId xmlns:a16="http://schemas.microsoft.com/office/drawing/2014/main" id="{33849875-416E-8F67-8BF6-2E48FFAF101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 rot="5400000">
            <a:off x="2096426" y="6646088"/>
            <a:ext cx="90000" cy="1429200"/>
          </a:xfrm>
          <a:prstGeom prst="rect">
            <a:avLst/>
          </a:prstGeom>
          <a:solidFill>
            <a:srgbClr val="509F37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GB" sz="3600" b="0" i="0" dirty="0">
                <a:solidFill>
                  <a:schemeClr val="lt1"/>
                </a:solidFill>
                <a:latin typeface="Rubik" pitchFamily="2" charset="-79"/>
              </a:defRPr>
            </a:lvl1pPr>
          </a:lstStyle>
          <a:p>
            <a:pPr marL="0" lvl="0" algn="ctr"/>
            <a:r>
              <a:rPr lang="en-US" dirty="0"/>
              <a:t> </a:t>
            </a:r>
            <a:endParaRPr lang="en-GB" dirty="0"/>
          </a:p>
        </p:txBody>
      </p:sp>
      <p:sp>
        <p:nvSpPr>
          <p:cNvPr id="19" name="Content Placeholder 69">
            <a:extLst>
              <a:ext uri="{FF2B5EF4-FFF2-40B4-BE49-F238E27FC236}">
                <a16:creationId xmlns:a16="http://schemas.microsoft.com/office/drawing/2014/main" id="{6C042FBC-0348-47EE-14BD-32932C4E88DE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 rot="5400000">
            <a:off x="22195987" y="6649535"/>
            <a:ext cx="90000" cy="1429200"/>
          </a:xfrm>
          <a:prstGeom prst="rect">
            <a:avLst/>
          </a:prstGeom>
          <a:solidFill>
            <a:srgbClr val="509F37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GB" sz="3600" b="0" i="0" dirty="0">
                <a:solidFill>
                  <a:schemeClr val="lt1"/>
                </a:solidFill>
                <a:latin typeface="Rubik" pitchFamily="2" charset="-79"/>
              </a:defRPr>
            </a:lvl1pPr>
          </a:lstStyle>
          <a:p>
            <a:pPr marL="0" lvl="0" algn="ctr"/>
            <a:r>
              <a:rPr lang="en-US" dirty="0"/>
              <a:t> 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1EBF8A-B74C-B26D-96A1-CE2099379D2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DK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1A40B3C-8CFD-FF1A-E33E-3D46DC0183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7232313" y="2536825"/>
            <a:ext cx="5722937" cy="4148138"/>
          </a:xfrm>
        </p:spPr>
        <p:txBody>
          <a:bodyPr lIns="180000" tIns="180000" rIns="684000" bIns="180000" anchor="b">
            <a:normAutofit/>
          </a:bodyPr>
          <a:lstStyle>
            <a:lvl1pPr algn="r">
              <a:lnSpc>
                <a:spcPct val="100000"/>
              </a:lnSpc>
              <a:defRPr sz="5400" b="1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6761C1C-663F-7081-6C8D-0D7746BA8C9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6826" y="2536825"/>
            <a:ext cx="5722937" cy="4148138"/>
          </a:xfrm>
        </p:spPr>
        <p:txBody>
          <a:bodyPr lIns="684000" tIns="180000" rIns="180000" bIns="180000" anchor="b">
            <a:normAutofit/>
          </a:bodyPr>
          <a:lstStyle>
            <a:lvl1pPr algn="l">
              <a:lnSpc>
                <a:spcPct val="100000"/>
              </a:lnSpc>
              <a:defRPr sz="5400" b="1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728A1B-D1C8-8B20-5976-E8D61CC4D83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426826" y="7839075"/>
            <a:ext cx="5722938" cy="3716338"/>
          </a:xfrm>
        </p:spPr>
        <p:txBody>
          <a:bodyPr lIns="684000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n-lt"/>
              </a:defRPr>
            </a:lvl1pPr>
            <a:lvl2pPr marL="0" indent="0">
              <a:buNone/>
              <a:defRPr sz="2000">
                <a:latin typeface="+mn-lt"/>
              </a:defRPr>
            </a:lvl2pPr>
            <a:lvl3pPr marL="0" indent="0">
              <a:buNone/>
              <a:defRPr sz="2000">
                <a:latin typeface="+mn-lt"/>
              </a:defRPr>
            </a:lvl3pPr>
            <a:lvl4pPr marL="0" indent="0">
              <a:buNone/>
              <a:defRPr sz="2000">
                <a:latin typeface="+mn-lt"/>
              </a:defRPr>
            </a:lvl4pPr>
            <a:lvl5pPr marL="0" indent="0">
              <a:buNone/>
              <a:defRPr sz="20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1ADD1C0-9A80-E55C-04DA-14A220F1B4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7232312" y="7839075"/>
            <a:ext cx="5722938" cy="3716338"/>
          </a:xfrm>
        </p:spPr>
        <p:txBody>
          <a:bodyPr rIns="684000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2000">
                <a:latin typeface="+mn-lt"/>
              </a:defRPr>
            </a:lvl1pPr>
            <a:lvl2pPr marL="0" indent="0" algn="r">
              <a:buNone/>
              <a:defRPr sz="2000">
                <a:latin typeface="+mn-lt"/>
              </a:defRPr>
            </a:lvl2pPr>
            <a:lvl3pPr marL="0" indent="0" algn="r">
              <a:buNone/>
              <a:defRPr sz="2000">
                <a:latin typeface="+mn-lt"/>
              </a:defRPr>
            </a:lvl3pPr>
            <a:lvl4pPr marL="0" indent="0" algn="r">
              <a:buNone/>
              <a:defRPr sz="2000">
                <a:latin typeface="+mn-lt"/>
              </a:defRPr>
            </a:lvl4pPr>
            <a:lvl5pPr marL="0" indent="0" algn="r">
              <a:buNone/>
              <a:defRPr sz="20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660733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Full Bleed Title Slide"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CDAD04-F15A-4F02-8214-2D3BDF65042D}"/>
              </a:ext>
            </a:extLst>
          </p:cNvPr>
          <p:cNvSpPr>
            <a:spLocks/>
          </p:cNvSpPr>
          <p:nvPr userDrawn="1"/>
        </p:nvSpPr>
        <p:spPr>
          <a:xfrm>
            <a:off x="0" y="6709341"/>
            <a:ext cx="20833200" cy="4842000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 b="0" i="0" dirty="0">
              <a:latin typeface="Rubik" pitchFamily="2" charset="-79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294B06-8BB5-4686-85F5-7375651565B8}"/>
              </a:ext>
            </a:extLst>
          </p:cNvPr>
          <p:cNvSpPr>
            <a:spLocks/>
          </p:cNvSpPr>
          <p:nvPr userDrawn="1"/>
        </p:nvSpPr>
        <p:spPr>
          <a:xfrm>
            <a:off x="12192000" y="6709341"/>
            <a:ext cx="8640763" cy="4846072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7200" b="0" i="0" dirty="0">
              <a:latin typeface="Rubik" pitchFamily="2" charset="-79"/>
            </a:endParaRPr>
          </a:p>
          <a:p>
            <a:pPr algn="ctr"/>
            <a:endParaRPr lang="da-DK" sz="7200" b="0" i="0" dirty="0">
              <a:latin typeface="Rubik" pitchFamily="2" charset="-79"/>
            </a:endParaRPr>
          </a:p>
          <a:p>
            <a:pPr algn="ctr"/>
            <a:endParaRPr lang="da-DK" sz="7200" b="0" i="0" dirty="0">
              <a:latin typeface="Rubik" pitchFamily="2" charset="-79"/>
            </a:endParaRPr>
          </a:p>
          <a:p>
            <a:pPr algn="ctr"/>
            <a:endParaRPr lang="da-DK" sz="7200" b="0" i="0" dirty="0">
              <a:latin typeface="Rubik" pitchFamily="2" charset="-79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7E383F-57D4-46F6-A43A-1664B80BC9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9787" y="7405688"/>
            <a:ext cx="8640763" cy="2073275"/>
          </a:xfrm>
          <a:prstGeom prst="rect">
            <a:avLst/>
          </a:prstGeom>
        </p:spPr>
        <p:txBody>
          <a:bodyPr wrap="square" lIns="360000" tIns="72000" rIns="72000" bIns="72000">
            <a:normAutofit/>
          </a:bodyPr>
          <a:lstStyle>
            <a:lvl1pPr>
              <a:defRPr lang="en-GB" sz="4800" b="1" i="0" cap="none" dirty="0">
                <a:solidFill>
                  <a:schemeClr val="bg1"/>
                </a:solidFill>
                <a:latin typeface="Bitter SemiBold" pitchFamily="2" charset="77"/>
                <a:ea typeface="Roboto Bol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Click here to add text for your presentation title</a:t>
            </a:r>
            <a:endParaRPr lang="en-GB" dirty="0"/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17B4F6E-45BB-45A8-8DDB-A90D94D560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09788" y="10177570"/>
            <a:ext cx="8640762" cy="675163"/>
          </a:xfrm>
          <a:prstGeom prst="rect">
            <a:avLst/>
          </a:prstGeom>
        </p:spPr>
        <p:txBody>
          <a:bodyPr wrap="square" lIns="360000" anchor="ctr">
            <a:spAutoFit/>
          </a:bodyPr>
          <a:lstStyle>
            <a:lvl1pPr marL="0" indent="0" algn="r">
              <a:buNone/>
              <a:defRPr lang="en-US" sz="2400" b="1" i="0" dirty="0" smtClean="0">
                <a:solidFill>
                  <a:schemeClr val="bg1"/>
                </a:solidFill>
                <a:latin typeface="Rubik Medium" pitchFamily="2" charset="-79"/>
                <a:ea typeface="Roboto Bold" panose="02000000000000000000" pitchFamily="2" charset="0"/>
                <a:cs typeface="Rubik Medium" pitchFamily="2" charset="-79"/>
              </a:defRPr>
            </a:lvl1pPr>
            <a:lvl2pPr>
              <a:defRPr lang="en-US" sz="3600" dirty="0" smtClean="0">
                <a:solidFill>
                  <a:schemeClr val="tx1"/>
                </a:solidFill>
              </a:defRPr>
            </a:lvl2pPr>
            <a:lvl3pPr>
              <a:defRPr lang="en-US" sz="3600" dirty="0" smtClean="0">
                <a:solidFill>
                  <a:schemeClr val="tx1"/>
                </a:solidFill>
              </a:defRPr>
            </a:lvl3pPr>
            <a:lvl4pPr>
              <a:defRPr lang="en-US" sz="3600" dirty="0" smtClean="0">
                <a:solidFill>
                  <a:schemeClr val="tx1"/>
                </a:solidFill>
              </a:defRPr>
            </a:lvl4pPr>
            <a:lvl5pPr>
              <a:defRPr lang="en-GB" sz="36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Click to add presenter’s name | Job title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1DC7EAF-E24C-F704-D1F9-D529DFD2B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20126325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pic>
        <p:nvPicPr>
          <p:cNvPr id="12" name="Picture 11" descr="Text, logo&#10;&#10;Description automatically generated">
            <a:extLst>
              <a:ext uri="{FF2B5EF4-FFF2-40B4-BE49-F238E27FC236}">
                <a16:creationId xmlns:a16="http://schemas.microsoft.com/office/drawing/2014/main" id="{195861DF-41F7-C8F8-7086-BCD9E01B74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863" y="8122437"/>
            <a:ext cx="5759450" cy="2015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36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31320618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438" y="3257550"/>
            <a:ext cx="22969538" cy="3427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9650" y="7405689"/>
            <a:ext cx="17283113" cy="41497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84769DA-4874-9BE6-B599-D3B3E39EA7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10/31/23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10FCF8F-3D12-2C2F-9C33-9F9FB80CE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1372AB4-83B4-5FE6-4067-AB2E60F37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0851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0F78E78-4B3F-7122-ED83-9C67C58DA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549" y="1077643"/>
            <a:ext cx="22970425" cy="1459182"/>
          </a:xfrm>
          <a:prstGeom prst="rect">
            <a:avLst/>
          </a:prstGeom>
        </p:spPr>
        <p:txBody>
          <a:bodyPr vert="horz" lIns="360000" tIns="90000" rIns="360000" bIns="90000" rtlCol="0" anchor="b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CD2A67E-F481-B273-61A3-E2B2927DF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137" y="3259311"/>
            <a:ext cx="22944138" cy="8296101"/>
          </a:xfrm>
          <a:prstGeom prst="rect">
            <a:avLst/>
          </a:prstGeom>
        </p:spPr>
        <p:txBody>
          <a:bodyPr vert="horz" lIns="90000" tIns="90000" rIns="91440" bIns="9000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3FEB8B6-B790-D1A0-88B0-65F96BE61250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2946875" y="12282050"/>
            <a:ext cx="716400" cy="7164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D266DE-BE5F-490A-F444-03C83BED8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9137" y="12277898"/>
            <a:ext cx="5353200" cy="72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5FFC8DD-7E87-3E47-9F40-9222235C5D65}" type="datetimeFigureOut">
              <a:rPr lang="en-DK" smtClean="0"/>
              <a:pPr/>
              <a:t>31/10/2023</a:t>
            </a:fld>
            <a:endParaRPr lang="en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E718EC-AC09-267B-5C55-D95B7D8B35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30963" y="12278450"/>
            <a:ext cx="5353200" cy="72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2C055-36F5-27BF-A138-53AAB3CC4D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192000" y="12282050"/>
            <a:ext cx="5353200" cy="72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76A1796-5593-5349-A609-9F4B7AECCDC2}" type="slidenum">
              <a:rPr lang="en-DK" smtClean="0"/>
              <a:pPr/>
              <a:t>‹#›</a:t>
            </a:fld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355158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23" r:id="rId3"/>
    <p:sldLayoutId id="2147483724" r:id="rId4"/>
    <p:sldLayoutId id="2147483748" r:id="rId5"/>
    <p:sldLayoutId id="2147483749" r:id="rId6"/>
    <p:sldLayoutId id="2147483734" r:id="rId7"/>
    <p:sldLayoutId id="2147483717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670" r:id="rId18"/>
    <p:sldLayoutId id="2147483817" r:id="rId19"/>
    <p:sldLayoutId id="2147483818" r:id="rId20"/>
  </p:sldLayoutIdLst>
  <p:hf sldNum="0" hdr="0" dt="0"/>
  <p:txStyles>
    <p:titleStyle>
      <a:lvl1pPr marL="0" algn="l" defTabSz="1828709" rtl="0" eaLnBrk="1" latinLnBrk="0" hangingPunct="1">
        <a:lnSpc>
          <a:spcPct val="100000"/>
        </a:lnSpc>
        <a:spcBef>
          <a:spcPts val="0"/>
        </a:spcBef>
        <a:buNone/>
        <a:defRPr sz="4800" b="1" i="0" kern="1200">
          <a:solidFill>
            <a:schemeClr val="tx1">
              <a:lumMod val="85000"/>
              <a:lumOff val="15000"/>
            </a:schemeClr>
          </a:solidFill>
          <a:latin typeface="Bitter SemiBold" pitchFamily="2" charset="77"/>
          <a:ea typeface="+mj-ea"/>
          <a:cs typeface="+mj-cs"/>
        </a:defRPr>
      </a:lvl1pPr>
    </p:titleStyle>
    <p:bodyStyle>
      <a:lvl1pPr marL="0" indent="0" algn="l" defTabSz="1828709" rtl="0" eaLnBrk="1" latinLnBrk="0" hangingPunct="1">
        <a:lnSpc>
          <a:spcPct val="150000"/>
        </a:lnSpc>
        <a:spcBef>
          <a:spcPts val="2000"/>
        </a:spcBef>
        <a:buClr>
          <a:schemeClr val="accent1"/>
        </a:buClr>
        <a:buFontTx/>
        <a:buNone/>
        <a:defRPr sz="32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1pPr>
      <a:lvl2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2pPr>
      <a:lvl3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3pPr>
      <a:lvl4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4pPr>
      <a:lvl5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A4A3A4"/>
          </p15:clr>
        </p15:guide>
        <p15:guide id="2" pos="15359">
          <p15:clr>
            <a:srgbClr val="A4A3A4"/>
          </p15:clr>
        </p15:guide>
        <p15:guide id="3" pos="445">
          <p15:clr>
            <a:srgbClr val="F26B43"/>
          </p15:clr>
        </p15:guide>
        <p15:guide id="4" pos="4051">
          <p15:clr>
            <a:srgbClr val="A4A3A4"/>
          </p15:clr>
        </p15:guide>
        <p15:guide id="5" pos="5865">
          <p15:clr>
            <a:srgbClr val="A4A3A4"/>
          </p15:clr>
        </p15:guide>
        <p15:guide id="7" pos="9494">
          <p15:clr>
            <a:srgbClr val="A4A3A4"/>
          </p15:clr>
        </p15:guide>
        <p15:guide id="8" pos="11308">
          <p15:clr>
            <a:srgbClr val="A4A3A4"/>
          </p15:clr>
        </p15:guide>
        <p15:guide id="9" pos="13123">
          <p15:clr>
            <a:srgbClr val="A4A3A4"/>
          </p15:clr>
        </p15:guide>
        <p15:guide id="10" pos="14906">
          <p15:clr>
            <a:srgbClr val="F26B43"/>
          </p15:clr>
        </p15:guide>
        <p15:guide id="12" orient="horz" pos="8188">
          <p15:clr>
            <a:srgbClr val="A4A3A4"/>
          </p15:clr>
        </p15:guide>
        <p15:guide id="13" orient="horz" pos="4660" userDrawn="1">
          <p15:clr>
            <a:srgbClr val="F26B43"/>
          </p15:clr>
        </p15:guide>
        <p15:guide id="14" orient="horz" pos="5976" userDrawn="1">
          <p15:clr>
            <a:srgbClr val="A4A3A4"/>
          </p15:clr>
        </p15:guide>
        <p15:guide id="16" orient="horz" pos="2052">
          <p15:clr>
            <a:srgbClr val="F26B43"/>
          </p15:clr>
        </p15:guide>
        <p15:guide id="17" orient="horz" pos="7279">
          <p15:clr>
            <a:srgbClr val="F26B43"/>
          </p15:clr>
        </p15:guide>
        <p15:guide id="18" orient="horz" pos="1598">
          <p15:clr>
            <a:srgbClr val="A4A3A4"/>
          </p15:clr>
        </p15:guide>
        <p15:guide id="19" pos="2214" userDrawn="1">
          <p15:clr>
            <a:srgbClr val="A4A3A4"/>
          </p15:clr>
        </p15:guide>
        <p15:guide id="20" pos="7680">
          <p15:clr>
            <a:srgbClr val="F26B43"/>
          </p15:clr>
        </p15:guide>
        <p15:guide id="21" orient="horz" pos="3356">
          <p15:clr>
            <a:srgbClr val="A4A3A4"/>
          </p15:clr>
        </p15:guide>
        <p15:guide id="22" orient="horz" pos="7734">
          <p15:clr>
            <a:srgbClr val="A4A3A4"/>
          </p15:clr>
        </p15:guide>
        <p15:guide id="23" orient="horz" pos="677">
          <p15:clr>
            <a:srgbClr val="A4A3A4"/>
          </p15:clr>
        </p15:guide>
        <p15:guide id="24" pos="8587" userDrawn="1">
          <p15:clr>
            <a:srgbClr val="A4A3A4"/>
          </p15:clr>
        </p15:guide>
        <p15:guide id="25" pos="10401" userDrawn="1">
          <p15:clr>
            <a:srgbClr val="A4A3A4"/>
          </p15:clr>
        </p15:guide>
        <p15:guide id="26" pos="12215" userDrawn="1">
          <p15:clr>
            <a:srgbClr val="A4A3A4"/>
          </p15:clr>
        </p15:guide>
        <p15:guide id="27" pos="14030" userDrawn="1">
          <p15:clr>
            <a:srgbClr val="A4A3A4"/>
          </p15:clr>
        </p15:guide>
        <p15:guide id="28" pos="6772" userDrawn="1">
          <p15:clr>
            <a:srgbClr val="A4A3A4"/>
          </p15:clr>
        </p15:guide>
        <p15:guide id="29" pos="4958" userDrawn="1">
          <p15:clr>
            <a:srgbClr val="A4A3A4"/>
          </p15:clr>
        </p15:guide>
        <p15:guide id="30" pos="3144" userDrawn="1">
          <p15:clr>
            <a:srgbClr val="A4A3A4"/>
          </p15:clr>
        </p15:guide>
        <p15:guide id="31" pos="1329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bif.org/resource/search?contentType=literature&amp;literatureType=journal&amp;relevance=GBIF_USED&amp;peerReview=true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4E8209-B9DC-8437-2335-73C59D2A0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Overview slides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712796-02A2-5894-452E-11F064C962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DK" dirty="0"/>
              <a:t>October 2023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DDBB96-2DB3-4910-A500-00BE3A6FC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162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4B8D68-B830-4AA5-BA78-C01FB9A90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7245012" cy="720725"/>
          </a:xfrm>
        </p:spPr>
        <p:txBody>
          <a:bodyPr/>
          <a:lstStyle/>
          <a:p>
            <a:r>
              <a:rPr lang="en-GB" sz="2000" dirty="0">
                <a:hlinkClick r:id="rId3"/>
              </a:rPr>
              <a:t>https://www.gbif.org/resource/search?contentType=literature&amp;literatureType=journal&amp;relevance=GBIF_USED&amp;peerReview=true</a:t>
            </a:r>
            <a:r>
              <a:rPr lang="en-GB" sz="2000" dirty="0"/>
              <a:t>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ACA70A3-ECC6-4CCE-ACEE-D8F5F2791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use in peer-reviewed journals: 2023</a:t>
            </a:r>
            <a:endParaRPr lang="en-GB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839A530-F769-AD4B-8965-89F000617E29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864600226"/>
              </p:ext>
            </p:extLst>
          </p:nvPr>
        </p:nvGraphicFramePr>
        <p:xfrm>
          <a:off x="2128980" y="4488871"/>
          <a:ext cx="9467271" cy="683793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823857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1951672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981977">
                  <a:extLst>
                    <a:ext uri="{9D8B030D-6E8A-4147-A177-3AD203B41FA5}">
                      <a16:colId xmlns:a16="http://schemas.microsoft.com/office/drawing/2014/main" val="1870108572"/>
                    </a:ext>
                  </a:extLst>
                </a:gridCol>
                <a:gridCol w="1878754">
                  <a:extLst>
                    <a:ext uri="{9D8B030D-6E8A-4147-A177-3AD203B41FA5}">
                      <a16:colId xmlns:a16="http://schemas.microsoft.com/office/drawing/2014/main" val="1970477523"/>
                    </a:ext>
                  </a:extLst>
                </a:gridCol>
                <a:gridCol w="2043778">
                  <a:extLst>
                    <a:ext uri="{9D8B030D-6E8A-4147-A177-3AD203B41FA5}">
                      <a16:colId xmlns:a16="http://schemas.microsoft.com/office/drawing/2014/main" val="3931455659"/>
                    </a:ext>
                  </a:extLst>
                </a:gridCol>
                <a:gridCol w="1787233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90862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End of Year</a:t>
                      </a:r>
                      <a:endParaRPr lang="en-US" sz="1800" b="0" i="1" dirty="0"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1" dirty="0"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bg1"/>
                          </a:solidFill>
                        </a:rPr>
                        <a:t>2023 total</a:t>
                      </a:r>
                      <a:endParaRPr lang="en-US" sz="1800" b="0" i="1" kern="1200" dirty="0">
                        <a:solidFill>
                          <a:schemeClr val="bg1"/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kern="1200" dirty="0">
                          <a:solidFill>
                            <a:schemeClr val="bg1"/>
                          </a:solidFill>
                        </a:rPr>
                        <a:t>2022 total</a:t>
                      </a:r>
                      <a:endParaRPr lang="da-DK" sz="1800" b="0" i="1" kern="1200" dirty="0">
                        <a:solidFill>
                          <a:schemeClr val="bg1"/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kern="1200" dirty="0">
                          <a:solidFill>
                            <a:schemeClr val="bg1"/>
                          </a:solidFill>
                        </a:rPr>
                        <a:t>2022 rank</a:t>
                      </a:r>
                      <a:endParaRPr lang="da-DK" sz="1800" b="0" i="1" kern="1200" dirty="0">
                        <a:solidFill>
                          <a:schemeClr val="bg1"/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United States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281</a:t>
                      </a:r>
                      <a:endParaRPr lang="en-GB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306</a:t>
                      </a:r>
                      <a:endParaRPr lang="da-DK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China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276</a:t>
                      </a:r>
                      <a:endParaRPr lang="en-GB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309</a:t>
                      </a:r>
                      <a:endParaRPr lang="da-DK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Brazil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133</a:t>
                      </a:r>
                      <a:endParaRPr lang="en-GB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167</a:t>
                      </a:r>
                      <a:endParaRPr lang="da-DK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</a:t>
                      </a:r>
                      <a:endParaRPr lang="da-DK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United Kingdom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133</a:t>
                      </a:r>
                      <a:endParaRPr lang="en-GB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149</a:t>
                      </a:r>
                      <a:endParaRPr lang="da-DK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</a:t>
                      </a:r>
                      <a:endParaRPr lang="da-DK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Germany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121</a:t>
                      </a:r>
                      <a:endParaRPr lang="en-GB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126</a:t>
                      </a:r>
                      <a:endParaRPr lang="da-DK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6</a:t>
                      </a:r>
                      <a:endParaRPr lang="da-DK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553052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6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Mexico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91</a:t>
                      </a:r>
                      <a:endParaRPr lang="en-GB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146</a:t>
                      </a:r>
                      <a:endParaRPr lang="da-DK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5</a:t>
                      </a:r>
                      <a:endParaRPr lang="da-DK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7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Spain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89</a:t>
                      </a:r>
                      <a:endParaRPr lang="en-GB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105</a:t>
                      </a:r>
                      <a:endParaRPr lang="da-DK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9</a:t>
                      </a:r>
                      <a:endParaRPr lang="da-DK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France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79</a:t>
                      </a:r>
                      <a:endParaRPr lang="en-GB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78</a:t>
                      </a:r>
                      <a:endParaRPr lang="da-DK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11570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9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Australia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76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78</a:t>
                      </a:r>
                      <a:endParaRPr lang="da-DK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7</a:t>
                      </a:r>
                      <a:endParaRPr lang="da-DK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268121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India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60</a:t>
                      </a:r>
                      <a:endParaRPr lang="en-DK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63</a:t>
                      </a:r>
                      <a:endParaRPr lang="da-DK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12</a:t>
                      </a:r>
                      <a:endParaRPr lang="da-DK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64775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D5D57A3-0210-2C49-A6F5-2BE6F807F978}"/>
              </a:ext>
            </a:extLst>
          </p:cNvPr>
          <p:cNvSpPr txBox="1"/>
          <p:nvPr/>
        </p:nvSpPr>
        <p:spPr>
          <a:xfrm>
            <a:off x="2760481" y="3493952"/>
            <a:ext cx="8204268" cy="598571"/>
          </a:xfrm>
          <a:prstGeom prst="rect">
            <a:avLst/>
          </a:prstGeom>
          <a:noFill/>
        </p:spPr>
        <p:txBody>
          <a:bodyPr wrap="square" lIns="143991" tIns="143991" rIns="143991" bIns="143991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2000" dirty="0">
                <a:solidFill>
                  <a:schemeClr val="accent1"/>
                </a:solidFill>
              </a:rPr>
              <a:t>Peer-reviewed uses by country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69D0FEB9-AB4A-ADAC-9484-408BCC339D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1268521"/>
              </p:ext>
            </p:extLst>
          </p:nvPr>
        </p:nvGraphicFramePr>
        <p:xfrm>
          <a:off x="12191205" y="4488871"/>
          <a:ext cx="11484769" cy="6837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B4959654-BCA4-0649-CEFD-A38944893AF2}"/>
              </a:ext>
            </a:extLst>
          </p:cNvPr>
          <p:cNvSpPr txBox="1"/>
          <p:nvPr/>
        </p:nvSpPr>
        <p:spPr>
          <a:xfrm>
            <a:off x="13417664" y="3531745"/>
            <a:ext cx="8204268" cy="598571"/>
          </a:xfrm>
          <a:prstGeom prst="rect">
            <a:avLst/>
          </a:prstGeom>
          <a:noFill/>
        </p:spPr>
        <p:txBody>
          <a:bodyPr wrap="square" lIns="143991" tIns="143991" rIns="143991" bIns="143991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2000" dirty="0">
                <a:solidFill>
                  <a:schemeClr val="accent1"/>
                </a:solidFill>
              </a:rPr>
              <a:t>Peer-reviewed uses by region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B881D3F-72BF-0CF7-61FF-151557B8413B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30 Sept 2023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2528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CC1F6-0BB1-F04B-9CEE-3A6C477BD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Providing biodiversity evidence for research and policy</a:t>
            </a:r>
          </a:p>
        </p:txBody>
      </p:sp>
      <p:pic>
        <p:nvPicPr>
          <p:cNvPr id="4" name="Graphic 4">
            <a:extLst>
              <a:ext uri="{FF2B5EF4-FFF2-40B4-BE49-F238E27FC236}">
                <a16:creationId xmlns:a16="http://schemas.microsoft.com/office/drawing/2014/main" id="{B4EC2221-E7A9-F677-CAA6-628951F20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59251" y="646768"/>
            <a:ext cx="25266473" cy="1421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9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E867AC-648F-CE5C-51ED-95715E1A1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Sources of biodiversity evidence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9EC25F-7BA3-8CB8-83E5-6DE4B3E53170}"/>
              </a:ext>
            </a:extLst>
          </p:cNvPr>
          <p:cNvSpPr txBox="1"/>
          <p:nvPr/>
        </p:nvSpPr>
        <p:spPr>
          <a:xfrm>
            <a:off x="2109787" y="7411998"/>
            <a:ext cx="4321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2400" i="1" dirty="0">
                <a:solidFill>
                  <a:schemeClr val="accent4"/>
                </a:solidFill>
                <a:cs typeface="Rubik" pitchFamily="2" charset="-79"/>
              </a:rPr>
              <a:t>Combine sources</a:t>
            </a:r>
            <a:br>
              <a:rPr lang="en-US" sz="2400" i="1" dirty="0">
                <a:solidFill>
                  <a:schemeClr val="accent4"/>
                </a:solidFill>
                <a:cs typeface="Rubik" pitchFamily="2" charset="-79"/>
              </a:rPr>
            </a:br>
            <a:r>
              <a:rPr lang="en-US" sz="2400" i="1" dirty="0">
                <a:solidFill>
                  <a:schemeClr val="accent4"/>
                </a:solidFill>
                <a:cs typeface="Rubik" pitchFamily="2" charset="-79"/>
              </a:rPr>
              <a:t>of evidence</a:t>
            </a:r>
            <a:endParaRPr lang="x-none" sz="2400" i="1" dirty="0">
              <a:solidFill>
                <a:schemeClr val="accent4"/>
              </a:solidFill>
              <a:cs typeface="Rubik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660046-7037-2FE2-FB67-7FB2A4D3294C}"/>
              </a:ext>
            </a:extLst>
          </p:cNvPr>
          <p:cNvSpPr txBox="1"/>
          <p:nvPr/>
        </p:nvSpPr>
        <p:spPr>
          <a:xfrm>
            <a:off x="2109788" y="6304002"/>
            <a:ext cx="43211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6600" b="1" dirty="0">
                <a:solidFill>
                  <a:schemeClr val="accent4"/>
                </a:solidFill>
                <a:latin typeface="Bitter SemiBold" pitchFamily="2" charset="77"/>
              </a:rPr>
              <a:t>Create</a:t>
            </a:r>
          </a:p>
        </p:txBody>
      </p:sp>
      <p:pic>
        <p:nvPicPr>
          <p:cNvPr id="4" name="Graphic 5">
            <a:extLst>
              <a:ext uri="{FF2B5EF4-FFF2-40B4-BE49-F238E27FC236}">
                <a16:creationId xmlns:a16="http://schemas.microsoft.com/office/drawing/2014/main" id="{064A5BAD-8CC5-5822-8FAD-00DAC69D1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785" y="935722"/>
            <a:ext cx="22840632" cy="1284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9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6609755-EC2A-5C4A-BFE3-14D68D77AE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376" r="20443"/>
          <a:stretch/>
        </p:blipFill>
        <p:spPr>
          <a:xfrm>
            <a:off x="6430962" y="734798"/>
            <a:ext cx="12960352" cy="132116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C5488A-5CC1-BE87-54C5-793EA9753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Access to biodiversity evidence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45E338-2573-D35E-F928-8D9A93F63AF7}"/>
              </a:ext>
            </a:extLst>
          </p:cNvPr>
          <p:cNvSpPr txBox="1"/>
          <p:nvPr/>
        </p:nvSpPr>
        <p:spPr>
          <a:xfrm>
            <a:off x="2109788" y="6304002"/>
            <a:ext cx="43211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6600" b="1" dirty="0">
                <a:solidFill>
                  <a:schemeClr val="accent4"/>
                </a:solidFill>
                <a:latin typeface="Bitter SemiBold" pitchFamily="2" charset="77"/>
              </a:rPr>
              <a:t>Share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56D6ED-B734-6BD9-DDA7-080DB821CF92}"/>
              </a:ext>
            </a:extLst>
          </p:cNvPr>
          <p:cNvSpPr txBox="1"/>
          <p:nvPr/>
        </p:nvSpPr>
        <p:spPr>
          <a:xfrm>
            <a:off x="2109787" y="7411998"/>
            <a:ext cx="432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i="1">
                <a:solidFill>
                  <a:schemeClr val="accent4"/>
                </a:solidFill>
                <a:cs typeface="Rubik" pitchFamily="2" charset="-79"/>
              </a:rPr>
              <a:t>FAIR and open access</a:t>
            </a:r>
          </a:p>
        </p:txBody>
      </p:sp>
    </p:spTree>
    <p:extLst>
      <p:ext uri="{BB962C8B-B14F-4D97-AF65-F5344CB8AC3E}">
        <p14:creationId xmlns:p14="http://schemas.microsoft.com/office/powerpoint/2010/main" val="279712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2DD458E6-C83B-C04A-B442-CF64B2D6CE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6667"/>
          <a:stretch/>
        </p:blipFill>
        <p:spPr>
          <a:xfrm>
            <a:off x="7870825" y="1414386"/>
            <a:ext cx="15429823" cy="118353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C3BC12-4ACE-D332-E320-8FC3A6A8E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Uses of biodiversity evidence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3E59C1-A819-35C1-8714-19EC8C07A7C3}"/>
              </a:ext>
            </a:extLst>
          </p:cNvPr>
          <p:cNvSpPr txBox="1"/>
          <p:nvPr/>
        </p:nvSpPr>
        <p:spPr>
          <a:xfrm>
            <a:off x="2109788" y="6304002"/>
            <a:ext cx="57610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6600" b="1" dirty="0">
                <a:solidFill>
                  <a:schemeClr val="accent4"/>
                </a:solidFill>
                <a:latin typeface="Bitter SemiBold" pitchFamily="2" charset="77"/>
              </a:rPr>
              <a:t>Transform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119DBE-6B91-5CED-19F5-5E9BC5E656F4}"/>
              </a:ext>
            </a:extLst>
          </p:cNvPr>
          <p:cNvSpPr txBox="1"/>
          <p:nvPr/>
        </p:nvSpPr>
        <p:spPr>
          <a:xfrm>
            <a:off x="2109787" y="7411998"/>
            <a:ext cx="432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x-none" sz="2400" i="1">
                <a:solidFill>
                  <a:schemeClr val="accent4"/>
                </a:solidFill>
                <a:latin typeface="Roboto" panose="02000000000000000000" pitchFamily="2" charset="0"/>
                <a:cs typeface="Rubik" pitchFamily="2" charset="-79"/>
              </a:rPr>
              <a:t>Apply and use data</a:t>
            </a:r>
            <a:endParaRPr lang="x-none" sz="2400" i="1" dirty="0">
              <a:solidFill>
                <a:schemeClr val="accent4"/>
              </a:solidFill>
              <a:latin typeface="Roboto" panose="02000000000000000000" pitchFamily="2" charset="0"/>
              <a:cs typeface="Rubik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2320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Oval 54">
            <a:extLst>
              <a:ext uri="{FF2B5EF4-FFF2-40B4-BE49-F238E27FC236}">
                <a16:creationId xmlns:a16="http://schemas.microsoft.com/office/drawing/2014/main" id="{9A62AA84-52AF-C6B9-8190-042A4EEE55D1}"/>
              </a:ext>
            </a:extLst>
          </p:cNvPr>
          <p:cNvSpPr/>
          <p:nvPr/>
        </p:nvSpPr>
        <p:spPr>
          <a:xfrm>
            <a:off x="6081722" y="2177381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1F3932D-1343-4230-3889-6909CB6C2232}"/>
              </a:ext>
            </a:extLst>
          </p:cNvPr>
          <p:cNvSpPr/>
          <p:nvPr/>
        </p:nvSpPr>
        <p:spPr>
          <a:xfrm>
            <a:off x="3162078" y="4478225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C71CC87-D614-D6D0-5586-4B494F272212}"/>
              </a:ext>
            </a:extLst>
          </p:cNvPr>
          <p:cNvSpPr/>
          <p:nvPr/>
        </p:nvSpPr>
        <p:spPr>
          <a:xfrm>
            <a:off x="3252182" y="7834537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34AE766-B609-BB65-7D95-9F158BCA6256}"/>
              </a:ext>
            </a:extLst>
          </p:cNvPr>
          <p:cNvSpPr/>
          <p:nvPr/>
        </p:nvSpPr>
        <p:spPr>
          <a:xfrm>
            <a:off x="5664179" y="10547158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45277DC-D563-4372-5EAD-7FC05C54575D}"/>
              </a:ext>
            </a:extLst>
          </p:cNvPr>
          <p:cNvSpPr/>
          <p:nvPr/>
        </p:nvSpPr>
        <p:spPr>
          <a:xfrm>
            <a:off x="15038507" y="10659873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F53542A-E38E-5150-C1C9-D665052CED42}"/>
              </a:ext>
            </a:extLst>
          </p:cNvPr>
          <p:cNvSpPr/>
          <p:nvPr/>
        </p:nvSpPr>
        <p:spPr>
          <a:xfrm>
            <a:off x="18399094" y="8004865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69DC6BB-D05D-0D89-0D19-2E81C54A69F1}"/>
              </a:ext>
            </a:extLst>
          </p:cNvPr>
          <p:cNvSpPr/>
          <p:nvPr/>
        </p:nvSpPr>
        <p:spPr>
          <a:xfrm>
            <a:off x="19798225" y="4478225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pic>
        <p:nvPicPr>
          <p:cNvPr id="15" name="Picture 14" descr="A picture containing text, several&#10;&#10;Description automatically generated">
            <a:extLst>
              <a:ext uri="{FF2B5EF4-FFF2-40B4-BE49-F238E27FC236}">
                <a16:creationId xmlns:a16="http://schemas.microsoft.com/office/drawing/2014/main" id="{16B3EBB7-755F-B99E-3F48-B7A401829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79322">
            <a:off x="6786804" y="3063528"/>
            <a:ext cx="10489665" cy="7650038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9614C0E-8562-41B3-924C-ABAEF9B4D881}"/>
              </a:ext>
            </a:extLst>
          </p:cNvPr>
          <p:cNvSpPr/>
          <p:nvPr/>
        </p:nvSpPr>
        <p:spPr>
          <a:xfrm>
            <a:off x="1429097" y="3821022"/>
            <a:ext cx="2451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Country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/>
              </a:rPr>
              <a:t>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Participants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56EB9CB-0B1D-47E7-9875-FBE3D2BA9143}"/>
              </a:ext>
            </a:extLst>
          </p:cNvPr>
          <p:cNvSpPr/>
          <p:nvPr/>
        </p:nvSpPr>
        <p:spPr>
          <a:xfrm>
            <a:off x="1816924" y="8251311"/>
            <a:ext cx="30023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Organizational Participants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8101461-AC56-4AAF-9DC5-73C4B8B89906}"/>
              </a:ext>
            </a:extLst>
          </p:cNvPr>
          <p:cNvSpPr>
            <a:spLocks noChangeAspect="1"/>
          </p:cNvSpPr>
          <p:nvPr/>
        </p:nvSpPr>
        <p:spPr>
          <a:xfrm>
            <a:off x="18962027" y="4584841"/>
            <a:ext cx="49416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Peer-review papers</a:t>
            </a:r>
          </a:p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using data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E86B9A-5AD3-4BF2-B96C-4F8E7B7FDB61}"/>
              </a:ext>
            </a:extLst>
          </p:cNvPr>
          <p:cNvSpPr/>
          <p:nvPr/>
        </p:nvSpPr>
        <p:spPr>
          <a:xfrm>
            <a:off x="14403960" y="10597465"/>
            <a:ext cx="45580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Species </a:t>
            </a:r>
          </a:p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occurrence records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7288246-D42E-411C-A82C-681B16776E44}"/>
              </a:ext>
            </a:extLst>
          </p:cNvPr>
          <p:cNvSpPr>
            <a:spLocks noChangeAspect="1"/>
          </p:cNvSpPr>
          <p:nvPr/>
        </p:nvSpPr>
        <p:spPr>
          <a:xfrm>
            <a:off x="5978579" y="1733479"/>
            <a:ext cx="19970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Datasets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F1F4AA1-16BB-4371-8EFB-E30E0B7E7144}"/>
              </a:ext>
            </a:extLst>
          </p:cNvPr>
          <p:cNvSpPr/>
          <p:nvPr/>
        </p:nvSpPr>
        <p:spPr>
          <a:xfrm>
            <a:off x="6275821" y="10946394"/>
            <a:ext cx="19902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Publishers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32CEE52-413F-4FBD-8F76-CFDFF369CBD9}"/>
              </a:ext>
            </a:extLst>
          </p:cNvPr>
          <p:cNvSpPr/>
          <p:nvPr/>
        </p:nvSpPr>
        <p:spPr>
          <a:xfrm>
            <a:off x="18399094" y="8207892"/>
            <a:ext cx="49416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Average records </a:t>
            </a:r>
          </a:p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downloaded per month (2023)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148656-E708-9BCA-A63F-111499CC3754}"/>
              </a:ext>
            </a:extLst>
          </p:cNvPr>
          <p:cNvSpPr txBox="1"/>
          <p:nvPr/>
        </p:nvSpPr>
        <p:spPr>
          <a:xfrm>
            <a:off x="14403960" y="11523285"/>
            <a:ext cx="43842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i-FI" sz="4800" b="1" dirty="0">
                <a:solidFill>
                  <a:schemeClr val="accent1"/>
                </a:solidFill>
                <a:latin typeface="Bitter SemiBold" pitchFamily="2" charset="77"/>
              </a:rPr>
              <a:t>2,580,453,216</a:t>
            </a:r>
            <a:endParaRPr lang="en-US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CBFFE0-70A1-CF88-5E25-CF0BC82A9443}"/>
              </a:ext>
            </a:extLst>
          </p:cNvPr>
          <p:cNvSpPr txBox="1"/>
          <p:nvPr/>
        </p:nvSpPr>
        <p:spPr>
          <a:xfrm>
            <a:off x="18962028" y="5540648"/>
            <a:ext cx="30209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s-IS" sz="4800" b="1" dirty="0">
                <a:solidFill>
                  <a:schemeClr val="accent1"/>
                </a:solidFill>
                <a:latin typeface="Bitter SemiBold" pitchFamily="2" charset="77"/>
              </a:rPr>
              <a:t>9,356</a:t>
            </a:r>
            <a:endParaRPr lang="en-US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C234BD-2940-342F-101F-CA5D5EF535CA}"/>
              </a:ext>
            </a:extLst>
          </p:cNvPr>
          <p:cNvSpPr txBox="1"/>
          <p:nvPr/>
        </p:nvSpPr>
        <p:spPr>
          <a:xfrm>
            <a:off x="18399094" y="9134640"/>
            <a:ext cx="38505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161.8 billion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D8CF21-7BC5-F3E9-43FD-97A5B03E4595}"/>
              </a:ext>
            </a:extLst>
          </p:cNvPr>
          <p:cNvSpPr txBox="1"/>
          <p:nvPr/>
        </p:nvSpPr>
        <p:spPr>
          <a:xfrm>
            <a:off x="2227520" y="4744291"/>
            <a:ext cx="16534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64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74334D-1234-8782-B47D-33F14C728FC7}"/>
              </a:ext>
            </a:extLst>
          </p:cNvPr>
          <p:cNvSpPr txBox="1"/>
          <p:nvPr/>
        </p:nvSpPr>
        <p:spPr>
          <a:xfrm>
            <a:off x="2665197" y="9187187"/>
            <a:ext cx="21540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43</a:t>
            </a:r>
            <a:endParaRPr lang="en-DK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5349C0B-5752-3F95-FD45-9EAFD4B5AB1F}"/>
              </a:ext>
            </a:extLst>
          </p:cNvPr>
          <p:cNvSpPr txBox="1"/>
          <p:nvPr/>
        </p:nvSpPr>
        <p:spPr>
          <a:xfrm>
            <a:off x="4658363" y="2296650"/>
            <a:ext cx="33172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90,213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175A099-575D-E7AF-5380-3C33E5922AAB}"/>
              </a:ext>
            </a:extLst>
          </p:cNvPr>
          <p:cNvSpPr txBox="1"/>
          <p:nvPr/>
        </p:nvSpPr>
        <p:spPr>
          <a:xfrm>
            <a:off x="5421345" y="11507977"/>
            <a:ext cx="28415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2,129</a:t>
            </a:r>
          </a:p>
        </p:txBody>
      </p:sp>
      <p:pic>
        <p:nvPicPr>
          <p:cNvPr id="21" name="Picture 20" descr="A picture containing accessory, envelope&#10;&#10;Description automatically generated">
            <a:extLst>
              <a:ext uri="{FF2B5EF4-FFF2-40B4-BE49-F238E27FC236}">
                <a16:creationId xmlns:a16="http://schemas.microsoft.com/office/drawing/2014/main" id="{50F36A46-C6AD-7819-5E64-90BFFCFEC0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46411" y="3198436"/>
            <a:ext cx="2230169" cy="2042759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E133C14E-33AE-4EF9-6682-560F60C760A5}"/>
              </a:ext>
            </a:extLst>
          </p:cNvPr>
          <p:cNvSpPr/>
          <p:nvPr/>
        </p:nvSpPr>
        <p:spPr>
          <a:xfrm>
            <a:off x="18593099" y="4677577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EF3A239-4CAD-2FE6-EF60-F433827EFFFC}"/>
              </a:ext>
            </a:extLst>
          </p:cNvPr>
          <p:cNvSpPr/>
          <p:nvPr/>
        </p:nvSpPr>
        <p:spPr>
          <a:xfrm>
            <a:off x="8089438" y="1834976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925BB9E-40A9-CB8B-6FF9-05295E0A2012}"/>
              </a:ext>
            </a:extLst>
          </p:cNvPr>
          <p:cNvSpPr/>
          <p:nvPr/>
        </p:nvSpPr>
        <p:spPr>
          <a:xfrm>
            <a:off x="4061924" y="3949231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D9C94E3-D83F-82BD-E453-A2803600597C}"/>
              </a:ext>
            </a:extLst>
          </p:cNvPr>
          <p:cNvSpPr/>
          <p:nvPr/>
        </p:nvSpPr>
        <p:spPr>
          <a:xfrm>
            <a:off x="8431319" y="11057069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AE8C060-96B9-B4AA-6EC3-D43B1F065487}"/>
              </a:ext>
            </a:extLst>
          </p:cNvPr>
          <p:cNvSpPr/>
          <p:nvPr/>
        </p:nvSpPr>
        <p:spPr>
          <a:xfrm>
            <a:off x="15488493" y="2177381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3908566-3290-D32A-65F1-E8B3767204CB}"/>
              </a:ext>
            </a:extLst>
          </p:cNvPr>
          <p:cNvSpPr>
            <a:spLocks noChangeAspect="1"/>
          </p:cNvSpPr>
          <p:nvPr/>
        </p:nvSpPr>
        <p:spPr>
          <a:xfrm>
            <a:off x="14284366" y="1752584"/>
            <a:ext cx="30046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Hosted portals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576BBCD-89CA-26F5-86D9-9DF340B634B3}"/>
              </a:ext>
            </a:extLst>
          </p:cNvPr>
          <p:cNvSpPr txBox="1"/>
          <p:nvPr/>
        </p:nvSpPr>
        <p:spPr>
          <a:xfrm>
            <a:off x="13971786" y="2296650"/>
            <a:ext cx="33172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15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4A9C730-D709-676C-40B0-854E098C9091}"/>
              </a:ext>
            </a:extLst>
          </p:cNvPr>
          <p:cNvSpPr/>
          <p:nvPr/>
        </p:nvSpPr>
        <p:spPr>
          <a:xfrm>
            <a:off x="14547030" y="1834975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10693D3-94BA-715E-709C-BCB32F213BB5}"/>
              </a:ext>
            </a:extLst>
          </p:cNvPr>
          <p:cNvSpPr/>
          <p:nvPr/>
        </p:nvSpPr>
        <p:spPr>
          <a:xfrm>
            <a:off x="18011558" y="8305327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DF2C4DA-313B-5752-2BBE-EE58CF65E313}"/>
              </a:ext>
            </a:extLst>
          </p:cNvPr>
          <p:cNvSpPr/>
          <p:nvPr/>
        </p:nvSpPr>
        <p:spPr>
          <a:xfrm>
            <a:off x="14017360" y="11083790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E3A121D-58F5-EA5C-98F3-74B2B8EEB6A7}"/>
              </a:ext>
            </a:extLst>
          </p:cNvPr>
          <p:cNvSpPr/>
          <p:nvPr/>
        </p:nvSpPr>
        <p:spPr>
          <a:xfrm>
            <a:off x="4934229" y="8376066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42AE8CD2-F679-FB1A-78E2-CD3C08F4AFBC}"/>
              </a:ext>
            </a:extLst>
          </p:cNvPr>
          <p:cNvSpPr txBox="1">
            <a:spLocks/>
          </p:cNvSpPr>
          <p:nvPr/>
        </p:nvSpPr>
        <p:spPr>
          <a:xfrm>
            <a:off x="12209065" y="12251067"/>
            <a:ext cx="11484020" cy="746983"/>
          </a:xfrm>
          <a:prstGeom prst="rect">
            <a:avLst/>
          </a:prstGeom>
        </p:spPr>
        <p:txBody>
          <a:bodyPr vert="horz" lIns="89994" tIns="89994" rIns="91434" bIns="89994" rtlCol="0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b="1" dirty="0">
                <a:latin typeface="Rubik SemiBold" pitchFamily="2" charset="-79"/>
                <a:cs typeface="Rubik SemiBold" pitchFamily="2" charset="-79"/>
              </a:rPr>
              <a:t>www.g</a:t>
            </a:r>
            <a:r>
              <a:rPr lang="en-DK" b="1" dirty="0">
                <a:latin typeface="Rubik SemiBold" pitchFamily="2" charset="-79"/>
                <a:cs typeface="Rubik SemiBold" pitchFamily="2" charset="-79"/>
              </a:rPr>
              <a:t>bif.org</a:t>
            </a: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AD27D8D1-A458-9952-55FF-BDFA2649F23A}"/>
              </a:ext>
            </a:extLst>
          </p:cNvPr>
          <p:cNvSpPr txBox="1">
            <a:spLocks/>
          </p:cNvSpPr>
          <p:nvPr/>
        </p:nvSpPr>
        <p:spPr>
          <a:xfrm>
            <a:off x="706438" y="12251067"/>
            <a:ext cx="17245012" cy="746983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dirty="0">
                <a:latin typeface="Rubik Medium" pitchFamily="2" charset="-79"/>
              </a:rPr>
              <a:t>By the numbers | 2 October 2023</a:t>
            </a:r>
            <a:endParaRPr lang="en-DK" sz="2000" dirty="0">
              <a:latin typeface="Rubik Medium" pitchFamily="2" charset="-79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911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338890-C704-A540-875B-92753B2393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ctr">
            <a:normAutofit/>
          </a:bodyPr>
          <a:lstStyle/>
          <a:p>
            <a:r>
              <a:rPr lang="en-GB" sz="36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146.1 million 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ubik SemiBold" pitchFamily="2" charset="-79"/>
                <a:cs typeface="Rubik SemiBold" pitchFamily="2" charset="-79"/>
              </a:rPr>
              <a:t>records with taxonomically identified images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97.4 million human observations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52.7 million specimens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1.1 million material samples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1.1 million fossil specimens</a:t>
            </a:r>
          </a:p>
          <a:p>
            <a:r>
              <a:rPr lang="en-GB" sz="36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1,217,664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ubik SemiBold" pitchFamily="2" charset="-79"/>
                <a:cs typeface="Rubik SemiBold" pitchFamily="2" charset="-79"/>
              </a:rPr>
              <a:t> audio files</a:t>
            </a:r>
          </a:p>
          <a:p>
            <a:r>
              <a:rPr lang="en-GB" sz="36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3,758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ubik SemiBold" pitchFamily="2" charset="-79"/>
                <a:cs typeface="Rubik SemiBold" pitchFamily="2" charset="-79"/>
              </a:rPr>
              <a:t> videos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B751A4B-DD06-E54E-AD40-0C0175D4D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Species occurrence records with multimedia evidence: 2023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E8B4C610-E9B0-8E4D-5A72-546AC0A937A3}"/>
              </a:ext>
            </a:extLst>
          </p:cNvPr>
          <p:cNvSpPr txBox="1">
            <a:spLocks/>
          </p:cNvSpPr>
          <p:nvPr/>
        </p:nvSpPr>
        <p:spPr>
          <a:xfrm>
            <a:off x="705549" y="12277725"/>
            <a:ext cx="17245901" cy="720325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dirty="0">
                <a:latin typeface="Rubik" pitchFamily="2" charset="-79"/>
                <a:cs typeface="Rubik" pitchFamily="2" charset="-79"/>
              </a:rPr>
              <a:t>https://</a:t>
            </a:r>
            <a:r>
              <a:rPr lang="en-GB" sz="2000" dirty="0" err="1">
                <a:latin typeface="Rubik" pitchFamily="2" charset="-79"/>
                <a:cs typeface="Rubik" pitchFamily="2" charset="-79"/>
              </a:rPr>
              <a:t>www.gbif.org</a:t>
            </a:r>
            <a:r>
              <a:rPr lang="en-GB" sz="2000" dirty="0">
                <a:latin typeface="Rubik" pitchFamily="2" charset="-79"/>
                <a:cs typeface="Rubik" pitchFamily="2" charset="-79"/>
              </a:rPr>
              <a:t>/occurrence/gallery</a:t>
            </a:r>
          </a:p>
        </p:txBody>
      </p:sp>
      <p:pic>
        <p:nvPicPr>
          <p:cNvPr id="5" name="Picture Placeholder 4" descr="A picture containing text, different, various, same&#10;&#10;Description automatically generated">
            <a:extLst>
              <a:ext uri="{FF2B5EF4-FFF2-40B4-BE49-F238E27FC236}">
                <a16:creationId xmlns:a16="http://schemas.microsoft.com/office/drawing/2014/main" id="{D0CE4C8C-961B-F2E7-88C0-5BEA6E9C012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" r="6448"/>
          <a:stretch>
            <a:fillRect/>
          </a:stretch>
        </p:blipFill>
        <p:spPr/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7051B300-FC3A-FBE8-C66A-492E28EB7C86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2 October 2023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82196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BFE7B5-EF1A-49EC-8E20-E4CB18D58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2197000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/the-</a:t>
            </a:r>
            <a:r>
              <a:rPr lang="en-GB" sz="2000" dirty="0" err="1">
                <a:solidFill>
                  <a:schemeClr val="accent1"/>
                </a:solidFill>
              </a:rPr>
              <a:t>gbif</a:t>
            </a:r>
            <a:r>
              <a:rPr lang="en-GB" sz="2000" dirty="0">
                <a:solidFill>
                  <a:schemeClr val="accent1"/>
                </a:solidFill>
              </a:rPr>
              <a:t>-network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168566-63F8-417F-A440-352684CF4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GBIF Participant countries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407D2E1-931A-2C46-A776-809C34DDAB09}"/>
              </a:ext>
            </a:extLst>
          </p:cNvPr>
          <p:cNvGrpSpPr/>
          <p:nvPr/>
        </p:nvGrpSpPr>
        <p:grpSpPr>
          <a:xfrm>
            <a:off x="1772503" y="6645788"/>
            <a:ext cx="4402936" cy="1538767"/>
            <a:chOff x="376518" y="4968267"/>
            <a:chExt cx="2201611" cy="7694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153435F-F7D4-5844-87FB-28FA010FCEF3}"/>
                </a:ext>
              </a:extLst>
            </p:cNvPr>
            <p:cNvSpPr/>
            <p:nvPr/>
          </p:nvSpPr>
          <p:spPr>
            <a:xfrm>
              <a:off x="376518" y="5041864"/>
              <a:ext cx="182880" cy="182880"/>
            </a:xfrm>
            <a:prstGeom prst="rect">
              <a:avLst/>
            </a:prstGeom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991" tIns="143991" rIns="143991" bIns="143991" rtlCol="0" anchor="ctr">
              <a:normAutofit fontScale="25000" lnSpcReduction="20000"/>
            </a:bodyPr>
            <a:lstStyle/>
            <a:p>
              <a:pPr algn="ctr"/>
              <a:endParaRPr lang="en-GB" sz="3200" dirty="0">
                <a:solidFill>
                  <a:schemeClr val="bg1"/>
                </a:solidFill>
              </a:endParaRPr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95144AF9-2FBA-0D4E-BFFE-79E367752D66}"/>
                </a:ext>
              </a:extLst>
            </p:cNvPr>
            <p:cNvSpPr/>
            <p:nvPr/>
          </p:nvSpPr>
          <p:spPr>
            <a:xfrm>
              <a:off x="376518" y="5481214"/>
              <a:ext cx="182880" cy="182880"/>
            </a:xfrm>
            <a:prstGeom prst="rect">
              <a:avLst/>
            </a:prstGeom>
            <a:solidFill>
              <a:srgbClr val="B8CEB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991" tIns="143991" rIns="143991" bIns="143991" rtlCol="0" anchor="ctr">
              <a:normAutofit fontScale="25000" lnSpcReduction="20000"/>
            </a:bodyPr>
            <a:lstStyle/>
            <a:p>
              <a:pPr algn="ctr"/>
              <a:endParaRPr lang="en-GB" sz="3200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CE56E7F-41BD-B54F-BB7F-3D53B4E6AA56}"/>
                </a:ext>
              </a:extLst>
            </p:cNvPr>
            <p:cNvSpPr txBox="1"/>
            <p:nvPr/>
          </p:nvSpPr>
          <p:spPr>
            <a:xfrm>
              <a:off x="559398" y="4968267"/>
              <a:ext cx="1527586" cy="330084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en-GB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Voting Participants</a:t>
              </a:r>
            </a:p>
          </p:txBody>
        </p:sp>
        <p:sp>
          <p:nvSpPr>
            <p:cNvPr id="361" name="TextBox 360">
              <a:extLst>
                <a:ext uri="{FF2B5EF4-FFF2-40B4-BE49-F238E27FC236}">
                  <a16:creationId xmlns:a16="http://schemas.microsoft.com/office/drawing/2014/main" id="{570DB290-55A8-394D-B217-434A2C97B792}"/>
                </a:ext>
              </a:extLst>
            </p:cNvPr>
            <p:cNvSpPr txBox="1"/>
            <p:nvPr/>
          </p:nvSpPr>
          <p:spPr>
            <a:xfrm>
              <a:off x="559398" y="5407617"/>
              <a:ext cx="2018731" cy="330084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en-GB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Associate Participants</a:t>
              </a:r>
            </a:p>
          </p:txBody>
        </p:sp>
      </p:grp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1416644-8117-8DD5-7C82-CDBB5785B977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 Oct 2023</a:t>
            </a:r>
            <a:endParaRPr lang="en-DK" sz="2000" dirty="0">
              <a:latin typeface="Rubik Medium" pitchFamily="2" charset="-79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FB6CC4-3FD4-BA0B-9410-95695769F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9380" y="3724866"/>
            <a:ext cx="15062345" cy="735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3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7A8CE52-B566-A7F5-B4DB-60B7CB2DE8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39" b="10591"/>
          <a:stretch/>
        </p:blipFill>
        <p:spPr>
          <a:xfrm>
            <a:off x="7098269" y="3730153"/>
            <a:ext cx="16577705" cy="781338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0DB1DA-8308-8848-BDB6-2E25E0093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2196999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/publisher/search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C74CBD-067A-6E4B-900D-207909C4D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GBIF network of data publishing institutions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8706493-2139-B949-8DB1-5B1632C401FA}"/>
              </a:ext>
            </a:extLst>
          </p:cNvPr>
          <p:cNvGrpSpPr/>
          <p:nvPr/>
        </p:nvGrpSpPr>
        <p:grpSpPr>
          <a:xfrm>
            <a:off x="2109788" y="3666120"/>
            <a:ext cx="6861728" cy="1768123"/>
            <a:chOff x="10085791" y="1547581"/>
            <a:chExt cx="2991920" cy="91256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34810C-5935-9543-9234-1433405BE53B}"/>
                </a:ext>
              </a:extLst>
            </p:cNvPr>
            <p:cNvSpPr txBox="1"/>
            <p:nvPr/>
          </p:nvSpPr>
          <p:spPr>
            <a:xfrm>
              <a:off x="10085791" y="1547581"/>
              <a:ext cx="1256338" cy="912567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 anchor="ctr">
              <a:spAutoFit/>
            </a:bodyPr>
            <a:lstStyle/>
            <a:p>
              <a:pPr>
                <a:buClr>
                  <a:schemeClr val="accent1"/>
                </a:buClr>
              </a:pPr>
              <a:r>
                <a:rPr lang="en-GB" sz="9600" b="1" dirty="0">
                  <a:solidFill>
                    <a:schemeClr val="accent1"/>
                  </a:solidFill>
                  <a:ea typeface="Roboto" panose="02000000000000000000" pitchFamily="2" charset="0"/>
                </a:rPr>
                <a:t>139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9C8CB8C-0882-0147-BC7E-56BCB5EFDC38}"/>
                </a:ext>
              </a:extLst>
            </p:cNvPr>
            <p:cNvSpPr txBox="1"/>
            <p:nvPr/>
          </p:nvSpPr>
          <p:spPr>
            <a:xfrm>
              <a:off x="11179914" y="1769971"/>
              <a:ext cx="1897797" cy="467786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 anchor="ctr">
              <a:spAutoFit/>
            </a:bodyPr>
            <a:lstStyle/>
            <a:p>
              <a:pPr>
                <a:defRPr/>
              </a:pPr>
              <a:r>
                <a:rPr lang="en-GB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countries/areas with institutions </a:t>
              </a:r>
            </a:p>
            <a:p>
              <a:pPr>
                <a:defRPr/>
              </a:pPr>
              <a:r>
                <a:rPr lang="en-GB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sharing data through GBIF</a:t>
              </a:r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414D32-4404-EB2D-A90B-2C6D7BB32E13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Oct 2023</a:t>
            </a:r>
            <a:endParaRPr lang="en-DK" sz="2000" dirty="0">
              <a:latin typeface="Rubik Medium" pitchFamily="2" charset="-79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44F27EC-C770-9EDC-8105-A7FCF3848D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1795981"/>
              </p:ext>
            </p:extLst>
          </p:nvPr>
        </p:nvGraphicFramePr>
        <p:xfrm>
          <a:off x="706437" y="6006439"/>
          <a:ext cx="8604251" cy="5191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3" name="Picture 22">
            <a:extLst>
              <a:ext uri="{FF2B5EF4-FFF2-40B4-BE49-F238E27FC236}">
                <a16:creationId xmlns:a16="http://schemas.microsoft.com/office/drawing/2014/main" id="{9BF21914-1005-456E-2C7F-27F7C9C18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3188" y="11164649"/>
            <a:ext cx="6532786" cy="39076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69F648D-8E58-BFC5-F651-53F3B34D6133}"/>
              </a:ext>
            </a:extLst>
          </p:cNvPr>
          <p:cNvSpPr txBox="1"/>
          <p:nvPr/>
        </p:nvSpPr>
        <p:spPr>
          <a:xfrm>
            <a:off x="17334059" y="10687792"/>
            <a:ext cx="62440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Rubik Medium" pitchFamily="2" charset="-79"/>
                <a:cs typeface="Rubik Medium" pitchFamily="2" charset="-79"/>
              </a:rPr>
              <a:t>Number of active publishers by country or area - 2 Oct 2023</a:t>
            </a:r>
            <a:endParaRPr lang="en-DK" sz="1600" dirty="0">
              <a:latin typeface="Rubik Medium" pitchFamily="2" charset="-79"/>
              <a:cs typeface="Rubik Medium" pitchFamily="2" charset="-79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DE3FC4-A56B-DC09-1690-E1AC8A74B8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161" b="10577"/>
          <a:stretch/>
        </p:blipFill>
        <p:spPr>
          <a:xfrm>
            <a:off x="7098270" y="3730154"/>
            <a:ext cx="16565005" cy="781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76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7A7BB2-B10E-6F4E-8BAC-E95773EBA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7245012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SOURCE: </a:t>
            </a:r>
            <a:r>
              <a:rPr lang="en-GB" sz="2000" dirty="0" err="1">
                <a:solidFill>
                  <a:schemeClr val="accent1"/>
                </a:solidFill>
              </a:rPr>
              <a:t>Plausible.io</a:t>
            </a:r>
            <a:r>
              <a:rPr lang="en-GB" sz="2000" dirty="0">
                <a:solidFill>
                  <a:schemeClr val="accent1"/>
                </a:solidFill>
              </a:rPr>
              <a:t>. * Effective visits = total visits - (total visits x bounce rate)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5DF59-E8F6-3D42-AE0B-A91FEE8A1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GBIF.org</a:t>
            </a:r>
            <a:r>
              <a:rPr lang="en-GB" dirty="0"/>
              <a:t> traffic by country: 2023</a:t>
            </a:r>
          </a:p>
        </p:txBody>
      </p:sp>
      <p:graphicFrame>
        <p:nvGraphicFramePr>
          <p:cNvPr id="5" name="Table 12">
            <a:extLst>
              <a:ext uri="{FF2B5EF4-FFF2-40B4-BE49-F238E27FC236}">
                <a16:creationId xmlns:a16="http://schemas.microsoft.com/office/drawing/2014/main" id="{932D6A73-A42B-E94B-BC36-F0D248F481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160480"/>
              </p:ext>
            </p:extLst>
          </p:nvPr>
        </p:nvGraphicFramePr>
        <p:xfrm>
          <a:off x="2109788" y="3257554"/>
          <a:ext cx="20162837" cy="829786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355093">
                  <a:extLst>
                    <a:ext uri="{9D8B030D-6E8A-4147-A177-3AD203B41FA5}">
                      <a16:colId xmlns:a16="http://schemas.microsoft.com/office/drawing/2014/main" val="2445582373"/>
                    </a:ext>
                  </a:extLst>
                </a:gridCol>
                <a:gridCol w="3509660">
                  <a:extLst>
                    <a:ext uri="{9D8B030D-6E8A-4147-A177-3AD203B41FA5}">
                      <a16:colId xmlns:a16="http://schemas.microsoft.com/office/drawing/2014/main" val="1537184645"/>
                    </a:ext>
                  </a:extLst>
                </a:gridCol>
                <a:gridCol w="2402541">
                  <a:extLst>
                    <a:ext uri="{9D8B030D-6E8A-4147-A177-3AD203B41FA5}">
                      <a16:colId xmlns:a16="http://schemas.microsoft.com/office/drawing/2014/main" val="202493507"/>
                    </a:ext>
                  </a:extLst>
                </a:gridCol>
                <a:gridCol w="2402542">
                  <a:extLst>
                    <a:ext uri="{9D8B030D-6E8A-4147-A177-3AD203B41FA5}">
                      <a16:colId xmlns:a16="http://schemas.microsoft.com/office/drawing/2014/main" val="3724425895"/>
                    </a:ext>
                  </a:extLst>
                </a:gridCol>
                <a:gridCol w="2958352">
                  <a:extLst>
                    <a:ext uri="{9D8B030D-6E8A-4147-A177-3AD203B41FA5}">
                      <a16:colId xmlns:a16="http://schemas.microsoft.com/office/drawing/2014/main" val="2751926660"/>
                    </a:ext>
                  </a:extLst>
                </a:gridCol>
                <a:gridCol w="2958353">
                  <a:extLst>
                    <a:ext uri="{9D8B030D-6E8A-4147-A177-3AD203B41FA5}">
                      <a16:colId xmlns:a16="http://schemas.microsoft.com/office/drawing/2014/main" val="3487821056"/>
                    </a:ext>
                  </a:extLst>
                </a:gridCol>
                <a:gridCol w="2008095">
                  <a:extLst>
                    <a:ext uri="{9D8B030D-6E8A-4147-A177-3AD203B41FA5}">
                      <a16:colId xmlns:a16="http://schemas.microsoft.com/office/drawing/2014/main" val="3093841831"/>
                    </a:ext>
                  </a:extLst>
                </a:gridCol>
                <a:gridCol w="2568201">
                  <a:extLst>
                    <a:ext uri="{9D8B030D-6E8A-4147-A177-3AD203B41FA5}">
                      <a16:colId xmlns:a16="http://schemas.microsoft.com/office/drawing/2014/main" val="2745575049"/>
                    </a:ext>
                  </a:extLst>
                </a:gridCol>
              </a:tblGrid>
              <a:tr h="851301">
                <a:tc>
                  <a:txBody>
                    <a:bodyPr/>
                    <a:lstStyle/>
                    <a:p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Rank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Country/Territory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Visitors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Visits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Effective visits*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% Effective visits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2022 rank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Pages / visit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4652581"/>
                  </a:ext>
                </a:extLst>
              </a:tr>
              <a:tr h="67696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United States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589,879</a:t>
                      </a:r>
                      <a:endParaRPr lang="en-GB" sz="1800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699,992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286,997</a:t>
                      </a:r>
                      <a:endParaRPr lang="en-GB" sz="1800" b="1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11.22%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</a:t>
                      </a:r>
                      <a:endParaRPr lang="en-GB" sz="1800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4.52</a:t>
                      </a:r>
                      <a:endParaRPr lang="en-GB" sz="1800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797122"/>
                  </a:ext>
                </a:extLst>
              </a:tr>
              <a:tr h="67696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2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Colombia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261,310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334,997</a:t>
                      </a:r>
                      <a:endParaRPr lang="en-GB" sz="1800" b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150,749</a:t>
                      </a:r>
                      <a:endParaRPr lang="en-GB" sz="1800" b="1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5.89%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4.31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516897"/>
                  </a:ext>
                </a:extLst>
              </a:tr>
              <a:tr h="67696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3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Brazil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230,492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274,758</a:t>
                      </a:r>
                      <a:endParaRPr lang="en-GB" sz="1800" b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126,389</a:t>
                      </a:r>
                      <a:endParaRPr lang="en-GB" sz="1800" b="1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4.94%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4.41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894101"/>
                  </a:ext>
                </a:extLst>
              </a:tr>
              <a:tr h="67696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4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Mexico</a:t>
                      </a:r>
                      <a:endParaRPr lang="en-GB" sz="1800" dirty="0"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248,159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295,591</a:t>
                      </a:r>
                      <a:endParaRPr lang="en-GB" sz="1800" b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121,163</a:t>
                      </a:r>
                      <a:endParaRPr lang="en-GB" sz="1800" b="1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4.74%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4.26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920079"/>
                  </a:ext>
                </a:extLst>
              </a:tr>
              <a:tr h="67696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5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France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236,813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281,251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112,500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4.40%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4.37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789635"/>
                  </a:ext>
                </a:extLst>
              </a:tr>
              <a:tr h="67696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6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China</a:t>
                      </a:r>
                      <a:endParaRPr lang="en-GB" sz="1800" dirty="0"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136,765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193,078</a:t>
                      </a:r>
                      <a:endParaRPr lang="en-GB" sz="1800" b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111,985</a:t>
                      </a:r>
                      <a:endParaRPr lang="en-GB" sz="1800" b="1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4.38%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10.44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378052"/>
                  </a:ext>
                </a:extLst>
              </a:tr>
              <a:tr h="67696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7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Spain</a:t>
                      </a:r>
                      <a:endParaRPr lang="en-GB" sz="1800" dirty="0"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176,936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225,329</a:t>
                      </a:r>
                      <a:endParaRPr lang="en-GB" sz="1800" b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110,411</a:t>
                      </a:r>
                      <a:endParaRPr lang="en-GB" sz="1800" b="1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4.32%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6.12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081027"/>
                  </a:ext>
                </a:extLst>
              </a:tr>
              <a:tr h="67696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8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Germany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203,113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247,598</a:t>
                      </a:r>
                      <a:endParaRPr lang="en-GB" sz="1800" b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93,511</a:t>
                      </a:r>
                      <a:endParaRPr lang="en-GB" sz="1800" b="1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4.16%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5.57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615403"/>
                  </a:ext>
                </a:extLst>
              </a:tr>
              <a:tr h="67696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9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800" dirty="0"/>
                        <a:t>Indonesia</a:t>
                      </a:r>
                      <a:endParaRPr lang="en-GB" sz="1800" dirty="0"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131,291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164,054</a:t>
                      </a:r>
                      <a:endParaRPr lang="en-GB" sz="1800" b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83,304</a:t>
                      </a:r>
                      <a:endParaRPr lang="en-GB" sz="1800" b="1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3.65%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6.00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11057"/>
                  </a:ext>
                </a:extLst>
              </a:tr>
              <a:tr h="67696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10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India</a:t>
                      </a:r>
                      <a:endParaRPr lang="en-GB" sz="1800" dirty="0"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199,463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225,145</a:t>
                      </a:r>
                      <a:endParaRPr lang="en-GB" sz="1800" b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80,471</a:t>
                      </a:r>
                      <a:endParaRPr lang="en-GB" sz="1800" b="1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3.26%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11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3.58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924155"/>
                  </a:ext>
                </a:extLst>
              </a:tr>
              <a:tr h="676960"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/>
                        <a:t>TOTAL</a:t>
                      </a:r>
                      <a:endParaRPr lang="en-GB" sz="1800" b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4,615,229</a:t>
                      </a:r>
                      <a:endParaRPr lang="en-GB" sz="1800" b="1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5,686,046</a:t>
                      </a:r>
                      <a:endParaRPr lang="en-GB" sz="1800" b="1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2,558,721</a:t>
                      </a:r>
                      <a:endParaRPr lang="en-GB" sz="1800" b="1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100.00%</a:t>
                      </a:r>
                      <a:endParaRPr lang="en-GB" sz="1800" b="1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800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5.40</a:t>
                      </a:r>
                      <a:endParaRPr lang="en-GB" sz="1800" b="1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286993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2FB038-B420-003F-C7FA-60808734921B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30 June 2023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2571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4B8D68-B830-4AA5-BA78-C01FB9A90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2197000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/occurrence/search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ACA70A3-ECC6-4CCE-ACEE-D8F5F2791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Occurrences published by </a:t>
            </a:r>
            <a:r>
              <a:rPr lang="en-US" dirty="0"/>
              <a:t>c</a:t>
            </a:r>
            <a:r>
              <a:rPr lang="en-US" b="1" dirty="0"/>
              <a:t>ountry: 2023</a:t>
            </a:r>
            <a:endParaRPr lang="en-US" sz="3600" dirty="0">
              <a:latin typeface="+mn-lt"/>
            </a:endParaRPr>
          </a:p>
        </p:txBody>
      </p:sp>
      <p:graphicFrame>
        <p:nvGraphicFramePr>
          <p:cNvPr id="20" name="Content Placeholder 10">
            <a:extLst>
              <a:ext uri="{FF2B5EF4-FFF2-40B4-BE49-F238E27FC236}">
                <a16:creationId xmlns:a16="http://schemas.microsoft.com/office/drawing/2014/main" id="{C68C5275-2D45-774B-B979-BD2679E3500B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204528801"/>
              </p:ext>
            </p:extLst>
          </p:nvPr>
        </p:nvGraphicFramePr>
        <p:xfrm>
          <a:off x="13593757" y="3257550"/>
          <a:ext cx="8640763" cy="8297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ontent Placeholder 6">
            <a:extLst>
              <a:ext uri="{FF2B5EF4-FFF2-40B4-BE49-F238E27FC236}">
                <a16:creationId xmlns:a16="http://schemas.microsoft.com/office/drawing/2014/main" id="{31997D2D-6180-784C-9DA6-873F0CE8AB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032796"/>
              </p:ext>
            </p:extLst>
          </p:nvPr>
        </p:nvGraphicFramePr>
        <p:xfrm>
          <a:off x="2147893" y="3257555"/>
          <a:ext cx="10029040" cy="8297856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981686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3264696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1943979">
                  <a:extLst>
                    <a:ext uri="{9D8B030D-6E8A-4147-A177-3AD203B41FA5}">
                      <a16:colId xmlns:a16="http://schemas.microsoft.com/office/drawing/2014/main" val="954396464"/>
                    </a:ext>
                  </a:extLst>
                </a:gridCol>
                <a:gridCol w="1981794">
                  <a:extLst>
                    <a:ext uri="{9D8B030D-6E8A-4147-A177-3AD203B41FA5}">
                      <a16:colId xmlns:a16="http://schemas.microsoft.com/office/drawing/2014/main" val="533779881"/>
                    </a:ext>
                  </a:extLst>
                </a:gridCol>
                <a:gridCol w="1856885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8357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Rank</a:t>
                      </a:r>
                      <a:endParaRPr lang="en-US" sz="1800" b="0" i="0" dirty="0">
                        <a:latin typeface="Rubik Medium" pitchFamily="2" charset="-79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Country/Territory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latin typeface="Rubik Medium" pitchFamily="2" charset="-79"/>
                          <a:cs typeface="Rubik Medium" pitchFamily="2" charset="-79"/>
                        </a:rPr>
                        <a:t>2023</a:t>
                      </a:r>
                      <a:endParaRPr lang="en-US" sz="1800" b="0" i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i="0" kern="120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2022 total</a:t>
                      </a:r>
                      <a:endParaRPr lang="da-DK" sz="1800" b="0" i="0" kern="120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i="0" kern="120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2022 rank</a:t>
                      </a:r>
                      <a:endParaRPr lang="da-DK" sz="1800" b="0" i="0" kern="120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United States</a:t>
                      </a:r>
                      <a:endParaRPr lang="en-US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146,409,048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123,152,046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</a:t>
                      </a:r>
                      <a:endParaRPr lang="da-DK"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2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Canada</a:t>
                      </a:r>
                      <a:endParaRPr lang="en-US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22,356,855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22,328,115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3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France</a:t>
                      </a:r>
                      <a:endParaRPr lang="en-US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13,179,556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40,243,552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4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Netherlands</a:t>
                      </a:r>
                      <a:endParaRPr lang="en-US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10,861,606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30,330,743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5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India</a:t>
                      </a:r>
                      <a:endParaRPr lang="en-US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8,537,221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7,300,428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6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United Kingdom</a:t>
                      </a:r>
                      <a:endParaRPr lang="en-US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8,052,202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14,602,384</a:t>
                      </a:r>
                      <a:endParaRPr lang="en-GB" sz="1800" b="0" kern="12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6 </a:t>
                      </a:r>
                      <a:endParaRPr lang="da-DK"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7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Sweden</a:t>
                      </a:r>
                      <a:endParaRPr lang="en-US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7,728,296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13,698,583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612894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8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Spain</a:t>
                      </a:r>
                      <a:endParaRPr lang="en-US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6,784,103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5,058,667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13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11570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9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Colombia</a:t>
                      </a:r>
                      <a:endParaRPr lang="en-US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4,492,587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6,052,455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12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268121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10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Chile</a:t>
                      </a:r>
                      <a:endParaRPr lang="en-US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4,457,902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907,724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30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162868"/>
                  </a:ext>
                </a:extLst>
              </a:tr>
              <a:tr h="621723"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OTHER COUNTRIES + AREAS</a:t>
                      </a:r>
                      <a:endParaRPr lang="en-US" sz="1800" b="1" kern="12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+mn-ea"/>
                        <a:cs typeface="+mn-cs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r>
                        <a:rPr lang="en-US" sz="14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+mn-ea"/>
                          <a:cs typeface="+mn-cs"/>
                        </a:rPr>
                        <a:t>OTHER COUNTRIES + AREAS</a:t>
                      </a:r>
                      <a:endParaRPr lang="en-US" b="1" noProof="0" dirty="0"/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75,775,067</a:t>
                      </a:r>
                      <a:endParaRPr lang="en-GB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66,653,115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756698"/>
                  </a:ext>
                </a:extLst>
              </a:tr>
              <a:tr h="623163">
                <a:tc gridSpan="2">
                  <a:txBody>
                    <a:bodyPr/>
                    <a:lstStyle/>
                    <a:p>
                      <a:pPr algn="r"/>
                      <a:r>
                        <a:rPr lang="da-DK" sz="1800" b="1" dirty="0">
                          <a:solidFill>
                            <a:schemeClr val="accent2"/>
                          </a:solidFill>
                        </a:rPr>
                        <a:t>TOTAL</a:t>
                      </a:r>
                      <a:endParaRPr lang="da-DK" sz="1800" b="1" dirty="0">
                        <a:solidFill>
                          <a:schemeClr val="accent2"/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kern="1200" dirty="0">
                          <a:solidFill>
                            <a:schemeClr val="accent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308,634,443</a:t>
                      </a: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dirty="0">
                          <a:solidFill>
                            <a:schemeClr val="accent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369,598,387</a:t>
                      </a:r>
                      <a:endParaRPr lang="da-DK" sz="1800" b="0" dirty="0">
                        <a:solidFill>
                          <a:schemeClr val="accent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800" b="0" dirty="0">
                        <a:solidFill>
                          <a:schemeClr val="accent2"/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530443"/>
                  </a:ext>
                </a:extLst>
              </a:tr>
            </a:tbl>
          </a:graphicData>
        </a:graphic>
      </p:graphicFrame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C16EB98-11EA-3C21-8CA2-6E2AE45EB6D5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30 Sept 2023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3689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C4606-026E-CB46-97D1-5EC14AC9D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download requests by country: 2023</a:t>
            </a:r>
            <a:endParaRPr lang="en-GB" dirty="0"/>
          </a:p>
        </p:txBody>
      </p:sp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3E4858F1-0D97-AF45-BE79-37694B8C0C46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511552451"/>
              </p:ext>
            </p:extLst>
          </p:nvPr>
        </p:nvGraphicFramePr>
        <p:xfrm>
          <a:off x="2109787" y="3270250"/>
          <a:ext cx="10081419" cy="8285161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026911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3087202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1006633">
                  <a:extLst>
                    <a:ext uri="{9D8B030D-6E8A-4147-A177-3AD203B41FA5}">
                      <a16:colId xmlns:a16="http://schemas.microsoft.com/office/drawing/2014/main" val="312505036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4312622"/>
                    </a:ext>
                  </a:extLst>
                </a:gridCol>
                <a:gridCol w="2235200">
                  <a:extLst>
                    <a:ext uri="{9D8B030D-6E8A-4147-A177-3AD203B41FA5}">
                      <a16:colId xmlns:a16="http://schemas.microsoft.com/office/drawing/2014/main" val="533779881"/>
                    </a:ext>
                  </a:extLst>
                </a:gridCol>
                <a:gridCol w="1370806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8251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latin typeface="Rubik Medium" pitchFamily="2" charset="-79"/>
                          <a:cs typeface="Rubik Medium" pitchFamily="2" charset="-79"/>
                        </a:rPr>
                        <a:t>Rank</a:t>
                      </a:r>
                      <a:endParaRPr lang="en-GB" sz="1800" b="0" i="1" noProof="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GB" sz="1800" b="0" i="0" noProof="0" dirty="0">
                          <a:latin typeface="Rubik Medium" pitchFamily="2" charset="-79"/>
                          <a:cs typeface="Rubik Medium" pitchFamily="2" charset="-79"/>
                        </a:rPr>
                        <a:t>Country</a:t>
                      </a:r>
                      <a:endParaRPr lang="da-DK" dirty="0"/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noProof="0" dirty="0">
                          <a:latin typeface="Rubik Medium" pitchFamily="2" charset="-79"/>
                          <a:cs typeface="Rubik Medium" pitchFamily="2" charset="-79"/>
                        </a:rPr>
                        <a:t>2023</a:t>
                      </a:r>
                      <a:endParaRPr lang="en-GB" sz="1600" b="0" i="0" noProof="0" dirty="0"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 noProof="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2022 total</a:t>
                      </a:r>
                      <a:endParaRPr lang="en-GB" sz="1600" b="0" i="0" kern="1200" noProof="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 noProof="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2022 rank</a:t>
                      </a:r>
                      <a:endParaRPr lang="en-GB" sz="1600" b="0" i="0" kern="1200" noProof="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China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33,928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36,844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</a:t>
                      </a:r>
                      <a:endParaRPr lang="en-GB" sz="18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2</a:t>
                      </a:r>
                      <a:endParaRPr lang="en-GB" sz="1800" b="0" i="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United States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26,721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24,812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</a:t>
                      </a:r>
                      <a:endParaRPr lang="en-GB" sz="18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3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Mexico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18,797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27,172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</a:t>
                      </a:r>
                      <a:endParaRPr lang="en-GB" sz="18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4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Colombia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14,253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18,392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</a:t>
                      </a:r>
                      <a:endParaRPr lang="en-GB" sz="18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5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Brazil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14,227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14,777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b="0" i="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6</a:t>
                      </a:r>
                      <a:endParaRPr lang="en-GB" sz="1800" b="0" i="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Spain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10,754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9,280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7</a:t>
                      </a:r>
                      <a:endParaRPr lang="en-GB" sz="18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7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United Kingdom</a:t>
                      </a:r>
                      <a:endParaRPr lang="en-GB" sz="1800" b="0" i="0" kern="12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7,426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10,256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6</a:t>
                      </a:r>
                      <a:endParaRPr lang="en-GB" sz="18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612894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8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France</a:t>
                      </a:r>
                      <a:endParaRPr lang="en-GB" sz="1800" b="0" i="0" kern="12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6,394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5,231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9</a:t>
                      </a:r>
                      <a:endParaRPr lang="en-GB" sz="18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11570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9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Germany</a:t>
                      </a:r>
                      <a:endParaRPr lang="en-GB" sz="1800" b="0" i="0" noProof="0" dirty="0">
                        <a:latin typeface="Rubik Medium" pitchFamily="2" charset="-79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5,014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4,590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11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268121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10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Canada</a:t>
                      </a:r>
                      <a:endParaRPr lang="en-GB" sz="1800" b="0" i="0" noProof="0" dirty="0">
                        <a:latin typeface="Rubik Medium" pitchFamily="2" charset="-79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4,796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4,782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10</a:t>
                      </a:r>
                      <a:endParaRPr lang="en-GB" sz="18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162868"/>
                  </a:ext>
                </a:extLst>
              </a:tr>
              <a:tr h="621664">
                <a:tc gridSpan="2">
                  <a:txBody>
                    <a:bodyPr/>
                    <a:lstStyle/>
                    <a:p>
                      <a:pPr algn="r"/>
                      <a:r>
                        <a:rPr lang="en-GB" sz="20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OTHER COUNTRIES + AREAS</a:t>
                      </a:r>
                      <a:endParaRPr lang="en-GB" sz="2000" b="0" i="0" noProof="0" dirty="0">
                        <a:latin typeface="Rubik Medium" pitchFamily="2" charset="-79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r>
                        <a:rPr lang="en-US" sz="14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+mn-ea"/>
                          <a:cs typeface="+mn-cs"/>
                        </a:rPr>
                        <a:t>ALL OTHERS</a:t>
                      </a:r>
                      <a:endParaRPr lang="en-US" b="1" noProof="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1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69,224</a:t>
                      </a:r>
                      <a:endParaRPr lang="en-GB" sz="1800" noProof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noProof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75,107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756698"/>
                  </a:ext>
                </a:extLst>
              </a:tr>
              <a:tr h="621664">
                <a:tc gridSpan="2">
                  <a:txBody>
                    <a:bodyPr/>
                    <a:lstStyle/>
                    <a:p>
                      <a:pPr algn="r"/>
                      <a:r>
                        <a:rPr lang="en-GB" sz="2000" b="0" i="0" noProof="0" dirty="0">
                          <a:solidFill>
                            <a:schemeClr val="accent2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TOTAL</a:t>
                      </a:r>
                      <a:endParaRPr lang="en-GB" sz="2000" b="0" i="0" noProof="0" dirty="0">
                        <a:solidFill>
                          <a:schemeClr val="accent2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1" kern="1200" noProof="0" dirty="0">
                          <a:solidFill>
                            <a:schemeClr val="accent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211,534</a:t>
                      </a:r>
                      <a:endParaRPr lang="en-GB" sz="1800" noProof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noProof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accent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232,591</a:t>
                      </a:r>
                      <a:endParaRPr lang="en-GB" sz="1800" b="0" noProof="0" dirty="0">
                        <a:solidFill>
                          <a:schemeClr val="accent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accent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32232"/>
                  </a:ext>
                </a:extLst>
              </a:tr>
            </a:tbl>
          </a:graphicData>
        </a:graphic>
      </p:graphicFrame>
      <p:graphicFrame>
        <p:nvGraphicFramePr>
          <p:cNvPr id="6" name="Content Placeholder 10">
            <a:extLst>
              <a:ext uri="{FF2B5EF4-FFF2-40B4-BE49-F238E27FC236}">
                <a16:creationId xmlns:a16="http://schemas.microsoft.com/office/drawing/2014/main" id="{6A103AB0-B3A5-D74B-8BFD-3E373FB18D2F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311451859"/>
              </p:ext>
            </p:extLst>
          </p:nvPr>
        </p:nvGraphicFramePr>
        <p:xfrm>
          <a:off x="13631863" y="3270250"/>
          <a:ext cx="8640763" cy="8285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DE8F224B-074A-6D46-AA14-1CD01F0943F7}"/>
              </a:ext>
            </a:extLst>
          </p:cNvPr>
          <p:cNvGrpSpPr/>
          <p:nvPr/>
        </p:nvGrpSpPr>
        <p:grpSpPr>
          <a:xfrm>
            <a:off x="13631863" y="3436409"/>
            <a:ext cx="9675812" cy="1768123"/>
            <a:chOff x="9105900" y="1150042"/>
            <a:chExt cx="5052568" cy="88411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CFC253F-B427-0544-B51F-7418AA3B7AF6}"/>
                </a:ext>
              </a:extLst>
            </p:cNvPr>
            <p:cNvSpPr txBox="1"/>
            <p:nvPr/>
          </p:nvSpPr>
          <p:spPr>
            <a:xfrm>
              <a:off x="9105900" y="1150042"/>
              <a:ext cx="1503750" cy="884119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>
              <a:spAutoFit/>
            </a:bodyPr>
            <a:lstStyle/>
            <a:p>
              <a:pPr>
                <a:buClr>
                  <a:schemeClr val="accent1"/>
                </a:buClr>
              </a:pPr>
              <a:r>
                <a:rPr lang="en-GB" sz="9600" dirty="0">
                  <a:solidFill>
                    <a:schemeClr val="accent2"/>
                  </a:solidFill>
                  <a:latin typeface="Rubik Medium" pitchFamily="2" charset="-79"/>
                  <a:ea typeface="Roboto" panose="02000000000000000000" pitchFamily="2" charset="0"/>
                  <a:cs typeface="Rubik Medium" pitchFamily="2" charset="-79"/>
                </a:rPr>
                <a:t>157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6D6743-C48B-2747-97B8-5D136A765A5D}"/>
                </a:ext>
              </a:extLst>
            </p:cNvPr>
            <p:cNvSpPr txBox="1"/>
            <p:nvPr/>
          </p:nvSpPr>
          <p:spPr>
            <a:xfrm>
              <a:off x="10423961" y="1334720"/>
              <a:ext cx="3734507" cy="514762"/>
            </a:xfrm>
            <a:prstGeom prst="rect">
              <a:avLst/>
            </a:prstGeom>
            <a:noFill/>
          </p:spPr>
          <p:txBody>
            <a:bodyPr wrap="square" lIns="360000" tIns="143991" rIns="143991" bIns="143991" rtlCol="0">
              <a:spAutoFit/>
            </a:bodyPr>
            <a:lstStyle/>
            <a:p>
              <a:pPr>
                <a:defRPr/>
              </a:pPr>
              <a:r>
                <a:rPr lang="en-GB" sz="2400" dirty="0">
                  <a:solidFill>
                    <a:schemeClr val="accent2"/>
                  </a:solidFill>
                  <a:latin typeface="Rubik Medium" pitchFamily="2" charset="-79"/>
                  <a:cs typeface="Rubik Medium" pitchFamily="2" charset="-79"/>
                </a:rPr>
                <a:t>countries, islands &amp; territories where users have ≥5 requested downloads</a:t>
              </a:r>
            </a:p>
          </p:txBody>
        </p:sp>
      </p:grp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7AE2C98-AC22-F795-41E6-F686F4D18716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solidFill>
                  <a:schemeClr val="accent2"/>
                </a:solidFill>
                <a:latin typeface="Rubik Medium" pitchFamily="2" charset="-79"/>
              </a:rPr>
              <a:t>30 Sept 2023</a:t>
            </a:r>
            <a:endParaRPr lang="en-DK" sz="2000" dirty="0">
              <a:solidFill>
                <a:schemeClr val="accent2"/>
              </a:solidFill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3548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F367-D9E0-4519-92AA-E64EC7D53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Peer-reviewed publications using GBIF-mediated data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5DDEF4-5EC5-4ADF-8B90-C93939640D3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06438" y="12280899"/>
            <a:ext cx="18684875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/resource/</a:t>
            </a:r>
            <a:r>
              <a:rPr lang="en-GB" sz="2000" dirty="0" err="1">
                <a:solidFill>
                  <a:schemeClr val="accent1"/>
                </a:solidFill>
              </a:rPr>
              <a:t>search?contentType</a:t>
            </a:r>
            <a:r>
              <a:rPr lang="en-GB" sz="2000" dirty="0">
                <a:solidFill>
                  <a:schemeClr val="accent1"/>
                </a:solidFill>
              </a:rPr>
              <a:t>=</a:t>
            </a:r>
            <a:r>
              <a:rPr lang="en-GB" sz="2000" dirty="0" err="1">
                <a:solidFill>
                  <a:schemeClr val="accent1"/>
                </a:solidFill>
              </a:rPr>
              <a:t>literature&amp;literatureType</a:t>
            </a:r>
            <a:r>
              <a:rPr lang="en-GB" sz="2000" dirty="0">
                <a:solidFill>
                  <a:schemeClr val="accent1"/>
                </a:solidFill>
              </a:rPr>
              <a:t>=</a:t>
            </a:r>
            <a:r>
              <a:rPr lang="en-GB" sz="2000" dirty="0" err="1">
                <a:solidFill>
                  <a:schemeClr val="accent1"/>
                </a:solidFill>
              </a:rPr>
              <a:t>journal&amp;relevance</a:t>
            </a:r>
            <a:r>
              <a:rPr lang="en-GB" sz="2000" dirty="0">
                <a:solidFill>
                  <a:schemeClr val="accent1"/>
                </a:solidFill>
              </a:rPr>
              <a:t>=</a:t>
            </a:r>
            <a:r>
              <a:rPr lang="en-GB" sz="2000" dirty="0" err="1">
                <a:solidFill>
                  <a:schemeClr val="accent1"/>
                </a:solidFill>
              </a:rPr>
              <a:t>GBIF_USED&amp;peerReview</a:t>
            </a:r>
            <a:r>
              <a:rPr lang="en-GB" sz="2000" dirty="0">
                <a:solidFill>
                  <a:schemeClr val="accent1"/>
                </a:solidFill>
              </a:rPr>
              <a:t>=true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9486202-24CD-3DF3-C042-C74B3B250A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7097339"/>
              </p:ext>
            </p:extLst>
          </p:nvPr>
        </p:nvGraphicFramePr>
        <p:xfrm>
          <a:off x="3514725" y="3257550"/>
          <a:ext cx="17232312" cy="8297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1AC7258-D6B3-C236-9357-F8481623A04D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30 Sept 2023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4010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DESIGN_ID_1_OFFICE THEME" val="HZgrROc7"/>
  <p:tag name="ARTICULATE_SLIDE_COUNT" val="2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GBIF 2023 1">
      <a:dk1>
        <a:srgbClr val="000000"/>
      </a:dk1>
      <a:lt1>
        <a:srgbClr val="FFFFFF"/>
      </a:lt1>
      <a:dk2>
        <a:srgbClr val="231F20"/>
      </a:dk2>
      <a:lt2>
        <a:srgbClr val="FFFFFF"/>
      </a:lt2>
      <a:accent1>
        <a:srgbClr val="61A150"/>
      </a:accent1>
      <a:accent2>
        <a:srgbClr val="367FB9"/>
      </a:accent2>
      <a:accent3>
        <a:srgbClr val="725299"/>
      </a:accent3>
      <a:accent4>
        <a:srgbClr val="D37297"/>
      </a:accent4>
      <a:accent5>
        <a:srgbClr val="EDB386"/>
      </a:accent5>
      <a:accent6>
        <a:srgbClr val="F2C45B"/>
      </a:accent6>
      <a:hlink>
        <a:srgbClr val="61A150"/>
      </a:hlink>
      <a:folHlink>
        <a:srgbClr val="73AA60"/>
      </a:folHlink>
    </a:clrScheme>
    <a:fontScheme name="Rubik">
      <a:majorFont>
        <a:latin typeface="Bitter"/>
        <a:ea typeface=""/>
        <a:cs typeface=""/>
      </a:majorFont>
      <a:minorFont>
        <a:latin typeface="Rubik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2" id="{468D1593-90E6-054A-AF0F-E3E380757925}" vid="{1B955668-065A-C54F-9A3A-5EE25FEF0F4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FBBF6E9189954BA0FDCD563682A98B" ma:contentTypeVersion="12" ma:contentTypeDescription="Create a new document." ma:contentTypeScope="" ma:versionID="ef2eba08f4f2a52f9db275e0134fde11">
  <xsd:schema xmlns:xsd="http://www.w3.org/2001/XMLSchema" xmlns:xs="http://www.w3.org/2001/XMLSchema" xmlns:p="http://schemas.microsoft.com/office/2006/metadata/properties" xmlns:ns2="731989eb-7121-409c-871c-8f2366272918" xmlns:ns3="a5bf85ab-5b89-45d5-812d-d881043611a5" targetNamespace="http://schemas.microsoft.com/office/2006/metadata/properties" ma:root="true" ma:fieldsID="8b6e23ee990885b621d2bf7e703ea8e6" ns2:_="" ns3:_="">
    <xsd:import namespace="731989eb-7121-409c-871c-8f2366272918"/>
    <xsd:import namespace="a5bf85ab-5b89-45d5-812d-d881043611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1989eb-7121-409c-871c-8f23662729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bf85ab-5b89-45d5-812d-d881043611a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AAF0656-BE82-4570-850D-C2E5ECD0867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CC59ED-772C-41FF-82FE-E6327797BFD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1DFBA15-5AE9-40B8-9410-A9E088E78C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1989eb-7121-409c-871c-8f2366272918"/>
    <ds:schemaRef ds:uri="a5bf85ab-5b89-45d5-812d-d881043611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2660</TotalTime>
  <Words>1215</Words>
  <Application>Microsoft Macintosh PowerPoint</Application>
  <PresentationFormat>Custom</PresentationFormat>
  <Paragraphs>447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Bitter SemiBold</vt:lpstr>
      <vt:lpstr>Roboto Condensed Light</vt:lpstr>
      <vt:lpstr>Roboto</vt:lpstr>
      <vt:lpstr>Bitter</vt:lpstr>
      <vt:lpstr>Arial</vt:lpstr>
      <vt:lpstr>Rubik SemiBold</vt:lpstr>
      <vt:lpstr>Rubik</vt:lpstr>
      <vt:lpstr>Source Code Pro</vt:lpstr>
      <vt:lpstr>Rubik Medium</vt:lpstr>
      <vt:lpstr>Office Theme</vt:lpstr>
      <vt:lpstr>Overview slides</vt:lpstr>
      <vt:lpstr>PowerPoint Presentation</vt:lpstr>
      <vt:lpstr>Species occurrence records with multimedia evidence: 2023</vt:lpstr>
      <vt:lpstr>GBIF Participant countries</vt:lpstr>
      <vt:lpstr>GBIF network of data publishing institutions</vt:lpstr>
      <vt:lpstr>GBIF.org traffic by country: 2023</vt:lpstr>
      <vt:lpstr>Occurrences published by country: 2023</vt:lpstr>
      <vt:lpstr>Data download requests by country: 2023</vt:lpstr>
      <vt:lpstr>Peer-reviewed publications using GBIF-mediated data</vt:lpstr>
      <vt:lpstr>Data use in peer-reviewed journals: 2023</vt:lpstr>
      <vt:lpstr>Providing biodiversity evidence for research and policy</vt:lpstr>
      <vt:lpstr>Sources of biodiversity evidence</vt:lpstr>
      <vt:lpstr>Access to biodiversity evidence</vt:lpstr>
      <vt:lpstr>Uses of biodiversity evidence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Delete before presenting Please read the instruction given in this section</dc:title>
  <dc:creator>Javier Gamboa Martinez</dc:creator>
  <cp:lastModifiedBy>Kyle Copas</cp:lastModifiedBy>
  <cp:revision>54</cp:revision>
  <dcterms:created xsi:type="dcterms:W3CDTF">2023-04-27T10:02:36Z</dcterms:created>
  <dcterms:modified xsi:type="dcterms:W3CDTF">2023-10-31T14:35:31Z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0x010100A0FBBF6E9189954BA0FDCD563682A98B</vt:lpwstr>
  </property>
  <property fmtid="{D5CDD505-2E9C-101B-9397-08002B2CF9AE}" pid="3" name="ArticulateGUID">
    <vt:lpwstr>5BFF8AAD-8855-4733-AEF7-3D237DE5FDE5</vt:lpwstr>
  </property>
  <property fmtid="{D5CDD505-2E9C-101B-9397-08002B2CF9AE}" pid="4" name="ArticulatePath">
    <vt:lpwstr>https://brightcarbon.sharepoint.com/sites/Intranet/Projects/EFGH/GBIF/GBIF 4371 - GBIF template and model slides project/GBIF Toolkit MN 01</vt:lpwstr>
  </property>
</Properties>
</file>