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</p:sldMasterIdLst>
  <p:notesMasterIdLst>
    <p:notesMasterId r:id="rId20"/>
  </p:notesMasterIdLst>
  <p:handoutMasterIdLst>
    <p:handoutMasterId r:id="rId21"/>
  </p:handoutMasterIdLst>
  <p:sldIdLst>
    <p:sldId id="430" r:id="rId5"/>
    <p:sldId id="490" r:id="rId6"/>
    <p:sldId id="458" r:id="rId7"/>
    <p:sldId id="483" r:id="rId8"/>
    <p:sldId id="493" r:id="rId9"/>
    <p:sldId id="485" r:id="rId10"/>
    <p:sldId id="486" r:id="rId11"/>
    <p:sldId id="487" r:id="rId12"/>
    <p:sldId id="495" r:id="rId13"/>
    <p:sldId id="464" r:id="rId14"/>
    <p:sldId id="492" r:id="rId15"/>
    <p:sldId id="261" r:id="rId16"/>
    <p:sldId id="494" r:id="rId17"/>
    <p:sldId id="263" r:id="rId18"/>
    <p:sldId id="264" r:id="rId19"/>
  </p:sldIdLst>
  <p:sldSz cx="24382413" cy="13716000"/>
  <p:notesSz cx="6858000" cy="9144000"/>
  <p:embeddedFontLst>
    <p:embeddedFont>
      <p:font typeface="Bitter" pitchFamily="2" charset="77"/>
      <p:regular r:id="rId22"/>
      <p:bold r:id="rId23"/>
      <p:italic r:id="rId24"/>
      <p:boldItalic r:id="rId25"/>
    </p:embeddedFont>
    <p:embeddedFont>
      <p:font typeface="Bitter SemiBold" pitchFamily="2" charset="77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Roboto Condensed Light" panose="02000000000000000000" pitchFamily="2" charset="0"/>
      <p:regular r:id="rId34"/>
      <p:italic r:id="rId35"/>
    </p:embeddedFont>
    <p:embeddedFont>
      <p:font typeface="Rubik" pitchFamily="2" charset="-79"/>
      <p:regular r:id="rId36"/>
      <p:bold r:id="rId37"/>
      <p:italic r:id="rId38"/>
      <p:boldItalic r:id="rId39"/>
    </p:embeddedFont>
    <p:embeddedFont>
      <p:font typeface="Rubik Medium" pitchFamily="2" charset="-79"/>
      <p:regular r:id="rId40"/>
      <p:italic r:id="rId41"/>
    </p:embeddedFont>
    <p:embeddedFont>
      <p:font typeface="Rubik SemiBold" pitchFamily="2" charset="-79"/>
      <p:regular r:id="rId42"/>
      <p:bold r:id="rId43"/>
      <p:italic r:id="rId44"/>
      <p:boldItalic r:id="rId45"/>
    </p:embeddedFont>
    <p:embeddedFont>
      <p:font typeface="Source Code Pro" panose="020B0509030403020204" pitchFamily="49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39C907-CEB6-6F44-86DB-E2B201B09924}">
          <p14:sldIdLst>
            <p14:sldId id="430"/>
            <p14:sldId id="490"/>
            <p14:sldId id="458"/>
            <p14:sldId id="483"/>
            <p14:sldId id="493"/>
            <p14:sldId id="485"/>
            <p14:sldId id="486"/>
            <p14:sldId id="487"/>
            <p14:sldId id="495"/>
            <p14:sldId id="464"/>
            <p14:sldId id="492"/>
            <p14:sldId id="261"/>
            <p14:sldId id="494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CEB1"/>
    <a:srgbClr val="EDF4EB"/>
    <a:srgbClr val="F8EFF2"/>
    <a:srgbClr val="F6E3EA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01" autoAdjust="0"/>
    <p:restoredTop sz="81947" autoAdjust="0"/>
  </p:normalViewPr>
  <p:slideViewPr>
    <p:cSldViewPr snapToGrid="0">
      <p:cViewPr varScale="1">
        <p:scale>
          <a:sx n="50" d="100"/>
          <a:sy n="50" d="100"/>
        </p:scale>
        <p:origin x="216" y="73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7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8.fntdata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0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publishing institutions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United States</c:v>
                </c:pt>
                <c:pt idx="1">
                  <c:v>Colombia</c:v>
                </c:pt>
                <c:pt idx="2">
                  <c:v>United Kingdom</c:v>
                </c:pt>
                <c:pt idx="3">
                  <c:v>Australia</c:v>
                </c:pt>
                <c:pt idx="4">
                  <c:v>Spain</c:v>
                </c:pt>
                <c:pt idx="5">
                  <c:v>Brazil</c:v>
                </c:pt>
                <c:pt idx="6">
                  <c:v>Russian Federation</c:v>
                </c:pt>
                <c:pt idx="7">
                  <c:v>France</c:v>
                </c:pt>
                <c:pt idx="8">
                  <c:v>Ecuador</c:v>
                </c:pt>
                <c:pt idx="9">
                  <c:v>Canada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338</c:v>
                </c:pt>
                <c:pt idx="1">
                  <c:v>220</c:v>
                </c:pt>
                <c:pt idx="2">
                  <c:v>170</c:v>
                </c:pt>
                <c:pt idx="3">
                  <c:v>119</c:v>
                </c:pt>
                <c:pt idx="4">
                  <c:v>116</c:v>
                </c:pt>
                <c:pt idx="5">
                  <c:v>109</c:v>
                </c:pt>
                <c:pt idx="6">
                  <c:v>98</c:v>
                </c:pt>
                <c:pt idx="7">
                  <c:v>60</c:v>
                </c:pt>
                <c:pt idx="8">
                  <c:v>51</c:v>
                </c:pt>
                <c:pt idx="9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4D48-9352-EF76B2CC38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7232928"/>
        <c:axId val="146612576"/>
      </c:barChart>
      <c:catAx>
        <c:axId val="177232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endParaRPr lang="en-DK"/>
          </a:p>
        </c:txPr>
        <c:crossAx val="146612576"/>
        <c:crosses val="autoZero"/>
        <c:auto val="1"/>
        <c:lblAlgn val="ctr"/>
        <c:lblOffset val="100"/>
        <c:noMultiLvlLbl val="0"/>
      </c:catAx>
      <c:valAx>
        <c:axId val="14661257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723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GB" sz="2000" b="0" i="0" dirty="0">
                <a:latin typeface="Rubik Medium" pitchFamily="2" charset="-79"/>
                <a:cs typeface="Rubik Medium" pitchFamily="2" charset="-79"/>
              </a:rPr>
              <a:t>Occurrences published in 2024</a:t>
            </a:r>
          </a:p>
        </c:rich>
      </c:tx>
      <c:layout>
        <c:manualLayout>
          <c:xMode val="edge"/>
          <c:yMode val="edge"/>
          <c:x val="0.28048310085579248"/>
          <c:y val="0.48027028163757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1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1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657B121-BCE2-2146-A83E-A933D670D433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5578F3F-6FD8-5342-BC0A-59811D52A10E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layout>
                <c:manualLayout>
                  <c:x val="-9.0655188667945179E-3"/>
                  <c:y val="1.1820874844523222E-2"/>
                </c:manualLayout>
              </c:layout>
              <c:tx>
                <c:rich>
                  <a:bodyPr/>
                  <a:lstStyle/>
                  <a:p>
                    <a:fld id="{3DD04432-B302-0245-8116-A5328B098F3D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layout>
                <c:manualLayout>
                  <c:x val="-1.2501528818155947E-2"/>
                  <c:y val="2.5632843624919109E-3"/>
                </c:manualLayout>
              </c:layout>
              <c:tx>
                <c:rich>
                  <a:bodyPr/>
                  <a:lstStyle/>
                  <a:p>
                    <a:fld id="{C672715D-07D5-DC41-ABBE-A84709469F79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layout>
                <c:manualLayout>
                  <c:x val="-7.9512654148713481E-3"/>
                  <c:y val="2.525951561263424E-3"/>
                </c:manualLayout>
              </c:layout>
              <c:tx>
                <c:rich>
                  <a:bodyPr/>
                  <a:lstStyle/>
                  <a:p>
                    <a:fld id="{1AE3649E-8A8A-5A4F-98B9-CF22C38F245F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layout>
                <c:manualLayout>
                  <c:x val="-6.3249044094832825E-3"/>
                  <c:y val="1.9909945488374536E-3"/>
                </c:manualLayout>
              </c:layout>
              <c:tx>
                <c:rich>
                  <a:bodyPr/>
                  <a:lstStyle/>
                  <a:p>
                    <a:fld id="{BD9229BF-D42C-EE40-91BE-FF66D8FF89C3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layout>
                <c:manualLayout>
                  <c:x val="-8.5022584232434372E-3"/>
                  <c:y val="1.4932760398671321E-3"/>
                </c:manualLayout>
              </c:layout>
              <c:tx>
                <c:rich>
                  <a:bodyPr/>
                  <a:lstStyle/>
                  <a:p>
                    <a:fld id="{39F4BA73-99D7-C346-B319-E9AFDFBE1727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layout>
                <c:manualLayout>
                  <c:x val="-5.6874607022551404E-3"/>
                  <c:y val="-3.7238503455760999E-5"/>
                </c:manualLayout>
              </c:layout>
              <c:tx>
                <c:rich>
                  <a:bodyPr/>
                  <a:lstStyle/>
                  <a:p>
                    <a:fld id="{D2E5B881-8C4E-8146-BF02-007ED8EA8FAC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layout>
                <c:manualLayout>
                  <c:x val="-6.2222514377491892E-3"/>
                  <c:y val="3.0982675901012106E-3"/>
                </c:manualLayout>
              </c:layout>
              <c:tx>
                <c:rich>
                  <a:bodyPr/>
                  <a:lstStyle/>
                  <a:p>
                    <a:fld id="{4739AD1C-4F0E-CE44-BA7B-F5CBC001E94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layout>
                <c:manualLayout>
                  <c:x val="-1.1659387024039429E-2"/>
                  <c:y val="7.3039287344223445E-3"/>
                </c:manualLayout>
              </c:layout>
              <c:tx>
                <c:rich>
                  <a:bodyPr/>
                  <a:lstStyle/>
                  <a:p>
                    <a:fld id="{2FD60B18-49B1-734B-AF8D-46170C152686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4D25DAEC-3F91-794E-A112-251285ED70A0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FR</c:v>
                </c:pt>
                <c:pt idx="1">
                  <c:v>US</c:v>
                </c:pt>
                <c:pt idx="2">
                  <c:v>NL</c:v>
                </c:pt>
                <c:pt idx="3">
                  <c:v>JP</c:v>
                </c:pt>
                <c:pt idx="4">
                  <c:v>SE</c:v>
                </c:pt>
                <c:pt idx="5">
                  <c:v>ES</c:v>
                </c:pt>
                <c:pt idx="6">
                  <c:v>GB</c:v>
                </c:pt>
                <c:pt idx="7">
                  <c:v>DK</c:v>
                </c:pt>
                <c:pt idx="8">
                  <c:v>CA</c:v>
                </c:pt>
                <c:pt idx="9">
                  <c:v>BG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41972113</c:v>
                </c:pt>
                <c:pt idx="1">
                  <c:v>6251578</c:v>
                </c:pt>
                <c:pt idx="2">
                  <c:v>3926163</c:v>
                </c:pt>
                <c:pt idx="3">
                  <c:v>2091220</c:v>
                </c:pt>
                <c:pt idx="4">
                  <c:v>1909996</c:v>
                </c:pt>
                <c:pt idx="5">
                  <c:v>1041119</c:v>
                </c:pt>
                <c:pt idx="6">
                  <c:v>1005380</c:v>
                </c:pt>
                <c:pt idx="7">
                  <c:v>92465</c:v>
                </c:pt>
                <c:pt idx="8">
                  <c:v>681911</c:v>
                </c:pt>
                <c:pt idx="9">
                  <c:v>576189</c:v>
                </c:pt>
                <c:pt idx="10" formatCode="#,##0">
                  <c:v>4371930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FR</c:v>
                  </c:pt>
                  <c:pt idx="1">
                    <c:v>US</c:v>
                  </c:pt>
                  <c:pt idx="2">
                    <c:v>NL</c:v>
                  </c:pt>
                  <c:pt idx="3">
                    <c:v>JP</c:v>
                  </c:pt>
                  <c:pt idx="4">
                    <c:v>SE</c:v>
                  </c:pt>
                  <c:pt idx="5">
                    <c:v>ES</c:v>
                  </c:pt>
                  <c:pt idx="6">
                    <c:v>GB</c:v>
                  </c:pt>
                  <c:pt idx="7">
                    <c:v>DK</c:v>
                  </c:pt>
                  <c:pt idx="8">
                    <c:v>CA</c:v>
                  </c:pt>
                  <c:pt idx="9">
                    <c:v>BG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Download requests </a:t>
            </a:r>
            <a:br>
              <a:rPr lang="en-US" sz="1800" b="0" i="0" dirty="0">
                <a:latin typeface="Rubik Medium" pitchFamily="2" charset="-79"/>
                <a:cs typeface="Rubik Medium" pitchFamily="2" charset="-79"/>
              </a:rPr>
            </a:b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by country, island</a:t>
            </a:r>
          </a:p>
          <a:p>
            <a:pPr>
              <a:defRPr sz="1800">
                <a:latin typeface="Rubik Medium" pitchFamily="2" charset="-79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or territory</a:t>
            </a:r>
          </a:p>
        </c:rich>
      </c:tx>
      <c:layout>
        <c:manualLayout>
          <c:xMode val="edge"/>
          <c:yMode val="edge"/>
          <c:x val="0.37124603463837624"/>
          <c:y val="0.57592288769695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129759142797921"/>
          <c:y val="0.25064467651390804"/>
          <c:w val="0.71908881194866714"/>
          <c:h val="0.74935532348609191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2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2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2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2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2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8BC1AA8-4232-1646-8AEA-BE8A8C640A5E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Rubik Medium" pitchFamily="2" charset="-79"/>
                        <a:ea typeface="+mn-ea"/>
                        <a:cs typeface="Rubik Medium" pitchFamily="2" charset="-79"/>
                      </a:defRPr>
                    </a:pPr>
                    <a:fld id="{739793EE-E67C-8A4C-98A4-9930EFCE0CC4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Rubik Medium" pitchFamily="2" charset="-79"/>
                      <a:ea typeface="+mn-ea"/>
                      <a:cs typeface="Rubik Medium" pitchFamily="2" charset="-79"/>
                    </a:defRPr>
                  </a:pPr>
                  <a:endParaRPr lang="en-DK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CA3E30C-6540-D24E-9E02-4C5B51DAC6C1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7A40B04-E653-9E43-8CCE-329502D514A7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layout>
                <c:manualLayout>
                  <c:x val="8.8130014671565626E-3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B5DBADA0-3802-554C-9C76-5253CD228333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1.1769562479609729E-2"/>
                  <c:y val="1.4103886670666475E-2"/>
                </c:manualLayout>
              </c:layout>
              <c:tx>
                <c:rich>
                  <a:bodyPr/>
                  <a:lstStyle/>
                  <a:p>
                    <a:fld id="{F3794ED1-90DB-EF45-B186-EDE793A9C428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2.9338847661815552E-3"/>
                  <c:y val="9.549359499626018E-3"/>
                </c:manualLayout>
              </c:layout>
              <c:tx>
                <c:rich>
                  <a:bodyPr/>
                  <a:lstStyle/>
                  <a:p>
                    <a:fld id="{E8EA9602-72D6-E64B-ACEB-23FE7CA87D7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5.1285980184851733E-3"/>
                  <c:y val="4.9947116308997177E-3"/>
                </c:manualLayout>
              </c:layout>
              <c:tx>
                <c:rich>
                  <a:bodyPr/>
                  <a:lstStyle/>
                  <a:p>
                    <a:fld id="{63FD12E1-83F5-1C45-9961-072D8B2FDD69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4.3923204467012922E-3"/>
                  <c:y val="5.0828209414829862E-3"/>
                </c:manualLayout>
              </c:layout>
              <c:tx>
                <c:rich>
                  <a:bodyPr/>
                  <a:lstStyle/>
                  <a:p>
                    <a:fld id="{AB50E532-69F3-9342-9E8B-BC3496C9DD17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9.5436016472156444E-3"/>
                  <c:y val="3.1537098304522276E-3"/>
                </c:manualLayout>
              </c:layout>
              <c:tx>
                <c:rich>
                  <a:bodyPr/>
                  <a:lstStyle/>
                  <a:p>
                    <a:fld id="{1147B587-877A-6C4C-BC19-F79484E81102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EA07C0E0-BF4B-4C47-85E7-97F5E4BF4871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CN</c:v>
                </c:pt>
                <c:pt idx="1">
                  <c:v>US</c:v>
                </c:pt>
                <c:pt idx="2">
                  <c:v>MX</c:v>
                </c:pt>
                <c:pt idx="3">
                  <c:v>BR</c:v>
                </c:pt>
                <c:pt idx="4">
                  <c:v>CO</c:v>
                </c:pt>
                <c:pt idx="5">
                  <c:v>GB</c:v>
                </c:pt>
                <c:pt idx="6">
                  <c:v>ES</c:v>
                </c:pt>
                <c:pt idx="7">
                  <c:v>CA</c:v>
                </c:pt>
                <c:pt idx="8">
                  <c:v>FR</c:v>
                </c:pt>
                <c:pt idx="9">
                  <c:v>BE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12590</c:v>
                </c:pt>
                <c:pt idx="1">
                  <c:v>11029</c:v>
                </c:pt>
                <c:pt idx="2">
                  <c:v>7991</c:v>
                </c:pt>
                <c:pt idx="3">
                  <c:v>4759</c:v>
                </c:pt>
                <c:pt idx="4">
                  <c:v>4278</c:v>
                </c:pt>
                <c:pt idx="5">
                  <c:v>3741</c:v>
                </c:pt>
                <c:pt idx="6">
                  <c:v>3158</c:v>
                </c:pt>
                <c:pt idx="7">
                  <c:v>2717</c:v>
                </c:pt>
                <c:pt idx="8">
                  <c:v>2601</c:v>
                </c:pt>
                <c:pt idx="9">
                  <c:v>1950</c:v>
                </c:pt>
                <c:pt idx="10">
                  <c:v>27969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CN</c:v>
                  </c:pt>
                  <c:pt idx="1">
                    <c:v>US</c:v>
                  </c:pt>
                  <c:pt idx="2">
                    <c:v>MX</c:v>
                  </c:pt>
                  <c:pt idx="3">
                    <c:v>BR</c:v>
                  </c:pt>
                  <c:pt idx="4">
                    <c:v>CO</c:v>
                  </c:pt>
                  <c:pt idx="5">
                    <c:v>GB</c:v>
                  </c:pt>
                  <c:pt idx="6">
                    <c:v>ES</c:v>
                  </c:pt>
                  <c:pt idx="7">
                    <c:v>CA</c:v>
                  </c:pt>
                  <c:pt idx="8">
                    <c:v>FR</c:v>
                  </c:pt>
                  <c:pt idx="9">
                    <c:v>BE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7443286774287875E-3"/>
                  <c:y val="-2.244728732242213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7C-8140-984E-96F3969A2D24}"/>
                </c:ext>
              </c:extLst>
            </c:dLbl>
            <c:dLbl>
              <c:idx val="1"/>
              <c:layout>
                <c:manualLayout>
                  <c:x val="6.10591312413563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7C-8140-984E-96F3969A2D24}"/>
                </c:ext>
              </c:extLst>
            </c:dLbl>
            <c:dLbl>
              <c:idx val="2"/>
              <c:layout>
                <c:manualLayout>
                  <c:x val="4.292923665727487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7C-8140-984E-96F3969A2D24}"/>
                </c:ext>
              </c:extLst>
            </c:dLbl>
            <c:dLbl>
              <c:idx val="3"/>
              <c:layout>
                <c:manualLayout>
                  <c:x val="4.093995048371905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7C-8140-984E-96F3969A2D24}"/>
                </c:ext>
              </c:extLst>
            </c:dLbl>
            <c:dLbl>
              <c:idx val="4"/>
              <c:layout>
                <c:manualLayout>
                  <c:x val="3.574389785885956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7C-8140-984E-96F3969A2D24}"/>
                </c:ext>
              </c:extLst>
            </c:dLbl>
            <c:dLbl>
              <c:idx val="5"/>
              <c:layout>
                <c:manualLayout>
                  <c:x val="4.009212460870021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7C-8140-984E-96F3969A2D24}"/>
                </c:ext>
              </c:extLst>
            </c:dLbl>
            <c:dLbl>
              <c:idx val="6"/>
              <c:layout>
                <c:manualLayout>
                  <c:x val="5.228955928838799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7C-8140-984E-96F3969A2D24}"/>
                </c:ext>
              </c:extLst>
            </c:dLbl>
            <c:dLbl>
              <c:idx val="7"/>
              <c:layout>
                <c:manualLayout>
                  <c:x val="2.818948496289965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7C-8140-984E-96F3969A2D24}"/>
                </c:ext>
              </c:extLst>
            </c:dLbl>
            <c:dLbl>
              <c:idx val="8"/>
              <c:layout>
                <c:manualLayout>
                  <c:x val="2.89264725476189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7C-8140-984E-96F3969A2D24}"/>
                </c:ext>
              </c:extLst>
            </c:dLbl>
            <c:dLbl>
              <c:idx val="9"/>
              <c:layout>
                <c:manualLayout>
                  <c:x val="2.549977043126888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C-8140-984E-96F3969A2D24}"/>
                </c:ext>
              </c:extLst>
            </c:dLbl>
            <c:dLbl>
              <c:idx val="10"/>
              <c:layout>
                <c:manualLayout>
                  <c:x val="2.5204975397380845E-3"/>
                  <c:y val="-5.611821830605533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C-8140-984E-96F3969A2D24}"/>
                </c:ext>
              </c:extLst>
            </c:dLbl>
            <c:dLbl>
              <c:idx val="11"/>
              <c:layout>
                <c:manualLayout>
                  <c:x val="5.3284202375165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7C-8140-984E-96F3969A2D24}"/>
                </c:ext>
              </c:extLst>
            </c:dLbl>
            <c:dLbl>
              <c:idx val="12"/>
              <c:layout>
                <c:manualLayout>
                  <c:x val="7.476710031712518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7C-8140-984E-96F3969A2D24}"/>
                </c:ext>
              </c:extLst>
            </c:dLbl>
            <c:dLbl>
              <c:idx val="13"/>
              <c:layout>
                <c:manualLayout>
                  <c:x val="6.249654718415033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7C-8140-984E-96F3969A2D24}"/>
                </c:ext>
              </c:extLst>
            </c:dLbl>
            <c:dLbl>
              <c:idx val="14"/>
              <c:layout>
                <c:manualLayout>
                  <c:x val="-5.704283905723155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030402420754683E-2"/>
                      <c:h val="3.93342237633954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BE7C-8140-984E-96F3969A2D24}"/>
                </c:ext>
              </c:extLst>
            </c:dLbl>
            <c:dLbl>
              <c:idx val="15"/>
              <c:layout>
                <c:manualLayout>
                  <c:x val="1.2417950649917513E-3"/>
                  <c:y val="-2.805910915302766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DE-D14C-88ED-EB6C8AFDF2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  <c:pt idx="15" formatCode="0">
                  <c:v>1782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C-8140-984E-96F3969A2D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YTD 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6"/>
              <c:layout>
                <c:manualLayout>
                  <c:x val="1.304468024952221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DE-D14C-88ED-EB6C8AFDF2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Sheet1!$C$2:$C$18</c:f>
              <c:numCache>
                <c:formatCode>General</c:formatCode>
                <c:ptCount val="17"/>
                <c:pt idx="16" formatCode="0">
                  <c:v>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7C-8140-984E-96F3969A2D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Projection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3DE-D14C-88ED-EB6C8AFDF26F}"/>
              </c:ext>
            </c:extLst>
          </c:dPt>
          <c:dLbls>
            <c:dLbl>
              <c:idx val="16"/>
              <c:layout>
                <c:manualLayout>
                  <c:x val="9.6619072356627558E-3"/>
                  <c:y val="-1.402955457651383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DE-D14C-88ED-EB6C8AFDF2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Sheet1!$D$2:$D$18</c:f>
              <c:numCache>
                <c:formatCode>General</c:formatCode>
                <c:ptCount val="17"/>
                <c:pt idx="16" formatCode="0">
                  <c:v>1880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7C-8140-984E-96F3969A2D2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77874799"/>
        <c:axId val="2078203359"/>
      </c:barChart>
      <c:catAx>
        <c:axId val="207787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8203359"/>
        <c:crosses val="autoZero"/>
        <c:auto val="1"/>
        <c:lblAlgn val="ctr"/>
        <c:lblOffset val="100"/>
        <c:noMultiLvlLbl val="0"/>
      </c:catAx>
      <c:valAx>
        <c:axId val="2078203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787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3105210039489"/>
          <c:y val="7.8117386230355926E-2"/>
          <c:w val="0.79248307040394106"/>
          <c:h val="0.821258449182063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83611807951905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10-3A45-A0AE-6525D06B137F}"/>
                </c:ext>
              </c:extLst>
            </c:dLbl>
            <c:dLbl>
              <c:idx val="1"/>
              <c:layout>
                <c:manualLayout>
                  <c:x val="-6.026242234388867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10-3A45-A0AE-6525D06B137F}"/>
                </c:ext>
              </c:extLst>
            </c:dLbl>
            <c:dLbl>
              <c:idx val="2"/>
              <c:layout>
                <c:manualLayout>
                  <c:x val="-1.8965118062018022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410-3A45-A0AE-6525D06B137F}"/>
                </c:ext>
              </c:extLst>
            </c:dLbl>
            <c:dLbl>
              <c:idx val="3"/>
              <c:layout>
                <c:manualLayout>
                  <c:x val="-1.0339781322549891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10-3A45-A0AE-6525D06B137F}"/>
                </c:ext>
              </c:extLst>
            </c:dLbl>
            <c:dLbl>
              <c:idx val="4"/>
              <c:layout>
                <c:manualLayout>
                  <c:x val="7.1320546368843244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10-3A45-A0AE-6525D06B137F}"/>
                </c:ext>
              </c:extLst>
            </c:dLbl>
            <c:dLbl>
              <c:idx val="5"/>
              <c:layout>
                <c:manualLayout>
                  <c:x val="2.31672051915018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33</c:v>
                </c:pt>
                <c:pt idx="1">
                  <c:v>52</c:v>
                </c:pt>
                <c:pt idx="2">
                  <c:v>115</c:v>
                </c:pt>
                <c:pt idx="3">
                  <c:v>145</c:v>
                </c:pt>
                <c:pt idx="4">
                  <c:v>197</c:v>
                </c:pt>
                <c:pt idx="5">
                  <c:v>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0-3A45-A0AE-6525D06B13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939104217072196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10-3A45-A0AE-6525D06B137F}"/>
                </c:ext>
              </c:extLst>
            </c:dLbl>
            <c:dLbl>
              <c:idx val="1"/>
              <c:layout>
                <c:manualLayout>
                  <c:x val="4.278710351074540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10-3A45-A0AE-6525D06B137F}"/>
                </c:ext>
              </c:extLst>
            </c:dLbl>
            <c:dLbl>
              <c:idx val="2"/>
              <c:layout>
                <c:manualLayout>
                  <c:x val="3.3296272654678559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410-3A45-A0AE-6525D06B137F}"/>
                </c:ext>
              </c:extLst>
            </c:dLbl>
            <c:dLbl>
              <c:idx val="3"/>
              <c:layout>
                <c:manualLayout>
                  <c:x val="-5.6509625922820039E-4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0-3A45-A0AE-6525D06B137F}"/>
                </c:ext>
              </c:extLst>
            </c:dLbl>
            <c:dLbl>
              <c:idx val="4"/>
              <c:layout>
                <c:manualLayout>
                  <c:x val="4.003563328090507E-4"/>
                  <c:y val="3.40498225567743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10-3A45-A0AE-6525D06B137F}"/>
                </c:ext>
              </c:extLst>
            </c:dLbl>
            <c:dLbl>
              <c:idx val="5"/>
              <c:layout>
                <c:manualLayout>
                  <c:x val="9.105973311261202E-4"/>
                  <c:y val="-1.702491127838717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124</c:v>
                </c:pt>
                <c:pt idx="1">
                  <c:v>200</c:v>
                </c:pt>
                <c:pt idx="2">
                  <c:v>452</c:v>
                </c:pt>
                <c:pt idx="3">
                  <c:v>542</c:v>
                </c:pt>
                <c:pt idx="4">
                  <c:v>741</c:v>
                </c:pt>
                <c:pt idx="5">
                  <c:v>1432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0-3A45-A0AE-6525D06B13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50"/>
        <c:axId val="1698983935"/>
        <c:axId val="1767087087"/>
      </c:barChart>
      <c:catAx>
        <c:axId val="169898393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67087087"/>
        <c:crosses val="autoZero"/>
        <c:auto val="1"/>
        <c:lblAlgn val="ctr"/>
        <c:lblOffset val="100"/>
        <c:noMultiLvlLbl val="0"/>
      </c:catAx>
      <c:valAx>
        <c:axId val="1767087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698983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ubik" pitchFamily="2" charset="-79"/>
              </a:rPr>
              <a:t>04/06/2024</a:t>
            </a:fld>
            <a:endParaRPr lang="en-GB" dirty="0">
              <a:latin typeface="Rubik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ubik" pitchFamily="2" charset="-79"/>
              </a:rPr>
              <a:t>‹#›</a:t>
            </a:fld>
            <a:endParaRPr lang="en-GB" dirty="0">
              <a:latin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08ECCEA-2969-42E4-A1A0-9C247F9CF1CC}" type="datetimeFigureOut">
              <a:rPr lang="en-GB" smtClean="0"/>
              <a:pPr/>
              <a:t>04/06/2024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3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Rubi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4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F259F-303C-F894-4EB7-7812C76CC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CEA834-49ED-ADE0-8D7D-C031FBD6B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ADE9DA-F602-C393-A1F0-71DA55E79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28AD9-03AE-BEE2-AE52-89362E5B6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174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8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4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0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77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4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771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3 slides are showcasing PPT standard or Live charts.</a:t>
            </a:r>
          </a:p>
          <a:p>
            <a:endParaRPr lang="en-US" dirty="0"/>
          </a:p>
          <a:p>
            <a:r>
              <a:rPr lang="en-US" dirty="0"/>
              <a:t>To create a chart simply click on the Insert tap on the ribbon &gt; Click on Chart &gt; chose a chart of your choice (in this example I chose, Bar) &gt; add in your data in the automatically opened Excel sheet and see your chart changing and adopting to the new information you have entered in the data sheet.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9789" y="3257550"/>
            <a:ext cx="8640762" cy="82978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6357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6438" y="3270258"/>
            <a:ext cx="11129208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46767" y="3270252"/>
            <a:ext cx="11129207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E86E62C-E059-2543-3439-738DD31A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6/4/24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19CD230-CF64-5E7A-95A8-8C6CE56EB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88A44A3-61E6-51AE-E0CC-9A759F16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7E7A4A-4032-B5B8-EB0E-555AA072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1709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71" y="3270250"/>
            <a:ext cx="11123843" cy="1406520"/>
          </a:xfrm>
          <a:prstGeom prst="rect">
            <a:avLst/>
          </a:prstGeom>
        </p:spPr>
        <p:txBody>
          <a:bodyPr lIns="36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  <a:cs typeface="Rubik SemiBold" pitchFamily="2" charset="-79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4371" y="5029218"/>
            <a:ext cx="11123843" cy="6526201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544200" y="3270250"/>
            <a:ext cx="11123842" cy="1406515"/>
          </a:xfrm>
          <a:prstGeom prst="rect">
            <a:avLst/>
          </a:prstGeom>
        </p:spPr>
        <p:txBody>
          <a:bodyPr lIns="360000" rIns="9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544199" y="5029213"/>
            <a:ext cx="11123841" cy="6526200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6F9A879-D683-E7DD-2950-E801B75C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6/4/24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33E26E5-95DB-DFA7-0027-980DA088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4BDFE52-C892-4960-3A8A-2B9B8779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217B40B-F536-62FC-029A-1D9B618A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09145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6/4/24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4987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21792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9" y="1074738"/>
            <a:ext cx="9310959" cy="352438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50" y="1074739"/>
            <a:ext cx="12912724" cy="1048067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139" y="5327649"/>
            <a:ext cx="9310688" cy="6227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F495614-5246-564F-2E48-1464563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6/4/24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2DA96CE-4360-ABC3-5901-7D03AB08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C1081AF-46CC-9871-0051-84767126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0567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82843" y="1074739"/>
            <a:ext cx="13993132" cy="104806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F181B5-CF20-B7EE-BFBC-ED85B8E3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8" y="1074739"/>
            <a:ext cx="8616405" cy="389291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8697A69-5C84-6B36-7672-9553F731F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6438" y="5327650"/>
            <a:ext cx="8604250" cy="6227763"/>
          </a:xfrm>
          <a:prstGeom prst="rect">
            <a:avLst/>
          </a:prstGeom>
        </p:spPr>
        <p:txBody>
          <a:bodyPr lIns="360000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D930809-2E23-55F1-6CC4-DC02627C0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6/4/24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3C8C172-B1EF-1A0D-2C65-5C5C507C3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14790E-488E-2C13-95B2-709C3429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0188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56837" cy="14620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7" y="3257550"/>
            <a:ext cx="22969537" cy="82978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FFF03D6-67FD-DDAF-3CC8-DDB97F76F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6/4/24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8829B03-B83E-3DAC-381F-CC145094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320DC17-CBC0-B435-6E3F-6C98F8EAC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24293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79276" y="1074740"/>
            <a:ext cx="7883999" cy="10480673"/>
          </a:xfrm>
          <a:prstGeom prst="rect">
            <a:avLst/>
          </a:prstGeo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8" y="1074739"/>
            <a:ext cx="14365288" cy="10477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38C285-16D9-22AD-6F61-6DBF9020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5F553BA-CAFF-E11C-7C43-3C6FABE1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6/4/24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9ADF053-EE38-DB21-8098-13B5B8A9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5350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4A5F-C873-4F0E-9E5A-34F86096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9"/>
            <a:ext cx="21566187" cy="1462086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16C3-064B-42A2-A420-78C79A2E8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9788" y="5327651"/>
            <a:ext cx="8640762" cy="41592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95847F-362D-4D61-A38C-6A82B96E853F}"/>
              </a:ext>
            </a:extLst>
          </p:cNvPr>
          <p:cNvCxnSpPr>
            <a:cxnSpLocks/>
          </p:cNvCxnSpPr>
          <p:nvPr userDrawn="1"/>
        </p:nvCxnSpPr>
        <p:spPr>
          <a:xfrm>
            <a:off x="0" y="12344400"/>
            <a:ext cx="24382413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CF388-92B3-A47A-EFBA-54991112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pPr/>
              <a:t>04/06/2024</a:t>
            </a:fld>
            <a:endParaRPr lang="en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1B3D82-BEF3-B0FF-EE57-B2A01FF6B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B29B8E-4E72-3EE5-EB0D-3A669D31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2FCB77-5C88-6CE9-DADC-465ED23FA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0413" y="3257550"/>
            <a:ext cx="10082212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30158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69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232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20A67-54F2-C9C6-E775-46FE5F116B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31863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109723925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6/4/24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678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18870-C0D2-0289-AB19-15E4A664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t>04/06/2024</a:t>
            </a:fld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7330F2A-58E9-4D30-2DF5-D973892C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t>‹#›</a:t>
            </a:fld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D463E-E43F-DDBD-29C5-502642131C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92578309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B1FF849-2E79-31DC-A9D0-A5E01355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6/4/24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042B5BB-8761-583B-C9E9-0684AA75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E79F567-DAFF-C167-4622-FCF22799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D8CEF-47A6-AC8D-D9C4-85E4695FF0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71365523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9BE2F5-74FC-722B-C059-0EFDDCDA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062"/>
            <a:ext cx="20126325" cy="7164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D1480F-73E2-8A98-8772-80232EF43E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438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89419D-758F-414D-B4CF-679E735F9A19}"/>
              </a:ext>
            </a:extLst>
          </p:cNvPr>
          <p:cNvCxnSpPr>
            <a:cxnSpLocks/>
          </p:cNvCxnSpPr>
          <p:nvPr userDrawn="1"/>
        </p:nvCxnSpPr>
        <p:spPr>
          <a:xfrm>
            <a:off x="687388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BBDA6F2B-5039-46EC-92F8-B09302BDBF7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38000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F7E229-89D8-B311-01B5-71B85323689E}"/>
              </a:ext>
            </a:extLst>
          </p:cNvPr>
          <p:cNvCxnSpPr>
            <a:cxnSpLocks/>
          </p:cNvCxnSpPr>
          <p:nvPr userDrawn="1"/>
        </p:nvCxnSpPr>
        <p:spPr>
          <a:xfrm>
            <a:off x="8518950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8BE96AD9-27EB-4E16-59A5-AE89FBEF868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6350512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FAE3EC-E8C9-BD37-22D6-3FE962D08E11}"/>
              </a:ext>
            </a:extLst>
          </p:cNvPr>
          <p:cNvCxnSpPr>
            <a:cxnSpLocks/>
          </p:cNvCxnSpPr>
          <p:nvPr userDrawn="1"/>
        </p:nvCxnSpPr>
        <p:spPr>
          <a:xfrm>
            <a:off x="16331462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905A5B-6E10-C0A8-7993-ACEEA4C853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6438" y="7397750"/>
            <a:ext cx="7308000" cy="415766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4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14D335-FE50-BD73-453D-CBB9D2488AA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38000" y="7411548"/>
            <a:ext cx="7308000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1028102-8217-53B4-A6DC-3EAFAE6D11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350512" y="7411548"/>
            <a:ext cx="7312763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80787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-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0825" y="-46"/>
            <a:ext cx="8642349" cy="13716045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18" name="Content Placeholder 69">
            <a:extLst>
              <a:ext uri="{FF2B5EF4-FFF2-40B4-BE49-F238E27FC236}">
                <a16:creationId xmlns:a16="http://schemas.microsoft.com/office/drawing/2014/main" id="{33849875-416E-8F67-8BF6-2E48FFAF101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5400000">
            <a:off x="2096426" y="6646088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19" name="Content Placeholder 69">
            <a:extLst>
              <a:ext uri="{FF2B5EF4-FFF2-40B4-BE49-F238E27FC236}">
                <a16:creationId xmlns:a16="http://schemas.microsoft.com/office/drawing/2014/main" id="{6C042FBC-0348-47EE-14BD-32932C4E88D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5400000">
            <a:off x="22195987" y="6649535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EBF8A-B74C-B26D-96A1-CE2099379D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A40B3C-8CFD-FF1A-E33E-3D46DC018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32313" y="2536825"/>
            <a:ext cx="5722937" cy="4148138"/>
          </a:xfrm>
        </p:spPr>
        <p:txBody>
          <a:bodyPr lIns="180000" tIns="180000" rIns="684000" bIns="180000" anchor="b">
            <a:normAutofit/>
          </a:bodyPr>
          <a:lstStyle>
            <a:lvl1pPr algn="r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761C1C-663F-7081-6C8D-0D7746BA8C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6826" y="2536825"/>
            <a:ext cx="5722937" cy="4148138"/>
          </a:xfrm>
        </p:spPr>
        <p:txBody>
          <a:bodyPr lIns="684000" tIns="180000" rIns="180000" bIns="180000" anchor="b">
            <a:normAutofit/>
          </a:bodyPr>
          <a:lstStyle>
            <a:lvl1pPr algn="l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28A1B-D1C8-8B20-5976-E8D61CC4D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6826" y="7839075"/>
            <a:ext cx="5722938" cy="3716338"/>
          </a:xfrm>
        </p:spPr>
        <p:txBody>
          <a:bodyPr lIns="684000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0" indent="0">
              <a:buNone/>
              <a:defRPr sz="2000">
                <a:latin typeface="+mn-lt"/>
              </a:defRPr>
            </a:lvl2pPr>
            <a:lvl3pPr marL="0" indent="0">
              <a:buNone/>
              <a:defRPr sz="2000">
                <a:latin typeface="+mn-lt"/>
              </a:defRPr>
            </a:lvl3pPr>
            <a:lvl4pPr marL="0" indent="0">
              <a:buNone/>
              <a:defRPr sz="2000">
                <a:latin typeface="+mn-lt"/>
              </a:defRPr>
            </a:lvl4pPr>
            <a:lvl5pPr marL="0" indent="0">
              <a:buNone/>
              <a:defRPr sz="20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1ADD1C0-9A80-E55C-04DA-14A220F1B4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232312" y="7839075"/>
            <a:ext cx="5722938" cy="3716338"/>
          </a:xfrm>
        </p:spPr>
        <p:txBody>
          <a:bodyPr rIns="68400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0" indent="0" algn="r">
              <a:buNone/>
              <a:defRPr sz="2000">
                <a:latin typeface="+mn-lt"/>
              </a:defRPr>
            </a:lvl2pPr>
            <a:lvl3pPr marL="0" indent="0" algn="r">
              <a:buNone/>
              <a:defRPr sz="2000">
                <a:latin typeface="+mn-lt"/>
              </a:defRPr>
            </a:lvl3pPr>
            <a:lvl4pPr marL="0" indent="0" algn="r">
              <a:buNone/>
              <a:defRPr sz="2000">
                <a:latin typeface="+mn-lt"/>
              </a:defRPr>
            </a:lvl4pPr>
            <a:lvl5pPr marL="0" indent="0" algn="r">
              <a:buNone/>
              <a:defRPr sz="20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60733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20126325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3132061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8" y="3257550"/>
            <a:ext cx="22969538" cy="3427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50" y="7405689"/>
            <a:ext cx="17283113" cy="4149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84769DA-4874-9BE6-B599-D3B3E39E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6/4/24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0FCF8F-3D12-2C2F-9C33-9F9FB80C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1372AB4-83B4-5FE6-4067-AB2E60F3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0851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0F78E78-4B3F-7122-ED83-9C67C58D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  <a:prstGeom prst="rect">
            <a:avLst/>
          </a:prstGeom>
        </p:spPr>
        <p:txBody>
          <a:bodyPr vert="horz" lIns="360000" tIns="90000" rIns="360000" bIns="9000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D2A67E-F481-B273-61A3-E2B2927D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7" y="3259311"/>
            <a:ext cx="22944138" cy="8296101"/>
          </a:xfrm>
          <a:prstGeom prst="rect">
            <a:avLst/>
          </a:prstGeom>
        </p:spPr>
        <p:txBody>
          <a:bodyPr vert="horz" lIns="90000" tIns="90000" rIns="91440" bIns="90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3FEB8B6-B790-D1A0-88B0-65F96BE6125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266DE-BE5F-490A-F444-03C83BED8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7" y="12277898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FC8DD-7E87-3E47-9F40-9222235C5D65}" type="datetimeFigureOut">
              <a:rPr lang="en-DK" smtClean="0"/>
              <a:pPr/>
              <a:t>04/06/2024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718EC-AC09-267B-5C55-D95B7D8B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963" y="122784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C055-36F5-27BF-A138-53AAB3CC4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122820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551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23" r:id="rId3"/>
    <p:sldLayoutId id="2147483724" r:id="rId4"/>
    <p:sldLayoutId id="2147483748" r:id="rId5"/>
    <p:sldLayoutId id="2147483749" r:id="rId6"/>
    <p:sldLayoutId id="2147483734" r:id="rId7"/>
    <p:sldLayoutId id="2147483717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670" r:id="rId18"/>
    <p:sldLayoutId id="2147483817" r:id="rId19"/>
    <p:sldLayoutId id="2147483818" r:id="rId20"/>
  </p:sldLayoutIdLst>
  <p:hf sldNum="0" hdr="0" dt="0"/>
  <p:txStyles>
    <p:titleStyle>
      <a:lvl1pPr marL="0" algn="l" defTabSz="1828709" rtl="0" eaLnBrk="1" latinLnBrk="0" hangingPunct="1">
        <a:lnSpc>
          <a:spcPct val="100000"/>
        </a:lnSpc>
        <a:spcBef>
          <a:spcPts val="0"/>
        </a:spcBef>
        <a:buNone/>
        <a:defRPr sz="4800" b="1" i="0" kern="1200">
          <a:solidFill>
            <a:schemeClr val="tx1">
              <a:lumMod val="85000"/>
              <a:lumOff val="15000"/>
            </a:schemeClr>
          </a:solidFill>
          <a:latin typeface="Bitter SemiBold" pitchFamily="2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1pPr>
      <a:lvl2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2pPr>
      <a:lvl3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3pPr>
      <a:lvl4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15359">
          <p15:clr>
            <a:srgbClr val="A4A3A4"/>
          </p15:clr>
        </p15:guide>
        <p15:guide id="3" pos="445">
          <p15:clr>
            <a:srgbClr val="F26B43"/>
          </p15:clr>
        </p15:guide>
        <p15:guide id="4" pos="4051">
          <p15:clr>
            <a:srgbClr val="A4A3A4"/>
          </p15:clr>
        </p15:guide>
        <p15:guide id="5" pos="5865">
          <p15:clr>
            <a:srgbClr val="A4A3A4"/>
          </p15:clr>
        </p15:guide>
        <p15:guide id="7" pos="9494">
          <p15:clr>
            <a:srgbClr val="A4A3A4"/>
          </p15:clr>
        </p15:guide>
        <p15:guide id="8" pos="11308">
          <p15:clr>
            <a:srgbClr val="A4A3A4"/>
          </p15:clr>
        </p15:guide>
        <p15:guide id="9" pos="13123">
          <p15:clr>
            <a:srgbClr val="A4A3A4"/>
          </p15:clr>
        </p15:guide>
        <p15:guide id="10" pos="14906">
          <p15:clr>
            <a:srgbClr val="F26B43"/>
          </p15:clr>
        </p15:guide>
        <p15:guide id="12" orient="horz" pos="8188">
          <p15:clr>
            <a:srgbClr val="A4A3A4"/>
          </p15:clr>
        </p15:guide>
        <p15:guide id="13" orient="horz" pos="4660" userDrawn="1">
          <p15:clr>
            <a:srgbClr val="F26B43"/>
          </p15:clr>
        </p15:guide>
        <p15:guide id="14" orient="horz" pos="5976" userDrawn="1">
          <p15:clr>
            <a:srgbClr val="A4A3A4"/>
          </p15:clr>
        </p15:guide>
        <p15:guide id="16" orient="horz" pos="2052">
          <p15:clr>
            <a:srgbClr val="F26B43"/>
          </p15:clr>
        </p15:guide>
        <p15:guide id="17" orient="horz" pos="7279">
          <p15:clr>
            <a:srgbClr val="F26B43"/>
          </p15:clr>
        </p15:guide>
        <p15:guide id="18" orient="horz" pos="1598">
          <p15:clr>
            <a:srgbClr val="A4A3A4"/>
          </p15:clr>
        </p15:guide>
        <p15:guide id="19" pos="2214" userDrawn="1">
          <p15:clr>
            <a:srgbClr val="A4A3A4"/>
          </p15:clr>
        </p15:guide>
        <p15:guide id="20" pos="7680">
          <p15:clr>
            <a:srgbClr val="F26B43"/>
          </p15:clr>
        </p15:guide>
        <p15:guide id="21" orient="horz" pos="3356">
          <p15:clr>
            <a:srgbClr val="A4A3A4"/>
          </p15:clr>
        </p15:guide>
        <p15:guide id="22" orient="horz" pos="7734">
          <p15:clr>
            <a:srgbClr val="A4A3A4"/>
          </p15:clr>
        </p15:guide>
        <p15:guide id="23" orient="horz" pos="677">
          <p15:clr>
            <a:srgbClr val="A4A3A4"/>
          </p15:clr>
        </p15:guide>
        <p15:guide id="24" pos="8587" userDrawn="1">
          <p15:clr>
            <a:srgbClr val="A4A3A4"/>
          </p15:clr>
        </p15:guide>
        <p15:guide id="25" pos="10401" userDrawn="1">
          <p15:clr>
            <a:srgbClr val="A4A3A4"/>
          </p15:clr>
        </p15:guide>
        <p15:guide id="26" pos="12215" userDrawn="1">
          <p15:clr>
            <a:srgbClr val="A4A3A4"/>
          </p15:clr>
        </p15:guide>
        <p15:guide id="27" pos="14030" userDrawn="1">
          <p15:clr>
            <a:srgbClr val="A4A3A4"/>
          </p15:clr>
        </p15:guide>
        <p15:guide id="28" pos="6772" userDrawn="1">
          <p15:clr>
            <a:srgbClr val="A4A3A4"/>
          </p15:clr>
        </p15:guide>
        <p15:guide id="29" pos="4958" userDrawn="1">
          <p15:clr>
            <a:srgbClr val="A4A3A4"/>
          </p15:clr>
        </p15:guide>
        <p15:guide id="30" pos="3144" userDrawn="1">
          <p15:clr>
            <a:srgbClr val="A4A3A4"/>
          </p15:clr>
        </p15:guide>
        <p15:guide id="31" pos="132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resource/search?contentType=literature&amp;literatureType=journal&amp;relevance=GBIF_USED&amp;peerReview=tru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emf"/><Relationship Id="rId5" Type="http://schemas.openxmlformats.org/officeDocument/2006/relationships/chart" Target="../charts/chart1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E8209-B9DC-8437-2335-73C59D2A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Overview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2796-02A2-5894-452E-11F064C96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K" dirty="0"/>
              <a:t>April 2024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BB96-2DB3-4910-A500-00BE3A6F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hlinkClick r:id="rId3"/>
              </a:rPr>
              <a:t>https://www.gbif.org/resource/search?contentType=literature&amp;literatureType=journal&amp;relevance=GBIF_USED&amp;peerReview=true</a:t>
            </a:r>
            <a:r>
              <a:rPr lang="en-GB" sz="200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 in peer-reviewed journals: 2024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94561369"/>
              </p:ext>
            </p:extLst>
          </p:nvPr>
        </p:nvGraphicFramePr>
        <p:xfrm>
          <a:off x="2128980" y="4488871"/>
          <a:ext cx="9467271" cy="683793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3857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95167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81977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878754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2043778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78723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9086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End of Year</a:t>
                      </a: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2024 total</a:t>
                      </a:r>
                      <a:endParaRPr lang="en-US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2023 total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2023 rank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China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113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381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States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97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387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Germany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50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163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Mexico 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43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129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</a:t>
                      </a:r>
                      <a:endParaRPr lang="da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Brazil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42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Kingdom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39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182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Spain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37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130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France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108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Italy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Australia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25</a:t>
                      </a:r>
                      <a:endParaRPr lang="en-DK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94</a:t>
                      </a:r>
                      <a:endParaRPr lang="en-DK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2760481" y="3493952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country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9D0FEB9-AB4A-ADAC-9484-408BCC339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1873999"/>
              </p:ext>
            </p:extLst>
          </p:nvPr>
        </p:nvGraphicFramePr>
        <p:xfrm>
          <a:off x="12191205" y="4488871"/>
          <a:ext cx="11484769" cy="683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4959654-BCA4-0649-CEFD-A38944893AF2}"/>
              </a:ext>
            </a:extLst>
          </p:cNvPr>
          <p:cNvSpPr txBox="1"/>
          <p:nvPr/>
        </p:nvSpPr>
        <p:spPr>
          <a:xfrm>
            <a:off x="13417664" y="3531745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region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881D3F-72BF-0CF7-61FF-151557B8413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April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5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635A0B-1115-9E38-0AA7-CD9B6BA6E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80D2DB8-02C8-3CE8-2447-F26EA69E9F44}"/>
              </a:ext>
            </a:extLst>
          </p:cNvPr>
          <p:cNvSpPr/>
          <p:nvPr/>
        </p:nvSpPr>
        <p:spPr>
          <a:xfrm>
            <a:off x="9401157" y="3901188"/>
            <a:ext cx="5707938" cy="5707938"/>
          </a:xfrm>
          <a:prstGeom prst="ellipse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dirty="0"/>
              <a:t>vv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23764CC-144E-BF5C-33F9-DFD2D2260A91}"/>
              </a:ext>
            </a:extLst>
          </p:cNvPr>
          <p:cNvSpPr/>
          <p:nvPr/>
        </p:nvSpPr>
        <p:spPr>
          <a:xfrm>
            <a:off x="5497153" y="2585220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0610FE5-60F0-E452-7DA8-3813390EB5FA}"/>
              </a:ext>
            </a:extLst>
          </p:cNvPr>
          <p:cNvSpPr/>
          <p:nvPr/>
        </p:nvSpPr>
        <p:spPr>
          <a:xfrm>
            <a:off x="3198197" y="6109815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B4250FE-594A-6E07-501D-ED3BF36016BB}"/>
              </a:ext>
            </a:extLst>
          </p:cNvPr>
          <p:cNvSpPr/>
          <p:nvPr/>
        </p:nvSpPr>
        <p:spPr>
          <a:xfrm>
            <a:off x="4828751" y="9433747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20F2783-3537-B985-1A88-03D59A6E2B5F}"/>
              </a:ext>
            </a:extLst>
          </p:cNvPr>
          <p:cNvSpPr/>
          <p:nvPr/>
        </p:nvSpPr>
        <p:spPr>
          <a:xfrm>
            <a:off x="17876278" y="9433866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932CCE-143F-8B02-06C2-86D1E0948EEE}"/>
              </a:ext>
            </a:extLst>
          </p:cNvPr>
          <p:cNvSpPr/>
          <p:nvPr/>
        </p:nvSpPr>
        <p:spPr>
          <a:xfrm>
            <a:off x="20314248" y="6105333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9BB37D7-37C4-C71D-4882-18CCAB0AD5ED}"/>
              </a:ext>
            </a:extLst>
          </p:cNvPr>
          <p:cNvSpPr/>
          <p:nvPr/>
        </p:nvSpPr>
        <p:spPr>
          <a:xfrm>
            <a:off x="4283765" y="2558516"/>
            <a:ext cx="31979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Suggestions reviewed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06E2FF7-C748-25CA-F379-77D716678ACC}"/>
              </a:ext>
            </a:extLst>
          </p:cNvPr>
          <p:cNvSpPr>
            <a:spLocks noChangeAspect="1"/>
          </p:cNvSpPr>
          <p:nvPr/>
        </p:nvSpPr>
        <p:spPr>
          <a:xfrm>
            <a:off x="19509368" y="6152315"/>
            <a:ext cx="2664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Collections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B7CA87-F9C5-B04D-1F5E-64382D53A6E5}"/>
              </a:ext>
            </a:extLst>
          </p:cNvPr>
          <p:cNvSpPr/>
          <p:nvPr/>
        </p:nvSpPr>
        <p:spPr>
          <a:xfrm>
            <a:off x="2973388" y="9549860"/>
            <a:ext cx="3358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 editors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FC16FC5-34A4-7A6F-40C2-C16C9A53807C}"/>
              </a:ext>
            </a:extLst>
          </p:cNvPr>
          <p:cNvSpPr/>
          <p:nvPr/>
        </p:nvSpPr>
        <p:spPr>
          <a:xfrm>
            <a:off x="2474843" y="6029158"/>
            <a:ext cx="2466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Countries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B0B3168-6DC2-1BD8-F9C8-C5F8C5148496}"/>
              </a:ext>
            </a:extLst>
          </p:cNvPr>
          <p:cNvSpPr/>
          <p:nvPr/>
        </p:nvSpPr>
        <p:spPr>
          <a:xfrm>
            <a:off x="17709318" y="9650296"/>
            <a:ext cx="33883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Digitized specimens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75C0CB-D861-9595-5017-7982270570AA}"/>
              </a:ext>
            </a:extLst>
          </p:cNvPr>
          <p:cNvSpPr txBox="1"/>
          <p:nvPr/>
        </p:nvSpPr>
        <p:spPr>
          <a:xfrm>
            <a:off x="3763387" y="10195269"/>
            <a:ext cx="2568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53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22318-02AF-AE7A-4DC7-6C1BA2AD4775}"/>
              </a:ext>
            </a:extLst>
          </p:cNvPr>
          <p:cNvSpPr txBox="1"/>
          <p:nvPr/>
        </p:nvSpPr>
        <p:spPr>
          <a:xfrm>
            <a:off x="19509368" y="6818244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7,734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3ADFBF-848A-4A5D-B6E8-4CD1FE46D375}"/>
              </a:ext>
            </a:extLst>
          </p:cNvPr>
          <p:cNvSpPr txBox="1"/>
          <p:nvPr/>
        </p:nvSpPr>
        <p:spPr>
          <a:xfrm>
            <a:off x="17674108" y="10785882"/>
            <a:ext cx="3850541" cy="83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216,294, 305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CC0FB9-F0CE-8A93-0F54-C004A4183ADC}"/>
              </a:ext>
            </a:extLst>
          </p:cNvPr>
          <p:cNvSpPr txBox="1"/>
          <p:nvPr/>
        </p:nvSpPr>
        <p:spPr>
          <a:xfrm>
            <a:off x="5379751" y="3633538"/>
            <a:ext cx="2083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1,610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7B441F7-3EE2-39D5-17B4-C0557BC91D18}"/>
              </a:ext>
            </a:extLst>
          </p:cNvPr>
          <p:cNvSpPr txBox="1"/>
          <p:nvPr/>
        </p:nvSpPr>
        <p:spPr>
          <a:xfrm>
            <a:off x="2096797" y="6640436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112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1CDAEA0-237B-9C3C-3CE6-308A8DEF20CD}"/>
              </a:ext>
            </a:extLst>
          </p:cNvPr>
          <p:cNvSpPr/>
          <p:nvPr/>
        </p:nvSpPr>
        <p:spPr>
          <a:xfrm>
            <a:off x="19140440" y="630468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8620207-0E97-CDB0-4CAE-4598698B9629}"/>
              </a:ext>
            </a:extLst>
          </p:cNvPr>
          <p:cNvSpPr/>
          <p:nvPr/>
        </p:nvSpPr>
        <p:spPr>
          <a:xfrm>
            <a:off x="5106771" y="6229284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24BB6FE-B48F-6F13-1527-34E84197776B}"/>
              </a:ext>
            </a:extLst>
          </p:cNvPr>
          <p:cNvSpPr/>
          <p:nvPr/>
        </p:nvSpPr>
        <p:spPr>
          <a:xfrm>
            <a:off x="17388889" y="2689430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DE4967-3D92-E210-C4C9-DD323D6DB93A}"/>
              </a:ext>
            </a:extLst>
          </p:cNvPr>
          <p:cNvSpPr>
            <a:spLocks noChangeAspect="1"/>
          </p:cNvSpPr>
          <p:nvPr/>
        </p:nvSpPr>
        <p:spPr>
          <a:xfrm>
            <a:off x="16875969" y="2619857"/>
            <a:ext cx="30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Institutions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4E293F-DCB9-AD3E-621C-4D0C0DB6E62B}"/>
              </a:ext>
            </a:extLst>
          </p:cNvPr>
          <p:cNvSpPr txBox="1"/>
          <p:nvPr/>
        </p:nvSpPr>
        <p:spPr>
          <a:xfrm>
            <a:off x="15903623" y="3277009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7,916	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E72ED76-70F3-C744-54A4-48F155C85E93}"/>
              </a:ext>
            </a:extLst>
          </p:cNvPr>
          <p:cNvSpPr/>
          <p:nvPr/>
        </p:nvSpPr>
        <p:spPr>
          <a:xfrm>
            <a:off x="16476578" y="277182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C323D7A-3F30-443E-C86C-355421455403}"/>
              </a:ext>
            </a:extLst>
          </p:cNvPr>
          <p:cNvSpPr/>
          <p:nvPr/>
        </p:nvSpPr>
        <p:spPr>
          <a:xfrm>
            <a:off x="17299199" y="9748722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022791A-9E39-B7D2-54EC-FA5F18962E30}"/>
              </a:ext>
            </a:extLst>
          </p:cNvPr>
          <p:cNvSpPr/>
          <p:nvPr/>
        </p:nvSpPr>
        <p:spPr>
          <a:xfrm>
            <a:off x="6530256" y="9748722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229F537-8F29-F444-A8EB-9FE1CE7FBAE9}"/>
              </a:ext>
            </a:extLst>
          </p:cNvPr>
          <p:cNvSpPr/>
          <p:nvPr/>
        </p:nvSpPr>
        <p:spPr>
          <a:xfrm>
            <a:off x="7638844" y="2752844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946DFFBA-E3DA-6EB5-0D91-3F108B8BBE68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DK" b="1" dirty="0">
                <a:latin typeface="Rubik SemiBold" pitchFamily="2" charset="-79"/>
                <a:cs typeface="Rubik SemiBold" pitchFamily="2" charset="-79"/>
              </a:rPr>
              <a:t>scientific-collections.gbif.org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F7568242-B851-0D8A-883D-A694F640ACCE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latin typeface="Rubik Medium" pitchFamily="2" charset="-79"/>
              </a:rPr>
              <a:t>GRSciColl</a:t>
            </a:r>
            <a:r>
              <a:rPr lang="en-GB" sz="2000" dirty="0">
                <a:latin typeface="Rubik Medium" pitchFamily="2" charset="-79"/>
              </a:rPr>
              <a:t> by the numbers | 27 April 2024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FD26BB-F933-CCCB-3316-43990E8E5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541" y="6640436"/>
            <a:ext cx="8333047" cy="4137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69ACB-36BF-00A7-24BF-CDC0EE5DE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197" y="4491462"/>
            <a:ext cx="3601605" cy="2387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032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38C911-8117-1F94-296D-208E9DFA0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934" y="3375282"/>
            <a:ext cx="22755392" cy="88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E867AC-648F-CE5C-51ED-95715E1A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Sources of biodiversity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EC25F-7BA3-8CB8-83E5-6DE4B3E53170}"/>
              </a:ext>
            </a:extLst>
          </p:cNvPr>
          <p:cNvSpPr txBox="1"/>
          <p:nvPr/>
        </p:nvSpPr>
        <p:spPr>
          <a:xfrm>
            <a:off x="2109787" y="7411998"/>
            <a:ext cx="432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Combine sources</a:t>
            </a:r>
            <a:br>
              <a:rPr lang="en-US" sz="2400" i="1" dirty="0">
                <a:solidFill>
                  <a:schemeClr val="accent4"/>
                </a:solidFill>
                <a:cs typeface="Rubik" pitchFamily="2" charset="-79"/>
              </a:rPr>
            </a:b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of evidence</a:t>
            </a:r>
            <a:endParaRPr lang="x-none" sz="2400" i="1" dirty="0">
              <a:solidFill>
                <a:schemeClr val="accent4"/>
              </a:solidFill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60046-7037-2FE2-FB67-7FB2A4D3294C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Create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F3557E2-F513-CB01-60FF-20C2DA2C4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963" y="3350838"/>
            <a:ext cx="17232312" cy="80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376" r="20443"/>
          <a:stretch/>
        </p:blipFill>
        <p:spPr>
          <a:xfrm>
            <a:off x="6430962" y="734798"/>
            <a:ext cx="12960352" cy="13211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5488A-5CC1-BE87-54C5-793EA97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Access to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5E338-2573-D35E-F928-8D9A93F63AF7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D6ED-B734-6BD9-DDA7-080DB821CF92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>
                <a:solidFill>
                  <a:schemeClr val="accent4"/>
                </a:solidFill>
                <a:cs typeface="Rubik" pitchFamily="2" charset="-79"/>
              </a:rPr>
              <a:t>FAIR and open access</a:t>
            </a:r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67"/>
          <a:stretch/>
        </p:blipFill>
        <p:spPr>
          <a:xfrm>
            <a:off x="7870825" y="1414386"/>
            <a:ext cx="15429823" cy="11835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3BC12-4ACE-D332-E320-8FC3A6A8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Uses of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E59C1-A819-35C1-8714-19EC8C07A7C3}"/>
              </a:ext>
            </a:extLst>
          </p:cNvPr>
          <p:cNvSpPr txBox="1"/>
          <p:nvPr/>
        </p:nvSpPr>
        <p:spPr>
          <a:xfrm>
            <a:off x="2109788" y="6304002"/>
            <a:ext cx="576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9DBE-6B91-5CED-19F5-5E9BC5E656F4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2400" i="1">
                <a:solidFill>
                  <a:schemeClr val="accent4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  <a:endParaRPr lang="x-none" sz="2400" i="1" dirty="0">
              <a:solidFill>
                <a:schemeClr val="accent4"/>
              </a:solidFill>
              <a:latin typeface="Roboto" panose="02000000000000000000" pitchFamily="2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9A62AA84-52AF-C6B9-8190-042A4EEE55D1}"/>
              </a:ext>
            </a:extLst>
          </p:cNvPr>
          <p:cNvSpPr/>
          <p:nvPr/>
        </p:nvSpPr>
        <p:spPr>
          <a:xfrm>
            <a:off x="6081722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1F3932D-1343-4230-3889-6909CB6C2232}"/>
              </a:ext>
            </a:extLst>
          </p:cNvPr>
          <p:cNvSpPr/>
          <p:nvPr/>
        </p:nvSpPr>
        <p:spPr>
          <a:xfrm>
            <a:off x="3162078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71CC87-D614-D6D0-5586-4B494F272212}"/>
              </a:ext>
            </a:extLst>
          </p:cNvPr>
          <p:cNvSpPr/>
          <p:nvPr/>
        </p:nvSpPr>
        <p:spPr>
          <a:xfrm>
            <a:off x="3252182" y="7834537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4AE766-B609-BB65-7D95-9F158BCA6256}"/>
              </a:ext>
            </a:extLst>
          </p:cNvPr>
          <p:cNvSpPr/>
          <p:nvPr/>
        </p:nvSpPr>
        <p:spPr>
          <a:xfrm>
            <a:off x="5664179" y="10547158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5277DC-D563-4372-5EAD-7FC05C54575D}"/>
              </a:ext>
            </a:extLst>
          </p:cNvPr>
          <p:cNvSpPr/>
          <p:nvPr/>
        </p:nvSpPr>
        <p:spPr>
          <a:xfrm>
            <a:off x="15038507" y="10659873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53542A-E38E-5150-C1C9-D665052CED42}"/>
              </a:ext>
            </a:extLst>
          </p:cNvPr>
          <p:cNvSpPr/>
          <p:nvPr/>
        </p:nvSpPr>
        <p:spPr>
          <a:xfrm>
            <a:off x="18399094" y="800486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69DC6BB-D05D-0D89-0D19-2E81C54A69F1}"/>
              </a:ext>
            </a:extLst>
          </p:cNvPr>
          <p:cNvSpPr/>
          <p:nvPr/>
        </p:nvSpPr>
        <p:spPr>
          <a:xfrm>
            <a:off x="19798225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pic>
        <p:nvPicPr>
          <p:cNvPr id="15" name="Picture 1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16B3EBB7-755F-B99E-3F48-B7A4018291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322">
            <a:off x="6786804" y="3063528"/>
            <a:ext cx="10489665" cy="765003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9614C0E-8562-41B3-924C-ABAEF9B4D881}"/>
              </a:ext>
            </a:extLst>
          </p:cNvPr>
          <p:cNvSpPr/>
          <p:nvPr/>
        </p:nvSpPr>
        <p:spPr>
          <a:xfrm>
            <a:off x="1429097" y="3821022"/>
            <a:ext cx="245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Participants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6EB9CB-0B1D-47E7-9875-FBE3D2BA9143}"/>
              </a:ext>
            </a:extLst>
          </p:cNvPr>
          <p:cNvSpPr/>
          <p:nvPr/>
        </p:nvSpPr>
        <p:spPr>
          <a:xfrm>
            <a:off x="1816924" y="8251311"/>
            <a:ext cx="3002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Organizational Participants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101461-AC56-4AAF-9DC5-73C4B8B89906}"/>
              </a:ext>
            </a:extLst>
          </p:cNvPr>
          <p:cNvSpPr>
            <a:spLocks noChangeAspect="1"/>
          </p:cNvSpPr>
          <p:nvPr/>
        </p:nvSpPr>
        <p:spPr>
          <a:xfrm>
            <a:off x="18962027" y="4584841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Peer-review papers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using data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86B9A-5AD3-4BF2-B96C-4F8E7B7FDB61}"/>
              </a:ext>
            </a:extLst>
          </p:cNvPr>
          <p:cNvSpPr/>
          <p:nvPr/>
        </p:nvSpPr>
        <p:spPr>
          <a:xfrm>
            <a:off x="14403960" y="10597465"/>
            <a:ext cx="4558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Species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occurrence records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288246-D42E-411C-A82C-681B16776E44}"/>
              </a:ext>
            </a:extLst>
          </p:cNvPr>
          <p:cNvSpPr>
            <a:spLocks noChangeAspect="1"/>
          </p:cNvSpPr>
          <p:nvPr/>
        </p:nvSpPr>
        <p:spPr>
          <a:xfrm>
            <a:off x="5978579" y="1733479"/>
            <a:ext cx="1997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Datasets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F1F4AA1-16BB-4371-8EFB-E30E0B7E7144}"/>
              </a:ext>
            </a:extLst>
          </p:cNvPr>
          <p:cNvSpPr/>
          <p:nvPr/>
        </p:nvSpPr>
        <p:spPr>
          <a:xfrm>
            <a:off x="6275821" y="10946394"/>
            <a:ext cx="199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Publishers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2CEE52-413F-4FBD-8F76-CFDFF369CBD9}"/>
              </a:ext>
            </a:extLst>
          </p:cNvPr>
          <p:cNvSpPr/>
          <p:nvPr/>
        </p:nvSpPr>
        <p:spPr>
          <a:xfrm>
            <a:off x="18399094" y="8207892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Average records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downloaded per month (2024)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48656-E708-9BCA-A63F-111499CC3754}"/>
              </a:ext>
            </a:extLst>
          </p:cNvPr>
          <p:cNvSpPr txBox="1"/>
          <p:nvPr/>
        </p:nvSpPr>
        <p:spPr>
          <a:xfrm>
            <a:off x="14403960" y="11523285"/>
            <a:ext cx="4384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2,690,679,082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BFFE0-70A1-CF88-5E25-CF0BC82A9443}"/>
              </a:ext>
            </a:extLst>
          </p:cNvPr>
          <p:cNvSpPr txBox="1"/>
          <p:nvPr/>
        </p:nvSpPr>
        <p:spPr>
          <a:xfrm>
            <a:off x="18962028" y="5540648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10,393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234BD-2940-342F-101F-CA5D5EF535CA}"/>
              </a:ext>
            </a:extLst>
          </p:cNvPr>
          <p:cNvSpPr txBox="1"/>
          <p:nvPr/>
        </p:nvSpPr>
        <p:spPr>
          <a:xfrm>
            <a:off x="18399094" y="9134640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202.7 billion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8CF21-7BC5-F3E9-43FD-97A5B03E4595}"/>
              </a:ext>
            </a:extLst>
          </p:cNvPr>
          <p:cNvSpPr txBox="1"/>
          <p:nvPr/>
        </p:nvSpPr>
        <p:spPr>
          <a:xfrm>
            <a:off x="2227520" y="4744291"/>
            <a:ext cx="16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63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4334D-1234-8782-B47D-33F14C728FC7}"/>
              </a:ext>
            </a:extLst>
          </p:cNvPr>
          <p:cNvSpPr txBox="1"/>
          <p:nvPr/>
        </p:nvSpPr>
        <p:spPr>
          <a:xfrm>
            <a:off x="2665197" y="9187187"/>
            <a:ext cx="2154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43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349C0B-5752-3F95-FD45-9EAFD4B5AB1F}"/>
              </a:ext>
            </a:extLst>
          </p:cNvPr>
          <p:cNvSpPr txBox="1"/>
          <p:nvPr/>
        </p:nvSpPr>
        <p:spPr>
          <a:xfrm>
            <a:off x="4658363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103,568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5A099-575D-E7AF-5380-3C33E5922AAB}"/>
              </a:ext>
            </a:extLst>
          </p:cNvPr>
          <p:cNvSpPr txBox="1"/>
          <p:nvPr/>
        </p:nvSpPr>
        <p:spPr>
          <a:xfrm>
            <a:off x="5421345" y="11507977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2,202</a:t>
            </a:r>
          </a:p>
        </p:txBody>
      </p:sp>
      <p:pic>
        <p:nvPicPr>
          <p:cNvPr id="21" name="Picture 20" descr="A picture containing accessory, envelope&#10;&#10;Description automatically generated">
            <a:extLst>
              <a:ext uri="{FF2B5EF4-FFF2-40B4-BE49-F238E27FC236}">
                <a16:creationId xmlns:a16="http://schemas.microsoft.com/office/drawing/2014/main" id="{50F36A46-C6AD-7819-5E64-90BFFCFEC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6411" y="3198436"/>
            <a:ext cx="2230169" cy="204275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133C14E-33AE-4EF9-6682-560F60C760A5}"/>
              </a:ext>
            </a:extLst>
          </p:cNvPr>
          <p:cNvSpPr/>
          <p:nvPr/>
        </p:nvSpPr>
        <p:spPr>
          <a:xfrm>
            <a:off x="18593099" y="467757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F3A239-4CAD-2FE6-EF60-F433827EFFFC}"/>
              </a:ext>
            </a:extLst>
          </p:cNvPr>
          <p:cNvSpPr/>
          <p:nvPr/>
        </p:nvSpPr>
        <p:spPr>
          <a:xfrm>
            <a:off x="8089438" y="183497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25BB9E-40A9-CB8B-6FF9-05295E0A2012}"/>
              </a:ext>
            </a:extLst>
          </p:cNvPr>
          <p:cNvSpPr/>
          <p:nvPr/>
        </p:nvSpPr>
        <p:spPr>
          <a:xfrm>
            <a:off x="4061924" y="394923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9C94E3-D83F-82BD-E453-A2803600597C}"/>
              </a:ext>
            </a:extLst>
          </p:cNvPr>
          <p:cNvSpPr/>
          <p:nvPr/>
        </p:nvSpPr>
        <p:spPr>
          <a:xfrm>
            <a:off x="8431319" y="11057069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E8C060-96B9-B4AA-6EC3-D43B1F065487}"/>
              </a:ext>
            </a:extLst>
          </p:cNvPr>
          <p:cNvSpPr/>
          <p:nvPr/>
        </p:nvSpPr>
        <p:spPr>
          <a:xfrm>
            <a:off x="15488493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08566-3290-D32A-65F1-E8B3767204CB}"/>
              </a:ext>
            </a:extLst>
          </p:cNvPr>
          <p:cNvSpPr>
            <a:spLocks noChangeAspect="1"/>
          </p:cNvSpPr>
          <p:nvPr/>
        </p:nvSpPr>
        <p:spPr>
          <a:xfrm>
            <a:off x="14284366" y="1752584"/>
            <a:ext cx="3004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Hosted portals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76BBCD-89CA-26F5-86D9-9DF340B634B3}"/>
              </a:ext>
            </a:extLst>
          </p:cNvPr>
          <p:cNvSpPr txBox="1"/>
          <p:nvPr/>
        </p:nvSpPr>
        <p:spPr>
          <a:xfrm>
            <a:off x="13971786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20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4A9C730-D709-676C-40B0-854E098C9091}"/>
              </a:ext>
            </a:extLst>
          </p:cNvPr>
          <p:cNvSpPr/>
          <p:nvPr/>
        </p:nvSpPr>
        <p:spPr>
          <a:xfrm>
            <a:off x="14547030" y="183497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0693D3-94BA-715E-709C-BCB32F213BB5}"/>
              </a:ext>
            </a:extLst>
          </p:cNvPr>
          <p:cNvSpPr/>
          <p:nvPr/>
        </p:nvSpPr>
        <p:spPr>
          <a:xfrm>
            <a:off x="18011558" y="830532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F2C4DA-313B-5752-2BBE-EE58CF65E313}"/>
              </a:ext>
            </a:extLst>
          </p:cNvPr>
          <p:cNvSpPr/>
          <p:nvPr/>
        </p:nvSpPr>
        <p:spPr>
          <a:xfrm>
            <a:off x="14017360" y="1108379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E3A121D-58F5-EA5C-98F3-74B2B8EEB6A7}"/>
              </a:ext>
            </a:extLst>
          </p:cNvPr>
          <p:cNvSpPr/>
          <p:nvPr/>
        </p:nvSpPr>
        <p:spPr>
          <a:xfrm>
            <a:off x="4934229" y="837606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42AE8CD2-F679-FB1A-78E2-CD3C08F4AFBC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latin typeface="Rubik SemiBold" pitchFamily="2" charset="-79"/>
                <a:cs typeface="Rubik SemiBold" pitchFamily="2" charset="-79"/>
              </a:rPr>
              <a:t>www.g</a:t>
            </a:r>
            <a:r>
              <a:rPr lang="en-DK" b="1" dirty="0">
                <a:latin typeface="Rubik SemiBold" pitchFamily="2" charset="-79"/>
                <a:cs typeface="Rubik SemiBold" pitchFamily="2" charset="-79"/>
              </a:rPr>
              <a:t>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D27D8D1-A458-9952-55FF-BDFA2649F23A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Rubik Medium" pitchFamily="2" charset="-79"/>
              </a:rPr>
              <a:t>By the numbers | 1 April 2024</a:t>
            </a:r>
            <a:endParaRPr lang="en-DK" dirty="0">
              <a:latin typeface="Rubik Medium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1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38890-C704-A540-875B-92753B2393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166.6 million records </a:t>
            </a: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ubik" pitchFamily="2" charset="-79"/>
              </a:rPr>
              <a:t>with 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" pitchFamily="2" charset="-79"/>
              </a:rPr>
              <a:t>taxonomically identified images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110.2 million human observations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51.2 million specimens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2.8 million material samples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1.4 million fossil specimens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1,329,424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audio files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8,553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videos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51A4B-DD06-E54E-AD40-0C0175D4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Species occurrence records with multimedia evidence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8B4C610-E9B0-8E4D-5A72-546AC0A937A3}"/>
              </a:ext>
            </a:extLst>
          </p:cNvPr>
          <p:cNvSpPr txBox="1">
            <a:spLocks/>
          </p:cNvSpPr>
          <p:nvPr/>
        </p:nvSpPr>
        <p:spPr>
          <a:xfrm>
            <a:off x="705549" y="12277725"/>
            <a:ext cx="17245901" cy="720325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" dirty="0">
                <a:latin typeface="Rubik" pitchFamily="2" charset="-79"/>
                <a:cs typeface="Rubik" pitchFamily="2" charset="-79"/>
              </a:rPr>
              <a:t>https://</a:t>
            </a:r>
            <a:r>
              <a:rPr lang="en-GB" sz="2000" dirty="0" err="1">
                <a:latin typeface="Rubik" pitchFamily="2" charset="-79"/>
                <a:cs typeface="Rubik" pitchFamily="2" charset="-79"/>
              </a:rPr>
              <a:t>www.gbif.org</a:t>
            </a:r>
            <a:r>
              <a:rPr lang="en-GB" sz="2000" dirty="0">
                <a:latin typeface="Rubik" pitchFamily="2" charset="-79"/>
                <a:cs typeface="Rubik" pitchFamily="2" charset="-79"/>
              </a:rPr>
              <a:t>/occurrence/gallery</a:t>
            </a:r>
          </a:p>
        </p:txBody>
      </p:sp>
      <p:pic>
        <p:nvPicPr>
          <p:cNvPr id="5" name="Picture Placeholder 4" descr="A picture containing text, different, various, same&#10;&#10;Description automatically generated">
            <a:extLst>
              <a:ext uri="{FF2B5EF4-FFF2-40B4-BE49-F238E27FC236}">
                <a16:creationId xmlns:a16="http://schemas.microsoft.com/office/drawing/2014/main" id="{D0CE4C8C-961B-F2E7-88C0-5BEA6E9C01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051B300-FC3A-FBE8-C66A-492E28EB7C8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April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219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/the-</a:t>
            </a:r>
            <a:r>
              <a:rPr lang="en-GB" sz="2000" dirty="0" err="1">
                <a:solidFill>
                  <a:schemeClr val="accent1"/>
                </a:solidFill>
              </a:rPr>
              <a:t>gbif</a:t>
            </a:r>
            <a:r>
              <a:rPr lang="en-GB" sz="2000" dirty="0">
                <a:solidFill>
                  <a:schemeClr val="accent1"/>
                </a:solidFill>
              </a:rPr>
              <a:t>-network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GBIF Participant countries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1772503" y="6645788"/>
            <a:ext cx="4402936" cy="1538767"/>
            <a:chOff x="376518" y="4968267"/>
            <a:chExt cx="2201611" cy="769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041864"/>
              <a:ext cx="182880" cy="182880"/>
            </a:xfrm>
            <a:prstGeom prst="rect">
              <a:avLst/>
            </a:prstGeom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81214"/>
              <a:ext cx="182880" cy="182880"/>
            </a:xfrm>
            <a:prstGeom prst="rect">
              <a:avLst/>
            </a:prstGeom>
            <a:solidFill>
              <a:srgbClr val="B8CEB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4968267"/>
              <a:ext cx="1527586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407617"/>
              <a:ext cx="2018731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Associate Participants</a:t>
              </a: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1416644-8117-8DD5-7C82-CDBB5785B977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 April 2024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CC9A2FD-F1B8-C464-3D1A-4BD492D21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48" b="748"/>
          <a:stretch/>
        </p:blipFill>
        <p:spPr>
          <a:xfrm>
            <a:off x="7093030" y="3265349"/>
            <a:ext cx="16582944" cy="829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05CCBB1D-767B-61AE-1EC1-B47DA0D5E0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213" r="4178" b="10216"/>
          <a:stretch/>
        </p:blipFill>
        <p:spPr>
          <a:xfrm>
            <a:off x="8065827" y="3748006"/>
            <a:ext cx="15597448" cy="78074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2109788" y="3666120"/>
            <a:ext cx="6861728" cy="1768123"/>
            <a:chOff x="10085791" y="1547581"/>
            <a:chExt cx="2991920" cy="912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10085791" y="1547581"/>
              <a:ext cx="1256338" cy="912567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b="1" dirty="0">
                  <a:solidFill>
                    <a:schemeClr val="accent1"/>
                  </a:solidFill>
                  <a:ea typeface="Roboto" panose="02000000000000000000" pitchFamily="2" charset="0"/>
                </a:rPr>
                <a:t>142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1179914" y="1769971"/>
              <a:ext cx="1897797" cy="467786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countries/areas with institutions </a:t>
              </a:r>
            </a:p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sharing data through GBIF</a:t>
              </a:r>
            </a:p>
          </p:txBody>
        </p:sp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4F27EC-C770-9EDC-8105-A7FCF3848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0713633"/>
              </p:ext>
            </p:extLst>
          </p:nvPr>
        </p:nvGraphicFramePr>
        <p:xfrm>
          <a:off x="706437" y="6006439"/>
          <a:ext cx="8604251" cy="519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9606CF54-290B-D5E3-AA55-F6294466C67E}"/>
              </a:ext>
            </a:extLst>
          </p:cNvPr>
          <p:cNvGrpSpPr/>
          <p:nvPr/>
        </p:nvGrpSpPr>
        <p:grpSpPr>
          <a:xfrm>
            <a:off x="17143188" y="10659871"/>
            <a:ext cx="6532786" cy="895542"/>
            <a:chOff x="17143188" y="11212761"/>
            <a:chExt cx="6532786" cy="89554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F21914-1005-456E-2C7F-27F7C9C1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143188" y="11717539"/>
              <a:ext cx="6532786" cy="39076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9F648D-8E58-BFC5-F651-53F3B34D6133}"/>
                </a:ext>
              </a:extLst>
            </p:cNvPr>
            <p:cNvSpPr txBox="1"/>
            <p:nvPr/>
          </p:nvSpPr>
          <p:spPr>
            <a:xfrm>
              <a:off x="18829776" y="11212761"/>
              <a:ext cx="48461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ubik Medium" pitchFamily="2" charset="-79"/>
                  <a:cs typeface="Rubik Medium" pitchFamily="2" charset="-79"/>
                </a:rPr>
                <a:t>Number of active publishers by country or area</a:t>
              </a:r>
              <a:endParaRPr lang="en-DK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ubik Medium" pitchFamily="2" charset="-79"/>
                <a:cs typeface="Rubik Medium" pitchFamily="2" charset="-79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/publisher/search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GBIF network of data publishing institutions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4D32-4404-EB2D-A90B-2C6D7BB32E13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April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647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SOURCE: </a:t>
            </a:r>
            <a:r>
              <a:rPr lang="en-GB" sz="2000" dirty="0" err="1">
                <a:solidFill>
                  <a:schemeClr val="accent1"/>
                </a:solidFill>
              </a:rPr>
              <a:t>Plausible.io</a:t>
            </a:r>
            <a:r>
              <a:rPr lang="en-GB" sz="2000" dirty="0">
                <a:solidFill>
                  <a:schemeClr val="accent1"/>
                </a:solidFill>
              </a:rPr>
              <a:t>. * Effective visits = total visits - (total visits x bounce rate)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GBIF.org</a:t>
            </a:r>
            <a:r>
              <a:rPr lang="en-GB" dirty="0"/>
              <a:t> traffic by country: 2024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427517"/>
              </p:ext>
            </p:extLst>
          </p:nvPr>
        </p:nvGraphicFramePr>
        <p:xfrm>
          <a:off x="2109788" y="3257553"/>
          <a:ext cx="20162837" cy="877402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55093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3509660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2402541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2402542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2958352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2958353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2008095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2568201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832254"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Visitors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Effective visits*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% Effective 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2023 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Pages / visit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United States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174,335</a:t>
                      </a:r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207,858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93,536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9.85%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4.72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China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172,517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290,283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52,251</a:t>
                      </a:r>
                      <a:endParaRPr lang="en-GB" sz="1800" b="1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5.50%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2.94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Colombia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85,066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110,356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51,867</a:t>
                      </a:r>
                      <a:endParaRPr lang="en-GB" sz="1800" b="1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5.46%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4.52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Brazil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97,668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112,610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48,422</a:t>
                      </a:r>
                      <a:endParaRPr lang="en-GB" sz="1800" b="1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5.10%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3.87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dirty="0"/>
                        <a:t>Spain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68,357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88,259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45,895</a:t>
                      </a:r>
                      <a:endParaRPr lang="en-GB" sz="1800" b="1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4.84%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6.67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5977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France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86,639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105,000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45,150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4.76%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4.30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Mexico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78,625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94,031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40,433</a:t>
                      </a:r>
                      <a:endParaRPr lang="en-GB" sz="1800" b="1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4.26%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4.84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Indonesia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54,138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66,804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38,078</a:t>
                      </a:r>
                      <a:endParaRPr lang="en-GB" sz="1800" b="1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4.01%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5.94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9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Germany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61,028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76,017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36,488</a:t>
                      </a:r>
                      <a:endParaRPr lang="en-GB" sz="1800" b="1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3.84%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5.82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India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74,324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82,419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30,495</a:t>
                      </a:r>
                      <a:endParaRPr lang="en-GB" sz="1800" b="1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3.21%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3.56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47,015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60,949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30,475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3.21%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6.14%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78867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TOTAL</a:t>
                      </a:r>
                      <a:endParaRPr lang="en-GB" sz="18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1,727,146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2,207,413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949,188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100.00%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4.85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FB038-B420-003F-C7FA-60808734921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April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/occurrence/search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</a:t>
            </a:r>
            <a:r>
              <a:rPr lang="en-US" dirty="0"/>
              <a:t>c</a:t>
            </a:r>
            <a:r>
              <a:rPr lang="en-US" b="1" dirty="0"/>
              <a:t>ountry: 2024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55812083"/>
              </p:ext>
            </p:extLst>
          </p:nvPr>
        </p:nvGraphicFramePr>
        <p:xfrm>
          <a:off x="13593757" y="3257550"/>
          <a:ext cx="8640763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6365364"/>
              </p:ext>
            </p:extLst>
          </p:nvPr>
        </p:nvGraphicFramePr>
        <p:xfrm>
          <a:off x="2147893" y="3257555"/>
          <a:ext cx="10029040" cy="829785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1686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264696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943979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981794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856885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US" sz="1800" b="0" i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Rubik Medium" pitchFamily="2" charset="-79"/>
                          <a:cs typeface="Rubik Medium" pitchFamily="2" charset="-79"/>
                        </a:rPr>
                        <a:t>2024</a:t>
                      </a:r>
                      <a:endParaRPr lang="en-US" sz="18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total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rank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41,972,113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13,208,845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6,251,578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151,004,708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 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117644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Netherlands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3,926,163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14,293,849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Japan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2,091,220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900,859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31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9269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Sweden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1,909,996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9,339,841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Spain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1,041,119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7,633,366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1,005,380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36,220,446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7734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Denmark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924,656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3,870,362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681,911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22,744,659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Bulgaria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576,189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217,015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723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OTHER COUNTRIES + AREAS</a:t>
                      </a:r>
                      <a:endParaRPr lang="en-US" sz="180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4,371,930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81,266,325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3163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dirty="0">
                          <a:solidFill>
                            <a:schemeClr val="accent1"/>
                          </a:solidFill>
                        </a:rPr>
                        <a:t>TOTAL</a:t>
                      </a:r>
                      <a:endParaRPr lang="da-DK" sz="1800" b="1" dirty="0">
                        <a:solidFill>
                          <a:schemeClr val="accent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64,752,255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355,993,458</a:t>
                      </a:r>
                      <a:endParaRPr lang="da-DK" sz="1800" b="0" dirty="0">
                        <a:solidFill>
                          <a:schemeClr val="accent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accent1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16EB98-11EA-3C21-8CA2-6E2AE45EB6D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April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89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download requests by country: 2024</a:t>
            </a:r>
            <a:endParaRPr lang="en-GB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492287219"/>
              </p:ext>
            </p:extLst>
          </p:nvPr>
        </p:nvGraphicFramePr>
        <p:xfrm>
          <a:off x="2109787" y="3270250"/>
          <a:ext cx="10081419" cy="828516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2691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08720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06633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43126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37080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2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Rank</a:t>
                      </a:r>
                      <a:endParaRPr lang="en-GB" sz="1800" b="0" i="1" noProof="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Country</a:t>
                      </a:r>
                      <a:endParaRPr lang="da-DK" dirty="0"/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2024</a:t>
                      </a:r>
                      <a:endParaRPr lang="en-GB" sz="1600" b="0" i="0" noProof="0" dirty="0"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total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rank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China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12,590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39,253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11,029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34,275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Mexico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7,99a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26,051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Brazil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4,759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18,370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Colombia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4,278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19,341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+mn-ea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3,741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10,044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Spain</a:t>
                      </a:r>
                      <a:endParaRPr lang="en-GB" sz="1800" b="0" i="0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3,158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13,492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  <a:endParaRPr lang="en-GB" sz="1800" b="0" i="0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2,717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6,649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  <a:endParaRPr lang="en-GB" sz="1800" b="0" i="0" noProof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2,601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7,248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Belgium</a:t>
                      </a:r>
                      <a:endParaRPr lang="en-GB" sz="1800" b="0" i="0" noProof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1,950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3,094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OTHER COUNTRIES + AREAS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27,969</a:t>
                      </a:r>
                      <a:endParaRPr lang="en-GB" sz="18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87,262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GB" sz="1800" b="1" kern="1200" noProof="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82,783</a:t>
                      </a:r>
                      <a:endParaRPr lang="en-GB" sz="180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267,773</a:t>
                      </a:r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563408900"/>
              </p:ext>
            </p:extLst>
          </p:nvPr>
        </p:nvGraphicFramePr>
        <p:xfrm>
          <a:off x="13631863" y="3270250"/>
          <a:ext cx="8640763" cy="828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13631863" y="3436409"/>
            <a:ext cx="9675812" cy="1768123"/>
            <a:chOff x="9105900" y="1150042"/>
            <a:chExt cx="5052568" cy="8841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503750" cy="884119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dirty="0">
                  <a:solidFill>
                    <a:schemeClr val="accent2"/>
                  </a:solidFill>
                  <a:latin typeface="Rubik Medium" pitchFamily="2" charset="-79"/>
                  <a:ea typeface="Roboto" panose="02000000000000000000" pitchFamily="2" charset="0"/>
                  <a:cs typeface="Rubik Medium" pitchFamily="2" charset="-79"/>
                </a:rPr>
                <a:t>130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423961" y="1334720"/>
              <a:ext cx="3734507" cy="514762"/>
            </a:xfrm>
            <a:prstGeom prst="rect">
              <a:avLst/>
            </a:prstGeom>
            <a:noFill/>
          </p:spPr>
          <p:txBody>
            <a:bodyPr wrap="square" lIns="360000" tIns="143991" rIns="143991" bIns="143991" rtlCol="0">
              <a:spAutoFit/>
            </a:bodyPr>
            <a:lstStyle/>
            <a:p>
              <a:pPr>
                <a:defRPr/>
              </a:pPr>
              <a:r>
                <a:rPr lang="en-GB" sz="24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countries, islands &amp; territories where users have ≥5 requested downloads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7AE2C98-AC22-F795-41E6-F686F4D1871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1 April 2024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3548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Peer-reviewed publications using GBIF-mediated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06438" y="12280899"/>
            <a:ext cx="18684875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/resource/</a:t>
            </a:r>
            <a:r>
              <a:rPr lang="en-GB" sz="2000" dirty="0" err="1">
                <a:solidFill>
                  <a:schemeClr val="accent1"/>
                </a:solidFill>
              </a:rPr>
              <a:t>search?contentType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literature&amp;literatureType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journal&amp;relevance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GBIF_USED&amp;peerReview</a:t>
            </a:r>
            <a:r>
              <a:rPr lang="en-GB" sz="2000" dirty="0">
                <a:solidFill>
                  <a:schemeClr val="accent1"/>
                </a:solidFill>
              </a:rPr>
              <a:t>=true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486202-24CD-3DF3-C042-C74B3B250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695354"/>
              </p:ext>
            </p:extLst>
          </p:nvPr>
        </p:nvGraphicFramePr>
        <p:xfrm>
          <a:off x="3514725" y="3257550"/>
          <a:ext cx="17232312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AC7258-D6B3-C236-9357-F8481623A04D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31 March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29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GBIF 2023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61A150"/>
      </a:accent1>
      <a:accent2>
        <a:srgbClr val="367FB9"/>
      </a:accent2>
      <a:accent3>
        <a:srgbClr val="725299"/>
      </a:accent3>
      <a:accent4>
        <a:srgbClr val="D37297"/>
      </a:accent4>
      <a:accent5>
        <a:srgbClr val="EDB386"/>
      </a:accent5>
      <a:accent6>
        <a:srgbClr val="F2C45B"/>
      </a:accent6>
      <a:hlink>
        <a:srgbClr val="61A150"/>
      </a:hlink>
      <a:folHlink>
        <a:srgbClr val="73AA60"/>
      </a:folHlink>
    </a:clrScheme>
    <a:fontScheme name="Rubik">
      <a:majorFont>
        <a:latin typeface="Bitter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468D1593-90E6-054A-AF0F-E3E380757925}" vid="{1B955668-065A-C54F-9A3A-5EE25FEF0F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18725</TotalTime>
  <Words>852</Words>
  <Application>Microsoft Macintosh PowerPoint</Application>
  <PresentationFormat>Custom</PresentationFormat>
  <Paragraphs>433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Rubik Medium</vt:lpstr>
      <vt:lpstr>Source Code Pro</vt:lpstr>
      <vt:lpstr>Arial</vt:lpstr>
      <vt:lpstr>Bitter SemiBold</vt:lpstr>
      <vt:lpstr>Roboto Condensed Light</vt:lpstr>
      <vt:lpstr>Rubik SemiBold</vt:lpstr>
      <vt:lpstr>Roboto</vt:lpstr>
      <vt:lpstr>Bitter</vt:lpstr>
      <vt:lpstr>Rubik</vt:lpstr>
      <vt:lpstr>Office Theme</vt:lpstr>
      <vt:lpstr>Overview slides</vt:lpstr>
      <vt:lpstr>PowerPoint Presentation</vt:lpstr>
      <vt:lpstr>Species occurrence records with multimedia evidence</vt:lpstr>
      <vt:lpstr>GBIF Participant countries</vt:lpstr>
      <vt:lpstr>GBIF network of data publishing institutions</vt:lpstr>
      <vt:lpstr>GBIF.org traffic by country: 2024</vt:lpstr>
      <vt:lpstr>Occurrences published by country: 2024</vt:lpstr>
      <vt:lpstr>Data download requests by country: 2024</vt:lpstr>
      <vt:lpstr>Peer-reviewed publications using GBIF-mediated data</vt:lpstr>
      <vt:lpstr>Data use in peer-reviewed journals: 2024</vt:lpstr>
      <vt:lpstr>PowerPoint Presentation</vt:lpstr>
      <vt:lpstr>Providing biodiversity evidence for research and policy</vt:lpstr>
      <vt:lpstr>Sources of biodiversity evidence</vt:lpstr>
      <vt:lpstr>Access to biodiversity evidence</vt:lpstr>
      <vt:lpstr>Uses of biodiversity evidence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Delete before presenting Please read the instruction given in this section</dc:title>
  <dc:creator>Javier Gamboa Martinez</dc:creator>
  <cp:lastModifiedBy>Kyle Copas</cp:lastModifiedBy>
  <cp:revision>106</cp:revision>
  <dcterms:created xsi:type="dcterms:W3CDTF">2023-04-27T10:02:36Z</dcterms:created>
  <dcterms:modified xsi:type="dcterms:W3CDTF">2024-06-06T15:39:32Z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