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1.xml" ContentType="application/vnd.openxmlformats-officedocument.presentationml.tags+xml"/>
  <Override PartName="/ppt/notesSlides/notesSlide1.xml" ContentType="application/vnd.openxmlformats-officedocument.presentationml.notesSlide+xml"/>
  <Override PartName="/ppt/tags/tag3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tags/tag3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22" r:id="rId4"/>
  </p:sldMasterIdLst>
  <p:notesMasterIdLst>
    <p:notesMasterId r:id="rId21"/>
  </p:notesMasterIdLst>
  <p:handoutMasterIdLst>
    <p:handoutMasterId r:id="rId22"/>
  </p:handoutMasterIdLst>
  <p:sldIdLst>
    <p:sldId id="430" r:id="rId5"/>
    <p:sldId id="490" r:id="rId6"/>
    <p:sldId id="458" r:id="rId7"/>
    <p:sldId id="483" r:id="rId8"/>
    <p:sldId id="493" r:id="rId9"/>
    <p:sldId id="485" r:id="rId10"/>
    <p:sldId id="486" r:id="rId11"/>
    <p:sldId id="487" r:id="rId12"/>
    <p:sldId id="495" r:id="rId13"/>
    <p:sldId id="464" r:id="rId14"/>
    <p:sldId id="492" r:id="rId15"/>
    <p:sldId id="463" r:id="rId16"/>
    <p:sldId id="261" r:id="rId17"/>
    <p:sldId id="494" r:id="rId18"/>
    <p:sldId id="263" r:id="rId19"/>
    <p:sldId id="264" r:id="rId20"/>
  </p:sldIdLst>
  <p:sldSz cx="24382413" cy="13716000"/>
  <p:notesSz cx="6858000" cy="9144000"/>
  <p:embeddedFontLst>
    <p:embeddedFont>
      <p:font typeface="Bitter" pitchFamily="2" charset="77"/>
      <p:regular r:id="rId23"/>
      <p:bold r:id="rId24"/>
      <p:italic r:id="rId25"/>
      <p:boldItalic r:id="rId26"/>
    </p:embeddedFont>
    <p:embeddedFont>
      <p:font typeface="Bitter SemiBold" pitchFamily="2" charset="77"/>
      <p:regular r:id="rId27"/>
      <p:bold r:id="rId28"/>
      <p:italic r:id="rId29"/>
      <p:boldItalic r:id="rId30"/>
    </p:embeddedFont>
    <p:embeddedFont>
      <p:font typeface="Roboto" panose="02000000000000000000" pitchFamily="2" charset="0"/>
      <p:regular r:id="rId31"/>
      <p:bold r:id="rId32"/>
      <p:italic r:id="rId33"/>
      <p:boldItalic r:id="rId34"/>
    </p:embeddedFont>
    <p:embeddedFont>
      <p:font typeface="Roboto Condensed Light" panose="02000000000000000000" pitchFamily="2" charset="0"/>
      <p:regular r:id="rId35"/>
      <p:italic r:id="rId36"/>
    </p:embeddedFont>
    <p:embeddedFont>
      <p:font typeface="Rubik" pitchFamily="2" charset="-79"/>
      <p:regular r:id="rId37"/>
      <p:bold r:id="rId38"/>
      <p:italic r:id="rId39"/>
      <p:boldItalic r:id="rId40"/>
    </p:embeddedFont>
    <p:embeddedFont>
      <p:font typeface="Rubik Medium" pitchFamily="2" charset="-79"/>
      <p:regular r:id="rId41"/>
      <p:italic r:id="rId42"/>
    </p:embeddedFont>
    <p:embeddedFont>
      <p:font typeface="Rubik SemiBold" pitchFamily="2" charset="-79"/>
      <p:regular r:id="rId43"/>
      <p:bold r:id="rId44"/>
      <p:italic r:id="rId45"/>
      <p:boldItalic r:id="rId46"/>
    </p:embeddedFont>
    <p:embeddedFont>
      <p:font typeface="Source Code Pro" panose="020B0509030403020204" pitchFamily="49" charset="0"/>
      <p:regular r:id="rId47"/>
      <p:bold r:id="rId48"/>
    </p:embeddedFont>
  </p:embeddedFontLst>
  <p:custDataLst>
    <p:tags r:id="rId4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4EB"/>
    <a:srgbClr val="F8EFF2"/>
    <a:srgbClr val="F6E3EA"/>
    <a:srgbClr val="FDF9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–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27" autoAdjust="0"/>
    <p:restoredTop sz="96327" autoAdjust="0"/>
  </p:normalViewPr>
  <p:slideViewPr>
    <p:cSldViewPr snapToGrid="0">
      <p:cViewPr varScale="1">
        <p:scale>
          <a:sx n="124" d="100"/>
          <a:sy n="124" d="100"/>
        </p:scale>
        <p:origin x="232" y="50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>
      <p:scale>
        <a:sx n="50" d="100"/>
        <a:sy n="50" d="100"/>
      </p:scale>
      <p:origin x="0" y="-174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7.fntdata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6.xml"/><Relationship Id="rId41" Type="http://schemas.openxmlformats.org/officeDocument/2006/relationships/font" Target="fonts/font19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publishing institutions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United States</c:v>
                </c:pt>
                <c:pt idx="1">
                  <c:v>Colombia</c:v>
                </c:pt>
                <c:pt idx="2">
                  <c:v>United Kingdom</c:v>
                </c:pt>
                <c:pt idx="3">
                  <c:v>Australia</c:v>
                </c:pt>
                <c:pt idx="4">
                  <c:v>Spain</c:v>
                </c:pt>
                <c:pt idx="5">
                  <c:v>Brazil</c:v>
                </c:pt>
                <c:pt idx="6">
                  <c:v>Russian Federation</c:v>
                </c:pt>
                <c:pt idx="7">
                  <c:v>France</c:v>
                </c:pt>
                <c:pt idx="8">
                  <c:v>Ecuador</c:v>
                </c:pt>
                <c:pt idx="9">
                  <c:v>Netherlands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349</c:v>
                </c:pt>
                <c:pt idx="1">
                  <c:v>229</c:v>
                </c:pt>
                <c:pt idx="2">
                  <c:v>170</c:v>
                </c:pt>
                <c:pt idx="3">
                  <c:v>122</c:v>
                </c:pt>
                <c:pt idx="4">
                  <c:v>118</c:v>
                </c:pt>
                <c:pt idx="5">
                  <c:v>111</c:v>
                </c:pt>
                <c:pt idx="6">
                  <c:v>99</c:v>
                </c:pt>
                <c:pt idx="7">
                  <c:v>61</c:v>
                </c:pt>
                <c:pt idx="8">
                  <c:v>55</c:v>
                </c:pt>
                <c:pt idx="9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B9-4D48-9352-EF76B2CC38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77232928"/>
        <c:axId val="146612576"/>
      </c:barChart>
      <c:catAx>
        <c:axId val="1772329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endParaRPr lang="en-DK"/>
          </a:p>
        </c:txPr>
        <c:crossAx val="146612576"/>
        <c:crosses val="autoZero"/>
        <c:auto val="1"/>
        <c:lblAlgn val="ctr"/>
        <c:lblOffset val="100"/>
        <c:noMultiLvlLbl val="0"/>
      </c:catAx>
      <c:valAx>
        <c:axId val="146612576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723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t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GB" sz="2000" b="0" i="0" dirty="0">
                <a:latin typeface="Rubik Medium" pitchFamily="2" charset="-79"/>
                <a:cs typeface="Rubik Medium" pitchFamily="2" charset="-79"/>
              </a:rPr>
              <a:t>Occurrences published in 2024</a:t>
            </a:r>
          </a:p>
        </c:rich>
      </c:tx>
      <c:layout>
        <c:manualLayout>
          <c:xMode val="edge"/>
          <c:yMode val="edge"/>
          <c:x val="0.28048310085579248"/>
          <c:y val="0.480270281637573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401482832013793"/>
          <c:y val="0.12536155393262097"/>
          <c:w val="0.72899268270637674"/>
          <c:h val="0.7521972826015566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1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B2-E942-8B30-6227BC884EAF}"/>
              </c:ext>
            </c:extLst>
          </c:dPt>
          <c:dPt>
            <c:idx val="1"/>
            <c:bubble3D val="0"/>
            <c:spPr>
              <a:solidFill>
                <a:schemeClr val="accent1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B2-E942-8B30-6227BC884EAF}"/>
              </c:ext>
            </c:extLst>
          </c:dPt>
          <c:dPt>
            <c:idx val="2"/>
            <c:bubble3D val="0"/>
            <c:spPr>
              <a:solidFill>
                <a:schemeClr val="accent1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B2-E942-8B30-6227BC884EAF}"/>
              </c:ext>
            </c:extLst>
          </c:dPt>
          <c:dPt>
            <c:idx val="3"/>
            <c:bubble3D val="0"/>
            <c:spPr>
              <a:solidFill>
                <a:schemeClr val="accent1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B2-E942-8B30-6227BC884EAF}"/>
              </c:ext>
            </c:extLst>
          </c:dPt>
          <c:dPt>
            <c:idx val="4"/>
            <c:bubble3D val="0"/>
            <c:spPr>
              <a:solidFill>
                <a:schemeClr val="accent1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B2-E942-8B30-6227BC884EAF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FB2-E942-8B30-6227BC884EAF}"/>
              </c:ext>
            </c:extLst>
          </c:dPt>
          <c:dPt>
            <c:idx val="6"/>
            <c:bubble3D val="0"/>
            <c:spPr>
              <a:solidFill>
                <a:schemeClr val="accent1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FB2-E942-8B30-6227BC884EAF}"/>
              </c:ext>
            </c:extLst>
          </c:dPt>
          <c:dPt>
            <c:idx val="7"/>
            <c:bubble3D val="0"/>
            <c:spPr>
              <a:solidFill>
                <a:schemeClr val="accent1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FB2-E942-8B30-6227BC884EAF}"/>
              </c:ext>
            </c:extLst>
          </c:dPt>
          <c:dPt>
            <c:idx val="8"/>
            <c:bubble3D val="0"/>
            <c:spPr>
              <a:solidFill>
                <a:schemeClr val="accent1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FB2-E942-8B30-6227BC884EAF}"/>
              </c:ext>
            </c:extLst>
          </c:dPt>
          <c:dPt>
            <c:idx val="9"/>
            <c:bubble3D val="0"/>
            <c:spPr>
              <a:solidFill>
                <a:schemeClr val="accent1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FB2-E942-8B30-6227BC884EAF}"/>
              </c:ext>
            </c:extLst>
          </c:dPt>
          <c:dPt>
            <c:idx val="10"/>
            <c:bubble3D val="0"/>
            <c:spPr>
              <a:solidFill>
                <a:schemeClr val="accent1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FB2-E942-8B30-6227BC884EA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B34F9612-31EC-EA48-A6C2-741AA0810B6A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3FB2-E942-8B30-6227BC884EA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2EF5D03-DD68-7246-9F2B-9725D76668E7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FB2-E942-8B30-6227BC884EAF}"/>
                </c:ext>
              </c:extLst>
            </c:dLbl>
            <c:dLbl>
              <c:idx val="2"/>
              <c:layout>
                <c:manualLayout>
                  <c:x val="-7.5957412557201252E-3"/>
                  <c:y val="2.6377875845865375E-3"/>
                </c:manualLayout>
              </c:layout>
              <c:tx>
                <c:rich>
                  <a:bodyPr/>
                  <a:lstStyle/>
                  <a:p>
                    <a:fld id="{D6926DE8-F92D-D244-9242-E8C8D4804E37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FB2-E942-8B30-6227BC884EAF}"/>
                </c:ext>
              </c:extLst>
            </c:dLbl>
            <c:dLbl>
              <c:idx val="3"/>
              <c:layout>
                <c:manualLayout>
                  <c:x val="-1.2501528818155947E-2"/>
                  <c:y val="2.5632843624919109E-3"/>
                </c:manualLayout>
              </c:layout>
              <c:tx>
                <c:rich>
                  <a:bodyPr/>
                  <a:lstStyle/>
                  <a:p>
                    <a:fld id="{D78E4336-DB90-5448-A7BA-DC81ACE950FC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3FB2-E942-8B30-6227BC884EAF}"/>
                </c:ext>
              </c:extLst>
            </c:dLbl>
            <c:dLbl>
              <c:idx val="4"/>
              <c:layout>
                <c:manualLayout>
                  <c:x val="-7.9512654148713481E-3"/>
                  <c:y val="2.525951561263424E-3"/>
                </c:manualLayout>
              </c:layout>
              <c:tx>
                <c:rich>
                  <a:bodyPr/>
                  <a:lstStyle/>
                  <a:p>
                    <a:fld id="{127587A7-57D8-E54E-B3DA-A95B5E520185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3FB2-E942-8B30-6227BC884EAF}"/>
                </c:ext>
              </c:extLst>
            </c:dLbl>
            <c:dLbl>
              <c:idx val="5"/>
              <c:layout>
                <c:manualLayout>
                  <c:x val="-6.3249044094832825E-3"/>
                  <c:y val="1.9909945488374536E-3"/>
                </c:manualLayout>
              </c:layout>
              <c:tx>
                <c:rich>
                  <a:bodyPr/>
                  <a:lstStyle/>
                  <a:p>
                    <a:fld id="{5EA5CCBF-C5CC-AD41-9750-E4F59C4B89B1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3FB2-E942-8B30-6227BC884EAF}"/>
                </c:ext>
              </c:extLst>
            </c:dLbl>
            <c:dLbl>
              <c:idx val="6"/>
              <c:layout>
                <c:manualLayout>
                  <c:x val="-8.5022584232434372E-3"/>
                  <c:y val="1.4932760398671321E-3"/>
                </c:manualLayout>
              </c:layout>
              <c:tx>
                <c:rich>
                  <a:bodyPr/>
                  <a:lstStyle/>
                  <a:p>
                    <a:fld id="{39F4BA73-99D7-C346-B319-E9AFDFBE1727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3FB2-E942-8B30-6227BC884EAF}"/>
                </c:ext>
              </c:extLst>
            </c:dLbl>
            <c:dLbl>
              <c:idx val="7"/>
              <c:layout>
                <c:manualLayout>
                  <c:x val="-5.6874607022551404E-3"/>
                  <c:y val="-3.7238503455760999E-5"/>
                </c:manualLayout>
              </c:layout>
              <c:tx>
                <c:rich>
                  <a:bodyPr/>
                  <a:lstStyle/>
                  <a:p>
                    <a:fld id="{72BE5F1B-3A20-8D4B-8713-C39CD02C69BE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3FB2-E942-8B30-6227BC884EAF}"/>
                </c:ext>
              </c:extLst>
            </c:dLbl>
            <c:dLbl>
              <c:idx val="8"/>
              <c:layout>
                <c:manualLayout>
                  <c:x val="-6.2222514377491892E-3"/>
                  <c:y val="3.0982675901012106E-3"/>
                </c:manualLayout>
              </c:layout>
              <c:tx>
                <c:rich>
                  <a:bodyPr/>
                  <a:lstStyle/>
                  <a:p>
                    <a:fld id="{829B1BA1-61EE-2740-BE0A-DD16F6920926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3FB2-E942-8B30-6227BC884EAF}"/>
                </c:ext>
              </c:extLst>
            </c:dLbl>
            <c:dLbl>
              <c:idx val="9"/>
              <c:layout>
                <c:manualLayout>
                  <c:x val="-5.7802765797418587E-3"/>
                  <c:y val="-3.4096730688370652E-3"/>
                </c:manualLayout>
              </c:layout>
              <c:tx>
                <c:rich>
                  <a:bodyPr/>
                  <a:lstStyle/>
                  <a:p>
                    <a:fld id="{C16EC52B-EC52-1C47-BBBD-B912CFBCA46A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3FB2-E942-8B30-6227BC884EA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93BCFEA4-40A8-AA49-B2AA-798A43444453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3FB2-E942-8B30-6227BC884EA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US</c:v>
                </c:pt>
                <c:pt idx="1">
                  <c:v>FR</c:v>
                </c:pt>
                <c:pt idx="2">
                  <c:v>CA</c:v>
                </c:pt>
                <c:pt idx="3">
                  <c:v>NL</c:v>
                </c:pt>
                <c:pt idx="4">
                  <c:v>AU</c:v>
                </c:pt>
                <c:pt idx="5">
                  <c:v>GB</c:v>
                </c:pt>
                <c:pt idx="6">
                  <c:v>IN</c:v>
                </c:pt>
                <c:pt idx="7">
                  <c:v>ES</c:v>
                </c:pt>
                <c:pt idx="8">
                  <c:v>PL</c:v>
                </c:pt>
                <c:pt idx="9">
                  <c:v>SE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151836151</c:v>
                </c:pt>
                <c:pt idx="1">
                  <c:v>43756280</c:v>
                </c:pt>
                <c:pt idx="2">
                  <c:v>22001851</c:v>
                </c:pt>
                <c:pt idx="3">
                  <c:v>21169219</c:v>
                </c:pt>
                <c:pt idx="4">
                  <c:v>11973542</c:v>
                </c:pt>
                <c:pt idx="5">
                  <c:v>11416336</c:v>
                </c:pt>
                <c:pt idx="6">
                  <c:v>10361436</c:v>
                </c:pt>
                <c:pt idx="7">
                  <c:v>9232556</c:v>
                </c:pt>
                <c:pt idx="8">
                  <c:v>8675622</c:v>
                </c:pt>
                <c:pt idx="9">
                  <c:v>7527698</c:v>
                </c:pt>
                <c:pt idx="10" formatCode="#,##0">
                  <c:v>90023780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US</c:v>
                  </c:pt>
                  <c:pt idx="1">
                    <c:v>FR</c:v>
                  </c:pt>
                  <c:pt idx="2">
                    <c:v>CA</c:v>
                  </c:pt>
                  <c:pt idx="3">
                    <c:v>NL</c:v>
                  </c:pt>
                  <c:pt idx="4">
                    <c:v>AU</c:v>
                  </c:pt>
                  <c:pt idx="5">
                    <c:v>GB</c:v>
                  </c:pt>
                  <c:pt idx="6">
                    <c:v>IN</c:v>
                  </c:pt>
                  <c:pt idx="7">
                    <c:v>ES</c:v>
                  </c:pt>
                  <c:pt idx="8">
                    <c:v>PL</c:v>
                  </c:pt>
                  <c:pt idx="9">
                    <c:v>SE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3FB2-E942-8B30-6227BC884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Rubik Medium" pitchFamily="2" charset="-79"/>
                <a:ea typeface="+mn-ea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Download requests </a:t>
            </a:r>
            <a:br>
              <a:rPr lang="en-US" sz="1800" b="0" i="0" dirty="0">
                <a:latin typeface="Rubik Medium" pitchFamily="2" charset="-79"/>
                <a:cs typeface="Rubik Medium" pitchFamily="2" charset="-79"/>
              </a:rPr>
            </a:b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by country, island</a:t>
            </a:r>
          </a:p>
          <a:p>
            <a:pPr>
              <a:defRPr sz="1800">
                <a:latin typeface="Rubik Medium" pitchFamily="2" charset="-79"/>
                <a:cs typeface="Rubik Medium" pitchFamily="2" charset="-79"/>
              </a:defRPr>
            </a:pPr>
            <a:r>
              <a:rPr lang="en-US" sz="1800" b="0" i="0" dirty="0">
                <a:latin typeface="Rubik Medium" pitchFamily="2" charset="-79"/>
                <a:cs typeface="Rubik Medium" pitchFamily="2" charset="-79"/>
              </a:rPr>
              <a:t>or territory</a:t>
            </a:r>
          </a:p>
        </c:rich>
      </c:tx>
      <c:layout>
        <c:manualLayout>
          <c:xMode val="edge"/>
          <c:yMode val="edge"/>
          <c:x val="0.37124603463837624"/>
          <c:y val="0.575922887696958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Rubik Medium" pitchFamily="2" charset="-79"/>
              <a:ea typeface="+mn-ea"/>
              <a:cs typeface="Rubik Medium" pitchFamily="2" charset="-79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4129759142797921"/>
          <c:y val="0.25064467651390804"/>
          <c:w val="0.71908881194866714"/>
          <c:h val="0.74935532348609191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2">
                  <a:shade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32-9340-B78C-7D6B33AF2193}"/>
              </c:ext>
            </c:extLst>
          </c:dPt>
          <c:dPt>
            <c:idx val="1"/>
            <c:bubble3D val="0"/>
            <c:spPr>
              <a:solidFill>
                <a:schemeClr val="accent2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32-9340-B78C-7D6B33AF2193}"/>
              </c:ext>
            </c:extLst>
          </c:dPt>
          <c:dPt>
            <c:idx val="2"/>
            <c:bubble3D val="0"/>
            <c:spPr>
              <a:solidFill>
                <a:schemeClr val="accent2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32-9340-B78C-7D6B33AF2193}"/>
              </c:ext>
            </c:extLst>
          </c:dPt>
          <c:dPt>
            <c:idx val="3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32-9340-B78C-7D6B33AF2193}"/>
              </c:ext>
            </c:extLst>
          </c:dPt>
          <c:dPt>
            <c:idx val="4"/>
            <c:bubble3D val="0"/>
            <c:spPr>
              <a:solidFill>
                <a:schemeClr val="accent2">
                  <a:shade val="8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32-9340-B78C-7D6B33AF2193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32-9340-B78C-7D6B33AF2193}"/>
              </c:ext>
            </c:extLst>
          </c:dPt>
          <c:dPt>
            <c:idx val="6"/>
            <c:bubble3D val="0"/>
            <c:spPr>
              <a:solidFill>
                <a:schemeClr val="accent2">
                  <a:tint val="89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32-9340-B78C-7D6B33AF2193}"/>
              </c:ext>
            </c:extLst>
          </c:dPt>
          <c:dPt>
            <c:idx val="7"/>
            <c:bubble3D val="0"/>
            <c:spPr>
              <a:solidFill>
                <a:schemeClr val="accent2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32-9340-B78C-7D6B33AF2193}"/>
              </c:ext>
            </c:extLst>
          </c:dPt>
          <c:dPt>
            <c:idx val="8"/>
            <c:bubble3D val="0"/>
            <c:spPr>
              <a:solidFill>
                <a:schemeClr val="accent2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32-9340-B78C-7D6B33AF2193}"/>
              </c:ext>
            </c:extLst>
          </c:dPt>
          <c:dPt>
            <c:idx val="9"/>
            <c:bubble3D val="0"/>
            <c:spPr>
              <a:solidFill>
                <a:schemeClr val="accent2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32-9340-B78C-7D6B33AF2193}"/>
              </c:ext>
            </c:extLst>
          </c:dPt>
          <c:dPt>
            <c:idx val="10"/>
            <c:bubble3D val="0"/>
            <c:spPr>
              <a:solidFill>
                <a:schemeClr val="accent2">
                  <a:tint val="4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32-9340-B78C-7D6B33AF219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2DD7DA06-4A90-E84A-8C0F-3CD19B67A3D9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932-9340-B78C-7D6B33AF2193}"/>
                </c:ext>
              </c:extLst>
            </c:dLbl>
            <c:dLbl>
              <c:idx val="1"/>
              <c:tx>
                <c:rich>
                  <a:bodyPr rot="0" spcFirstLastPara="1" vertOverflow="clip" horzOverflow="clip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Rubik Medium" pitchFamily="2" charset="-79"/>
                        <a:ea typeface="+mn-ea"/>
                        <a:cs typeface="Rubik Medium" pitchFamily="2" charset="-79"/>
                      </a:defRPr>
                    </a:pPr>
                    <a:fld id="{1A1B427C-0C9C-2B48-995D-8BA196A66661}" type="CELLRANGE">
                      <a:rPr lang="en-US"/>
                      <a:pPr>
                        <a:defRPr sz="140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defRPr>
                      </a:pPr>
                      <a:t>[CELLRANGE]</a:t>
                    </a:fld>
                    <a:endParaRPr lang="en-DK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Rubik Medium" pitchFamily="2" charset="-79"/>
                      <a:ea typeface="+mn-ea"/>
                      <a:cs typeface="Rubik Medium" pitchFamily="2" charset="-79"/>
                    </a:defRPr>
                  </a:pPr>
                  <a:endParaRPr lang="en-DK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932-9340-B78C-7D6B33AF21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AED3C49E-3C2A-BF44-8CBF-DF01C2C4E8EC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932-9340-B78C-7D6B33AF21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A89BA759-C707-F244-BCE3-9D43BE6EBAC0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932-9340-B78C-7D6B33AF2193}"/>
                </c:ext>
              </c:extLst>
            </c:dLbl>
            <c:dLbl>
              <c:idx val="4"/>
              <c:layout>
                <c:manualLayout>
                  <c:x val="8.8130014671565626E-3"/>
                  <c:y val="6.2194810797998601E-3"/>
                </c:manualLayout>
              </c:layout>
              <c:tx>
                <c:rich>
                  <a:bodyPr/>
                  <a:lstStyle/>
                  <a:p>
                    <a:fld id="{C4186619-7B6B-9446-863E-DD6F920A08A6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A932-9340-B78C-7D6B33AF2193}"/>
                </c:ext>
              </c:extLst>
            </c:dLbl>
            <c:dLbl>
              <c:idx val="5"/>
              <c:layout>
                <c:manualLayout>
                  <c:x val="1.1769562479609729E-2"/>
                  <c:y val="1.4103886670666475E-2"/>
                </c:manualLayout>
              </c:layout>
              <c:tx>
                <c:rich>
                  <a:bodyPr/>
                  <a:lstStyle/>
                  <a:p>
                    <a:fld id="{E755CBB7-908C-C043-9858-C66255786240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932-9340-B78C-7D6B33AF2193}"/>
                </c:ext>
              </c:extLst>
            </c:dLbl>
            <c:dLbl>
              <c:idx val="6"/>
              <c:layout>
                <c:manualLayout>
                  <c:x val="-2.9338847661815552E-3"/>
                  <c:y val="9.549359499626018E-3"/>
                </c:manualLayout>
              </c:layout>
              <c:tx>
                <c:rich>
                  <a:bodyPr/>
                  <a:lstStyle/>
                  <a:p>
                    <a:fld id="{5311595C-0FFF-B344-94D2-201E3DB9C9E9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A932-9340-B78C-7D6B33AF2193}"/>
                </c:ext>
              </c:extLst>
            </c:dLbl>
            <c:dLbl>
              <c:idx val="7"/>
              <c:layout>
                <c:manualLayout>
                  <c:x val="-5.1285980184851733E-3"/>
                  <c:y val="4.9947116308997177E-3"/>
                </c:manualLayout>
              </c:layout>
              <c:tx>
                <c:rich>
                  <a:bodyPr/>
                  <a:lstStyle/>
                  <a:p>
                    <a:fld id="{63FD12E1-83F5-1C45-9961-072D8B2FDD69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A932-9340-B78C-7D6B33AF2193}"/>
                </c:ext>
              </c:extLst>
            </c:dLbl>
            <c:dLbl>
              <c:idx val="8"/>
              <c:layout>
                <c:manualLayout>
                  <c:x val="-4.3923204467012922E-3"/>
                  <c:y val="5.0828209414829862E-3"/>
                </c:manualLayout>
              </c:layout>
              <c:tx>
                <c:rich>
                  <a:bodyPr/>
                  <a:lstStyle/>
                  <a:p>
                    <a:fld id="{8D827727-8700-4B4B-B5AD-AE19638BD7C2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A932-9340-B78C-7D6B33AF2193}"/>
                </c:ext>
              </c:extLst>
            </c:dLbl>
            <c:dLbl>
              <c:idx val="9"/>
              <c:layout>
                <c:manualLayout>
                  <c:x val="-9.5436016472156444E-3"/>
                  <c:y val="3.1537098304522276E-3"/>
                </c:manualLayout>
              </c:layout>
              <c:tx>
                <c:rich>
                  <a:bodyPr/>
                  <a:lstStyle/>
                  <a:p>
                    <a:fld id="{E66BC830-771D-B241-A4E7-CFDFD6FA2188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A932-9340-B78C-7D6B33AF219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D04C0A0A-F614-4248-BB2D-1811B1D245F7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A932-9340-B78C-7D6B33AF219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Rubik Medium" pitchFamily="2" charset="-79"/>
                    <a:ea typeface="+mn-ea"/>
                    <a:cs typeface="Rubik Medium" pitchFamily="2" charset="-79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CN</c:v>
                </c:pt>
                <c:pt idx="1">
                  <c:v>US</c:v>
                </c:pt>
                <c:pt idx="2">
                  <c:v>MX</c:v>
                </c:pt>
                <c:pt idx="3">
                  <c:v>CO</c:v>
                </c:pt>
                <c:pt idx="4">
                  <c:v>BR</c:v>
                </c:pt>
                <c:pt idx="5">
                  <c:v>ES</c:v>
                </c:pt>
                <c:pt idx="6">
                  <c:v>GB</c:v>
                </c:pt>
                <c:pt idx="7">
                  <c:v>DE</c:v>
                </c:pt>
                <c:pt idx="8">
                  <c:v>CA</c:v>
                </c:pt>
                <c:pt idx="9">
                  <c:v>FR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39651</c:v>
                </c:pt>
                <c:pt idx="1">
                  <c:v>28249</c:v>
                </c:pt>
                <c:pt idx="2">
                  <c:v>20284</c:v>
                </c:pt>
                <c:pt idx="3">
                  <c:v>16122</c:v>
                </c:pt>
                <c:pt idx="4">
                  <c:v>14305</c:v>
                </c:pt>
                <c:pt idx="5">
                  <c:v>9275</c:v>
                </c:pt>
                <c:pt idx="6">
                  <c:v>8749</c:v>
                </c:pt>
                <c:pt idx="7">
                  <c:v>5933</c:v>
                </c:pt>
                <c:pt idx="8">
                  <c:v>5880</c:v>
                </c:pt>
                <c:pt idx="9">
                  <c:v>5787</c:v>
                </c:pt>
                <c:pt idx="10">
                  <c:v>82368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CN</c:v>
                  </c:pt>
                  <c:pt idx="1">
                    <c:v>US</c:v>
                  </c:pt>
                  <c:pt idx="2">
                    <c:v>MX</c:v>
                  </c:pt>
                  <c:pt idx="3">
                    <c:v>CO</c:v>
                  </c:pt>
                  <c:pt idx="4">
                    <c:v>BR</c:v>
                  </c:pt>
                  <c:pt idx="5">
                    <c:v>ES</c:v>
                  </c:pt>
                  <c:pt idx="6">
                    <c:v>GB</c:v>
                  </c:pt>
                  <c:pt idx="7">
                    <c:v>DE</c:v>
                  </c:pt>
                  <c:pt idx="8">
                    <c:v>CA</c:v>
                  </c:pt>
                  <c:pt idx="9">
                    <c:v>FR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A932-9340-B78C-7D6B33AF2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Annual totals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7443286774287875E-3"/>
                  <c:y val="-2.2447287322422135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E7C-8140-984E-96F3969A2D24}"/>
                </c:ext>
              </c:extLst>
            </c:dLbl>
            <c:dLbl>
              <c:idx val="1"/>
              <c:layout>
                <c:manualLayout>
                  <c:x val="6.10591312413563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E7C-8140-984E-96F3969A2D24}"/>
                </c:ext>
              </c:extLst>
            </c:dLbl>
            <c:dLbl>
              <c:idx val="2"/>
              <c:layout>
                <c:manualLayout>
                  <c:x val="4.2929236657274876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E7C-8140-984E-96F3969A2D24}"/>
                </c:ext>
              </c:extLst>
            </c:dLbl>
            <c:dLbl>
              <c:idx val="3"/>
              <c:layout>
                <c:manualLayout>
                  <c:x val="4.0939950483719059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E7C-8140-984E-96F3969A2D24}"/>
                </c:ext>
              </c:extLst>
            </c:dLbl>
            <c:dLbl>
              <c:idx val="4"/>
              <c:layout>
                <c:manualLayout>
                  <c:x val="3.574389785885956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BE7C-8140-984E-96F3969A2D24}"/>
                </c:ext>
              </c:extLst>
            </c:dLbl>
            <c:dLbl>
              <c:idx val="5"/>
              <c:layout>
                <c:manualLayout>
                  <c:x val="4.0092124608700217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E7C-8140-984E-96F3969A2D24}"/>
                </c:ext>
              </c:extLst>
            </c:dLbl>
            <c:dLbl>
              <c:idx val="6"/>
              <c:layout>
                <c:manualLayout>
                  <c:x val="5.228955928838799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E7C-8140-984E-96F3969A2D24}"/>
                </c:ext>
              </c:extLst>
            </c:dLbl>
            <c:dLbl>
              <c:idx val="7"/>
              <c:layout>
                <c:manualLayout>
                  <c:x val="2.8189484962899657E-3"/>
                  <c:y val="-1.1223643661211067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E7C-8140-984E-96F3969A2D24}"/>
                </c:ext>
              </c:extLst>
            </c:dLbl>
            <c:dLbl>
              <c:idx val="8"/>
              <c:layout>
                <c:manualLayout>
                  <c:x val="2.892647254761895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E7C-8140-984E-96F3969A2D24}"/>
                </c:ext>
              </c:extLst>
            </c:dLbl>
            <c:dLbl>
              <c:idx val="9"/>
              <c:layout>
                <c:manualLayout>
                  <c:x val="2.549977043126888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E7C-8140-984E-96F3969A2D24}"/>
                </c:ext>
              </c:extLst>
            </c:dLbl>
            <c:dLbl>
              <c:idx val="10"/>
              <c:layout>
                <c:manualLayout>
                  <c:x val="2.5204975397380845E-3"/>
                  <c:y val="-5.611821830605533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E7C-8140-984E-96F3969A2D24}"/>
                </c:ext>
              </c:extLst>
            </c:dLbl>
            <c:dLbl>
              <c:idx val="11"/>
              <c:layout>
                <c:manualLayout>
                  <c:x val="5.328420237516591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E7C-8140-984E-96F3969A2D24}"/>
                </c:ext>
              </c:extLst>
            </c:dLbl>
            <c:dLbl>
              <c:idx val="12"/>
              <c:layout>
                <c:manualLayout>
                  <c:x val="7.476710031712518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E7C-8140-984E-96F3969A2D24}"/>
                </c:ext>
              </c:extLst>
            </c:dLbl>
            <c:dLbl>
              <c:idx val="13"/>
              <c:layout>
                <c:manualLayout>
                  <c:x val="6.249654718415033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E7C-8140-984E-96F3969A2D24}"/>
                </c:ext>
              </c:extLst>
            </c:dLbl>
            <c:dLbl>
              <c:idx val="14"/>
              <c:layout>
                <c:manualLayout>
                  <c:x val="-5.7042839057231554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030402420754683E-2"/>
                      <c:h val="3.933422376339546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BE7C-8140-984E-96F3969A2D24}"/>
                </c:ext>
              </c:extLst>
            </c:dLbl>
            <c:dLbl>
              <c:idx val="15"/>
              <c:layout>
                <c:manualLayout>
                  <c:x val="1.2417950649917513E-3"/>
                  <c:y val="-2.805910915302766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3DE-D14C-88ED-EB6C8AFDF2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52</c:v>
                </c:pt>
                <c:pt idx="1">
                  <c:v>89</c:v>
                </c:pt>
                <c:pt idx="2">
                  <c:v>148</c:v>
                </c:pt>
                <c:pt idx="3">
                  <c:v>169</c:v>
                </c:pt>
                <c:pt idx="4">
                  <c:v>229</c:v>
                </c:pt>
                <c:pt idx="5">
                  <c:v>249</c:v>
                </c:pt>
                <c:pt idx="6">
                  <c:v>350</c:v>
                </c:pt>
                <c:pt idx="7">
                  <c:v>407</c:v>
                </c:pt>
                <c:pt idx="8">
                  <c:v>428</c:v>
                </c:pt>
                <c:pt idx="9">
                  <c:v>696</c:v>
                </c:pt>
                <c:pt idx="10">
                  <c:v>676</c:v>
                </c:pt>
                <c:pt idx="11">
                  <c:v>743</c:v>
                </c:pt>
                <c:pt idx="12" formatCode="0">
                  <c:v>987</c:v>
                </c:pt>
                <c:pt idx="13" formatCode="0">
                  <c:v>1300</c:v>
                </c:pt>
                <c:pt idx="14" formatCode="0">
                  <c:v>1487</c:v>
                </c:pt>
                <c:pt idx="15" formatCode="0">
                  <c:v>1782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7C-8140-984E-96F3969A2D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YTD 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6"/>
              <c:layout>
                <c:manualLayout>
                  <c:x val="1.3044680249522215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DE-D14C-88ED-EB6C8AFDF2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Sheet1!$C$2:$C$18</c:f>
              <c:numCache>
                <c:formatCode>General</c:formatCode>
                <c:ptCount val="17"/>
                <c:pt idx="16" formatCode="0">
                  <c:v>1590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7C-8140-984E-96F3969A2D2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Projection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3DE-D14C-88ED-EB6C8AFDF26F}"/>
              </c:ext>
            </c:extLst>
          </c:dPt>
          <c:dLbls>
            <c:dLbl>
              <c:idx val="16"/>
              <c:layout>
                <c:manualLayout>
                  <c:x val="9.6619072356627558E-3"/>
                  <c:y val="-1.4029554576513834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DE-D14C-88ED-EB6C8AFDF2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  <c:pt idx="16">
                  <c:v>2024</c:v>
                </c:pt>
              </c:numCache>
            </c:numRef>
          </c:cat>
          <c:val>
            <c:numRef>
              <c:f>Sheet1!$D$2:$D$18</c:f>
              <c:numCache>
                <c:formatCode>General</c:formatCode>
                <c:ptCount val="17"/>
                <c:pt idx="16" formatCode="0">
                  <c:v>2120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7C-8140-984E-96F3969A2D2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077874799"/>
        <c:axId val="2078203359"/>
      </c:barChart>
      <c:catAx>
        <c:axId val="20778747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8203359"/>
        <c:crosses val="autoZero"/>
        <c:auto val="1"/>
        <c:lblAlgn val="ctr"/>
        <c:lblOffset val="100"/>
        <c:noMultiLvlLbl val="0"/>
      </c:catAx>
      <c:valAx>
        <c:axId val="20782033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2077874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23105210039489"/>
          <c:y val="7.8117386230355926E-2"/>
          <c:w val="0.79248307040394106"/>
          <c:h val="0.8212584491820635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3.383611807951905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410-3A45-A0AE-6525D06B137F}"/>
                </c:ext>
              </c:extLst>
            </c:dLbl>
            <c:dLbl>
              <c:idx val="1"/>
              <c:layout>
                <c:manualLayout>
                  <c:x val="-6.0262422343888671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410-3A45-A0AE-6525D06B137F}"/>
                </c:ext>
              </c:extLst>
            </c:dLbl>
            <c:dLbl>
              <c:idx val="2"/>
              <c:layout>
                <c:manualLayout>
                  <c:x val="-1.8965118062018022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410-3A45-A0AE-6525D06B137F}"/>
                </c:ext>
              </c:extLst>
            </c:dLbl>
            <c:dLbl>
              <c:idx val="3"/>
              <c:layout>
                <c:manualLayout>
                  <c:x val="-1.0339781322549891E-3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410-3A45-A0AE-6525D06B137F}"/>
                </c:ext>
              </c:extLst>
            </c:dLbl>
            <c:dLbl>
              <c:idx val="4"/>
              <c:layout>
                <c:manualLayout>
                  <c:x val="7.1320546368843244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410-3A45-A0AE-6525D06B137F}"/>
                </c:ext>
              </c:extLst>
            </c:dLbl>
            <c:dLbl>
              <c:idx val="5"/>
              <c:layout>
                <c:manualLayout>
                  <c:x val="2.31672051915018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105</c:v>
                </c:pt>
                <c:pt idx="1">
                  <c:v>178</c:v>
                </c:pt>
                <c:pt idx="2">
                  <c:v>412</c:v>
                </c:pt>
                <c:pt idx="3">
                  <c:v>496</c:v>
                </c:pt>
                <c:pt idx="4">
                  <c:v>668</c:v>
                </c:pt>
                <c:pt idx="5">
                  <c:v>1138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10-3A45-A0AE-6525D06B137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5939104217072196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F410-3A45-A0AE-6525D06B137F}"/>
                </c:ext>
              </c:extLst>
            </c:dLbl>
            <c:dLbl>
              <c:idx val="1"/>
              <c:layout>
                <c:manualLayout>
                  <c:x val="4.2787103510745408E-4"/>
                  <c:y val="-1.3619929022709743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410-3A45-A0AE-6525D06B137F}"/>
                </c:ext>
              </c:extLst>
            </c:dLbl>
            <c:dLbl>
              <c:idx val="2"/>
              <c:layout>
                <c:manualLayout>
                  <c:x val="3.3296272654678559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410-3A45-A0AE-6525D06B137F}"/>
                </c:ext>
              </c:extLst>
            </c:dLbl>
            <c:dLbl>
              <c:idx val="3"/>
              <c:layout>
                <c:manualLayout>
                  <c:x val="-5.6509625922820039E-4"/>
                  <c:y val="-6.8099645113548715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410-3A45-A0AE-6525D06B137F}"/>
                </c:ext>
              </c:extLst>
            </c:dLbl>
            <c:dLbl>
              <c:idx val="4"/>
              <c:layout>
                <c:manualLayout>
                  <c:x val="4.003563328090507E-4"/>
                  <c:y val="3.404982255677435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410-3A45-A0AE-6525D06B137F}"/>
                </c:ext>
              </c:extLst>
            </c:dLbl>
            <c:dLbl>
              <c:idx val="5"/>
              <c:layout>
                <c:manualLayout>
                  <c:x val="9.105973311261202E-4"/>
                  <c:y val="-1.7024911278387179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410-3A45-A0AE-6525D06B137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non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124</c:v>
                </c:pt>
                <c:pt idx="1">
                  <c:v>200</c:v>
                </c:pt>
                <c:pt idx="2">
                  <c:v>452</c:v>
                </c:pt>
                <c:pt idx="3">
                  <c:v>542</c:v>
                </c:pt>
                <c:pt idx="4">
                  <c:v>741</c:v>
                </c:pt>
                <c:pt idx="5">
                  <c:v>1432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10-3A45-A0AE-6525D06B137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269"/>
        <c:overlap val="-50"/>
        <c:axId val="1698983935"/>
        <c:axId val="1767087087"/>
      </c:barChart>
      <c:catAx>
        <c:axId val="1698983935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767087087"/>
        <c:crosses val="autoZero"/>
        <c:auto val="1"/>
        <c:lblAlgn val="ctr"/>
        <c:lblOffset val="100"/>
        <c:noMultiLvlLbl val="0"/>
      </c:catAx>
      <c:valAx>
        <c:axId val="1767087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698983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>
                <a:latin typeface="Rubik" pitchFamily="2" charset="-79"/>
              </a:rPr>
              <a:t>14/11/2024</a:t>
            </a:fld>
            <a:endParaRPr lang="en-GB" dirty="0">
              <a:latin typeface="Rubik" pitchFamily="2" charset="-79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ubik" pitchFamily="2" charset="-79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>
                <a:latin typeface="Rubik" pitchFamily="2" charset="-79"/>
              </a:rPr>
              <a:t>‹#›</a:t>
            </a:fld>
            <a:endParaRPr lang="en-GB" dirty="0">
              <a:latin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D08ECCEA-2969-42E4-A1A0-9C247F9CF1CC}" type="datetimeFigureOut">
              <a:rPr lang="en-GB" smtClean="0"/>
              <a:pPr/>
              <a:t>14/11/2024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ubik" pitchFamily="2" charset="-79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ubik" pitchFamily="2" charset="-79"/>
              </a:defRPr>
            </a:lvl1pPr>
          </a:lstStyle>
          <a:p>
            <a:fld id="{25B5EE77-8CAC-4815-8642-F6182C0468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1pPr>
    <a:lvl2pPr marL="914354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2pPr>
    <a:lvl3pPr marL="1828709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3pPr>
    <a:lvl4pPr marL="2743063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4pPr>
    <a:lvl5pPr marL="3657417" algn="l" defTabSz="1828709" rtl="0" eaLnBrk="1" latinLnBrk="0" hangingPunct="1">
      <a:defRPr sz="2400" b="0" i="0" kern="1200">
        <a:solidFill>
          <a:schemeClr val="tx1"/>
        </a:solidFill>
        <a:latin typeface="Rubik" pitchFamily="2" charset="-79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egumedata.org/about#legume-phylogeny-working-group" TargetMode="External"/><Relationship Id="rId13" Type="http://schemas.openxmlformats.org/officeDocument/2006/relationships/hyperlink" Target="https://biodiversidad.co/" TargetMode="External"/><Relationship Id="rId3" Type="http://schemas.openxmlformats.org/officeDocument/2006/relationships/hyperlink" Target="https://www.gbif.us/" TargetMode="External"/><Relationship Id="rId7" Type="http://schemas.openxmlformats.org/officeDocument/2006/relationships/hyperlink" Target="http://www.canadensys.net/" TargetMode="External"/><Relationship Id="rId12" Type="http://schemas.openxmlformats.org/officeDocument/2006/relationships/hyperlink" Target="https://www.nlbif.nl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legumedata.org/" TargetMode="External"/><Relationship Id="rId11" Type="http://schemas.openxmlformats.org/officeDocument/2006/relationships/hyperlink" Target="https://specimens.hetnatuurhistorisch.nl/" TargetMode="External"/><Relationship Id="rId5" Type="http://schemas.openxmlformats.org/officeDocument/2006/relationships/hyperlink" Target="https://www.usgs.gov/" TargetMode="External"/><Relationship Id="rId10" Type="http://schemas.openxmlformats.org/officeDocument/2006/relationships/hyperlink" Target="https://www.sprep.org/" TargetMode="External"/><Relationship Id="rId4" Type="http://schemas.openxmlformats.org/officeDocument/2006/relationships/hyperlink" Target="https://www.usgs.gov/core-science-systems/science-analytics-and-synthesis" TargetMode="External"/><Relationship Id="rId9" Type="http://schemas.openxmlformats.org/officeDocument/2006/relationships/hyperlink" Target="https://pbif.sprep.org/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635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cs typeface="Rubik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79435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F259F-303C-F894-4EB7-7812C76CC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CEA834-49ED-ADE0-8D7D-C031FBD6B2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ADE9DA-F602-C393-A1F0-71DA55E79C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28AD9-03AE-BEE2-AE52-89362E5B6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174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After a pilot programme, the first 5 portals went live in October 2021. </a:t>
            </a:r>
          </a:p>
          <a:p>
            <a:endParaRPr lang="en-GB" dirty="0"/>
          </a:p>
          <a:p>
            <a:r>
              <a:rPr lang="en-GB" dirty="0"/>
              <a:t>These included portals from:</a:t>
            </a:r>
          </a:p>
          <a:p>
            <a:endParaRPr lang="en-GB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3"/>
              </a:rPr>
              <a:t>GBIF.us</a:t>
            </a:r>
            <a:b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</a:br>
            <a: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  <a:t>Sponsored and co-developed by the </a:t>
            </a:r>
            <a:r>
              <a:rPr lang="en-US" b="0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4"/>
              </a:rPr>
              <a:t>Science Analytics and Synthesis Program</a:t>
            </a:r>
            <a: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  <a:t> (SAS) of the </a:t>
            </a:r>
            <a:r>
              <a:rPr lang="en-US" b="0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5"/>
              </a:rPr>
              <a:t>U.S. Geological Survey</a:t>
            </a:r>
            <a: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  <a:t> (USGS)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6"/>
              </a:rPr>
              <a:t>Legume Data Portal</a:t>
            </a:r>
            <a:b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</a:br>
            <a: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  <a:t>Sponsored by </a:t>
            </a:r>
            <a:r>
              <a:rPr lang="en-US" b="0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7"/>
              </a:rPr>
              <a:t>Canadensys</a:t>
            </a:r>
            <a: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  <a:t> and co-developed by the </a:t>
            </a:r>
            <a:r>
              <a:rPr lang="en-US" b="0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8"/>
              </a:rPr>
              <a:t>Legume Phylogeny Working Group</a:t>
            </a:r>
            <a:endParaRPr lang="en-US" b="0" i="0" dirty="0">
              <a:solidFill>
                <a:srgbClr val="4E565F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9"/>
              </a:rPr>
              <a:t>PBIF</a:t>
            </a:r>
            <a:r>
              <a:rPr lang="en-US" b="0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9"/>
              </a:rPr>
              <a:t>: Pacific Biodiversity Information Facility</a:t>
            </a:r>
            <a:b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</a:br>
            <a: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  <a:t>Sponsored and co-developed and by </a:t>
            </a:r>
            <a:r>
              <a:rPr lang="en-US" b="0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10"/>
              </a:rPr>
              <a:t>Secretariat of the Pacific Regional Environmental Programme</a:t>
            </a:r>
            <a: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  <a:t> (SPREP))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11"/>
              </a:rPr>
              <a:t>Rotterdam Natural History Museum</a:t>
            </a:r>
            <a:b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</a:br>
            <a: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  <a:t>Sponsored by </a:t>
            </a:r>
            <a:r>
              <a:rPr lang="en-US" b="0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12"/>
              </a:rPr>
              <a:t>NLBIF</a:t>
            </a:r>
            <a:r>
              <a:rPr lang="en-US" b="0" i="0" dirty="0">
                <a:solidFill>
                  <a:srgbClr val="4E565F"/>
                </a:solidFill>
                <a:effectLst/>
                <a:latin typeface="Roboto" panose="02000000000000000000" pitchFamily="2" charset="0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4BA2CE"/>
                </a:solidFill>
                <a:effectLst/>
                <a:latin typeface="Roboto" panose="02000000000000000000" pitchFamily="2" charset="0"/>
                <a:hlinkClick r:id="rId13"/>
              </a:rPr>
              <a:t>SiB Colombia</a:t>
            </a:r>
            <a:endParaRPr lang="en-GB" dirty="0"/>
          </a:p>
          <a:p>
            <a:endParaRPr lang="en-GB" dirty="0"/>
          </a:p>
          <a:p>
            <a:r>
              <a:rPr lang="en-GB" dirty="0"/>
              <a:t>There are currently 21 hosted portals in production from GBIF participants, publishing institutions and networks. There are 29 more in development.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676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5656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144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5859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754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784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542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53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806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0770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542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771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3 slides are showcasing PPT standard or Live charts.</a:t>
            </a:r>
          </a:p>
          <a:p>
            <a:endParaRPr lang="en-US" dirty="0"/>
          </a:p>
          <a:p>
            <a:r>
              <a:rPr lang="en-US" dirty="0"/>
              <a:t>To create a chart simply click on the Insert tap on the ribbon &gt; Click on Chart &gt; chose a chart of your choice (in this example I chose, Bar) &gt; add in your data in the automatically opened Excel sheet and see your chart changing and adopting to the new information you have entered in the data sheet.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0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4" Type="http://schemas.openxmlformats.org/officeDocument/2006/relationships/image" Target="../media/image2.sv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EC3623-AEB1-8E30-69F4-C79E264B72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09788" y="3257550"/>
            <a:ext cx="8640762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0635705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"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08A206C-BFA3-3413-F6EF-BAB5E74D8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8993" y="7397750"/>
            <a:ext cx="8641557" cy="2089150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i="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| </a:t>
            </a:r>
            <a:r>
              <a:rPr lang="en-US" dirty="0" err="1"/>
              <a:t>email@gbif.org</a:t>
            </a:r>
            <a:endParaRPr lang="en-GB" dirty="0"/>
          </a:p>
        </p:txBody>
      </p:sp>
      <p:pic>
        <p:nvPicPr>
          <p:cNvPr id="8" name="Picture 7" descr="A picture containing text, ceramic ware, porcelain&#10;&#10;Description automatically generated">
            <a:extLst>
              <a:ext uri="{FF2B5EF4-FFF2-40B4-BE49-F238E27FC236}">
                <a16:creationId xmlns:a16="http://schemas.microsoft.com/office/drawing/2014/main" id="{5B02E754-B72A-0204-7B46-9A4771D1C4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687" y="2640817"/>
            <a:ext cx="7772400" cy="843436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024B9-5F3D-4457-17E7-80F8D7650D5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5FFC8DD-7E87-3E47-9F40-9222235C5D65}" type="datetimeFigureOut">
              <a:rPr lang="en-DK" smtClean="0"/>
              <a:pPr/>
              <a:t>14/11/2024</a:t>
            </a:fld>
            <a:endParaRPr lang="en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6C25C-2F78-1590-B750-CCFDEF0BB4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CB83FF-2ADA-53D1-C05D-05B2ACC3DEC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54CE6BF-C925-5971-8A10-47251A6A99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9788" y="5327650"/>
            <a:ext cx="8640762" cy="2070100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4800" b="1" i="0">
                <a:solidFill>
                  <a:schemeClr val="accent1"/>
                </a:solidFill>
                <a:latin typeface="Bitter SemiBold" pitchFamily="2" charset="77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 dirty="0"/>
              <a:t>Click here to add text for your presentation title</a:t>
            </a:r>
            <a:endParaRPr lang="en-DK" dirty="0"/>
          </a:p>
        </p:txBody>
      </p:sp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8E1A8DD7-566C-720E-F3D7-96F62477D08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1" y="817558"/>
            <a:ext cx="5741592" cy="20095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661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9E4D631C-F528-4017-A823-9E589D63C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0000"/>
          </a:blip>
          <a:srcRect l="11720" r="4004" b="724"/>
          <a:stretch/>
        </p:blipFill>
        <p:spPr>
          <a:xfrm>
            <a:off x="0" y="0"/>
            <a:ext cx="24382413" cy="13716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406FCF-E2CF-4466-A3B6-A4E7281EC983}"/>
              </a:ext>
            </a:extLst>
          </p:cNvPr>
          <p:cNvSpPr/>
          <p:nvPr userDrawn="1"/>
        </p:nvSpPr>
        <p:spPr>
          <a:xfrm>
            <a:off x="12209462" y="5335958"/>
            <a:ext cx="11483975" cy="4143005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5EB8-8670-42B0-B793-AA964729E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2569449" y="5688489"/>
            <a:ext cx="10764000" cy="2339348"/>
          </a:xfrm>
          <a:prstGeom prst="rect">
            <a:avLst/>
          </a:prstGeom>
        </p:spPr>
        <p:txBody>
          <a:bodyPr wrap="square">
            <a:normAutofit/>
          </a:bodyPr>
          <a:lstStyle>
            <a:lvl1pPr>
              <a:defRPr lang="en-GB" sz="4800" b="1" i="0" cap="none">
                <a:solidFill>
                  <a:schemeClr val="bg1"/>
                </a:solidFill>
                <a:latin typeface="Bitter SemiBold" pitchFamily="2" charset="77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here to add text for your presentation title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FE5FD6B-F392-4A63-A58F-5952EC6AE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569448" y="8503432"/>
            <a:ext cx="10763999" cy="503536"/>
          </a:xfrm>
          <a:prstGeom prst="rect">
            <a:avLst/>
          </a:prstGeom>
        </p:spPr>
        <p:txBody>
          <a:bodyPr vert="horz" wrap="square" lIns="360000" tIns="45720" rIns="91440" bIns="45720" rtlCol="0" anchor="ctr">
            <a:spAutoFit/>
          </a:bodyPr>
          <a:lstStyle>
            <a:lvl1pPr marL="0" indent="0" algn="r">
              <a:buNone/>
              <a:defRPr lang="en-US" sz="2000" b="1" i="0" smtClean="0">
                <a:solidFill>
                  <a:schemeClr val="bg1"/>
                </a:solidFill>
                <a:latin typeface="Rubik Medium" pitchFamily="2" charset="-79"/>
                <a:ea typeface="Roboto Bold" panose="02000000000000000000" pitchFamily="2" charset="0"/>
                <a:cs typeface="Rubik Medium" pitchFamily="2" charset="-79"/>
              </a:defRPr>
            </a:lvl1pPr>
            <a:lvl2pPr>
              <a:defRPr lang="en-US" sz="3600" smtClean="0">
                <a:solidFill>
                  <a:schemeClr val="tx1"/>
                </a:solidFill>
              </a:defRPr>
            </a:lvl2pPr>
            <a:lvl3pPr>
              <a:defRPr lang="en-US" sz="3600" smtClean="0">
                <a:solidFill>
                  <a:schemeClr val="tx1"/>
                </a:solidFill>
              </a:defRPr>
            </a:lvl3pPr>
            <a:lvl4pPr>
              <a:defRPr lang="en-US" sz="3600" smtClean="0">
                <a:solidFill>
                  <a:schemeClr val="tx1"/>
                </a:solidFill>
              </a:defRPr>
            </a:lvl4pPr>
            <a:lvl5pPr>
              <a:defRPr lang="en-GB" sz="36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add presenter’s name | Job title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DF9BE3C-CF79-406E-9DDB-390A497B45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435950" y="3257549"/>
            <a:ext cx="10044000" cy="82978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72000" rIns="72000" bIns="1188000" anchor="ctr" anchorCtr="0"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5FC0525E-1A23-41A6-BFCA-B43A5EEC659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109788" y="2536825"/>
            <a:ext cx="355188" cy="1429534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pic>
        <p:nvPicPr>
          <p:cNvPr id="5" name="Picture 4" descr="Text, logo&#10;&#10;Description automatically generated">
            <a:extLst>
              <a:ext uri="{FF2B5EF4-FFF2-40B4-BE49-F238E27FC236}">
                <a16:creationId xmlns:a16="http://schemas.microsoft.com/office/drawing/2014/main" id="{28A991AA-89E6-CB2A-1E16-F799AB7E78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690" y="2557192"/>
            <a:ext cx="5914285" cy="20700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59B5195-A7E2-792C-1F4F-52C2D9F769D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5FFC8DD-7E87-3E47-9F40-9222235C5D65}" type="datetimeFigureOut">
              <a:rPr lang="en-DK" smtClean="0"/>
              <a:pPr/>
              <a:t>14/11/2024</a:t>
            </a:fld>
            <a:endParaRPr lang="en-DK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31AFD51-488C-AAAA-3054-DF7557CF5F6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E8DF414-E7D0-EE02-C97A-194781F4C19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7911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vector ligh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8DB658-170F-E749-BC6B-64188C0A9F63}"/>
              </a:ext>
            </a:extLst>
          </p:cNvPr>
          <p:cNvSpPr/>
          <p:nvPr userDrawn="1"/>
        </p:nvSpPr>
        <p:spPr>
          <a:xfrm>
            <a:off x="6430963" y="3252030"/>
            <a:ext cx="17951451" cy="8303377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841E4D-A42F-242D-2C7D-B64350AB82DE}"/>
              </a:ext>
            </a:extLst>
          </p:cNvPr>
          <p:cNvGrpSpPr/>
          <p:nvPr userDrawn="1"/>
        </p:nvGrpSpPr>
        <p:grpSpPr>
          <a:xfrm>
            <a:off x="9128264" y="4022157"/>
            <a:ext cx="11814642" cy="6722361"/>
            <a:chOff x="4041838" y="1447028"/>
            <a:chExt cx="7768282" cy="4465594"/>
          </a:xfrm>
        </p:grpSpPr>
        <p:sp>
          <p:nvSpPr>
            <p:cNvPr id="5" name="Freeform: Shape 10">
              <a:extLst>
                <a:ext uri="{FF2B5EF4-FFF2-40B4-BE49-F238E27FC236}">
                  <a16:creationId xmlns:a16="http://schemas.microsoft.com/office/drawing/2014/main" id="{804639EA-B6FF-3E1D-A63B-403E002D8611}"/>
                </a:ext>
              </a:extLst>
            </p:cNvPr>
            <p:cNvSpPr/>
            <p:nvPr/>
          </p:nvSpPr>
          <p:spPr>
            <a:xfrm>
              <a:off x="4754836" y="1447028"/>
              <a:ext cx="6341328" cy="4360427"/>
            </a:xfrm>
            <a:custGeom>
              <a:avLst/>
              <a:gdLst>
                <a:gd name="connsiteX0" fmla="*/ 7066271 w 7220884"/>
                <a:gd name="connsiteY0" fmla="*/ 4965229 h 4965228"/>
                <a:gd name="connsiteX1" fmla="*/ 137437 w 7220884"/>
                <a:gd name="connsiteY1" fmla="*/ 4965229 h 4965228"/>
                <a:gd name="connsiteX2" fmla="*/ 0 w 7220884"/>
                <a:gd name="connsiteY2" fmla="*/ 4827792 h 4965228"/>
                <a:gd name="connsiteX3" fmla="*/ 0 w 7220884"/>
                <a:gd name="connsiteY3" fmla="*/ 268109 h 4965228"/>
                <a:gd name="connsiteX4" fmla="*/ 268132 w 7220884"/>
                <a:gd name="connsiteY4" fmla="*/ 0 h 4965228"/>
                <a:gd name="connsiteX5" fmla="*/ 6959050 w 7220884"/>
                <a:gd name="connsiteY5" fmla="*/ 0 h 4965228"/>
                <a:gd name="connsiteX6" fmla="*/ 7220884 w 7220884"/>
                <a:gd name="connsiteY6" fmla="*/ 261835 h 4965228"/>
                <a:gd name="connsiteX7" fmla="*/ 7220884 w 7220884"/>
                <a:gd name="connsiteY7" fmla="*/ 4810615 h 4965228"/>
                <a:gd name="connsiteX8" fmla="*/ 7066271 w 7220884"/>
                <a:gd name="connsiteY8" fmla="*/ 4965229 h 496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0884" h="4965228">
                  <a:moveTo>
                    <a:pt x="7066271" y="4965229"/>
                  </a:moveTo>
                  <a:lnTo>
                    <a:pt x="137437" y="4965229"/>
                  </a:lnTo>
                  <a:cubicBezTo>
                    <a:pt x="61543" y="4965229"/>
                    <a:pt x="0" y="4903708"/>
                    <a:pt x="0" y="4827792"/>
                  </a:cubicBezTo>
                  <a:lnTo>
                    <a:pt x="0" y="268109"/>
                  </a:lnTo>
                  <a:cubicBezTo>
                    <a:pt x="0" y="120037"/>
                    <a:pt x="120060" y="0"/>
                    <a:pt x="268132" y="0"/>
                  </a:cubicBezTo>
                  <a:lnTo>
                    <a:pt x="6959050" y="0"/>
                  </a:lnTo>
                  <a:cubicBezTo>
                    <a:pt x="7103651" y="0"/>
                    <a:pt x="7220884" y="117234"/>
                    <a:pt x="7220884" y="261835"/>
                  </a:cubicBezTo>
                  <a:lnTo>
                    <a:pt x="7220884" y="4810615"/>
                  </a:lnTo>
                  <a:cubicBezTo>
                    <a:pt x="7220862" y="4895987"/>
                    <a:pt x="7151643" y="4965229"/>
                    <a:pt x="7066271" y="4965229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B3D7ACFB-4B96-D24A-5714-957F9ADACECD}"/>
                </a:ext>
              </a:extLst>
            </p:cNvPr>
            <p:cNvSpPr/>
            <p:nvPr/>
          </p:nvSpPr>
          <p:spPr>
            <a:xfrm>
              <a:off x="4774415" y="1468795"/>
              <a:ext cx="6294296" cy="4338660"/>
            </a:xfrm>
            <a:custGeom>
              <a:avLst/>
              <a:gdLst>
                <a:gd name="connsiteX0" fmla="*/ 7013650 w 7167328"/>
                <a:gd name="connsiteY0" fmla="*/ 4940442 h 4940442"/>
                <a:gd name="connsiteX1" fmla="*/ 136569 w 7167328"/>
                <a:gd name="connsiteY1" fmla="*/ 4940442 h 4940442"/>
                <a:gd name="connsiteX2" fmla="*/ 0 w 7167328"/>
                <a:gd name="connsiteY2" fmla="*/ 4803873 h 4940442"/>
                <a:gd name="connsiteX3" fmla="*/ 0 w 7167328"/>
                <a:gd name="connsiteY3" fmla="*/ 231464 h 4940442"/>
                <a:gd name="connsiteX4" fmla="*/ 231464 w 7167328"/>
                <a:gd name="connsiteY4" fmla="*/ 0 h 4940442"/>
                <a:gd name="connsiteX5" fmla="*/ 6935865 w 7167328"/>
                <a:gd name="connsiteY5" fmla="*/ 0 h 4940442"/>
                <a:gd name="connsiteX6" fmla="*/ 7167329 w 7167328"/>
                <a:gd name="connsiteY6" fmla="*/ 231464 h 4940442"/>
                <a:gd name="connsiteX7" fmla="*/ 7167329 w 7167328"/>
                <a:gd name="connsiteY7" fmla="*/ 4786786 h 4940442"/>
                <a:gd name="connsiteX8" fmla="*/ 7013650 w 7167328"/>
                <a:gd name="connsiteY8" fmla="*/ 4940442 h 4940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7328" h="4940442">
                  <a:moveTo>
                    <a:pt x="7013650" y="4940442"/>
                  </a:moveTo>
                  <a:lnTo>
                    <a:pt x="136569" y="4940442"/>
                  </a:lnTo>
                  <a:cubicBezTo>
                    <a:pt x="61142" y="4940442"/>
                    <a:pt x="0" y="4879300"/>
                    <a:pt x="0" y="4803873"/>
                  </a:cubicBezTo>
                  <a:lnTo>
                    <a:pt x="0" y="231464"/>
                  </a:lnTo>
                  <a:cubicBezTo>
                    <a:pt x="0" y="103639"/>
                    <a:pt x="103617" y="0"/>
                    <a:pt x="231464" y="0"/>
                  </a:cubicBezTo>
                  <a:lnTo>
                    <a:pt x="6935865" y="0"/>
                  </a:lnTo>
                  <a:cubicBezTo>
                    <a:pt x="7063690" y="0"/>
                    <a:pt x="7167329" y="103617"/>
                    <a:pt x="7167329" y="231464"/>
                  </a:cubicBezTo>
                  <a:lnTo>
                    <a:pt x="7167329" y="4786786"/>
                  </a:lnTo>
                  <a:cubicBezTo>
                    <a:pt x="7167307" y="4871646"/>
                    <a:pt x="7098511" y="4940442"/>
                    <a:pt x="7013650" y="494044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id="{B8DB72DC-9235-A1C7-358D-D55552BF6EFC}"/>
                </a:ext>
              </a:extLst>
            </p:cNvPr>
            <p:cNvSpPr/>
            <p:nvPr/>
          </p:nvSpPr>
          <p:spPr>
            <a:xfrm>
              <a:off x="4805697" y="1506037"/>
              <a:ext cx="6231711" cy="4077260"/>
            </a:xfrm>
            <a:custGeom>
              <a:avLst/>
              <a:gdLst>
                <a:gd name="connsiteX0" fmla="*/ 7096063 w 7096062"/>
                <a:gd name="connsiteY0" fmla="*/ 4642786 h 4642785"/>
                <a:gd name="connsiteX1" fmla="*/ 0 w 7096062"/>
                <a:gd name="connsiteY1" fmla="*/ 4642786 h 4642785"/>
                <a:gd name="connsiteX2" fmla="*/ 0 w 7096062"/>
                <a:gd name="connsiteY2" fmla="*/ 190769 h 4642785"/>
                <a:gd name="connsiteX3" fmla="*/ 190769 w 7096062"/>
                <a:gd name="connsiteY3" fmla="*/ 0 h 4642785"/>
                <a:gd name="connsiteX4" fmla="*/ 6905272 w 7096062"/>
                <a:gd name="connsiteY4" fmla="*/ 0 h 4642785"/>
                <a:gd name="connsiteX5" fmla="*/ 7096041 w 7096062"/>
                <a:gd name="connsiteY5" fmla="*/ 190769 h 4642785"/>
                <a:gd name="connsiteX6" fmla="*/ 7096041 w 7096062"/>
                <a:gd name="connsiteY6" fmla="*/ 4642786 h 464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6062" h="4642785">
                  <a:moveTo>
                    <a:pt x="7096063" y="4642786"/>
                  </a:moveTo>
                  <a:lnTo>
                    <a:pt x="0" y="4642786"/>
                  </a:lnTo>
                  <a:lnTo>
                    <a:pt x="0" y="190769"/>
                  </a:lnTo>
                  <a:cubicBezTo>
                    <a:pt x="0" y="85417"/>
                    <a:pt x="85417" y="0"/>
                    <a:pt x="190769" y="0"/>
                  </a:cubicBezTo>
                  <a:lnTo>
                    <a:pt x="6905272" y="0"/>
                  </a:lnTo>
                  <a:cubicBezTo>
                    <a:pt x="7010624" y="0"/>
                    <a:pt x="7096041" y="85417"/>
                    <a:pt x="7096041" y="190769"/>
                  </a:cubicBezTo>
                  <a:lnTo>
                    <a:pt x="7096041" y="4642786"/>
                  </a:lnTo>
                  <a:close/>
                </a:path>
              </a:pathLst>
            </a:custGeom>
            <a:solidFill>
              <a:schemeClr val="accent6"/>
            </a:solidFill>
            <a:ln w="508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19" name="Freeform: Shape 13">
              <a:extLst>
                <a:ext uri="{FF2B5EF4-FFF2-40B4-BE49-F238E27FC236}">
                  <a16:creationId xmlns:a16="http://schemas.microsoft.com/office/drawing/2014/main" id="{EE432E09-74DA-8BEE-6413-ABB050663ADF}"/>
                </a:ext>
              </a:extLst>
            </p:cNvPr>
            <p:cNvSpPr/>
            <p:nvPr/>
          </p:nvSpPr>
          <p:spPr>
            <a:xfrm>
              <a:off x="4041838" y="5763676"/>
              <a:ext cx="7768263" cy="45448"/>
            </a:xfrm>
            <a:custGeom>
              <a:avLst/>
              <a:gdLst>
                <a:gd name="connsiteX0" fmla="*/ 0 w 8845737"/>
                <a:gd name="connsiteY0" fmla="*/ 0 h 51752"/>
                <a:gd name="connsiteX1" fmla="*/ 8845737 w 8845737"/>
                <a:gd name="connsiteY1" fmla="*/ 0 h 51752"/>
                <a:gd name="connsiteX2" fmla="*/ 8845737 w 8845737"/>
                <a:gd name="connsiteY2" fmla="*/ 51753 h 51752"/>
                <a:gd name="connsiteX3" fmla="*/ 0 w 8845737"/>
                <a:gd name="connsiteY3" fmla="*/ 51753 h 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45737" h="51752">
                  <a:moveTo>
                    <a:pt x="0" y="0"/>
                  </a:moveTo>
                  <a:lnTo>
                    <a:pt x="8845737" y="0"/>
                  </a:lnTo>
                  <a:lnTo>
                    <a:pt x="8845737" y="51753"/>
                  </a:lnTo>
                  <a:lnTo>
                    <a:pt x="0" y="517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3" name="Freeform: Shape 14">
              <a:extLst>
                <a:ext uri="{FF2B5EF4-FFF2-40B4-BE49-F238E27FC236}">
                  <a16:creationId xmlns:a16="http://schemas.microsoft.com/office/drawing/2014/main" id="{E1D119C1-6317-17D8-E819-208E09462522}"/>
                </a:ext>
              </a:extLst>
            </p:cNvPr>
            <p:cNvSpPr/>
            <p:nvPr/>
          </p:nvSpPr>
          <p:spPr>
            <a:xfrm>
              <a:off x="4041838" y="5798915"/>
              <a:ext cx="7768282" cy="113707"/>
            </a:xfrm>
            <a:custGeom>
              <a:avLst/>
              <a:gdLst>
                <a:gd name="connsiteX0" fmla="*/ 0 w 8845759"/>
                <a:gd name="connsiteY0" fmla="*/ 0 h 129478"/>
                <a:gd name="connsiteX1" fmla="*/ 1325506 w 8845759"/>
                <a:gd name="connsiteY1" fmla="*/ 126156 h 129478"/>
                <a:gd name="connsiteX2" fmla="*/ 7494378 w 8845759"/>
                <a:gd name="connsiteY2" fmla="*/ 129026 h 129478"/>
                <a:gd name="connsiteX3" fmla="*/ 8845760 w 8845759"/>
                <a:gd name="connsiteY3" fmla="*/ 0 h 129478"/>
                <a:gd name="connsiteX4" fmla="*/ 0 w 8845759"/>
                <a:gd name="connsiteY4" fmla="*/ 0 h 12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5759" h="129478">
                  <a:moveTo>
                    <a:pt x="0" y="0"/>
                  </a:moveTo>
                  <a:cubicBezTo>
                    <a:pt x="0" y="0"/>
                    <a:pt x="211328" y="124710"/>
                    <a:pt x="1325506" y="126156"/>
                  </a:cubicBezTo>
                  <a:lnTo>
                    <a:pt x="7494378" y="129026"/>
                  </a:lnTo>
                  <a:cubicBezTo>
                    <a:pt x="7494378" y="129026"/>
                    <a:pt x="8509344" y="144112"/>
                    <a:pt x="88457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2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8357D16E-60D8-9AA4-80A2-511429091C47}"/>
                </a:ext>
              </a:extLst>
            </p:cNvPr>
            <p:cNvSpPr/>
            <p:nvPr/>
          </p:nvSpPr>
          <p:spPr>
            <a:xfrm>
              <a:off x="7188038" y="5763959"/>
              <a:ext cx="1478402" cy="62800"/>
            </a:xfrm>
            <a:custGeom>
              <a:avLst/>
              <a:gdLst>
                <a:gd name="connsiteX0" fmla="*/ 1643120 w 1683459"/>
                <a:gd name="connsiteY0" fmla="*/ 71511 h 71510"/>
                <a:gd name="connsiteX1" fmla="*/ 40339 w 1683459"/>
                <a:gd name="connsiteY1" fmla="*/ 71511 h 71510"/>
                <a:gd name="connsiteX2" fmla="*/ 0 w 1683459"/>
                <a:gd name="connsiteY2" fmla="*/ 31172 h 71510"/>
                <a:gd name="connsiteX3" fmla="*/ 0 w 1683459"/>
                <a:gd name="connsiteY3" fmla="*/ 0 h 71510"/>
                <a:gd name="connsiteX4" fmla="*/ 1683459 w 1683459"/>
                <a:gd name="connsiteY4" fmla="*/ 0 h 71510"/>
                <a:gd name="connsiteX5" fmla="*/ 1683459 w 1683459"/>
                <a:gd name="connsiteY5" fmla="*/ 31172 h 71510"/>
                <a:gd name="connsiteX6" fmla="*/ 1643120 w 1683459"/>
                <a:gd name="connsiteY6" fmla="*/ 71511 h 7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3459" h="71510">
                  <a:moveTo>
                    <a:pt x="1643120" y="71511"/>
                  </a:moveTo>
                  <a:lnTo>
                    <a:pt x="40339" y="71511"/>
                  </a:lnTo>
                  <a:cubicBezTo>
                    <a:pt x="18067" y="71511"/>
                    <a:pt x="0" y="53444"/>
                    <a:pt x="0" y="31172"/>
                  </a:cubicBezTo>
                  <a:lnTo>
                    <a:pt x="0" y="0"/>
                  </a:lnTo>
                  <a:lnTo>
                    <a:pt x="1683459" y="0"/>
                  </a:lnTo>
                  <a:lnTo>
                    <a:pt x="1683459" y="31172"/>
                  </a:lnTo>
                  <a:cubicBezTo>
                    <a:pt x="1683459" y="53444"/>
                    <a:pt x="1665392" y="71511"/>
                    <a:pt x="1643120" y="71511"/>
                  </a:cubicBezTo>
                  <a:close/>
                </a:path>
              </a:pathLst>
            </a:custGeom>
            <a:solidFill>
              <a:schemeClr val="bg1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A566EF6C-9C4C-48DE-2C87-3F455245F72B}"/>
                </a:ext>
              </a:extLst>
            </p:cNvPr>
            <p:cNvSpPr/>
            <p:nvPr/>
          </p:nvSpPr>
          <p:spPr>
            <a:xfrm>
              <a:off x="6939319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7" name="Freeform: Shape 17">
              <a:extLst>
                <a:ext uri="{FF2B5EF4-FFF2-40B4-BE49-F238E27FC236}">
                  <a16:creationId xmlns:a16="http://schemas.microsoft.com/office/drawing/2014/main" id="{E3EB25D0-2BF7-2B77-87E3-9AB5EA7910EA}"/>
                </a:ext>
              </a:extLst>
            </p:cNvPr>
            <p:cNvSpPr/>
            <p:nvPr/>
          </p:nvSpPr>
          <p:spPr>
            <a:xfrm>
              <a:off x="8848236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</p:grp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0D2C5883-33D8-5127-5DB3-D353A884BD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90005" y="4087482"/>
            <a:ext cx="9477698" cy="6161282"/>
          </a:xfrm>
          <a:prstGeom prst="round2SameRect">
            <a:avLst>
              <a:gd name="adj1" fmla="val 4344"/>
              <a:gd name="adj2" fmla="val 0"/>
            </a:avLst>
          </a:prstGeom>
          <a:solidFill>
            <a:schemeClr val="bg1"/>
          </a:solidFill>
        </p:spPr>
        <p:txBody>
          <a:bodyPr bIns="576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623CFD-093B-E0CB-1343-4F74D9CE229B}"/>
              </a:ext>
            </a:extLst>
          </p:cNvPr>
          <p:cNvSpPr/>
          <p:nvPr userDrawn="1"/>
        </p:nvSpPr>
        <p:spPr>
          <a:xfrm>
            <a:off x="0" y="3257550"/>
            <a:ext cx="6433299" cy="8297863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DK" sz="1600" b="0" i="0" dirty="0">
              <a:solidFill>
                <a:schemeClr val="bg1"/>
              </a:solidFill>
              <a:latin typeface="Rubik" pitchFamily="2" charset="-79"/>
            </a:endParaRP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B76918F5-9385-DE67-C2B4-E2C35235E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7" y="7956770"/>
            <a:ext cx="5004662" cy="2073275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14354" indent="0" algn="ctr">
              <a:buNone/>
              <a:defRPr>
                <a:solidFill>
                  <a:schemeClr val="bg1"/>
                </a:solidFill>
              </a:defRPr>
            </a:lvl2pPr>
            <a:lvl3pPr marL="1828709" indent="0" algn="ctr">
              <a:buNone/>
              <a:defRPr>
                <a:solidFill>
                  <a:schemeClr val="bg1"/>
                </a:solidFill>
              </a:defRPr>
            </a:lvl3pPr>
            <a:lvl4pPr marL="2743063" indent="0" algn="ctr">
              <a:buNone/>
              <a:defRPr>
                <a:solidFill>
                  <a:schemeClr val="bg1"/>
                </a:solidFill>
              </a:defRPr>
            </a:lvl4pPr>
            <a:lvl5pPr marL="3657417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  <a:endParaRPr lang="en-GB" dirty="0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BDFDF52-92AB-9057-6168-397A9CC232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1096963"/>
            <a:ext cx="22969536" cy="143986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76943-8454-B095-A5FB-0A68A0A4855F}"/>
              </a:ext>
            </a:extLst>
          </p:cNvPr>
          <p:cNvCxnSpPr>
            <a:cxnSpLocks/>
          </p:cNvCxnSpPr>
          <p:nvPr userDrawn="1"/>
        </p:nvCxnSpPr>
        <p:spPr>
          <a:xfrm flipH="1">
            <a:off x="706438" y="10577951"/>
            <a:ext cx="1440000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FFBD640-5244-5874-78C3-25FF85BE44B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71100" y="4350188"/>
            <a:ext cx="1440000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A07FC-3BEB-EA54-9988-986E20526F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462F17D-D797-19D5-5D5F-7BDCA87D0A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6439" y="4350188"/>
            <a:ext cx="5004662" cy="30555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b="1" i="0">
                <a:latin typeface="Bitter SemiBold" pitchFamily="2" charset="77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Enter subtitle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7239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vector dark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A8DB658-170F-E749-BC6B-64188C0A9F63}"/>
              </a:ext>
            </a:extLst>
          </p:cNvPr>
          <p:cNvSpPr/>
          <p:nvPr userDrawn="1"/>
        </p:nvSpPr>
        <p:spPr>
          <a:xfrm>
            <a:off x="6430963" y="3252030"/>
            <a:ext cx="17951451" cy="830337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2841E4D-A42F-242D-2C7D-B64350AB82DE}"/>
              </a:ext>
            </a:extLst>
          </p:cNvPr>
          <p:cNvGrpSpPr/>
          <p:nvPr userDrawn="1"/>
        </p:nvGrpSpPr>
        <p:grpSpPr>
          <a:xfrm>
            <a:off x="9128264" y="4022157"/>
            <a:ext cx="11814642" cy="6722361"/>
            <a:chOff x="4041838" y="1447028"/>
            <a:chExt cx="7768282" cy="4465594"/>
          </a:xfrm>
        </p:grpSpPr>
        <p:sp>
          <p:nvSpPr>
            <p:cNvPr id="5" name="Freeform: Shape 10">
              <a:extLst>
                <a:ext uri="{FF2B5EF4-FFF2-40B4-BE49-F238E27FC236}">
                  <a16:creationId xmlns:a16="http://schemas.microsoft.com/office/drawing/2014/main" id="{804639EA-B6FF-3E1D-A63B-403E002D8611}"/>
                </a:ext>
              </a:extLst>
            </p:cNvPr>
            <p:cNvSpPr/>
            <p:nvPr/>
          </p:nvSpPr>
          <p:spPr>
            <a:xfrm>
              <a:off x="4754836" y="1447028"/>
              <a:ext cx="6341328" cy="4360427"/>
            </a:xfrm>
            <a:custGeom>
              <a:avLst/>
              <a:gdLst>
                <a:gd name="connsiteX0" fmla="*/ 7066271 w 7220884"/>
                <a:gd name="connsiteY0" fmla="*/ 4965229 h 4965228"/>
                <a:gd name="connsiteX1" fmla="*/ 137437 w 7220884"/>
                <a:gd name="connsiteY1" fmla="*/ 4965229 h 4965228"/>
                <a:gd name="connsiteX2" fmla="*/ 0 w 7220884"/>
                <a:gd name="connsiteY2" fmla="*/ 4827792 h 4965228"/>
                <a:gd name="connsiteX3" fmla="*/ 0 w 7220884"/>
                <a:gd name="connsiteY3" fmla="*/ 268109 h 4965228"/>
                <a:gd name="connsiteX4" fmla="*/ 268132 w 7220884"/>
                <a:gd name="connsiteY4" fmla="*/ 0 h 4965228"/>
                <a:gd name="connsiteX5" fmla="*/ 6959050 w 7220884"/>
                <a:gd name="connsiteY5" fmla="*/ 0 h 4965228"/>
                <a:gd name="connsiteX6" fmla="*/ 7220884 w 7220884"/>
                <a:gd name="connsiteY6" fmla="*/ 261835 h 4965228"/>
                <a:gd name="connsiteX7" fmla="*/ 7220884 w 7220884"/>
                <a:gd name="connsiteY7" fmla="*/ 4810615 h 4965228"/>
                <a:gd name="connsiteX8" fmla="*/ 7066271 w 7220884"/>
                <a:gd name="connsiteY8" fmla="*/ 4965229 h 496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0884" h="4965228">
                  <a:moveTo>
                    <a:pt x="7066271" y="4965229"/>
                  </a:moveTo>
                  <a:lnTo>
                    <a:pt x="137437" y="4965229"/>
                  </a:lnTo>
                  <a:cubicBezTo>
                    <a:pt x="61543" y="4965229"/>
                    <a:pt x="0" y="4903708"/>
                    <a:pt x="0" y="4827792"/>
                  </a:cubicBezTo>
                  <a:lnTo>
                    <a:pt x="0" y="268109"/>
                  </a:lnTo>
                  <a:cubicBezTo>
                    <a:pt x="0" y="120037"/>
                    <a:pt x="120060" y="0"/>
                    <a:pt x="268132" y="0"/>
                  </a:cubicBezTo>
                  <a:lnTo>
                    <a:pt x="6959050" y="0"/>
                  </a:lnTo>
                  <a:cubicBezTo>
                    <a:pt x="7103651" y="0"/>
                    <a:pt x="7220884" y="117234"/>
                    <a:pt x="7220884" y="261835"/>
                  </a:cubicBezTo>
                  <a:lnTo>
                    <a:pt x="7220884" y="4810615"/>
                  </a:lnTo>
                  <a:cubicBezTo>
                    <a:pt x="7220862" y="4895987"/>
                    <a:pt x="7151643" y="4965229"/>
                    <a:pt x="7066271" y="4965229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B3D7ACFB-4B96-D24A-5714-957F9ADACECD}"/>
                </a:ext>
              </a:extLst>
            </p:cNvPr>
            <p:cNvSpPr/>
            <p:nvPr/>
          </p:nvSpPr>
          <p:spPr>
            <a:xfrm>
              <a:off x="4774415" y="1468795"/>
              <a:ext cx="6294296" cy="4338660"/>
            </a:xfrm>
            <a:custGeom>
              <a:avLst/>
              <a:gdLst>
                <a:gd name="connsiteX0" fmla="*/ 7013650 w 7167328"/>
                <a:gd name="connsiteY0" fmla="*/ 4940442 h 4940442"/>
                <a:gd name="connsiteX1" fmla="*/ 136569 w 7167328"/>
                <a:gd name="connsiteY1" fmla="*/ 4940442 h 4940442"/>
                <a:gd name="connsiteX2" fmla="*/ 0 w 7167328"/>
                <a:gd name="connsiteY2" fmla="*/ 4803873 h 4940442"/>
                <a:gd name="connsiteX3" fmla="*/ 0 w 7167328"/>
                <a:gd name="connsiteY3" fmla="*/ 231464 h 4940442"/>
                <a:gd name="connsiteX4" fmla="*/ 231464 w 7167328"/>
                <a:gd name="connsiteY4" fmla="*/ 0 h 4940442"/>
                <a:gd name="connsiteX5" fmla="*/ 6935865 w 7167328"/>
                <a:gd name="connsiteY5" fmla="*/ 0 h 4940442"/>
                <a:gd name="connsiteX6" fmla="*/ 7167329 w 7167328"/>
                <a:gd name="connsiteY6" fmla="*/ 231464 h 4940442"/>
                <a:gd name="connsiteX7" fmla="*/ 7167329 w 7167328"/>
                <a:gd name="connsiteY7" fmla="*/ 4786786 h 4940442"/>
                <a:gd name="connsiteX8" fmla="*/ 7013650 w 7167328"/>
                <a:gd name="connsiteY8" fmla="*/ 4940442 h 4940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7328" h="4940442">
                  <a:moveTo>
                    <a:pt x="7013650" y="4940442"/>
                  </a:moveTo>
                  <a:lnTo>
                    <a:pt x="136569" y="4940442"/>
                  </a:lnTo>
                  <a:cubicBezTo>
                    <a:pt x="61142" y="4940442"/>
                    <a:pt x="0" y="4879300"/>
                    <a:pt x="0" y="4803873"/>
                  </a:cubicBezTo>
                  <a:lnTo>
                    <a:pt x="0" y="231464"/>
                  </a:lnTo>
                  <a:cubicBezTo>
                    <a:pt x="0" y="103639"/>
                    <a:pt x="103617" y="0"/>
                    <a:pt x="231464" y="0"/>
                  </a:cubicBezTo>
                  <a:lnTo>
                    <a:pt x="6935865" y="0"/>
                  </a:lnTo>
                  <a:cubicBezTo>
                    <a:pt x="7063690" y="0"/>
                    <a:pt x="7167329" y="103617"/>
                    <a:pt x="7167329" y="231464"/>
                  </a:cubicBezTo>
                  <a:lnTo>
                    <a:pt x="7167329" y="4786786"/>
                  </a:lnTo>
                  <a:cubicBezTo>
                    <a:pt x="7167307" y="4871646"/>
                    <a:pt x="7098511" y="4940442"/>
                    <a:pt x="7013650" y="494044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id="{B8DB72DC-9235-A1C7-358D-D55552BF6EFC}"/>
                </a:ext>
              </a:extLst>
            </p:cNvPr>
            <p:cNvSpPr/>
            <p:nvPr/>
          </p:nvSpPr>
          <p:spPr>
            <a:xfrm>
              <a:off x="4805697" y="1506037"/>
              <a:ext cx="6231711" cy="4077260"/>
            </a:xfrm>
            <a:custGeom>
              <a:avLst/>
              <a:gdLst>
                <a:gd name="connsiteX0" fmla="*/ 7096063 w 7096062"/>
                <a:gd name="connsiteY0" fmla="*/ 4642786 h 4642785"/>
                <a:gd name="connsiteX1" fmla="*/ 0 w 7096062"/>
                <a:gd name="connsiteY1" fmla="*/ 4642786 h 4642785"/>
                <a:gd name="connsiteX2" fmla="*/ 0 w 7096062"/>
                <a:gd name="connsiteY2" fmla="*/ 190769 h 4642785"/>
                <a:gd name="connsiteX3" fmla="*/ 190769 w 7096062"/>
                <a:gd name="connsiteY3" fmla="*/ 0 h 4642785"/>
                <a:gd name="connsiteX4" fmla="*/ 6905272 w 7096062"/>
                <a:gd name="connsiteY4" fmla="*/ 0 h 4642785"/>
                <a:gd name="connsiteX5" fmla="*/ 7096041 w 7096062"/>
                <a:gd name="connsiteY5" fmla="*/ 190769 h 4642785"/>
                <a:gd name="connsiteX6" fmla="*/ 7096041 w 7096062"/>
                <a:gd name="connsiteY6" fmla="*/ 4642786 h 464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6062" h="4642785">
                  <a:moveTo>
                    <a:pt x="7096063" y="4642786"/>
                  </a:moveTo>
                  <a:lnTo>
                    <a:pt x="0" y="4642786"/>
                  </a:lnTo>
                  <a:lnTo>
                    <a:pt x="0" y="190769"/>
                  </a:lnTo>
                  <a:cubicBezTo>
                    <a:pt x="0" y="85417"/>
                    <a:pt x="85417" y="0"/>
                    <a:pt x="190769" y="0"/>
                  </a:cubicBezTo>
                  <a:lnTo>
                    <a:pt x="6905272" y="0"/>
                  </a:lnTo>
                  <a:cubicBezTo>
                    <a:pt x="7010624" y="0"/>
                    <a:pt x="7096041" y="85417"/>
                    <a:pt x="7096041" y="190769"/>
                  </a:cubicBezTo>
                  <a:lnTo>
                    <a:pt x="7096041" y="4642786"/>
                  </a:lnTo>
                  <a:close/>
                </a:path>
              </a:pathLst>
            </a:custGeom>
            <a:solidFill>
              <a:schemeClr val="accent6"/>
            </a:solidFill>
            <a:ln w="508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19" name="Freeform: Shape 13">
              <a:extLst>
                <a:ext uri="{FF2B5EF4-FFF2-40B4-BE49-F238E27FC236}">
                  <a16:creationId xmlns:a16="http://schemas.microsoft.com/office/drawing/2014/main" id="{EE432E09-74DA-8BEE-6413-ABB050663ADF}"/>
                </a:ext>
              </a:extLst>
            </p:cNvPr>
            <p:cNvSpPr/>
            <p:nvPr/>
          </p:nvSpPr>
          <p:spPr>
            <a:xfrm>
              <a:off x="4041838" y="5763109"/>
              <a:ext cx="7768263" cy="45448"/>
            </a:xfrm>
            <a:custGeom>
              <a:avLst/>
              <a:gdLst>
                <a:gd name="connsiteX0" fmla="*/ 0 w 8845737"/>
                <a:gd name="connsiteY0" fmla="*/ 0 h 51752"/>
                <a:gd name="connsiteX1" fmla="*/ 8845737 w 8845737"/>
                <a:gd name="connsiteY1" fmla="*/ 0 h 51752"/>
                <a:gd name="connsiteX2" fmla="*/ 8845737 w 8845737"/>
                <a:gd name="connsiteY2" fmla="*/ 51753 h 51752"/>
                <a:gd name="connsiteX3" fmla="*/ 0 w 8845737"/>
                <a:gd name="connsiteY3" fmla="*/ 51753 h 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45737" h="51752">
                  <a:moveTo>
                    <a:pt x="0" y="0"/>
                  </a:moveTo>
                  <a:lnTo>
                    <a:pt x="8845737" y="0"/>
                  </a:lnTo>
                  <a:lnTo>
                    <a:pt x="8845737" y="51753"/>
                  </a:lnTo>
                  <a:lnTo>
                    <a:pt x="0" y="517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3" name="Freeform: Shape 14">
              <a:extLst>
                <a:ext uri="{FF2B5EF4-FFF2-40B4-BE49-F238E27FC236}">
                  <a16:creationId xmlns:a16="http://schemas.microsoft.com/office/drawing/2014/main" id="{E1D119C1-6317-17D8-E819-208E09462522}"/>
                </a:ext>
              </a:extLst>
            </p:cNvPr>
            <p:cNvSpPr/>
            <p:nvPr/>
          </p:nvSpPr>
          <p:spPr>
            <a:xfrm>
              <a:off x="4041838" y="5798915"/>
              <a:ext cx="7768282" cy="113707"/>
            </a:xfrm>
            <a:custGeom>
              <a:avLst/>
              <a:gdLst>
                <a:gd name="connsiteX0" fmla="*/ 0 w 8845759"/>
                <a:gd name="connsiteY0" fmla="*/ 0 h 129478"/>
                <a:gd name="connsiteX1" fmla="*/ 1325506 w 8845759"/>
                <a:gd name="connsiteY1" fmla="*/ 126156 h 129478"/>
                <a:gd name="connsiteX2" fmla="*/ 7494378 w 8845759"/>
                <a:gd name="connsiteY2" fmla="*/ 129026 h 129478"/>
                <a:gd name="connsiteX3" fmla="*/ 8845760 w 8845759"/>
                <a:gd name="connsiteY3" fmla="*/ 0 h 129478"/>
                <a:gd name="connsiteX4" fmla="*/ 0 w 8845759"/>
                <a:gd name="connsiteY4" fmla="*/ 0 h 12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5759" h="129478">
                  <a:moveTo>
                    <a:pt x="0" y="0"/>
                  </a:moveTo>
                  <a:cubicBezTo>
                    <a:pt x="0" y="0"/>
                    <a:pt x="211328" y="124710"/>
                    <a:pt x="1325506" y="126156"/>
                  </a:cubicBezTo>
                  <a:lnTo>
                    <a:pt x="7494378" y="129026"/>
                  </a:lnTo>
                  <a:cubicBezTo>
                    <a:pt x="7494378" y="129026"/>
                    <a:pt x="8509344" y="144112"/>
                    <a:pt x="88457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22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8357D16E-60D8-9AA4-80A2-511429091C47}"/>
                </a:ext>
              </a:extLst>
            </p:cNvPr>
            <p:cNvSpPr/>
            <p:nvPr/>
          </p:nvSpPr>
          <p:spPr>
            <a:xfrm>
              <a:off x="7188038" y="5763128"/>
              <a:ext cx="1478402" cy="62800"/>
            </a:xfrm>
            <a:custGeom>
              <a:avLst/>
              <a:gdLst>
                <a:gd name="connsiteX0" fmla="*/ 1643120 w 1683459"/>
                <a:gd name="connsiteY0" fmla="*/ 71511 h 71510"/>
                <a:gd name="connsiteX1" fmla="*/ 40339 w 1683459"/>
                <a:gd name="connsiteY1" fmla="*/ 71511 h 71510"/>
                <a:gd name="connsiteX2" fmla="*/ 0 w 1683459"/>
                <a:gd name="connsiteY2" fmla="*/ 31172 h 71510"/>
                <a:gd name="connsiteX3" fmla="*/ 0 w 1683459"/>
                <a:gd name="connsiteY3" fmla="*/ 0 h 71510"/>
                <a:gd name="connsiteX4" fmla="*/ 1683459 w 1683459"/>
                <a:gd name="connsiteY4" fmla="*/ 0 h 71510"/>
                <a:gd name="connsiteX5" fmla="*/ 1683459 w 1683459"/>
                <a:gd name="connsiteY5" fmla="*/ 31172 h 71510"/>
                <a:gd name="connsiteX6" fmla="*/ 1643120 w 1683459"/>
                <a:gd name="connsiteY6" fmla="*/ 71511 h 7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3459" h="71510">
                  <a:moveTo>
                    <a:pt x="1643120" y="71511"/>
                  </a:moveTo>
                  <a:lnTo>
                    <a:pt x="40339" y="71511"/>
                  </a:lnTo>
                  <a:cubicBezTo>
                    <a:pt x="18067" y="71511"/>
                    <a:pt x="0" y="53444"/>
                    <a:pt x="0" y="31172"/>
                  </a:cubicBezTo>
                  <a:lnTo>
                    <a:pt x="0" y="0"/>
                  </a:lnTo>
                  <a:lnTo>
                    <a:pt x="1683459" y="0"/>
                  </a:lnTo>
                  <a:lnTo>
                    <a:pt x="1683459" y="31172"/>
                  </a:lnTo>
                  <a:cubicBezTo>
                    <a:pt x="1683459" y="53444"/>
                    <a:pt x="1665392" y="71511"/>
                    <a:pt x="1643120" y="71511"/>
                  </a:cubicBezTo>
                  <a:close/>
                </a:path>
              </a:pathLst>
            </a:custGeom>
            <a:solidFill>
              <a:schemeClr val="bg1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A566EF6C-9C4C-48DE-2C87-3F455245F72B}"/>
                </a:ext>
              </a:extLst>
            </p:cNvPr>
            <p:cNvSpPr/>
            <p:nvPr/>
          </p:nvSpPr>
          <p:spPr>
            <a:xfrm>
              <a:off x="6939319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  <p:sp>
          <p:nvSpPr>
            <p:cNvPr id="27" name="Freeform: Shape 17">
              <a:extLst>
                <a:ext uri="{FF2B5EF4-FFF2-40B4-BE49-F238E27FC236}">
                  <a16:creationId xmlns:a16="http://schemas.microsoft.com/office/drawing/2014/main" id="{E3EB25D0-2BF7-2B77-87E3-9AB5EA7910EA}"/>
                </a:ext>
              </a:extLst>
            </p:cNvPr>
            <p:cNvSpPr/>
            <p:nvPr/>
          </p:nvSpPr>
          <p:spPr>
            <a:xfrm>
              <a:off x="8848236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7200" b="0" i="0" dirty="0">
                <a:latin typeface="Bitter" pitchFamily="2" charset="77"/>
              </a:endParaRPr>
            </a:p>
          </p:txBody>
        </p:sp>
      </p:grp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0D2C5883-33D8-5127-5DB3-D353A884BD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290005" y="4087482"/>
            <a:ext cx="9477698" cy="6161282"/>
          </a:xfrm>
          <a:prstGeom prst="round2SameRect">
            <a:avLst>
              <a:gd name="adj1" fmla="val 4344"/>
              <a:gd name="adj2" fmla="val 0"/>
            </a:avLst>
          </a:prstGeom>
          <a:solidFill>
            <a:schemeClr val="bg1"/>
          </a:solidFill>
        </p:spPr>
        <p:txBody>
          <a:bodyPr bIns="576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1623CFD-093B-E0CB-1343-4F74D9CE229B}"/>
              </a:ext>
            </a:extLst>
          </p:cNvPr>
          <p:cNvSpPr/>
          <p:nvPr userDrawn="1"/>
        </p:nvSpPr>
        <p:spPr>
          <a:xfrm>
            <a:off x="0" y="3257550"/>
            <a:ext cx="6433299" cy="82978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DK" sz="1600" b="0" i="0" dirty="0">
              <a:solidFill>
                <a:schemeClr val="bg1"/>
              </a:solidFill>
              <a:latin typeface="Rubik" pitchFamily="2" charset="-79"/>
            </a:endParaRP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7BDFDF52-92AB-9057-6168-397A9CC232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1096963"/>
            <a:ext cx="22969536" cy="1439862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76943-8454-B095-A5FB-0A68A0A4855F}"/>
              </a:ext>
            </a:extLst>
          </p:cNvPr>
          <p:cNvCxnSpPr>
            <a:cxnSpLocks/>
          </p:cNvCxnSpPr>
          <p:nvPr userDrawn="1"/>
        </p:nvCxnSpPr>
        <p:spPr>
          <a:xfrm flipH="1">
            <a:off x="706438" y="10577951"/>
            <a:ext cx="1440000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FFBD640-5244-5874-78C3-25FF85BE44B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71100" y="4350188"/>
            <a:ext cx="1440000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93B75-C43A-B3CE-9F1E-E7049E15FA8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6436" y="12278450"/>
            <a:ext cx="17245013" cy="72000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DK" dirty="0"/>
          </a:p>
        </p:txBody>
      </p:sp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688096A6-E5FE-7F7D-C5B5-8A580ABBC0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7" y="7956770"/>
            <a:ext cx="5004662" cy="2073275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914354" indent="0" algn="ctr">
              <a:buNone/>
              <a:defRPr>
                <a:solidFill>
                  <a:schemeClr val="bg1"/>
                </a:solidFill>
              </a:defRPr>
            </a:lvl2pPr>
            <a:lvl3pPr marL="1828709" indent="0" algn="ctr">
              <a:buNone/>
              <a:defRPr>
                <a:solidFill>
                  <a:schemeClr val="bg1"/>
                </a:solidFill>
              </a:defRPr>
            </a:lvl3pPr>
            <a:lvl4pPr marL="2743063" indent="0" algn="ctr">
              <a:buNone/>
              <a:defRPr>
                <a:solidFill>
                  <a:schemeClr val="bg1"/>
                </a:solidFill>
              </a:defRPr>
            </a:lvl4pPr>
            <a:lvl5pPr marL="3657417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1E52F8-20F8-3EB8-AE78-9642B6050B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6439" y="4350188"/>
            <a:ext cx="5004662" cy="3055500"/>
          </a:xfrm>
        </p:spPr>
        <p:txBody>
          <a:bodyPr anchor="ctr"/>
          <a:lstStyle>
            <a:lvl1pPr algn="ctr">
              <a:lnSpc>
                <a:spcPct val="100000"/>
              </a:lnSpc>
              <a:spcBef>
                <a:spcPts val="0"/>
              </a:spcBef>
              <a:defRPr b="1" i="0">
                <a:solidFill>
                  <a:schemeClr val="bg1"/>
                </a:solidFill>
                <a:latin typeface="Bitter SemiBold" pitchFamily="2" charset="77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GB" dirty="0"/>
              <a:t>Enter subtitle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043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cree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5A92E3CB-D315-7740-2EE0-ABDF5E192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r="1008" b="3053"/>
          <a:stretch/>
        </p:blipFill>
        <p:spPr>
          <a:xfrm>
            <a:off x="6430965" y="-19809"/>
            <a:ext cx="17964000" cy="11583316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814711-32AF-D9AC-E31F-00155636B24B}"/>
              </a:ext>
            </a:extLst>
          </p:cNvPr>
          <p:cNvSpPr>
            <a:spLocks/>
          </p:cNvSpPr>
          <p:nvPr userDrawn="1"/>
        </p:nvSpPr>
        <p:spPr>
          <a:xfrm>
            <a:off x="-17999" y="-19809"/>
            <a:ext cx="6448962" cy="11575222"/>
          </a:xfrm>
          <a:prstGeom prst="rect">
            <a:avLst/>
          </a:prstGeom>
          <a:solidFill>
            <a:schemeClr val="bg1">
              <a:lumMod val="95000"/>
              <a:alpha val="86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bik" pitchFamily="2" charset="-79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A313EA-0FA9-55BF-7E83-B4A4DC0D3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3257549"/>
            <a:ext cx="5148167" cy="2060820"/>
          </a:xfrm>
        </p:spPr>
        <p:txBody>
          <a:bodyPr vert="horz" lIns="0" tIns="45720" rIns="91440" bIns="45720" rtlCol="0" anchor="ctr">
            <a:normAutofit/>
          </a:bodyPr>
          <a:lstStyle>
            <a:lvl1pPr>
              <a:defRPr lang="en-GB"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dirty="0"/>
              <a:t>Enter title</a:t>
            </a:r>
            <a:endParaRPr lang="en-GB" dirty="0"/>
          </a:p>
        </p:txBody>
      </p: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372F800C-C7AC-A704-2650-8F725E775EF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42760" y="1079406"/>
            <a:ext cx="11405937" cy="7143319"/>
          </a:xfrm>
          <a:solidFill>
            <a:schemeClr val="accent1"/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indent="0" algn="ctr">
              <a:buNone/>
              <a:defRPr lang="en-GB" sz="3600" dirty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06E36F28-7BE0-1F05-B910-0A302D9EA4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8" y="5706186"/>
            <a:ext cx="5148185" cy="3094750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914354" indent="0" algn="ctr">
              <a:buNone/>
              <a:defRPr>
                <a:solidFill>
                  <a:schemeClr val="bg1"/>
                </a:solidFill>
              </a:defRPr>
            </a:lvl2pPr>
            <a:lvl3pPr marL="1828709" indent="0" algn="ctr">
              <a:buNone/>
              <a:defRPr>
                <a:solidFill>
                  <a:schemeClr val="bg1"/>
                </a:solidFill>
              </a:defRPr>
            </a:lvl3pPr>
            <a:lvl4pPr marL="2743063" indent="0" algn="ctr">
              <a:buNone/>
              <a:defRPr>
                <a:solidFill>
                  <a:schemeClr val="bg1"/>
                </a:solidFill>
              </a:defRPr>
            </a:lvl4pPr>
            <a:lvl5pPr marL="3657417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DA7E5C-95ED-7AF8-562C-9308F38DEFB5}"/>
              </a:ext>
            </a:extLst>
          </p:cNvPr>
          <p:cNvCxnSpPr>
            <a:cxnSpLocks/>
          </p:cNvCxnSpPr>
          <p:nvPr userDrawn="1"/>
        </p:nvCxnSpPr>
        <p:spPr>
          <a:xfrm flipH="1">
            <a:off x="706438" y="9463756"/>
            <a:ext cx="1440000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63B9EE-98E2-2FFC-1E03-966B802FDBE3}"/>
              </a:ext>
            </a:extLst>
          </p:cNvPr>
          <p:cNvCxnSpPr>
            <a:cxnSpLocks/>
          </p:cNvCxnSpPr>
          <p:nvPr userDrawn="1"/>
        </p:nvCxnSpPr>
        <p:spPr>
          <a:xfrm flipH="1">
            <a:off x="4414605" y="2545824"/>
            <a:ext cx="1440000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32F18697-F94C-0ECA-B2CA-0F1C1A02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93599"/>
            <a:ext cx="17245012" cy="720726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57425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scree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5A92E3CB-D315-7740-2EE0-ABDF5E1929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3" r="1008" b="3053"/>
          <a:stretch/>
        </p:blipFill>
        <p:spPr>
          <a:xfrm>
            <a:off x="6430965" y="-19809"/>
            <a:ext cx="17964000" cy="11583316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5814711-32AF-D9AC-E31F-00155636B24B}"/>
              </a:ext>
            </a:extLst>
          </p:cNvPr>
          <p:cNvSpPr>
            <a:spLocks/>
          </p:cNvSpPr>
          <p:nvPr userDrawn="1"/>
        </p:nvSpPr>
        <p:spPr>
          <a:xfrm>
            <a:off x="-17999" y="-19809"/>
            <a:ext cx="6448962" cy="11575222"/>
          </a:xfrm>
          <a:prstGeom prst="rect">
            <a:avLst/>
          </a:prstGeom>
          <a:solidFill>
            <a:schemeClr val="tx1">
              <a:lumMod val="85000"/>
              <a:lumOff val="15000"/>
              <a:alpha val="86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8287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ubik" pitchFamily="2" charset="-79"/>
              <a:ea typeface="+mn-ea"/>
              <a:cs typeface="+mn-cs"/>
            </a:endParaRPr>
          </a:p>
        </p:txBody>
      </p: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372F800C-C7AC-A704-2650-8F725E775EF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542760" y="1079406"/>
            <a:ext cx="11405937" cy="7143319"/>
          </a:xfrm>
          <a:solidFill>
            <a:schemeClr val="accent1"/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indent="0" algn="ctr">
              <a:buNone/>
              <a:defRPr lang="en-GB" sz="3600" dirty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DA7E5C-95ED-7AF8-562C-9308F38DEFB5}"/>
              </a:ext>
            </a:extLst>
          </p:cNvPr>
          <p:cNvCxnSpPr>
            <a:cxnSpLocks/>
          </p:cNvCxnSpPr>
          <p:nvPr userDrawn="1"/>
        </p:nvCxnSpPr>
        <p:spPr>
          <a:xfrm flipH="1">
            <a:off x="706438" y="9463756"/>
            <a:ext cx="1440000" cy="0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63B9EE-98E2-2FFC-1E03-966B802FDBE3}"/>
              </a:ext>
            </a:extLst>
          </p:cNvPr>
          <p:cNvCxnSpPr>
            <a:cxnSpLocks/>
          </p:cNvCxnSpPr>
          <p:nvPr userDrawn="1"/>
        </p:nvCxnSpPr>
        <p:spPr>
          <a:xfrm flipH="1">
            <a:off x="4414605" y="2545824"/>
            <a:ext cx="1440000" cy="0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32F18697-F94C-0ECA-B2CA-0F1C1A02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93599"/>
            <a:ext cx="17245012" cy="720726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38FAD6-04C2-8AB6-296B-7297810A6B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3257549"/>
            <a:ext cx="5148167" cy="2060820"/>
          </a:xfrm>
        </p:spPr>
        <p:txBody>
          <a:bodyPr vert="horz" lIns="0" tIns="45720" rIns="91440" bIns="45720" rtlCol="0" anchor="ctr">
            <a:normAutofit/>
          </a:bodyPr>
          <a:lstStyle>
            <a:lvl1pPr algn="ctr">
              <a:defRPr lang="en-GB" sz="3200" b="1" i="0">
                <a:solidFill>
                  <a:schemeClr val="bg1"/>
                </a:solidFill>
                <a:latin typeface="Bitter SemiBold" pitchFamily="2" charset="77"/>
              </a:defRPr>
            </a:lvl1pPr>
          </a:lstStyle>
          <a:p>
            <a:pPr marL="0" lvl="0" algn="ctr"/>
            <a:r>
              <a:rPr lang="en-US" dirty="0"/>
              <a:t>Enter title</a:t>
            </a:r>
            <a:endParaRPr lang="en-GB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A9344FD3-B60D-E438-37A1-C433270B2B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8" y="5706186"/>
            <a:ext cx="5148185" cy="3094750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bg1"/>
                </a:solidFill>
              </a:defRPr>
            </a:lvl1pPr>
            <a:lvl2pPr marL="914354" indent="0" algn="ctr">
              <a:buNone/>
              <a:defRPr>
                <a:solidFill>
                  <a:schemeClr val="bg1"/>
                </a:solidFill>
              </a:defRPr>
            </a:lvl2pPr>
            <a:lvl3pPr marL="1828709" indent="0" algn="ctr">
              <a:buNone/>
              <a:defRPr>
                <a:solidFill>
                  <a:schemeClr val="bg1"/>
                </a:solidFill>
              </a:defRPr>
            </a:lvl3pPr>
            <a:lvl4pPr marL="2743063" indent="0" algn="ctr">
              <a:buNone/>
              <a:defRPr>
                <a:solidFill>
                  <a:schemeClr val="bg1"/>
                </a:solidFill>
              </a:defRPr>
            </a:lvl4pPr>
            <a:lvl5pPr marL="3657417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90315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image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A87F768D-A4C7-9337-A620-080067B43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 i="0" spc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537C118D-4821-1EC8-1654-0AC4E00ECAF2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719137" y="12276141"/>
            <a:ext cx="20113625" cy="722309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A16CB6B-48E1-C003-EA16-BF4457D85E1B}"/>
              </a:ext>
            </a:extLst>
          </p:cNvPr>
          <p:cNvSpPr>
            <a:spLocks noGrp="1" noChangeAspect="1"/>
          </p:cNvSpPr>
          <p:nvPr>
            <p:ph type="pic" sz="quarter" idx="52" hasCustomPrompt="1"/>
          </p:nvPr>
        </p:nvSpPr>
        <p:spPr>
          <a:xfrm>
            <a:off x="1026839" y="3850214"/>
            <a:ext cx="5042812" cy="504000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36" name="Picture Placeholder 30">
            <a:extLst>
              <a:ext uri="{FF2B5EF4-FFF2-40B4-BE49-F238E27FC236}">
                <a16:creationId xmlns:a16="http://schemas.microsoft.com/office/drawing/2014/main" id="{1FC7D70F-B527-1B63-0644-DC9CA6CA9475}"/>
              </a:ext>
            </a:extLst>
          </p:cNvPr>
          <p:cNvSpPr>
            <a:spLocks noGrp="1" noChangeAspect="1"/>
          </p:cNvSpPr>
          <p:nvPr>
            <p:ph type="pic" sz="quarter" idx="55" hasCustomPrompt="1"/>
          </p:nvPr>
        </p:nvSpPr>
        <p:spPr>
          <a:xfrm>
            <a:off x="6784172" y="3850214"/>
            <a:ext cx="5042812" cy="504000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42" name="Picture Placeholder 30">
            <a:extLst>
              <a:ext uri="{FF2B5EF4-FFF2-40B4-BE49-F238E27FC236}">
                <a16:creationId xmlns:a16="http://schemas.microsoft.com/office/drawing/2014/main" id="{C8FB4C9A-B1E3-C44F-2E08-4EE3907473EC}"/>
              </a:ext>
            </a:extLst>
          </p:cNvPr>
          <p:cNvSpPr>
            <a:spLocks noGrp="1" noChangeAspect="1"/>
          </p:cNvSpPr>
          <p:nvPr>
            <p:ph type="pic" sz="quarter" idx="58" hasCustomPrompt="1"/>
          </p:nvPr>
        </p:nvSpPr>
        <p:spPr>
          <a:xfrm>
            <a:off x="12554025" y="3850214"/>
            <a:ext cx="5042812" cy="504000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45" name="Picture Placeholder 30">
            <a:extLst>
              <a:ext uri="{FF2B5EF4-FFF2-40B4-BE49-F238E27FC236}">
                <a16:creationId xmlns:a16="http://schemas.microsoft.com/office/drawing/2014/main" id="{1E0C90C0-C688-D17A-77D6-D6D2CF088E65}"/>
              </a:ext>
            </a:extLst>
          </p:cNvPr>
          <p:cNvSpPr>
            <a:spLocks noGrp="1" noChangeAspect="1"/>
          </p:cNvSpPr>
          <p:nvPr>
            <p:ph type="pic" sz="quarter" idx="61" hasCustomPrompt="1"/>
          </p:nvPr>
        </p:nvSpPr>
        <p:spPr>
          <a:xfrm>
            <a:off x="18328292" y="3850214"/>
            <a:ext cx="5042812" cy="504000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2EF660-226F-4C57-4135-13B126FEDB3D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1028244" y="10165209"/>
            <a:ext cx="5042812" cy="630238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CC0989F-E27F-C814-7AE2-C130186F666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1028244" y="9495741"/>
            <a:ext cx="5042812" cy="630238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187973AF-CF57-495A-3CB9-E2B493CC249B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789282" y="10161460"/>
            <a:ext cx="5042812" cy="630238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AF1F7EF-71A7-B011-F30A-D8D2C4602426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6789282" y="9491992"/>
            <a:ext cx="5042812" cy="630238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5254DEB-F3E4-33ED-19C9-1DBF4F3EBADB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12550319" y="10161460"/>
            <a:ext cx="5042812" cy="630238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8270D6C-D8AE-5CB6-4EB1-080F960A4196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12550319" y="9491992"/>
            <a:ext cx="5042812" cy="630238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CE884A73-3A3D-4D91-EF38-6F4E5FD4E081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18328292" y="10161460"/>
            <a:ext cx="5042812" cy="630238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8194232-2185-5F55-298D-047984424242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8328292" y="9491992"/>
            <a:ext cx="5042812" cy="630238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5958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rofile - images 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A87F768D-A4C7-9337-A620-080067B43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 spc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537C118D-4821-1EC8-1654-0AC4E00ECAF2}"/>
              </a:ext>
            </a:extLst>
          </p:cNvPr>
          <p:cNvSpPr>
            <a:spLocks noGrp="1"/>
          </p:cNvSpPr>
          <p:nvPr>
            <p:ph type="ftr" sz="quarter" idx="48"/>
          </p:nvPr>
        </p:nvSpPr>
        <p:spPr>
          <a:xfrm>
            <a:off x="719137" y="12276141"/>
            <a:ext cx="20113625" cy="722309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25" name="Picture Placeholder 30">
            <a:extLst>
              <a:ext uri="{FF2B5EF4-FFF2-40B4-BE49-F238E27FC236}">
                <a16:creationId xmlns:a16="http://schemas.microsoft.com/office/drawing/2014/main" id="{0AC45CEC-C61B-4959-D463-EE48C943A6DC}"/>
              </a:ext>
            </a:extLst>
          </p:cNvPr>
          <p:cNvSpPr>
            <a:spLocks noGrp="1" noChangeAspect="1"/>
          </p:cNvSpPr>
          <p:nvPr>
            <p:ph type="pic" sz="quarter" idx="81" hasCustomPrompt="1"/>
          </p:nvPr>
        </p:nvSpPr>
        <p:spPr>
          <a:xfrm>
            <a:off x="20832763" y="3309404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876C880-A200-3B09-F61C-D3D4C404079B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20832762" y="6732722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7EF15EB7-6B1C-24E8-8D5A-1E480997D27F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20832762" y="6383302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id="{4226BA25-C4EC-B293-A231-C5F08DCCAB9B}"/>
              </a:ext>
            </a:extLst>
          </p:cNvPr>
          <p:cNvSpPr>
            <a:spLocks noGrp="1" noChangeAspect="1"/>
          </p:cNvSpPr>
          <p:nvPr>
            <p:ph type="pic" sz="quarter" idx="84" hasCustomPrompt="1"/>
          </p:nvPr>
        </p:nvSpPr>
        <p:spPr>
          <a:xfrm>
            <a:off x="16810037" y="3309404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23932A7-C4E7-9F14-4DC6-A411EC2931EE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16810037" y="6732722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B362BD5-7D77-7487-7B59-DCDBF611952C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16810037" y="6383302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35" name="Picture Placeholder 30">
            <a:extLst>
              <a:ext uri="{FF2B5EF4-FFF2-40B4-BE49-F238E27FC236}">
                <a16:creationId xmlns:a16="http://schemas.microsoft.com/office/drawing/2014/main" id="{D94B20DB-BE62-51B9-FF19-E7621C3ECD97}"/>
              </a:ext>
            </a:extLst>
          </p:cNvPr>
          <p:cNvSpPr>
            <a:spLocks noGrp="1" noChangeAspect="1"/>
          </p:cNvSpPr>
          <p:nvPr>
            <p:ph type="pic" sz="quarter" idx="87" hasCustomPrompt="1"/>
          </p:nvPr>
        </p:nvSpPr>
        <p:spPr>
          <a:xfrm>
            <a:off x="12787312" y="3309404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37" name="Picture Placeholder 30">
            <a:extLst>
              <a:ext uri="{FF2B5EF4-FFF2-40B4-BE49-F238E27FC236}">
                <a16:creationId xmlns:a16="http://schemas.microsoft.com/office/drawing/2014/main" id="{CE7C1128-F32C-F51E-3F09-23885521391B}"/>
              </a:ext>
            </a:extLst>
          </p:cNvPr>
          <p:cNvSpPr>
            <a:spLocks noGrp="1" noChangeAspect="1"/>
          </p:cNvSpPr>
          <p:nvPr>
            <p:ph type="pic" sz="quarter" idx="88" hasCustomPrompt="1"/>
          </p:nvPr>
        </p:nvSpPr>
        <p:spPr>
          <a:xfrm>
            <a:off x="8764587" y="3309404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38" name="Picture Placeholder 30">
            <a:extLst>
              <a:ext uri="{FF2B5EF4-FFF2-40B4-BE49-F238E27FC236}">
                <a16:creationId xmlns:a16="http://schemas.microsoft.com/office/drawing/2014/main" id="{1661CF81-EF94-1046-B850-6B7CA54256A0}"/>
              </a:ext>
            </a:extLst>
          </p:cNvPr>
          <p:cNvSpPr>
            <a:spLocks noGrp="1" noChangeAspect="1"/>
          </p:cNvSpPr>
          <p:nvPr>
            <p:ph type="pic" sz="quarter" idx="89" hasCustomPrompt="1"/>
          </p:nvPr>
        </p:nvSpPr>
        <p:spPr>
          <a:xfrm>
            <a:off x="4741862" y="3309404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39" name="Picture Placeholder 30">
            <a:extLst>
              <a:ext uri="{FF2B5EF4-FFF2-40B4-BE49-F238E27FC236}">
                <a16:creationId xmlns:a16="http://schemas.microsoft.com/office/drawing/2014/main" id="{E115D85E-2440-3CA0-2553-83667A63B82D}"/>
              </a:ext>
            </a:extLst>
          </p:cNvPr>
          <p:cNvSpPr>
            <a:spLocks noGrp="1" noChangeAspect="1"/>
          </p:cNvSpPr>
          <p:nvPr>
            <p:ph type="pic" sz="quarter" idx="90" hasCustomPrompt="1"/>
          </p:nvPr>
        </p:nvSpPr>
        <p:spPr>
          <a:xfrm>
            <a:off x="719137" y="3309404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B5D2C820-D96A-A571-8ADB-F3E6C302CBE7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12752387" y="6732722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98BE85E6-182F-EE33-CB37-44A7159C2CD5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12752387" y="6383302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AC354F6C-C22C-3703-03AD-F73A92F0F0FC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8729662" y="6726389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5F785530-8224-D580-AC81-386CDF17C776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8729662" y="6376969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DBDFEF58-0470-A0D3-B822-52BB08A82E0A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706937" y="6726389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052304CB-5CBB-6E1D-1BFE-A0DC1B56463D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4706937" y="6376969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0ED5E80E-C49A-F592-BA6D-40F86F28252D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719138" y="6722135"/>
            <a:ext cx="2795588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9EE266D7-CF3A-3FFF-76D4-157EA2F27179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719138" y="6372715"/>
            <a:ext cx="2795588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50" name="Picture Placeholder 30">
            <a:extLst>
              <a:ext uri="{FF2B5EF4-FFF2-40B4-BE49-F238E27FC236}">
                <a16:creationId xmlns:a16="http://schemas.microsoft.com/office/drawing/2014/main" id="{6CAC7117-9656-7137-6998-0895F7FA00B9}"/>
              </a:ext>
            </a:extLst>
          </p:cNvPr>
          <p:cNvSpPr>
            <a:spLocks noGrp="1" noChangeAspect="1"/>
          </p:cNvSpPr>
          <p:nvPr>
            <p:ph type="pic" sz="quarter" idx="99" hasCustomPrompt="1"/>
          </p:nvPr>
        </p:nvSpPr>
        <p:spPr>
          <a:xfrm>
            <a:off x="20832763" y="7629518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7254301C-DB0A-AE75-2CF1-1E2303312C10}"/>
              </a:ext>
            </a:extLst>
          </p:cNvPr>
          <p:cNvSpPr>
            <a:spLocks noGrp="1"/>
          </p:cNvSpPr>
          <p:nvPr>
            <p:ph type="body" sz="quarter" idx="100" hasCustomPrompt="1"/>
          </p:nvPr>
        </p:nvSpPr>
        <p:spPr>
          <a:xfrm>
            <a:off x="20832762" y="11144276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2AB52FD3-1077-6C03-5216-6A3AEAFE89A0}"/>
              </a:ext>
            </a:extLst>
          </p:cNvPr>
          <p:cNvSpPr>
            <a:spLocks noGrp="1"/>
          </p:cNvSpPr>
          <p:nvPr>
            <p:ph type="body" sz="quarter" idx="101" hasCustomPrompt="1"/>
          </p:nvPr>
        </p:nvSpPr>
        <p:spPr>
          <a:xfrm>
            <a:off x="20832762" y="10703416"/>
            <a:ext cx="2830513" cy="397751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53" name="Picture Placeholder 30">
            <a:extLst>
              <a:ext uri="{FF2B5EF4-FFF2-40B4-BE49-F238E27FC236}">
                <a16:creationId xmlns:a16="http://schemas.microsoft.com/office/drawing/2014/main" id="{02E63AD7-1099-83D3-484F-42FD70204F17}"/>
              </a:ext>
            </a:extLst>
          </p:cNvPr>
          <p:cNvSpPr>
            <a:spLocks noGrp="1" noChangeAspect="1"/>
          </p:cNvSpPr>
          <p:nvPr>
            <p:ph type="pic" sz="quarter" idx="102" hasCustomPrompt="1"/>
          </p:nvPr>
        </p:nvSpPr>
        <p:spPr>
          <a:xfrm>
            <a:off x="16810037" y="7629518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9B0E22EB-06C4-A04C-21B5-7E85F2D164F8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16810037" y="11144276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D5FB5522-B775-61D4-3C35-F496ECBF08BF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16810037" y="10703416"/>
            <a:ext cx="2830513" cy="397751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56" name="Picture Placeholder 30">
            <a:extLst>
              <a:ext uri="{FF2B5EF4-FFF2-40B4-BE49-F238E27FC236}">
                <a16:creationId xmlns:a16="http://schemas.microsoft.com/office/drawing/2014/main" id="{E7FE1B48-CDCC-C15C-65D9-FE8801B48238}"/>
              </a:ext>
            </a:extLst>
          </p:cNvPr>
          <p:cNvSpPr>
            <a:spLocks noGrp="1" noChangeAspect="1"/>
          </p:cNvSpPr>
          <p:nvPr>
            <p:ph type="pic" sz="quarter" idx="105" hasCustomPrompt="1"/>
          </p:nvPr>
        </p:nvSpPr>
        <p:spPr>
          <a:xfrm>
            <a:off x="12787312" y="7629518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57" name="Picture Placeholder 30">
            <a:extLst>
              <a:ext uri="{FF2B5EF4-FFF2-40B4-BE49-F238E27FC236}">
                <a16:creationId xmlns:a16="http://schemas.microsoft.com/office/drawing/2014/main" id="{DF63D30D-8176-FE03-7C70-E1B580B9AF52}"/>
              </a:ext>
            </a:extLst>
          </p:cNvPr>
          <p:cNvSpPr>
            <a:spLocks noGrp="1" noChangeAspect="1"/>
          </p:cNvSpPr>
          <p:nvPr>
            <p:ph type="pic" sz="quarter" idx="106" hasCustomPrompt="1"/>
          </p:nvPr>
        </p:nvSpPr>
        <p:spPr>
          <a:xfrm>
            <a:off x="8764587" y="7629518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58" name="Picture Placeholder 30">
            <a:extLst>
              <a:ext uri="{FF2B5EF4-FFF2-40B4-BE49-F238E27FC236}">
                <a16:creationId xmlns:a16="http://schemas.microsoft.com/office/drawing/2014/main" id="{953573B7-971F-BC8A-0A62-3FC5DFB09485}"/>
              </a:ext>
            </a:extLst>
          </p:cNvPr>
          <p:cNvSpPr>
            <a:spLocks noGrp="1" noChangeAspect="1"/>
          </p:cNvSpPr>
          <p:nvPr>
            <p:ph type="pic" sz="quarter" idx="107" hasCustomPrompt="1"/>
          </p:nvPr>
        </p:nvSpPr>
        <p:spPr>
          <a:xfrm>
            <a:off x="4741862" y="7629518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59" name="Picture Placeholder 30">
            <a:extLst>
              <a:ext uri="{FF2B5EF4-FFF2-40B4-BE49-F238E27FC236}">
                <a16:creationId xmlns:a16="http://schemas.microsoft.com/office/drawing/2014/main" id="{1580929C-9BB6-F4E9-6C71-9D44A5643339}"/>
              </a:ext>
            </a:extLst>
          </p:cNvPr>
          <p:cNvSpPr>
            <a:spLocks noGrp="1" noChangeAspect="1"/>
          </p:cNvSpPr>
          <p:nvPr>
            <p:ph type="pic" sz="quarter" idx="108" hasCustomPrompt="1"/>
          </p:nvPr>
        </p:nvSpPr>
        <p:spPr>
          <a:xfrm>
            <a:off x="719137" y="7629518"/>
            <a:ext cx="2795588" cy="2794030"/>
          </a:xfrm>
          <a:prstGeom prst="ellipse">
            <a:avLst/>
          </a:prstGeom>
          <a:solidFill>
            <a:schemeClr val="bg1"/>
          </a:solidFill>
          <a:ln w="12700">
            <a:noFill/>
            <a:prstDash val="lgDashDotDot"/>
          </a:ln>
        </p:spPr>
        <p:txBody>
          <a:bodyPr lIns="0" tIns="0" anchor="ctr">
            <a:normAutofit/>
          </a:bodyPr>
          <a:lstStyle>
            <a:lvl1pPr marL="0" indent="0" algn="ctr">
              <a:buNone/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picture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AEAC3E0D-F3E2-6FA5-C40A-925C9D06360C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12752387" y="11144276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61" name="Text Placeholder 3">
            <a:extLst>
              <a:ext uri="{FF2B5EF4-FFF2-40B4-BE49-F238E27FC236}">
                <a16:creationId xmlns:a16="http://schemas.microsoft.com/office/drawing/2014/main" id="{ADE1A2BD-E12A-E6A6-CCB7-4D2A97756EDB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12752387" y="10703416"/>
            <a:ext cx="2830513" cy="397751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62" name="Text Placeholder 3">
            <a:extLst>
              <a:ext uri="{FF2B5EF4-FFF2-40B4-BE49-F238E27FC236}">
                <a16:creationId xmlns:a16="http://schemas.microsoft.com/office/drawing/2014/main" id="{64769D57-0050-A0BD-B63E-8B57A01C60B6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8729662" y="11137943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63" name="Text Placeholder 3">
            <a:extLst>
              <a:ext uri="{FF2B5EF4-FFF2-40B4-BE49-F238E27FC236}">
                <a16:creationId xmlns:a16="http://schemas.microsoft.com/office/drawing/2014/main" id="{9C93F328-7772-1741-CEA6-D2A2543F4611}"/>
              </a:ext>
            </a:extLst>
          </p:cNvPr>
          <p:cNvSpPr>
            <a:spLocks noGrp="1"/>
          </p:cNvSpPr>
          <p:nvPr>
            <p:ph type="body" sz="quarter" idx="112" hasCustomPrompt="1"/>
          </p:nvPr>
        </p:nvSpPr>
        <p:spPr>
          <a:xfrm>
            <a:off x="8729662" y="10697083"/>
            <a:ext cx="2830513" cy="397751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A2437C62-0187-38C4-8EFF-836FA4D971FE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4706937" y="11137943"/>
            <a:ext cx="2830513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65" name="Text Placeholder 3">
            <a:extLst>
              <a:ext uri="{FF2B5EF4-FFF2-40B4-BE49-F238E27FC236}">
                <a16:creationId xmlns:a16="http://schemas.microsoft.com/office/drawing/2014/main" id="{2DD3BAD0-C9DD-F084-54FE-14D6451AD10D}"/>
              </a:ext>
            </a:extLst>
          </p:cNvPr>
          <p:cNvSpPr>
            <a:spLocks noGrp="1"/>
          </p:cNvSpPr>
          <p:nvPr>
            <p:ph type="body" sz="quarter" idx="114" hasCustomPrompt="1"/>
          </p:nvPr>
        </p:nvSpPr>
        <p:spPr>
          <a:xfrm>
            <a:off x="4706937" y="10697083"/>
            <a:ext cx="2830513" cy="397751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  <p:sp>
        <p:nvSpPr>
          <p:cNvPr id="66" name="Text Placeholder 3">
            <a:extLst>
              <a:ext uri="{FF2B5EF4-FFF2-40B4-BE49-F238E27FC236}">
                <a16:creationId xmlns:a16="http://schemas.microsoft.com/office/drawing/2014/main" id="{70C0130E-0D9A-28C7-827F-C16E7DE333BB}"/>
              </a:ext>
            </a:extLst>
          </p:cNvPr>
          <p:cNvSpPr>
            <a:spLocks noGrp="1"/>
          </p:cNvSpPr>
          <p:nvPr>
            <p:ph type="body" sz="quarter" idx="115" hasCustomPrompt="1"/>
          </p:nvPr>
        </p:nvSpPr>
        <p:spPr>
          <a:xfrm>
            <a:off x="719138" y="11133689"/>
            <a:ext cx="2795588" cy="397751"/>
          </a:xfrm>
        </p:spPr>
        <p:txBody>
          <a:bodyPr lIns="0" anchor="t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600" b="0" i="1">
                <a:latin typeface="Rubik" pitchFamily="2" charset="-79"/>
                <a:cs typeface="Rubik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role</a:t>
            </a:r>
            <a:endParaRPr lang="en-DK" dirty="0"/>
          </a:p>
        </p:txBody>
      </p:sp>
      <p:sp>
        <p:nvSpPr>
          <p:cNvPr id="67" name="Text Placeholder 3">
            <a:extLst>
              <a:ext uri="{FF2B5EF4-FFF2-40B4-BE49-F238E27FC236}">
                <a16:creationId xmlns:a16="http://schemas.microsoft.com/office/drawing/2014/main" id="{BDA91172-FC6F-330A-F098-DC191D80B827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719138" y="10692829"/>
            <a:ext cx="2795588" cy="397751"/>
          </a:xfrm>
        </p:spPr>
        <p:txBody>
          <a:bodyPr lIns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0">
                <a:latin typeface="Rubik SemiBold" pitchFamily="2" charset="-79"/>
                <a:cs typeface="Rubik SemiBold" pitchFamily="2" charset="-79"/>
              </a:defRPr>
            </a:lvl1pPr>
            <a:lvl2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2pPr>
            <a:lvl3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3pPr>
            <a:lvl4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4pPr>
            <a:lvl5pPr marL="0" indent="0">
              <a:buFontTx/>
              <a:buNone/>
              <a:defRPr sz="2000" b="0" i="1">
                <a:latin typeface="Rubik" pitchFamily="2" charset="-79"/>
                <a:cs typeface="Rubik" pitchFamily="2" charset="-79"/>
              </a:defRPr>
            </a:lvl5pPr>
          </a:lstStyle>
          <a:p>
            <a:pPr lvl="0"/>
            <a:r>
              <a:rPr lang="en-GB" dirty="0"/>
              <a:t>Click to add Name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947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and text backgroun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24143B-2CC5-166B-4F6A-84AB4E97B1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24382413" cy="13716000"/>
          </a:xfrm>
          <a:solidFill>
            <a:schemeClr val="tx1">
              <a:alpha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DK" dirty="0"/>
              <a:t>Click to add background image</a:t>
            </a:r>
          </a:p>
          <a:p>
            <a:r>
              <a:rPr lang="en-DK" dirty="0"/>
              <a:t>e</a:t>
            </a:r>
          </a:p>
          <a:p>
            <a:endParaRPr lang="en-DK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E30A8CC-5FA9-218A-6E46-9D3FD249A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30963" y="5327650"/>
            <a:ext cx="114855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bg2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Topic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08A206C-BFA3-3413-F6EF-BAB5E74D8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209066" y="12251418"/>
            <a:ext cx="11484767" cy="747032"/>
          </a:xfrm>
        </p:spPr>
        <p:txBody>
          <a:bodyPr>
            <a:normAutofit/>
          </a:bodyPr>
          <a:lstStyle>
            <a:lvl1pPr marL="0" indent="0" algn="r">
              <a:lnSpc>
                <a:spcPct val="150000"/>
              </a:lnSpc>
              <a:buNone/>
              <a:defRPr sz="2400" b="0" i="0">
                <a:solidFill>
                  <a:schemeClr val="bg2"/>
                </a:solidFill>
                <a:latin typeface="Rubik" pitchFamily="2" charset="-79"/>
                <a:ea typeface="Roboto" panose="02000000000000000000" pitchFamily="2" charset="0"/>
                <a:cs typeface="Rubik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url</a:t>
            </a:r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ABB821F-F69C-FDE2-1612-DFA9F18E95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11214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rgbClr val="F8EF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E30A8CC-5FA9-218A-6E46-9D3FD249A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8" y="5327650"/>
            <a:ext cx="86407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accent3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you!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08A206C-BFA3-3413-F6EF-BAB5E74D8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9789" y="7397750"/>
            <a:ext cx="8640762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3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| </a:t>
            </a:r>
            <a:r>
              <a:rPr lang="en-US" dirty="0" err="1"/>
              <a:t>email@gbif.org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C5AAB12-335F-F6EA-C322-24BBEFBE659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0832763" y="10838190"/>
            <a:ext cx="2830512" cy="720000"/>
          </a:xfrm>
        </p:spPr>
        <p:txBody>
          <a:bodyPr/>
          <a:lstStyle>
            <a:lvl1pPr algn="r">
              <a:defRPr/>
            </a:lvl1pPr>
          </a:lstStyle>
          <a:p>
            <a:fld id="{65FFC8DD-7E87-3E47-9F40-9222235C5D65}" type="datetimeFigureOut">
              <a:rPr lang="en-DK" smtClean="0"/>
              <a:pPr/>
              <a:t>14/11/2024</a:t>
            </a:fld>
            <a:endParaRPr lang="en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ABB821F-F69C-FDE2-1612-DFA9F18E95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B4F454-3DD4-9318-FFA9-051BFF466E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77011" y="2571078"/>
            <a:ext cx="8948878" cy="83452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7859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232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20A67-54F2-C9C6-E775-46FE5F116B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31863" y="3257550"/>
            <a:ext cx="8640762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4109723925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rgbClr val="FDF9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DA1823-0EFF-E275-0EE1-3ED11DE27D8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77011" y="2289210"/>
            <a:ext cx="8948878" cy="89089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E30A8CC-5FA9-218A-6E46-9D3FD249A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8" y="5327650"/>
            <a:ext cx="86407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tx1">
                    <a:lumMod val="65000"/>
                    <a:lumOff val="35000"/>
                  </a:schemeClr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you!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08A206C-BFA3-3413-F6EF-BAB5E74D8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9789" y="7397750"/>
            <a:ext cx="8640762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| </a:t>
            </a:r>
            <a:r>
              <a:rPr lang="en-US" dirty="0" err="1"/>
              <a:t>email@gbif.org</a:t>
            </a:r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C5AAB12-335F-F6EA-C322-24BBEFBE659E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0832763" y="10838190"/>
            <a:ext cx="2830512" cy="720000"/>
          </a:xfrm>
        </p:spPr>
        <p:txBody>
          <a:bodyPr/>
          <a:lstStyle>
            <a:lvl1pPr algn="r">
              <a:defRPr/>
            </a:lvl1pPr>
          </a:lstStyle>
          <a:p>
            <a:fld id="{65FFC8DD-7E87-3E47-9F40-9222235C5D65}" type="datetimeFigureOut">
              <a:rPr lang="en-DK" smtClean="0"/>
              <a:pPr/>
              <a:t>14/11/2024</a:t>
            </a:fld>
            <a:endParaRPr lang="en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ABB821F-F69C-FDE2-1612-DFA9F18E953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3710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3">
    <p:bg>
      <p:bgPr>
        <a:solidFill>
          <a:srgbClr val="E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E30A8CC-5FA9-218A-6E46-9D3FD249AB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8" y="5327650"/>
            <a:ext cx="86407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accent1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you!</a:t>
            </a:r>
            <a:endParaRPr lang="en-GB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08A206C-BFA3-3413-F6EF-BAB5E74D8C7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9789" y="7397750"/>
            <a:ext cx="8640762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| </a:t>
            </a:r>
            <a:r>
              <a:rPr lang="en-US" dirty="0" err="1"/>
              <a:t>email@gbif.org</a:t>
            </a:r>
            <a:endParaRPr lang="en-GB" dirty="0"/>
          </a:p>
        </p:txBody>
      </p:sp>
      <p:pic>
        <p:nvPicPr>
          <p:cNvPr id="8" name="Picture 7" descr="A picture containing text, ceramic ware, porcelain&#10;&#10;Description automatically generated">
            <a:extLst>
              <a:ext uri="{FF2B5EF4-FFF2-40B4-BE49-F238E27FC236}">
                <a16:creationId xmlns:a16="http://schemas.microsoft.com/office/drawing/2014/main" id="{5B02E754-B72A-0204-7B46-9A4771D1C4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6687" y="2640817"/>
            <a:ext cx="7772400" cy="843436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9024B9-5F3D-4457-17E7-80F8D7650D5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5FFC8DD-7E87-3E47-9F40-9222235C5D65}" type="datetimeFigureOut">
              <a:rPr lang="en-DK" smtClean="0"/>
              <a:pPr/>
              <a:t>14/11/2024</a:t>
            </a:fld>
            <a:endParaRPr lang="en-DK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36C25C-2F78-1590-B750-CCFDEF0BB4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CB83FF-2ADA-53D1-C05D-05B2ACC3DEC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9219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s &amp; text">
    <p:bg>
      <p:bgPr>
        <a:solidFill>
          <a:srgbClr val="EDF4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E31FB0-75F5-33D1-9DCD-8C685C084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24" name="Picture Placeholder 20">
            <a:extLst>
              <a:ext uri="{FF2B5EF4-FFF2-40B4-BE49-F238E27FC236}">
                <a16:creationId xmlns:a16="http://schemas.microsoft.com/office/drawing/2014/main" id="{B1C72214-151A-CBD2-496E-4FA5603B04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882198" y="3255604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30" name="Picture Placeholder 20">
            <a:extLst>
              <a:ext uri="{FF2B5EF4-FFF2-40B4-BE49-F238E27FC236}">
                <a16:creationId xmlns:a16="http://schemas.microsoft.com/office/drawing/2014/main" id="{EDDE9E8D-6AAF-8BBB-5F51-BE213F85C4F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799570" y="4849209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31" name="Picture Placeholder 20">
            <a:extLst>
              <a:ext uri="{FF2B5EF4-FFF2-40B4-BE49-F238E27FC236}">
                <a16:creationId xmlns:a16="http://schemas.microsoft.com/office/drawing/2014/main" id="{FEC55E47-BA76-A152-9F35-8F7CEEB388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882198" y="6442814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32" name="Picture Placeholder 20">
            <a:extLst>
              <a:ext uri="{FF2B5EF4-FFF2-40B4-BE49-F238E27FC236}">
                <a16:creationId xmlns:a16="http://schemas.microsoft.com/office/drawing/2014/main" id="{6D590614-AF0E-C836-C198-05A1532E9FD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3799570" y="8027838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33" name="Picture Placeholder 20">
            <a:extLst>
              <a:ext uri="{FF2B5EF4-FFF2-40B4-BE49-F238E27FC236}">
                <a16:creationId xmlns:a16="http://schemas.microsoft.com/office/drawing/2014/main" id="{40E2A785-562D-362D-5006-81BE0E38EAC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6716942" y="6438524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34" name="Picture Placeholder 20">
            <a:extLst>
              <a:ext uri="{FF2B5EF4-FFF2-40B4-BE49-F238E27FC236}">
                <a16:creationId xmlns:a16="http://schemas.microsoft.com/office/drawing/2014/main" id="{EDAB511C-1646-04BC-5924-8F83935E37A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6716941" y="3255604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35" name="Picture Placeholder 20">
            <a:extLst>
              <a:ext uri="{FF2B5EF4-FFF2-40B4-BE49-F238E27FC236}">
                <a16:creationId xmlns:a16="http://schemas.microsoft.com/office/drawing/2014/main" id="{2DDB37AC-B509-CC89-E177-EBBC3CFC78D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9634313" y="4847064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36" name="Picture Placeholder 20">
            <a:extLst>
              <a:ext uri="{FF2B5EF4-FFF2-40B4-BE49-F238E27FC236}">
                <a16:creationId xmlns:a16="http://schemas.microsoft.com/office/drawing/2014/main" id="{01880B7F-144E-0641-CF46-6582A0F1A24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9634312" y="1661999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37" name="Picture Placeholder 20">
            <a:extLst>
              <a:ext uri="{FF2B5EF4-FFF2-40B4-BE49-F238E27FC236}">
                <a16:creationId xmlns:a16="http://schemas.microsoft.com/office/drawing/2014/main" id="{726FCF11-EC64-C882-351C-AE53688D0D9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9634311" y="8027838"/>
            <a:ext cx="3254489" cy="280559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F127E-8348-D9E3-F04F-06AD05D92F6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109788" y="3257550"/>
            <a:ext cx="7200900" cy="8297863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6363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372533" y="372533"/>
            <a:ext cx="23638934" cy="1295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333D84-D3DD-4354-B355-8BFE4E2955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50000"/>
          </a:blip>
          <a:srcRect l="972" t="-3359" r="495" b="50023"/>
          <a:stretch/>
        </p:blipFill>
        <p:spPr>
          <a:xfrm>
            <a:off x="370946" y="389467"/>
            <a:ext cx="23638934" cy="646853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11637790" y="2093494"/>
            <a:ext cx="1106834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7196" y="2393956"/>
            <a:ext cx="22629927" cy="162218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add divider title text</a:t>
            </a:r>
            <a:endParaRPr lang="en-GB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97211" y="4200527"/>
            <a:ext cx="11584820" cy="1019174"/>
          </a:xfrm>
          <a:prstGeom prst="rect">
            <a:avLst/>
          </a:prstGeo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2800" smtClean="0">
                <a:solidFill>
                  <a:schemeClr val="accent1"/>
                </a:solidFill>
              </a:defRPr>
            </a:lvl1pPr>
            <a:lvl2pPr marL="457177" indent="0">
              <a:buNone/>
              <a:defRPr lang="en-US" sz="3600" smtClean="0">
                <a:solidFill>
                  <a:schemeClr val="tx1"/>
                </a:solidFill>
              </a:defRPr>
            </a:lvl2pPr>
            <a:lvl3pPr>
              <a:defRPr lang="en-US" sz="3600" smtClean="0">
                <a:solidFill>
                  <a:schemeClr val="tx1"/>
                </a:solidFill>
              </a:defRPr>
            </a:lvl3pPr>
            <a:lvl4pPr>
              <a:defRPr lang="en-US" sz="3600" smtClean="0">
                <a:solidFill>
                  <a:schemeClr val="tx1"/>
                </a:solidFill>
              </a:defRPr>
            </a:lvl4pPr>
            <a:lvl5pPr>
              <a:defRPr lang="en-GB" sz="36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/>
              <a:t>Click to add any additional text if needed</a:t>
            </a:r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70946" y="6857999"/>
            <a:ext cx="23638934" cy="64685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938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image - legac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54EACB-E6FB-37F0-74BD-6181F7C2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757715-55A6-8482-065D-6E37A074341E}"/>
              </a:ext>
            </a:extLst>
          </p:cNvPr>
          <p:cNvSpPr/>
          <p:nvPr userDrawn="1"/>
        </p:nvSpPr>
        <p:spPr>
          <a:xfrm>
            <a:off x="2" y="6954224"/>
            <a:ext cx="24382411" cy="4601189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C0ECA8-0117-8304-ADD4-3BF6A9391FC6}"/>
              </a:ext>
            </a:extLst>
          </p:cNvPr>
          <p:cNvSpPr/>
          <p:nvPr userDrawn="1"/>
        </p:nvSpPr>
        <p:spPr>
          <a:xfrm>
            <a:off x="-2178" y="-1"/>
            <a:ext cx="24382413" cy="6948881"/>
          </a:xfrm>
          <a:prstGeom prst="rect">
            <a:avLst/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5849F64-8A07-41F9-8894-0EE0BB52B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7405688"/>
            <a:ext cx="11124000" cy="3790800"/>
          </a:xfrm>
          <a:prstGeom prst="rect">
            <a:avLst/>
          </a:prstGeom>
        </p:spPr>
        <p:txBody>
          <a:bodyPr lIns="360000" anchor="ctr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7B40D71-1736-97D7-C304-5843F723A6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"/>
            <a:ext cx="24382413" cy="6588000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72000" tIns="72000" rIns="72000" bIns="1044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1D0A228-3007-7188-8589-94C48A55AB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536872" y="7405688"/>
            <a:ext cx="11110912" cy="379095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830470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gacy two levels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79185B8-DC54-A513-D592-EF4C531D96B7}"/>
              </a:ext>
            </a:extLst>
          </p:cNvPr>
          <p:cNvSpPr/>
          <p:nvPr userDrawn="1"/>
        </p:nvSpPr>
        <p:spPr>
          <a:xfrm>
            <a:off x="0" y="-45"/>
            <a:ext cx="12191206" cy="11555458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accent1">
                <a:shade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b="0" i="0" dirty="0">
              <a:latin typeface="Rubik" pitchFamily="2" charset="-79"/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191207" y="-45"/>
            <a:ext cx="12191206" cy="11555454"/>
          </a:xfrm>
          <a:prstGeom prst="rect">
            <a:avLst/>
          </a:prstGeo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6BA76B2-A261-4CFB-B331-B23667791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8" y="3257550"/>
            <a:ext cx="10764000" cy="4148131"/>
          </a:xfrm>
          <a:prstGeom prst="rect">
            <a:avLst/>
          </a:prstGeom>
          <a:noFill/>
        </p:spPr>
        <p:txBody>
          <a:bodyPr lIns="252000" tIns="180000" rIns="180000" bIns="180000" anchor="ctr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0520B0-C266-427C-AAEA-F49ADDE2480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706436" y="12278450"/>
            <a:ext cx="17245013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7315A0-F34A-348A-F585-0964704E91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6436" y="7780338"/>
            <a:ext cx="10763250" cy="340995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18852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gacy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2B73B7-2F0B-596D-7EDB-AB09725D34BB}"/>
              </a:ext>
            </a:extLst>
          </p:cNvPr>
          <p:cNvSpPr/>
          <p:nvPr userDrawn="1"/>
        </p:nvSpPr>
        <p:spPr>
          <a:xfrm>
            <a:off x="669925" y="8173324"/>
            <a:ext cx="15123600" cy="338209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DK" sz="1600" b="0" i="0" dirty="0">
              <a:solidFill>
                <a:schemeClr val="bg1"/>
              </a:solidFill>
              <a:latin typeface="Rubik" pitchFamily="2" charset="-79"/>
            </a:endParaRPr>
          </a:p>
        </p:txBody>
      </p:sp>
      <p:sp>
        <p:nvSpPr>
          <p:cNvPr id="4" name="Picture Placeholder 11">
            <a:extLst>
              <a:ext uri="{FF2B5EF4-FFF2-40B4-BE49-F238E27FC236}">
                <a16:creationId xmlns:a16="http://schemas.microsoft.com/office/drawing/2014/main" id="{CED5DF75-175C-72E1-BFF4-DFA8460428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438" y="3257548"/>
            <a:ext cx="11484767" cy="4918809"/>
          </a:xfrm>
          <a:solidFill>
            <a:schemeClr val="bg1"/>
          </a:solidFill>
          <a:ln w="50800" cap="rnd">
            <a:noFill/>
            <a:round/>
          </a:ln>
          <a:effectLst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8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D201B734-4230-2B11-791C-884919C6911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791205" y="3257550"/>
            <a:ext cx="7884769" cy="8297864"/>
          </a:xfrm>
          <a:solidFill>
            <a:schemeClr val="bg1"/>
          </a:solidFill>
          <a:ln w="50800" cap="rnd">
            <a:noFill/>
            <a:round/>
          </a:ln>
          <a:effectLst/>
        </p:spPr>
        <p:txBody>
          <a:bodyPr vert="horz" lIns="72000" tIns="72000" rIns="72000" bIns="1188000" rtlCol="0" anchor="ctr" anchorCtr="0">
            <a:normAutofit/>
          </a:bodyPr>
          <a:lstStyle>
            <a:lvl1pPr>
              <a:defRPr lang="en-GB" sz="2400" dirty="0" smtClean="0">
                <a:solidFill>
                  <a:schemeClr val="accent5"/>
                </a:soli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SzTx/>
              <a:buNone/>
              <a:tabLst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82A5F78-DBD1-3BB0-7933-FC1E3ADCBD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1096963"/>
            <a:ext cx="22969536" cy="143986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DD7C7F-453A-D812-FC36-28AC1240FC9E}"/>
              </a:ext>
            </a:extLst>
          </p:cNvPr>
          <p:cNvSpPr/>
          <p:nvPr userDrawn="1"/>
        </p:nvSpPr>
        <p:spPr>
          <a:xfrm>
            <a:off x="12191205" y="3241536"/>
            <a:ext cx="3600000" cy="4931787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5B61B278-1CF5-FED8-2765-33B0D1F8DF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21" y="8605885"/>
            <a:ext cx="10764001" cy="2520000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defRPr sz="3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0">
              <a:lnSpc>
                <a:spcPct val="130000"/>
              </a:lnSpc>
              <a:buNone/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 marL="0" indent="0">
              <a:lnSpc>
                <a:spcPct val="130000"/>
              </a:lnSpc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 marL="0" indent="0">
              <a:lnSpc>
                <a:spcPct val="130000"/>
              </a:lnSpc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 marL="0" indent="0">
              <a:lnSpc>
                <a:spcPct val="130000"/>
              </a:lnSpc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125CFEF-5F35-B2E8-BAD8-F9367A09C4AE}"/>
              </a:ext>
            </a:extLst>
          </p:cNvPr>
          <p:cNvGrpSpPr/>
          <p:nvPr userDrawn="1"/>
        </p:nvGrpSpPr>
        <p:grpSpPr>
          <a:xfrm>
            <a:off x="13163319" y="6578542"/>
            <a:ext cx="1655772" cy="1655880"/>
            <a:chOff x="5581650" y="2971800"/>
            <a:chExt cx="914400" cy="9144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4B797F6-F089-7B9C-5D8D-A6D7D4264114}"/>
                </a:ext>
              </a:extLst>
            </p:cNvPr>
            <p:cNvSpPr/>
            <p:nvPr/>
          </p:nvSpPr>
          <p:spPr>
            <a:xfrm>
              <a:off x="5581650" y="2971800"/>
              <a:ext cx="914400" cy="914400"/>
            </a:xfrm>
            <a:prstGeom prst="ellipse">
              <a:avLst/>
            </a:prstGeom>
            <a:solidFill>
              <a:schemeClr val="bg1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200" b="1" i="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itter" pitchFamily="2" charset="77"/>
              </a:endParaRPr>
            </a:p>
          </p:txBody>
        </p:sp>
        <p:sp>
          <p:nvSpPr>
            <p:cNvPr id="18" name="Arrow: Chevron 8">
              <a:extLst>
                <a:ext uri="{FF2B5EF4-FFF2-40B4-BE49-F238E27FC236}">
                  <a16:creationId xmlns:a16="http://schemas.microsoft.com/office/drawing/2014/main" id="{8A4D60F1-49E1-B5B0-FB24-049A5F127D24}"/>
                </a:ext>
              </a:extLst>
            </p:cNvPr>
            <p:cNvSpPr/>
            <p:nvPr/>
          </p:nvSpPr>
          <p:spPr>
            <a:xfrm>
              <a:off x="5887234" y="3237710"/>
              <a:ext cx="366712" cy="366712"/>
            </a:xfrm>
            <a:prstGeom prst="chevron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7200" b="1" i="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Bitter" pitchFamily="2" charset="77"/>
              </a:endParaRP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12BDD-7F7B-BD53-B905-BE16A288F0D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8445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40"/>
            <a:ext cx="22969537" cy="146208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E1CA3E-8E07-43D1-8EFE-5A36C3D085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6700" y="3263899"/>
            <a:ext cx="5004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9558FF-EE5B-4B3D-B05F-C9F6432A95BB}"/>
              </a:ext>
            </a:extLst>
          </p:cNvPr>
          <p:cNvCxnSpPr>
            <a:cxnSpLocks/>
          </p:cNvCxnSpPr>
          <p:nvPr userDrawn="1"/>
        </p:nvCxnSpPr>
        <p:spPr>
          <a:xfrm>
            <a:off x="1047650" y="7041481"/>
            <a:ext cx="5004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9BE2F5-74FC-722B-C059-0EFDDCDA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5662"/>
            <a:ext cx="20126325" cy="712788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A092AE0A-A9A8-C351-9490-0A2566AB761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808688" y="3283574"/>
            <a:ext cx="5004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DD15198-08D6-E7E8-267B-0AB0955CF9D3}"/>
              </a:ext>
            </a:extLst>
          </p:cNvPr>
          <p:cNvCxnSpPr>
            <a:cxnSpLocks/>
          </p:cNvCxnSpPr>
          <p:nvPr userDrawn="1"/>
        </p:nvCxnSpPr>
        <p:spPr>
          <a:xfrm>
            <a:off x="6795988" y="7041481"/>
            <a:ext cx="5004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Picture Placeholder 6">
            <a:extLst>
              <a:ext uri="{FF2B5EF4-FFF2-40B4-BE49-F238E27FC236}">
                <a16:creationId xmlns:a16="http://schemas.microsoft.com/office/drawing/2014/main" id="{7961B20B-7DF6-5C00-09B8-024EA84D2D0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584171" y="3263899"/>
            <a:ext cx="5004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F103CA6-B81F-A5D8-833D-B23FA5DE0326}"/>
              </a:ext>
            </a:extLst>
          </p:cNvPr>
          <p:cNvCxnSpPr>
            <a:cxnSpLocks/>
          </p:cNvCxnSpPr>
          <p:nvPr userDrawn="1"/>
        </p:nvCxnSpPr>
        <p:spPr>
          <a:xfrm>
            <a:off x="12569725" y="7041481"/>
            <a:ext cx="5004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E824374E-DB8B-8BD9-234F-7C1C2353B4E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8311713" y="3263899"/>
            <a:ext cx="5004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0CE754B-3AE9-6028-6CD9-E2AF51869088}"/>
              </a:ext>
            </a:extLst>
          </p:cNvPr>
          <p:cNvCxnSpPr>
            <a:cxnSpLocks/>
          </p:cNvCxnSpPr>
          <p:nvPr userDrawn="1"/>
        </p:nvCxnSpPr>
        <p:spPr>
          <a:xfrm>
            <a:off x="18292663" y="7041481"/>
            <a:ext cx="5004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817FC7-E5C9-887A-B587-C3740A007A7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9838" y="7407275"/>
            <a:ext cx="5022850" cy="4148138"/>
          </a:xfrm>
        </p:spPr>
        <p:txBody>
          <a:bodyPr/>
          <a:lstStyle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K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25BC8C8-8D84-7D81-467F-E47015523C4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38225" y="7407275"/>
            <a:ext cx="5022850" cy="4148138"/>
          </a:xfrm>
        </p:spPr>
        <p:txBody>
          <a:bodyPr/>
          <a:lstStyle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K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A9C62F0-B6D5-A341-94B4-E654F5BA169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328695" y="7407275"/>
            <a:ext cx="5022850" cy="4148138"/>
          </a:xfrm>
        </p:spPr>
        <p:txBody>
          <a:bodyPr/>
          <a:lstStyle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K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BF5C3061-CE67-BB97-A091-DCE60FFED45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2577082" y="7407275"/>
            <a:ext cx="5022850" cy="4148138"/>
          </a:xfrm>
        </p:spPr>
        <p:txBody>
          <a:bodyPr/>
          <a:lstStyle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09713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AF68079-C76E-9A93-BB94-99E78362D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062"/>
            <a:ext cx="20126325" cy="7164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DEE6A4A-2EC0-F74D-5F72-DD0F707D90E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438" y="3263899"/>
            <a:ext cx="11484768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8F74ECA-B1B6-C2DD-7434-69ABC0AE46ED}"/>
              </a:ext>
            </a:extLst>
          </p:cNvPr>
          <p:cNvCxnSpPr>
            <a:cxnSpLocks/>
          </p:cNvCxnSpPr>
          <p:nvPr userDrawn="1"/>
        </p:nvCxnSpPr>
        <p:spPr>
          <a:xfrm flipV="1">
            <a:off x="706438" y="7045199"/>
            <a:ext cx="11484768" cy="2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icture Placeholder 6">
            <a:extLst>
              <a:ext uri="{FF2B5EF4-FFF2-40B4-BE49-F238E27FC236}">
                <a16:creationId xmlns:a16="http://schemas.microsoft.com/office/drawing/2014/main" id="{2F48D2C6-8106-58E9-CB94-E53D116044F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311974" y="3257550"/>
            <a:ext cx="5364001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FD3F7FE-5AFD-1B6B-77E9-EC9E28DFF3EE}"/>
              </a:ext>
            </a:extLst>
          </p:cNvPr>
          <p:cNvCxnSpPr>
            <a:cxnSpLocks/>
          </p:cNvCxnSpPr>
          <p:nvPr userDrawn="1"/>
        </p:nvCxnSpPr>
        <p:spPr>
          <a:xfrm>
            <a:off x="18292926" y="7038851"/>
            <a:ext cx="5364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icture Placeholder 6">
            <a:extLst>
              <a:ext uri="{FF2B5EF4-FFF2-40B4-BE49-F238E27FC236}">
                <a16:creationId xmlns:a16="http://schemas.microsoft.com/office/drawing/2014/main" id="{8261BA62-E900-1184-2E97-753093E1142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2551728" y="3257550"/>
            <a:ext cx="5349396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88E046C-992D-0BB3-DAE3-5942DF581CB0}"/>
              </a:ext>
            </a:extLst>
          </p:cNvPr>
          <p:cNvCxnSpPr>
            <a:cxnSpLocks/>
          </p:cNvCxnSpPr>
          <p:nvPr userDrawn="1"/>
        </p:nvCxnSpPr>
        <p:spPr>
          <a:xfrm>
            <a:off x="12537124" y="7038851"/>
            <a:ext cx="5364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642D7A-BFF4-12E0-3A86-7AED1D8713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438" y="7407275"/>
            <a:ext cx="11483975" cy="41481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K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7F604D9-B248-C9E0-3AC0-EC9D8939D6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537125" y="7407275"/>
            <a:ext cx="5414326" cy="41481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K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177ECBD-10F8-3107-5BBD-5EAACF7F0D1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292926" y="7407275"/>
            <a:ext cx="5364000" cy="41481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300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hank You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CE272C-B930-03DA-09A1-EA18C1397CDA}"/>
              </a:ext>
            </a:extLst>
          </p:cNvPr>
          <p:cNvSpPr/>
          <p:nvPr userDrawn="1"/>
        </p:nvSpPr>
        <p:spPr>
          <a:xfrm>
            <a:off x="309282" y="322729"/>
            <a:ext cx="23747506" cy="13097436"/>
          </a:xfrm>
          <a:prstGeom prst="rect">
            <a:avLst/>
          </a:prstGeom>
          <a:solidFill>
            <a:schemeClr val="accent1">
              <a:lumMod val="20000"/>
              <a:lumOff val="80000"/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0C957971-AB59-814F-0E56-23E76406F580}"/>
              </a:ext>
            </a:extLst>
          </p:cNvPr>
          <p:cNvSpPr/>
          <p:nvPr userDrawn="1"/>
        </p:nvSpPr>
        <p:spPr>
          <a:xfrm>
            <a:off x="14213278" y="6871447"/>
            <a:ext cx="3738172" cy="3867150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B9704F-FA44-4F84-6557-54D4152BE3DD}"/>
              </a:ext>
            </a:extLst>
          </p:cNvPr>
          <p:cNvSpPr/>
          <p:nvPr userDrawn="1"/>
        </p:nvSpPr>
        <p:spPr>
          <a:xfrm>
            <a:off x="20108910" y="1812925"/>
            <a:ext cx="1447706" cy="1447800"/>
          </a:xfrm>
          <a:prstGeom prst="ellipse">
            <a:avLst/>
          </a:prstGeom>
          <a:solidFill>
            <a:schemeClr val="accent1">
              <a:alpha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967FBAD4-1DF1-3082-C18E-96C4CE1100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213279" y="3004297"/>
            <a:ext cx="7733797" cy="773430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DE4A6BF-52EC-01C3-DDC7-7349D3974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5327650"/>
            <a:ext cx="114855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accent1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you!</a:t>
            </a:r>
            <a:endParaRPr lang="en-GB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3BA8401-65AA-C611-1FF1-808EFE403A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8" y="7397750"/>
            <a:ext cx="11484767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| </a:t>
            </a:r>
            <a:r>
              <a:rPr lang="en-US" dirty="0" err="1"/>
              <a:t>email@gbif.org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CF8364C-A77D-0DC3-C808-67F7DA681C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0135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B18870-C0D2-0289-AB19-15E4A664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C8DD-7E87-3E47-9F40-9222235C5D65}" type="datetimeFigureOut">
              <a:rPr lang="en-DK" smtClean="0"/>
              <a:t>14/11/2024</a:t>
            </a:fld>
            <a:endParaRPr lang="en-DK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7330F2A-58E9-4D30-2DF5-D973892C7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1796-5593-5349-A609-9F4B7AECCDC2}" type="slidenum">
              <a:rPr lang="en-DK" smtClean="0"/>
              <a:t>‹#›</a:t>
            </a:fld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6D463E-E43F-DDBD-29C5-502642131C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14725" y="3257550"/>
            <a:ext cx="17318038" cy="82978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92578309"/>
      </p:ext>
    </p:extLst>
  </p:cSld>
  <p:clrMapOvr>
    <a:masterClrMapping/>
  </p:clrMapOvr>
  <p:hf sldNum="0"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CE272C-B930-03DA-09A1-EA18C1397CDA}"/>
              </a:ext>
            </a:extLst>
          </p:cNvPr>
          <p:cNvSpPr/>
          <p:nvPr userDrawn="1"/>
        </p:nvSpPr>
        <p:spPr>
          <a:xfrm>
            <a:off x="309282" y="322729"/>
            <a:ext cx="23747506" cy="13097436"/>
          </a:xfrm>
          <a:prstGeom prst="rect">
            <a:avLst/>
          </a:prstGeom>
          <a:solidFill>
            <a:schemeClr val="accent2">
              <a:lumMod val="20000"/>
              <a:lumOff val="80000"/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0C957971-AB59-814F-0E56-23E76406F580}"/>
              </a:ext>
            </a:extLst>
          </p:cNvPr>
          <p:cNvSpPr/>
          <p:nvPr userDrawn="1"/>
        </p:nvSpPr>
        <p:spPr>
          <a:xfrm>
            <a:off x="14213278" y="6871447"/>
            <a:ext cx="3738172" cy="3867150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B9704F-FA44-4F84-6557-54D4152BE3DD}"/>
              </a:ext>
            </a:extLst>
          </p:cNvPr>
          <p:cNvSpPr/>
          <p:nvPr userDrawn="1"/>
        </p:nvSpPr>
        <p:spPr>
          <a:xfrm>
            <a:off x="20108910" y="1812925"/>
            <a:ext cx="1447706" cy="1447800"/>
          </a:xfrm>
          <a:prstGeom prst="ellipse">
            <a:avLst/>
          </a:prstGeom>
          <a:solidFill>
            <a:schemeClr val="accent2">
              <a:alpha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967FBAD4-1DF1-3082-C18E-96C4CE1100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213279" y="3004297"/>
            <a:ext cx="7733797" cy="773430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DE4A6BF-52EC-01C3-DDC7-7349D3974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5327650"/>
            <a:ext cx="114855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accent2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you!</a:t>
            </a:r>
            <a:endParaRPr lang="en-GB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3BA8401-65AA-C611-1FF1-808EFE403A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8" y="7397750"/>
            <a:ext cx="11484767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2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| </a:t>
            </a:r>
            <a:r>
              <a:rPr lang="en-US" dirty="0" err="1"/>
              <a:t>email@gbif.org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62EBF2F-31DA-0EEF-3D37-57240EF68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50090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Cha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CE272C-B930-03DA-09A1-EA18C1397CDA}"/>
              </a:ext>
            </a:extLst>
          </p:cNvPr>
          <p:cNvSpPr/>
          <p:nvPr userDrawn="1"/>
        </p:nvSpPr>
        <p:spPr>
          <a:xfrm>
            <a:off x="309282" y="322729"/>
            <a:ext cx="23747506" cy="13097436"/>
          </a:xfrm>
          <a:prstGeom prst="rect">
            <a:avLst/>
          </a:prstGeom>
          <a:solidFill>
            <a:schemeClr val="accent4">
              <a:lumMod val="20000"/>
              <a:lumOff val="80000"/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0C957971-AB59-814F-0E56-23E76406F580}"/>
              </a:ext>
            </a:extLst>
          </p:cNvPr>
          <p:cNvSpPr/>
          <p:nvPr userDrawn="1"/>
        </p:nvSpPr>
        <p:spPr>
          <a:xfrm>
            <a:off x="14213278" y="6871447"/>
            <a:ext cx="3738172" cy="3867150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B9704F-FA44-4F84-6557-54D4152BE3DD}"/>
              </a:ext>
            </a:extLst>
          </p:cNvPr>
          <p:cNvSpPr/>
          <p:nvPr userDrawn="1"/>
        </p:nvSpPr>
        <p:spPr>
          <a:xfrm>
            <a:off x="20108910" y="1812925"/>
            <a:ext cx="1447706" cy="1447800"/>
          </a:xfrm>
          <a:prstGeom prst="ellipse">
            <a:avLst/>
          </a:prstGeom>
          <a:solidFill>
            <a:schemeClr val="accent4">
              <a:alpha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967FBAD4-1DF1-3082-C18E-96C4CE1100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213279" y="3004297"/>
            <a:ext cx="7733797" cy="773430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DE4A6BF-52EC-01C3-DDC7-7349D3974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5327650"/>
            <a:ext cx="114855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accent4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you!</a:t>
            </a:r>
            <a:endParaRPr lang="en-GB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3BA8401-65AA-C611-1FF1-808EFE403A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8" y="7397750"/>
            <a:ext cx="11484767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4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| </a:t>
            </a:r>
            <a:r>
              <a:rPr lang="en-US" dirty="0" err="1"/>
              <a:t>email@gbif.org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7BB0D23-C24C-839B-A699-81F57076CC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8971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9CE272C-B930-03DA-09A1-EA18C1397CDA}"/>
              </a:ext>
            </a:extLst>
          </p:cNvPr>
          <p:cNvSpPr/>
          <p:nvPr userDrawn="1"/>
        </p:nvSpPr>
        <p:spPr>
          <a:xfrm>
            <a:off x="309282" y="322729"/>
            <a:ext cx="23747506" cy="13097436"/>
          </a:xfrm>
          <a:prstGeom prst="rect">
            <a:avLst/>
          </a:prstGeom>
          <a:solidFill>
            <a:schemeClr val="accent3">
              <a:lumMod val="20000"/>
              <a:lumOff val="80000"/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3" name="Oval 7">
            <a:extLst>
              <a:ext uri="{FF2B5EF4-FFF2-40B4-BE49-F238E27FC236}">
                <a16:creationId xmlns:a16="http://schemas.microsoft.com/office/drawing/2014/main" id="{0C957971-AB59-814F-0E56-23E76406F580}"/>
              </a:ext>
            </a:extLst>
          </p:cNvPr>
          <p:cNvSpPr/>
          <p:nvPr userDrawn="1"/>
        </p:nvSpPr>
        <p:spPr>
          <a:xfrm>
            <a:off x="14213278" y="6871447"/>
            <a:ext cx="3738172" cy="3867150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EB9704F-FA44-4F84-6557-54D4152BE3DD}"/>
              </a:ext>
            </a:extLst>
          </p:cNvPr>
          <p:cNvSpPr/>
          <p:nvPr userDrawn="1"/>
        </p:nvSpPr>
        <p:spPr>
          <a:xfrm>
            <a:off x="20108910" y="1812925"/>
            <a:ext cx="1447706" cy="1447800"/>
          </a:xfrm>
          <a:prstGeom prst="ellipse">
            <a:avLst/>
          </a:prstGeom>
          <a:solidFill>
            <a:schemeClr val="accent3">
              <a:alpha val="4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7200" b="0" i="0" dirty="0">
              <a:latin typeface="Bitter" pitchFamily="2" charset="77"/>
            </a:endParaRPr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967FBAD4-1DF1-3082-C18E-96C4CE11007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213279" y="3004297"/>
            <a:ext cx="7733797" cy="773430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DE4A6BF-52EC-01C3-DDC7-7349D3974E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438" y="5327650"/>
            <a:ext cx="11485562" cy="2070100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ctr">
              <a:defRPr lang="en-GB" sz="9600" b="1" i="0">
                <a:solidFill>
                  <a:schemeClr val="accent3"/>
                </a:solidFill>
                <a:latin typeface="Bitter SemiBold" pitchFamily="2" charset="77"/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you!</a:t>
            </a:r>
            <a:endParaRPr lang="en-GB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3BA8401-65AA-C611-1FF1-808EFE403A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438" y="7397750"/>
            <a:ext cx="11484767" cy="20891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 b="0" i="0">
                <a:solidFill>
                  <a:schemeClr val="accent3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>
              <a:buNone/>
              <a:defRPr>
                <a:solidFill>
                  <a:schemeClr val="bg1"/>
                </a:solidFill>
              </a:defRPr>
            </a:lvl2pPr>
            <a:lvl3pPr marL="1828709" indent="0">
              <a:buNone/>
              <a:defRPr>
                <a:solidFill>
                  <a:schemeClr val="bg1"/>
                </a:solidFill>
              </a:defRPr>
            </a:lvl3pPr>
            <a:lvl4pPr marL="2743063" indent="0">
              <a:buNone/>
              <a:defRPr>
                <a:solidFill>
                  <a:schemeClr val="bg1"/>
                </a:solidFill>
              </a:defRPr>
            </a:lvl4pPr>
            <a:lvl5pPr marL="3657417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| </a:t>
            </a:r>
            <a:r>
              <a:rPr lang="en-US" dirty="0" err="1"/>
              <a:t>email@gbif.org</a:t>
            </a:r>
            <a:endParaRPr lang="en-GB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0BD7932-B0F3-F981-BFF5-1666ACC47A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466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8" y="3257550"/>
            <a:ext cx="22969538" cy="3427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50" y="7405689"/>
            <a:ext cx="17283113" cy="41497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84769DA-4874-9BE6-B599-D3B3E39E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11/14/24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0FCF8F-3D12-2C2F-9C33-9F9FB80CE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1372AB4-83B4-5FE6-4067-AB2E60F3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085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6438" y="3270258"/>
            <a:ext cx="11129208" cy="8285155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46767" y="3270252"/>
            <a:ext cx="11129207" cy="8285155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E86E62C-E059-2543-3439-738DD31A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11/14/24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19CD230-CF64-5E7A-95A8-8C6CE56EB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88A44A3-61E6-51AE-E0CC-9A759F16F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77E7A4A-4032-B5B8-EB0E-555AA072E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7170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4371" y="3270250"/>
            <a:ext cx="11123843" cy="1406520"/>
          </a:xfrm>
          <a:prstGeom prst="rect">
            <a:avLst/>
          </a:prstGeom>
        </p:spPr>
        <p:txBody>
          <a:bodyPr lIns="360000" anchor="b">
            <a:normAutofit/>
          </a:bodyPr>
          <a:lstStyle>
            <a:lvl1pPr marL="0" indent="0">
              <a:buNone/>
              <a:defRPr sz="3600" b="1" i="0">
                <a:latin typeface="Bitter" pitchFamily="2" charset="77"/>
                <a:cs typeface="Rubik SemiBold" pitchFamily="2" charset="-79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4371" y="5029218"/>
            <a:ext cx="11123843" cy="6526201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544200" y="3270250"/>
            <a:ext cx="11123842" cy="1406515"/>
          </a:xfrm>
          <a:prstGeom prst="rect">
            <a:avLst/>
          </a:prstGeom>
        </p:spPr>
        <p:txBody>
          <a:bodyPr lIns="360000" rIns="90000" anchor="b">
            <a:normAutofit/>
          </a:bodyPr>
          <a:lstStyle>
            <a:lvl1pPr marL="0" indent="0">
              <a:buNone/>
              <a:defRPr sz="3600" b="1" i="0">
                <a:latin typeface="Bitter" pitchFamily="2" charset="77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544199" y="5029213"/>
            <a:ext cx="11123841" cy="6526200"/>
          </a:xfrm>
          <a:prstGeom prst="rect">
            <a:avLst/>
          </a:prstGeom>
        </p:spPr>
        <p:txBody>
          <a:bodyPr lIns="180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6F9A879-D683-E7DD-2950-E801B75C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11/14/24</a:t>
            </a:fld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33E26E5-95DB-DFA7-0027-980DA088F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4BDFE52-C892-4960-3A8A-2B9B8779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2217B40B-F536-62FC-029A-1D9B618A5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091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11/14/24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49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321792"/>
      </p:ext>
    </p:extLst>
  </p:cSld>
  <p:clrMapOvr>
    <a:masterClrMapping/>
  </p:clrMapOvr>
  <p:hf sldNum="0"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11/14/24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634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green background">
    <p:bg>
      <p:bgPr>
        <a:solidFill>
          <a:schemeClr val="accent1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771985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B1FF849-2E79-31DC-A9D0-A5E013553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11/14/24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042B5BB-8761-583B-C9E9-0684AA759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E79F567-DAFF-C167-4622-FCF227998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0D8CEF-47A6-AC8D-D9C4-85E4695FF0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14725" y="3257550"/>
            <a:ext cx="17318038" cy="82978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7136552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524110"/>
      </p:ext>
    </p:extLst>
  </p:cSld>
  <p:clrMapOvr>
    <a:masterClrMapping/>
  </p:clrMapOvr>
  <p:hf sldNum="0"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39" y="1074738"/>
            <a:ext cx="9310959" cy="352438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550" y="1074739"/>
            <a:ext cx="12912724" cy="1048067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9139" y="5327649"/>
            <a:ext cx="9310688" cy="6227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F495614-5246-564F-2E48-14645638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11/14/24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2DA96CE-4360-ABC3-5901-7D03AB08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C1081AF-46CC-9871-0051-84767126D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605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682843" y="1074739"/>
            <a:ext cx="13993132" cy="1048067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</a:defRPr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9F181B5-CF20-B7EE-BFBC-ED85B8E32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8" y="1074739"/>
            <a:ext cx="8616405" cy="389291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8697A69-5C84-6B36-7672-9553F731F1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6438" y="5327650"/>
            <a:ext cx="8604250" cy="6227763"/>
          </a:xfrm>
          <a:prstGeom prst="rect">
            <a:avLst/>
          </a:prstGeom>
        </p:spPr>
        <p:txBody>
          <a:bodyPr lIns="360000"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D930809-2E23-55F1-6CC4-DC02627C0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11/14/24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3C8C172-B1EF-1A0D-2C65-5C5C507C3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3814790E-488E-2C13-95B2-709C3429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1018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56837" cy="146208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6437" y="3257550"/>
            <a:ext cx="22969537" cy="82978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FFF03D6-67FD-DDAF-3CC8-DDB97F76F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11/14/24</a:t>
            </a:fld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8829B03-B83E-3DAC-381F-CC145094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4320DC17-CBC0-B435-6E3F-6C98F8EAC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2429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79276" y="1074740"/>
            <a:ext cx="7883999" cy="10480673"/>
          </a:xfrm>
          <a:prstGeom prst="rect">
            <a:avLst/>
          </a:prstGeo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6438" y="1074739"/>
            <a:ext cx="14365288" cy="10477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F38C285-16D9-22AD-6F61-6DBF9020B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5F553BA-CAFF-E11C-7C43-3C6FABE1C3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11/14/24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9ADF053-EE38-DB21-8098-13B5B8A91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4535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04A5F-C873-4F0E-9E5A-34F86096C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9"/>
            <a:ext cx="21566187" cy="1462086"/>
          </a:xfrm>
          <a:prstGeom prst="rect">
            <a:avLst/>
          </a:prstGeom>
        </p:spPr>
        <p:txBody>
          <a:bodyPr anchor="b"/>
          <a:lstStyle>
            <a:lvl1pPr>
              <a:defRPr sz="64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216C3-064B-42A2-A420-78C79A2E8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09788" y="5327651"/>
            <a:ext cx="8640762" cy="41592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95847F-362D-4D61-A38C-6A82B96E853F}"/>
              </a:ext>
            </a:extLst>
          </p:cNvPr>
          <p:cNvCxnSpPr>
            <a:cxnSpLocks/>
          </p:cNvCxnSpPr>
          <p:nvPr userDrawn="1"/>
        </p:nvCxnSpPr>
        <p:spPr>
          <a:xfrm>
            <a:off x="0" y="12344400"/>
            <a:ext cx="24382413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CF388-92B3-A47A-EFBA-549911128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FC8DD-7E87-3E47-9F40-9222235C5D65}" type="datetimeFigureOut">
              <a:rPr lang="en-DK" smtClean="0"/>
              <a:pPr/>
              <a:t>14/11/2024</a:t>
            </a:fld>
            <a:endParaRPr lang="en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1B3D82-BEF3-B0FF-EE57-B2A01FF6B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B29B8E-4E72-3EE5-EB0D-3A669D31B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82FCB77-5C88-6CE9-DADC-465ED23FAB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0413" y="3257550"/>
            <a:ext cx="10082212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73015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ull Bleed Title Slide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0" y="6709341"/>
            <a:ext cx="20833200" cy="48420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12192000" y="6709341"/>
            <a:ext cx="8640763" cy="484607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7" y="7405688"/>
            <a:ext cx="8640763" cy="2073275"/>
          </a:xfrm>
          <a:prstGeom prst="rect">
            <a:avLst/>
          </a:prstGeom>
        </p:spPr>
        <p:txBody>
          <a:bodyPr wrap="square" lIns="360000" tIns="72000" rIns="72000" bIns="72000">
            <a:normAutofit/>
          </a:bodyPr>
          <a:lstStyle>
            <a:lvl1pPr>
              <a:defRPr lang="en-GB" sz="4800" b="1" i="0" cap="none" dirty="0">
                <a:solidFill>
                  <a:schemeClr val="bg1"/>
                </a:solidFill>
                <a:latin typeface="Bitter SemiBold" pitchFamily="2" charset="77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here to add text for your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9788" y="10177570"/>
            <a:ext cx="8640762" cy="675163"/>
          </a:xfrm>
          <a:prstGeom prst="rect">
            <a:avLst/>
          </a:prstGeom>
        </p:spPr>
        <p:txBody>
          <a:bodyPr wrap="square" lIns="360000" anchor="ctr">
            <a:spAutoFit/>
          </a:bodyPr>
          <a:lstStyle>
            <a:lvl1pPr marL="0" indent="0" algn="r">
              <a:buNone/>
              <a:defRPr lang="en-US" sz="2400" b="1" i="0" dirty="0" smtClean="0">
                <a:solidFill>
                  <a:schemeClr val="bg1"/>
                </a:solidFill>
                <a:latin typeface="Rubik Medium" pitchFamily="2" charset="-79"/>
                <a:ea typeface="Roboto Bold" panose="02000000000000000000" pitchFamily="2" charset="0"/>
                <a:cs typeface="Rubik Medium" pitchFamily="2" charset="-79"/>
              </a:defRPr>
            </a:lvl1pPr>
            <a:lvl2pPr>
              <a:defRPr lang="en-US" sz="3600" dirty="0" smtClean="0">
                <a:solidFill>
                  <a:schemeClr val="tx1"/>
                </a:solidFill>
              </a:defRPr>
            </a:lvl2pPr>
            <a:lvl3pPr>
              <a:defRPr lang="en-US" sz="3600" dirty="0" smtClean="0">
                <a:solidFill>
                  <a:schemeClr val="tx1"/>
                </a:solidFill>
              </a:defRPr>
            </a:lvl3pPr>
            <a:lvl4pPr>
              <a:defRPr lang="en-US" sz="3600" dirty="0" smtClean="0">
                <a:solidFill>
                  <a:schemeClr val="tx1"/>
                </a:solidFill>
              </a:defRPr>
            </a:lvl4pPr>
            <a:lvl5pPr>
              <a:defRPr lang="en-GB" sz="36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add presenter’s name | Job 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DC7EAF-E24C-F704-D1F9-D529DFD2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20126325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195861DF-41F7-C8F8-7086-BCD9E01B74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1863" y="8122437"/>
            <a:ext cx="5759450" cy="2015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54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715CC5E-3479-03A3-BB3E-3DC0A6E6C8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6438" y="12277726"/>
            <a:ext cx="5724525" cy="720724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C764DE79-268F-4C1A-8933-263129D2AF90}" type="datetimeFigureOut">
              <a:rPr lang="en-US" smtClean="0"/>
              <a:pPr/>
              <a:t>11/14/24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936D3FF-8A9C-ABAB-ED2C-E5A2113B4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42400" y="12283937"/>
            <a:ext cx="5761037" cy="7207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5528BEA-90F8-72E9-3901-C396E8E8E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626000" y="12290148"/>
            <a:ext cx="5759451" cy="720725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50000"/>
              </a:lnSpc>
              <a:defRPr b="0" i="0">
                <a:latin typeface="Rubik Medium" pitchFamily="2" charset="-79"/>
                <a:cs typeface="Rubik Medium" pitchFamily="2" charset="-79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8EC18B9-A1DA-A841-1AD6-9E885ABF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7"/>
          </a:xfrm>
          <a:prstGeom prst="rect">
            <a:avLst/>
          </a:prstGeo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003141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right"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09789" y="3257550"/>
            <a:ext cx="8640762" cy="82978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latin typeface="+mn-lt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text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F40FD6D-4952-5BDB-27BF-7663F9E3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3B66602-7A17-6156-6037-1CA42191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itter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DK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AE4AE78-C066-46F7-1BF8-980099CF1D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91206" y="3257550"/>
            <a:ext cx="11484768" cy="829786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3558540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37" y="1074738"/>
            <a:ext cx="22969537" cy="146208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9BE2F5-74FC-722B-C059-0EFDDCDA8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062"/>
            <a:ext cx="20126325" cy="7164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12D1480F-73E2-8A98-8772-80232EF43E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438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D89419D-758F-414D-B4CF-679E735F9A19}"/>
              </a:ext>
            </a:extLst>
          </p:cNvPr>
          <p:cNvCxnSpPr>
            <a:cxnSpLocks/>
          </p:cNvCxnSpPr>
          <p:nvPr userDrawn="1"/>
        </p:nvCxnSpPr>
        <p:spPr>
          <a:xfrm>
            <a:off x="687388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BBDA6F2B-5039-46EC-92F8-B09302BDBF7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538000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CF7E229-89D8-B311-01B5-71B85323689E}"/>
              </a:ext>
            </a:extLst>
          </p:cNvPr>
          <p:cNvCxnSpPr>
            <a:cxnSpLocks/>
          </p:cNvCxnSpPr>
          <p:nvPr userDrawn="1"/>
        </p:nvCxnSpPr>
        <p:spPr>
          <a:xfrm>
            <a:off x="8518950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Picture Placeholder 6">
            <a:extLst>
              <a:ext uri="{FF2B5EF4-FFF2-40B4-BE49-F238E27FC236}">
                <a16:creationId xmlns:a16="http://schemas.microsoft.com/office/drawing/2014/main" id="{8BE96AD9-27EB-4E16-59A5-AE89FBEF868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6350512" y="3263899"/>
            <a:ext cx="7308000" cy="3420000"/>
          </a:xfrm>
          <a:prstGeom prst="rect">
            <a:avLst/>
          </a:prstGeo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FAE3EC-E8C9-BD37-22D6-3FE962D08E11}"/>
              </a:ext>
            </a:extLst>
          </p:cNvPr>
          <p:cNvCxnSpPr>
            <a:cxnSpLocks/>
          </p:cNvCxnSpPr>
          <p:nvPr userDrawn="1"/>
        </p:nvCxnSpPr>
        <p:spPr>
          <a:xfrm>
            <a:off x="16331462" y="7045200"/>
            <a:ext cx="7308000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905A5B-6E10-C0A8-7993-ACEEA4C853E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6438" y="7397750"/>
            <a:ext cx="7308000" cy="4157663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400"/>
            </a:lvl2pPr>
            <a:lvl3pPr>
              <a:lnSpc>
                <a:spcPct val="150000"/>
              </a:lnSpc>
              <a:defRPr sz="2400"/>
            </a:lvl3pPr>
            <a:lvl4pPr>
              <a:lnSpc>
                <a:spcPct val="150000"/>
              </a:lnSpc>
              <a:defRPr sz="2400"/>
            </a:lvl4pPr>
            <a:lvl5pPr>
              <a:lnSpc>
                <a:spcPct val="150000"/>
              </a:lnSpc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814D335-FE50-BD73-453D-CBB9D2488AA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538000" y="7411548"/>
            <a:ext cx="7308000" cy="41576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1028102-8217-53B4-A6DC-3EAFAE6D11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350512" y="7411548"/>
            <a:ext cx="7312763" cy="41576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880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- 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0825" y="-46"/>
            <a:ext cx="8642349" cy="13716045"/>
          </a:xfrm>
          <a:prstGeom prst="rect">
            <a:avLst/>
          </a:prstGeo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18" name="Content Placeholder 69">
            <a:extLst>
              <a:ext uri="{FF2B5EF4-FFF2-40B4-BE49-F238E27FC236}">
                <a16:creationId xmlns:a16="http://schemas.microsoft.com/office/drawing/2014/main" id="{33849875-416E-8F67-8BF6-2E48FFAF101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rot="5400000">
            <a:off x="2096426" y="6646088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19" name="Content Placeholder 69">
            <a:extLst>
              <a:ext uri="{FF2B5EF4-FFF2-40B4-BE49-F238E27FC236}">
                <a16:creationId xmlns:a16="http://schemas.microsoft.com/office/drawing/2014/main" id="{6C042FBC-0348-47EE-14BD-32932C4E88D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 rot="5400000">
            <a:off x="22195987" y="6649535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EBF8A-B74C-B26D-96A1-CE2099379D2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1A40B3C-8CFD-FF1A-E33E-3D46DC0183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232313" y="2536825"/>
            <a:ext cx="5722937" cy="4148138"/>
          </a:xfrm>
        </p:spPr>
        <p:txBody>
          <a:bodyPr lIns="180000" tIns="180000" rIns="684000" bIns="180000" anchor="b">
            <a:normAutofit/>
          </a:bodyPr>
          <a:lstStyle>
            <a:lvl1pPr algn="r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6761C1C-663F-7081-6C8D-0D7746BA8C9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6826" y="2536825"/>
            <a:ext cx="5722937" cy="4148138"/>
          </a:xfrm>
        </p:spPr>
        <p:txBody>
          <a:bodyPr lIns="684000" tIns="180000" rIns="180000" bIns="180000" anchor="b">
            <a:normAutofit/>
          </a:bodyPr>
          <a:lstStyle>
            <a:lvl1pPr algn="l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28A1B-D1C8-8B20-5976-E8D61CC4D83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26826" y="7839075"/>
            <a:ext cx="5722938" cy="3716338"/>
          </a:xfrm>
        </p:spPr>
        <p:txBody>
          <a:bodyPr lIns="68400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0" indent="0">
              <a:buNone/>
              <a:defRPr sz="2400">
                <a:latin typeface="+mn-lt"/>
              </a:defRPr>
            </a:lvl2pPr>
            <a:lvl3pPr marL="0" indent="0">
              <a:buNone/>
              <a:defRPr sz="2400">
                <a:latin typeface="+mn-lt"/>
              </a:defRPr>
            </a:lvl3pPr>
            <a:lvl4pPr marL="0" indent="0">
              <a:buNone/>
              <a:defRPr sz="2400">
                <a:latin typeface="+mn-lt"/>
              </a:defRPr>
            </a:lvl4pPr>
            <a:lvl5pPr marL="0" indent="0">
              <a:buNone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1ADD1C0-9A80-E55C-04DA-14A220F1B4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232312" y="7839075"/>
            <a:ext cx="5722938" cy="3716338"/>
          </a:xfrm>
        </p:spPr>
        <p:txBody>
          <a:bodyPr rIns="684000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0" indent="0" algn="r">
              <a:buNone/>
              <a:defRPr sz="2400">
                <a:latin typeface="+mn-lt"/>
              </a:defRPr>
            </a:lvl2pPr>
            <a:lvl3pPr marL="0" indent="0" algn="r">
              <a:buNone/>
              <a:defRPr sz="2400">
                <a:latin typeface="+mn-lt"/>
              </a:defRPr>
            </a:lvl3pPr>
            <a:lvl4pPr marL="0" indent="0" algn="r">
              <a:buNone/>
              <a:defRPr sz="2400">
                <a:latin typeface="+mn-lt"/>
              </a:defRPr>
            </a:lvl4pPr>
            <a:lvl5pPr marL="0" indent="0" algn="r">
              <a:buNone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6607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- vision - yellow background">
    <p:bg>
      <p:bgPr>
        <a:solidFill>
          <a:schemeClr val="accent6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0825" y="-46"/>
            <a:ext cx="8642349" cy="13716045"/>
          </a:xfrm>
          <a:prstGeom prst="rect">
            <a:avLst/>
          </a:prstGeo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18" name="Content Placeholder 69">
            <a:extLst>
              <a:ext uri="{FF2B5EF4-FFF2-40B4-BE49-F238E27FC236}">
                <a16:creationId xmlns:a16="http://schemas.microsoft.com/office/drawing/2014/main" id="{33849875-416E-8F67-8BF6-2E48FFAF101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rot="5400000">
            <a:off x="2096426" y="6646088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19" name="Content Placeholder 69">
            <a:extLst>
              <a:ext uri="{FF2B5EF4-FFF2-40B4-BE49-F238E27FC236}">
                <a16:creationId xmlns:a16="http://schemas.microsoft.com/office/drawing/2014/main" id="{6C042FBC-0348-47EE-14BD-32932C4E88D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 rot="5400000">
            <a:off x="22195987" y="6649535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EBF8A-B74C-B26D-96A1-CE2099379D2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1A40B3C-8CFD-FF1A-E33E-3D46DC0183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232313" y="2536825"/>
            <a:ext cx="5722937" cy="4148138"/>
          </a:xfrm>
        </p:spPr>
        <p:txBody>
          <a:bodyPr lIns="180000" tIns="180000" rIns="684000" bIns="180000" anchor="b">
            <a:normAutofit/>
          </a:bodyPr>
          <a:lstStyle>
            <a:lvl1pPr algn="r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6761C1C-663F-7081-6C8D-0D7746BA8C9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6826" y="2536825"/>
            <a:ext cx="5722937" cy="4148138"/>
          </a:xfrm>
        </p:spPr>
        <p:txBody>
          <a:bodyPr lIns="684000" tIns="180000" rIns="180000" bIns="180000" anchor="b">
            <a:normAutofit/>
          </a:bodyPr>
          <a:lstStyle>
            <a:lvl1pPr algn="l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28A1B-D1C8-8B20-5976-E8D61CC4D83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26826" y="7839075"/>
            <a:ext cx="5722938" cy="3716338"/>
          </a:xfrm>
        </p:spPr>
        <p:txBody>
          <a:bodyPr lIns="68400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0" indent="0">
              <a:buNone/>
              <a:defRPr sz="2400">
                <a:latin typeface="+mn-lt"/>
              </a:defRPr>
            </a:lvl2pPr>
            <a:lvl3pPr marL="0" indent="0">
              <a:buNone/>
              <a:defRPr sz="2400">
                <a:latin typeface="+mn-lt"/>
              </a:defRPr>
            </a:lvl3pPr>
            <a:lvl4pPr marL="0" indent="0">
              <a:buNone/>
              <a:defRPr sz="2400">
                <a:latin typeface="+mn-lt"/>
              </a:defRPr>
            </a:lvl4pPr>
            <a:lvl5pPr marL="0" indent="0">
              <a:buNone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1ADD1C0-9A80-E55C-04DA-14A220F1B4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232312" y="7839075"/>
            <a:ext cx="5722938" cy="3716338"/>
          </a:xfrm>
        </p:spPr>
        <p:txBody>
          <a:bodyPr rIns="684000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0" indent="0" algn="r">
              <a:buNone/>
              <a:defRPr sz="2400">
                <a:latin typeface="+mn-lt"/>
              </a:defRPr>
            </a:lvl2pPr>
            <a:lvl3pPr marL="0" indent="0" algn="r">
              <a:buNone/>
              <a:defRPr sz="2400">
                <a:latin typeface="+mn-lt"/>
              </a:defRPr>
            </a:lvl3pPr>
            <a:lvl4pPr marL="0" indent="0" algn="r">
              <a:buNone/>
              <a:defRPr sz="2400">
                <a:latin typeface="+mn-lt"/>
              </a:defRPr>
            </a:lvl4pPr>
            <a:lvl5pPr marL="0" indent="0" algn="r">
              <a:buNone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537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- vision - green background">
    <p:bg>
      <p:bgPr>
        <a:solidFill>
          <a:schemeClr val="accent1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0825" y="-46"/>
            <a:ext cx="8642349" cy="13716045"/>
          </a:xfrm>
          <a:prstGeom prst="rect">
            <a:avLst/>
          </a:prstGeo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36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1828709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18" name="Content Placeholder 69">
            <a:extLst>
              <a:ext uri="{FF2B5EF4-FFF2-40B4-BE49-F238E27FC236}">
                <a16:creationId xmlns:a16="http://schemas.microsoft.com/office/drawing/2014/main" id="{33849875-416E-8F67-8BF6-2E48FFAF101E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 rot="5400000">
            <a:off x="2096426" y="6646088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19" name="Content Placeholder 69">
            <a:extLst>
              <a:ext uri="{FF2B5EF4-FFF2-40B4-BE49-F238E27FC236}">
                <a16:creationId xmlns:a16="http://schemas.microsoft.com/office/drawing/2014/main" id="{6C042FBC-0348-47EE-14BD-32932C4E88DE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 rot="5400000">
            <a:off x="22195987" y="6649535"/>
            <a:ext cx="90000" cy="1429200"/>
          </a:xfrm>
          <a:prstGeom prst="rect">
            <a:avLst/>
          </a:prstGeo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3600" b="0" i="0" dirty="0">
                <a:solidFill>
                  <a:schemeClr val="lt1"/>
                </a:solidFill>
                <a:latin typeface="Rubik" pitchFamily="2" charset="-79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1EBF8A-B74C-B26D-96A1-CE2099379D2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endParaRPr lang="en-DK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1A40B3C-8CFD-FF1A-E33E-3D46DC01833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7232313" y="2536825"/>
            <a:ext cx="5722937" cy="4148138"/>
          </a:xfrm>
        </p:spPr>
        <p:txBody>
          <a:bodyPr lIns="180000" tIns="180000" rIns="684000" bIns="180000" anchor="b">
            <a:normAutofit/>
          </a:bodyPr>
          <a:lstStyle>
            <a:lvl1pPr algn="r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6761C1C-663F-7081-6C8D-0D7746BA8C9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6826" y="2536825"/>
            <a:ext cx="5722937" cy="4148138"/>
          </a:xfrm>
        </p:spPr>
        <p:txBody>
          <a:bodyPr lIns="684000" tIns="180000" rIns="180000" bIns="180000" anchor="b">
            <a:normAutofit/>
          </a:bodyPr>
          <a:lstStyle>
            <a:lvl1pPr algn="l">
              <a:lnSpc>
                <a:spcPct val="100000"/>
              </a:lnSpc>
              <a:defRPr sz="5400" b="1" i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28A1B-D1C8-8B20-5976-E8D61CC4D83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26826" y="7839075"/>
            <a:ext cx="5722938" cy="3716338"/>
          </a:xfrm>
        </p:spPr>
        <p:txBody>
          <a:bodyPr lIns="684000">
            <a:no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0" indent="0">
              <a:buNone/>
              <a:defRPr sz="2400">
                <a:latin typeface="+mn-lt"/>
              </a:defRPr>
            </a:lvl2pPr>
            <a:lvl3pPr marL="0" indent="0">
              <a:buNone/>
              <a:defRPr sz="2400">
                <a:latin typeface="+mn-lt"/>
              </a:defRPr>
            </a:lvl3pPr>
            <a:lvl4pPr marL="0" indent="0">
              <a:buNone/>
              <a:defRPr sz="2400">
                <a:latin typeface="+mn-lt"/>
              </a:defRPr>
            </a:lvl4pPr>
            <a:lvl5pPr marL="0" indent="0">
              <a:buNone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1ADD1C0-9A80-E55C-04DA-14A220F1B4E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7232312" y="7839075"/>
            <a:ext cx="5722938" cy="3716338"/>
          </a:xfrm>
        </p:spPr>
        <p:txBody>
          <a:bodyPr rIns="684000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2400">
                <a:latin typeface="+mn-lt"/>
              </a:defRPr>
            </a:lvl1pPr>
            <a:lvl2pPr marL="0" indent="0" algn="r">
              <a:buNone/>
              <a:defRPr sz="2400">
                <a:latin typeface="+mn-lt"/>
              </a:defRPr>
            </a:lvl2pPr>
            <a:lvl3pPr marL="0" indent="0" algn="r">
              <a:buNone/>
              <a:defRPr sz="2400">
                <a:latin typeface="+mn-lt"/>
              </a:defRPr>
            </a:lvl3pPr>
            <a:lvl4pPr marL="0" indent="0" algn="r">
              <a:buNone/>
              <a:defRPr sz="2400">
                <a:latin typeface="+mn-lt"/>
              </a:defRPr>
            </a:lvl4pPr>
            <a:lvl5pPr marL="0" indent="0" algn="r">
              <a:buNone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308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"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0" y="6709341"/>
            <a:ext cx="20833200" cy="4842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200" b="0" i="0" dirty="0">
              <a:latin typeface="Rubik" pitchFamily="2" charset="-79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12192000" y="6709341"/>
            <a:ext cx="8640763" cy="4846072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  <a:p>
            <a:pPr algn="ctr"/>
            <a:endParaRPr lang="da-DK" sz="7200" b="0" i="0" dirty="0">
              <a:latin typeface="Rubik" pitchFamily="2" charset="-79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09787" y="7405688"/>
            <a:ext cx="8640763" cy="2073275"/>
          </a:xfrm>
          <a:prstGeom prst="rect">
            <a:avLst/>
          </a:prstGeom>
        </p:spPr>
        <p:txBody>
          <a:bodyPr wrap="square" lIns="360000" tIns="72000" rIns="72000" bIns="72000">
            <a:normAutofit/>
          </a:bodyPr>
          <a:lstStyle>
            <a:lvl1pPr>
              <a:defRPr lang="en-GB" sz="4800" b="1" i="0" cap="none" dirty="0">
                <a:solidFill>
                  <a:schemeClr val="bg1"/>
                </a:solidFill>
                <a:latin typeface="Bitter SemiBold" pitchFamily="2" charset="77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Click here to add text for your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9788" y="10177570"/>
            <a:ext cx="8640762" cy="675163"/>
          </a:xfrm>
          <a:prstGeom prst="rect">
            <a:avLst/>
          </a:prstGeom>
        </p:spPr>
        <p:txBody>
          <a:bodyPr wrap="square" lIns="360000" anchor="ctr">
            <a:spAutoFit/>
          </a:bodyPr>
          <a:lstStyle>
            <a:lvl1pPr marL="0" indent="0" algn="r">
              <a:buNone/>
              <a:defRPr lang="en-US" sz="2400" b="1" i="0" dirty="0" smtClean="0">
                <a:solidFill>
                  <a:schemeClr val="bg1"/>
                </a:solidFill>
                <a:latin typeface="Rubik Medium" pitchFamily="2" charset="-79"/>
                <a:ea typeface="Roboto Bold" panose="02000000000000000000" pitchFamily="2" charset="0"/>
                <a:cs typeface="Rubik Medium" pitchFamily="2" charset="-79"/>
              </a:defRPr>
            </a:lvl1pPr>
            <a:lvl2pPr>
              <a:defRPr lang="en-US" sz="3600" dirty="0" smtClean="0">
                <a:solidFill>
                  <a:schemeClr val="tx1"/>
                </a:solidFill>
              </a:defRPr>
            </a:lvl2pPr>
            <a:lvl3pPr>
              <a:defRPr lang="en-US" sz="3600" dirty="0" smtClean="0">
                <a:solidFill>
                  <a:schemeClr val="tx1"/>
                </a:solidFill>
              </a:defRPr>
            </a:lvl3pPr>
            <a:lvl4pPr>
              <a:defRPr lang="en-US" sz="3600" dirty="0" smtClean="0">
                <a:solidFill>
                  <a:schemeClr val="tx1"/>
                </a:solidFill>
              </a:defRPr>
            </a:lvl4pPr>
            <a:lvl5pPr>
              <a:defRPr lang="en-GB" sz="36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Click to add presenter’s name | Job 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DC7EAF-E24C-F704-D1F9-D529DFD2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36" y="12283937"/>
            <a:ext cx="12192436" cy="720725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txBody>
          <a:bodyPr/>
          <a:lstStyle>
            <a:lvl1pPr marL="648000"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195861DF-41F7-C8F8-7086-BCD9E01B74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863" y="8122437"/>
            <a:ext cx="5759450" cy="20158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33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20F78E78-4B3F-7122-ED83-9C67C58DA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549" y="1077643"/>
            <a:ext cx="22970425" cy="1459182"/>
          </a:xfrm>
          <a:prstGeom prst="rect">
            <a:avLst/>
          </a:prstGeom>
        </p:spPr>
        <p:txBody>
          <a:bodyPr vert="horz" lIns="360000" tIns="90000" rIns="360000" bIns="90000" rtlCol="0" anchor="b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GB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CD2A67E-F481-B273-61A3-E2B2927DF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137" y="3259311"/>
            <a:ext cx="22944138" cy="8296101"/>
          </a:xfrm>
          <a:prstGeom prst="rect">
            <a:avLst/>
          </a:prstGeom>
        </p:spPr>
        <p:txBody>
          <a:bodyPr vert="horz" lIns="90000" tIns="90000" rIns="91440" bIns="9000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GB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3FEB8B6-B790-D1A0-88B0-65F96BE61250}"/>
              </a:ext>
            </a:extLst>
          </p:cNvPr>
          <p:cNvPicPr>
            <a:picLocks noChangeAspect="1"/>
          </p:cNvPicPr>
          <p:nvPr userDrawn="1"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22946875" y="12282050"/>
            <a:ext cx="716400" cy="7164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D266DE-BE5F-490A-F444-03C83BED8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9137" y="12277898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5FFC8DD-7E87-3E47-9F40-9222235C5D65}" type="datetimeFigureOut">
              <a:rPr lang="en-DK" smtClean="0"/>
              <a:pPr/>
              <a:t>14/11/2024</a:t>
            </a:fld>
            <a:endParaRPr lang="en-DK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E718EC-AC09-267B-5C55-D95B7D8B35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30963" y="122784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2C055-36F5-27BF-A138-53AAB3CC4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92000" y="12282050"/>
            <a:ext cx="5353200" cy="72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76A1796-5593-5349-A609-9F4B7AECCDC2}" type="slidenum">
              <a:rPr lang="en-DK" smtClean="0"/>
              <a:pPr/>
              <a:t>‹#›</a:t>
            </a:fld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135515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23" r:id="rId3"/>
    <p:sldLayoutId id="2147483724" r:id="rId4"/>
    <p:sldLayoutId id="2147483748" r:id="rId5"/>
    <p:sldLayoutId id="2147483749" r:id="rId6"/>
    <p:sldLayoutId id="2147483833" r:id="rId7"/>
    <p:sldLayoutId id="2147483834" r:id="rId8"/>
    <p:sldLayoutId id="2147483828" r:id="rId9"/>
    <p:sldLayoutId id="2147483754" r:id="rId10"/>
    <p:sldLayoutId id="2147483809" r:id="rId11"/>
    <p:sldLayoutId id="2147483811" r:id="rId12"/>
    <p:sldLayoutId id="2147483751" r:id="rId13"/>
    <p:sldLayoutId id="2147483750" r:id="rId14"/>
    <p:sldLayoutId id="2147483812" r:id="rId15"/>
    <p:sldLayoutId id="2147483810" r:id="rId16"/>
    <p:sldLayoutId id="2147483807" r:id="rId17"/>
    <p:sldLayoutId id="2147483761" r:id="rId18"/>
    <p:sldLayoutId id="2147483756" r:id="rId19"/>
    <p:sldLayoutId id="2147483755" r:id="rId20"/>
    <p:sldLayoutId id="2147483808" r:id="rId21"/>
    <p:sldLayoutId id="2147483760" r:id="rId22"/>
    <p:sldLayoutId id="2147483684" r:id="rId23"/>
    <p:sldLayoutId id="2147483822" r:id="rId24"/>
    <p:sldLayoutId id="2147483820" r:id="rId25"/>
    <p:sldLayoutId id="2147483821" r:id="rId26"/>
    <p:sldLayoutId id="2147483825" r:id="rId27"/>
    <p:sldLayoutId id="2147483826" r:id="rId28"/>
    <p:sldLayoutId id="2147483747" r:id="rId29"/>
    <p:sldLayoutId id="2147483757" r:id="rId30"/>
    <p:sldLayoutId id="2147483758" r:id="rId31"/>
    <p:sldLayoutId id="2147483759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829" r:id="rId38"/>
    <p:sldLayoutId id="2147483831" r:id="rId39"/>
    <p:sldLayoutId id="2147483832" r:id="rId40"/>
    <p:sldLayoutId id="2147483730" r:id="rId41"/>
    <p:sldLayoutId id="2147483731" r:id="rId42"/>
    <p:sldLayoutId id="2147483732" r:id="rId43"/>
    <p:sldLayoutId id="2147483733" r:id="rId44"/>
    <p:sldLayoutId id="2147483670" r:id="rId45"/>
    <p:sldLayoutId id="2147483835" r:id="rId46"/>
    <p:sldLayoutId id="2147483836" r:id="rId47"/>
    <p:sldLayoutId id="2147483837" r:id="rId48"/>
  </p:sldLayoutIdLst>
  <p:hf sldNum="0" hdr="0" dt="0"/>
  <p:txStyles>
    <p:titleStyle>
      <a:lvl1pPr marL="0" algn="l" defTabSz="1828709" rtl="0" eaLnBrk="1" latinLnBrk="0" hangingPunct="1">
        <a:lnSpc>
          <a:spcPct val="100000"/>
        </a:lnSpc>
        <a:spcBef>
          <a:spcPts val="0"/>
        </a:spcBef>
        <a:buNone/>
        <a:defRPr sz="4800" b="1" i="0" kern="1200">
          <a:solidFill>
            <a:schemeClr val="tx1">
              <a:lumMod val="85000"/>
              <a:lumOff val="15000"/>
            </a:schemeClr>
          </a:solidFill>
          <a:latin typeface="Bitter SemiBold" pitchFamily="2" charset="77"/>
          <a:ea typeface="+mj-ea"/>
          <a:cs typeface="+mj-cs"/>
        </a:defRPr>
      </a:lvl1pPr>
    </p:titleStyle>
    <p:bodyStyle>
      <a:lvl1pPr marL="0" indent="0" algn="l" defTabSz="1828709" rtl="0" eaLnBrk="1" latinLnBrk="0" hangingPunct="1">
        <a:lnSpc>
          <a:spcPct val="150000"/>
        </a:lnSpc>
        <a:spcBef>
          <a:spcPts val="2000"/>
        </a:spcBef>
        <a:buClr>
          <a:schemeClr val="accent1"/>
        </a:buClr>
        <a:buFontTx/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1pPr>
      <a:lvl2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2pPr>
      <a:lvl3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3pPr>
      <a:lvl4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4pPr>
      <a:lvl5pPr marL="360000" indent="-457177" algn="l" defTabSz="1828709" rtl="0" eaLnBrk="1" latinLnBrk="0" hangingPunct="1">
        <a:lnSpc>
          <a:spcPct val="15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Rubik" pitchFamily="2" charset="-79"/>
          <a:ea typeface="+mn-ea"/>
          <a:cs typeface="Rubik" pitchFamily="2" charset="-79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15359">
          <p15:clr>
            <a:srgbClr val="A4A3A4"/>
          </p15:clr>
        </p15:guide>
        <p15:guide id="3" pos="445">
          <p15:clr>
            <a:srgbClr val="F26B43"/>
          </p15:clr>
        </p15:guide>
        <p15:guide id="4" pos="4051">
          <p15:clr>
            <a:srgbClr val="A4A3A4"/>
          </p15:clr>
        </p15:guide>
        <p15:guide id="5" pos="5865">
          <p15:clr>
            <a:srgbClr val="A4A3A4"/>
          </p15:clr>
        </p15:guide>
        <p15:guide id="7" pos="9494">
          <p15:clr>
            <a:srgbClr val="A4A3A4"/>
          </p15:clr>
        </p15:guide>
        <p15:guide id="8" pos="11308">
          <p15:clr>
            <a:srgbClr val="A4A3A4"/>
          </p15:clr>
        </p15:guide>
        <p15:guide id="9" pos="13123">
          <p15:clr>
            <a:srgbClr val="A4A3A4"/>
          </p15:clr>
        </p15:guide>
        <p15:guide id="10" pos="14906">
          <p15:clr>
            <a:srgbClr val="F26B43"/>
          </p15:clr>
        </p15:guide>
        <p15:guide id="12" orient="horz" pos="8188">
          <p15:clr>
            <a:srgbClr val="A4A3A4"/>
          </p15:clr>
        </p15:guide>
        <p15:guide id="13" orient="horz" pos="4660" userDrawn="1">
          <p15:clr>
            <a:srgbClr val="F26B43"/>
          </p15:clr>
        </p15:guide>
        <p15:guide id="14" orient="horz" pos="5976" userDrawn="1">
          <p15:clr>
            <a:srgbClr val="A4A3A4"/>
          </p15:clr>
        </p15:guide>
        <p15:guide id="16" orient="horz" pos="2052">
          <p15:clr>
            <a:srgbClr val="F26B43"/>
          </p15:clr>
        </p15:guide>
        <p15:guide id="17" orient="horz" pos="7279">
          <p15:clr>
            <a:srgbClr val="F26B43"/>
          </p15:clr>
        </p15:guide>
        <p15:guide id="18" orient="horz" pos="1598">
          <p15:clr>
            <a:srgbClr val="A4A3A4"/>
          </p15:clr>
        </p15:guide>
        <p15:guide id="19" pos="2214" userDrawn="1">
          <p15:clr>
            <a:srgbClr val="A4A3A4"/>
          </p15:clr>
        </p15:guide>
        <p15:guide id="20" pos="7680">
          <p15:clr>
            <a:srgbClr val="F26B43"/>
          </p15:clr>
        </p15:guide>
        <p15:guide id="21" orient="horz" pos="3356">
          <p15:clr>
            <a:srgbClr val="A4A3A4"/>
          </p15:clr>
        </p15:guide>
        <p15:guide id="22" orient="horz" pos="7734">
          <p15:clr>
            <a:srgbClr val="A4A3A4"/>
          </p15:clr>
        </p15:guide>
        <p15:guide id="23" orient="horz" pos="677">
          <p15:clr>
            <a:srgbClr val="A4A3A4"/>
          </p15:clr>
        </p15:guide>
        <p15:guide id="24" pos="8587" userDrawn="1">
          <p15:clr>
            <a:srgbClr val="A4A3A4"/>
          </p15:clr>
        </p15:guide>
        <p15:guide id="25" pos="10401" userDrawn="1">
          <p15:clr>
            <a:srgbClr val="A4A3A4"/>
          </p15:clr>
        </p15:guide>
        <p15:guide id="26" pos="12215" userDrawn="1">
          <p15:clr>
            <a:srgbClr val="A4A3A4"/>
          </p15:clr>
        </p15:guide>
        <p15:guide id="27" pos="14030" userDrawn="1">
          <p15:clr>
            <a:srgbClr val="A4A3A4"/>
          </p15:clr>
        </p15:guide>
        <p15:guide id="28" pos="6772" userDrawn="1">
          <p15:clr>
            <a:srgbClr val="A4A3A4"/>
          </p15:clr>
        </p15:guide>
        <p15:guide id="29" pos="4958" userDrawn="1">
          <p15:clr>
            <a:srgbClr val="A4A3A4"/>
          </p15:clr>
        </p15:guide>
        <p15:guide id="30" pos="3144" userDrawn="1">
          <p15:clr>
            <a:srgbClr val="A4A3A4"/>
          </p15:clr>
        </p15:guide>
        <p15:guide id="31" pos="132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resource/search?contentType=literature&amp;literatureType=journal&amp;relevance=GBIF_USED&amp;peerReview=tru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33.xml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if.org/hosted-portals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3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6.emf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4E8209-B9DC-8437-2335-73C59D2A0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Overview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12796-02A2-5894-452E-11F064C962A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DK" dirty="0"/>
              <a:t>1 October 2024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DDBB96-2DB3-4910-A500-00BE3A6FC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62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hlinkClick r:id="rId3"/>
              </a:rPr>
              <a:t>https://www.gbif.org/resource/search?contentType=literature&amp;literatureType=journal&amp;relevance=GBIF_USED&amp;peerReview=true</a:t>
            </a:r>
            <a:r>
              <a:rPr lang="en-GB" sz="2000" dirty="0"/>
              <a:t>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use in peer-reviewed journals: 2024</a:t>
            </a:r>
            <a:endParaRPr lang="en-GB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39A530-F769-AD4B-8965-89F000617E29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2128980" y="4488871"/>
          <a:ext cx="9467271" cy="683793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23857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195167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981977">
                  <a:extLst>
                    <a:ext uri="{9D8B030D-6E8A-4147-A177-3AD203B41FA5}">
                      <a16:colId xmlns:a16="http://schemas.microsoft.com/office/drawing/2014/main" val="1870108572"/>
                    </a:ext>
                  </a:extLst>
                </a:gridCol>
                <a:gridCol w="1878754">
                  <a:extLst>
                    <a:ext uri="{9D8B030D-6E8A-4147-A177-3AD203B41FA5}">
                      <a16:colId xmlns:a16="http://schemas.microsoft.com/office/drawing/2014/main" val="1970477523"/>
                    </a:ext>
                  </a:extLst>
                </a:gridCol>
                <a:gridCol w="2043778">
                  <a:extLst>
                    <a:ext uri="{9D8B030D-6E8A-4147-A177-3AD203B41FA5}">
                      <a16:colId xmlns:a16="http://schemas.microsoft.com/office/drawing/2014/main" val="3931455659"/>
                    </a:ext>
                  </a:extLst>
                </a:gridCol>
                <a:gridCol w="1787233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90862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/>
                        <a:t>End of Year</a:t>
                      </a: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1" dirty="0"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bg1"/>
                          </a:solidFill>
                        </a:rPr>
                        <a:t>2024 total</a:t>
                      </a:r>
                      <a:endParaRPr lang="en-US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2023 total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kern="1200" dirty="0">
                          <a:solidFill>
                            <a:schemeClr val="bg1"/>
                          </a:solidFill>
                        </a:rPr>
                        <a:t>2023 rank</a:t>
                      </a:r>
                      <a:endParaRPr lang="da-DK" sz="1800" b="0" i="1" kern="1200" dirty="0">
                        <a:solidFill>
                          <a:schemeClr val="bg1"/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1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China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390</a:t>
                      </a:r>
                      <a:endParaRPr lang="en-GB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381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2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States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341</a:t>
                      </a:r>
                      <a:endParaRPr lang="en-GB" sz="2000" b="1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387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3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Brazil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159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191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Mexico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137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129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5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Germany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129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163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6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United Kingdom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127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182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7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Spain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124</a:t>
                      </a:r>
                      <a:endParaRPr lang="en-GB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130</a:t>
                      </a:r>
                      <a:endParaRPr lang="en-GB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Australia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94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9</a:t>
                      </a:r>
                      <a:endParaRPr lang="da-DK" sz="20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France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79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108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592931"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20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Italy</a:t>
                      </a:r>
                      <a:endParaRPr lang="da-DK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78</a:t>
                      </a:r>
                      <a:endParaRPr lang="en-DK" sz="2000" b="1" i="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+mn-cs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79</a:t>
                      </a:r>
                      <a:endParaRPr lang="en-DK" sz="2000" b="0" i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0" i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4775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D5D57A3-0210-2C49-A6F5-2BE6F807F978}"/>
              </a:ext>
            </a:extLst>
          </p:cNvPr>
          <p:cNvSpPr txBox="1"/>
          <p:nvPr/>
        </p:nvSpPr>
        <p:spPr>
          <a:xfrm>
            <a:off x="2760481" y="3493952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country</a:t>
            </a:r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69D0FEB9-AB4A-ADAC-9484-408BCC339D3B}"/>
              </a:ext>
            </a:extLst>
          </p:cNvPr>
          <p:cNvGraphicFramePr/>
          <p:nvPr/>
        </p:nvGraphicFramePr>
        <p:xfrm>
          <a:off x="12191205" y="4488871"/>
          <a:ext cx="11484769" cy="6837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B4959654-BCA4-0649-CEFD-A38944893AF2}"/>
              </a:ext>
            </a:extLst>
          </p:cNvPr>
          <p:cNvSpPr txBox="1"/>
          <p:nvPr/>
        </p:nvSpPr>
        <p:spPr>
          <a:xfrm>
            <a:off x="13417664" y="3531745"/>
            <a:ext cx="8204268" cy="598571"/>
          </a:xfrm>
          <a:prstGeom prst="rect">
            <a:avLst/>
          </a:prstGeom>
          <a:noFill/>
        </p:spPr>
        <p:txBody>
          <a:bodyPr wrap="square" lIns="143991" tIns="143991" rIns="143991" bIns="143991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2000" dirty="0">
                <a:solidFill>
                  <a:schemeClr val="accent1"/>
                </a:solidFill>
              </a:rPr>
              <a:t>Peer-reviewed uses by region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B881D3F-72BF-0CF7-61FF-151557B8413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October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5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635A0B-1115-9E38-0AA7-CD9B6BA6E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C80D2DB8-02C8-3CE8-2447-F26EA69E9F44}"/>
              </a:ext>
            </a:extLst>
          </p:cNvPr>
          <p:cNvSpPr/>
          <p:nvPr/>
        </p:nvSpPr>
        <p:spPr>
          <a:xfrm>
            <a:off x="9401157" y="3901188"/>
            <a:ext cx="5707938" cy="5707938"/>
          </a:xfrm>
          <a:prstGeom prst="ellipse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DK" dirty="0"/>
              <a:t>vv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23764CC-144E-BF5C-33F9-DFD2D2260A91}"/>
              </a:ext>
            </a:extLst>
          </p:cNvPr>
          <p:cNvSpPr/>
          <p:nvPr/>
        </p:nvSpPr>
        <p:spPr>
          <a:xfrm>
            <a:off x="5497153" y="2585220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0610FE5-60F0-E452-7DA8-3813390EB5FA}"/>
              </a:ext>
            </a:extLst>
          </p:cNvPr>
          <p:cNvSpPr/>
          <p:nvPr/>
        </p:nvSpPr>
        <p:spPr>
          <a:xfrm>
            <a:off x="3198197" y="6109815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B4250FE-594A-6E07-501D-ED3BF36016BB}"/>
              </a:ext>
            </a:extLst>
          </p:cNvPr>
          <p:cNvSpPr/>
          <p:nvPr/>
        </p:nvSpPr>
        <p:spPr>
          <a:xfrm>
            <a:off x="4828751" y="9433747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20F2783-3537-B985-1A88-03D59A6E2B5F}"/>
              </a:ext>
            </a:extLst>
          </p:cNvPr>
          <p:cNvSpPr/>
          <p:nvPr/>
        </p:nvSpPr>
        <p:spPr>
          <a:xfrm>
            <a:off x="17876278" y="9433866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C932CCE-143F-8B02-06C2-86D1E0948EEE}"/>
              </a:ext>
            </a:extLst>
          </p:cNvPr>
          <p:cNvSpPr/>
          <p:nvPr/>
        </p:nvSpPr>
        <p:spPr>
          <a:xfrm>
            <a:off x="20314248" y="6105333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9BB37D7-37C4-C71D-4882-18CCAB0AD5ED}"/>
              </a:ext>
            </a:extLst>
          </p:cNvPr>
          <p:cNvSpPr/>
          <p:nvPr/>
        </p:nvSpPr>
        <p:spPr>
          <a:xfrm>
            <a:off x="4283765" y="2558516"/>
            <a:ext cx="31979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Suggestions reviewed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06E2FF7-C748-25CA-F379-77D716678ACC}"/>
              </a:ext>
            </a:extLst>
          </p:cNvPr>
          <p:cNvSpPr>
            <a:spLocks noChangeAspect="1"/>
          </p:cNvSpPr>
          <p:nvPr/>
        </p:nvSpPr>
        <p:spPr>
          <a:xfrm>
            <a:off x="19509368" y="6152315"/>
            <a:ext cx="2664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Collections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B7CA87-F9C5-B04D-1F5E-64382D53A6E5}"/>
              </a:ext>
            </a:extLst>
          </p:cNvPr>
          <p:cNvSpPr/>
          <p:nvPr/>
        </p:nvSpPr>
        <p:spPr>
          <a:xfrm>
            <a:off x="2973388" y="9549860"/>
            <a:ext cx="33583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Country editors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FC16FC5-34A4-7A6F-40C2-C16C9A53807C}"/>
              </a:ext>
            </a:extLst>
          </p:cNvPr>
          <p:cNvSpPr/>
          <p:nvPr/>
        </p:nvSpPr>
        <p:spPr>
          <a:xfrm>
            <a:off x="2474843" y="6029158"/>
            <a:ext cx="24666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Countries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B0B3168-6DC2-1BD8-F9C8-C5F8C5148496}"/>
              </a:ext>
            </a:extLst>
          </p:cNvPr>
          <p:cNvSpPr/>
          <p:nvPr/>
        </p:nvSpPr>
        <p:spPr>
          <a:xfrm>
            <a:off x="17709318" y="9650296"/>
            <a:ext cx="33883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Digitized specimens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75C0CB-D861-9595-5017-7982270570AA}"/>
              </a:ext>
            </a:extLst>
          </p:cNvPr>
          <p:cNvSpPr txBox="1"/>
          <p:nvPr/>
        </p:nvSpPr>
        <p:spPr>
          <a:xfrm>
            <a:off x="3763387" y="10195269"/>
            <a:ext cx="25683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fi-FI" sz="4800" b="1" dirty="0">
                <a:solidFill>
                  <a:schemeClr val="accent1"/>
                </a:solidFill>
                <a:latin typeface="Bitter SemiBold" pitchFamily="2" charset="77"/>
              </a:rPr>
              <a:t>53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622318-02AF-AE7A-4DC7-6C1BA2AD4775}"/>
              </a:ext>
            </a:extLst>
          </p:cNvPr>
          <p:cNvSpPr txBox="1"/>
          <p:nvPr/>
        </p:nvSpPr>
        <p:spPr>
          <a:xfrm>
            <a:off x="19509368" y="6818244"/>
            <a:ext cx="3020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sz="4800" b="1" dirty="0">
                <a:solidFill>
                  <a:schemeClr val="accent1"/>
                </a:solidFill>
                <a:latin typeface="Bitter SemiBold" pitchFamily="2" charset="77"/>
              </a:rPr>
              <a:t>8,125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3ADFBF-848A-4A5D-B6E8-4CD1FE46D375}"/>
              </a:ext>
            </a:extLst>
          </p:cNvPr>
          <p:cNvSpPr txBox="1"/>
          <p:nvPr/>
        </p:nvSpPr>
        <p:spPr>
          <a:xfrm>
            <a:off x="17674108" y="10785882"/>
            <a:ext cx="3850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229,025,693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CC0FB9-F0CE-8A93-0F54-C004A4183ADC}"/>
              </a:ext>
            </a:extLst>
          </p:cNvPr>
          <p:cNvSpPr txBox="1"/>
          <p:nvPr/>
        </p:nvSpPr>
        <p:spPr>
          <a:xfrm>
            <a:off x="5379751" y="3633538"/>
            <a:ext cx="20833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1,610</a:t>
            </a:r>
            <a:endParaRPr lang="en-DK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7B441F7-3EE2-39D5-17B4-C0557BC91D18}"/>
              </a:ext>
            </a:extLst>
          </p:cNvPr>
          <p:cNvSpPr txBox="1"/>
          <p:nvPr/>
        </p:nvSpPr>
        <p:spPr>
          <a:xfrm>
            <a:off x="2096797" y="6640436"/>
            <a:ext cx="2841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112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1CDAEA0-237B-9C3C-3CE6-308A8DEF20CD}"/>
              </a:ext>
            </a:extLst>
          </p:cNvPr>
          <p:cNvSpPr/>
          <p:nvPr/>
        </p:nvSpPr>
        <p:spPr>
          <a:xfrm>
            <a:off x="19140440" y="6304685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8620207-0E97-CDB0-4CAE-4598698B9629}"/>
              </a:ext>
            </a:extLst>
          </p:cNvPr>
          <p:cNvSpPr/>
          <p:nvPr/>
        </p:nvSpPr>
        <p:spPr>
          <a:xfrm>
            <a:off x="5106771" y="6229284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24BB6FE-B48F-6F13-1527-34E84197776B}"/>
              </a:ext>
            </a:extLst>
          </p:cNvPr>
          <p:cNvSpPr/>
          <p:nvPr/>
        </p:nvSpPr>
        <p:spPr>
          <a:xfrm>
            <a:off x="17388889" y="2689430"/>
            <a:ext cx="1496371" cy="1496371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6DE4967-3D92-E210-C4C9-DD323D6DB93A}"/>
              </a:ext>
            </a:extLst>
          </p:cNvPr>
          <p:cNvSpPr>
            <a:spLocks noChangeAspect="1"/>
          </p:cNvSpPr>
          <p:nvPr/>
        </p:nvSpPr>
        <p:spPr>
          <a:xfrm>
            <a:off x="16875969" y="2619857"/>
            <a:ext cx="30046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Institutions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B4E293F-DCB9-AD3E-621C-4D0C0DB6E62B}"/>
              </a:ext>
            </a:extLst>
          </p:cNvPr>
          <p:cNvSpPr txBox="1"/>
          <p:nvPr/>
        </p:nvSpPr>
        <p:spPr>
          <a:xfrm>
            <a:off x="15903623" y="3277009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8,547	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E72ED76-70F3-C744-54A4-48F155C85E93}"/>
              </a:ext>
            </a:extLst>
          </p:cNvPr>
          <p:cNvSpPr/>
          <p:nvPr/>
        </p:nvSpPr>
        <p:spPr>
          <a:xfrm>
            <a:off x="16476578" y="2771821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C323D7A-3F30-443E-C86C-355421455403}"/>
              </a:ext>
            </a:extLst>
          </p:cNvPr>
          <p:cNvSpPr/>
          <p:nvPr/>
        </p:nvSpPr>
        <p:spPr>
          <a:xfrm>
            <a:off x="17299199" y="9748722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022791A-9E39-B7D2-54EC-FA5F18962E30}"/>
              </a:ext>
            </a:extLst>
          </p:cNvPr>
          <p:cNvSpPr/>
          <p:nvPr/>
        </p:nvSpPr>
        <p:spPr>
          <a:xfrm>
            <a:off x="6530256" y="9748722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229F537-8F29-F444-A8EB-9FE1CE7FBAE9}"/>
              </a:ext>
            </a:extLst>
          </p:cNvPr>
          <p:cNvSpPr/>
          <p:nvPr/>
        </p:nvSpPr>
        <p:spPr>
          <a:xfrm>
            <a:off x="7638844" y="2752844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946DFFBA-E3DA-6EB5-0D91-3F108B8BBE68}"/>
              </a:ext>
            </a:extLst>
          </p:cNvPr>
          <p:cNvSpPr txBox="1">
            <a:spLocks/>
          </p:cNvSpPr>
          <p:nvPr/>
        </p:nvSpPr>
        <p:spPr>
          <a:xfrm>
            <a:off x="12209065" y="12251067"/>
            <a:ext cx="11484020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DK" sz="2000" b="1" dirty="0">
                <a:latin typeface="Rubik SemiBold" pitchFamily="2" charset="-79"/>
                <a:cs typeface="Rubik SemiBold" pitchFamily="2" charset="-79"/>
              </a:rPr>
              <a:t>scientific-collections.gbif.org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F7568242-B851-0D8A-883D-A694F640ACCE}"/>
              </a:ext>
            </a:extLst>
          </p:cNvPr>
          <p:cNvSpPr txBox="1">
            <a:spLocks/>
          </p:cNvSpPr>
          <p:nvPr/>
        </p:nvSpPr>
        <p:spPr>
          <a:xfrm>
            <a:off x="706438" y="12251067"/>
            <a:ext cx="17245012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 err="1">
                <a:latin typeface="Rubik Medium" pitchFamily="2" charset="-79"/>
              </a:rPr>
              <a:t>GRSciColl</a:t>
            </a:r>
            <a:r>
              <a:rPr lang="en-GB" sz="2000" dirty="0">
                <a:latin typeface="Rubik Medium" pitchFamily="2" charset="-79"/>
              </a:rPr>
              <a:t> by the numbers | 1 Oct 2024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FD26BB-F933-CCCB-3316-43990E8E5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541" y="6640436"/>
            <a:ext cx="8333047" cy="4137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C69ACB-36BF-00A7-24BF-CDC0EE5DE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1197" y="4491462"/>
            <a:ext cx="3601605" cy="23878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7032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>
            <a:extLst>
              <a:ext uri="{FF2B5EF4-FFF2-40B4-BE49-F238E27FC236}">
                <a16:creationId xmlns:a16="http://schemas.microsoft.com/office/drawing/2014/main" id="{1732790A-3291-6F44-B5DF-64539729CEC8}"/>
              </a:ext>
            </a:extLst>
          </p:cNvPr>
          <p:cNvSpPr/>
          <p:nvPr/>
        </p:nvSpPr>
        <p:spPr>
          <a:xfrm rot="21208879">
            <a:off x="3142161" y="3957938"/>
            <a:ext cx="18089855" cy="6899400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6DEFD46-01A9-0B00-FFBB-FA382116FF3D}"/>
              </a:ext>
            </a:extLst>
          </p:cNvPr>
          <p:cNvSpPr/>
          <p:nvPr/>
        </p:nvSpPr>
        <p:spPr>
          <a:xfrm>
            <a:off x="10391456" y="5612003"/>
            <a:ext cx="3591268" cy="35912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BEE0D9-B85E-47C5-81B6-C6243267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Hosted portals</a:t>
            </a:r>
            <a:endParaRPr lang="en-GB" sz="2000" b="0" i="1" dirty="0">
              <a:solidFill>
                <a:schemeClr val="accent1"/>
              </a:solidFill>
              <a:latin typeface="Bitter" pitchFamily="2" charset="77"/>
            </a:endParaRP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B612B84-79E9-7C33-146E-045EBF5FE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78450"/>
            <a:ext cx="17245012" cy="720000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  <a:hlinkClick r:id="rId3"/>
              </a:rPr>
              <a:t>https://www.gbif.org/hosted-portals</a:t>
            </a:r>
            <a:r>
              <a:rPr lang="en-GB" sz="20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8C9807-4C5A-139A-C9FF-148ADE84C36A}"/>
              </a:ext>
            </a:extLst>
          </p:cNvPr>
          <p:cNvSpPr txBox="1"/>
          <p:nvPr/>
        </p:nvSpPr>
        <p:spPr>
          <a:xfrm>
            <a:off x="18488826" y="4524097"/>
            <a:ext cx="3752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GBIF Participant and GBIF Regional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BE8B40-9F3E-7F8D-7E2D-8ED9B2B3F01D}"/>
              </a:ext>
            </a:extLst>
          </p:cNvPr>
          <p:cNvSpPr txBox="1"/>
          <p:nvPr/>
        </p:nvSpPr>
        <p:spPr>
          <a:xfrm>
            <a:off x="8854169" y="10374801"/>
            <a:ext cx="375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In development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6DA2C0-61B4-42AE-CBF3-BEA0734E576D}"/>
              </a:ext>
            </a:extLst>
          </p:cNvPr>
          <p:cNvSpPr txBox="1"/>
          <p:nvPr/>
        </p:nvSpPr>
        <p:spPr>
          <a:xfrm>
            <a:off x="6978554" y="6090267"/>
            <a:ext cx="375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Institutional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74937E-37FF-B21C-72F4-52C4BDE8C6A7}"/>
              </a:ext>
            </a:extLst>
          </p:cNvPr>
          <p:cNvSpPr txBox="1"/>
          <p:nvPr/>
        </p:nvSpPr>
        <p:spPr>
          <a:xfrm>
            <a:off x="19750930" y="9457138"/>
            <a:ext cx="37528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Networks/thematic networks</a:t>
            </a:r>
            <a:endParaRPr lang="en-DK" sz="28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8E9DE7-08E6-A3AE-21B2-6D0253281D79}"/>
              </a:ext>
            </a:extLst>
          </p:cNvPr>
          <p:cNvSpPr txBox="1"/>
          <p:nvPr/>
        </p:nvSpPr>
        <p:spPr>
          <a:xfrm>
            <a:off x="10938055" y="6110230"/>
            <a:ext cx="2498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23</a:t>
            </a:r>
            <a:endParaRPr lang="en-DK" sz="9600" b="1" dirty="0">
              <a:solidFill>
                <a:schemeClr val="accent1"/>
              </a:solidFill>
              <a:latin typeface="Rubik SemiBold" pitchFamily="2" charset="-79"/>
              <a:cs typeface="Rubik SemiBold" pitchFamily="2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595FA2-08F5-E887-5618-B32F3CEA1CF4}"/>
              </a:ext>
            </a:extLst>
          </p:cNvPr>
          <p:cNvSpPr txBox="1"/>
          <p:nvPr/>
        </p:nvSpPr>
        <p:spPr>
          <a:xfrm>
            <a:off x="10391456" y="7539677"/>
            <a:ext cx="3591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K" sz="28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Hosted portals in production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4A1443-B16A-BECD-43EF-4A5922637D9A}"/>
              </a:ext>
            </a:extLst>
          </p:cNvPr>
          <p:cNvSpPr txBox="1"/>
          <p:nvPr/>
        </p:nvSpPr>
        <p:spPr>
          <a:xfrm>
            <a:off x="6978554" y="5445672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4F038D-A868-5EB4-B78C-E68344BBF2F1}"/>
              </a:ext>
            </a:extLst>
          </p:cNvPr>
          <p:cNvSpPr txBox="1"/>
          <p:nvPr/>
        </p:nvSpPr>
        <p:spPr>
          <a:xfrm>
            <a:off x="8854169" y="9686528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29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FF1FF0-5BD3-5AF0-E61D-1478D8BAEBFB}"/>
              </a:ext>
            </a:extLst>
          </p:cNvPr>
          <p:cNvSpPr txBox="1"/>
          <p:nvPr/>
        </p:nvSpPr>
        <p:spPr>
          <a:xfrm>
            <a:off x="19748741" y="8764318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7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78765C-C2E9-2068-B508-6C6D72D5B638}"/>
              </a:ext>
            </a:extLst>
          </p:cNvPr>
          <p:cNvSpPr txBox="1"/>
          <p:nvPr/>
        </p:nvSpPr>
        <p:spPr>
          <a:xfrm>
            <a:off x="18488826" y="3792967"/>
            <a:ext cx="2498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latin typeface="Rubik" pitchFamily="2" charset="-79"/>
                <a:cs typeface="Rubik" pitchFamily="2" charset="-79"/>
              </a:rPr>
              <a:t>12</a:t>
            </a:r>
            <a:endParaRPr lang="en-DK" sz="4400" b="1" dirty="0">
              <a:solidFill>
                <a:schemeClr val="accent1"/>
              </a:solidFill>
              <a:latin typeface="Rubik" pitchFamily="2" charset="-79"/>
              <a:cs typeface="Rubik" pitchFamily="2" charset="-79"/>
            </a:endParaRPr>
          </a:p>
        </p:txBody>
      </p:sp>
      <p:pic>
        <p:nvPicPr>
          <p:cNvPr id="6" name="Picture 5" descr="A picture containing gift wrapping&#10;&#10;Description automatically generated">
            <a:extLst>
              <a:ext uri="{FF2B5EF4-FFF2-40B4-BE49-F238E27FC236}">
                <a16:creationId xmlns:a16="http://schemas.microsoft.com/office/drawing/2014/main" id="{269BA72B-1DAE-E88C-F6D9-570C0FDEF9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989" y="7397750"/>
            <a:ext cx="3481324" cy="35043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3E4A85-DC61-9CF4-6FAE-A4AED6511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4014" y="3257550"/>
            <a:ext cx="3663633" cy="279392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254F78-3C65-1AA4-8516-A119FA46B7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707" y="8501525"/>
            <a:ext cx="3366272" cy="34781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00063A-C7AA-F9BC-A6C5-FBDEB0C81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76" y="3904180"/>
            <a:ext cx="3029387" cy="321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56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C1F6-0BB1-F04B-9CEE-3A6C477B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Providing biodiversity evidence for research and policy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F38C911-8117-1F94-296D-208E9DFA0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6934" y="3375282"/>
            <a:ext cx="22755392" cy="881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98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1E867AC-648F-CE5C-51ED-95715E1A1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Sources of biodiversity evidence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EC25F-7BA3-8CB8-83E5-6DE4B3E53170}"/>
              </a:ext>
            </a:extLst>
          </p:cNvPr>
          <p:cNvSpPr txBox="1"/>
          <p:nvPr/>
        </p:nvSpPr>
        <p:spPr>
          <a:xfrm>
            <a:off x="2109787" y="7411998"/>
            <a:ext cx="4321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Combine sources</a:t>
            </a:r>
            <a:br>
              <a:rPr lang="en-US" sz="2400" i="1" dirty="0">
                <a:solidFill>
                  <a:schemeClr val="accent4"/>
                </a:solidFill>
                <a:cs typeface="Rubik" pitchFamily="2" charset="-79"/>
              </a:rPr>
            </a:br>
            <a:r>
              <a:rPr lang="en-US" sz="2400" i="1" dirty="0">
                <a:solidFill>
                  <a:schemeClr val="accent4"/>
                </a:solidFill>
                <a:cs typeface="Rubik" pitchFamily="2" charset="-79"/>
              </a:rPr>
              <a:t>of evidence</a:t>
            </a:r>
            <a:endParaRPr lang="x-none" sz="2400" i="1" dirty="0">
              <a:solidFill>
                <a:schemeClr val="accent4"/>
              </a:solidFill>
              <a:cs typeface="Rubik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660046-7037-2FE2-FB67-7FB2A4D3294C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Create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F3557E2-F513-CB01-60FF-20C2DA2C4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30963" y="3350838"/>
            <a:ext cx="17232312" cy="801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22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6609755-EC2A-5C4A-BFE3-14D68D77AE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376" r="20443"/>
          <a:stretch/>
        </p:blipFill>
        <p:spPr>
          <a:xfrm>
            <a:off x="6430962" y="734798"/>
            <a:ext cx="12960352" cy="13211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5488A-5CC1-BE87-54C5-793EA9753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Access to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45E338-2573-D35E-F928-8D9A93F63AF7}"/>
              </a:ext>
            </a:extLst>
          </p:cNvPr>
          <p:cNvSpPr txBox="1"/>
          <p:nvPr/>
        </p:nvSpPr>
        <p:spPr>
          <a:xfrm>
            <a:off x="2109788" y="6304002"/>
            <a:ext cx="43211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Share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6D6ED-B734-6BD9-DDA7-080DB821CF92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i="1">
                <a:solidFill>
                  <a:schemeClr val="accent4"/>
                </a:solidFill>
                <a:cs typeface="Rubik" pitchFamily="2" charset="-79"/>
              </a:rPr>
              <a:t>FAIR and open access</a:t>
            </a:r>
          </a:p>
        </p:txBody>
      </p:sp>
    </p:spTree>
    <p:extLst>
      <p:ext uri="{BB962C8B-B14F-4D97-AF65-F5344CB8AC3E}">
        <p14:creationId xmlns:p14="http://schemas.microsoft.com/office/powerpoint/2010/main" val="27971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DD458E6-C83B-C04A-B442-CF64B2D6CE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6667"/>
          <a:stretch/>
        </p:blipFill>
        <p:spPr>
          <a:xfrm>
            <a:off x="7870825" y="1414386"/>
            <a:ext cx="15429823" cy="118353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C3BC12-4ACE-D332-E320-8FC3A6A8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Uses of biodiversity evidence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3E59C1-A819-35C1-8714-19EC8C07A7C3}"/>
              </a:ext>
            </a:extLst>
          </p:cNvPr>
          <p:cNvSpPr txBox="1"/>
          <p:nvPr/>
        </p:nvSpPr>
        <p:spPr>
          <a:xfrm>
            <a:off x="2109788" y="6304002"/>
            <a:ext cx="57610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6600" b="1" dirty="0">
                <a:solidFill>
                  <a:schemeClr val="accent4"/>
                </a:solidFill>
                <a:latin typeface="Bitter SemiBold" pitchFamily="2" charset="77"/>
              </a:rPr>
              <a:t>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119DBE-6B91-5CED-19F5-5E9BC5E656F4}"/>
              </a:ext>
            </a:extLst>
          </p:cNvPr>
          <p:cNvSpPr txBox="1"/>
          <p:nvPr/>
        </p:nvSpPr>
        <p:spPr>
          <a:xfrm>
            <a:off x="2109787" y="7411998"/>
            <a:ext cx="432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2400" i="1">
                <a:solidFill>
                  <a:schemeClr val="accent4"/>
                </a:solidFill>
                <a:latin typeface="Roboto" panose="02000000000000000000" pitchFamily="2" charset="0"/>
                <a:cs typeface="Rubik" pitchFamily="2" charset="-79"/>
              </a:rPr>
              <a:t>Apply and use data</a:t>
            </a:r>
            <a:endParaRPr lang="x-none" sz="2400" i="1" dirty="0">
              <a:solidFill>
                <a:schemeClr val="accent4"/>
              </a:solidFill>
              <a:latin typeface="Roboto" panose="02000000000000000000" pitchFamily="2" charset="0"/>
              <a:cs typeface="Rubik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320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Oval 54">
            <a:extLst>
              <a:ext uri="{FF2B5EF4-FFF2-40B4-BE49-F238E27FC236}">
                <a16:creationId xmlns:a16="http://schemas.microsoft.com/office/drawing/2014/main" id="{9A62AA84-52AF-C6B9-8190-042A4EEE55D1}"/>
              </a:ext>
            </a:extLst>
          </p:cNvPr>
          <p:cNvSpPr/>
          <p:nvPr/>
        </p:nvSpPr>
        <p:spPr>
          <a:xfrm>
            <a:off x="6081722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1F3932D-1343-4230-3889-6909CB6C2232}"/>
              </a:ext>
            </a:extLst>
          </p:cNvPr>
          <p:cNvSpPr/>
          <p:nvPr/>
        </p:nvSpPr>
        <p:spPr>
          <a:xfrm>
            <a:off x="3162078" y="447822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C71CC87-D614-D6D0-5586-4B494F272212}"/>
              </a:ext>
            </a:extLst>
          </p:cNvPr>
          <p:cNvSpPr/>
          <p:nvPr/>
        </p:nvSpPr>
        <p:spPr>
          <a:xfrm>
            <a:off x="3252182" y="7834537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34AE766-B609-BB65-7D95-9F158BCA6256}"/>
              </a:ext>
            </a:extLst>
          </p:cNvPr>
          <p:cNvSpPr/>
          <p:nvPr/>
        </p:nvSpPr>
        <p:spPr>
          <a:xfrm>
            <a:off x="5664179" y="10547158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45277DC-D563-4372-5EAD-7FC05C54575D}"/>
              </a:ext>
            </a:extLst>
          </p:cNvPr>
          <p:cNvSpPr/>
          <p:nvPr/>
        </p:nvSpPr>
        <p:spPr>
          <a:xfrm>
            <a:off x="15038507" y="10659873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F53542A-E38E-5150-C1C9-D665052CED42}"/>
              </a:ext>
            </a:extLst>
          </p:cNvPr>
          <p:cNvSpPr/>
          <p:nvPr/>
        </p:nvSpPr>
        <p:spPr>
          <a:xfrm>
            <a:off x="18399094" y="800486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69DC6BB-D05D-0D89-0D19-2E81C54A69F1}"/>
              </a:ext>
            </a:extLst>
          </p:cNvPr>
          <p:cNvSpPr/>
          <p:nvPr/>
        </p:nvSpPr>
        <p:spPr>
          <a:xfrm>
            <a:off x="19798225" y="4478225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pic>
        <p:nvPicPr>
          <p:cNvPr id="15" name="Picture 1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16B3EBB7-755F-B99E-3F48-B7A4018291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79322">
            <a:off x="6786804" y="3063528"/>
            <a:ext cx="10489665" cy="765003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9614C0E-8562-41B3-924C-ABAEF9B4D881}"/>
              </a:ext>
            </a:extLst>
          </p:cNvPr>
          <p:cNvSpPr/>
          <p:nvPr/>
        </p:nvSpPr>
        <p:spPr>
          <a:xfrm>
            <a:off x="1429097" y="3821022"/>
            <a:ext cx="2451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Country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oboto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Participants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6EB9CB-0B1D-47E7-9875-FBE3D2BA9143}"/>
              </a:ext>
            </a:extLst>
          </p:cNvPr>
          <p:cNvSpPr/>
          <p:nvPr/>
        </p:nvSpPr>
        <p:spPr>
          <a:xfrm>
            <a:off x="1816924" y="8251311"/>
            <a:ext cx="30023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Organizational Participants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8101461-AC56-4AAF-9DC5-73C4B8B89906}"/>
              </a:ext>
            </a:extLst>
          </p:cNvPr>
          <p:cNvSpPr>
            <a:spLocks noChangeAspect="1"/>
          </p:cNvSpPr>
          <p:nvPr/>
        </p:nvSpPr>
        <p:spPr>
          <a:xfrm>
            <a:off x="18962027" y="4584841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Peer-review papers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using data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E86B9A-5AD3-4BF2-B96C-4F8E7B7FDB61}"/>
              </a:ext>
            </a:extLst>
          </p:cNvPr>
          <p:cNvSpPr/>
          <p:nvPr/>
        </p:nvSpPr>
        <p:spPr>
          <a:xfrm>
            <a:off x="14403960" y="10597465"/>
            <a:ext cx="4558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Species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occurrence records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7288246-D42E-411C-A82C-681B16776E44}"/>
              </a:ext>
            </a:extLst>
          </p:cNvPr>
          <p:cNvSpPr>
            <a:spLocks noChangeAspect="1"/>
          </p:cNvSpPr>
          <p:nvPr/>
        </p:nvSpPr>
        <p:spPr>
          <a:xfrm>
            <a:off x="5978579" y="1733479"/>
            <a:ext cx="1997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Datasets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F1F4AA1-16BB-4371-8EFB-E30E0B7E7144}"/>
              </a:ext>
            </a:extLst>
          </p:cNvPr>
          <p:cNvSpPr/>
          <p:nvPr/>
        </p:nvSpPr>
        <p:spPr>
          <a:xfrm>
            <a:off x="6275821" y="10946394"/>
            <a:ext cx="19902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Publishers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32CEE52-413F-4FBD-8F76-CFDFF369CBD9}"/>
              </a:ext>
            </a:extLst>
          </p:cNvPr>
          <p:cNvSpPr/>
          <p:nvPr/>
        </p:nvSpPr>
        <p:spPr>
          <a:xfrm>
            <a:off x="18399094" y="8207892"/>
            <a:ext cx="4941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Average records </a:t>
            </a:r>
          </a:p>
          <a:p>
            <a:pPr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downloaded per month (2024)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148656-E708-9BCA-A63F-111499CC3754}"/>
              </a:ext>
            </a:extLst>
          </p:cNvPr>
          <p:cNvSpPr txBox="1"/>
          <p:nvPr/>
        </p:nvSpPr>
        <p:spPr>
          <a:xfrm>
            <a:off x="14403960" y="11523285"/>
            <a:ext cx="43842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4800" b="1" dirty="0">
                <a:solidFill>
                  <a:schemeClr val="accent1"/>
                </a:solidFill>
                <a:latin typeface="Bitter SemiBold" pitchFamily="2" charset="77"/>
              </a:rPr>
              <a:t>3,012,759,238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CBFFE0-70A1-CF88-5E25-CF0BC82A9443}"/>
              </a:ext>
            </a:extLst>
          </p:cNvPr>
          <p:cNvSpPr txBox="1"/>
          <p:nvPr/>
        </p:nvSpPr>
        <p:spPr>
          <a:xfrm>
            <a:off x="18962028" y="5540648"/>
            <a:ext cx="30209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sz="4800" b="1" dirty="0">
                <a:solidFill>
                  <a:schemeClr val="accent1"/>
                </a:solidFill>
                <a:latin typeface="Bitter SemiBold" pitchFamily="2" charset="77"/>
              </a:rPr>
              <a:t>11,103</a:t>
            </a:r>
            <a:endParaRPr lang="en-US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1C234BD-2940-342F-101F-CA5D5EF535CA}"/>
              </a:ext>
            </a:extLst>
          </p:cNvPr>
          <p:cNvSpPr txBox="1"/>
          <p:nvPr/>
        </p:nvSpPr>
        <p:spPr>
          <a:xfrm>
            <a:off x="18399094" y="9134640"/>
            <a:ext cx="38505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192.6 billion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5D8CF21-7BC5-F3E9-43FD-97A5B03E4595}"/>
              </a:ext>
            </a:extLst>
          </p:cNvPr>
          <p:cNvSpPr txBox="1"/>
          <p:nvPr/>
        </p:nvSpPr>
        <p:spPr>
          <a:xfrm>
            <a:off x="2227520" y="4744291"/>
            <a:ext cx="16534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63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74334D-1234-8782-B47D-33F14C728FC7}"/>
              </a:ext>
            </a:extLst>
          </p:cNvPr>
          <p:cNvSpPr txBox="1"/>
          <p:nvPr/>
        </p:nvSpPr>
        <p:spPr>
          <a:xfrm>
            <a:off x="2665197" y="9187187"/>
            <a:ext cx="21540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43</a:t>
            </a:r>
            <a:endParaRPr lang="en-DK" sz="4800" b="1" dirty="0">
              <a:solidFill>
                <a:schemeClr val="accent1"/>
              </a:solidFill>
              <a:latin typeface="Bitter SemiBold" pitchFamily="2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5349C0B-5752-3F95-FD45-9EAFD4B5AB1F}"/>
              </a:ext>
            </a:extLst>
          </p:cNvPr>
          <p:cNvSpPr txBox="1"/>
          <p:nvPr/>
        </p:nvSpPr>
        <p:spPr>
          <a:xfrm>
            <a:off x="4658363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108,760	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175A099-575D-E7AF-5380-3C33E5922AAB}"/>
              </a:ext>
            </a:extLst>
          </p:cNvPr>
          <p:cNvSpPr txBox="1"/>
          <p:nvPr/>
        </p:nvSpPr>
        <p:spPr>
          <a:xfrm>
            <a:off x="5421345" y="11507977"/>
            <a:ext cx="28415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2,287</a:t>
            </a:r>
          </a:p>
        </p:txBody>
      </p:sp>
      <p:pic>
        <p:nvPicPr>
          <p:cNvPr id="21" name="Picture 20" descr="A picture containing accessory, envelope&#10;&#10;Description automatically generated">
            <a:extLst>
              <a:ext uri="{FF2B5EF4-FFF2-40B4-BE49-F238E27FC236}">
                <a16:creationId xmlns:a16="http://schemas.microsoft.com/office/drawing/2014/main" id="{50F36A46-C6AD-7819-5E64-90BFFCFEC0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6411" y="3198436"/>
            <a:ext cx="2230169" cy="204275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E133C14E-33AE-4EF9-6682-560F60C760A5}"/>
              </a:ext>
            </a:extLst>
          </p:cNvPr>
          <p:cNvSpPr/>
          <p:nvPr/>
        </p:nvSpPr>
        <p:spPr>
          <a:xfrm>
            <a:off x="18593099" y="4677577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EF3A239-4CAD-2FE6-EF60-F433827EFFFC}"/>
              </a:ext>
            </a:extLst>
          </p:cNvPr>
          <p:cNvSpPr/>
          <p:nvPr/>
        </p:nvSpPr>
        <p:spPr>
          <a:xfrm>
            <a:off x="8089438" y="183497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925BB9E-40A9-CB8B-6FF9-05295E0A2012}"/>
              </a:ext>
            </a:extLst>
          </p:cNvPr>
          <p:cNvSpPr/>
          <p:nvPr/>
        </p:nvSpPr>
        <p:spPr>
          <a:xfrm>
            <a:off x="4061924" y="3949231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D9C94E3-D83F-82BD-E453-A2803600597C}"/>
              </a:ext>
            </a:extLst>
          </p:cNvPr>
          <p:cNvSpPr/>
          <p:nvPr/>
        </p:nvSpPr>
        <p:spPr>
          <a:xfrm>
            <a:off x="8431319" y="11057069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AE8C060-96B9-B4AA-6EC3-D43B1F065487}"/>
              </a:ext>
            </a:extLst>
          </p:cNvPr>
          <p:cNvSpPr/>
          <p:nvPr/>
        </p:nvSpPr>
        <p:spPr>
          <a:xfrm>
            <a:off x="15488493" y="2177381"/>
            <a:ext cx="1496371" cy="1496371"/>
          </a:xfrm>
          <a:prstGeom prst="ellipse">
            <a:avLst/>
          </a:prstGeom>
          <a:solidFill>
            <a:schemeClr val="accent1">
              <a:lumMod val="20000"/>
              <a:lumOff val="80000"/>
              <a:alpha val="8539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3908566-3290-D32A-65F1-E8B3767204CB}"/>
              </a:ext>
            </a:extLst>
          </p:cNvPr>
          <p:cNvSpPr>
            <a:spLocks noChangeAspect="1"/>
          </p:cNvSpPr>
          <p:nvPr/>
        </p:nvSpPr>
        <p:spPr>
          <a:xfrm>
            <a:off x="14284366" y="1752584"/>
            <a:ext cx="3004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Rubik Medium" pitchFamily="2" charset="-79"/>
                <a:cs typeface="Rubik Medium" pitchFamily="2" charset="-79"/>
              </a:rPr>
              <a:t>Hosted portals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76BBCD-89CA-26F5-86D9-9DF340B634B3}"/>
              </a:ext>
            </a:extLst>
          </p:cNvPr>
          <p:cNvSpPr txBox="1"/>
          <p:nvPr/>
        </p:nvSpPr>
        <p:spPr>
          <a:xfrm>
            <a:off x="13971786" y="2296650"/>
            <a:ext cx="33172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Bitter SemiBold" pitchFamily="2" charset="77"/>
              </a:rPr>
              <a:t>23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14A9C730-D709-676C-40B0-854E098C9091}"/>
              </a:ext>
            </a:extLst>
          </p:cNvPr>
          <p:cNvSpPr/>
          <p:nvPr/>
        </p:nvSpPr>
        <p:spPr>
          <a:xfrm>
            <a:off x="14547030" y="1834975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10693D3-94BA-715E-709C-BCB32F213BB5}"/>
              </a:ext>
            </a:extLst>
          </p:cNvPr>
          <p:cNvSpPr/>
          <p:nvPr/>
        </p:nvSpPr>
        <p:spPr>
          <a:xfrm>
            <a:off x="18011558" y="8305327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DF2C4DA-313B-5752-2BBE-EE58CF65E313}"/>
              </a:ext>
            </a:extLst>
          </p:cNvPr>
          <p:cNvSpPr/>
          <p:nvPr/>
        </p:nvSpPr>
        <p:spPr>
          <a:xfrm>
            <a:off x="14017360" y="11083790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E3A121D-58F5-EA5C-98F3-74B2B8EEB6A7}"/>
              </a:ext>
            </a:extLst>
          </p:cNvPr>
          <p:cNvSpPr/>
          <p:nvPr/>
        </p:nvSpPr>
        <p:spPr>
          <a:xfrm>
            <a:off x="4934229" y="8376066"/>
            <a:ext cx="263041" cy="2630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 sz="3600"/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42AE8CD2-F679-FB1A-78E2-CD3C08F4AFBC}"/>
              </a:ext>
            </a:extLst>
          </p:cNvPr>
          <p:cNvSpPr txBox="1">
            <a:spLocks/>
          </p:cNvSpPr>
          <p:nvPr/>
        </p:nvSpPr>
        <p:spPr>
          <a:xfrm>
            <a:off x="12209065" y="12251067"/>
            <a:ext cx="11484020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b="1" dirty="0">
                <a:latin typeface="Rubik SemiBold" pitchFamily="2" charset="-79"/>
                <a:cs typeface="Rubik SemiBold" pitchFamily="2" charset="-79"/>
              </a:rPr>
              <a:t>www.g</a:t>
            </a:r>
            <a:r>
              <a:rPr lang="en-DK" sz="2000" b="1" dirty="0">
                <a:latin typeface="Rubik SemiBold" pitchFamily="2" charset="-79"/>
                <a:cs typeface="Rubik SemiBold" pitchFamily="2" charset="-79"/>
              </a:rPr>
              <a:t>bif.org</a:t>
            </a:r>
          </a:p>
        </p:txBody>
      </p: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AD27D8D1-A458-9952-55FF-BDFA2649F23A}"/>
              </a:ext>
            </a:extLst>
          </p:cNvPr>
          <p:cNvSpPr txBox="1">
            <a:spLocks/>
          </p:cNvSpPr>
          <p:nvPr/>
        </p:nvSpPr>
        <p:spPr>
          <a:xfrm>
            <a:off x="706438" y="12251067"/>
            <a:ext cx="17245012" cy="746983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000" dirty="0">
                <a:latin typeface="Rubik Medium" pitchFamily="2" charset="-79"/>
              </a:rPr>
              <a:t>By the numbers | 1 October 2024</a:t>
            </a:r>
            <a:endParaRPr lang="en-DK" sz="2000" dirty="0">
              <a:latin typeface="Rubik Medium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91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338890-C704-A540-875B-92753B2393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205.6 million records </a:t>
            </a: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Rubik" pitchFamily="2" charset="-79"/>
              </a:rPr>
              <a:t>with 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" pitchFamily="2" charset="-79"/>
              </a:rPr>
              <a:t>taxonomically identified images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133.3 million human observations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62.7 million specimens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7.1 million material samples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1.4 million fossil specimens</a:t>
            </a:r>
          </a:p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1,492,763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 audio files</a:t>
            </a:r>
          </a:p>
          <a:p>
            <a:r>
              <a:rPr lang="en-GB" sz="3600" b="1" dirty="0">
                <a:solidFill>
                  <a:schemeClr val="accent1"/>
                </a:solidFill>
                <a:latin typeface="Rubik SemiBold" pitchFamily="2" charset="-79"/>
                <a:cs typeface="Rubik SemiBold" pitchFamily="2" charset="-79"/>
              </a:rPr>
              <a:t>10, 780</a:t>
            </a:r>
            <a:r>
              <a: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Rubik SemiBold" pitchFamily="2" charset="-79"/>
                <a:cs typeface="Rubik SemiBold" pitchFamily="2" charset="-79"/>
              </a:rPr>
              <a:t> videos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751A4B-DD06-E54E-AD40-0C0175D4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Species occurrence records with multimedia evidence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8B4C610-E9B0-8E4D-5A72-546AC0A937A3}"/>
              </a:ext>
            </a:extLst>
          </p:cNvPr>
          <p:cNvSpPr txBox="1">
            <a:spLocks/>
          </p:cNvSpPr>
          <p:nvPr/>
        </p:nvSpPr>
        <p:spPr>
          <a:xfrm>
            <a:off x="705549" y="12277725"/>
            <a:ext cx="17245901" cy="720325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000" dirty="0">
                <a:latin typeface="Rubik" pitchFamily="2" charset="-79"/>
                <a:cs typeface="Rubik" pitchFamily="2" charset="-79"/>
              </a:rPr>
              <a:t>https://</a:t>
            </a:r>
            <a:r>
              <a:rPr lang="en-GB" sz="2000" dirty="0" err="1">
                <a:latin typeface="Rubik" pitchFamily="2" charset="-79"/>
                <a:cs typeface="Rubik" pitchFamily="2" charset="-79"/>
              </a:rPr>
              <a:t>www.gbif.org</a:t>
            </a:r>
            <a:r>
              <a:rPr lang="en-GB" sz="2000" dirty="0">
                <a:latin typeface="Rubik" pitchFamily="2" charset="-79"/>
                <a:cs typeface="Rubik" pitchFamily="2" charset="-79"/>
              </a:rPr>
              <a:t>/occurrence/gallery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7051B300-FC3A-FBE8-C66A-492E28EB7C8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October 2024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7" name="Picture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F0E8D7ED-B83A-9BF5-ADE7-D2C1DFA9DB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39034" b="14814"/>
          <a:stretch/>
        </p:blipFill>
        <p:spPr>
          <a:xfrm>
            <a:off x="12191206" y="3257550"/>
            <a:ext cx="11484768" cy="8297863"/>
          </a:xfrm>
        </p:spPr>
      </p:pic>
    </p:spTree>
    <p:extLst>
      <p:ext uri="{BB962C8B-B14F-4D97-AF65-F5344CB8AC3E}">
        <p14:creationId xmlns:p14="http://schemas.microsoft.com/office/powerpoint/2010/main" val="4182196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FE7B5-EF1A-49EC-8E20-E4CB18D58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/the-</a:t>
            </a:r>
            <a:r>
              <a:rPr lang="en-GB" sz="2000" dirty="0" err="1">
                <a:solidFill>
                  <a:schemeClr val="accent1"/>
                </a:solidFill>
              </a:rPr>
              <a:t>gbif</a:t>
            </a:r>
            <a:r>
              <a:rPr lang="en-GB" sz="2000" dirty="0">
                <a:solidFill>
                  <a:schemeClr val="accent1"/>
                </a:solidFill>
              </a:rPr>
              <a:t>-network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168566-63F8-417F-A440-352684CF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GBIF Participant countries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407D2E1-931A-2C46-A776-809C34DDAB09}"/>
              </a:ext>
            </a:extLst>
          </p:cNvPr>
          <p:cNvGrpSpPr/>
          <p:nvPr/>
        </p:nvGrpSpPr>
        <p:grpSpPr>
          <a:xfrm>
            <a:off x="1772503" y="6645788"/>
            <a:ext cx="4402936" cy="1538767"/>
            <a:chOff x="376518" y="4968267"/>
            <a:chExt cx="2201611" cy="7694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3435F-F7D4-5844-87FB-28FA010FCEF3}"/>
                </a:ext>
              </a:extLst>
            </p:cNvPr>
            <p:cNvSpPr/>
            <p:nvPr/>
          </p:nvSpPr>
          <p:spPr>
            <a:xfrm>
              <a:off x="376518" y="5041864"/>
              <a:ext cx="182880" cy="182880"/>
            </a:xfrm>
            <a:prstGeom prst="rect">
              <a:avLst/>
            </a:prstGeom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5144AF9-2FBA-0D4E-BFFE-79E367752D66}"/>
                </a:ext>
              </a:extLst>
            </p:cNvPr>
            <p:cNvSpPr/>
            <p:nvPr/>
          </p:nvSpPr>
          <p:spPr>
            <a:xfrm>
              <a:off x="376518" y="5481214"/>
              <a:ext cx="182880" cy="182880"/>
            </a:xfrm>
            <a:prstGeom prst="rect">
              <a:avLst/>
            </a:prstGeom>
            <a:solidFill>
              <a:srgbClr val="B8CEB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3991" tIns="143991" rIns="143991" bIns="143991" rtlCol="0" anchor="ctr">
              <a:normAutofit fontScale="25000" lnSpcReduction="20000"/>
            </a:bodyPr>
            <a:lstStyle/>
            <a:p>
              <a:pPr algn="ctr"/>
              <a:endParaRPr lang="en-GB" sz="32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E56E7F-41BD-B54F-BB7F-3D53B4E6AA56}"/>
                </a:ext>
              </a:extLst>
            </p:cNvPr>
            <p:cNvSpPr txBox="1"/>
            <p:nvPr/>
          </p:nvSpPr>
          <p:spPr>
            <a:xfrm>
              <a:off x="559398" y="4968267"/>
              <a:ext cx="1527586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Voting Participants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570DB290-55A8-394D-B217-434A2C97B792}"/>
                </a:ext>
              </a:extLst>
            </p:cNvPr>
            <p:cNvSpPr txBox="1"/>
            <p:nvPr/>
          </p:nvSpPr>
          <p:spPr>
            <a:xfrm>
              <a:off x="559398" y="5407617"/>
              <a:ext cx="2018731" cy="330084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2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Associate Participants</a:t>
              </a:r>
            </a:p>
          </p:txBody>
        </p:sp>
      </p:grp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1416644-8117-8DD5-7C82-CDBB5785B977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 October 2024</a:t>
            </a:r>
            <a:endParaRPr lang="en-DK" sz="2000" dirty="0">
              <a:latin typeface="Rubik Medium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181F7C-600A-3460-3F5C-F0B7F5882E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70" r="4165" b="10332"/>
          <a:stretch/>
        </p:blipFill>
        <p:spPr>
          <a:xfrm>
            <a:off x="7870825" y="3728851"/>
            <a:ext cx="15792450" cy="782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3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D5BD722-EA91-A036-6736-5E17520B4B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6" r="4099" b="10389"/>
          <a:stretch/>
        </p:blipFill>
        <p:spPr>
          <a:xfrm>
            <a:off x="7870825" y="3748006"/>
            <a:ext cx="15805149" cy="780740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8706493-2139-B949-8DB1-5B1632C401FA}"/>
              </a:ext>
            </a:extLst>
          </p:cNvPr>
          <p:cNvGrpSpPr/>
          <p:nvPr/>
        </p:nvGrpSpPr>
        <p:grpSpPr>
          <a:xfrm>
            <a:off x="2109788" y="3666120"/>
            <a:ext cx="6861728" cy="1768123"/>
            <a:chOff x="10085791" y="1547581"/>
            <a:chExt cx="2991920" cy="9125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4810C-5935-9543-9234-1433405BE53B}"/>
                </a:ext>
              </a:extLst>
            </p:cNvPr>
            <p:cNvSpPr txBox="1"/>
            <p:nvPr/>
          </p:nvSpPr>
          <p:spPr>
            <a:xfrm>
              <a:off x="10085791" y="1547581"/>
              <a:ext cx="1256338" cy="912567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b="1" dirty="0">
                  <a:solidFill>
                    <a:schemeClr val="accent1"/>
                  </a:solidFill>
                  <a:ea typeface="Roboto" panose="02000000000000000000" pitchFamily="2" charset="0"/>
                </a:rPr>
                <a:t>144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C8CB8C-0882-0147-BC7E-56BCB5EFDC38}"/>
                </a:ext>
              </a:extLst>
            </p:cNvPr>
            <p:cNvSpPr txBox="1"/>
            <p:nvPr/>
          </p:nvSpPr>
          <p:spPr>
            <a:xfrm>
              <a:off x="11179914" y="1769971"/>
              <a:ext cx="1897797" cy="467786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 anchor="ctr">
              <a:spAutoFit/>
            </a:bodyPr>
            <a:lstStyle/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countries/areas with institutions </a:t>
              </a:r>
            </a:p>
            <a:p>
              <a:pPr>
                <a:defRPr/>
              </a:pPr>
              <a:r>
                <a:rPr lang="en-GB" sz="2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sharing data through GBIF</a:t>
              </a:r>
            </a:p>
          </p:txBody>
        </p:sp>
      </p:grp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44F27EC-C770-9EDC-8105-A7FCF3848D11}"/>
              </a:ext>
            </a:extLst>
          </p:cNvPr>
          <p:cNvGraphicFramePr/>
          <p:nvPr/>
        </p:nvGraphicFramePr>
        <p:xfrm>
          <a:off x="706437" y="6006439"/>
          <a:ext cx="8604251" cy="5191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9606CF54-290B-D5E3-AA55-F6294466C67E}"/>
              </a:ext>
            </a:extLst>
          </p:cNvPr>
          <p:cNvGrpSpPr/>
          <p:nvPr/>
        </p:nvGrpSpPr>
        <p:grpSpPr>
          <a:xfrm>
            <a:off x="17143188" y="10659871"/>
            <a:ext cx="6532786" cy="895542"/>
            <a:chOff x="17143188" y="11212761"/>
            <a:chExt cx="6532786" cy="89554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BF21914-1005-456E-2C7F-27F7C9C18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143188" y="11717539"/>
              <a:ext cx="6532786" cy="39076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69F648D-8E58-BFC5-F651-53F3B34D6133}"/>
                </a:ext>
              </a:extLst>
            </p:cNvPr>
            <p:cNvSpPr txBox="1"/>
            <p:nvPr/>
          </p:nvSpPr>
          <p:spPr>
            <a:xfrm>
              <a:off x="18829776" y="11212761"/>
              <a:ext cx="48461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Rubik Medium" pitchFamily="2" charset="-79"/>
                  <a:cs typeface="Rubik Medium" pitchFamily="2" charset="-79"/>
                </a:rPr>
                <a:t>Number of active publishers by country or area</a:t>
              </a:r>
              <a:endParaRPr lang="en-DK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Rubik Medium" pitchFamily="2" charset="-79"/>
                <a:cs typeface="Rubik Medium" pitchFamily="2" charset="-79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DB1DA-8308-8848-BDB6-2E25E0093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6999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/publisher/search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C74CBD-067A-6E4B-900D-207909C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GBIF network of data publishing institutions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14D32-4404-EB2D-A90B-2C6D7BB32E13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October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64760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7BB2-B10E-6F4E-8BAC-E95773EBA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7245012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SOURCE: </a:t>
            </a:r>
            <a:r>
              <a:rPr lang="en-GB" sz="2000" dirty="0" err="1">
                <a:solidFill>
                  <a:schemeClr val="accent1"/>
                </a:solidFill>
              </a:rPr>
              <a:t>Plausible.io</a:t>
            </a:r>
            <a:r>
              <a:rPr lang="en-GB" sz="2000" dirty="0">
                <a:solidFill>
                  <a:schemeClr val="accent1"/>
                </a:solidFill>
              </a:rPr>
              <a:t>. * Effective visits = total visits - (total visits x bounce rate)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65DF59-E8F6-3D42-AE0B-A91FEE8A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GBIF.org</a:t>
            </a:r>
            <a:r>
              <a:rPr lang="en-GB" dirty="0"/>
              <a:t> traffic by country: 2024</a:t>
            </a:r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932D6A73-A42B-E94B-BC36-F0D248F48149}"/>
              </a:ext>
            </a:extLst>
          </p:cNvPr>
          <p:cNvGraphicFramePr>
            <a:graphicFrameLocks noGrp="1"/>
          </p:cNvGraphicFramePr>
          <p:nvPr/>
        </p:nvGraphicFramePr>
        <p:xfrm>
          <a:off x="2109788" y="3257553"/>
          <a:ext cx="20162837" cy="811220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55093">
                  <a:extLst>
                    <a:ext uri="{9D8B030D-6E8A-4147-A177-3AD203B41FA5}">
                      <a16:colId xmlns:a16="http://schemas.microsoft.com/office/drawing/2014/main" val="2445582373"/>
                    </a:ext>
                  </a:extLst>
                </a:gridCol>
                <a:gridCol w="3509660">
                  <a:extLst>
                    <a:ext uri="{9D8B030D-6E8A-4147-A177-3AD203B41FA5}">
                      <a16:colId xmlns:a16="http://schemas.microsoft.com/office/drawing/2014/main" val="1537184645"/>
                    </a:ext>
                  </a:extLst>
                </a:gridCol>
                <a:gridCol w="2402541">
                  <a:extLst>
                    <a:ext uri="{9D8B030D-6E8A-4147-A177-3AD203B41FA5}">
                      <a16:colId xmlns:a16="http://schemas.microsoft.com/office/drawing/2014/main" val="202493507"/>
                    </a:ext>
                  </a:extLst>
                </a:gridCol>
                <a:gridCol w="2402542">
                  <a:extLst>
                    <a:ext uri="{9D8B030D-6E8A-4147-A177-3AD203B41FA5}">
                      <a16:colId xmlns:a16="http://schemas.microsoft.com/office/drawing/2014/main" val="3724425895"/>
                    </a:ext>
                  </a:extLst>
                </a:gridCol>
                <a:gridCol w="2958352">
                  <a:extLst>
                    <a:ext uri="{9D8B030D-6E8A-4147-A177-3AD203B41FA5}">
                      <a16:colId xmlns:a16="http://schemas.microsoft.com/office/drawing/2014/main" val="2751926660"/>
                    </a:ext>
                  </a:extLst>
                </a:gridCol>
                <a:gridCol w="2958353">
                  <a:extLst>
                    <a:ext uri="{9D8B030D-6E8A-4147-A177-3AD203B41FA5}">
                      <a16:colId xmlns:a16="http://schemas.microsoft.com/office/drawing/2014/main" val="3487821056"/>
                    </a:ext>
                  </a:extLst>
                </a:gridCol>
                <a:gridCol w="2008095">
                  <a:extLst>
                    <a:ext uri="{9D8B030D-6E8A-4147-A177-3AD203B41FA5}">
                      <a16:colId xmlns:a16="http://schemas.microsoft.com/office/drawing/2014/main" val="3093841831"/>
                    </a:ext>
                  </a:extLst>
                </a:gridCol>
                <a:gridCol w="2568201">
                  <a:extLst>
                    <a:ext uri="{9D8B030D-6E8A-4147-A177-3AD203B41FA5}">
                      <a16:colId xmlns:a16="http://schemas.microsoft.com/office/drawing/2014/main" val="2745575049"/>
                    </a:ext>
                  </a:extLst>
                </a:gridCol>
              </a:tblGrid>
              <a:tr h="832254"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Visitors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Effective visits*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% Effective visits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2023 rank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Pages / visit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4652581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United States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779,034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874,459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323,550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11.10 %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  <a:endParaRPr lang="en-GB" sz="1800" dirty="0">
                        <a:solidFill>
                          <a:schemeClr val="tx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3.58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79712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2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Colombia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307,357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392,210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179,957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6.17 %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4.46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16897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3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Brazil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308,641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353,795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155,670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5.33 %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4.07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101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4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France</a:t>
                      </a:r>
                      <a:endParaRPr lang="en-GB" sz="1800" dirty="0"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373,233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424,267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152,736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5.23 %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3.32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920079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800" dirty="0"/>
                        <a:t>China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629,072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876,904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149,074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5.11 %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3.21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59773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Spain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257,716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314,458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147,795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5.07 %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5.29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789635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Mexico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298,019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346,364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145,473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4.99 %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4.13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78052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marL="0" algn="ctr" defTabSz="1828709" rtl="0" eaLnBrk="1" latinLnBrk="0" hangingPunct="1"/>
                      <a:r>
                        <a:rPr lang="en-GB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Indonesia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199,094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242,581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135,845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4.66 %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5.39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081027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9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Germany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278,304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328,141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131,256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4.50 %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4.55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15403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10</a:t>
                      </a:r>
                      <a:endParaRPr lang="en-GB" sz="18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India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248,339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274,140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b="1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101,432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3.48 %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DK" sz="1800" kern="1200" dirty="0">
                          <a:solidFill>
                            <a:schemeClr val="tx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3.47</a:t>
                      </a:r>
                    </a:p>
                  </a:txBody>
                  <a:tcPr marL="38100" marR="38100" marT="38100" marB="38100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924155"/>
                  </a:ext>
                </a:extLst>
              </a:tr>
              <a:tr h="661814"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/>
                        <a:t>TOTAL</a:t>
                      </a:r>
                      <a:endParaRPr lang="en-GB" sz="18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6,569,963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7,905,285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2,917,958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100.00%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dirty="0"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4.23</a:t>
                      </a:r>
                      <a:endParaRPr lang="en-GB" sz="1800" b="1" dirty="0"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286993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2FB038-B420-003F-C7FA-60808734921B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October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2571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6438" y="12283937"/>
            <a:ext cx="12197000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/occurrence/search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Occurrences published by </a:t>
            </a:r>
            <a:r>
              <a:rPr lang="en-US" dirty="0"/>
              <a:t>c</a:t>
            </a:r>
            <a:r>
              <a:rPr lang="en-US" b="1" dirty="0"/>
              <a:t>ountry: 2024</a:t>
            </a:r>
            <a:endParaRPr lang="en-US" sz="3600" dirty="0">
              <a:latin typeface="+mn-lt"/>
            </a:endParaRPr>
          </a:p>
        </p:txBody>
      </p:sp>
      <p:graphicFrame>
        <p:nvGraphicFramePr>
          <p:cNvPr id="20" name="Content Placeholder 10">
            <a:extLst>
              <a:ext uri="{FF2B5EF4-FFF2-40B4-BE49-F238E27FC236}">
                <a16:creationId xmlns:a16="http://schemas.microsoft.com/office/drawing/2014/main" id="{C68C5275-2D45-774B-B979-BD2679E3500B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3593757" y="3257550"/>
          <a:ext cx="8640763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31997D2D-6180-784C-9DA6-873F0CE8ABA6}"/>
              </a:ext>
            </a:extLst>
          </p:cNvPr>
          <p:cNvGraphicFramePr>
            <a:graphicFrameLocks/>
          </p:cNvGraphicFramePr>
          <p:nvPr/>
        </p:nvGraphicFramePr>
        <p:xfrm>
          <a:off x="2147893" y="3257555"/>
          <a:ext cx="10029040" cy="840764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81686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264696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943979">
                  <a:extLst>
                    <a:ext uri="{9D8B030D-6E8A-4147-A177-3AD203B41FA5}">
                      <a16:colId xmlns:a16="http://schemas.microsoft.com/office/drawing/2014/main" val="954396464"/>
                    </a:ext>
                  </a:extLst>
                </a:gridCol>
                <a:gridCol w="1981794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856885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357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Rank</a:t>
                      </a:r>
                      <a:endParaRPr lang="en-US" sz="1800" b="0" i="0" dirty="0">
                        <a:latin typeface="Rubik Medium" pitchFamily="2" charset="-79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dirty="0">
                          <a:latin typeface="Rubik SemiBold" pitchFamily="2" charset="-79"/>
                          <a:cs typeface="Rubik SemiBold" pitchFamily="2" charset="-79"/>
                        </a:rPr>
                        <a:t>Country/Territory</a:t>
                      </a:r>
                      <a:endParaRPr lang="en-GB" sz="1800" b="1" i="0" dirty="0">
                        <a:latin typeface="Rubik SemiBold" pitchFamily="2" charset="-79"/>
                        <a:ea typeface="Roboto Condensed Light" panose="02000000000000000000" pitchFamily="2" charset="0"/>
                        <a:cs typeface="Rubik SemiBold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latin typeface="Rubik Medium" pitchFamily="2" charset="-79"/>
                          <a:cs typeface="Rubik Medium" pitchFamily="2" charset="-79"/>
                        </a:rPr>
                        <a:t>2024</a:t>
                      </a:r>
                      <a:endParaRPr lang="en-US" sz="18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2023 total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b="0" i="0" kern="120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2023 rank</a:t>
                      </a:r>
                      <a:endParaRPr lang="da-DK" sz="1800" b="0" i="0" kern="120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151,836,151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151,004,708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France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43,756,280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13,208,845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5 </a:t>
                      </a:r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117644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22,001,851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22,744,659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  <a:p>
                      <a:pPr algn="r"/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Netherlands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21,169,219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14,293,849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79269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Australia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11,973,542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12,714,959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Roboto Condensed Light" panose="02000000000000000000" pitchFamily="2" charset="0"/>
                          <a:cs typeface="Rubik Medium" pitchFamily="2" charset="-79"/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11,416,336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36,220,446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India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10,361,436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8,542,437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317734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Spain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9,232,556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1828709" rtl="0" eaLnBrk="1" latinLnBrk="0" hangingPunct="1"/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7,633,366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Poland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8,675,622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2,600,757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723">
                <a:tc>
                  <a:txBody>
                    <a:bodyPr/>
                    <a:lstStyle/>
                    <a:p>
                      <a:pPr algn="ctr"/>
                      <a:r>
                        <a:rPr lang="da-DK" sz="1600" b="0" i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da-DK" sz="1600" b="0" i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Roboto Condensed Light" panose="02000000000000000000" pitchFamily="2" charset="0"/>
                          <a:cs typeface="Rubik Medium" pitchFamily="2" charset="-79"/>
                        </a:rPr>
                        <a:t>Sweden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7,527,698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9,339,841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723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OTHER COUNTRIES + AREAS</a:t>
                      </a:r>
                      <a:endParaRPr lang="en-US" sz="1800" b="1" kern="12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US" b="1" noProof="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8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90,023,780</a:t>
                      </a:r>
                      <a:endParaRPr lang="en-GB" sz="18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81,266,325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3163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dirty="0">
                          <a:solidFill>
                            <a:schemeClr val="accent1"/>
                          </a:solidFill>
                        </a:rPr>
                        <a:t>TOTAL</a:t>
                      </a:r>
                      <a:endParaRPr lang="da-DK" sz="1800" b="1" dirty="0">
                        <a:solidFill>
                          <a:schemeClr val="accent1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1" kern="1200" dirty="0">
                          <a:solidFill>
                            <a:schemeClr val="accent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387,974,471</a:t>
                      </a: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dirty="0">
                          <a:solidFill>
                            <a:schemeClr val="accent1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Courier New" panose="02070309020205020404" pitchFamily="49" charset="0"/>
                        </a:rPr>
                        <a:t>355,993,458</a:t>
                      </a:r>
                      <a:endParaRPr lang="da-DK" sz="1800" b="0" dirty="0">
                        <a:solidFill>
                          <a:schemeClr val="accent1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Courier New" panose="020703090202050204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800" b="0" dirty="0">
                        <a:solidFill>
                          <a:schemeClr val="accent1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530443"/>
                  </a:ext>
                </a:extLst>
              </a:tr>
            </a:tbl>
          </a:graphicData>
        </a:graphic>
      </p:graphicFrame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C16EB98-11EA-3C21-8CA2-6E2AE45EB6D5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October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3689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4606-026E-CB46-97D1-5EC14AC9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download requests by country: 2024</a:t>
            </a:r>
            <a:endParaRPr lang="en-GB" dirty="0"/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3E4858F1-0D97-AF45-BE79-37694B8C0C46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2109787" y="3270250"/>
          <a:ext cx="10081419" cy="828516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1026911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308720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006633">
                  <a:extLst>
                    <a:ext uri="{9D8B030D-6E8A-4147-A177-3AD203B41FA5}">
                      <a16:colId xmlns:a16="http://schemas.microsoft.com/office/drawing/2014/main" val="312505036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134312622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370806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825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Rank</a:t>
                      </a:r>
                      <a:endParaRPr lang="en-GB" sz="1800" b="0" i="1" noProof="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GB" sz="18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Country</a:t>
                      </a:r>
                      <a:endParaRPr lang="da-DK" dirty="0"/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noProof="0" dirty="0">
                          <a:latin typeface="Rubik Medium" pitchFamily="2" charset="-79"/>
                          <a:cs typeface="Rubik Medium" pitchFamily="2" charset="-79"/>
                        </a:rPr>
                        <a:t>2024</a:t>
                      </a:r>
                      <a:endParaRPr lang="en-GB" sz="1600" b="0" i="0" noProof="0" dirty="0"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2023 total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kern="1200" noProof="0" dirty="0">
                          <a:solidFill>
                            <a:schemeClr val="bg1"/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2023 rank</a:t>
                      </a:r>
                      <a:endParaRPr lang="en-GB" sz="1600" b="0" i="0" kern="1200" noProof="0" dirty="0">
                        <a:solidFill>
                          <a:schemeClr val="bg1"/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China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39,651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39,253</a:t>
                      </a:r>
                    </a:p>
                  </a:txBody>
                  <a:tcPr marL="182868" marR="182868" marT="91434" marB="91434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1</a:t>
                      </a:r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2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States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28,249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34,275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3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Mexico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 Medium" pitchFamily="2" charset="-79"/>
                        <a:ea typeface="Roboto Condensed Light" panose="02000000000000000000" pitchFamily="2" charset="0"/>
                        <a:cs typeface="Rubik Medium" pitchFamily="2" charset="-79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20,284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26,051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4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Colombia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16,122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19,341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4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5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Brazil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14,305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18,370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800" b="0" i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6</a:t>
                      </a:r>
                      <a:endParaRPr lang="en-GB" sz="1800" b="0" i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ea typeface="+mn-ea"/>
                          <a:cs typeface="Rubik Medium" pitchFamily="2" charset="-79"/>
                        </a:rPr>
                        <a:t>Spain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9,275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13,492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7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United Kingdom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8,749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10,044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8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Germany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5,933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5,788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9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Canada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5,880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6,649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621664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" pitchFamily="2" charset="-79"/>
                          <a:cs typeface="Rubik" pitchFamily="2" charset="-79"/>
                        </a:rPr>
                        <a:t>10</a:t>
                      </a:r>
                      <a:endParaRPr lang="en-GB" sz="1800" b="0" i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ubik" pitchFamily="2" charset="-79"/>
                        <a:ea typeface="Roboto Condensed Light" panose="02000000000000000000" pitchFamily="2" charset="0"/>
                        <a:cs typeface="Rubik" pitchFamily="2" charset="-79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0" i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ubik Medium" pitchFamily="2" charset="-79"/>
                          <a:cs typeface="Rubik Medium" pitchFamily="2" charset="-79"/>
                        </a:rPr>
                        <a:t>France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5,787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7,248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8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OTHER COUNTRIES + AREAS</a:t>
                      </a: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ALL OTHERS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82,368</a:t>
                      </a:r>
                      <a:endParaRPr lang="en-GB" sz="180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  <a:cs typeface="+mn-cs"/>
                        </a:rPr>
                        <a:t>87,262</a:t>
                      </a:r>
                    </a:p>
                  </a:txBody>
                  <a:tcPr marL="182868" marR="182868" marT="91434" marB="91434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621664">
                <a:tc gridSpan="2">
                  <a:txBody>
                    <a:bodyPr/>
                    <a:lstStyle/>
                    <a:p>
                      <a:pPr algn="r"/>
                      <a:r>
                        <a:rPr lang="da-DK" sz="18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endParaRPr lang="en-GB" sz="1800" b="1" kern="1200" noProof="0" dirty="0">
                        <a:solidFill>
                          <a:schemeClr val="accent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2868" marR="182868" marT="91434" marB="91434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800" b="1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236,603</a:t>
                      </a:r>
                      <a:endParaRPr lang="en-GB" sz="180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800" noProof="0" dirty="0">
                        <a:latin typeface="Source Code Pro" panose="020B0509030403020204" pitchFamily="49" charset="0"/>
                        <a:ea typeface="Source Code Pro" panose="020B0509030403020204" pitchFamily="49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800" b="0" kern="1200" noProof="0" dirty="0">
                          <a:solidFill>
                            <a:schemeClr val="accent2"/>
                          </a:solidFill>
                          <a:latin typeface="Source Code Pro" panose="020B0509030403020204" pitchFamily="49" charset="0"/>
                          <a:ea typeface="Source Code Pro" panose="020B0509030403020204" pitchFamily="49" charset="0"/>
                        </a:rPr>
                        <a:t>267,773</a:t>
                      </a:r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800" b="0" noProof="0" dirty="0">
                        <a:solidFill>
                          <a:schemeClr val="accent2"/>
                        </a:solidFill>
                        <a:latin typeface="Source Code Pro" panose="020B0509030403020204" pitchFamily="49" charset="0"/>
                        <a:ea typeface="Source Code Pro" panose="020B0509030403020204" pitchFamily="49" charset="0"/>
                        <a:cs typeface="Roboto Condensed Light" panose="02000000000000000000" pitchFamily="2" charset="0"/>
                      </a:endParaRPr>
                    </a:p>
                  </a:txBody>
                  <a:tcPr marL="182868" marR="182868" marT="91434" marB="9143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2232"/>
                  </a:ext>
                </a:extLst>
              </a:tr>
            </a:tbl>
          </a:graphicData>
        </a:graphic>
      </p:graphicFrame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6A103AB0-B3A5-D74B-8BFD-3E373FB18D2F}"/>
              </a:ext>
            </a:extLst>
          </p:cNvPr>
          <p:cNvGraphicFramePr>
            <a:graphicFrameLocks noGrp="1"/>
          </p:cNvGraphicFramePr>
          <p:nvPr>
            <p:ph sz="half" idx="4294967295"/>
          </p:nvPr>
        </p:nvGraphicFramePr>
        <p:xfrm>
          <a:off x="13631863" y="3270250"/>
          <a:ext cx="8640763" cy="8285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E8F224B-074A-6D46-AA14-1CD01F0943F7}"/>
              </a:ext>
            </a:extLst>
          </p:cNvPr>
          <p:cNvGrpSpPr/>
          <p:nvPr/>
        </p:nvGrpSpPr>
        <p:grpSpPr>
          <a:xfrm>
            <a:off x="13631863" y="3436409"/>
            <a:ext cx="9675812" cy="1768123"/>
            <a:chOff x="9105900" y="1150042"/>
            <a:chExt cx="5052568" cy="88411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FC253F-B427-0544-B51F-7418AA3B7AF6}"/>
                </a:ext>
              </a:extLst>
            </p:cNvPr>
            <p:cNvSpPr txBox="1"/>
            <p:nvPr/>
          </p:nvSpPr>
          <p:spPr>
            <a:xfrm>
              <a:off x="9105900" y="1150042"/>
              <a:ext cx="1503750" cy="884119"/>
            </a:xfrm>
            <a:prstGeom prst="rect">
              <a:avLst/>
            </a:prstGeom>
            <a:noFill/>
          </p:spPr>
          <p:txBody>
            <a:bodyPr wrap="square" lIns="143991" tIns="143991" rIns="143991" bIns="143991" rtlCol="0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en-GB" sz="9600" dirty="0">
                  <a:solidFill>
                    <a:schemeClr val="accent2"/>
                  </a:solidFill>
                  <a:latin typeface="Rubik Medium" pitchFamily="2" charset="-79"/>
                  <a:ea typeface="Roboto" panose="02000000000000000000" pitchFamily="2" charset="0"/>
                  <a:cs typeface="Rubik Medium" pitchFamily="2" charset="-79"/>
                </a:rPr>
                <a:t>151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6D6743-C48B-2747-97B8-5D136A765A5D}"/>
                </a:ext>
              </a:extLst>
            </p:cNvPr>
            <p:cNvSpPr txBox="1"/>
            <p:nvPr/>
          </p:nvSpPr>
          <p:spPr>
            <a:xfrm>
              <a:off x="10423961" y="1334720"/>
              <a:ext cx="3734507" cy="514762"/>
            </a:xfrm>
            <a:prstGeom prst="rect">
              <a:avLst/>
            </a:prstGeom>
            <a:noFill/>
          </p:spPr>
          <p:txBody>
            <a:bodyPr wrap="square" lIns="360000" tIns="143991" rIns="143991" bIns="143991" rtlCol="0">
              <a:spAutoFit/>
            </a:bodyPr>
            <a:lstStyle/>
            <a:p>
              <a:pPr>
                <a:defRPr/>
              </a:pPr>
              <a:r>
                <a:rPr lang="en-GB" sz="2400" dirty="0">
                  <a:solidFill>
                    <a:schemeClr val="accent2"/>
                  </a:solidFill>
                  <a:latin typeface="Rubik Medium" pitchFamily="2" charset="-79"/>
                  <a:cs typeface="Rubik Medium" pitchFamily="2" charset="-79"/>
                </a:rPr>
                <a:t>countries, islands &amp; territories where users have ≥10 requested downloads</a:t>
              </a:r>
            </a:p>
          </p:txBody>
        </p:sp>
      </p:grp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97AE2C98-AC22-F795-41E6-F686F4D18716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solidFill>
                  <a:schemeClr val="accent2"/>
                </a:solidFill>
                <a:latin typeface="Rubik Medium" pitchFamily="2" charset="-79"/>
              </a:rPr>
              <a:t>1 October 2024</a:t>
            </a:r>
            <a:endParaRPr lang="en-DK" sz="2000" dirty="0">
              <a:solidFill>
                <a:schemeClr val="accent2"/>
              </a:solidFill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354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F367-D9E0-4519-92AA-E64EC7D5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Peer-reviewed publications using GBIF-mediated data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DDEF4-5EC5-4ADF-8B90-C93939640D3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06438" y="12280899"/>
            <a:ext cx="18684875" cy="720725"/>
          </a:xfrm>
        </p:spPr>
        <p:txBody>
          <a:bodyPr/>
          <a:lstStyle/>
          <a:p>
            <a:r>
              <a:rPr lang="en-GB" sz="2000" dirty="0">
                <a:solidFill>
                  <a:schemeClr val="accent1"/>
                </a:solidFill>
              </a:rPr>
              <a:t>https://</a:t>
            </a:r>
            <a:r>
              <a:rPr lang="en-GB" sz="2000" dirty="0" err="1">
                <a:solidFill>
                  <a:schemeClr val="accent1"/>
                </a:solidFill>
              </a:rPr>
              <a:t>www.gbif.org</a:t>
            </a:r>
            <a:r>
              <a:rPr lang="en-GB" sz="2000" dirty="0">
                <a:solidFill>
                  <a:schemeClr val="accent1"/>
                </a:solidFill>
              </a:rPr>
              <a:t>/resource/</a:t>
            </a:r>
            <a:r>
              <a:rPr lang="en-GB" sz="2000" dirty="0" err="1">
                <a:solidFill>
                  <a:schemeClr val="accent1"/>
                </a:solidFill>
              </a:rPr>
              <a:t>search?contentType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literature&amp;literatureType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journal&amp;relevance</a:t>
            </a:r>
            <a:r>
              <a:rPr lang="en-GB" sz="2000" dirty="0">
                <a:solidFill>
                  <a:schemeClr val="accent1"/>
                </a:solidFill>
              </a:rPr>
              <a:t>=</a:t>
            </a:r>
            <a:r>
              <a:rPr lang="en-GB" sz="2000" dirty="0" err="1">
                <a:solidFill>
                  <a:schemeClr val="accent1"/>
                </a:solidFill>
              </a:rPr>
              <a:t>GBIF_USED&amp;peerReview</a:t>
            </a:r>
            <a:r>
              <a:rPr lang="en-GB" sz="2000" dirty="0">
                <a:solidFill>
                  <a:schemeClr val="accent1"/>
                </a:solidFill>
              </a:rPr>
              <a:t>=true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9486202-24CD-3DF3-C042-C74B3B250A77}"/>
              </a:ext>
            </a:extLst>
          </p:cNvPr>
          <p:cNvGraphicFramePr/>
          <p:nvPr/>
        </p:nvGraphicFramePr>
        <p:xfrm>
          <a:off x="3514725" y="3257550"/>
          <a:ext cx="17232312" cy="82978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1AC7258-D6B3-C236-9357-F8481623A04D}"/>
              </a:ext>
            </a:extLst>
          </p:cNvPr>
          <p:cNvSpPr txBox="1">
            <a:spLocks/>
          </p:cNvSpPr>
          <p:nvPr/>
        </p:nvSpPr>
        <p:spPr>
          <a:xfrm>
            <a:off x="17483905" y="359389"/>
            <a:ext cx="6192069" cy="717121"/>
          </a:xfrm>
          <a:prstGeom prst="rect">
            <a:avLst/>
          </a:prstGeom>
        </p:spPr>
        <p:txBody>
          <a:bodyPr vert="horz" lIns="89994" tIns="89994" rIns="91434" bIns="89994" rtlCol="0" anchor="ctr">
            <a:normAutofit/>
          </a:bodyPr>
          <a:lstStyle>
            <a:lvl1pPr marL="0" indent="0" algn="ctr" defTabSz="1828709" rtl="0" eaLnBrk="1" latinLnBrk="0" hangingPunct="1">
              <a:lnSpc>
                <a:spcPct val="150000"/>
              </a:lnSpc>
              <a:spcBef>
                <a:spcPts val="2000"/>
              </a:spcBef>
              <a:buClr>
                <a:schemeClr val="accent1"/>
              </a:buClr>
              <a:buFontTx/>
              <a:buNone/>
              <a:defRPr sz="2400" b="0" i="0" kern="1200">
                <a:solidFill>
                  <a:schemeClr val="accent1"/>
                </a:solidFill>
                <a:latin typeface="+mn-lt"/>
                <a:ea typeface="Roboto" panose="02000000000000000000" pitchFamily="2" charset="0"/>
                <a:cs typeface="Rubik Medium" pitchFamily="2" charset="-79"/>
              </a:defRPr>
            </a:lvl1pPr>
            <a:lvl2pPr marL="914354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2pPr>
            <a:lvl3pPr marL="1828709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3pPr>
            <a:lvl4pPr marL="2743063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4pPr>
            <a:lvl5pPr marL="3657417" indent="0" algn="l" defTabSz="1828709" rtl="0" eaLnBrk="1" latinLnBrk="0" hangingPunct="1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Rubik" pitchFamily="2" charset="-79"/>
                <a:ea typeface="+mn-ea"/>
                <a:cs typeface="Rubik" pitchFamily="2" charset="-79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2000" dirty="0">
                <a:latin typeface="Rubik Medium" pitchFamily="2" charset="-79"/>
              </a:rPr>
              <a:t>1 October 2024</a:t>
            </a:r>
            <a:endParaRPr lang="en-DK" sz="2000" dirty="0">
              <a:latin typeface="Rubik Medium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8298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e Office">
  <a:themeElements>
    <a:clrScheme name="GBIF 2023 1">
      <a:dk1>
        <a:srgbClr val="000000"/>
      </a:dk1>
      <a:lt1>
        <a:srgbClr val="FFFFFF"/>
      </a:lt1>
      <a:dk2>
        <a:srgbClr val="231F20"/>
      </a:dk2>
      <a:lt2>
        <a:srgbClr val="FFFFFF"/>
      </a:lt2>
      <a:accent1>
        <a:srgbClr val="61A150"/>
      </a:accent1>
      <a:accent2>
        <a:srgbClr val="367FB9"/>
      </a:accent2>
      <a:accent3>
        <a:srgbClr val="725299"/>
      </a:accent3>
      <a:accent4>
        <a:srgbClr val="D37297"/>
      </a:accent4>
      <a:accent5>
        <a:srgbClr val="EDB386"/>
      </a:accent5>
      <a:accent6>
        <a:srgbClr val="F2C45B"/>
      </a:accent6>
      <a:hlink>
        <a:srgbClr val="61A150"/>
      </a:hlink>
      <a:folHlink>
        <a:srgbClr val="73AA60"/>
      </a:folHlink>
    </a:clrScheme>
    <a:fontScheme name="Rubik">
      <a:majorFont>
        <a:latin typeface="Bitter"/>
        <a:ea typeface=""/>
        <a:cs typeface=""/>
      </a:majorFont>
      <a:minorFont>
        <a:latin typeface="Rubi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GBIF-2023" id="{241F32FE-FDD5-3942-8CB9-6F8A5FA83918}" vid="{590D4548-9EED-E44E-A0F2-A70736630B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BCC59ED-772C-41FF-82FE-E6327797BFD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8</TotalTime>
  <Words>996</Words>
  <Application>Microsoft Macintosh PowerPoint</Application>
  <PresentationFormat>Custom</PresentationFormat>
  <Paragraphs>449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Rubik Medium</vt:lpstr>
      <vt:lpstr>Bitter SemiBold</vt:lpstr>
      <vt:lpstr>Roboto Condensed Light</vt:lpstr>
      <vt:lpstr>Roboto</vt:lpstr>
      <vt:lpstr>Bitter</vt:lpstr>
      <vt:lpstr>Rubik SemiBold</vt:lpstr>
      <vt:lpstr>Rubik</vt:lpstr>
      <vt:lpstr>Source Code Pro</vt:lpstr>
      <vt:lpstr>Arial</vt:lpstr>
      <vt:lpstr>Tema de Office</vt:lpstr>
      <vt:lpstr>Overview slides</vt:lpstr>
      <vt:lpstr>PowerPoint Presentation</vt:lpstr>
      <vt:lpstr>Species occurrence records with multimedia evidence</vt:lpstr>
      <vt:lpstr>GBIF Participant countries</vt:lpstr>
      <vt:lpstr>GBIF network of data publishing institutions</vt:lpstr>
      <vt:lpstr>GBIF.org traffic by country: 2024</vt:lpstr>
      <vt:lpstr>Occurrences published by country: 2024</vt:lpstr>
      <vt:lpstr>Data download requests by country: 2024</vt:lpstr>
      <vt:lpstr>Peer-reviewed publications using GBIF-mediated data</vt:lpstr>
      <vt:lpstr>Data use in peer-reviewed journals: 2024</vt:lpstr>
      <vt:lpstr>PowerPoint Presentation</vt:lpstr>
      <vt:lpstr>Hosted portals</vt:lpstr>
      <vt:lpstr>Providing biodiversity evidence for research and policy</vt:lpstr>
      <vt:lpstr>Sources of biodiversity evidence</vt:lpstr>
      <vt:lpstr>Access to biodiversity evidence</vt:lpstr>
      <vt:lpstr>Uses of biodiversity evidence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Javier Andres Gamboa Martinez</dc:creator>
  <cp:lastModifiedBy>Javier Andres Gamboa Martinez</cp:lastModifiedBy>
  <cp:revision>1</cp:revision>
  <dcterms:created xsi:type="dcterms:W3CDTF">2024-11-14T09:01:12Z</dcterms:created>
  <dcterms:modified xsi:type="dcterms:W3CDTF">2024-11-14T09:09:43Z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ArticulateGUID">
    <vt:lpwstr>5BFF8AAD-8855-4733-AEF7-3D237DE5FDE5</vt:lpwstr>
  </property>
  <property fmtid="{D5CDD505-2E9C-101B-9397-08002B2CF9AE}" pid="4" name="ArticulatePath">
    <vt:lpwstr>https://brightcarbon.sharepoint.com/sites/Intranet/Projects/EFGH/GBIF/GBIF 4371 - GBIF template and model slides project/GBIF Toolkit MN 01</vt:lpwstr>
  </property>
</Properties>
</file>