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48" r:id="rId6"/>
  </p:sldMasterIdLst>
  <p:notesMasterIdLst>
    <p:notesMasterId r:id="rId23"/>
  </p:notesMasterIdLst>
  <p:sldIdLst>
    <p:sldId id="288" r:id="rId7"/>
    <p:sldId id="273" r:id="rId8"/>
    <p:sldId id="275" r:id="rId9"/>
    <p:sldId id="269" r:id="rId10"/>
    <p:sldId id="356" r:id="rId11"/>
    <p:sldId id="357" r:id="rId12"/>
    <p:sldId id="358" r:id="rId13"/>
    <p:sldId id="355" r:id="rId14"/>
    <p:sldId id="263" r:id="rId15"/>
    <p:sldId id="262" r:id="rId16"/>
    <p:sldId id="261" r:id="rId17"/>
    <p:sldId id="260" r:id="rId18"/>
    <p:sldId id="300" r:id="rId19"/>
    <p:sldId id="359" r:id="rId20"/>
    <p:sldId id="258" r:id="rId21"/>
    <p:sldId id="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E3277-D606-EF00-7725-FCED48052B48}" v="5" dt="2024-11-13T13:25:32.297"/>
    <p1510:client id="{8B911275-4E24-4A14-9DA5-4283811133EF}" v="5" dt="2024-11-13T21:56:00.560"/>
    <p1510:client id="{9C0A6176-7998-3C02-7C68-A0B52C28F160}" v="162" dt="2024-11-13T15:04:17.236"/>
    <p1510:client id="{9D76085A-9752-E068-E1B4-6D39A50B8714}" v="253" dt="2024-11-13T16:24:00.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65" autoAdjust="0"/>
    <p:restoredTop sz="84159" autoAdjust="0"/>
  </p:normalViewPr>
  <p:slideViewPr>
    <p:cSldViewPr snapToGrid="0">
      <p:cViewPr varScale="1">
        <p:scale>
          <a:sx n="69" d="100"/>
          <a:sy n="69" d="100"/>
        </p:scale>
        <p:origin x="7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Pupils from St Vincent de Paul Catholic Primary School, Liverpool</a:t>
            </a:r>
            <a:br>
              <a:rPr lang="en-US" dirty="0">
                <a:cs typeface="+mn-lt"/>
              </a:rPr>
            </a:br>
            <a:r>
              <a:rPr lang="en-GB" dirty="0"/>
              <a:t>Tamala Ceasar</a:t>
            </a:r>
            <a:endParaRPr lang="en-US" dirty="0">
              <a:cs typeface="Calibri" panose="020F0502020204030204"/>
            </a:endParaRPr>
          </a:p>
          <a:p>
            <a:endParaRPr lang="en-GB" dirty="0">
              <a:latin typeface="Calibri"/>
              <a:ea typeface="MS Mincho" panose="02020609040205080304" pitchFamily="49" charset="-128"/>
              <a:cs typeface="Calibri"/>
            </a:endParaRPr>
          </a:p>
          <a:p>
            <a:endParaRPr lang="en-GB" dirty="0">
              <a:latin typeface="Calibri"/>
              <a:ea typeface="MS Mincho" panose="02020609040205080304" pitchFamily="49" charset="-128"/>
              <a:cs typeface="Calibri"/>
            </a:endParaRPr>
          </a:p>
          <a:p>
            <a:r>
              <a:rPr lang="en-GB" sz="1800" b="1" dirty="0">
                <a:effectLst/>
                <a:latin typeface="Arial" panose="020B0604020202020204" pitchFamily="34" charset="0"/>
                <a:ea typeface="MS Mincho" panose="02020609040205080304" pitchFamily="49" charset="-128"/>
                <a:cs typeface="Times New Roman" panose="02020603050405020304" pitchFamily="18" charset="0"/>
              </a:rPr>
              <a:t>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Photo credit: Yulia </a:t>
            </a:r>
            <a:r>
              <a:rPr lang="en-US" dirty="0" err="1">
                <a:ea typeface="Calibri"/>
                <a:cs typeface="Calibri"/>
              </a:rPr>
              <a:t>Gadalina</a:t>
            </a:r>
            <a:r>
              <a:rPr lang="en-US" dirty="0">
                <a:ea typeface="Calibri"/>
                <a:cs typeface="Calibri"/>
              </a:rPr>
              <a:t> on </a:t>
            </a:r>
            <a:r>
              <a:rPr lang="en-US" dirty="0" err="1">
                <a:ea typeface="Calibri"/>
                <a:cs typeface="Calibri"/>
              </a:rPr>
              <a:t>Unsplash</a:t>
            </a:r>
            <a:endParaRPr lang="en-US" dirty="0" err="1"/>
          </a:p>
        </p:txBody>
      </p:sp>
      <p:sp>
        <p:nvSpPr>
          <p:cNvPr id="4" name="Slide Number Placeholder 3"/>
          <p:cNvSpPr>
            <a:spLocks noGrp="1"/>
          </p:cNvSpPr>
          <p:nvPr>
            <p:ph type="sldNum" sz="quarter" idx="5"/>
          </p:nvPr>
        </p:nvSpPr>
        <p:spPr/>
        <p:txBody>
          <a:bodyPr/>
          <a:lstStyle/>
          <a:p>
            <a:fld id="{467C0A84-E356-4051-98B9-B29298D6E6F5}" type="slidenum">
              <a:rPr lang="en-GB" smtClean="0"/>
              <a:t>12</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13</a:t>
            </a:fld>
            <a:endParaRPr lang="en-GB"/>
          </a:p>
        </p:txBody>
      </p:sp>
    </p:spTree>
    <p:extLst>
      <p:ext uri="{BB962C8B-B14F-4D97-AF65-F5344CB8AC3E}">
        <p14:creationId xmlns:p14="http://schemas.microsoft.com/office/powerpoint/2010/main" val="684143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Emma Metcalfe</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15</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credit: Children at Our Lady Queen of Heaven Primary School, Crawley</a:t>
            </a:r>
            <a:endParaRPr lang="en-US" dirty="0"/>
          </a:p>
          <a:p>
            <a:r>
              <a:rPr lang="en-GB" dirty="0"/>
              <a:t>Thom Flint</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Photo credit: </a:t>
            </a:r>
            <a:r>
              <a:rPr lang="en-GB" dirty="0" err="1"/>
              <a:t>Ramatulai</a:t>
            </a:r>
            <a:r>
              <a:rPr lang="en-GB" dirty="0"/>
              <a:t> Musa, Sierra Leone</a:t>
            </a:r>
            <a:endParaRPr lang="en-GB" dirty="0">
              <a:ea typeface="Calibri"/>
              <a:cs typeface="Calibri"/>
            </a:endParaRPr>
          </a:p>
          <a:p>
            <a:pPr>
              <a:defRPr/>
            </a:pPr>
            <a:r>
              <a:rPr lang="en-GB" dirty="0"/>
              <a:t>Michael Duff</a:t>
            </a:r>
            <a:br>
              <a:rPr lang="en-GB" sz="1200" i="1" kern="1200" dirty="0">
                <a:effectLst/>
                <a:cs typeface="+mn-lt"/>
              </a:rPr>
            </a:br>
            <a:endParaRPr lang="en-GB" sz="1200" kern="120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39393C"/>
                </a:solidFill>
                <a:latin typeface="Calibri"/>
                <a:ea typeface="Calibri"/>
                <a:cs typeface="Calibri"/>
              </a:rPr>
              <a:t>Photo credit: School children in Aleppo receiving school bags containing books and stationery from Caritas International</a:t>
            </a:r>
            <a:endParaRPr lang="en-US" dirty="0">
              <a:solidFill>
                <a:srgbClr val="000000"/>
              </a:solidFill>
              <a:latin typeface="Calibri"/>
              <a:ea typeface="Calibri"/>
              <a:cs typeface="Calibri"/>
            </a:endParaRPr>
          </a:p>
          <a:p>
            <a:r>
              <a:rPr lang="en-GB" dirty="0">
                <a:solidFill>
                  <a:srgbClr val="39393C"/>
                </a:solidFill>
                <a:latin typeface="Calibri"/>
                <a:ea typeface="Calibri"/>
                <a:cs typeface="Calibri"/>
              </a:rPr>
              <a:t>Patrick Nicholson/Caritas International </a:t>
            </a:r>
            <a:br>
              <a:rPr lang="en-US" i="1" dirty="0">
                <a:cs typeface="+mn-lt"/>
              </a:rPr>
            </a:br>
            <a:br>
              <a:rPr lang="en-US" i="1" dirty="0">
                <a:cs typeface="+mn-lt"/>
              </a:rPr>
            </a:br>
            <a:br>
              <a:rPr lang="en-US" dirty="0">
                <a:cs typeface="+mn-lt"/>
              </a:rPr>
            </a:br>
            <a:endParaRPr lang="en-GB">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260893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Photo credit: </a:t>
            </a:r>
            <a:r>
              <a:rPr lang="en-US" dirty="0"/>
              <a:t>Marie-Claire Nsimire-Rutale and her family, Democratic Republic of Congo</a:t>
            </a:r>
          </a:p>
          <a:p>
            <a:r>
              <a:rPr lang="en-US" dirty="0">
                <a:ea typeface="Calibri"/>
                <a:cs typeface="Calibri"/>
              </a:rPr>
              <a:t>Thom Flint</a:t>
            </a: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1875066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Photo credit: Ben Wicks on </a:t>
            </a:r>
            <a:r>
              <a:rPr lang="en-US" dirty="0" err="1">
                <a:ea typeface="Calibri"/>
                <a:cs typeface="Calibri"/>
              </a:rPr>
              <a:t>Unsplash</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3747521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credit: Sharmin </a:t>
            </a:r>
            <a:r>
              <a:rPr lang="en-GB" dirty="0" err="1"/>
              <a:t>Akthem</a:t>
            </a:r>
            <a:r>
              <a:rPr lang="en-GB" dirty="0"/>
              <a:t> and </a:t>
            </a:r>
            <a:r>
              <a:rPr lang="en-GB" dirty="0" err="1"/>
              <a:t>Anowera</a:t>
            </a:r>
            <a:r>
              <a:rPr lang="en-GB" dirty="0"/>
              <a:t> Begum, Bangladesh</a:t>
            </a:r>
          </a:p>
          <a:p>
            <a:r>
              <a:rPr lang="en-GB" dirty="0">
                <a:ea typeface="Calibri" panose="020F0502020204030204"/>
                <a:cs typeface="Calibri" panose="020F0502020204030204"/>
              </a:rPr>
              <a:t>Amit Rudro</a:t>
            </a:r>
          </a:p>
        </p:txBody>
      </p:sp>
      <p:sp>
        <p:nvSpPr>
          <p:cNvPr id="4" name="Slide Number Placeholder 3"/>
          <p:cNvSpPr>
            <a:spLocks noGrp="1"/>
          </p:cNvSpPr>
          <p:nvPr>
            <p:ph type="sldNum" sz="quarter" idx="5"/>
          </p:nvPr>
        </p:nvSpPr>
        <p:spPr/>
        <p:txBody>
          <a:bodyPr/>
          <a:lstStyle/>
          <a:p>
            <a:fld id="{9B55366C-5F8C-42CA-9C4D-03125D9DB2B7}" type="slidenum">
              <a:rPr lang="en-US" smtClean="0"/>
              <a:t>8</a:t>
            </a:fld>
            <a:endParaRPr lang="en-US"/>
          </a:p>
        </p:txBody>
      </p:sp>
    </p:spTree>
    <p:extLst>
      <p:ext uri="{BB962C8B-B14F-4D97-AF65-F5344CB8AC3E}">
        <p14:creationId xmlns:p14="http://schemas.microsoft.com/office/powerpoint/2010/main" val="1357620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9</a:t>
            </a:fld>
            <a:endParaRPr lang="en-GB"/>
          </a:p>
        </p:txBody>
      </p:sp>
    </p:spTree>
    <p:extLst>
      <p:ext uri="{BB962C8B-B14F-4D97-AF65-F5344CB8AC3E}">
        <p14:creationId xmlns:p14="http://schemas.microsoft.com/office/powerpoint/2010/main" val="118617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1.jpe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hyperlink" Target="https://cafod.org.uk/education/primary-teaching-resources/cst-pack-for-children/putting-cst-into-practice"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cafod.org.uk/education/primary-teaching-resources/advent-calendar-for-children" TargetMode="External"/><Relationship Id="rId7" Type="http://schemas.openxmlformats.org/officeDocument/2006/relationships/image" Target="../media/image24.jpg"/><Relationship Id="rId2" Type="http://schemas.openxmlformats.org/officeDocument/2006/relationships/hyperlink" Target="https://cafod.org.uk/education/primary-teaching-resources/primary-school-assemblies/advent-assembly-primary" TargetMode="External"/><Relationship Id="rId1" Type="http://schemas.openxmlformats.org/officeDocument/2006/relationships/slideLayout" Target="../slideLayouts/slideLayout17.xml"/><Relationship Id="rId6" Type="http://schemas.openxmlformats.org/officeDocument/2006/relationships/image" Target="../media/image23.jpeg"/><Relationship Id="rId5" Type="http://schemas.openxmlformats.org/officeDocument/2006/relationships/hyperlink" Target="https://shop.cafod.org.uk/collections/frontpage/products/advent-prayer-card" TargetMode="External"/><Relationship Id="rId4" Type="http://schemas.openxmlformats.org/officeDocument/2006/relationships/hyperlink" Target="https://cafod.org.uk/education/school-fundraising/world-gifts-for-childre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77494" y="6087213"/>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04263" y="2056082"/>
            <a:ext cx="5486634"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tx1"/>
                </a:solidFill>
                <a:latin typeface="Century Gothic" panose="020B0502020202020204" pitchFamily="34" charset="0"/>
              </a:rPr>
              <a:t>How can I get ready for Jesus? </a:t>
            </a:r>
          </a:p>
        </p:txBody>
      </p:sp>
      <p:pic>
        <p:nvPicPr>
          <p:cNvPr id="3" name="Picture 2" descr="A group of boys holding signs&#10;&#10;Description automatically generated with low confidence">
            <a:extLst>
              <a:ext uri="{FF2B5EF4-FFF2-40B4-BE49-F238E27FC236}">
                <a16:creationId xmlns:a16="http://schemas.microsoft.com/office/drawing/2014/main" id="{0CF0E33F-FDCC-4ADE-BC96-8ACA825213AA}"/>
              </a:ext>
            </a:extLst>
          </p:cNvPr>
          <p:cNvPicPr>
            <a:picLocks noChangeAspect="1"/>
          </p:cNvPicPr>
          <p:nvPr/>
        </p:nvPicPr>
        <p:blipFill>
          <a:blip r:embed="rId5" cstate="print">
            <a:extLst>
              <a:ext uri="{28A0092B-C50C-407E-A947-70E740481C1C}">
                <a14:useLocalDpi xmlns:a14="http://schemas.microsoft.com/office/drawing/2010/main" val="0"/>
              </a:ext>
            </a:extLst>
          </a:blip>
          <a:srcRect t="6325"/>
          <a:stretch/>
        </p:blipFill>
        <p:spPr>
          <a:xfrm>
            <a:off x="7048500" y="935421"/>
            <a:ext cx="5143500" cy="6424253"/>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789432" y="1257013"/>
            <a:ext cx="11263100" cy="2062103"/>
          </a:xfrm>
          <a:prstGeom prst="rect">
            <a:avLst/>
          </a:prstGeom>
          <a:noFill/>
        </p:spPr>
        <p:txBody>
          <a:bodyPr wrap="square" lIns="91440" tIns="45720" rIns="91440" bIns="45720" rtlCol="0" anchor="t">
            <a:spAutoFit/>
          </a:bodyPr>
          <a:lstStyle/>
          <a:p>
            <a:r>
              <a:rPr lang="en-US" sz="3200" dirty="0">
                <a:solidFill>
                  <a:schemeClr val="bg1"/>
                </a:solidFill>
                <a:latin typeface="Century Gothic"/>
                <a:ea typeface="+mn-lt"/>
                <a:cs typeface="+mn-lt"/>
              </a:rPr>
              <a:t>We pray for the Church throughout the world: that it may be an example of generous, welcoming love for all people, leading the way for when Jesus comes again. Lord, in your mercy…</a:t>
            </a:r>
          </a:p>
        </p:txBody>
      </p:sp>
      <p:sp>
        <p:nvSpPr>
          <p:cNvPr id="7" name="TextBox 6">
            <a:extLst>
              <a:ext uri="{FF2B5EF4-FFF2-40B4-BE49-F238E27FC236}">
                <a16:creationId xmlns:a16="http://schemas.microsoft.com/office/drawing/2014/main" id="{C6688FBD-1FCD-499E-82E9-15AD17208363}"/>
              </a:ext>
            </a:extLst>
          </p:cNvPr>
          <p:cNvSpPr txBox="1"/>
          <p:nvPr/>
        </p:nvSpPr>
        <p:spPr>
          <a:xfrm>
            <a:off x="3985244" y="3429000"/>
            <a:ext cx="7658099" cy="3046988"/>
          </a:xfrm>
          <a:prstGeom prst="rect">
            <a:avLst/>
          </a:prstGeom>
          <a:noFill/>
        </p:spPr>
        <p:txBody>
          <a:bodyPr wrap="square" lIns="91440" tIns="45720" rIns="91440" bIns="45720" rtlCol="0" anchor="t">
            <a:spAutoFit/>
          </a:bodyPr>
          <a:lstStyle/>
          <a:p>
            <a:r>
              <a:rPr lang="en-US" sz="3200" dirty="0">
                <a:solidFill>
                  <a:schemeClr val="bg1"/>
                </a:solidFill>
                <a:latin typeface="Century Gothic"/>
              </a:rPr>
              <a:t>We pray for all children around the world: that they may have the chance to go to school, to learn and prepare for the future. </a:t>
            </a:r>
            <a:endParaRPr lang="en-US">
              <a:solidFill>
                <a:schemeClr val="bg1"/>
              </a:solidFill>
              <a:latin typeface="Century Gothic"/>
            </a:endParaRPr>
          </a:p>
          <a:p>
            <a:r>
              <a:rPr lang="en-US" sz="3200" dirty="0">
                <a:solidFill>
                  <a:schemeClr val="bg1"/>
                </a:solidFill>
                <a:latin typeface="Century Gothic"/>
              </a:rPr>
              <a:t>Lord, in your mercy… </a:t>
            </a:r>
            <a:endParaRPr lang="en-US">
              <a:solidFill>
                <a:schemeClr val="bg1"/>
              </a:solidFill>
              <a:latin typeface="Century Gothic"/>
            </a:endParaRPr>
          </a:p>
          <a:p>
            <a:endParaRPr lang="en-US" sz="3200"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0493" y="3495823"/>
            <a:ext cx="2374900" cy="2997200"/>
          </a:xfrm>
          <a:prstGeom prst="rect">
            <a:avLst/>
          </a:prstGeom>
        </p:spPr>
      </p:pic>
    </p:spTree>
    <p:extLst>
      <p:ext uri="{BB962C8B-B14F-4D97-AF65-F5344CB8AC3E}">
        <p14:creationId xmlns:p14="http://schemas.microsoft.com/office/powerpoint/2010/main" val="10536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791085" y="1117726"/>
            <a:ext cx="10963230" cy="2261966"/>
          </a:xfrm>
          <a:prstGeom prst="rect">
            <a:avLst/>
          </a:prstGeom>
          <a:noFill/>
        </p:spPr>
        <p:txBody>
          <a:bodyPr wrap="square" lIns="91440" tIns="45720" rIns="91440" bIns="45720" anchor="t">
            <a:spAutoFit/>
          </a:bodyPr>
          <a:lstStyle/>
          <a:p>
            <a:pPr>
              <a:lnSpc>
                <a:spcPct val="107000"/>
              </a:lnSpc>
              <a:spcAft>
                <a:spcPts val="800"/>
              </a:spcAft>
            </a:pPr>
            <a:r>
              <a:rPr lang="en-US" sz="3200" dirty="0">
                <a:solidFill>
                  <a:schemeClr val="bg1"/>
                </a:solidFill>
                <a:latin typeface="Century Gothic"/>
                <a:ea typeface="Calibri"/>
                <a:cs typeface="Times New Roman"/>
              </a:rPr>
              <a:t>We pray for our parish, family and friends: that we may always try to be kind, loving and generous to others, so that we may be ready when Jesus comes again. </a:t>
            </a:r>
            <a:endParaRPr lang="en-US">
              <a:solidFill>
                <a:schemeClr val="bg1"/>
              </a:solidFill>
              <a:latin typeface="Century Gothic"/>
              <a:ea typeface="Calibri"/>
              <a:cs typeface="Times New Roman"/>
            </a:endParaRPr>
          </a:p>
          <a:p>
            <a:pPr>
              <a:lnSpc>
                <a:spcPct val="107000"/>
              </a:lnSpc>
              <a:spcAft>
                <a:spcPts val="800"/>
              </a:spcAft>
            </a:pPr>
            <a:r>
              <a:rPr lang="en-US" sz="3200" dirty="0">
                <a:solidFill>
                  <a:schemeClr val="bg1"/>
                </a:solidFill>
                <a:latin typeface="Century Gothic"/>
                <a:ea typeface="Calibri"/>
                <a:cs typeface="Times New Roman"/>
              </a:rPr>
              <a:t>Lord, in your mercy… </a:t>
            </a:r>
            <a:endParaRPr lang="en-US" dirty="0">
              <a:solidFill>
                <a:schemeClr val="bg1"/>
              </a:solidFill>
              <a:latin typeface="Century Gothic"/>
              <a:ea typeface="Calibri"/>
              <a:cs typeface="Times New Roman"/>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3648" y="3703049"/>
            <a:ext cx="2152162" cy="2716097"/>
          </a:xfrm>
          <a:prstGeom prst="rect">
            <a:avLst/>
          </a:prstGeom>
        </p:spPr>
      </p:pic>
      <p:sp>
        <p:nvSpPr>
          <p:cNvPr id="6" name="TextBox 5">
            <a:extLst>
              <a:ext uri="{FF2B5EF4-FFF2-40B4-BE49-F238E27FC236}">
                <a16:creationId xmlns:a16="http://schemas.microsoft.com/office/drawing/2014/main" id="{38916120-0C04-421D-8A55-88367C6EB668}"/>
              </a:ext>
            </a:extLst>
          </p:cNvPr>
          <p:cNvSpPr txBox="1"/>
          <p:nvPr/>
        </p:nvSpPr>
        <p:spPr>
          <a:xfrm>
            <a:off x="3873808" y="3642481"/>
            <a:ext cx="7705288" cy="2554545"/>
          </a:xfrm>
          <a:prstGeom prst="rect">
            <a:avLst/>
          </a:prstGeom>
          <a:noFill/>
        </p:spPr>
        <p:txBody>
          <a:bodyPr wrap="square">
            <a:spAutoFit/>
          </a:bodyPr>
          <a:lstStyle/>
          <a:p>
            <a:r>
              <a:rPr lang="en-US" sz="3200" dirty="0">
                <a:solidFill>
                  <a:schemeClr val="bg1"/>
                </a:solidFill>
                <a:latin typeface="Century Gothic" panose="020B0502020202020204" pitchFamily="34" charset="0"/>
                <a:ea typeface="Times New Roman" panose="02020603050405020304" pitchFamily="18" charset="0"/>
              </a:rPr>
              <a:t>God of power, show us how to live in peace and harmony with each other, so that we may be ready to welcome your Son Jesus when he comes again in glory. Amen.</a:t>
            </a:r>
          </a:p>
        </p:txBody>
      </p:sp>
    </p:spTree>
    <p:extLst>
      <p:ext uri="{BB962C8B-B14F-4D97-AF65-F5344CB8AC3E}">
        <p14:creationId xmlns:p14="http://schemas.microsoft.com/office/powerpoint/2010/main" val="301557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dirty="0">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dirty="0">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50" y="1435187"/>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2713099" y="5206069"/>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00CDD5FD-3A32-4B3C-82E4-D8C95EA97139}"/>
              </a:ext>
            </a:extLst>
          </p:cNvPr>
          <p:cNvSpPr txBox="1"/>
          <p:nvPr/>
        </p:nvSpPr>
        <p:spPr>
          <a:xfrm>
            <a:off x="1899442" y="2117996"/>
            <a:ext cx="4200351" cy="1815882"/>
          </a:xfrm>
          <a:prstGeom prst="rect">
            <a:avLst/>
          </a:prstGeom>
          <a:noFill/>
        </p:spPr>
        <p:txBody>
          <a:bodyPr wrap="square" lIns="91440" tIns="45720" rIns="91440" bIns="45720" rtlCol="0" anchor="t">
            <a:spAutoFit/>
          </a:bodyPr>
          <a:lstStyle/>
          <a:p>
            <a:pPr marL="0" indent="0">
              <a:buNone/>
            </a:pPr>
            <a:r>
              <a:rPr lang="en-US" sz="2800" dirty="0">
                <a:solidFill>
                  <a:schemeClr val="tx1"/>
                </a:solidFill>
                <a:latin typeface="Century Gothic" panose="020B0502020202020204" pitchFamily="34" charset="0"/>
              </a:rPr>
              <a:t>What will you do so that you can try to be ready when Jesus comes again in glory?</a:t>
            </a:r>
          </a:p>
        </p:txBody>
      </p:sp>
      <p:pic>
        <p:nvPicPr>
          <p:cNvPr id="2" name="Picture 1" descr="A rainbow in the sky&#10;&#10;Description automatically generated">
            <a:extLst>
              <a:ext uri="{FF2B5EF4-FFF2-40B4-BE49-F238E27FC236}">
                <a16:creationId xmlns:a16="http://schemas.microsoft.com/office/drawing/2014/main" id="{1045A836-70A3-37AA-6B6F-159A2347D7AF}"/>
              </a:ext>
            </a:extLst>
          </p:cNvPr>
          <p:cNvPicPr>
            <a:picLocks noChangeAspect="1"/>
          </p:cNvPicPr>
          <p:nvPr/>
        </p:nvPicPr>
        <p:blipFill>
          <a:blip r:embed="rId5"/>
          <a:stretch>
            <a:fillRect/>
          </a:stretch>
        </p:blipFill>
        <p:spPr>
          <a:xfrm>
            <a:off x="6211231" y="1357992"/>
            <a:ext cx="3919719" cy="5135336"/>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3E223C-3EF9-4551-8E66-AB7C21349824}"/>
              </a:ext>
            </a:extLst>
          </p:cNvPr>
          <p:cNvSpPr txBox="1"/>
          <p:nvPr/>
        </p:nvSpPr>
        <p:spPr>
          <a:xfrm>
            <a:off x="380816" y="1038093"/>
            <a:ext cx="8358449" cy="5447645"/>
          </a:xfrm>
          <a:prstGeom prst="rect">
            <a:avLst/>
          </a:prstGeom>
          <a:noFill/>
        </p:spPr>
        <p:txBody>
          <a:bodyPr wrap="square" lIns="91440" tIns="45720" rIns="91440" bIns="45720" anchor="t">
            <a:spAutoFit/>
          </a:bodyPr>
          <a:lstStyle/>
          <a:p>
            <a:r>
              <a:rPr lang="en-GB" b="1" dirty="0">
                <a:latin typeface="Century Gothic"/>
              </a:rPr>
              <a:t>Activity suggestions</a:t>
            </a:r>
          </a:p>
          <a:p>
            <a:endParaRPr lang="en-US" dirty="0">
              <a:latin typeface="Century Gothic" panose="020B0502020202020204" pitchFamily="34" charset="0"/>
            </a:endParaRPr>
          </a:p>
          <a:p>
            <a:r>
              <a:rPr lang="en-US" dirty="0">
                <a:effectLst/>
                <a:latin typeface="Century Gothic"/>
                <a:ea typeface="MS Mincho"/>
                <a:cs typeface="Arial"/>
              </a:rPr>
              <a:t>Invite the children to </a:t>
            </a:r>
            <a:r>
              <a:rPr lang="en-US" err="1">
                <a:effectLst/>
                <a:latin typeface="Century Gothic"/>
                <a:ea typeface="MS Mincho"/>
                <a:cs typeface="Arial"/>
              </a:rPr>
              <a:t>colour</a:t>
            </a:r>
            <a:r>
              <a:rPr lang="en-US" dirty="0">
                <a:effectLst/>
                <a:latin typeface="Century Gothic"/>
                <a:ea typeface="MS Mincho"/>
                <a:cs typeface="Arial"/>
              </a:rPr>
              <a:t> in the accompanying illustration of a family preparing for a meal and to draw or write on the back what they will do to prepare for the coming of Jesus.</a:t>
            </a:r>
          </a:p>
          <a:p>
            <a:endParaRPr lang="en-US" dirty="0">
              <a:effectLst/>
              <a:latin typeface="Century Gothic" panose="020B0502020202020204" pitchFamily="34" charset="0"/>
              <a:ea typeface="MS Mincho" panose="02020609040205080304" pitchFamily="49" charset="-128"/>
              <a:cs typeface="Arial" panose="020B0604020202020204" pitchFamily="34" charset="0"/>
            </a:endParaRPr>
          </a:p>
          <a:p>
            <a:r>
              <a:rPr lang="en-US" dirty="0">
                <a:effectLst/>
                <a:latin typeface="Century Gothic"/>
                <a:ea typeface="MS Mincho"/>
                <a:cs typeface="Arial"/>
              </a:rPr>
              <a:t>Remind the children to share all that they have heard and thought about today with the people at home and to do their best to try and live so that they will be ready for Jesus when he comes again.</a:t>
            </a:r>
          </a:p>
          <a:p>
            <a:endParaRPr lang="en-US" dirty="0">
              <a:effectLst/>
              <a:latin typeface="Century Gothic" panose="020B0502020202020204" pitchFamily="34" charset="0"/>
              <a:ea typeface="MS Mincho" panose="02020609040205080304" pitchFamily="49" charset="-128"/>
              <a:cs typeface="Arial" panose="020B0604020202020204" pitchFamily="34" charset="0"/>
            </a:endParaRPr>
          </a:p>
          <a:p>
            <a:r>
              <a:rPr lang="en-GB" dirty="0">
                <a:latin typeface="Century Gothic"/>
                <a:ea typeface="MS Mincho"/>
                <a:cs typeface="Arial"/>
              </a:rPr>
              <a:t>Encourage the children to think about how they can show kindness and generosity to their brothers and sisters around the world as Jesus taught. </a:t>
            </a:r>
            <a:r>
              <a:rPr lang="en-GB" dirty="0">
                <a:latin typeface="Century Gothic"/>
                <a:ea typeface="MS Mincho"/>
                <a:cs typeface="Arial"/>
                <a:hlinkClick r:id="rId3">
                  <a:extLst>
                    <a:ext uri="{A12FA001-AC4F-418D-AE19-62706E023703}">
                      <ahyp:hlinkClr xmlns:ahyp="http://schemas.microsoft.com/office/drawing/2018/hyperlinkcolor" val="tx"/>
                    </a:ext>
                  </a:extLst>
                </a:hlinkClick>
              </a:rPr>
              <a:t>Putting CST into practice (cafod.org.uk)</a:t>
            </a:r>
            <a:endParaRPr lang="en-US" dirty="0">
              <a:latin typeface="Century Gothic"/>
              <a:ea typeface="MS Mincho"/>
              <a:cs typeface="Arial"/>
            </a:endParaRPr>
          </a:p>
          <a:p>
            <a:endParaRPr lang="en-US" dirty="0">
              <a:latin typeface="Century Gothic" panose="020B0502020202020204" pitchFamily="34" charset="0"/>
              <a:ea typeface="MS Mincho" panose="02020609040205080304" pitchFamily="49" charset="-128"/>
              <a:cs typeface="Arial" panose="020B0604020202020204" pitchFamily="34" charset="0"/>
            </a:endParaRPr>
          </a:p>
          <a:p>
            <a:r>
              <a:rPr lang="en-US" dirty="0">
                <a:latin typeface="Century Gothic"/>
                <a:ea typeface="MS Mincho"/>
                <a:cs typeface="Arial"/>
              </a:rPr>
              <a:t>Ask</a:t>
            </a:r>
            <a:r>
              <a:rPr lang="en-US" dirty="0">
                <a:effectLst/>
                <a:latin typeface="Century Gothic"/>
                <a:ea typeface="MS Mincho"/>
                <a:cs typeface="Arial"/>
              </a:rPr>
              <a:t> the children to think about all the children around the world who do similar things to them every time they prepare for something this week – getting ready for school, or bed, or dinner, or a party, etc. </a:t>
            </a:r>
          </a:p>
          <a:p>
            <a:endParaRPr lang="en-US" sz="1400" dirty="0">
              <a:latin typeface="Century Gothic" panose="020B0502020202020204" pitchFamily="34" charset="0"/>
              <a:ea typeface="MS Mincho" panose="02020609040205080304" pitchFamily="49" charset="-128"/>
              <a:cs typeface="Arial" panose="020B0604020202020204" pitchFamily="34" charset="0"/>
            </a:endParaRPr>
          </a:p>
          <a:p>
            <a:endParaRPr lang="en-US" sz="1400" dirty="0">
              <a:latin typeface="Century Gothic" panose="020B0502020202020204" pitchFamily="34" charset="0"/>
              <a:ea typeface="MS Mincho" panose="02020609040205080304" pitchFamily="49" charset="-128"/>
              <a:cs typeface="Arial" panose="020B0604020202020204" pitchFamily="34" charset="0"/>
            </a:endParaRPr>
          </a:p>
          <a:p>
            <a:endParaRPr lang="en-US" sz="1400" dirty="0">
              <a:latin typeface="Century Gothic" panose="020B0502020202020204" pitchFamily="34" charset="0"/>
              <a:ea typeface="MS Mincho" panose="02020609040205080304" pitchFamily="49" charset="-128"/>
              <a:cs typeface="Arial" panose="020B0604020202020204" pitchFamily="34" charset="0"/>
            </a:endParaRPr>
          </a:p>
        </p:txBody>
      </p:sp>
      <p:pic>
        <p:nvPicPr>
          <p:cNvPr id="3" name="Picture 2">
            <a:extLst>
              <a:ext uri="{FF2B5EF4-FFF2-40B4-BE49-F238E27FC236}">
                <a16:creationId xmlns:a16="http://schemas.microsoft.com/office/drawing/2014/main" id="{1F0707B3-3D30-42EF-86D5-2560A8379884}"/>
              </a:ext>
            </a:extLst>
          </p:cNvPr>
          <p:cNvPicPr>
            <a:picLocks noChangeAspect="1"/>
          </p:cNvPicPr>
          <p:nvPr/>
        </p:nvPicPr>
        <p:blipFill>
          <a:blip r:embed="rId4"/>
          <a:stretch>
            <a:fillRect/>
          </a:stretch>
        </p:blipFill>
        <p:spPr>
          <a:xfrm>
            <a:off x="8998829" y="1634359"/>
            <a:ext cx="2906948" cy="2039009"/>
          </a:xfrm>
          <a:prstGeom prst="rect">
            <a:avLst/>
          </a:prstGeom>
        </p:spPr>
      </p:pic>
    </p:spTree>
    <p:extLst>
      <p:ext uri="{BB962C8B-B14F-4D97-AF65-F5344CB8AC3E}">
        <p14:creationId xmlns:p14="http://schemas.microsoft.com/office/powerpoint/2010/main" val="4264153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DACB5-2A6E-4911-8F4D-5AF5FB301EF8}"/>
              </a:ext>
            </a:extLst>
          </p:cNvPr>
          <p:cNvSpPr>
            <a:spLocks noGrp="1"/>
          </p:cNvSpPr>
          <p:nvPr>
            <p:ph type="title"/>
          </p:nvPr>
        </p:nvSpPr>
        <p:spPr>
          <a:xfrm>
            <a:off x="249954" y="1037272"/>
            <a:ext cx="10890000" cy="456279"/>
          </a:xfrm>
        </p:spPr>
        <p:txBody>
          <a:bodyPr/>
          <a:lstStyle/>
          <a:p>
            <a:r>
              <a:rPr lang="en-GB" dirty="0">
                <a:latin typeface="Arial Black"/>
              </a:rPr>
              <a:t>Advent save the date!</a:t>
            </a:r>
          </a:p>
        </p:txBody>
      </p:sp>
      <p:sp>
        <p:nvSpPr>
          <p:cNvPr id="6" name="TextBox 5">
            <a:extLst>
              <a:ext uri="{FF2B5EF4-FFF2-40B4-BE49-F238E27FC236}">
                <a16:creationId xmlns:a16="http://schemas.microsoft.com/office/drawing/2014/main" id="{0E5EA93E-F5A5-4A30-B897-E2C63A172049}"/>
              </a:ext>
            </a:extLst>
          </p:cNvPr>
          <p:cNvSpPr txBox="1"/>
          <p:nvPr/>
        </p:nvSpPr>
        <p:spPr>
          <a:xfrm>
            <a:off x="310228" y="1727193"/>
            <a:ext cx="9128663" cy="923330"/>
          </a:xfrm>
          <a:prstGeom prst="rect">
            <a:avLst/>
          </a:prstGeom>
          <a:noFill/>
        </p:spPr>
        <p:txBody>
          <a:bodyPr wrap="square" lIns="91440" tIns="45720" rIns="91440" bIns="45720" rtlCol="0" anchor="t">
            <a:spAutoFit/>
          </a:bodyPr>
          <a:lstStyle/>
          <a:p>
            <a:r>
              <a:rPr lang="en-GB" dirty="0">
                <a:latin typeface="Century Gothic"/>
              </a:rPr>
              <a:t>Join our next national assembly! Come together with schools across England and Wales to mark the start of Advent.</a:t>
            </a:r>
          </a:p>
          <a:p>
            <a:r>
              <a:rPr lang="en-GB" u="sng" dirty="0">
                <a:latin typeface="Century Gothic"/>
                <a:ea typeface="+mn-lt"/>
                <a:cs typeface="+mn-lt"/>
                <a:hlinkClick r:id="rId2"/>
              </a:rPr>
              <a:t>Watch live on Tuesday 28 November at 9.30am or at any time during Advent.</a:t>
            </a:r>
            <a:endParaRPr lang="en-GB" dirty="0">
              <a:latin typeface="Century Gothic"/>
              <a:ea typeface="+mn-lt"/>
              <a:cs typeface="+mn-lt"/>
            </a:endParaRPr>
          </a:p>
        </p:txBody>
      </p:sp>
      <p:sp>
        <p:nvSpPr>
          <p:cNvPr id="4" name="TextBox 3">
            <a:extLst>
              <a:ext uri="{FF2B5EF4-FFF2-40B4-BE49-F238E27FC236}">
                <a16:creationId xmlns:a16="http://schemas.microsoft.com/office/drawing/2014/main" id="{6320D794-97B6-A7C5-6258-6AF426CD3A89}"/>
              </a:ext>
            </a:extLst>
          </p:cNvPr>
          <p:cNvSpPr txBox="1"/>
          <p:nvPr/>
        </p:nvSpPr>
        <p:spPr>
          <a:xfrm>
            <a:off x="310228" y="2884165"/>
            <a:ext cx="862587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cs typeface="Arial"/>
              </a:rPr>
              <a:t>CAFOD's Advent calendar will help us prepare together to be the best people we can be to celebrate the birth of Jesus – reflections, activities, prayers and actions for each day of Advent. </a:t>
            </a:r>
            <a:r>
              <a:rPr lang="en-US" dirty="0">
                <a:latin typeface="Century Gothic"/>
                <a:cs typeface="Arial"/>
                <a:hlinkClick r:id="rId3"/>
              </a:rPr>
              <a:t>Download it here</a:t>
            </a:r>
            <a:endParaRPr lang="en-US" dirty="0">
              <a:latin typeface="Century Gothic"/>
              <a:cs typeface="Arial"/>
            </a:endParaRPr>
          </a:p>
          <a:p>
            <a:endParaRPr lang="en-US" dirty="0">
              <a:latin typeface="Century Gothic"/>
              <a:cs typeface="Arial"/>
            </a:endParaRPr>
          </a:p>
          <a:p>
            <a:r>
              <a:rPr lang="en-US" dirty="0">
                <a:latin typeface="Century Gothic"/>
                <a:cs typeface="Arial"/>
              </a:rPr>
              <a:t>This Advent, we are asking schools across England and Wales to consider fundraising for a £100 CAFOD Christmas stocking, full of life-changing gifts. Find out more about the stocking and a poster to support your fundraising.</a:t>
            </a:r>
            <a:r>
              <a:rPr lang="en-US" dirty="0">
                <a:solidFill>
                  <a:srgbClr val="FF0000"/>
                </a:solidFill>
                <a:latin typeface="Century Gothic"/>
                <a:cs typeface="Arial"/>
              </a:rPr>
              <a:t> </a:t>
            </a:r>
            <a:r>
              <a:rPr lang="en-US" dirty="0">
                <a:latin typeface="Century Gothic"/>
                <a:cs typeface="Arial"/>
                <a:hlinkClick r:id="rId4"/>
              </a:rPr>
              <a:t>Explore World Gifts</a:t>
            </a:r>
            <a:endParaRPr lang="en-US" dirty="0">
              <a:latin typeface="Century Gothic"/>
              <a:cs typeface="Arial"/>
            </a:endParaRPr>
          </a:p>
          <a:p>
            <a:endParaRPr lang="en-US" dirty="0">
              <a:latin typeface="Century Gothic"/>
              <a:cs typeface="Arial"/>
            </a:endParaRPr>
          </a:p>
          <a:p>
            <a:r>
              <a:rPr lang="en-US" dirty="0">
                <a:latin typeface="Century Gothic"/>
                <a:cs typeface="Arial"/>
              </a:rPr>
              <a:t>Why not use CAFOD Advent prayers cards as part of your Advent preparation? </a:t>
            </a:r>
            <a:r>
              <a:rPr lang="en-GB" dirty="0">
                <a:latin typeface="Century Gothic"/>
                <a:cs typeface="Arial"/>
                <a:hlinkClick r:id="rId5"/>
              </a:rPr>
              <a:t>Order them for free here</a:t>
            </a:r>
            <a:endParaRPr lang="en-GB" dirty="0">
              <a:latin typeface="Century Gothic"/>
              <a:cs typeface="Arial"/>
            </a:endParaRPr>
          </a:p>
        </p:txBody>
      </p:sp>
      <p:pic>
        <p:nvPicPr>
          <p:cNvPr id="7" name="Picture 6" descr="A group of candles with words on them&#10;&#10;Description automatically generated">
            <a:extLst>
              <a:ext uri="{FF2B5EF4-FFF2-40B4-BE49-F238E27FC236}">
                <a16:creationId xmlns:a16="http://schemas.microsoft.com/office/drawing/2014/main" id="{1F3E9424-F5D8-1765-DB6F-3275700E49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3210" y="1137425"/>
            <a:ext cx="2708836" cy="2708836"/>
          </a:xfrm>
          <a:prstGeom prst="rect">
            <a:avLst/>
          </a:prstGeom>
        </p:spPr>
      </p:pic>
      <p:pic>
        <p:nvPicPr>
          <p:cNvPr id="9" name="Picture 8" descr="A group of candles with text&#10;&#10;Description automatically generated">
            <a:extLst>
              <a:ext uri="{FF2B5EF4-FFF2-40B4-BE49-F238E27FC236}">
                <a16:creationId xmlns:a16="http://schemas.microsoft.com/office/drawing/2014/main" id="{1C172219-07F1-0439-43D9-5EF7D7C3B6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7514" y="4207479"/>
            <a:ext cx="3225804" cy="1816008"/>
          </a:xfrm>
          <a:prstGeom prst="rect">
            <a:avLst/>
          </a:prstGeom>
        </p:spPr>
      </p:pic>
    </p:spTree>
    <p:extLst>
      <p:ext uri="{BB962C8B-B14F-4D97-AF65-F5344CB8AC3E}">
        <p14:creationId xmlns:p14="http://schemas.microsoft.com/office/powerpoint/2010/main" val="3738844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7CD2D-5C71-49AA-A27C-3BC77014C327}"/>
              </a:ext>
            </a:extLst>
          </p:cNvPr>
          <p:cNvPicPr>
            <a:picLocks noChangeAspect="1"/>
          </p:cNvPicPr>
          <p:nvPr/>
        </p:nvPicPr>
        <p:blipFill>
          <a:blip r:embed="rId3"/>
          <a:stretch>
            <a:fillRect/>
          </a:stretch>
        </p:blipFill>
        <p:spPr>
          <a:xfrm>
            <a:off x="2368698" y="1311391"/>
            <a:ext cx="7454604" cy="5228853"/>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536702" y="1312785"/>
            <a:ext cx="5055928" cy="5016758"/>
          </a:xfrm>
          <a:prstGeom prst="rect">
            <a:avLst/>
          </a:prstGeom>
          <a:noFill/>
        </p:spPr>
        <p:txBody>
          <a:bodyPr wrap="square" lIns="91440" tIns="45720" rIns="91440" bIns="45720" rtlCol="0" anchor="t">
            <a:spAutoFit/>
          </a:bodyPr>
          <a:lstStyle/>
          <a:p>
            <a:r>
              <a:rPr lang="en-US" sz="4000" dirty="0">
                <a:latin typeface="Century Gothic"/>
                <a:ea typeface="+mn-lt"/>
                <a:cs typeface="+mn-lt"/>
              </a:rPr>
              <a:t>Christ Jesus, we know that one day you will come again. </a:t>
            </a:r>
          </a:p>
          <a:p>
            <a:r>
              <a:rPr lang="en-US" sz="4000" dirty="0">
                <a:latin typeface="Century Gothic"/>
                <a:ea typeface="+mn-lt"/>
                <a:cs typeface="+mn-lt"/>
              </a:rPr>
              <a:t>Help us to be ready when the time comes. </a:t>
            </a:r>
          </a:p>
          <a:p>
            <a:r>
              <a:rPr lang="en-US" sz="4000" dirty="0">
                <a:latin typeface="Century Gothic"/>
                <a:ea typeface="+mn-lt"/>
                <a:cs typeface="+mn-lt"/>
              </a:rPr>
              <a:t>Amen.</a:t>
            </a: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6346A1-1220-415A-BBB7-FF3DBE3AC8FC}"/>
              </a:ext>
            </a:extLst>
          </p:cNvPr>
          <p:cNvSpPr>
            <a:spLocks noGrp="1"/>
          </p:cNvSpPr>
          <p:nvPr>
            <p:ph idx="1"/>
          </p:nvPr>
        </p:nvSpPr>
        <p:spPr>
          <a:xfrm>
            <a:off x="377696" y="1106349"/>
            <a:ext cx="11157800" cy="5582656"/>
          </a:xfrm>
        </p:spPr>
        <p:txBody>
          <a:bodyPr vert="horz" lIns="91440" tIns="45720" rIns="91440" bIns="45720" rtlCol="0" anchor="t">
            <a:noAutofit/>
          </a:bodyPr>
          <a:lstStyle/>
          <a:p>
            <a:pPr marL="0" indent="0">
              <a:buNone/>
            </a:pPr>
            <a:endParaRPr lang="en-US" sz="2400" i="1" dirty="0">
              <a:solidFill>
                <a:schemeClr val="tx1"/>
              </a:solidFill>
              <a:latin typeface="Century Gothic"/>
              <a:cs typeface="Arial"/>
            </a:endParaRPr>
          </a:p>
          <a:p>
            <a:pPr marL="0" indent="0">
              <a:buNone/>
            </a:pPr>
            <a:endParaRPr lang="en-US" sz="2800" i="1" dirty="0">
              <a:solidFill>
                <a:schemeClr val="tx1"/>
              </a:solidFill>
              <a:latin typeface="Century Gothic"/>
              <a:cs typeface="Arial"/>
            </a:endParaRPr>
          </a:p>
          <a:p>
            <a:pPr marL="0" indent="0">
              <a:buNone/>
            </a:pPr>
            <a:endParaRPr lang="en-US" sz="2800" i="1" dirty="0">
              <a:solidFill>
                <a:schemeClr val="tx1"/>
              </a:solidFill>
              <a:latin typeface="Century Gothic"/>
              <a:cs typeface="Arial"/>
            </a:endParaRPr>
          </a:p>
          <a:p>
            <a:pPr marL="0" indent="0">
              <a:lnSpc>
                <a:spcPct val="120000"/>
              </a:lnSpc>
              <a:buNone/>
            </a:pPr>
            <a:br>
              <a:rPr lang="en-US" sz="2800" i="1" dirty="0">
                <a:solidFill>
                  <a:schemeClr val="tx1"/>
                </a:solidFill>
                <a:latin typeface="Century Gothic"/>
                <a:cs typeface="Arial"/>
              </a:rPr>
            </a:br>
            <a:endParaRPr lang="en-US" sz="2800" i="1" dirty="0">
              <a:solidFill>
                <a:schemeClr val="tx1"/>
              </a:solidFill>
              <a:latin typeface="Century Gothic"/>
              <a:cs typeface="Arial"/>
            </a:endParaRP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br>
              <a:rPr lang="en-US" sz="2800" dirty="0">
                <a:latin typeface="Century Gothic"/>
                <a:cs typeface="Arial"/>
              </a:rPr>
            </a:br>
            <a:endParaRPr lang="en-US" sz="2800" dirty="0">
              <a:latin typeface="Century Gothic"/>
              <a:cs typeface="Arial"/>
            </a:endParaRPr>
          </a:p>
        </p:txBody>
      </p:sp>
      <p:sp>
        <p:nvSpPr>
          <p:cNvPr id="3" name="TextBox 2">
            <a:extLst>
              <a:ext uri="{FF2B5EF4-FFF2-40B4-BE49-F238E27FC236}">
                <a16:creationId xmlns:a16="http://schemas.microsoft.com/office/drawing/2014/main" id="{B843C0C8-2E80-4A00-8FE9-DD73BB168080}"/>
              </a:ext>
            </a:extLst>
          </p:cNvPr>
          <p:cNvSpPr txBox="1"/>
          <p:nvPr/>
        </p:nvSpPr>
        <p:spPr>
          <a:xfrm>
            <a:off x="8441072" y="275001"/>
            <a:ext cx="4109544" cy="461665"/>
          </a:xfrm>
          <a:prstGeom prst="rect">
            <a:avLst/>
          </a:prstGeom>
          <a:noFill/>
        </p:spPr>
        <p:txBody>
          <a:bodyPr wrap="square" lIns="91440" tIns="45720" rIns="91440" bIns="45720" rtlCol="0" anchor="t">
            <a:spAutoFit/>
          </a:bodyPr>
          <a:lstStyle/>
          <a:p>
            <a:r>
              <a:rPr lang="en-US" sz="2400" b="1" i="1" dirty="0">
                <a:latin typeface="Century Gothic" panose="020B0502020202020204" pitchFamily="34" charset="0"/>
                <a:cs typeface="Segoe UI"/>
              </a:rPr>
              <a:t>Mark 13: 24-32</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114048" y="5970548"/>
            <a:ext cx="7221092" cy="718457"/>
            <a:chOff x="344402" y="5598515"/>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598515"/>
              <a:ext cx="717233" cy="718457"/>
            </a:xfrm>
            <a:prstGeom prst="rect">
              <a:avLst/>
            </a:prstGeom>
          </p:spPr>
        </p:pic>
      </p:grpSp>
      <p:sp>
        <p:nvSpPr>
          <p:cNvPr id="9" name="TextBox 8">
            <a:extLst>
              <a:ext uri="{FF2B5EF4-FFF2-40B4-BE49-F238E27FC236}">
                <a16:creationId xmlns:a16="http://schemas.microsoft.com/office/drawing/2014/main" id="{08C63BF5-DA15-450E-A230-53781DAF323D}"/>
              </a:ext>
            </a:extLst>
          </p:cNvPr>
          <p:cNvSpPr txBox="1"/>
          <p:nvPr/>
        </p:nvSpPr>
        <p:spPr>
          <a:xfrm>
            <a:off x="516649" y="1110615"/>
            <a:ext cx="11157800" cy="5262979"/>
          </a:xfrm>
          <a:prstGeom prst="rect">
            <a:avLst/>
          </a:prstGeom>
          <a:noFill/>
        </p:spPr>
        <p:txBody>
          <a:bodyPr wrap="square" lIns="91440" tIns="45720" rIns="91440" bIns="45720" anchor="t">
            <a:spAutoFit/>
          </a:bodyPr>
          <a:lstStyle/>
          <a:p>
            <a:r>
              <a:rPr lang="en-US" sz="2400" dirty="0">
                <a:latin typeface="Century Gothic"/>
                <a:cs typeface="Arial"/>
              </a:rPr>
              <a:t>“In the days after that time of trouble, the sun will grow dark, the moon will no longer shine, the stars will fall from heaven, and the powers in space will be driven from their courses. Then the Son of Man will appear, coming in the clouds with great power and glory. He will send the angels out to the four corners of the earth to gather God's chosen people from one end of the world to the other.</a:t>
            </a:r>
          </a:p>
          <a:p>
            <a:pPr marL="0" indent="0">
              <a:buNone/>
            </a:pPr>
            <a:r>
              <a:rPr lang="en-US" sz="2400" dirty="0">
                <a:latin typeface="Century Gothic"/>
                <a:cs typeface="Arial"/>
              </a:rPr>
              <a:t>“Let the fig tree teach you a lesson. When its branches become green and tender and it starts putting out leaves, you know that summer is near. In the same way, when you see these things happening, you will know that the time is near, ready to begin. Remember that all these things will happen before the people now living have all died. Heaven and earth will pass away, but my words will never pass away.</a:t>
            </a:r>
          </a:p>
          <a:p>
            <a:r>
              <a:rPr lang="en-US" sz="2400" dirty="0">
                <a:latin typeface="Century Gothic"/>
                <a:cs typeface="Arial"/>
              </a:rPr>
              <a:t>“No one knows, however, when that day or hour will come - neither the angels in heaven, nor the Son; only the Father knows.”</a:t>
            </a: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923330"/>
          </a:xfrm>
        </p:spPr>
        <p:txBody>
          <a:bodyPr vert="horz" wrap="square" lIns="91440" tIns="45720" rIns="91440" bIns="45720" rtlCol="0" anchor="t">
            <a:spAutoFit/>
          </a:bodyPr>
          <a:lstStyle/>
          <a:p>
            <a:pPr marL="0" indent="0">
              <a:buNone/>
            </a:pPr>
            <a:endParaRPr lang="en-GB" sz="2400" dirty="0">
              <a:solidFill>
                <a:schemeClr val="tx1"/>
              </a:solidFill>
              <a:latin typeface="Century Gothic" panose="020B0502020202020204" pitchFamily="34" charset="0"/>
            </a:endParaRPr>
          </a:p>
          <a:p>
            <a:pPr algn="just">
              <a:buNone/>
            </a:pPr>
            <a:endParaRPr lang="en-US" dirty="0">
              <a:latin typeface="Century Gothic"/>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8640525" y="5904190"/>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5309710" cy="7109639"/>
          </a:xfrm>
          <a:prstGeom prst="rect">
            <a:avLst/>
          </a:prstGeom>
        </p:spPr>
        <p:txBody>
          <a:bodyPr wrap="square" lIns="91440" tIns="45720" rIns="91440" bIns="45720" anchor="t">
            <a:spAutoFit/>
          </a:bodyPr>
          <a:lstStyle/>
          <a:p>
            <a:r>
              <a:rPr lang="en-GB" sz="2400" b="1" dirty="0">
                <a:latin typeface="Century Gothic"/>
                <a:cs typeface="Segoe UI"/>
              </a:rPr>
              <a:t>What do you remember from the Gospel reading? </a:t>
            </a:r>
            <a:endParaRPr lang="en-US" sz="2400" b="1" dirty="0">
              <a:latin typeface="Century Gothic"/>
              <a:cs typeface="Segoe UI"/>
            </a:endParaRPr>
          </a:p>
          <a:p>
            <a:endParaRPr lang="en-US" sz="2400" dirty="0">
              <a:latin typeface="Century Gothic" panose="020B0502020202020204" pitchFamily="34" charset="0"/>
            </a:endParaRPr>
          </a:p>
          <a:p>
            <a:r>
              <a:rPr lang="en-US" sz="2400" dirty="0">
                <a:latin typeface="Century Gothic" panose="020B0502020202020204" pitchFamily="34" charset="0"/>
              </a:rPr>
              <a:t>We often prepare for special events. Can you think of some events that we get ready for? </a:t>
            </a:r>
          </a:p>
          <a:p>
            <a:endParaRPr lang="en-US" sz="2400" dirty="0">
              <a:latin typeface="Century Gothic" panose="020B0502020202020204" pitchFamily="34" charset="0"/>
            </a:endParaRPr>
          </a:p>
          <a:p>
            <a:r>
              <a:rPr lang="en-US" sz="2400" dirty="0">
                <a:latin typeface="Century Gothic" panose="020B0502020202020204" pitchFamily="34" charset="0"/>
              </a:rPr>
              <a:t>We get ready to welcome visitors. </a:t>
            </a:r>
          </a:p>
          <a:p>
            <a:endParaRPr lang="en-US" sz="2400" dirty="0">
              <a:latin typeface="Century Gothic" panose="020B0502020202020204" pitchFamily="34" charset="0"/>
            </a:endParaRPr>
          </a:p>
          <a:p>
            <a:r>
              <a:rPr lang="en-US" sz="2400" dirty="0">
                <a:latin typeface="Century Gothic"/>
              </a:rPr>
              <a:t>We prepare when there is going to be a new baby in the family.</a:t>
            </a:r>
            <a:endParaRPr lang="en-US" sz="2400" dirty="0">
              <a:latin typeface="Century Gothic" panose="020B0502020202020204" pitchFamily="34" charset="0"/>
            </a:endParaRPr>
          </a:p>
          <a:p>
            <a:endParaRPr lang="en-US" sz="2400" dirty="0">
              <a:latin typeface="Century Gothic" panose="020B0502020202020204" pitchFamily="34" charset="0"/>
            </a:endParaRPr>
          </a:p>
          <a:p>
            <a:r>
              <a:rPr lang="en-US" sz="2400" dirty="0">
                <a:latin typeface="Century Gothic"/>
              </a:rPr>
              <a:t>We prepare for a party or a meal. </a:t>
            </a:r>
          </a:p>
          <a:p>
            <a:endParaRPr lang="en-US" sz="2400" dirty="0">
              <a:latin typeface="Century Gothic" panose="020B0502020202020204" pitchFamily="34" charset="0"/>
            </a:endParaRPr>
          </a:p>
          <a:p>
            <a:r>
              <a:rPr lang="en-US" sz="2400" dirty="0">
                <a:latin typeface="Century Gothic" panose="020B0502020202020204" pitchFamily="34" charset="0"/>
              </a:rPr>
              <a:t>We get ready for the school play.</a:t>
            </a:r>
          </a:p>
          <a:p>
            <a:endParaRPr lang="en-US" sz="2400" dirty="0">
              <a:latin typeface="Century Gothic" panose="020B0502020202020204" pitchFamily="34" charset="0"/>
            </a:endParaRPr>
          </a:p>
          <a:p>
            <a:endParaRPr lang="en-US" sz="2400" dirty="0">
              <a:latin typeface="Century Gothic" panose="020B0502020202020204" pitchFamily="34" charset="0"/>
            </a:endParaRPr>
          </a:p>
          <a:p>
            <a:endParaRPr lang="en-US" sz="2400" dirty="0">
              <a:latin typeface="Century Gothic" panose="020B0502020202020204" pitchFamily="34" charset="0"/>
            </a:endParaRPr>
          </a:p>
          <a:p>
            <a:endParaRPr lang="en-GB" sz="2400" dirty="0">
              <a:latin typeface="Century Gothic" panose="020B0502020202020204" pitchFamily="34" charset="0"/>
            </a:endParaRPr>
          </a:p>
        </p:txBody>
      </p:sp>
      <p:pic>
        <p:nvPicPr>
          <p:cNvPr id="2" name="Picture 1" descr="A person smiling at camera&#10;&#10;Description automatically generated">
            <a:extLst>
              <a:ext uri="{FF2B5EF4-FFF2-40B4-BE49-F238E27FC236}">
                <a16:creationId xmlns:a16="http://schemas.microsoft.com/office/drawing/2014/main" id="{441382C1-FED3-F5DA-8332-6A73701CB4CE}"/>
              </a:ext>
            </a:extLst>
          </p:cNvPr>
          <p:cNvPicPr>
            <a:picLocks noChangeAspect="1"/>
          </p:cNvPicPr>
          <p:nvPr/>
        </p:nvPicPr>
        <p:blipFill>
          <a:blip r:embed="rId5"/>
          <a:stretch>
            <a:fillRect/>
          </a:stretch>
        </p:blipFill>
        <p:spPr>
          <a:xfrm>
            <a:off x="5687786" y="1397000"/>
            <a:ext cx="6096000" cy="4064000"/>
          </a:xfrm>
          <a:prstGeom prst="rect">
            <a:avLst/>
          </a:prstGeom>
        </p:spPr>
      </p:pic>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luggage, indoor, people&#10;&#10;Description automatically generated">
            <a:extLst>
              <a:ext uri="{FF2B5EF4-FFF2-40B4-BE49-F238E27FC236}">
                <a16:creationId xmlns:a16="http://schemas.microsoft.com/office/drawing/2014/main" id="{F0573623-89F4-49DA-A36A-21BB78F66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706" y="1618593"/>
            <a:ext cx="6329855" cy="4219903"/>
          </a:xfrm>
          <a:prstGeom prst="rect">
            <a:avLst/>
          </a:prstGeom>
        </p:spPr>
      </p:pic>
      <p:sp>
        <p:nvSpPr>
          <p:cNvPr id="7" name="TextBox 6">
            <a:extLst>
              <a:ext uri="{FF2B5EF4-FFF2-40B4-BE49-F238E27FC236}">
                <a16:creationId xmlns:a16="http://schemas.microsoft.com/office/drawing/2014/main" id="{E6FE98A7-E82F-4C03-B7F9-20C87BA1862A}"/>
              </a:ext>
            </a:extLst>
          </p:cNvPr>
          <p:cNvSpPr txBox="1"/>
          <p:nvPr/>
        </p:nvSpPr>
        <p:spPr>
          <a:xfrm>
            <a:off x="7149663" y="1677316"/>
            <a:ext cx="4842164" cy="4154984"/>
          </a:xfrm>
          <a:prstGeom prst="rect">
            <a:avLst/>
          </a:prstGeom>
          <a:noFill/>
        </p:spPr>
        <p:txBody>
          <a:bodyPr wrap="square" lIns="91440" tIns="45720" rIns="91440" bIns="45720" anchor="t">
            <a:spAutoFit/>
          </a:bodyPr>
          <a:lstStyle/>
          <a:p>
            <a:r>
              <a:rPr lang="en-US" sz="2400" dirty="0">
                <a:latin typeface="Century Gothic"/>
              </a:rPr>
              <a:t>All around the world, children get ready to go to school in the morning. They get up, get washed and dressed, have breakfast and make their way to school ready to learn. </a:t>
            </a:r>
            <a:endParaRPr lang="en-US"/>
          </a:p>
          <a:p>
            <a:endParaRPr lang="en-US" sz="2400" dirty="0">
              <a:latin typeface="Century Gothic"/>
            </a:endParaRPr>
          </a:p>
          <a:p>
            <a:r>
              <a:rPr lang="en-US" sz="2400" dirty="0">
                <a:latin typeface="Century Gothic"/>
              </a:rPr>
              <a:t>By doing their homework each night, children everywhere are also learning and preparing for their future.</a:t>
            </a:r>
            <a:endParaRPr lang="en-US"/>
          </a:p>
        </p:txBody>
      </p:sp>
    </p:spTree>
    <p:extLst>
      <p:ext uri="{BB962C8B-B14F-4D97-AF65-F5344CB8AC3E}">
        <p14:creationId xmlns:p14="http://schemas.microsoft.com/office/powerpoint/2010/main" val="2445162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54DA27-3D0A-5164-E259-92024952BA73}"/>
              </a:ext>
            </a:extLst>
          </p:cNvPr>
          <p:cNvSpPr txBox="1"/>
          <p:nvPr/>
        </p:nvSpPr>
        <p:spPr>
          <a:xfrm>
            <a:off x="886293" y="2280008"/>
            <a:ext cx="432600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When they get home from school, many children will help their parents prepare to get the dinner ready, so that the family can have something to eat. </a:t>
            </a:r>
            <a:endParaRPr lang="en-US" dirty="0"/>
          </a:p>
        </p:txBody>
      </p:sp>
      <p:pic>
        <p:nvPicPr>
          <p:cNvPr id="9" name="Content Placeholder 8" descr="A group of people sitting at a table with plates of food&#10;&#10;Description automatically generated">
            <a:extLst>
              <a:ext uri="{FF2B5EF4-FFF2-40B4-BE49-F238E27FC236}">
                <a16:creationId xmlns:a16="http://schemas.microsoft.com/office/drawing/2014/main" id="{290062E0-46B8-854D-4BCF-B95D44808BC0}"/>
              </a:ext>
            </a:extLst>
          </p:cNvPr>
          <p:cNvPicPr>
            <a:picLocks noGrp="1" noChangeAspect="1"/>
          </p:cNvPicPr>
          <p:nvPr>
            <p:ph idx="1"/>
          </p:nvPr>
        </p:nvPicPr>
        <p:blipFill>
          <a:blip r:embed="rId3"/>
          <a:stretch>
            <a:fillRect/>
          </a:stretch>
        </p:blipFill>
        <p:spPr>
          <a:xfrm>
            <a:off x="5211343" y="1710178"/>
            <a:ext cx="6096000" cy="4064000"/>
          </a:xfrm>
        </p:spPr>
      </p:pic>
    </p:spTree>
    <p:extLst>
      <p:ext uri="{BB962C8B-B14F-4D97-AF65-F5344CB8AC3E}">
        <p14:creationId xmlns:p14="http://schemas.microsoft.com/office/powerpoint/2010/main" val="3966852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7AF15-553C-17F0-0CBC-5EA77D212DF7}"/>
              </a:ext>
            </a:extLst>
          </p:cNvPr>
          <p:cNvSpPr>
            <a:spLocks noGrp="1"/>
          </p:cNvSpPr>
          <p:nvPr>
            <p:ph idx="1"/>
          </p:nvPr>
        </p:nvSpPr>
        <p:spPr>
          <a:xfrm>
            <a:off x="501128" y="1094978"/>
            <a:ext cx="6032251" cy="3416320"/>
          </a:xfrm>
        </p:spPr>
        <p:txBody>
          <a:bodyPr vert="horz" wrap="square" lIns="91440" tIns="45720" rIns="91440" bIns="45720" rtlCol="0" anchor="t">
            <a:spAutoFit/>
          </a:bodyPr>
          <a:lstStyle/>
          <a:p>
            <a:pPr marL="0" indent="0">
              <a:spcBef>
                <a:spcPts val="0"/>
              </a:spcBef>
              <a:spcAft>
                <a:spcPts val="0"/>
              </a:spcAft>
              <a:buNone/>
            </a:pPr>
            <a:r>
              <a:rPr lang="en-US" sz="2400" dirty="0">
                <a:solidFill>
                  <a:srgbClr val="000000"/>
                </a:solidFill>
                <a:latin typeface="Century Gothic"/>
                <a:cs typeface="Arial" panose="020B0604020202020204"/>
              </a:rPr>
              <a:t>Do you get ready in any of these ways during your day? Can you think of any other ways you get ready or prepare for things? </a:t>
            </a:r>
          </a:p>
          <a:p>
            <a:pPr marL="0" indent="0">
              <a:spcBef>
                <a:spcPts val="0"/>
              </a:spcBef>
              <a:spcAft>
                <a:spcPts val="0"/>
              </a:spcAft>
              <a:buNone/>
            </a:pPr>
            <a:endParaRPr lang="en-US" sz="2400" dirty="0">
              <a:solidFill>
                <a:srgbClr val="000000"/>
              </a:solidFill>
              <a:latin typeface="Century Gothic"/>
              <a:cs typeface="Arial" panose="020B0604020202020204"/>
            </a:endParaRPr>
          </a:p>
          <a:p>
            <a:pPr marL="0" indent="0">
              <a:spcBef>
                <a:spcPts val="0"/>
              </a:spcBef>
              <a:spcAft>
                <a:spcPts val="0"/>
              </a:spcAft>
              <a:buNone/>
            </a:pPr>
            <a:r>
              <a:rPr lang="en-US" sz="2400" dirty="0">
                <a:solidFill>
                  <a:srgbClr val="000000"/>
                </a:solidFill>
                <a:latin typeface="Century Gothic"/>
                <a:cs typeface="Arial" panose="020B0604020202020204"/>
              </a:rPr>
              <a:t>In today’s gospel, Jesus talks about the time when he will come again. Do you remember what he says about when that will be? </a:t>
            </a:r>
          </a:p>
        </p:txBody>
      </p:sp>
      <p:sp>
        <p:nvSpPr>
          <p:cNvPr id="5" name="TextBox 4">
            <a:extLst>
              <a:ext uri="{FF2B5EF4-FFF2-40B4-BE49-F238E27FC236}">
                <a16:creationId xmlns:a16="http://schemas.microsoft.com/office/drawing/2014/main" id="{AAA12D94-EF77-B802-5DD7-4F4672FD1F92}"/>
              </a:ext>
            </a:extLst>
          </p:cNvPr>
          <p:cNvSpPr txBox="1"/>
          <p:nvPr/>
        </p:nvSpPr>
        <p:spPr>
          <a:xfrm>
            <a:off x="503349" y="5738773"/>
            <a:ext cx="114924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How do you think we can be ready for Jesus? What kind of people should we be so that we are ready for Jesus? </a:t>
            </a:r>
            <a:endParaRPr lang="en-US">
              <a:cs typeface="Arial"/>
            </a:endParaRPr>
          </a:p>
        </p:txBody>
      </p:sp>
      <p:pic>
        <p:nvPicPr>
          <p:cNvPr id="6" name="Picture 5" descr="A group of children wearing rain boots&#10;&#10;Description automatically generated">
            <a:extLst>
              <a:ext uri="{FF2B5EF4-FFF2-40B4-BE49-F238E27FC236}">
                <a16:creationId xmlns:a16="http://schemas.microsoft.com/office/drawing/2014/main" id="{6483B9A5-D9D5-A3AC-234F-6A87C770A206}"/>
              </a:ext>
            </a:extLst>
          </p:cNvPr>
          <p:cNvPicPr>
            <a:picLocks noChangeAspect="1"/>
          </p:cNvPicPr>
          <p:nvPr/>
        </p:nvPicPr>
        <p:blipFill>
          <a:blip r:embed="rId3"/>
          <a:stretch>
            <a:fillRect/>
          </a:stretch>
        </p:blipFill>
        <p:spPr>
          <a:xfrm>
            <a:off x="6531429" y="1111250"/>
            <a:ext cx="5143500" cy="3424465"/>
          </a:xfrm>
          <a:prstGeom prst="rect">
            <a:avLst/>
          </a:prstGeom>
        </p:spPr>
      </p:pic>
      <p:sp>
        <p:nvSpPr>
          <p:cNvPr id="7" name="TextBox 6">
            <a:extLst>
              <a:ext uri="{FF2B5EF4-FFF2-40B4-BE49-F238E27FC236}">
                <a16:creationId xmlns:a16="http://schemas.microsoft.com/office/drawing/2014/main" id="{7C16A7A1-CFE8-8766-D438-121C26970C70}"/>
              </a:ext>
            </a:extLst>
          </p:cNvPr>
          <p:cNvSpPr txBox="1"/>
          <p:nvPr/>
        </p:nvSpPr>
        <p:spPr>
          <a:xfrm>
            <a:off x="496513" y="4733007"/>
            <a:ext cx="115011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Jesus says nobody except God knows when Jesus will come again. But as his followers we should still try to be ready to greet him when he comes. </a:t>
            </a:r>
            <a:endParaRPr lang="en-US" dirty="0"/>
          </a:p>
        </p:txBody>
      </p:sp>
    </p:spTree>
    <p:extLst>
      <p:ext uri="{BB962C8B-B14F-4D97-AF65-F5344CB8AC3E}">
        <p14:creationId xmlns:p14="http://schemas.microsoft.com/office/powerpoint/2010/main" val="155720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4508CC-D1B4-405F-B1BF-835250692F4D}"/>
              </a:ext>
            </a:extLst>
          </p:cNvPr>
          <p:cNvSpPr>
            <a:spLocks noGrp="1"/>
          </p:cNvSpPr>
          <p:nvPr>
            <p:ph idx="1"/>
          </p:nvPr>
        </p:nvSpPr>
        <p:spPr>
          <a:xfrm>
            <a:off x="7299818" y="1560530"/>
            <a:ext cx="4571334" cy="5232202"/>
          </a:xfrm>
        </p:spPr>
        <p:txBody>
          <a:bodyPr vert="horz" wrap="square" lIns="91440" tIns="45720" rIns="91440" bIns="45720" rtlCol="0" anchor="t">
            <a:spAutoFit/>
          </a:bodyPr>
          <a:lstStyle/>
          <a:p>
            <a:pPr marL="0" indent="0">
              <a:buNone/>
            </a:pPr>
            <a:r>
              <a:rPr lang="en-US" sz="2400" dirty="0">
                <a:solidFill>
                  <a:schemeClr val="tx1"/>
                </a:solidFill>
                <a:latin typeface="Century Gothic"/>
              </a:rPr>
              <a:t>We can try to be ready by doing all that Jesus asks of us: by loving God and one another and by helping other people; by living in peace with each other and by sharing what we have so that all people have enough. </a:t>
            </a:r>
          </a:p>
          <a:p>
            <a:pPr marL="0" indent="0">
              <a:buNone/>
            </a:pPr>
            <a:r>
              <a:rPr lang="en-US" sz="2400" dirty="0">
                <a:solidFill>
                  <a:schemeClr val="tx1"/>
                </a:solidFill>
                <a:latin typeface="Century Gothic"/>
                <a:cs typeface="Times New Roman"/>
              </a:rPr>
              <a:t>What will you do so that you can try to be ready when Jesus comes again in glory?</a:t>
            </a:r>
            <a:endParaRPr lang="en-US" sz="2400" dirty="0">
              <a:solidFill>
                <a:schemeClr val="tx1"/>
              </a:solidFill>
              <a:latin typeface="Century Gothic"/>
            </a:endParaRPr>
          </a:p>
          <a:p>
            <a:pPr marL="0" indent="0">
              <a:buNone/>
            </a:pPr>
            <a:endParaRPr lang="en-US" sz="2000" dirty="0">
              <a:solidFill>
                <a:schemeClr val="tx1"/>
              </a:solidFill>
              <a:latin typeface="Century Gothic" panose="020B0502020202020204" pitchFamily="34" charset="0"/>
            </a:endParaRPr>
          </a:p>
          <a:p>
            <a:pPr marL="0" indent="0">
              <a:buNone/>
            </a:pPr>
            <a:endParaRPr lang="en-GB" dirty="0"/>
          </a:p>
        </p:txBody>
      </p:sp>
      <p:pic>
        <p:nvPicPr>
          <p:cNvPr id="2" name="Picture 1" descr="A person pouring seeds into a bowl&#10;&#10;Description automatically generated">
            <a:extLst>
              <a:ext uri="{FF2B5EF4-FFF2-40B4-BE49-F238E27FC236}">
                <a16:creationId xmlns:a16="http://schemas.microsoft.com/office/drawing/2014/main" id="{3F6D08DC-0DE4-19B8-BE8A-31D97869A791}"/>
              </a:ext>
            </a:extLst>
          </p:cNvPr>
          <p:cNvPicPr>
            <a:picLocks noChangeAspect="1"/>
          </p:cNvPicPr>
          <p:nvPr/>
        </p:nvPicPr>
        <p:blipFill>
          <a:blip r:embed="rId3"/>
          <a:stretch>
            <a:fillRect/>
          </a:stretch>
        </p:blipFill>
        <p:spPr>
          <a:xfrm>
            <a:off x="544285" y="1557746"/>
            <a:ext cx="6463391" cy="4341222"/>
          </a:xfrm>
          <a:prstGeom prst="rect">
            <a:avLst/>
          </a:prstGeom>
        </p:spPr>
      </p:pic>
    </p:spTree>
    <p:extLst>
      <p:ext uri="{BB962C8B-B14F-4D97-AF65-F5344CB8AC3E}">
        <p14:creationId xmlns:p14="http://schemas.microsoft.com/office/powerpoint/2010/main" val="356029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SZUU6KYVHK2A-2146017777-18483</_dlc_DocId>
    <_dlc_DocIdUrl xmlns="04672002-f21f-4240-adfb-f0b653fb6fb5">
      <Url>https://cafod365.sharepoint.com/sites/int/Education/_layouts/15/DocIdRedir.aspx?ID=SZUU6KYVHK2A-2146017777-18483</Url>
      <Description>SZUU6KYVHK2A-2146017777-18483</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B496FF1-345B-47B4-B6BC-6B33040EA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0FDB06-B221-499B-BA77-123DF03D2BB2}">
  <ds:schemaRefs>
    <ds:schemaRef ds:uri="http://schemas.microsoft.com/sharepoint/v3/fields"/>
    <ds:schemaRef ds:uri="453a0c7f-c966-4a5c-a0f8-de0f8150ea1e"/>
    <ds:schemaRef ds:uri="http://schemas.microsoft.com/office/2006/documentManagement/types"/>
    <ds:schemaRef ds:uri="http://purl.org/dc/terms/"/>
    <ds:schemaRef ds:uri="http://schemas.microsoft.com/office/infopath/2007/PartnerControls"/>
    <ds:schemaRef ds:uri="http://purl.org/dc/dcmitype/"/>
    <ds:schemaRef ds:uri="http://schemas.microsoft.com/office/2006/metadata/properties"/>
    <ds:schemaRef ds:uri="http://purl.org/dc/elements/1.1/"/>
    <ds:schemaRef ds:uri="04672002-f21f-4240-adfb-f0b653fb6fb5"/>
    <ds:schemaRef ds:uri="236a9a4b-a03c-46ba-8ec6-624c184acbc6"/>
    <ds:schemaRef ds:uri="http://schemas.openxmlformats.org/package/2006/metadata/core-properties"/>
    <ds:schemaRef ds:uri="bdf04112-6931-4610-9724-cd62e91446a3"/>
    <ds:schemaRef ds:uri="http://www.w3.org/XML/1998/namespace"/>
  </ds:schemaRefs>
</ds:datastoreItem>
</file>

<file path=customXml/itemProps3.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4.xml><?xml version="1.0" encoding="utf-8"?>
<ds:datastoreItem xmlns:ds="http://schemas.openxmlformats.org/officeDocument/2006/customXml" ds:itemID="{665CB3E2-8709-4147-8C75-634C1593348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3892</TotalTime>
  <Words>1183</Words>
  <Application>Microsoft Office PowerPoint</Application>
  <PresentationFormat>Widescreen</PresentationFormat>
  <Paragraphs>104</Paragraphs>
  <Slides>16</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Arial Black</vt:lpstr>
      <vt:lpstr>Calibri</vt:lpstr>
      <vt:lpstr>Calibri Light</vt:lpstr>
      <vt:lpstr>Cambria</vt:lpstr>
      <vt:lpstr>Century Gothic</vt:lpstr>
      <vt:lpstr>Segoe UI</vt:lpstr>
      <vt:lpstr>Wingdings</vt:lpstr>
      <vt:lpstr>office theme</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Advent save the date!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684</cp:revision>
  <dcterms:created xsi:type="dcterms:W3CDTF">2021-02-16T09:08:51Z</dcterms:created>
  <dcterms:modified xsi:type="dcterms:W3CDTF">2024-11-13T21:56:39Z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eec3b9b3-2cbc-48c9-ab88-f71220698bdf</vt:lpwstr>
  </property>
  <property fmtid="{D5CDD505-2E9C-101B-9397-08002B2CF9AE}" pid="4" name="MediaServiceImageTags">
    <vt:lpwstr/>
  </property>
</Properties>
</file>