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5"/>
  </p:notesMasterIdLst>
  <p:sldIdLst>
    <p:sldId id="288" r:id="rId6"/>
    <p:sldId id="289" r:id="rId7"/>
    <p:sldId id="293" r:id="rId8"/>
    <p:sldId id="294" r:id="rId9"/>
    <p:sldId id="295" r:id="rId10"/>
    <p:sldId id="297" r:id="rId11"/>
    <p:sldId id="296" r:id="rId12"/>
    <p:sldId id="298" r:id="rId13"/>
    <p:sldId id="29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152234-DCAA-4AB5-871A-60D48CFC9F1B}" v="4" dt="2021-08-11T09:35:22.3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5" autoAdjust="0"/>
    <p:restoredTop sz="84111" autoAdjust="0"/>
  </p:normalViewPr>
  <p:slideViewPr>
    <p:cSldViewPr snapToGrid="0">
      <p:cViewPr varScale="1">
        <p:scale>
          <a:sx n="72" d="100"/>
          <a:sy n="72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D27C5-9730-4522-97F0-BF11BC6ABD84}" type="datetimeFigureOut">
              <a:rPr lang="en-US"/>
              <a:t>1/25/2022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5366C-5F8C-42CA-9C4D-03125D9DB2B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07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71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ver or section slide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249"/>
            <a:ext cx="12188829" cy="595475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85999" y="2116800"/>
            <a:ext cx="5884983" cy="1323439"/>
          </a:xfrm>
        </p:spPr>
        <p:txBody>
          <a:bodyPr wrap="square" anchor="t" anchorCtr="0">
            <a:spAutoFit/>
          </a:bodyPr>
          <a:lstStyle>
            <a:lvl1pPr algn="l"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86000" y="4935600"/>
            <a:ext cx="5608800" cy="400110"/>
          </a:xfrm>
        </p:spPr>
        <p:txBody>
          <a:bodyPr/>
          <a:lstStyle>
            <a:lvl1pPr marL="0" indent="0" algn="l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35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37200" y="1299600"/>
            <a:ext cx="10890000" cy="81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6120788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100888" y="2278800"/>
            <a:ext cx="4426312" cy="4079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71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r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6120788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100888" y="2278800"/>
            <a:ext cx="4426312" cy="4079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374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6412" y="2278800"/>
            <a:ext cx="6120788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37200" y="2278800"/>
            <a:ext cx="4426312" cy="4079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528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lef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6412" y="2278800"/>
            <a:ext cx="6120788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37200" y="2278800"/>
            <a:ext cx="4426312" cy="4079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62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or video gr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1580401" y="1321200"/>
            <a:ext cx="8646567" cy="5108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445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or video grab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1580401" y="1321200"/>
            <a:ext cx="8646567" cy="5108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978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or video grab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885825"/>
            <a:ext cx="12192000" cy="5972175"/>
          </a:xfrm>
          <a:prstGeom prst="rect">
            <a:avLst/>
          </a:prstGeom>
          <a:solidFill>
            <a:srgbClr val="112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1580401" y="1321200"/>
            <a:ext cx="8646567" cy="5108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981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36402-BA29-4830-8DA5-DACDD67A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362400"/>
            <a:ext cx="10515600" cy="707886"/>
          </a:xfrm>
        </p:spPr>
        <p:txBody>
          <a:bodyPr anchor="t" anchorCtr="0"/>
          <a:lstStyle>
            <a:lvl1pPr algn="ctr">
              <a:lnSpc>
                <a:spcPts val="4800"/>
              </a:lnSpc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Box 2"/>
          <p:cNvSpPr txBox="1"/>
          <p:nvPr userDrawn="1"/>
        </p:nvSpPr>
        <p:spPr>
          <a:xfrm>
            <a:off x="248478" y="6350000"/>
            <a:ext cx="11694602" cy="35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  <a:t>The Catholic Agency for Overseas Development (CAFOD) is the official aid agency of the Catholic Church in England and Wales and part of Caritas International.  </a:t>
            </a:r>
            <a:b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</a:br>
            <a: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  <a:t>Registered charity number 1160384. Company limited by guarantee registered in England and Wales number 09387398.</a:t>
            </a:r>
          </a:p>
        </p:txBody>
      </p:sp>
    </p:spTree>
    <p:extLst>
      <p:ext uri="{BB962C8B-B14F-4D97-AF65-F5344CB8AC3E}">
        <p14:creationId xmlns:p14="http://schemas.microsoft.com/office/powerpoint/2010/main" val="2455087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E36402-BA29-4830-8DA5-DACDD67A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362400"/>
            <a:ext cx="10515600" cy="707886"/>
          </a:xfrm>
        </p:spPr>
        <p:txBody>
          <a:bodyPr anchor="t" anchorCtr="0"/>
          <a:lstStyle>
            <a:lvl1pPr algn="ctr">
              <a:lnSpc>
                <a:spcPts val="4800"/>
              </a:lnSpc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248478" y="6350000"/>
            <a:ext cx="11694602" cy="35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  <a:t>The Catholic Agency for Overseas Development (CAFOD) is the official aid agency of the Catholic Church in England and Wales and part of Caritas International.  </a:t>
            </a:r>
            <a:b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</a:br>
            <a: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  <a:t>Registered charity number 1160384. Company limited by guarantee registered in England and Wales number 09387398.</a:t>
            </a:r>
          </a:p>
        </p:txBody>
      </p:sp>
    </p:spTree>
    <p:extLst>
      <p:ext uri="{BB962C8B-B14F-4D97-AF65-F5344CB8AC3E}">
        <p14:creationId xmlns:p14="http://schemas.microsoft.com/office/powerpoint/2010/main" val="424642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885825"/>
            <a:ext cx="12192000" cy="5972175"/>
          </a:xfrm>
          <a:prstGeom prst="rect">
            <a:avLst/>
          </a:prstGeom>
          <a:solidFill>
            <a:srgbClr val="112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E36402-BA29-4830-8DA5-DACDD67A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362400"/>
            <a:ext cx="10515600" cy="707886"/>
          </a:xfrm>
        </p:spPr>
        <p:txBody>
          <a:bodyPr anchor="t" anchorCtr="0"/>
          <a:lstStyle>
            <a:lvl1pPr algn="ctr"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248478" y="6350000"/>
            <a:ext cx="11694602" cy="35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0" i="0" u="none" strike="noStrike" kern="1200" baseline="300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 Catholic Agency for Overseas Development (CAFOD) is the official aid agency of the Catholic Church in England and Wales and part of Caritas International.  </a:t>
            </a:r>
            <a:br>
              <a:rPr lang="en-GB" sz="1300" b="0" i="0" u="none" strike="noStrike" kern="1200" baseline="3000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GB" sz="1300" b="0" i="0" u="none" strike="noStrike" kern="1200" baseline="300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Registered charity number 1160384. Company limited by guarantee registered in England and Wales number 09387398.</a:t>
            </a:r>
          </a:p>
        </p:txBody>
      </p:sp>
    </p:spTree>
    <p:extLst>
      <p:ext uri="{BB962C8B-B14F-4D97-AF65-F5344CB8AC3E}">
        <p14:creationId xmlns:p14="http://schemas.microsoft.com/office/powerpoint/2010/main" val="257671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ver or section slide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249"/>
            <a:ext cx="12188829" cy="5954751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4800" y="2116800"/>
            <a:ext cx="5608800" cy="1323439"/>
          </a:xfrm>
        </p:spPr>
        <p:txBody>
          <a:bodyPr/>
          <a:lstStyle>
            <a:lvl1pPr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094800" y="4935600"/>
            <a:ext cx="5608800" cy="400110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974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5AF46-C57D-4982-BFAE-3CE62740A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608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557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r section slid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919600" y="2296800"/>
            <a:ext cx="6321600" cy="1323439"/>
          </a:xfrm>
        </p:spPr>
        <p:txBody>
          <a:bodyPr anchor="t" anchorCtr="0">
            <a:spAutoFit/>
          </a:bodyPr>
          <a:lstStyle>
            <a:lvl1pPr algn="l">
              <a:lnSpc>
                <a:spcPts val="4800"/>
              </a:lnSpc>
              <a:defRPr sz="4800">
                <a:solidFill>
                  <a:srgbClr val="11264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919600" y="4521600"/>
            <a:ext cx="6321600" cy="400110"/>
          </a:xfrm>
        </p:spPr>
        <p:txBody>
          <a:bodyPr/>
          <a:lstStyle>
            <a:lvl1pPr marL="0" indent="0" algn="l">
              <a:buNone/>
              <a:defRPr sz="2000" b="1" i="0">
                <a:solidFill>
                  <a:srgbClr val="11264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93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r section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885825"/>
            <a:ext cx="12192000" cy="5972175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919600" y="2296800"/>
            <a:ext cx="6321600" cy="1323439"/>
          </a:xfrm>
        </p:spPr>
        <p:txBody>
          <a:bodyPr anchor="t" anchorCtr="0">
            <a:spAutoFit/>
          </a:bodyPr>
          <a:lstStyle>
            <a:lvl1pPr algn="l">
              <a:lnSpc>
                <a:spcPts val="4800"/>
              </a:lnSpc>
              <a:defRPr sz="4800">
                <a:solidFill>
                  <a:srgbClr val="11264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919600" y="4521600"/>
            <a:ext cx="6321600" cy="400110"/>
          </a:xfrm>
        </p:spPr>
        <p:txBody>
          <a:bodyPr/>
          <a:lstStyle>
            <a:lvl1pPr marL="0" indent="0" algn="l">
              <a:buNone/>
              <a:defRPr sz="2000" b="1" i="0">
                <a:solidFill>
                  <a:srgbClr val="11264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94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r section slid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885825"/>
            <a:ext cx="12192000" cy="5972175"/>
          </a:xfrm>
          <a:prstGeom prst="rect">
            <a:avLst/>
          </a:prstGeom>
          <a:solidFill>
            <a:srgbClr val="112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919600" y="2296800"/>
            <a:ext cx="6321600" cy="1323439"/>
          </a:xfrm>
        </p:spPr>
        <p:txBody>
          <a:bodyPr anchor="t" anchorCtr="0">
            <a:spAutoFit/>
          </a:bodyPr>
          <a:lstStyle>
            <a:lvl1pPr algn="l"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919600" y="4521600"/>
            <a:ext cx="6321600" cy="400110"/>
          </a:xfrm>
        </p:spPr>
        <p:txBody>
          <a:bodyPr/>
          <a:lstStyle>
            <a:lvl1pPr marL="0" indent="0" algn="l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2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6E84E-E248-4528-BBAA-120DF6108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484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108900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795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52956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70400" y="2278800"/>
            <a:ext cx="52956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269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s tex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52956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70400" y="2278800"/>
            <a:ext cx="52956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91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A6B0B3-DE56-41B8-BF63-E55B60D3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" y="1299600"/>
            <a:ext cx="10890000" cy="4514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7B7D7-9F2A-45E8-B552-FAE2315F9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00" y="2278800"/>
            <a:ext cx="10890000" cy="224640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55" y="329271"/>
            <a:ext cx="2707578" cy="27333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903249"/>
            <a:ext cx="12192000" cy="45719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4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67" r:id="rId5"/>
    <p:sldLayoutId id="2147483650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51" r:id="rId17"/>
    <p:sldLayoutId id="2147483678" r:id="rId18"/>
    <p:sldLayoutId id="2147483679" r:id="rId19"/>
    <p:sldLayoutId id="2147483654" r:id="rId20"/>
    <p:sldLayoutId id="2147483655" r:id="rId21"/>
  </p:sldLayoutIdLst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i="0" kern="1200">
          <a:solidFill>
            <a:srgbClr val="112643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Arial" panose="020B0604020202020204" pitchFamily="34" charset="0"/>
        <a:buChar char="•"/>
        <a:defRPr sz="2000" kern="1200">
          <a:solidFill>
            <a:srgbClr val="112643"/>
          </a:solidFill>
          <a:latin typeface="+mn-lt"/>
          <a:ea typeface="+mn-ea"/>
          <a:cs typeface="+mn-cs"/>
        </a:defRPr>
      </a:lvl1pPr>
      <a:lvl2pPr marL="762000" indent="-3048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Wingdings" charset="2"/>
        <a:buChar char="ü"/>
        <a:tabLst/>
        <a:defRPr sz="2000" kern="1200">
          <a:solidFill>
            <a:srgbClr val="11264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Arial" panose="020B0604020202020204" pitchFamily="34" charset="0"/>
        <a:buChar char="•"/>
        <a:defRPr sz="2000" kern="1200">
          <a:solidFill>
            <a:srgbClr val="11264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Arial" panose="020B0604020202020204" pitchFamily="34" charset="0"/>
        <a:buChar char="•"/>
        <a:defRPr sz="2000" kern="1200">
          <a:solidFill>
            <a:srgbClr val="11264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Arial" panose="020B0604020202020204" pitchFamily="34" charset="0"/>
        <a:buChar char="•"/>
        <a:defRPr sz="2000" kern="1200">
          <a:solidFill>
            <a:srgbClr val="11264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9969988A-DAD8-9A4A-9AC4-2561F3723218}"/>
              </a:ext>
            </a:extLst>
          </p:cNvPr>
          <p:cNvSpPr txBox="1">
            <a:spLocks/>
          </p:cNvSpPr>
          <p:nvPr/>
        </p:nvSpPr>
        <p:spPr>
          <a:xfrm>
            <a:off x="377494" y="1579651"/>
            <a:ext cx="4558317" cy="18493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1pPr>
            <a:lvl2pPr marL="762000" indent="-3048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Wingdings" charset="2"/>
              <a:buChar char="ü"/>
              <a:tabLst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4000" dirty="0">
              <a:solidFill>
                <a:schemeClr val="tx1"/>
              </a:solidFill>
              <a:latin typeface="Century Gothic" panose="020B0502020202020204" pitchFamily="34" charset="0"/>
              <a:cs typeface="Segoe U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152B45-F5B4-46A2-B04B-411B58CF8AC7}"/>
              </a:ext>
            </a:extLst>
          </p:cNvPr>
          <p:cNvSpPr txBox="1"/>
          <p:nvPr/>
        </p:nvSpPr>
        <p:spPr>
          <a:xfrm>
            <a:off x="2788553" y="1758554"/>
            <a:ext cx="609765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Loving God,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 created the world 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us all to share,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world of beauty and plenty.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Create in us a desire to live simply, so we can see your generosity.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 gave us responsibility for the earth,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world of riches and delight.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Help us to live sustainably, so that those 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who follow us may enjoy the fruits of your creation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Help us to act in solidarity with all our brothers and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sisters so that we help create a fairer world </a:t>
            </a:r>
          </a:p>
          <a:p>
            <a:pPr fontAlgn="base"/>
            <a:r>
              <a:rPr lang="en-GB" sz="1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Amen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Picture 5" descr="A picture containing ground, outdoor, dirt&#10;&#10;Description automatically generated">
            <a:extLst>
              <a:ext uri="{FF2B5EF4-FFF2-40B4-BE49-F238E27FC236}">
                <a16:creationId xmlns:a16="http://schemas.microsoft.com/office/drawing/2014/main" id="{549086AF-F20D-4F12-8824-559BFBB687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718"/>
            <a:ext cx="12192000" cy="812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C2A4DB-2422-47E3-A1D0-A6B607D5835D}"/>
              </a:ext>
            </a:extLst>
          </p:cNvPr>
          <p:cNvSpPr/>
          <p:nvPr/>
        </p:nvSpPr>
        <p:spPr>
          <a:xfrm>
            <a:off x="69904" y="5174227"/>
            <a:ext cx="6979467" cy="1464231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GB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Our </a:t>
            </a:r>
            <a:r>
              <a:rPr lang="en-GB" sz="48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Live</a:t>
            </a:r>
            <a:r>
              <a:rPr lang="en-GB" sz="4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Simply</a:t>
            </a:r>
            <a:r>
              <a:rPr lang="en-GB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prayer</a:t>
            </a:r>
          </a:p>
          <a:p>
            <a:pPr fontAlgn="base"/>
            <a:r>
              <a:rPr lang="en-GB" sz="3200" dirty="0">
                <a:latin typeface="Century Gothic" panose="020B0502020202020204" pitchFamily="34" charset="0"/>
                <a:ea typeface="Calibri" panose="020F0502020204030204" pitchFamily="34" charset="0"/>
              </a:rPr>
              <a:t>KS2</a:t>
            </a:r>
            <a:endParaRPr lang="en-GB" sz="32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926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person, outdoor&#10;&#10;Description automatically generated">
            <a:extLst>
              <a:ext uri="{FF2B5EF4-FFF2-40B4-BE49-F238E27FC236}">
                <a16:creationId xmlns:a16="http://schemas.microsoft.com/office/drawing/2014/main" id="{929EF05F-B076-4A20-874A-9D3A85C448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653"/>
            <a:ext cx="12192000" cy="914556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039A63-0136-4167-B6CF-0220C8047E7F}"/>
              </a:ext>
            </a:extLst>
          </p:cNvPr>
          <p:cNvSpPr/>
          <p:nvPr/>
        </p:nvSpPr>
        <p:spPr>
          <a:xfrm>
            <a:off x="491987" y="977694"/>
            <a:ext cx="11208026" cy="64698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GB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Loving God, you created the world for us all to share, </a:t>
            </a:r>
          </a:p>
        </p:txBody>
      </p:sp>
    </p:spTree>
    <p:extLst>
      <p:ext uri="{BB962C8B-B14F-4D97-AF65-F5344CB8AC3E}">
        <p14:creationId xmlns:p14="http://schemas.microsoft.com/office/powerpoint/2010/main" val="3327659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ee on a leaf&#10;&#10;Description automatically generated with medium confidence">
            <a:extLst>
              <a:ext uri="{FF2B5EF4-FFF2-40B4-BE49-F238E27FC236}">
                <a16:creationId xmlns:a16="http://schemas.microsoft.com/office/drawing/2014/main" id="{30972EC5-C871-4FAB-BC87-C34620C340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5384"/>
            <a:ext cx="12192000" cy="812904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23666D-EC3C-4036-81BF-26C274EDB891}"/>
              </a:ext>
            </a:extLst>
          </p:cNvPr>
          <p:cNvSpPr/>
          <p:nvPr/>
        </p:nvSpPr>
        <p:spPr>
          <a:xfrm>
            <a:off x="5506278" y="4104137"/>
            <a:ext cx="6520069" cy="64698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GB" sz="3200" dirty="0">
                <a:latin typeface="Century Gothic" panose="020B0502020202020204" pitchFamily="34" charset="0"/>
                <a:ea typeface="Calibri" panose="020F0502020204030204" pitchFamily="34" charset="0"/>
              </a:rPr>
              <a:t>A</a:t>
            </a:r>
            <a:r>
              <a:rPr lang="en-GB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world of beauty and plenty. </a:t>
            </a:r>
          </a:p>
        </p:txBody>
      </p:sp>
    </p:spTree>
    <p:extLst>
      <p:ext uri="{BB962C8B-B14F-4D97-AF65-F5344CB8AC3E}">
        <p14:creationId xmlns:p14="http://schemas.microsoft.com/office/powerpoint/2010/main" val="994571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BFDF345E-B225-40FE-A908-5B71C0FAC9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7322"/>
            <a:ext cx="12192000" cy="812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42A13A-038B-4CC7-9C7C-1D4207B1CC9A}"/>
              </a:ext>
            </a:extLst>
          </p:cNvPr>
          <p:cNvSpPr/>
          <p:nvPr/>
        </p:nvSpPr>
        <p:spPr>
          <a:xfrm>
            <a:off x="386057" y="243353"/>
            <a:ext cx="11242726" cy="119181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Create in us a desire to live simply, so we can see your generosity.</a:t>
            </a:r>
          </a:p>
        </p:txBody>
      </p:sp>
    </p:spTree>
    <p:extLst>
      <p:ext uri="{BB962C8B-B14F-4D97-AF65-F5344CB8AC3E}">
        <p14:creationId xmlns:p14="http://schemas.microsoft.com/office/powerpoint/2010/main" val="2324548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80CE460-FE01-4DC9-9142-D5CD17F2D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944218"/>
            <a:ext cx="12242939" cy="592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D3F0B3-E18F-44C2-B9CB-F6A6E7E0501A}"/>
              </a:ext>
            </a:extLst>
          </p:cNvPr>
          <p:cNvSpPr txBox="1"/>
          <p:nvPr/>
        </p:nvSpPr>
        <p:spPr>
          <a:xfrm>
            <a:off x="161095" y="5926028"/>
            <a:ext cx="12242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endParaRPr lang="en-US" sz="36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FDE2834-A53D-4D78-B81F-3A044904DF8C}"/>
              </a:ext>
            </a:extLst>
          </p:cNvPr>
          <p:cNvSpPr/>
          <p:nvPr/>
        </p:nvSpPr>
        <p:spPr>
          <a:xfrm>
            <a:off x="161095" y="5945837"/>
            <a:ext cx="8237470" cy="64698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latin typeface="Century Gothic" panose="020B0502020202020204" pitchFamily="34" charset="0"/>
                <a:ea typeface="Calibri" panose="020F0502020204030204" pitchFamily="34" charset="0"/>
              </a:rPr>
              <a:t>You gave us responsibility for the earth, </a:t>
            </a:r>
          </a:p>
        </p:txBody>
      </p:sp>
    </p:spTree>
    <p:extLst>
      <p:ext uri="{BB962C8B-B14F-4D97-AF65-F5344CB8AC3E}">
        <p14:creationId xmlns:p14="http://schemas.microsoft.com/office/powerpoint/2010/main" val="1852859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person&#10;&#10;Description automatically generated">
            <a:extLst>
              <a:ext uri="{FF2B5EF4-FFF2-40B4-BE49-F238E27FC236}">
                <a16:creationId xmlns:a16="http://schemas.microsoft.com/office/drawing/2014/main" id="{84E926F9-96D1-4516-AC8F-C16A65F0D9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02804" cy="818984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B13C281-D283-4928-85E2-76826599E95C}"/>
              </a:ext>
            </a:extLst>
          </p:cNvPr>
          <p:cNvSpPr/>
          <p:nvPr/>
        </p:nvSpPr>
        <p:spPr>
          <a:xfrm>
            <a:off x="7976936" y="3283921"/>
            <a:ext cx="3777916" cy="119181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latin typeface="Century Gothic" panose="020B0502020202020204" pitchFamily="34" charset="0"/>
                <a:ea typeface="Calibri" panose="020F0502020204030204" pitchFamily="34" charset="0"/>
              </a:rPr>
              <a:t>a world of riches and delight.</a:t>
            </a:r>
          </a:p>
        </p:txBody>
      </p:sp>
    </p:spTree>
    <p:extLst>
      <p:ext uri="{BB962C8B-B14F-4D97-AF65-F5344CB8AC3E}">
        <p14:creationId xmlns:p14="http://schemas.microsoft.com/office/powerpoint/2010/main" val="4131627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grass, sky&#10;&#10;Description automatically generated">
            <a:extLst>
              <a:ext uri="{FF2B5EF4-FFF2-40B4-BE49-F238E27FC236}">
                <a16:creationId xmlns:a16="http://schemas.microsoft.com/office/drawing/2014/main" id="{08D36925-0BE2-455B-AB39-2572E82370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904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D35875-0E2E-40B1-BC86-B17E2EBED0C4}"/>
              </a:ext>
            </a:extLst>
          </p:cNvPr>
          <p:cNvSpPr/>
          <p:nvPr/>
        </p:nvSpPr>
        <p:spPr>
          <a:xfrm>
            <a:off x="6977268" y="2015847"/>
            <a:ext cx="4961283" cy="282630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Help us to live sustainably, so that those who follow us may enjoy the fruits of your creation. </a:t>
            </a:r>
          </a:p>
        </p:txBody>
      </p:sp>
    </p:spTree>
    <p:extLst>
      <p:ext uri="{BB962C8B-B14F-4D97-AF65-F5344CB8AC3E}">
        <p14:creationId xmlns:p14="http://schemas.microsoft.com/office/powerpoint/2010/main" val="2235829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person, people&#10;&#10;Description automatically generated">
            <a:extLst>
              <a:ext uri="{FF2B5EF4-FFF2-40B4-BE49-F238E27FC236}">
                <a16:creationId xmlns:a16="http://schemas.microsoft.com/office/drawing/2014/main" id="{55633B14-481A-4B89-AD96-E82B416F8C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2148"/>
            <a:ext cx="12210222" cy="81401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B3410F-FAC8-4D58-A4B3-FF271958AB30}"/>
              </a:ext>
            </a:extLst>
          </p:cNvPr>
          <p:cNvSpPr/>
          <p:nvPr/>
        </p:nvSpPr>
        <p:spPr>
          <a:xfrm>
            <a:off x="243769" y="6116566"/>
            <a:ext cx="11535145" cy="64698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latin typeface="Century Gothic" panose="020B0502020202020204" pitchFamily="34" charset="0"/>
                <a:ea typeface="Calibri" panose="020F0502020204030204" pitchFamily="34" charset="0"/>
              </a:rPr>
              <a:t>Help us to act in solidarity with all our brothers and sisters </a:t>
            </a:r>
          </a:p>
        </p:txBody>
      </p:sp>
    </p:spTree>
    <p:extLst>
      <p:ext uri="{BB962C8B-B14F-4D97-AF65-F5344CB8AC3E}">
        <p14:creationId xmlns:p14="http://schemas.microsoft.com/office/powerpoint/2010/main" val="774247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ground, person&#10;&#10;Description automatically generated">
            <a:extLst>
              <a:ext uri="{FF2B5EF4-FFF2-40B4-BE49-F238E27FC236}">
                <a16:creationId xmlns:a16="http://schemas.microsoft.com/office/drawing/2014/main" id="{1C679586-470C-45E6-807A-1F71A2EC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36142"/>
            <a:ext cx="12225771" cy="592185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408E7D9-F1DC-4473-8F9F-466C6E54C0AD}"/>
              </a:ext>
            </a:extLst>
          </p:cNvPr>
          <p:cNvSpPr/>
          <p:nvPr/>
        </p:nvSpPr>
        <p:spPr>
          <a:xfrm>
            <a:off x="7841976" y="3640382"/>
            <a:ext cx="3955549" cy="228147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so that we help create a fairer world. </a:t>
            </a:r>
          </a:p>
          <a:p>
            <a:pPr fontAlgn="base"/>
            <a:r>
              <a:rPr lang="en-US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Amen. </a:t>
            </a:r>
          </a:p>
        </p:txBody>
      </p:sp>
    </p:spTree>
    <p:extLst>
      <p:ext uri="{BB962C8B-B14F-4D97-AF65-F5344CB8AC3E}">
        <p14:creationId xmlns:p14="http://schemas.microsoft.com/office/powerpoint/2010/main" val="2974825176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 CAFOD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472308B02E1E4A9F4BBEA19176AB65" ma:contentTypeVersion="2971" ma:contentTypeDescription="Create a new document." ma:contentTypeScope="" ma:versionID="4aa2db4177c8e0f85f25b58e27dabfdf">
  <xsd:schema xmlns:xsd="http://www.w3.org/2001/XMLSchema" xmlns:xs="http://www.w3.org/2001/XMLSchema" xmlns:p="http://schemas.microsoft.com/office/2006/metadata/properties" xmlns:ns2="04672002-f21f-4240-adfb-f0b653fb6fb5" xmlns:ns3="236a9a4b-a03c-46ba-8ec6-624c184acbc6" xmlns:ns4="http://schemas.microsoft.com/sharepoint/v3/fields" xmlns:ns5="bdf04112-6931-4610-9724-cd62e91446a3" targetNamespace="http://schemas.microsoft.com/office/2006/metadata/properties" ma:root="true" ma:fieldsID="9904130c5251f848678ed5a103073116" ns2:_="" ns3:_="" ns4:_="" ns5:_="">
    <xsd:import namespace="04672002-f21f-4240-adfb-f0b653fb6fb5"/>
    <xsd:import namespace="236a9a4b-a03c-46ba-8ec6-624c184acbc6"/>
    <xsd:import namespace="http://schemas.microsoft.com/sharepoint/v3/fields"/>
    <xsd:import namespace="bdf04112-6931-4610-9724-cd62e91446a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udience"/>
                <xsd:element ref="ns3:Activity" minOccurs="0"/>
                <xsd:element ref="ns4:_Statu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5:SharedWithUsers" minOccurs="0"/>
                <xsd:element ref="ns5:SharedWithDetail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72002-f21f-4240-adfb-f0b653fb6fb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a9a4b-a03c-46ba-8ec6-624c184acbc6" elementFormDefault="qualified">
    <xsd:import namespace="http://schemas.microsoft.com/office/2006/documentManagement/types"/>
    <xsd:import namespace="http://schemas.microsoft.com/office/infopath/2007/PartnerControls"/>
    <xsd:element name="Audience" ma:index="11" ma:displayName="Audience" ma:format="Dropdown" ma:internalName="Audience">
      <xsd:simpleType>
        <xsd:restriction base="dms:Choice">
          <xsd:enumeration value="Primary"/>
          <xsd:enumeration value="11-18"/>
          <xsd:enumeration value="Both"/>
          <xsd:enumeration value="N/A"/>
        </xsd:restriction>
      </xsd:simpleType>
    </xsd:element>
    <xsd:element name="Activity" ma:index="12" nillable="true" ma:displayName="Activity" ma:default="Advent" ma:format="Dropdown" ma:internalName="Activity">
      <xsd:simpleType>
        <xsd:restriction base="dms:Choice">
          <xsd:enumeration value="Advent"/>
          <xsd:enumeration value="CAFOD Clubs"/>
          <xsd:enumeration value="Campaigns"/>
          <xsd:enumeration value="Fairtrade"/>
          <xsd:enumeration value="Faith in Action"/>
          <xsd:enumeration value="Harvest"/>
          <xsd:enumeration value="Lent"/>
          <xsd:enumeration value="Other Curriculum"/>
          <xsd:enumeration value="Prayer and Worship"/>
          <xsd:enumeration value="RE Curriculum"/>
          <xsd:enumeration value="Sport"/>
          <xsd:enumeration value="World Gifts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13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04112-6931-4610-9724-cd62e91446a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tivity xmlns="236a9a4b-a03c-46ba-8ec6-624c184acbc6">Advent</Activity>
    <Audience xmlns="236a9a4b-a03c-46ba-8ec6-624c184acbc6">Primary</Audience>
    <_Status xmlns="http://schemas.microsoft.com/sharepoint/v3/fields">Not Started</_Status>
    <_dlc_DocId xmlns="04672002-f21f-4240-adfb-f0b653fb6fb5">SZUU6KYVHK2A-2146017777-14358</_dlc_DocId>
    <_dlc_DocIdUrl xmlns="04672002-f21f-4240-adfb-f0b653fb6fb5">
      <Url>https://cafod365.sharepoint.com/sites/int/Education/_layouts/15/DocIdRedir.aspx?ID=SZUU6KYVHK2A-2146017777-14358</Url>
      <Description>SZUU6KYVHK2A-2146017777-14358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C599A4A-8C1E-432C-AC0F-8D5E99828D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672002-f21f-4240-adfb-f0b653fb6fb5"/>
    <ds:schemaRef ds:uri="236a9a4b-a03c-46ba-8ec6-624c184acbc6"/>
    <ds:schemaRef ds:uri="http://schemas.microsoft.com/sharepoint/v3/fields"/>
    <ds:schemaRef ds:uri="bdf04112-6931-4610-9724-cd62e91446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D0FDB06-B221-499B-BA77-123DF03D2BB2}">
  <ds:schemaRefs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bdf04112-6931-4610-9724-cd62e91446a3"/>
    <ds:schemaRef ds:uri="04672002-f21f-4240-adfb-f0b653fb6fb5"/>
    <ds:schemaRef ds:uri="236a9a4b-a03c-46ba-8ec6-624c184acbc6"/>
    <ds:schemaRef ds:uri="http://purl.org/dc/elements/1.1/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FDDA5B9-3490-495B-84D2-C69657A09701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65CB3E2-8709-4147-8C75-634C1593348D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3699</TotalTime>
  <Words>190</Words>
  <Application>Microsoft Office PowerPoint</Application>
  <PresentationFormat>Widescreen</PresentationFormat>
  <Paragraphs>24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Calibri</vt:lpstr>
      <vt:lpstr>Century Gothic</vt:lpstr>
      <vt:lpstr>Wingdings</vt:lpstr>
      <vt:lpstr>Standard CAFOD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Ahmed</dc:creator>
  <cp:lastModifiedBy>Kathleen O'Brien</cp:lastModifiedBy>
  <cp:revision>417</cp:revision>
  <dcterms:created xsi:type="dcterms:W3CDTF">2021-02-16T09:08:51Z</dcterms:created>
  <dcterms:modified xsi:type="dcterms:W3CDTF">2022-01-25T11:17:34Z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0x01010096472308B02E1E4A9F4BBEA19176AB65</vt:lpwstr>
  </property>
  <property fmtid="{D5CDD505-2E9C-101B-9397-08002B2CF9AE}" pid="3" name="_dlc_DocIdItemGuid">
    <vt:lpwstr>fe954f99-a6ee-4e96-a5ab-fd8ab14f6842</vt:lpwstr>
  </property>
</Properties>
</file>