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7"/>
  </p:notesMasterIdLst>
  <p:sldIdLst>
    <p:sldId id="309" r:id="rId6"/>
    <p:sldId id="310" r:id="rId7"/>
    <p:sldId id="320" r:id="rId8"/>
    <p:sldId id="311" r:id="rId9"/>
    <p:sldId id="318" r:id="rId10"/>
    <p:sldId id="314" r:id="rId11"/>
    <p:sldId id="313" r:id="rId12"/>
    <p:sldId id="315" r:id="rId13"/>
    <p:sldId id="316" r:id="rId14"/>
    <p:sldId id="317" r:id="rId15"/>
    <p:sldId id="7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A3B"/>
    <a:srgbClr val="152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CB8DF-342B-A493-231F-3DB26FAA8ADB}" v="753" dt="2024-05-01T13:55:52.534"/>
    <p1510:client id="{F469B694-D696-2834-E764-9BB1FE7661F2}" v="162" dt="2024-05-01T14:24:02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7778" autoAdjust="0"/>
  </p:normalViewPr>
  <p:slideViewPr>
    <p:cSldViewPr snapToGrid="0" showGuides="1">
      <p:cViewPr varScale="1">
        <p:scale>
          <a:sx n="86" d="100"/>
          <a:sy n="86" d="100"/>
        </p:scale>
        <p:origin x="15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EDAE6-2CA8-4748-AB49-E1C309977F7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8DB2A-CEF5-104F-86F2-86AABCAC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1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Aaron in Liberia.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/>
                <a:cs typeface="Calibri"/>
              </a:rPr>
              <a:t>Photo credit: </a:t>
            </a:r>
            <a:r>
              <a:rPr lang="en-US" dirty="0" err="1"/>
              <a:t>Carielle</a:t>
            </a:r>
            <a:r>
              <a:rPr lang="en-US" dirty="0"/>
              <a:t> Doe</a:t>
            </a:r>
            <a:endParaRPr lang="en-US" dirty="0">
              <a:ea typeface="Calibri"/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2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Photo credit: Tabitha Turner, </a:t>
            </a:r>
            <a:r>
              <a:rPr lang="en-GB" dirty="0" err="1">
                <a:ea typeface="Calibri"/>
                <a:cs typeface="Calibri"/>
              </a:rPr>
              <a:t>Unsplash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3FE44-7FC9-C8C9-332C-2E6A9EFAF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8D9766-FC32-0E94-4B41-334645B92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58847-525C-89B4-6293-20E49BA58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Photo credit: Carielle Doe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D90DA-6DE9-1BE2-8C9F-45F14ABCE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7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Photo credit: Carielle Doe</a:t>
            </a:r>
          </a:p>
          <a:p>
            <a:r>
              <a:rPr lang="en-GB">
                <a:ea typeface="Calibri"/>
                <a:cs typeface="Calibri"/>
              </a:rPr>
              <a:t>Photo credit: Thom Flint</a:t>
            </a: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Photo credit: </a:t>
            </a:r>
            <a:r>
              <a:rPr lang="en-US" dirty="0"/>
              <a:t>Carielle Doe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Photo credit: Nattu Adnan</a:t>
            </a:r>
            <a:r>
              <a:rPr lang="en-GB" dirty="0"/>
              <a:t> on </a:t>
            </a:r>
            <a:r>
              <a:rPr lang="en-GB" dirty="0" err="1"/>
              <a:t>Unsplash</a:t>
            </a:r>
            <a:r>
              <a:rPr lang="en-GB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5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Thom Flint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 Carielle Doe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2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CB01-360B-DB94-9627-DA028545D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FAFDD-C265-2B59-1973-0576EF6D6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E6AFE-AB14-A526-B34A-B03463EF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426F2-55D2-3329-0DE1-10BF9EEE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AAD33-5598-7454-1A3F-F19C919C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B7C9F-9F27-A9EB-2C00-2B534FE09D40}"/>
              </a:ext>
            </a:extLst>
          </p:cNvPr>
          <p:cNvSpPr/>
          <p:nvPr userDrawn="1"/>
        </p:nvSpPr>
        <p:spPr>
          <a:xfrm>
            <a:off x="0" y="6274942"/>
            <a:ext cx="12192000" cy="583058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and white text&#10;&#10;Description automatically generated">
            <a:extLst>
              <a:ext uri="{FF2B5EF4-FFF2-40B4-BE49-F238E27FC236}">
                <a16:creationId xmlns:a16="http://schemas.microsoft.com/office/drawing/2014/main" id="{D4444EE8-0A64-D6B6-DC26-654A036F7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69" y="6302501"/>
            <a:ext cx="4187518" cy="527939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9F24D9DE-30D0-4747-7DE9-14D6C27DA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504" y="6333765"/>
            <a:ext cx="3038855" cy="4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B17D-41D4-3695-66C2-2632AF94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98295-289E-8EEF-FB35-AC256422A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25DEA-A1A4-E7E4-63A3-551E170D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0F820-1285-02FF-8CB5-82F9981B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35A30-9AC1-16A2-F392-F0410C60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8318B-1739-6ED6-529B-112023484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7E7C2-CF84-7B0E-56C7-B696D6641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D99B3-EB19-32AE-B224-F72D62F6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ADA1F-8756-BB90-8B14-822B2DF3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C2FA-E732-BB47-0147-8410BB63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7268-DEEC-D0AA-6076-A789A584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16618-8889-F497-7F70-8BAF881B8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D088-DE29-8D66-F1C7-F8542369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6937-46F6-FBB7-94ED-86B83361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1C0A6-177D-9FC4-DEC0-F2F986D9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9FD0-391A-845E-DAEA-A34644D8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50F7-18EE-7B1D-06CB-EE9F67E6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E5897-BCDC-D956-18D1-62711B2C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0B466-2DB2-0591-E2CC-7B5E65A0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87FB-61C1-8836-F600-B10A0918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B137-0C8F-5CA2-1E3E-46B96E1D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17A0-6E0F-26AD-34D5-E879ACB36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72E13-25BD-00A6-CB35-615857B54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F20B2-AFB0-36AA-1AD8-790111FB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98AAE-7601-9A50-83C1-6445AF00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F795-CF59-8872-F5B5-B650CDC4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D340-69C7-2A76-787A-38B85F31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7C997-DF7E-B846-3FB2-E98A3A5C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7EC-B360-3D17-D905-862E5EE8C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BC3CD-0BF2-33B3-8647-531B2B8F1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72AA9-7D27-E7B9-C611-5C698E07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B1235-551B-B73E-E063-2E8F637B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90BFA-45D8-3A6C-1D2F-558B5641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33C1E-9D76-297E-4CA7-6FB5098D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5804-0F00-B045-B7CF-35B74071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8F732-303C-4FE6-033D-00A1FDA3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D17D3-BE25-F053-AF5C-A577BF23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A2724-3C96-1DA6-0AC7-197686E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FCE95-5CA9-F939-D4E4-845462C3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011C3-BBD5-95BA-E075-56C0A781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DA61A-E2DD-88F0-4CD6-8699CC0B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0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B3C0-2FDB-C144-E4FC-2C7E4A4C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DF1D4-9746-8CF5-338A-1036E4AF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77B28-4DCF-D14E-C9D7-5AE743DC2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2ABE-DD25-1F26-B4F8-85B37110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B7CF1-3434-488E-4C72-326DE5EA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5CF33-400D-3D6E-4714-19BF4618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9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1104-CC2E-4969-E77A-4F3E13E2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CEC26-AB7A-ABDD-7B4E-DA4F9A912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CBDCC-DFD3-542B-B2BB-B7D7486D0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328F9-05F0-721F-8F1A-82CD04F0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E3E0A-5C71-3D2F-3EAE-76F52FDC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E9954-9775-F5EA-B57C-88E953C8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0F5E5-9DB8-2CA4-544C-754CC191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C82F-3D95-DC46-AB3A-DD5217A61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FBAF8-3F83-1A79-AFFA-6525FE343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0BF36-FE10-D938-D940-580D0B213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6477A-ACD1-13DA-5CC9-402C63D7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EA337B-B140-6EC3-5ADE-AF62AF6B5816}"/>
              </a:ext>
            </a:extLst>
          </p:cNvPr>
          <p:cNvSpPr/>
          <p:nvPr/>
        </p:nvSpPr>
        <p:spPr>
          <a:xfrm>
            <a:off x="0" y="0"/>
            <a:ext cx="12192000" cy="1404226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EA88C-8FC5-8641-2926-7B1E0864CE0B}"/>
              </a:ext>
            </a:extLst>
          </p:cNvPr>
          <p:cNvSpPr txBox="1"/>
          <p:nvPr/>
        </p:nvSpPr>
        <p:spPr>
          <a:xfrm>
            <a:off x="364614" y="2139166"/>
            <a:ext cx="491987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152345"/>
                </a:solidFill>
                <a:latin typeface="Century Gothic"/>
              </a:rPr>
              <a:t>Human Dignity</a:t>
            </a:r>
            <a:endParaRPr lang="en-US" sz="4800" b="1" dirty="0">
              <a:solidFill>
                <a:srgbClr val="152345"/>
              </a:solidFill>
              <a:latin typeface="Century Gothic" panose="020B0502020202020204" pitchFamily="34" charset="0"/>
            </a:endParaRPr>
          </a:p>
          <a:p>
            <a:endParaRPr lang="en-US" sz="4800" b="1" dirty="0">
              <a:solidFill>
                <a:srgbClr val="152345"/>
              </a:solidFill>
              <a:latin typeface="Century Gothic" panose="020B0502020202020204" pitchFamily="34" charset="0"/>
            </a:endParaRPr>
          </a:p>
          <a:p>
            <a:endParaRPr lang="en-US" sz="4800" b="1" dirty="0">
              <a:solidFill>
                <a:srgbClr val="152345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rgbClr val="152345"/>
                </a:solidFill>
                <a:latin typeface="Century Gothic" panose="020B0502020202020204" pitchFamily="34" charset="0"/>
              </a:rPr>
              <a:t>Exploring CST principles in CAFOD’s work</a:t>
            </a:r>
          </a:p>
        </p:txBody>
      </p:sp>
      <p:pic>
        <p:nvPicPr>
          <p:cNvPr id="11" name="Picture 10" descr="A logo with a green cross&#10;&#10;Description automatically generated">
            <a:extLst>
              <a:ext uri="{FF2B5EF4-FFF2-40B4-BE49-F238E27FC236}">
                <a16:creationId xmlns:a16="http://schemas.microsoft.com/office/drawing/2014/main" id="{E543BCAB-DC95-C2C0-C158-BFEB4F679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5338"/>
            <a:ext cx="3025931" cy="1404227"/>
          </a:xfrm>
          <a:prstGeom prst="rect">
            <a:avLst/>
          </a:prstGeom>
        </p:spPr>
      </p:pic>
      <p:pic>
        <p:nvPicPr>
          <p:cNvPr id="15" name="Picture 14" descr="A green and black text&#10;&#10;Description automatically generated">
            <a:extLst>
              <a:ext uri="{FF2B5EF4-FFF2-40B4-BE49-F238E27FC236}">
                <a16:creationId xmlns:a16="http://schemas.microsoft.com/office/drawing/2014/main" id="{073CF0C1-A50D-0304-2064-4498DBD0D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10" y="0"/>
            <a:ext cx="10935278" cy="1404226"/>
          </a:xfrm>
          <a:prstGeom prst="rect">
            <a:avLst/>
          </a:prstGeom>
        </p:spPr>
      </p:pic>
      <p:pic>
        <p:nvPicPr>
          <p:cNvPr id="3" name="Picture 2" descr="A child sitting on a wall smiling&#10;&#10;Description automatically generated">
            <a:extLst>
              <a:ext uri="{FF2B5EF4-FFF2-40B4-BE49-F238E27FC236}">
                <a16:creationId xmlns:a16="http://schemas.microsoft.com/office/drawing/2014/main" id="{D77A88AE-C6A4-5CDD-9A18-4525297AD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674" y="1671846"/>
            <a:ext cx="7175326" cy="47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0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9AB75F-1EE3-4A3A-91ED-9764B54590F7}"/>
              </a:ext>
            </a:extLst>
          </p:cNvPr>
          <p:cNvSpPr txBox="1"/>
          <p:nvPr/>
        </p:nvSpPr>
        <p:spPr>
          <a:xfrm>
            <a:off x="384351" y="258901"/>
            <a:ext cx="4284202" cy="64479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3200" b="1" dirty="0">
                <a:latin typeface="Century Gothic"/>
                <a:cs typeface="Calibri"/>
              </a:rPr>
              <a:t>Let us pray</a:t>
            </a:r>
          </a:p>
          <a:p>
            <a:endParaRPr lang="en-AU" sz="2500" dirty="0">
              <a:latin typeface="Century Gothic"/>
              <a:cs typeface="Calibri"/>
            </a:endParaRPr>
          </a:p>
          <a:p>
            <a:r>
              <a:rPr lang="en-AU" sz="2500" dirty="0">
                <a:latin typeface="Century Gothic"/>
                <a:cs typeface="Calibri"/>
              </a:rPr>
              <a:t>Loving God, </a:t>
            </a:r>
            <a:endParaRPr lang="en-US" sz="2500" dirty="0">
              <a:latin typeface="Century Gothic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AU" sz="2500" dirty="0">
                <a:latin typeface="Century Gothic"/>
                <a:cs typeface="Calibri"/>
              </a:rPr>
              <a:t>We believe that each person is special because God made us all. </a:t>
            </a:r>
            <a:endParaRPr lang="en-US" sz="2500" dirty="0">
              <a:latin typeface="Century Gothic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AU" sz="2500" dirty="0">
                <a:latin typeface="Century Gothic"/>
                <a:cs typeface="Calibri"/>
              </a:rPr>
              <a:t>Help us try to make sure all people are treated with respect and have what they need because God made them too.</a:t>
            </a:r>
            <a:endParaRPr lang="en-US" sz="2500" dirty="0">
              <a:latin typeface="Century Gothic"/>
              <a:cs typeface="Calibri"/>
            </a:endParaRPr>
          </a:p>
          <a:p>
            <a:endParaRPr lang="en-AU" sz="25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AU" sz="2500" dirty="0">
                <a:latin typeface="Century Gothic"/>
                <a:cs typeface="Calibri"/>
              </a:rPr>
              <a:t>Lord in your mercy</a:t>
            </a:r>
            <a:endParaRPr lang="en-US" sz="2500" dirty="0">
              <a:latin typeface="Century Gothic"/>
              <a:cs typeface="Calibri"/>
            </a:endParaRPr>
          </a:p>
          <a:p>
            <a:r>
              <a:rPr lang="en-NZ" sz="2800" b="1" dirty="0">
                <a:latin typeface="Century Gothic"/>
                <a:cs typeface="Calibri"/>
              </a:rPr>
              <a:t>Hear our prayer</a:t>
            </a:r>
            <a:endParaRPr lang="en-US" sz="2800" dirty="0">
              <a:latin typeface="Century Gothic"/>
              <a:cs typeface="Calibri"/>
            </a:endParaRPr>
          </a:p>
          <a:p>
            <a:endParaRPr lang="en-AU" sz="25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AU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B39FEC1-AE41-D24D-06FE-D80280388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958" y="5193654"/>
            <a:ext cx="6794170" cy="125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Century Gothic"/>
              </a:rPr>
              <a:t>Everyone is special 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98CA3B"/>
                </a:solidFill>
                <a:latin typeface="Century Gothic"/>
              </a:rPr>
              <a:t>Human Dignity</a:t>
            </a:r>
            <a:endParaRPr lang="en-US" altLang="en-US" sz="2200" b="1" i="0" u="none" strike="noStrike" cap="none" normalizeH="0" baseline="0" dirty="0">
              <a:ln>
                <a:noFill/>
              </a:ln>
              <a:solidFill>
                <a:srgbClr val="98CA3B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 descr="A child in a blue shirt&#10;&#10;Description automatically generated">
            <a:extLst>
              <a:ext uri="{FF2B5EF4-FFF2-40B4-BE49-F238E27FC236}">
                <a16:creationId xmlns:a16="http://schemas.microsoft.com/office/drawing/2014/main" id="{391EFDD7-8DF4-FBFD-2A5F-C37F39F4B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727" y="430327"/>
            <a:ext cx="6850922" cy="45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98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24" y="1838757"/>
            <a:ext cx="7574130" cy="317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Century Gothic"/>
              </a:rPr>
              <a:t>Everyone is special</a:t>
            </a:r>
            <a:endParaRPr lang="en-US" altLang="en-US" sz="4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entury Gothic"/>
              </a:rPr>
              <a:t>Luc the deer reminds us that we are all special and made in the image of God.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entury Gothic"/>
              </a:rPr>
              <a:t>How can we make sure other people feel special?</a:t>
            </a:r>
            <a:endParaRPr lang="en-US" sz="2400">
              <a:latin typeface="Century Gothic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20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00" dirty="0">
              <a:solidFill>
                <a:srgbClr val="98CA3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of a dog wearing a white shirt&#10;&#10;Description automatically generated">
            <a:extLst>
              <a:ext uri="{FF2B5EF4-FFF2-40B4-BE49-F238E27FC236}">
                <a16:creationId xmlns:a16="http://schemas.microsoft.com/office/drawing/2014/main" id="{6D407F79-D236-36C9-41A8-E8BDC1E6A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665" y="468266"/>
            <a:ext cx="2725015" cy="53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53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681" y="1257331"/>
            <a:ext cx="5026741" cy="427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Century Gothic"/>
              </a:rPr>
              <a:t>Human Dignity means we believe that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atin typeface="Century Gothic"/>
              </a:rPr>
              <a:t>everyone is special.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98CA3B"/>
              </a:solidFill>
              <a:effectLst/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98CA3B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98CA3B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98CA3B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98CA3B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98CA3B"/>
              </a:solidFill>
              <a:latin typeface="Century Gothic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of a dog wearing a white shirt&#10;&#10;Description automatically generated">
            <a:extLst>
              <a:ext uri="{FF2B5EF4-FFF2-40B4-BE49-F238E27FC236}">
                <a16:creationId xmlns:a16="http://schemas.microsoft.com/office/drawing/2014/main" id="{EE2D3D88-12A4-424A-61F7-7B17006A1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243" y="393407"/>
            <a:ext cx="2792268" cy="54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D2DD9C-FD91-9511-5EE6-62EA86D84CCD}"/>
              </a:ext>
            </a:extLst>
          </p:cNvPr>
          <p:cNvSpPr txBox="1"/>
          <p:nvPr/>
        </p:nvSpPr>
        <p:spPr>
          <a:xfrm>
            <a:off x="1191127" y="1852863"/>
            <a:ext cx="10491537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800" b="1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"God said, 'Let us make humankind in our image, according to our likeness.'”</a:t>
            </a:r>
            <a:r>
              <a:rPr lang="en-GB" sz="4800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 </a:t>
            </a:r>
            <a:endParaRPr lang="en-GB" sz="4800" dirty="0">
              <a:solidFill>
                <a:srgbClr val="000000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endParaRPr lang="en-GB" sz="3600" dirty="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r>
              <a:rPr lang="en-GB" sz="3600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Genesis 1:26</a:t>
            </a:r>
            <a:r>
              <a:rPr lang="en-GB" sz="3600" b="1" dirty="0">
                <a:solidFill>
                  <a:srgbClr val="000000"/>
                </a:solidFill>
                <a:latin typeface="Century Gothic"/>
              </a:rPr>
              <a:t> </a:t>
            </a:r>
            <a:br>
              <a:rPr lang="en-GB" sz="4800" b="0" i="0" dirty="0">
                <a:effectLst/>
                <a:latin typeface="Century Gothic" panose="020B0502020202020204" pitchFamily="34" charset="0"/>
              </a:rPr>
            </a:br>
            <a:endParaRPr lang="en-GB" sz="48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endParaRPr lang="en-GB" sz="3600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82130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5826456-8845-62B9-71B9-BBED8AA3B690}"/>
              </a:ext>
            </a:extLst>
          </p:cNvPr>
          <p:cNvSpPr txBox="1"/>
          <p:nvPr/>
        </p:nvSpPr>
        <p:spPr>
          <a:xfrm>
            <a:off x="2815727" y="4644148"/>
            <a:ext cx="379085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latin typeface="Century Gothic"/>
              </a:rPr>
              <a:t>Human Dignity 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6164-C88A-C9DB-8FFE-1555FC56F33D}"/>
              </a:ext>
            </a:extLst>
          </p:cNvPr>
          <p:cNvSpPr txBox="1"/>
          <p:nvPr/>
        </p:nvSpPr>
        <p:spPr>
          <a:xfrm>
            <a:off x="910524" y="5217236"/>
            <a:ext cx="707501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Century Gothic"/>
                <a:ea typeface="+mn-lt"/>
                <a:cs typeface="+mn-lt"/>
              </a:rPr>
              <a:t>We are are all beautifully made in the image and likeness of God. We are all special. </a:t>
            </a:r>
            <a:endParaRPr lang="en-US" dirty="0"/>
          </a:p>
        </p:txBody>
      </p:sp>
      <p:pic>
        <p:nvPicPr>
          <p:cNvPr id="2" name="Picture 1" descr="A cartoon of a dog wearing a white shirt&#10;&#10;Description automatically generated">
            <a:extLst>
              <a:ext uri="{FF2B5EF4-FFF2-40B4-BE49-F238E27FC236}">
                <a16:creationId xmlns:a16="http://schemas.microsoft.com/office/drawing/2014/main" id="{C59F71C6-80F5-8D5D-38DA-FEB1473A4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644" y="267525"/>
            <a:ext cx="2905114" cy="5791486"/>
          </a:xfrm>
          <a:prstGeom prst="rect">
            <a:avLst/>
          </a:prstGeom>
        </p:spPr>
      </p:pic>
      <p:pic>
        <p:nvPicPr>
          <p:cNvPr id="3" name="Picture 2" descr="A close-up of a person&amp;#39;s hands&#10;&#10;Description automatically generated">
            <a:extLst>
              <a:ext uri="{FF2B5EF4-FFF2-40B4-BE49-F238E27FC236}">
                <a16:creationId xmlns:a16="http://schemas.microsoft.com/office/drawing/2014/main" id="{358162AB-5D53-719D-D01F-0C5A35351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28" t="6213" r="16534" b="21893"/>
          <a:stretch/>
        </p:blipFill>
        <p:spPr>
          <a:xfrm>
            <a:off x="1553373" y="337350"/>
            <a:ext cx="5766645" cy="42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4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ACD48-4145-A63A-F7E0-A6969180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428577-BA6C-D278-00AE-3B2AECF7E94C}"/>
              </a:ext>
            </a:extLst>
          </p:cNvPr>
          <p:cNvSpPr txBox="1"/>
          <p:nvPr/>
        </p:nvSpPr>
        <p:spPr>
          <a:xfrm>
            <a:off x="198199" y="866920"/>
            <a:ext cx="341088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Century Gothic"/>
              </a:rPr>
              <a:t>This is Aaron. </a:t>
            </a:r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/>
              </a:rPr>
              <a:t>He lives in Liberia with his grandparents. </a:t>
            </a:r>
          </a:p>
          <a:p>
            <a:endParaRPr lang="en-GB" sz="240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/>
              </a:rPr>
              <a:t>Aaron's grandfather is a fisherman. "I help wash and dry the fish he catches ready for my grandmother to sell," says Aaron.  </a:t>
            </a:r>
            <a:endParaRPr lang="en-GB" sz="2400">
              <a:latin typeface="Century Gothic" panose="020B0502020202020204" pitchFamily="34" charset="0"/>
            </a:endParaRPr>
          </a:p>
        </p:txBody>
      </p:sp>
      <p:pic>
        <p:nvPicPr>
          <p:cNvPr id="2" name="Picture 1" descr="A child sitting on the ground&#10;&#10;Description automatically generated">
            <a:extLst>
              <a:ext uri="{FF2B5EF4-FFF2-40B4-BE49-F238E27FC236}">
                <a16:creationId xmlns:a16="http://schemas.microsoft.com/office/drawing/2014/main" id="{2340D986-B3F6-C554-EE1C-BB6736D9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839" y="436660"/>
            <a:ext cx="8087032" cy="53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7300452" y="564819"/>
            <a:ext cx="459964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"I would like to be a fisherman," says Aaron, but being a fisherman is hard and dangerous work. The fish are becoming more and more difficult to find. </a:t>
            </a:r>
            <a:endParaRPr lang="en-GB" sz="2400" dirty="0">
              <a:solidFill>
                <a:srgbClr val="000000"/>
              </a:solidFill>
              <a:latin typeface="Century Gothic" panose="020B0502020202020204" pitchFamily="34" charset="0"/>
              <a:ea typeface="+mn-lt"/>
              <a:cs typeface="+mn-lt"/>
            </a:endParaRPr>
          </a:p>
        </p:txBody>
      </p:sp>
      <p:pic>
        <p:nvPicPr>
          <p:cNvPr id="3" name="Picture 2" descr="A child holding a ball on a beach&#10;&#10;Description automatically generated">
            <a:extLst>
              <a:ext uri="{FF2B5EF4-FFF2-40B4-BE49-F238E27FC236}">
                <a16:creationId xmlns:a16="http://schemas.microsoft.com/office/drawing/2014/main" id="{795DB3C9-F356-0605-1F8E-7823C3A5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40" y="559563"/>
            <a:ext cx="6673645" cy="4460679"/>
          </a:xfrm>
          <a:prstGeom prst="rect">
            <a:avLst/>
          </a:prstGeom>
        </p:spPr>
      </p:pic>
      <p:pic>
        <p:nvPicPr>
          <p:cNvPr id="4" name="Picture 3" descr="A fish in a bowl on the ground&#10;&#10;Description automatically generated">
            <a:extLst>
              <a:ext uri="{FF2B5EF4-FFF2-40B4-BE49-F238E27FC236}">
                <a16:creationId xmlns:a16="http://schemas.microsoft.com/office/drawing/2014/main" id="{5E5982B9-100E-B185-FD7F-0F60302D4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5" t="2750" r="1983" b="3375"/>
          <a:stretch/>
        </p:blipFill>
        <p:spPr>
          <a:xfrm>
            <a:off x="7300451" y="3111728"/>
            <a:ext cx="4364215" cy="303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8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4A16BB-2746-5593-999E-F05ED1FF7E78}"/>
              </a:ext>
            </a:extLst>
          </p:cNvPr>
          <p:cNvSpPr txBox="1"/>
          <p:nvPr/>
        </p:nvSpPr>
        <p:spPr>
          <a:xfrm>
            <a:off x="614792" y="658004"/>
            <a:ext cx="4038870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Century Gothic"/>
                <a:ea typeface="Segoe UI"/>
                <a:cs typeface="Segoe UI"/>
              </a:rPr>
              <a:t>With CAFOD's help, local fisherman use </a:t>
            </a:r>
            <a:r>
              <a:rPr lang="en-GB" sz="2400" dirty="0" err="1">
                <a:latin typeface="Century Gothic"/>
                <a:ea typeface="Segoe UI"/>
                <a:cs typeface="Segoe UI"/>
              </a:rPr>
              <a:t>fishfinders</a:t>
            </a:r>
            <a:r>
              <a:rPr lang="en-GB" sz="2400" dirty="0">
                <a:latin typeface="Century Gothic"/>
                <a:ea typeface="Segoe UI"/>
                <a:cs typeface="Segoe UI"/>
              </a:rPr>
              <a:t> on their boats so they can safely catch fish to eat and sell. </a:t>
            </a:r>
          </a:p>
          <a:p>
            <a:endParaRPr lang="en-GB" sz="2400" dirty="0">
              <a:latin typeface="Century Gothic"/>
              <a:cs typeface="Segoe UI"/>
            </a:endParaRPr>
          </a:p>
          <a:p>
            <a:r>
              <a:rPr lang="en-GB" sz="2400" dirty="0">
                <a:latin typeface="Century Gothic"/>
                <a:ea typeface="Segoe UI"/>
                <a:cs typeface="Segoe UI"/>
              </a:rPr>
              <a:t>Aaron's grandparents can give Aaron food, clean water and the things he needs to be happy. Everyone deserves this because we are all special. </a:t>
            </a:r>
            <a:endParaRPr lang="en-GB" sz="2400" dirty="0">
              <a:latin typeface="Century Gothic"/>
              <a:ea typeface="Calibri"/>
              <a:cs typeface="Segoe UI"/>
            </a:endParaRPr>
          </a:p>
          <a:p>
            <a:endParaRPr lang="en-GB" sz="2400" dirty="0">
              <a:solidFill>
                <a:srgbClr val="000000"/>
              </a:solidFill>
              <a:latin typeface="Century Gothic"/>
              <a:cs typeface="Segoe UI"/>
            </a:endParaRPr>
          </a:p>
          <a:p>
            <a:endParaRPr lang="en-GB" sz="2400" dirty="0">
              <a:solidFill>
                <a:srgbClr val="000000"/>
              </a:solidFill>
              <a:latin typeface="Century Gothic"/>
              <a:cs typeface="Segoe UI"/>
            </a:endParaRPr>
          </a:p>
          <a:p>
            <a:endParaRPr lang="en-GB" sz="2000" dirty="0">
              <a:solidFill>
                <a:srgbClr val="39393C"/>
              </a:solidFill>
              <a:latin typeface="Century Gothic"/>
              <a:cs typeface="Segoe UI"/>
            </a:endParaRPr>
          </a:p>
        </p:txBody>
      </p:sp>
      <p:pic>
        <p:nvPicPr>
          <p:cNvPr id="4" name="Picture 3" descr="A child sitting on a wall smiling&#10;&#10;Description automatically generated">
            <a:extLst>
              <a:ext uri="{FF2B5EF4-FFF2-40B4-BE49-F238E27FC236}">
                <a16:creationId xmlns:a16="http://schemas.microsoft.com/office/drawing/2014/main" id="{93785E96-023C-E474-1A8F-47296C78F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895" y="660037"/>
            <a:ext cx="7175326" cy="47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2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CD665-F896-3FBD-FA3F-CCEBCA007A84}"/>
              </a:ext>
            </a:extLst>
          </p:cNvPr>
          <p:cNvSpPr txBox="1"/>
          <p:nvPr/>
        </p:nvSpPr>
        <p:spPr>
          <a:xfrm>
            <a:off x="556801" y="967462"/>
            <a:ext cx="452714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dirty="0">
              <a:latin typeface="Century Gothic"/>
              <a:ea typeface="+mn-lt"/>
              <a:cs typeface="+mn-lt"/>
            </a:endParaRPr>
          </a:p>
          <a:p>
            <a:r>
              <a:rPr lang="en-US" sz="2400" dirty="0">
                <a:latin typeface="Century Gothic"/>
                <a:ea typeface="+mn-lt"/>
                <a:cs typeface="+mn-lt"/>
              </a:rPr>
              <a:t>“Every person is worthy of our giving...they are God’s handiwork, his creation. God created that person in his image, and he or she reflects something of God’s glory.” </a:t>
            </a:r>
            <a:endParaRPr lang="en-US" dirty="0">
              <a:latin typeface="Century Gothic"/>
              <a:ea typeface="+mn-lt"/>
              <a:cs typeface="+mn-lt"/>
            </a:endParaRPr>
          </a:p>
          <a:p>
            <a:endParaRPr lang="en-US" sz="2400" dirty="0">
              <a:latin typeface="Century Gothic"/>
              <a:ea typeface="+mn-lt"/>
              <a:cs typeface="+mn-lt"/>
            </a:endParaRPr>
          </a:p>
          <a:p>
            <a:r>
              <a:rPr lang="en-US" sz="2400" dirty="0">
                <a:latin typeface="Century Gothic"/>
                <a:ea typeface="+mn-lt"/>
                <a:cs typeface="+mn-lt"/>
              </a:rPr>
              <a:t>Pope Francis, </a:t>
            </a:r>
            <a:endParaRPr lang="en-US">
              <a:latin typeface="Century Gothic"/>
              <a:ea typeface="+mn-lt"/>
              <a:cs typeface="+mn-lt"/>
            </a:endParaRPr>
          </a:p>
          <a:p>
            <a:r>
              <a:rPr lang="en-US" sz="2400" dirty="0" err="1">
                <a:latin typeface="Century Gothic"/>
                <a:ea typeface="+mn-lt"/>
                <a:cs typeface="+mn-lt"/>
              </a:rPr>
              <a:t>Evangelii</a:t>
            </a:r>
            <a:r>
              <a:rPr lang="en-US" sz="2400" dirty="0">
                <a:latin typeface="Century Gothic"/>
                <a:ea typeface="+mn-lt"/>
                <a:cs typeface="+mn-lt"/>
              </a:rPr>
              <a:t> Gaudium, 274</a:t>
            </a:r>
            <a:endParaRPr lang="en-US">
              <a:latin typeface="Century Gothic"/>
            </a:endParaRPr>
          </a:p>
        </p:txBody>
      </p:sp>
      <p:pic>
        <p:nvPicPr>
          <p:cNvPr id="2" name="Picture 1" descr="A silhouette of a person and a child running in water&#10;&#10;Description automatically generated">
            <a:extLst>
              <a:ext uri="{FF2B5EF4-FFF2-40B4-BE49-F238E27FC236}">
                <a16:creationId xmlns:a16="http://schemas.microsoft.com/office/drawing/2014/main" id="{D8AF8B04-0581-09E6-08C8-4060A6B22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516" y="474676"/>
            <a:ext cx="6636774" cy="440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696" y="1174541"/>
            <a:ext cx="6173034" cy="451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entury Gothic"/>
              </a:rPr>
              <a:t>We are all made in the image of God. </a:t>
            </a:r>
            <a:endParaRPr lang="en-US" altLang="en-US" sz="4800" b="1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Century Gothic"/>
              </a:rPr>
              <a:t>This means that everyone is special. We should treat every person the same way we want to be treated. </a:t>
            </a:r>
            <a:endParaRPr lang="en-US" altLang="en-US" sz="4800" b="1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Century Gothic"/>
              </a:rPr>
              <a:t>For example:</a:t>
            </a:r>
            <a:endParaRPr lang="en-US" sz="2400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At home: 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Taking care of elderly family members. </a:t>
            </a:r>
            <a:endParaRPr lang="en-US" sz="2400" dirty="0"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At school: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No bullying or name calling.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entury Gothic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20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00" dirty="0">
              <a:solidFill>
                <a:srgbClr val="98CA3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boys shaking hands on a field&#10;&#10;Description automatically generated">
            <a:extLst>
              <a:ext uri="{FF2B5EF4-FFF2-40B4-BE49-F238E27FC236}">
                <a16:creationId xmlns:a16="http://schemas.microsoft.com/office/drawing/2014/main" id="{6D91228F-A8AE-CB3F-C906-6F7C6A87F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3" r="5851" b="1061"/>
          <a:stretch/>
        </p:blipFill>
        <p:spPr>
          <a:xfrm>
            <a:off x="358728" y="293575"/>
            <a:ext cx="4782931" cy="5238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D50EE0-A400-D60F-0420-C322448433C1}"/>
              </a:ext>
            </a:extLst>
          </p:cNvPr>
          <p:cNvSpPr txBox="1"/>
          <p:nvPr/>
        </p:nvSpPr>
        <p:spPr>
          <a:xfrm>
            <a:off x="5389305" y="288823"/>
            <a:ext cx="702391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latin typeface="Century Gothic"/>
                <a:ea typeface="Calibri"/>
                <a:cs typeface="Calibri"/>
              </a:rPr>
              <a:t>Everyone is special</a:t>
            </a:r>
            <a:endParaRPr lang="en-US" sz="4800" b="1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94205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cea24d0ca80266ad768db3cd46c8f402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cdde22eea87f3e8dcea922064e9110a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  <_dlc_DocId xmlns="04672002-f21f-4240-adfb-f0b653fb6fb5">SZUU6KYVHK2A-2146017777-16748</_dlc_DocId>
    <_dlc_DocIdUrl xmlns="04672002-f21f-4240-adfb-f0b653fb6fb5">
      <Url>https://cafod365.sharepoint.com/sites/int/Education/_layouts/15/DocIdRedir.aspx?ID=SZUU6KYVHK2A-2146017777-16748</Url>
      <Description>SZUU6KYVHK2A-2146017777-16748</Description>
    </_dlc_DocIdUrl>
  </documentManagement>
</p:properties>
</file>

<file path=customXml/itemProps1.xml><?xml version="1.0" encoding="utf-8"?>
<ds:datastoreItem xmlns:ds="http://schemas.openxmlformats.org/officeDocument/2006/customXml" ds:itemID="{2424BEDC-35A9-457A-A3D0-BEA9C95253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56F016-3AD5-4412-BE95-C7DCD47727F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06FE9C4-E567-4B36-A179-9FCA486BF6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A53674D-AA0F-4C64-AB98-70340F8C8CC1}">
  <ds:schemaRefs>
    <ds:schemaRef ds:uri="http://schemas.microsoft.com/office/2006/metadata/properties"/>
    <ds:schemaRef ds:uri="04672002-f21f-4240-adfb-f0b653fb6fb5"/>
    <ds:schemaRef ds:uri="236a9a4b-a03c-46ba-8ec6-624c184acbc6"/>
    <ds:schemaRef ds:uri="http://purl.org/dc/terms/"/>
    <ds:schemaRef ds:uri="453a0c7f-c966-4a5c-a0f8-de0f8150ea1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bdf04112-6931-4610-9724-cd62e91446a3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426</Words>
  <Application>Microsoft Office PowerPoint</Application>
  <PresentationFormat>Widescreen</PresentationFormat>
  <Paragraphs>84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Kieran O'Brien</dc:creator>
  <cp:lastModifiedBy>Victoria Ahmed</cp:lastModifiedBy>
  <cp:revision>567</cp:revision>
  <dcterms:created xsi:type="dcterms:W3CDTF">2023-09-12T16:31:41Z</dcterms:created>
  <dcterms:modified xsi:type="dcterms:W3CDTF">2024-05-01T22:10:59Z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aa8b010c-97f0-444a-8886-c02ea21e8a6e</vt:lpwstr>
  </property>
  <property fmtid="{D5CDD505-2E9C-101B-9397-08002B2CF9AE}" pid="4" name="MediaServiceImageTags">
    <vt:lpwstr/>
  </property>
</Properties>
</file>