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3662" r:id="rId6"/>
  </p:sldMasterIdLst>
  <p:notesMasterIdLst>
    <p:notesMasterId r:id="rId79"/>
  </p:notesMasterIdLst>
  <p:sldIdLst>
    <p:sldId id="256" r:id="rId7"/>
    <p:sldId id="323" r:id="rId8"/>
    <p:sldId id="327" r:id="rId9"/>
    <p:sldId id="265" r:id="rId10"/>
    <p:sldId id="366" r:id="rId11"/>
    <p:sldId id="325" r:id="rId12"/>
    <p:sldId id="271" r:id="rId13"/>
    <p:sldId id="276" r:id="rId14"/>
    <p:sldId id="274" r:id="rId15"/>
    <p:sldId id="333" r:id="rId16"/>
    <p:sldId id="266" r:id="rId17"/>
    <p:sldId id="354" r:id="rId18"/>
    <p:sldId id="355" r:id="rId19"/>
    <p:sldId id="362" r:id="rId20"/>
    <p:sldId id="363" r:id="rId21"/>
    <p:sldId id="273" r:id="rId22"/>
    <p:sldId id="279" r:id="rId23"/>
    <p:sldId id="272" r:id="rId24"/>
    <p:sldId id="317" r:id="rId25"/>
    <p:sldId id="364" r:id="rId26"/>
    <p:sldId id="278" r:id="rId27"/>
    <p:sldId id="295" r:id="rId28"/>
    <p:sldId id="281" r:id="rId29"/>
    <p:sldId id="283" r:id="rId30"/>
    <p:sldId id="285" r:id="rId31"/>
    <p:sldId id="332" r:id="rId32"/>
    <p:sldId id="288" r:id="rId33"/>
    <p:sldId id="282" r:id="rId34"/>
    <p:sldId id="365" r:id="rId35"/>
    <p:sldId id="284" r:id="rId36"/>
    <p:sldId id="358" r:id="rId37"/>
    <p:sldId id="318" r:id="rId38"/>
    <p:sldId id="290" r:id="rId39"/>
    <p:sldId id="292" r:id="rId40"/>
    <p:sldId id="371" r:id="rId41"/>
    <p:sldId id="296" r:id="rId42"/>
    <p:sldId id="291" r:id="rId43"/>
    <p:sldId id="297" r:id="rId44"/>
    <p:sldId id="286" r:id="rId45"/>
    <p:sldId id="294" r:id="rId46"/>
    <p:sldId id="330" r:id="rId47"/>
    <p:sldId id="293" r:id="rId48"/>
    <p:sldId id="304" r:id="rId49"/>
    <p:sldId id="359" r:id="rId50"/>
    <p:sldId id="299" r:id="rId51"/>
    <p:sldId id="303" r:id="rId52"/>
    <p:sldId id="310" r:id="rId53"/>
    <p:sldId id="312" r:id="rId54"/>
    <p:sldId id="306" r:id="rId55"/>
    <p:sldId id="367" r:id="rId56"/>
    <p:sldId id="301" r:id="rId57"/>
    <p:sldId id="305" r:id="rId58"/>
    <p:sldId id="369" r:id="rId59"/>
    <p:sldId id="368" r:id="rId60"/>
    <p:sldId id="360" r:id="rId61"/>
    <p:sldId id="307" r:id="rId62"/>
    <p:sldId id="370" r:id="rId63"/>
    <p:sldId id="334" r:id="rId64"/>
    <p:sldId id="315" r:id="rId65"/>
    <p:sldId id="313" r:id="rId66"/>
    <p:sldId id="311" r:id="rId67"/>
    <p:sldId id="308" r:id="rId68"/>
    <p:sldId id="309" r:id="rId69"/>
    <p:sldId id="324" r:id="rId70"/>
    <p:sldId id="320" r:id="rId71"/>
    <p:sldId id="361" r:id="rId72"/>
    <p:sldId id="322" r:id="rId73"/>
    <p:sldId id="326" r:id="rId74"/>
    <p:sldId id="328" r:id="rId75"/>
    <p:sldId id="331" r:id="rId76"/>
    <p:sldId id="357" r:id="rId77"/>
    <p:sldId id="329" r:id="rId78"/>
  </p:sldIdLst>
  <p:sldSz cx="12192000" cy="6858000"/>
  <p:notesSz cx="6858000" cy="9144000"/>
  <p:embeddedFontLst>
    <p:embeddedFont>
      <p:font typeface="Arial Black" panose="020B0A04020102020204" pitchFamily="34" charset="0"/>
      <p:bold r:id="rId80"/>
    </p:embeddedFont>
    <p:embeddedFont>
      <p:font typeface="Century Gothic" panose="020B0502020202020204" pitchFamily="34" charset="0"/>
      <p:regular r:id="rId81"/>
      <p:bold r:id="rId82"/>
      <p:italic r:id="rId83"/>
      <p:boldItalic r:id="rId84"/>
    </p:embeddedFont>
    <p:embeddedFont>
      <p:font typeface="Ink Free" panose="03080402000500000000" pitchFamily="66" charset="0"/>
      <p:regular r:id="rId85"/>
    </p:embeddedFont>
    <p:embeddedFont>
      <p:font typeface="Montserrat" panose="00000500000000000000" pitchFamily="2" charset="0"/>
      <p:regular r:id="rId86"/>
      <p:bold r:id="rId87"/>
      <p:italic r:id="rId88"/>
      <p:boldItalic r:id="rId89"/>
    </p:embeddedFont>
    <p:embeddedFont>
      <p:font typeface="Montserrat SemiBold" panose="00000700000000000000" pitchFamily="2" charset="0"/>
      <p:bold r:id="rId90"/>
      <p:boldItalic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842"/>
    <a:srgbClr val="9DCBFF"/>
    <a:srgbClr val="0F0E09"/>
    <a:srgbClr val="1B2344"/>
    <a:srgbClr val="DDDDDD"/>
    <a:srgbClr val="9DC41A"/>
    <a:srgbClr val="604B7F"/>
    <a:srgbClr val="000000"/>
    <a:srgbClr val="F8F8F8"/>
    <a:srgbClr val="392F2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E75486-F8E8-4D14-844C-3F58AE178AD5}" v="1" dt="2025-02-19T17:13:40.606"/>
    <p1510:client id="{A411DF51-0B06-459A-84FC-B8622FB4C2D9}" v="21" dt="2025-02-20T14:45:12.4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font" Target="fonts/font5.fntdata"/><Relationship Id="rId89" Type="http://schemas.openxmlformats.org/officeDocument/2006/relationships/font" Target="fonts/font10.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1B36B-54B9-468D-8913-32E4CBF05F9E}" type="datetimeFigureOut">
              <a:rPr lang="en-GB" smtClean="0"/>
              <a:t>20/02/2025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4DDB7-2674-49BA-8C14-C0C43864502A}" type="slidenum">
              <a:rPr lang="en-GB" smtClean="0"/>
              <a:t>‹#›</a:t>
            </a:fld>
            <a:endParaRPr lang="en-GB"/>
          </a:p>
        </p:txBody>
      </p:sp>
    </p:spTree>
    <p:extLst>
      <p:ext uri="{BB962C8B-B14F-4D97-AF65-F5344CB8AC3E}">
        <p14:creationId xmlns:p14="http://schemas.microsoft.com/office/powerpoint/2010/main" val="1111149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24-7prayer.com/podcast/introducing-lectio-divin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ssets.ctfassets.net/vy3axnuecuwj/3pKy7XgpeJocgIahaxU06z/655c37df13f669f9eb5a7ba85313875e/Education_Primary_Jubilee__EYFSsheet.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Marsabit village, Kenya</a:t>
            </a:r>
            <a:endParaRPr lang="en-GB"/>
          </a:p>
          <a:p>
            <a:r>
              <a:rPr lang="en-US"/>
              <a:t>Photo credit: </a:t>
            </a:r>
            <a:r>
              <a:rPr lang="en-US" dirty="0"/>
              <a:t>Louise Norton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1</a:t>
            </a:fld>
            <a:endParaRPr lang="en-GB"/>
          </a:p>
        </p:txBody>
      </p:sp>
    </p:spTree>
    <p:extLst>
      <p:ext uri="{BB962C8B-B14F-4D97-AF65-F5344CB8AC3E}">
        <p14:creationId xmlns:p14="http://schemas.microsoft.com/office/powerpoint/2010/main" val="3867330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323A5-F3DB-C977-A8AB-3835D7C91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60705-16B5-E846-6562-D061981FC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69DB6-CFFD-9A28-34EC-F5718BD9AACE}"/>
              </a:ext>
            </a:extLst>
          </p:cNvPr>
          <p:cNvSpPr>
            <a:spLocks noGrp="1"/>
          </p:cNvSpPr>
          <p:nvPr>
            <p:ph type="body" idx="1"/>
          </p:nvPr>
        </p:nvSpPr>
        <p:spPr/>
        <p:txBody>
          <a:bodyPr/>
          <a:lstStyle/>
          <a:p>
            <a:r>
              <a:rPr lang="en-US" dirty="0"/>
              <a:t>Khera and the Glitter Group, Marsabit, Kenya</a:t>
            </a:r>
            <a:endParaRPr lang="en-GB" dirty="0"/>
          </a:p>
          <a:p>
            <a:r>
              <a:rPr lang="en-US" dirty="0"/>
              <a:t>Picture credit: Joe Newman</a:t>
            </a:r>
            <a:endParaRPr lang="en-GB" dirty="0">
              <a:ea typeface="Calibri"/>
              <a:cs typeface="Calibri"/>
            </a:endParaRPr>
          </a:p>
        </p:txBody>
      </p:sp>
      <p:sp>
        <p:nvSpPr>
          <p:cNvPr id="4" name="Slide Number Placeholder 3">
            <a:extLst>
              <a:ext uri="{FF2B5EF4-FFF2-40B4-BE49-F238E27FC236}">
                <a16:creationId xmlns:a16="http://schemas.microsoft.com/office/drawing/2014/main" id="{E495912A-2EFB-3D7C-B86A-C5EE2A866DC2}"/>
              </a:ext>
            </a:extLst>
          </p:cNvPr>
          <p:cNvSpPr>
            <a:spLocks noGrp="1"/>
          </p:cNvSpPr>
          <p:nvPr>
            <p:ph type="sldNum" sz="quarter" idx="5"/>
          </p:nvPr>
        </p:nvSpPr>
        <p:spPr/>
        <p:txBody>
          <a:bodyPr/>
          <a:lstStyle/>
          <a:p>
            <a:fld id="{D594DDB7-2674-49BA-8C14-C0C43864502A}" type="slidenum">
              <a:rPr lang="en-GB" smtClean="0"/>
              <a:t>15</a:t>
            </a:fld>
            <a:endParaRPr lang="en-GB"/>
          </a:p>
        </p:txBody>
      </p:sp>
    </p:spTree>
    <p:extLst>
      <p:ext uri="{BB962C8B-B14F-4D97-AF65-F5344CB8AC3E}">
        <p14:creationId xmlns:p14="http://schemas.microsoft.com/office/powerpoint/2010/main" val="187984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Gavin </a:t>
            </a:r>
            <a:r>
              <a:rPr lang="en-US" err="1"/>
              <a:t>Allanwood</a:t>
            </a:r>
            <a:r>
              <a:rPr lang="en-US"/>
              <a:t>, </a:t>
            </a:r>
            <a:r>
              <a:rPr lang="en-US" err="1"/>
              <a:t>Unsplash</a:t>
            </a:r>
            <a:endParaRPr lang="en-US"/>
          </a:p>
          <a:p>
            <a:endParaRPr lang="en-US"/>
          </a:p>
          <a:p>
            <a:pPr marL="285750" indent="-285750">
              <a:buFont typeface="Arial" panose="020B0604020202020204" pitchFamily="34" charset="0"/>
              <a:buChar char="•"/>
            </a:pPr>
            <a:r>
              <a:rPr lang="en-US" b="1">
                <a:solidFill>
                  <a:schemeClr val="bg1"/>
                </a:solidFill>
                <a:latin typeface="Montserrat" panose="00000500000000000000" pitchFamily="2" charset="0"/>
              </a:rPr>
              <a:t>Step 1: </a:t>
            </a:r>
            <a:r>
              <a:rPr lang="en-US">
                <a:solidFill>
                  <a:schemeClr val="bg1"/>
                </a:solidFill>
                <a:latin typeface="Montserrat" panose="00000500000000000000" pitchFamily="2" charset="0"/>
              </a:rPr>
              <a:t>Make the sign of the cross. We listen to God’s word for the first time. As you do so listen out for a word or phase that stands out for you (Students could write it down)</a:t>
            </a:r>
          </a:p>
          <a:p>
            <a:endParaRPr lang="en-US" sz="9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2: </a:t>
            </a:r>
            <a:r>
              <a:rPr lang="en-US">
                <a:solidFill>
                  <a:schemeClr val="bg1"/>
                </a:solidFill>
                <a:latin typeface="Montserrat" panose="00000500000000000000" pitchFamily="2" charset="0"/>
              </a:rPr>
              <a:t>We listen to God's word for the second time. (At this point people usually share more widely - how the passage speaks to their life and if they feel it invites them to do something. This could work for a partner task or small group for some classes. If your class are quieter they could draw or write images, questions or thoughts that come to mind.)</a:t>
            </a:r>
          </a:p>
          <a:p>
            <a:endParaRPr lang="en-US" sz="8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3: </a:t>
            </a:r>
            <a:r>
              <a:rPr lang="en-US">
                <a:solidFill>
                  <a:schemeClr val="bg1"/>
                </a:solidFill>
                <a:latin typeface="Montserrat" panose="00000500000000000000" pitchFamily="2" charset="0"/>
              </a:rPr>
              <a:t>We thank God in prayer</a:t>
            </a:r>
            <a:r>
              <a:rPr lang="en-US" b="1">
                <a:solidFill>
                  <a:srgbClr val="C00000"/>
                </a:solidFill>
                <a:latin typeface="Montserrat" panose="00000500000000000000" pitchFamily="2" charset="0"/>
              </a:rPr>
              <a:t>. (The teacher could lead in this instance and suggested phrases are in the notes). </a:t>
            </a:r>
            <a:endParaRPr lang="en-GB" b="1">
              <a:solidFill>
                <a:srgbClr val="C00000"/>
              </a:solidFill>
              <a:latin typeface="Montserrat" panose="00000500000000000000" pitchFamily="2" charset="0"/>
            </a:endParaRPr>
          </a:p>
          <a:p>
            <a:endParaRPr lang="en-GB"/>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cap="none" normalizeH="0" baseline="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Faith into action</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Lord Jesus,</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help us to follow your call</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and to put faith into action.</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Let reflection on your word</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lead to action in our world.</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Amen</a:t>
            </a: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OR</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sz="1200">
                <a:solidFill>
                  <a:schemeClr val="bg1"/>
                </a:solidFill>
                <a:latin typeface="Arial" panose="020B0604020202020204" pitchFamily="34" charset="0"/>
                <a:cs typeface="Arial" panose="020B0604020202020204" pitchFamily="34" charset="0"/>
              </a:rPr>
              <a:t>We are inspired by your Word,</a:t>
            </a:r>
          </a:p>
          <a:p>
            <a:pPr algn="l"/>
            <a:r>
              <a:rPr lang="en-GB" sz="1200">
                <a:solidFill>
                  <a:schemeClr val="bg1"/>
                </a:solidFill>
                <a:latin typeface="Arial" panose="020B0604020202020204" pitchFamily="34" charset="0"/>
                <a:cs typeface="Arial" panose="020B0604020202020204" pitchFamily="34" charset="0"/>
              </a:rPr>
              <a:t>challenged by your example,</a:t>
            </a:r>
          </a:p>
          <a:p>
            <a:pPr algn="l"/>
            <a:r>
              <a:rPr lang="en-GB" sz="1200">
                <a:solidFill>
                  <a:schemeClr val="bg1"/>
                </a:solidFill>
                <a:latin typeface="Arial" panose="020B0604020202020204" pitchFamily="34" charset="0"/>
                <a:cs typeface="Arial" panose="020B0604020202020204" pitchFamily="34" charset="0"/>
              </a:rPr>
              <a:t>empowered by your Spirit.</a:t>
            </a:r>
          </a:p>
          <a:p>
            <a:pPr algn="l"/>
            <a:r>
              <a:rPr lang="en-GB" sz="1200">
                <a:solidFill>
                  <a:schemeClr val="bg1"/>
                </a:solidFill>
                <a:latin typeface="Arial" panose="020B0604020202020204" pitchFamily="34" charset="0"/>
                <a:cs typeface="Arial" panose="020B0604020202020204" pitchFamily="34" charset="0"/>
              </a:rPr>
              <a:t>Give us the strength to be people who</a:t>
            </a:r>
          </a:p>
          <a:p>
            <a:pPr algn="l"/>
            <a:r>
              <a:rPr lang="en-GB" sz="1200">
                <a:solidFill>
                  <a:schemeClr val="bg1"/>
                </a:solidFill>
                <a:latin typeface="Arial" panose="020B0604020202020204" pitchFamily="34" charset="0"/>
                <a:cs typeface="Arial" panose="020B0604020202020204" pitchFamily="34" charset="0"/>
              </a:rPr>
              <a:t>inspire others with your Word,</a:t>
            </a:r>
          </a:p>
          <a:p>
            <a:pPr algn="l"/>
            <a:r>
              <a:rPr lang="en-GB" sz="1200">
                <a:solidFill>
                  <a:schemeClr val="bg1"/>
                </a:solidFill>
                <a:latin typeface="Arial" panose="020B0604020202020204" pitchFamily="34" charset="0"/>
                <a:cs typeface="Arial" panose="020B0604020202020204" pitchFamily="34" charset="0"/>
              </a:rPr>
              <a:t>challenge others with your example</a:t>
            </a:r>
          </a:p>
          <a:p>
            <a:pPr algn="l"/>
            <a:r>
              <a:rPr lang="en-GB" sz="1200">
                <a:solidFill>
                  <a:schemeClr val="bg1"/>
                </a:solidFill>
                <a:latin typeface="Arial" panose="020B0604020202020204" pitchFamily="34" charset="0"/>
                <a:cs typeface="Arial" panose="020B0604020202020204" pitchFamily="34" charset="0"/>
              </a:rPr>
              <a:t>and empower others with your Spirit.</a:t>
            </a:r>
          </a:p>
          <a:p>
            <a:pPr algn="l"/>
            <a:r>
              <a:rPr lang="en-GB" sz="1200">
                <a:solidFill>
                  <a:schemeClr val="bg1"/>
                </a:solidFill>
                <a:latin typeface="Arial" panose="020B0604020202020204" pitchFamily="34" charset="0"/>
                <a:cs typeface="Arial" panose="020B0604020202020204" pitchFamily="34" charset="0"/>
              </a:rPr>
              <a:t>Amen.</a:t>
            </a:r>
          </a:p>
          <a:p>
            <a:pPr algn="l"/>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OR</a:t>
            </a:r>
          </a:p>
          <a:p>
            <a:pPr lvl="0" algn="l" eaLnBrk="0" fontAlgn="base" hangingPunct="0">
              <a:spcBef>
                <a:spcPct val="0"/>
              </a:spcBef>
              <a:spcAft>
                <a:spcPct val="0"/>
              </a:spcAft>
            </a:pPr>
            <a:endParaRPr lang="en-GB" sz="1200">
              <a:solidFill>
                <a:schemeClr val="bg1"/>
              </a:solidFill>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In all we do</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In our waiting, in our praying, in our being,</a:t>
            </a:r>
          </a:p>
          <a:p>
            <a:r>
              <a:rPr lang="en-GB" sz="1400">
                <a:latin typeface="Arial" panose="020B0604020202020204" pitchFamily="34" charset="0"/>
                <a:cs typeface="Arial" panose="020B0604020202020204" pitchFamily="34" charset="0"/>
              </a:rPr>
              <a:t>by our actions and our words,</a:t>
            </a:r>
          </a:p>
          <a:p>
            <a:r>
              <a:rPr lang="en-GB" sz="1400">
                <a:latin typeface="Arial" panose="020B0604020202020204" pitchFamily="34" charset="0"/>
                <a:cs typeface="Arial" panose="020B0604020202020204" pitchFamily="34" charset="0"/>
              </a:rPr>
              <a:t>by our choices and decisions</a:t>
            </a:r>
          </a:p>
          <a:p>
            <a:r>
              <a:rPr lang="en-GB" sz="1400">
                <a:latin typeface="Arial" panose="020B0604020202020204" pitchFamily="34" charset="0"/>
                <a:cs typeface="Arial" panose="020B0604020202020204" pitchFamily="34" charset="0"/>
              </a:rPr>
              <a:t>may we make your love known.</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In our tears and our anger,</a:t>
            </a:r>
          </a:p>
          <a:p>
            <a:r>
              <a:rPr lang="en-GB" sz="1400">
                <a:latin typeface="Arial" panose="020B0604020202020204" pitchFamily="34" charset="0"/>
                <a:cs typeface="Arial" panose="020B0604020202020204" pitchFamily="34" charset="0"/>
              </a:rPr>
              <a:t>by our sharing and our sheltering,</a:t>
            </a:r>
          </a:p>
          <a:p>
            <a:r>
              <a:rPr lang="en-GB" sz="1400">
                <a:latin typeface="Arial" panose="020B0604020202020204" pitchFamily="34" charset="0"/>
                <a:cs typeface="Arial" panose="020B0604020202020204" pitchFamily="34" charset="0"/>
              </a:rPr>
              <a:t>through our joy and thanksgiving,</a:t>
            </a:r>
          </a:p>
          <a:p>
            <a:r>
              <a:rPr lang="en-GB" sz="1400">
                <a:latin typeface="Arial" panose="020B0604020202020204" pitchFamily="34" charset="0"/>
                <a:cs typeface="Arial" panose="020B0604020202020204" pitchFamily="34" charset="0"/>
              </a:rPr>
              <a:t>may we make your love known.</a:t>
            </a:r>
          </a:p>
          <a:p>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16</a:t>
            </a:fld>
            <a:endParaRPr lang="en-GB"/>
          </a:p>
        </p:txBody>
      </p:sp>
    </p:spTree>
    <p:extLst>
      <p:ext uri="{BB962C8B-B14F-4D97-AF65-F5344CB8AC3E}">
        <p14:creationId xmlns:p14="http://schemas.microsoft.com/office/powerpoint/2010/main" val="3327962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Dristy, Bangladesh</a:t>
            </a:r>
          </a:p>
          <a:p>
            <a:r>
              <a:rPr lang="en-US" dirty="0">
                <a:ea typeface="Calibri"/>
                <a:cs typeface="Calibri"/>
              </a:rPr>
              <a:t>Photo credit: Amit Rudro</a:t>
            </a:r>
          </a:p>
          <a:p>
            <a:r>
              <a:rPr lang="en-US" dirty="0">
                <a:ea typeface="Calibri"/>
                <a:cs typeface="Calibri"/>
              </a:rPr>
              <a:t>Farmer in Sao Paolo, Brazil</a:t>
            </a:r>
          </a:p>
          <a:p>
            <a:r>
              <a:rPr lang="en-US" dirty="0">
                <a:ea typeface="Calibri"/>
                <a:cs typeface="Calibri"/>
              </a:rPr>
              <a:t>Photo credit: Kezia Lavan</a:t>
            </a:r>
          </a:p>
          <a:p>
            <a:r>
              <a:rPr lang="en-US" dirty="0" err="1">
                <a:ea typeface="Calibri"/>
                <a:cs typeface="Calibri"/>
              </a:rPr>
              <a:t>Lokho</a:t>
            </a:r>
            <a:r>
              <a:rPr lang="en-US" dirty="0">
                <a:ea typeface="Calibri"/>
                <a:cs typeface="Calibri"/>
              </a:rPr>
              <a:t>, </a:t>
            </a:r>
            <a:r>
              <a:rPr lang="en-US" dirty="0" err="1">
                <a:ea typeface="Calibri"/>
                <a:cs typeface="Calibri"/>
              </a:rPr>
              <a:t>Masarbit</a:t>
            </a:r>
            <a:r>
              <a:rPr lang="en-US" dirty="0">
                <a:ea typeface="Calibri"/>
                <a:cs typeface="Calibri"/>
              </a:rPr>
              <a:t>, Kenya</a:t>
            </a:r>
          </a:p>
          <a:p>
            <a:r>
              <a:rPr lang="en-US" dirty="0">
                <a:ea typeface="Calibri"/>
                <a:cs typeface="Calibri"/>
              </a:rPr>
              <a:t>Photo credit: Louise Norton</a:t>
            </a:r>
          </a:p>
        </p:txBody>
      </p:sp>
      <p:sp>
        <p:nvSpPr>
          <p:cNvPr id="4" name="Slide Number Placeholder 3"/>
          <p:cNvSpPr>
            <a:spLocks noGrp="1"/>
          </p:cNvSpPr>
          <p:nvPr>
            <p:ph type="sldNum" sz="quarter" idx="5"/>
          </p:nvPr>
        </p:nvSpPr>
        <p:spPr/>
        <p:txBody>
          <a:bodyPr/>
          <a:lstStyle/>
          <a:p>
            <a:fld id="{D594DDB7-2674-49BA-8C14-C0C43864502A}" type="slidenum">
              <a:rPr lang="en-GB" smtClean="0"/>
              <a:t>17</a:t>
            </a:fld>
            <a:endParaRPr lang="en-GB"/>
          </a:p>
        </p:txBody>
      </p:sp>
    </p:spTree>
    <p:extLst>
      <p:ext uri="{BB962C8B-B14F-4D97-AF65-F5344CB8AC3E}">
        <p14:creationId xmlns:p14="http://schemas.microsoft.com/office/powerpoint/2010/main" val="75944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chemeClr val="bg1"/>
                </a:solidFill>
                <a:latin typeface="Montserrat" panose="00000500000000000000" pitchFamily="2" charset="0"/>
              </a:rPr>
              <a:t>Watch </a:t>
            </a:r>
            <a:r>
              <a:rPr lang="en-US" sz="1200">
                <a:solidFill>
                  <a:schemeClr val="bg1"/>
                </a:solidFill>
                <a:latin typeface="Montserrat" panose="00000500000000000000" pitchFamily="2" charset="0"/>
                <a:hlinkClick r:id="rId3"/>
              </a:rPr>
              <a:t>this interview</a:t>
            </a:r>
            <a:r>
              <a:rPr lang="en-US" sz="1200">
                <a:solidFill>
                  <a:schemeClr val="bg1"/>
                </a:solidFill>
                <a:latin typeface="Montserrat" panose="00000500000000000000" pitchFamily="2" charset="0"/>
              </a:rPr>
              <a:t> with Sister Mary Magdalen explaining Lectio-Divina. </a:t>
            </a:r>
          </a:p>
          <a:p>
            <a:pPr algn="l"/>
            <a:r>
              <a:rPr lang="en-US" sz="800">
                <a:solidFill>
                  <a:schemeClr val="bg1"/>
                </a:solidFill>
                <a:latin typeface="Montserrat" panose="00000500000000000000" pitchFamily="2" charset="0"/>
              </a:rPr>
              <a:t>(8mins onwards)</a:t>
            </a:r>
          </a:p>
          <a:p>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18</a:t>
            </a:fld>
            <a:endParaRPr lang="en-GB"/>
          </a:p>
        </p:txBody>
      </p:sp>
    </p:spTree>
    <p:extLst>
      <p:ext uri="{BB962C8B-B14F-4D97-AF65-F5344CB8AC3E}">
        <p14:creationId xmlns:p14="http://schemas.microsoft.com/office/powerpoint/2010/main" val="3804635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7FB5C-D63F-C139-6D3D-1A17F2D6C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72C87-AA90-3033-8E2D-580030A01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7E031-9565-AA45-C02C-4A882A902E70}"/>
              </a:ext>
            </a:extLst>
          </p:cNvPr>
          <p:cNvSpPr>
            <a:spLocks noGrp="1"/>
          </p:cNvSpPr>
          <p:nvPr>
            <p:ph type="body" idx="1"/>
          </p:nvPr>
        </p:nvSpPr>
        <p:spPr/>
        <p:txBody>
          <a:bodyPr/>
          <a:lstStyle/>
          <a:p>
            <a:r>
              <a:rPr lang="en-US" dirty="0"/>
              <a:t>Hens, Marsabit, Kenya</a:t>
            </a:r>
            <a:endParaRPr lang="en-GB" dirty="0"/>
          </a:p>
          <a:p>
            <a:r>
              <a:rPr lang="en-US" dirty="0"/>
              <a:t>Photo credit: Joe Newman</a:t>
            </a:r>
            <a:endParaRPr lang="en-GB" dirty="0">
              <a:ea typeface="Calibri"/>
              <a:cs typeface="Calibri"/>
            </a:endParaRPr>
          </a:p>
        </p:txBody>
      </p:sp>
      <p:sp>
        <p:nvSpPr>
          <p:cNvPr id="4" name="Slide Number Placeholder 3">
            <a:extLst>
              <a:ext uri="{FF2B5EF4-FFF2-40B4-BE49-F238E27FC236}">
                <a16:creationId xmlns:a16="http://schemas.microsoft.com/office/drawing/2014/main" id="{2041DFB9-649E-3ACD-1624-85C3AD2B3F65}"/>
              </a:ext>
            </a:extLst>
          </p:cNvPr>
          <p:cNvSpPr>
            <a:spLocks noGrp="1"/>
          </p:cNvSpPr>
          <p:nvPr>
            <p:ph type="sldNum" sz="quarter" idx="5"/>
          </p:nvPr>
        </p:nvSpPr>
        <p:spPr/>
        <p:txBody>
          <a:bodyPr/>
          <a:lstStyle/>
          <a:p>
            <a:fld id="{D594DDB7-2674-49BA-8C14-C0C43864502A}" type="slidenum">
              <a:rPr lang="en-GB" smtClean="0"/>
              <a:t>20</a:t>
            </a:fld>
            <a:endParaRPr lang="en-GB"/>
          </a:p>
        </p:txBody>
      </p:sp>
    </p:spTree>
    <p:extLst>
      <p:ext uri="{BB962C8B-B14F-4D97-AF65-F5344CB8AC3E}">
        <p14:creationId xmlns:p14="http://schemas.microsoft.com/office/powerpoint/2010/main" val="4067473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D594DDB7-2674-49BA-8C14-C0C43864502A}" type="slidenum">
              <a:rPr lang="en-GB" smtClean="0"/>
              <a:t>21</a:t>
            </a:fld>
            <a:endParaRPr lang="en-GB"/>
          </a:p>
        </p:txBody>
      </p:sp>
    </p:spTree>
    <p:extLst>
      <p:ext uri="{BB962C8B-B14F-4D97-AF65-F5344CB8AC3E}">
        <p14:creationId xmlns:p14="http://schemas.microsoft.com/office/powerpoint/2010/main" val="888134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Vagnar, Sao Paolo, Brazil</a:t>
            </a:r>
          </a:p>
          <a:p>
            <a:r>
              <a:rPr lang="en-US"/>
              <a:t>Picture credit: Kezia Lavan</a:t>
            </a:r>
            <a:endParaRPr lang="en-US">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22</a:t>
            </a:fld>
            <a:endParaRPr lang="en-GB"/>
          </a:p>
        </p:txBody>
      </p:sp>
    </p:spTree>
    <p:extLst>
      <p:ext uri="{BB962C8B-B14F-4D97-AF65-F5344CB8AC3E}">
        <p14:creationId xmlns:p14="http://schemas.microsoft.com/office/powerpoint/2010/main" val="3843883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CAFOD cake sale</a:t>
            </a:r>
          </a:p>
          <a:p>
            <a:r>
              <a:rPr lang="en-US" dirty="0">
                <a:ea typeface="Calibri"/>
                <a:cs typeface="Calibri"/>
              </a:rPr>
              <a:t>Photo credit: Joe Newman</a:t>
            </a:r>
          </a:p>
          <a:p>
            <a:r>
              <a:rPr lang="en-US">
                <a:ea typeface="Calibri"/>
                <a:cs typeface="Calibri"/>
              </a:rPr>
              <a:t>Fingers on lips</a:t>
            </a:r>
          </a:p>
          <a:p>
            <a:r>
              <a:rPr lang="en-US" dirty="0">
                <a:ea typeface="Calibri"/>
                <a:cs typeface="Calibri"/>
              </a:rPr>
              <a:t>Photo credit: Stock image</a:t>
            </a:r>
          </a:p>
          <a:p>
            <a:r>
              <a:rPr lang="en-US" dirty="0"/>
              <a:t>Big Lent Walk at St Gregory's Catholic School, Tunbridge Wells</a:t>
            </a:r>
            <a:endParaRPr lang="en-US" dirty="0">
              <a:ea typeface="Calibri"/>
              <a:cs typeface="Calibri"/>
            </a:endParaRPr>
          </a:p>
          <a:p>
            <a:r>
              <a:rPr lang="en-US" dirty="0">
                <a:ea typeface="Calibri"/>
                <a:cs typeface="Calibri"/>
              </a:rPr>
              <a:t>Photo credit: Joe Newman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24</a:t>
            </a:fld>
            <a:endParaRPr lang="en-GB"/>
          </a:p>
        </p:txBody>
      </p:sp>
    </p:spTree>
    <p:extLst>
      <p:ext uri="{BB962C8B-B14F-4D97-AF65-F5344CB8AC3E}">
        <p14:creationId xmlns:p14="http://schemas.microsoft.com/office/powerpoint/2010/main" val="2595501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Lokho</a:t>
            </a:r>
            <a:r>
              <a:rPr lang="en-US">
                <a:ea typeface="Calibri"/>
                <a:cs typeface="Calibri"/>
              </a:rPr>
              <a:t> and her baby, Marsabit, Kenya</a:t>
            </a:r>
            <a:endParaRPr lang="en-US"/>
          </a:p>
          <a:p>
            <a:r>
              <a:rPr lang="en-US"/>
              <a:t>Picture credit: Joe Newman</a:t>
            </a:r>
            <a:endParaRPr lang="en-GB">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25</a:t>
            </a:fld>
            <a:endParaRPr lang="en-GB"/>
          </a:p>
        </p:txBody>
      </p:sp>
    </p:spTree>
    <p:extLst>
      <p:ext uri="{BB962C8B-B14F-4D97-AF65-F5344CB8AC3E}">
        <p14:creationId xmlns:p14="http://schemas.microsoft.com/office/powerpoint/2010/main" val="3993705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Lokho</a:t>
            </a:r>
            <a:r>
              <a:rPr lang="en-US"/>
              <a:t> and her baby, Marsabit, Kenya</a:t>
            </a:r>
            <a:endParaRPr lang="en-GB"/>
          </a:p>
          <a:p>
            <a:r>
              <a:rPr lang="en-US"/>
              <a:t>Picture credit: Louise Norton</a:t>
            </a:r>
            <a:endParaRPr lang="en-GB">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26</a:t>
            </a:fld>
            <a:endParaRPr lang="en-GB"/>
          </a:p>
        </p:txBody>
      </p:sp>
    </p:spTree>
    <p:extLst>
      <p:ext uri="{BB962C8B-B14F-4D97-AF65-F5344CB8AC3E}">
        <p14:creationId xmlns:p14="http://schemas.microsoft.com/office/powerpoint/2010/main" val="410603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cap="none" normalizeH="0" baseline="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Faith into action</a:t>
            </a: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Lord Jesus,</a:t>
            </a: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help us to follow your call</a:t>
            </a: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and to put faith into action.</a:t>
            </a: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Let reflection on your word</a:t>
            </a: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lead to action in our world.</a:t>
            </a: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Amen</a:t>
            </a:r>
            <a:r>
              <a:rPr lang="en-GB" altLang="en-US" sz="110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lvl="0" algn="l" eaLnBrk="0" fontAlgn="base" hangingPunct="0">
              <a:spcBef>
                <a:spcPct val="0"/>
              </a:spcBef>
              <a:spcAft>
                <a:spcPct val="0"/>
              </a:spcAft>
            </a:pPr>
            <a:endParaRPr lang="en-GB" altLang="en-US" sz="11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l" eaLnBrk="0" fontAlgn="base" hangingPunct="0">
              <a:spcBef>
                <a:spcPct val="0"/>
              </a:spcBef>
              <a:spcAft>
                <a:spcPct val="0"/>
              </a:spcAft>
            </a:pPr>
            <a:r>
              <a:rPr lang="en-GB" altLang="en-US" sz="1100">
                <a:solidFill>
                  <a:schemeClr val="bg1"/>
                </a:solidFill>
                <a:latin typeface="Arial" panose="020B0604020202020204" pitchFamily="34" charset="0"/>
                <a:ea typeface="Times New Roman" panose="02020603050405020304" pitchFamily="18" charset="0"/>
                <a:cs typeface="Arial" panose="020B0604020202020204" pitchFamily="34" charset="0"/>
              </a:rPr>
              <a:t>OR</a:t>
            </a:r>
          </a:p>
          <a:p>
            <a:pPr lvl="0" algn="l" eaLnBrk="0" fontAlgn="base" hangingPunct="0">
              <a:spcBef>
                <a:spcPct val="0"/>
              </a:spcBef>
              <a:spcAft>
                <a:spcPct val="0"/>
              </a:spcAft>
            </a:pPr>
            <a:endParaRPr lang="en-GB" altLang="en-US" sz="11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sz="1100">
                <a:solidFill>
                  <a:schemeClr val="bg1"/>
                </a:solidFill>
                <a:latin typeface="Arial" panose="020B0604020202020204" pitchFamily="34" charset="0"/>
                <a:cs typeface="Arial" panose="020B0604020202020204" pitchFamily="34" charset="0"/>
              </a:rPr>
              <a:t>We are inspired by your Word,</a:t>
            </a:r>
          </a:p>
          <a:p>
            <a:pPr algn="l"/>
            <a:r>
              <a:rPr lang="en-GB" sz="1100">
                <a:solidFill>
                  <a:schemeClr val="bg1"/>
                </a:solidFill>
                <a:latin typeface="Arial" panose="020B0604020202020204" pitchFamily="34" charset="0"/>
                <a:cs typeface="Arial" panose="020B0604020202020204" pitchFamily="34" charset="0"/>
              </a:rPr>
              <a:t>challenged by your example,</a:t>
            </a:r>
          </a:p>
          <a:p>
            <a:pPr algn="l"/>
            <a:r>
              <a:rPr lang="en-GB" sz="1100">
                <a:solidFill>
                  <a:schemeClr val="bg1"/>
                </a:solidFill>
                <a:latin typeface="Arial" panose="020B0604020202020204" pitchFamily="34" charset="0"/>
                <a:cs typeface="Arial" panose="020B0604020202020204" pitchFamily="34" charset="0"/>
              </a:rPr>
              <a:t>empowered by your Spirit.</a:t>
            </a:r>
          </a:p>
          <a:p>
            <a:pPr algn="l"/>
            <a:r>
              <a:rPr lang="en-GB" sz="1100">
                <a:solidFill>
                  <a:schemeClr val="bg1"/>
                </a:solidFill>
                <a:latin typeface="Arial" panose="020B0604020202020204" pitchFamily="34" charset="0"/>
                <a:cs typeface="Arial" panose="020B0604020202020204" pitchFamily="34" charset="0"/>
              </a:rPr>
              <a:t>Give us the strength to be people who</a:t>
            </a:r>
          </a:p>
          <a:p>
            <a:pPr algn="l"/>
            <a:r>
              <a:rPr lang="en-GB" sz="1100">
                <a:solidFill>
                  <a:schemeClr val="bg1"/>
                </a:solidFill>
                <a:latin typeface="Arial" panose="020B0604020202020204" pitchFamily="34" charset="0"/>
                <a:cs typeface="Arial" panose="020B0604020202020204" pitchFamily="34" charset="0"/>
              </a:rPr>
              <a:t>inspire others with your Word,</a:t>
            </a:r>
          </a:p>
          <a:p>
            <a:pPr algn="l"/>
            <a:r>
              <a:rPr lang="en-GB" sz="1100">
                <a:solidFill>
                  <a:schemeClr val="bg1"/>
                </a:solidFill>
                <a:latin typeface="Arial" panose="020B0604020202020204" pitchFamily="34" charset="0"/>
                <a:cs typeface="Arial" panose="020B0604020202020204" pitchFamily="34" charset="0"/>
              </a:rPr>
              <a:t>challenge others with your example</a:t>
            </a:r>
          </a:p>
          <a:p>
            <a:pPr algn="l"/>
            <a:r>
              <a:rPr lang="en-GB" sz="1100">
                <a:solidFill>
                  <a:schemeClr val="bg1"/>
                </a:solidFill>
                <a:latin typeface="Arial" panose="020B0604020202020204" pitchFamily="34" charset="0"/>
                <a:cs typeface="Arial" panose="020B0604020202020204" pitchFamily="34" charset="0"/>
              </a:rPr>
              <a:t>and empower others with your Spirit.</a:t>
            </a:r>
          </a:p>
          <a:p>
            <a:pPr algn="l"/>
            <a:r>
              <a:rPr lang="en-GB" sz="1100">
                <a:solidFill>
                  <a:schemeClr val="bg1"/>
                </a:solidFill>
                <a:latin typeface="Arial" panose="020B0604020202020204" pitchFamily="34" charset="0"/>
                <a:cs typeface="Arial" panose="020B0604020202020204" pitchFamily="34" charset="0"/>
              </a:rPr>
              <a:t>Amen.</a:t>
            </a:r>
          </a:p>
          <a:p>
            <a:pPr algn="l"/>
            <a:endParaRPr lang="en-GB" altLang="en-US" sz="11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altLang="en-US" sz="1100">
                <a:solidFill>
                  <a:schemeClr val="bg1"/>
                </a:solidFill>
                <a:latin typeface="Arial" panose="020B0604020202020204" pitchFamily="34" charset="0"/>
                <a:ea typeface="Times New Roman" panose="02020603050405020304" pitchFamily="18" charset="0"/>
                <a:cs typeface="Arial" panose="020B0604020202020204" pitchFamily="34" charset="0"/>
              </a:rPr>
              <a:t>OR</a:t>
            </a:r>
          </a:p>
          <a:p>
            <a:pPr lvl="0" algn="l" eaLnBrk="0" fontAlgn="base" hangingPunct="0">
              <a:spcBef>
                <a:spcPct val="0"/>
              </a:spcBef>
              <a:spcAft>
                <a:spcPct val="0"/>
              </a:spcAft>
            </a:pPr>
            <a:endParaRPr lang="en-GB" sz="1100">
              <a:solidFill>
                <a:schemeClr val="bg1"/>
              </a:solidFill>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In all we do</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In our waiting, in our praying, in our being,</a:t>
            </a:r>
          </a:p>
          <a:p>
            <a:r>
              <a:rPr lang="en-GB" sz="1200">
                <a:latin typeface="Arial" panose="020B0604020202020204" pitchFamily="34" charset="0"/>
                <a:cs typeface="Arial" panose="020B0604020202020204" pitchFamily="34" charset="0"/>
              </a:rPr>
              <a:t>by our actions and our words,</a:t>
            </a:r>
          </a:p>
          <a:p>
            <a:r>
              <a:rPr lang="en-GB" sz="1200">
                <a:latin typeface="Arial" panose="020B0604020202020204" pitchFamily="34" charset="0"/>
                <a:cs typeface="Arial" panose="020B0604020202020204" pitchFamily="34" charset="0"/>
              </a:rPr>
              <a:t>by our choices and decisions</a:t>
            </a:r>
          </a:p>
          <a:p>
            <a:r>
              <a:rPr lang="en-GB" sz="1200">
                <a:latin typeface="Arial" panose="020B0604020202020204" pitchFamily="34" charset="0"/>
                <a:cs typeface="Arial" panose="020B0604020202020204" pitchFamily="34" charset="0"/>
              </a:rPr>
              <a:t>may we make your love known.</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In our tears and our anger,</a:t>
            </a:r>
          </a:p>
          <a:p>
            <a:r>
              <a:rPr lang="en-GB" sz="1200">
                <a:latin typeface="Arial" panose="020B0604020202020204" pitchFamily="34" charset="0"/>
                <a:cs typeface="Arial" panose="020B0604020202020204" pitchFamily="34" charset="0"/>
              </a:rPr>
              <a:t>by our sharing and our sheltering,</a:t>
            </a:r>
          </a:p>
          <a:p>
            <a:r>
              <a:rPr lang="en-GB" sz="1200">
                <a:latin typeface="Arial" panose="020B0604020202020204" pitchFamily="34" charset="0"/>
                <a:cs typeface="Arial" panose="020B0604020202020204" pitchFamily="34" charset="0"/>
              </a:rPr>
              <a:t>through our joy and thanksgiving,</a:t>
            </a:r>
          </a:p>
          <a:p>
            <a:r>
              <a:rPr lang="en-GB" sz="1200">
                <a:latin typeface="Arial" panose="020B0604020202020204" pitchFamily="34" charset="0"/>
                <a:cs typeface="Arial" panose="020B0604020202020204" pitchFamily="34" charset="0"/>
              </a:rPr>
              <a:t>may we make your love known.</a:t>
            </a:r>
          </a:p>
          <a:p>
            <a:pPr lvl="0" algn="l" eaLnBrk="0" fontAlgn="base" hangingPunct="0">
              <a:spcBef>
                <a:spcPct val="0"/>
              </a:spcBef>
              <a:spcAft>
                <a:spcPct val="0"/>
              </a:spcAft>
            </a:pPr>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3</a:t>
            </a:fld>
            <a:endParaRPr lang="en-GB"/>
          </a:p>
        </p:txBody>
      </p:sp>
    </p:spTree>
    <p:extLst>
      <p:ext uri="{BB962C8B-B14F-4D97-AF65-F5344CB8AC3E}">
        <p14:creationId xmlns:p14="http://schemas.microsoft.com/office/powerpoint/2010/main" val="283800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Chirri</a:t>
            </a:r>
            <a:r>
              <a:rPr lang="en-US" dirty="0"/>
              <a:t>, Marsabit, Kenya</a:t>
            </a:r>
            <a:endParaRPr lang="en-GB" dirty="0"/>
          </a:p>
          <a:p>
            <a:r>
              <a:rPr lang="en-US"/>
              <a:t>Photo credit: </a:t>
            </a:r>
            <a:r>
              <a:rPr lang="en-US" dirty="0"/>
              <a:t>Joe Newman</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27</a:t>
            </a:fld>
            <a:endParaRPr lang="en-GB"/>
          </a:p>
        </p:txBody>
      </p:sp>
    </p:spTree>
    <p:extLst>
      <p:ext uri="{BB962C8B-B14F-4D97-AF65-F5344CB8AC3E}">
        <p14:creationId xmlns:p14="http://schemas.microsoft.com/office/powerpoint/2010/main" val="842605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Mark Eder, </a:t>
            </a:r>
            <a:r>
              <a:rPr lang="en-US" err="1"/>
              <a:t>Unsplash</a:t>
            </a:r>
            <a:endParaRPr lang="en-US"/>
          </a:p>
          <a:p>
            <a:endParaRPr lang="en-US"/>
          </a:p>
          <a:p>
            <a:pPr marL="285750" indent="-285750">
              <a:buFont typeface="Arial" panose="020B0604020202020204" pitchFamily="34" charset="0"/>
              <a:buChar char="•"/>
            </a:pPr>
            <a:r>
              <a:rPr lang="en-US" b="1">
                <a:solidFill>
                  <a:schemeClr val="bg1"/>
                </a:solidFill>
                <a:latin typeface="Montserrat"/>
              </a:rPr>
              <a:t>Step 1: </a:t>
            </a:r>
            <a:r>
              <a:rPr lang="en-US">
                <a:solidFill>
                  <a:schemeClr val="bg1"/>
                </a:solidFill>
                <a:latin typeface="Montserrat"/>
              </a:rPr>
              <a:t>Make the sign of the cross. We listen to God’s word for the first time. As you do so listen out for a word or phase that stands out for you (Students could write it down)</a:t>
            </a:r>
          </a:p>
          <a:p>
            <a:endParaRPr lang="en-US" sz="9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a:rPr>
              <a:t>Step 2: </a:t>
            </a:r>
            <a:r>
              <a:rPr lang="en-US">
                <a:solidFill>
                  <a:schemeClr val="bg1"/>
                </a:solidFill>
                <a:latin typeface="Montserrat"/>
              </a:rPr>
              <a:t>We listen to God's word for the second time. (At this point people usually share more widely - how the passage speaks to their life and if they feel it invites them to do something. This could work for a partner task or small group for some classes. If your class are quieter they could draw or write images, questions or thoughts that come to mind.)</a:t>
            </a:r>
          </a:p>
          <a:p>
            <a:endParaRPr lang="en-US" sz="8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a:rPr>
              <a:t>Step 3: </a:t>
            </a:r>
            <a:r>
              <a:rPr lang="en-US">
                <a:solidFill>
                  <a:schemeClr val="bg1"/>
                </a:solidFill>
                <a:latin typeface="Montserrat"/>
              </a:rPr>
              <a:t>We thank God in prayer</a:t>
            </a:r>
            <a:r>
              <a:rPr lang="en-US" b="1">
                <a:solidFill>
                  <a:srgbClr val="C00000"/>
                </a:solidFill>
                <a:latin typeface="Montserrat"/>
              </a:rPr>
              <a:t>. (The teacher could lead in this instance and suggested phrases are in the notes). </a:t>
            </a:r>
            <a:endParaRPr lang="en-GB" b="1">
              <a:solidFill>
                <a:srgbClr val="C00000"/>
              </a:solidFill>
              <a:latin typeface="Montserrat"/>
            </a:endParaRPr>
          </a:p>
          <a:p>
            <a:endParaRPr lang="en-GB"/>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cap="none" normalizeH="0" baseline="0">
                <a:ln>
                  <a:noFill/>
                </a:ln>
                <a:solidFill>
                  <a:schemeClr val="bg1"/>
                </a:solidFill>
                <a:effectLst/>
                <a:latin typeface="Arial"/>
                <a:ea typeface="Times New Roman" panose="02020603050405020304" pitchFamily="18" charset="0"/>
                <a:cs typeface="Arial"/>
              </a:rPr>
              <a:t>Faith into action</a:t>
            </a:r>
            <a:endParaRPr lang="en-GB" altLang="en-US" sz="1400" b="1" i="0" u="none" strike="noStrike" cap="none" normalizeH="0" baseline="0">
              <a:ln>
                <a:noFill/>
              </a:ln>
              <a:solidFill>
                <a:schemeClr val="bg1"/>
              </a:solidFill>
              <a:effectLst/>
              <a:latin typeface="Arial"/>
              <a:ea typeface="Times New Roman" panose="02020603050405020304" pitchFamily="18" charset="0"/>
              <a:cs typeface="Arial"/>
            </a:endParaRPr>
          </a:p>
          <a:p>
            <a:pPr lvl="0" algn="l" eaLnBrk="0" fontAlgn="base" hangingPunct="0">
              <a:spcBef>
                <a:spcPct val="0"/>
              </a:spcBef>
              <a:spcAft>
                <a:spcPct val="0"/>
              </a:spcAft>
            </a:pPr>
            <a:r>
              <a:rPr lang="en-GB" altLang="en-US" sz="1400">
                <a:solidFill>
                  <a:schemeClr val="bg1"/>
                </a:solidFill>
                <a:latin typeface="Arial"/>
                <a:ea typeface="Times New Roman" panose="02020603050405020304" pitchFamily="18" charset="0"/>
                <a:cs typeface="Arial"/>
              </a:rPr>
              <a:t>Lord Jesus,</a:t>
            </a:r>
          </a:p>
          <a:p>
            <a:pPr lvl="0" algn="l" eaLnBrk="0" fontAlgn="base" hangingPunct="0">
              <a:spcBef>
                <a:spcPct val="0"/>
              </a:spcBef>
              <a:spcAft>
                <a:spcPct val="0"/>
              </a:spcAft>
            </a:pPr>
            <a:r>
              <a:rPr lang="en-GB" altLang="en-US" sz="1400">
                <a:solidFill>
                  <a:schemeClr val="bg1"/>
                </a:solidFill>
                <a:latin typeface="Arial"/>
                <a:ea typeface="Times New Roman" panose="02020603050405020304" pitchFamily="18" charset="0"/>
                <a:cs typeface="Arial"/>
              </a:rPr>
              <a:t>help us to follow your call</a:t>
            </a:r>
          </a:p>
          <a:p>
            <a:pPr lvl="0" algn="l" eaLnBrk="0" fontAlgn="base" hangingPunct="0">
              <a:spcBef>
                <a:spcPct val="0"/>
              </a:spcBef>
              <a:spcAft>
                <a:spcPct val="0"/>
              </a:spcAft>
            </a:pPr>
            <a:r>
              <a:rPr lang="en-GB" altLang="en-US" sz="1400">
                <a:solidFill>
                  <a:schemeClr val="bg1"/>
                </a:solidFill>
                <a:latin typeface="Arial"/>
                <a:ea typeface="Times New Roman" panose="02020603050405020304" pitchFamily="18" charset="0"/>
                <a:cs typeface="Arial"/>
              </a:rPr>
              <a:t>and to put faith into action.</a:t>
            </a:r>
          </a:p>
          <a:p>
            <a:pPr lvl="0" algn="l" eaLnBrk="0" fontAlgn="base" hangingPunct="0">
              <a:spcBef>
                <a:spcPct val="0"/>
              </a:spcBef>
              <a:spcAft>
                <a:spcPct val="0"/>
              </a:spcAft>
            </a:pPr>
            <a:r>
              <a:rPr lang="en-GB" altLang="en-US" sz="1400">
                <a:solidFill>
                  <a:schemeClr val="bg1"/>
                </a:solidFill>
                <a:latin typeface="Arial"/>
                <a:ea typeface="Times New Roman" panose="02020603050405020304" pitchFamily="18" charset="0"/>
                <a:cs typeface="Arial"/>
              </a:rPr>
              <a:t>Let reflection on your word</a:t>
            </a:r>
          </a:p>
          <a:p>
            <a:pPr lvl="0" algn="l" eaLnBrk="0" fontAlgn="base" hangingPunct="0">
              <a:spcBef>
                <a:spcPct val="0"/>
              </a:spcBef>
              <a:spcAft>
                <a:spcPct val="0"/>
              </a:spcAft>
            </a:pPr>
            <a:r>
              <a:rPr lang="en-GB" altLang="en-US" sz="1400">
                <a:solidFill>
                  <a:schemeClr val="bg1"/>
                </a:solidFill>
                <a:latin typeface="Arial"/>
                <a:ea typeface="Times New Roman" panose="02020603050405020304" pitchFamily="18" charset="0"/>
                <a:cs typeface="Arial"/>
              </a:rPr>
              <a:t>lead to action in our world.</a:t>
            </a:r>
          </a:p>
          <a:p>
            <a:pPr lvl="0" algn="l" eaLnBrk="0" fontAlgn="base" hangingPunct="0">
              <a:spcBef>
                <a:spcPct val="0"/>
              </a:spcBef>
              <a:spcAft>
                <a:spcPct val="0"/>
              </a:spcAft>
            </a:pPr>
            <a:r>
              <a:rPr lang="en-GB" altLang="en-US" sz="1400">
                <a:solidFill>
                  <a:schemeClr val="bg1"/>
                </a:solidFill>
                <a:latin typeface="Arial"/>
                <a:ea typeface="Times New Roman" panose="02020603050405020304" pitchFamily="18" charset="0"/>
                <a:cs typeface="Arial"/>
              </a:rPr>
              <a:t>Amen</a:t>
            </a:r>
            <a:r>
              <a:rPr lang="en-GB" altLang="en-US" sz="1200">
                <a:solidFill>
                  <a:schemeClr val="bg1"/>
                </a:solidFill>
                <a:latin typeface="Arial"/>
                <a:ea typeface="Times New Roman" panose="02020603050405020304" pitchFamily="18" charset="0"/>
                <a:cs typeface="Arial"/>
              </a:rPr>
              <a:t>.</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l" eaLnBrk="0" fontAlgn="base" hangingPunct="0">
              <a:spcBef>
                <a:spcPct val="0"/>
              </a:spcBef>
              <a:spcAft>
                <a:spcPct val="0"/>
              </a:spcAft>
            </a:pPr>
            <a:r>
              <a:rPr lang="en-GB" altLang="en-US" sz="1200">
                <a:solidFill>
                  <a:schemeClr val="bg1"/>
                </a:solidFill>
                <a:latin typeface="Arial"/>
                <a:ea typeface="Times New Roman" panose="02020603050405020304" pitchFamily="18" charset="0"/>
                <a:cs typeface="Arial"/>
              </a:rPr>
              <a:t>OR</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sz="1200">
                <a:solidFill>
                  <a:schemeClr val="bg1"/>
                </a:solidFill>
                <a:latin typeface="Arial"/>
                <a:cs typeface="Arial"/>
              </a:rPr>
              <a:t>We are inspired by your Word,</a:t>
            </a:r>
          </a:p>
          <a:p>
            <a:pPr algn="l"/>
            <a:r>
              <a:rPr lang="en-GB" sz="1200">
                <a:solidFill>
                  <a:schemeClr val="bg1"/>
                </a:solidFill>
                <a:latin typeface="Arial"/>
                <a:cs typeface="Arial"/>
              </a:rPr>
              <a:t>challenged by your example,</a:t>
            </a:r>
          </a:p>
          <a:p>
            <a:pPr algn="l"/>
            <a:r>
              <a:rPr lang="en-GB" sz="1200">
                <a:solidFill>
                  <a:schemeClr val="bg1"/>
                </a:solidFill>
                <a:latin typeface="Arial"/>
                <a:cs typeface="Arial"/>
              </a:rPr>
              <a:t>empowered by your Spirit.</a:t>
            </a:r>
          </a:p>
          <a:p>
            <a:pPr algn="l"/>
            <a:r>
              <a:rPr lang="en-GB" sz="1200">
                <a:solidFill>
                  <a:schemeClr val="bg1"/>
                </a:solidFill>
                <a:latin typeface="Arial"/>
                <a:cs typeface="Arial"/>
              </a:rPr>
              <a:t>Give us the strength to be people who</a:t>
            </a:r>
          </a:p>
          <a:p>
            <a:pPr algn="l"/>
            <a:r>
              <a:rPr lang="en-GB" sz="1200">
                <a:solidFill>
                  <a:schemeClr val="bg1"/>
                </a:solidFill>
                <a:latin typeface="Arial"/>
                <a:cs typeface="Arial"/>
              </a:rPr>
              <a:t>inspire others with your Word,</a:t>
            </a:r>
          </a:p>
          <a:p>
            <a:pPr algn="l"/>
            <a:r>
              <a:rPr lang="en-GB" sz="1200">
                <a:solidFill>
                  <a:schemeClr val="bg1"/>
                </a:solidFill>
                <a:latin typeface="Arial"/>
                <a:cs typeface="Arial"/>
              </a:rPr>
              <a:t>challenge others with your example</a:t>
            </a:r>
          </a:p>
          <a:p>
            <a:pPr algn="l"/>
            <a:r>
              <a:rPr lang="en-GB" sz="1200">
                <a:solidFill>
                  <a:schemeClr val="bg1"/>
                </a:solidFill>
                <a:latin typeface="Arial"/>
                <a:cs typeface="Arial"/>
              </a:rPr>
              <a:t>and empower others with your Spirit.</a:t>
            </a:r>
          </a:p>
          <a:p>
            <a:pPr algn="l"/>
            <a:r>
              <a:rPr lang="en-GB" sz="1200">
                <a:solidFill>
                  <a:schemeClr val="bg1"/>
                </a:solidFill>
                <a:latin typeface="Arial"/>
                <a:cs typeface="Arial"/>
              </a:rPr>
              <a:t>Amen.</a:t>
            </a:r>
          </a:p>
          <a:p>
            <a:pPr algn="l"/>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altLang="en-US" sz="1200">
                <a:solidFill>
                  <a:schemeClr val="bg1"/>
                </a:solidFill>
                <a:latin typeface="Arial"/>
                <a:ea typeface="Times New Roman" panose="02020603050405020304" pitchFamily="18" charset="0"/>
                <a:cs typeface="Arial"/>
              </a:rPr>
              <a:t>OR</a:t>
            </a:r>
          </a:p>
          <a:p>
            <a:pPr lvl="0" algn="l" eaLnBrk="0" fontAlgn="base" hangingPunct="0">
              <a:spcBef>
                <a:spcPct val="0"/>
              </a:spcBef>
              <a:spcAft>
                <a:spcPct val="0"/>
              </a:spcAft>
            </a:pPr>
            <a:endParaRPr lang="en-GB" sz="1200">
              <a:solidFill>
                <a:schemeClr val="bg1"/>
              </a:solidFill>
              <a:latin typeface="Arial" panose="020B0604020202020204" pitchFamily="34" charset="0"/>
              <a:cs typeface="Arial" panose="020B0604020202020204" pitchFamily="34" charset="0"/>
            </a:endParaRPr>
          </a:p>
          <a:p>
            <a:r>
              <a:rPr lang="en-GB" sz="1600" b="1">
                <a:latin typeface="Arial"/>
                <a:cs typeface="Arial"/>
              </a:rPr>
              <a:t>In all we do</a:t>
            </a:r>
          </a:p>
          <a:p>
            <a:endParaRPr lang="en-GB" sz="1400">
              <a:latin typeface="Arial" panose="020B0604020202020204" pitchFamily="34" charset="0"/>
              <a:cs typeface="Arial" panose="020B0604020202020204" pitchFamily="34" charset="0"/>
            </a:endParaRPr>
          </a:p>
          <a:p>
            <a:r>
              <a:rPr lang="en-GB" sz="1400">
                <a:latin typeface="Arial"/>
                <a:cs typeface="Arial"/>
              </a:rPr>
              <a:t>In our waiting, in our praying, in our being,</a:t>
            </a:r>
          </a:p>
          <a:p>
            <a:r>
              <a:rPr lang="en-GB" sz="1400">
                <a:latin typeface="Arial"/>
                <a:cs typeface="Arial"/>
              </a:rPr>
              <a:t>by our actions and our words,</a:t>
            </a:r>
          </a:p>
          <a:p>
            <a:r>
              <a:rPr lang="en-GB" sz="1400">
                <a:latin typeface="Arial"/>
                <a:cs typeface="Arial"/>
              </a:rPr>
              <a:t>by our choices and decisions</a:t>
            </a:r>
          </a:p>
          <a:p>
            <a:r>
              <a:rPr lang="en-GB" sz="1400">
                <a:latin typeface="Arial"/>
                <a:cs typeface="Arial"/>
              </a:rPr>
              <a:t>may we make your love known.</a:t>
            </a:r>
          </a:p>
          <a:p>
            <a:endParaRPr lang="en-GB" sz="1400">
              <a:latin typeface="Arial" panose="020B0604020202020204" pitchFamily="34" charset="0"/>
              <a:cs typeface="Arial" panose="020B0604020202020204" pitchFamily="34" charset="0"/>
            </a:endParaRPr>
          </a:p>
          <a:p>
            <a:r>
              <a:rPr lang="en-GB" sz="1400">
                <a:latin typeface="Arial"/>
                <a:cs typeface="Arial"/>
              </a:rPr>
              <a:t>In our tears and our anger,</a:t>
            </a:r>
          </a:p>
          <a:p>
            <a:r>
              <a:rPr lang="en-GB" sz="1400">
                <a:latin typeface="Arial"/>
                <a:cs typeface="Arial"/>
              </a:rPr>
              <a:t>by our sharing and our sheltering,</a:t>
            </a:r>
          </a:p>
          <a:p>
            <a:r>
              <a:rPr lang="en-GB" sz="1400">
                <a:latin typeface="Arial"/>
                <a:cs typeface="Arial"/>
              </a:rPr>
              <a:t>through our joy and thanksgiving,</a:t>
            </a:r>
          </a:p>
          <a:p>
            <a:r>
              <a:rPr lang="en-GB" sz="1400">
                <a:latin typeface="Arial"/>
                <a:cs typeface="Arial"/>
              </a:rPr>
              <a:t>may we make your love known.</a:t>
            </a:r>
          </a:p>
          <a:p>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28</a:t>
            </a:fld>
            <a:endParaRPr lang="en-GB"/>
          </a:p>
        </p:txBody>
      </p:sp>
    </p:spTree>
    <p:extLst>
      <p:ext uri="{BB962C8B-B14F-4D97-AF65-F5344CB8AC3E}">
        <p14:creationId xmlns:p14="http://schemas.microsoft.com/office/powerpoint/2010/main" val="3243192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Send a prayer in to schools@cafod.org.uk</a:t>
            </a:r>
          </a:p>
          <a:p>
            <a:endParaRPr lang="en-US"/>
          </a:p>
        </p:txBody>
      </p:sp>
      <p:sp>
        <p:nvSpPr>
          <p:cNvPr id="4" name="Slide Number Placeholder 3"/>
          <p:cNvSpPr>
            <a:spLocks noGrp="1"/>
          </p:cNvSpPr>
          <p:nvPr>
            <p:ph type="sldNum" sz="quarter" idx="5"/>
          </p:nvPr>
        </p:nvSpPr>
        <p:spPr/>
        <p:txBody>
          <a:bodyPr/>
          <a:lstStyle/>
          <a:p>
            <a:fld id="{D594DDB7-2674-49BA-8C14-C0C43864502A}" type="slidenum">
              <a:rPr lang="en-GB" smtClean="0"/>
              <a:t>30</a:t>
            </a:fld>
            <a:endParaRPr lang="en-GB"/>
          </a:p>
        </p:txBody>
      </p:sp>
    </p:spTree>
    <p:extLst>
      <p:ext uri="{BB962C8B-B14F-4D97-AF65-F5344CB8AC3E}">
        <p14:creationId xmlns:p14="http://schemas.microsoft.com/office/powerpoint/2010/main" val="3191835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3CEDE-47C2-615D-E134-9BE2E9B61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1973A-6931-8C91-1A45-E7E62954E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EF3A1-DC2D-7A1A-9179-4751665C64C5}"/>
              </a:ext>
            </a:extLst>
          </p:cNvPr>
          <p:cNvSpPr>
            <a:spLocks noGrp="1"/>
          </p:cNvSpPr>
          <p:nvPr>
            <p:ph type="body" idx="1"/>
          </p:nvPr>
        </p:nvSpPr>
        <p:spPr/>
        <p:txBody>
          <a:bodyPr/>
          <a:lstStyle/>
          <a:p>
            <a:r>
              <a:rPr lang="en-US" dirty="0"/>
              <a:t>Crops in Marsabit, Kenya</a:t>
            </a:r>
          </a:p>
          <a:p>
            <a:r>
              <a:rPr lang="en-US"/>
              <a:t>Photo credit: </a:t>
            </a:r>
            <a:r>
              <a:rPr lang="en-US" dirty="0"/>
              <a:t>Louise Norton</a:t>
            </a:r>
          </a:p>
          <a:p>
            <a:endParaRPr lang="en-US" dirty="0">
              <a:ea typeface="Calibri"/>
              <a:cs typeface="Calibri"/>
            </a:endParaRPr>
          </a:p>
        </p:txBody>
      </p:sp>
      <p:sp>
        <p:nvSpPr>
          <p:cNvPr id="4" name="Slide Number Placeholder 3">
            <a:extLst>
              <a:ext uri="{FF2B5EF4-FFF2-40B4-BE49-F238E27FC236}">
                <a16:creationId xmlns:a16="http://schemas.microsoft.com/office/drawing/2014/main" id="{5C66E397-7CD8-2ED6-3796-EE5E7659DA0F}"/>
              </a:ext>
            </a:extLst>
          </p:cNvPr>
          <p:cNvSpPr>
            <a:spLocks noGrp="1"/>
          </p:cNvSpPr>
          <p:nvPr>
            <p:ph type="sldNum" sz="quarter" idx="5"/>
          </p:nvPr>
        </p:nvSpPr>
        <p:spPr/>
        <p:txBody>
          <a:bodyPr/>
          <a:lstStyle/>
          <a:p>
            <a:fld id="{D594DDB7-2674-49BA-8C14-C0C43864502A}" type="slidenum">
              <a:rPr lang="en-GB" smtClean="0"/>
              <a:t>31</a:t>
            </a:fld>
            <a:endParaRPr lang="en-GB"/>
          </a:p>
        </p:txBody>
      </p:sp>
    </p:spTree>
    <p:extLst>
      <p:ext uri="{BB962C8B-B14F-4D97-AF65-F5344CB8AC3E}">
        <p14:creationId xmlns:p14="http://schemas.microsoft.com/office/powerpoint/2010/main" val="2897875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Anowera</a:t>
            </a:r>
            <a:r>
              <a:rPr lang="en-US" dirty="0"/>
              <a:t> Begum with seeds, Bangladesh</a:t>
            </a:r>
          </a:p>
          <a:p>
            <a:r>
              <a:rPr lang="en-US" dirty="0">
                <a:ea typeface="Calibri"/>
                <a:cs typeface="Calibri"/>
              </a:rPr>
              <a:t>Photo credit: Amit Rudro</a:t>
            </a:r>
          </a:p>
        </p:txBody>
      </p:sp>
      <p:sp>
        <p:nvSpPr>
          <p:cNvPr id="4" name="Slide Number Placeholder 3"/>
          <p:cNvSpPr>
            <a:spLocks noGrp="1"/>
          </p:cNvSpPr>
          <p:nvPr>
            <p:ph type="sldNum" sz="quarter" idx="5"/>
          </p:nvPr>
        </p:nvSpPr>
        <p:spPr/>
        <p:txBody>
          <a:bodyPr/>
          <a:lstStyle/>
          <a:p>
            <a:fld id="{D594DDB7-2674-49BA-8C14-C0C43864502A}" type="slidenum">
              <a:rPr lang="en-GB" smtClean="0"/>
              <a:t>33</a:t>
            </a:fld>
            <a:endParaRPr lang="en-GB"/>
          </a:p>
        </p:txBody>
      </p:sp>
    </p:spTree>
    <p:extLst>
      <p:ext uri="{BB962C8B-B14F-4D97-AF65-F5344CB8AC3E}">
        <p14:creationId xmlns:p14="http://schemas.microsoft.com/office/powerpoint/2010/main" val="2110523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Hope Reflection Sheet</a:t>
            </a:r>
            <a:endParaRPr lang="en-US" dirty="0"/>
          </a:p>
        </p:txBody>
      </p:sp>
      <p:sp>
        <p:nvSpPr>
          <p:cNvPr id="4" name="Slide Number Placeholder 3"/>
          <p:cNvSpPr>
            <a:spLocks noGrp="1"/>
          </p:cNvSpPr>
          <p:nvPr>
            <p:ph type="sldNum" sz="quarter" idx="5"/>
          </p:nvPr>
        </p:nvSpPr>
        <p:spPr/>
        <p:txBody>
          <a:bodyPr/>
          <a:lstStyle/>
          <a:p>
            <a:fld id="{D594DDB7-2674-49BA-8C14-C0C43864502A}" type="slidenum">
              <a:rPr lang="en-GB" smtClean="0"/>
              <a:t>35</a:t>
            </a:fld>
            <a:endParaRPr lang="en-GB"/>
          </a:p>
        </p:txBody>
      </p:sp>
    </p:spTree>
    <p:extLst>
      <p:ext uri="{BB962C8B-B14F-4D97-AF65-F5344CB8AC3E}">
        <p14:creationId xmlns:p14="http://schemas.microsoft.com/office/powerpoint/2010/main" val="373266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credit: Unknown</a:t>
            </a:r>
            <a:endParaRPr lang="en-GB" dirty="0"/>
          </a:p>
        </p:txBody>
      </p:sp>
      <p:sp>
        <p:nvSpPr>
          <p:cNvPr id="4" name="Slide Number Placeholder 3"/>
          <p:cNvSpPr>
            <a:spLocks noGrp="1"/>
          </p:cNvSpPr>
          <p:nvPr>
            <p:ph type="sldNum" sz="quarter" idx="5"/>
          </p:nvPr>
        </p:nvSpPr>
        <p:spPr/>
        <p:txBody>
          <a:bodyPr/>
          <a:lstStyle/>
          <a:p>
            <a:fld id="{D594DDB7-2674-49BA-8C14-C0C43864502A}" type="slidenum">
              <a:rPr lang="en-GB" smtClean="0"/>
              <a:t>36</a:t>
            </a:fld>
            <a:endParaRPr lang="en-GB"/>
          </a:p>
        </p:txBody>
      </p:sp>
    </p:spTree>
    <p:extLst>
      <p:ext uri="{BB962C8B-B14F-4D97-AF65-F5344CB8AC3E}">
        <p14:creationId xmlns:p14="http://schemas.microsoft.com/office/powerpoint/2010/main" val="2621151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37</a:t>
            </a:fld>
            <a:endParaRPr lang="en-GB"/>
          </a:p>
        </p:txBody>
      </p:sp>
    </p:spTree>
    <p:extLst>
      <p:ext uri="{BB962C8B-B14F-4D97-AF65-F5344CB8AC3E}">
        <p14:creationId xmlns:p14="http://schemas.microsoft.com/office/powerpoint/2010/main" val="3923679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Khera and the Glitter Group chickens, Marsabit, Kenya</a:t>
            </a:r>
          </a:p>
          <a:p>
            <a:r>
              <a:rPr lang="en-US" dirty="0">
                <a:ea typeface="Calibri"/>
                <a:cs typeface="Calibri"/>
              </a:rPr>
              <a:t>Photo credit: Joe Newman</a:t>
            </a:r>
          </a:p>
        </p:txBody>
      </p:sp>
      <p:sp>
        <p:nvSpPr>
          <p:cNvPr id="4" name="Slide Number Placeholder 3"/>
          <p:cNvSpPr>
            <a:spLocks noGrp="1"/>
          </p:cNvSpPr>
          <p:nvPr>
            <p:ph type="sldNum" sz="quarter" idx="5"/>
          </p:nvPr>
        </p:nvSpPr>
        <p:spPr/>
        <p:txBody>
          <a:bodyPr/>
          <a:lstStyle/>
          <a:p>
            <a:fld id="{D594DDB7-2674-49BA-8C14-C0C43864502A}" type="slidenum">
              <a:rPr lang="en-GB" smtClean="0"/>
              <a:t>38</a:t>
            </a:fld>
            <a:endParaRPr lang="en-GB"/>
          </a:p>
        </p:txBody>
      </p:sp>
    </p:spTree>
    <p:extLst>
      <p:ext uri="{BB962C8B-B14F-4D97-AF65-F5344CB8AC3E}">
        <p14:creationId xmlns:p14="http://schemas.microsoft.com/office/powerpoint/2010/main" val="4019288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Glitter Group, Marsabit, Kenya</a:t>
            </a:r>
            <a:endParaRPr lang="en-GB" dirty="0"/>
          </a:p>
          <a:p>
            <a:r>
              <a:rPr lang="en-US"/>
              <a:t>Photo credit: </a:t>
            </a:r>
            <a:r>
              <a:rPr lang="en-US" dirty="0"/>
              <a:t>Joe Newman</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39</a:t>
            </a:fld>
            <a:endParaRPr lang="en-GB"/>
          </a:p>
        </p:txBody>
      </p:sp>
    </p:spTree>
    <p:extLst>
      <p:ext uri="{BB962C8B-B14F-4D97-AF65-F5344CB8AC3E}">
        <p14:creationId xmlns:p14="http://schemas.microsoft.com/office/powerpoint/2010/main" val="233866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Khera and her family, Marsabit, Kenya</a:t>
            </a:r>
            <a:endParaRPr lang="en-US" dirty="0"/>
          </a:p>
          <a:p>
            <a:r>
              <a:rPr lang="en-US"/>
              <a:t>Photo credit: </a:t>
            </a:r>
            <a:r>
              <a:rPr lang="en-US" dirty="0"/>
              <a:t>Joe Newman</a:t>
            </a:r>
            <a:endParaRPr lang="en-US">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4</a:t>
            </a:fld>
            <a:endParaRPr lang="en-GB"/>
          </a:p>
        </p:txBody>
      </p:sp>
    </p:spTree>
    <p:extLst>
      <p:ext uri="{BB962C8B-B14F-4D97-AF65-F5344CB8AC3E}">
        <p14:creationId xmlns:p14="http://schemas.microsoft.com/office/powerpoint/2010/main" val="3446169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40</a:t>
            </a:fld>
            <a:endParaRPr lang="en-GB"/>
          </a:p>
        </p:txBody>
      </p:sp>
    </p:spTree>
    <p:extLst>
      <p:ext uri="{BB962C8B-B14F-4D97-AF65-F5344CB8AC3E}">
        <p14:creationId xmlns:p14="http://schemas.microsoft.com/office/powerpoint/2010/main" val="3253483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Pupils from St Edmund Arrowsmith Catholic High School</a:t>
            </a:r>
          </a:p>
          <a:p>
            <a:r>
              <a:rPr lang="en-US" dirty="0">
                <a:ea typeface="Calibri"/>
                <a:cs typeface="Calibri"/>
              </a:rPr>
              <a:t>Photo credit: </a:t>
            </a:r>
            <a:r>
              <a:rPr lang="en-US" dirty="0"/>
              <a:t>HOPE Friendship for Development Organization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41</a:t>
            </a:fld>
            <a:endParaRPr lang="en-GB"/>
          </a:p>
        </p:txBody>
      </p:sp>
    </p:spTree>
    <p:extLst>
      <p:ext uri="{BB962C8B-B14F-4D97-AF65-F5344CB8AC3E}">
        <p14:creationId xmlns:p14="http://schemas.microsoft.com/office/powerpoint/2010/main" val="4266944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a:t>
            </a:r>
            <a:r>
              <a:rPr lang="en-US" err="1"/>
              <a:t>Chuttersnap</a:t>
            </a:r>
            <a:r>
              <a:rPr lang="en-US"/>
              <a:t>, </a:t>
            </a:r>
            <a:r>
              <a:rPr lang="en-US" err="1"/>
              <a:t>Unsplash</a:t>
            </a:r>
            <a:endParaRPr lang="en-US"/>
          </a:p>
          <a:p>
            <a:endParaRPr lang="en-US"/>
          </a:p>
          <a:p>
            <a:pPr marL="285750" indent="-285750">
              <a:buFont typeface="Arial" panose="020B0604020202020204" pitchFamily="34" charset="0"/>
              <a:buChar char="•"/>
            </a:pPr>
            <a:r>
              <a:rPr lang="en-US" b="1">
                <a:solidFill>
                  <a:schemeClr val="bg1"/>
                </a:solidFill>
                <a:latin typeface="Montserrat" panose="00000500000000000000" pitchFamily="2" charset="0"/>
              </a:rPr>
              <a:t>Step 1: </a:t>
            </a:r>
            <a:r>
              <a:rPr lang="en-US">
                <a:solidFill>
                  <a:schemeClr val="bg1"/>
                </a:solidFill>
                <a:latin typeface="Montserrat" panose="00000500000000000000" pitchFamily="2" charset="0"/>
              </a:rPr>
              <a:t>Make the sign of the cross. We listen to God’s word for the first time. As you do so listen out for a word or phase that stands out for you (Students could write it down)</a:t>
            </a:r>
          </a:p>
          <a:p>
            <a:endParaRPr lang="en-US" sz="9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2: </a:t>
            </a:r>
            <a:r>
              <a:rPr lang="en-US">
                <a:solidFill>
                  <a:schemeClr val="bg1"/>
                </a:solidFill>
                <a:latin typeface="Montserrat" panose="00000500000000000000" pitchFamily="2" charset="0"/>
              </a:rPr>
              <a:t>We listen to God's word for the second time. (At this point people usually share more widely - how the passage speaks to their life and if they feel it invites them to do something. This could work for a partner task or small group for some classes. If your class are quieter they could draw or write images, questions or thoughts that come to mind.)</a:t>
            </a:r>
          </a:p>
          <a:p>
            <a:endParaRPr lang="en-US" sz="8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3: </a:t>
            </a:r>
            <a:r>
              <a:rPr lang="en-US">
                <a:solidFill>
                  <a:schemeClr val="bg1"/>
                </a:solidFill>
                <a:latin typeface="Montserrat" panose="00000500000000000000" pitchFamily="2" charset="0"/>
              </a:rPr>
              <a:t>We thank God in prayer</a:t>
            </a:r>
            <a:r>
              <a:rPr lang="en-US" b="1">
                <a:solidFill>
                  <a:srgbClr val="C00000"/>
                </a:solidFill>
                <a:latin typeface="Montserrat" panose="00000500000000000000" pitchFamily="2" charset="0"/>
              </a:rPr>
              <a:t>. (The teacher could lead in this instance and suggested phrases are in the notes). </a:t>
            </a:r>
            <a:endParaRPr lang="en-GB" b="1">
              <a:solidFill>
                <a:srgbClr val="C00000"/>
              </a:solidFill>
              <a:latin typeface="Montserrat" panose="00000500000000000000" pitchFamily="2" charset="0"/>
            </a:endParaRPr>
          </a:p>
          <a:p>
            <a:endParaRPr lang="en-GB"/>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cap="none" normalizeH="0" baseline="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Faith into action</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Lord Jesus,</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help us to follow your call</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and to put faith into action.</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Let reflection on your word</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lead to action in our world.</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Amen</a:t>
            </a: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OR</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sz="1200">
                <a:solidFill>
                  <a:schemeClr val="bg1"/>
                </a:solidFill>
                <a:latin typeface="Arial" panose="020B0604020202020204" pitchFamily="34" charset="0"/>
                <a:cs typeface="Arial" panose="020B0604020202020204" pitchFamily="34" charset="0"/>
              </a:rPr>
              <a:t>We are inspired by your Word,</a:t>
            </a:r>
          </a:p>
          <a:p>
            <a:pPr algn="l"/>
            <a:r>
              <a:rPr lang="en-GB" sz="1200">
                <a:solidFill>
                  <a:schemeClr val="bg1"/>
                </a:solidFill>
                <a:latin typeface="Arial" panose="020B0604020202020204" pitchFamily="34" charset="0"/>
                <a:cs typeface="Arial" panose="020B0604020202020204" pitchFamily="34" charset="0"/>
              </a:rPr>
              <a:t>challenged by your example,</a:t>
            </a:r>
          </a:p>
          <a:p>
            <a:pPr algn="l"/>
            <a:r>
              <a:rPr lang="en-GB" sz="1200">
                <a:solidFill>
                  <a:schemeClr val="bg1"/>
                </a:solidFill>
                <a:latin typeface="Arial" panose="020B0604020202020204" pitchFamily="34" charset="0"/>
                <a:cs typeface="Arial" panose="020B0604020202020204" pitchFamily="34" charset="0"/>
              </a:rPr>
              <a:t>empowered by your Spirit.</a:t>
            </a:r>
          </a:p>
          <a:p>
            <a:pPr algn="l"/>
            <a:r>
              <a:rPr lang="en-GB" sz="1200">
                <a:solidFill>
                  <a:schemeClr val="bg1"/>
                </a:solidFill>
                <a:latin typeface="Arial" panose="020B0604020202020204" pitchFamily="34" charset="0"/>
                <a:cs typeface="Arial" panose="020B0604020202020204" pitchFamily="34" charset="0"/>
              </a:rPr>
              <a:t>Give us the strength to be people who</a:t>
            </a:r>
          </a:p>
          <a:p>
            <a:pPr algn="l"/>
            <a:r>
              <a:rPr lang="en-GB" sz="1200">
                <a:solidFill>
                  <a:schemeClr val="bg1"/>
                </a:solidFill>
                <a:latin typeface="Arial" panose="020B0604020202020204" pitchFamily="34" charset="0"/>
                <a:cs typeface="Arial" panose="020B0604020202020204" pitchFamily="34" charset="0"/>
              </a:rPr>
              <a:t>inspire others with your Word,</a:t>
            </a:r>
          </a:p>
          <a:p>
            <a:pPr algn="l"/>
            <a:r>
              <a:rPr lang="en-GB" sz="1200">
                <a:solidFill>
                  <a:schemeClr val="bg1"/>
                </a:solidFill>
                <a:latin typeface="Arial" panose="020B0604020202020204" pitchFamily="34" charset="0"/>
                <a:cs typeface="Arial" panose="020B0604020202020204" pitchFamily="34" charset="0"/>
              </a:rPr>
              <a:t>challenge others with your example</a:t>
            </a:r>
          </a:p>
          <a:p>
            <a:pPr algn="l"/>
            <a:r>
              <a:rPr lang="en-GB" sz="1200">
                <a:solidFill>
                  <a:schemeClr val="bg1"/>
                </a:solidFill>
                <a:latin typeface="Arial" panose="020B0604020202020204" pitchFamily="34" charset="0"/>
                <a:cs typeface="Arial" panose="020B0604020202020204" pitchFamily="34" charset="0"/>
              </a:rPr>
              <a:t>and empower others with your Spirit.</a:t>
            </a:r>
          </a:p>
          <a:p>
            <a:pPr algn="l"/>
            <a:r>
              <a:rPr lang="en-GB" sz="1200">
                <a:solidFill>
                  <a:schemeClr val="bg1"/>
                </a:solidFill>
                <a:latin typeface="Arial" panose="020B0604020202020204" pitchFamily="34" charset="0"/>
                <a:cs typeface="Arial" panose="020B0604020202020204" pitchFamily="34" charset="0"/>
              </a:rPr>
              <a:t>Amen.</a:t>
            </a:r>
          </a:p>
          <a:p>
            <a:pPr algn="l"/>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OR</a:t>
            </a:r>
          </a:p>
          <a:p>
            <a:pPr lvl="0" algn="l" eaLnBrk="0" fontAlgn="base" hangingPunct="0">
              <a:spcBef>
                <a:spcPct val="0"/>
              </a:spcBef>
              <a:spcAft>
                <a:spcPct val="0"/>
              </a:spcAft>
            </a:pPr>
            <a:endParaRPr lang="en-GB" sz="1200">
              <a:solidFill>
                <a:schemeClr val="bg1"/>
              </a:solidFill>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In all we do</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In our waiting, in our praying, in our being,</a:t>
            </a:r>
          </a:p>
          <a:p>
            <a:r>
              <a:rPr lang="en-GB" sz="1400">
                <a:latin typeface="Arial" panose="020B0604020202020204" pitchFamily="34" charset="0"/>
                <a:cs typeface="Arial" panose="020B0604020202020204" pitchFamily="34" charset="0"/>
              </a:rPr>
              <a:t>by our actions and our words,</a:t>
            </a:r>
          </a:p>
          <a:p>
            <a:r>
              <a:rPr lang="en-GB" sz="1400">
                <a:latin typeface="Arial" panose="020B0604020202020204" pitchFamily="34" charset="0"/>
                <a:cs typeface="Arial" panose="020B0604020202020204" pitchFamily="34" charset="0"/>
              </a:rPr>
              <a:t>by our choices and decisions</a:t>
            </a:r>
          </a:p>
          <a:p>
            <a:r>
              <a:rPr lang="en-GB" sz="1400">
                <a:latin typeface="Arial" panose="020B0604020202020204" pitchFamily="34" charset="0"/>
                <a:cs typeface="Arial" panose="020B0604020202020204" pitchFamily="34" charset="0"/>
              </a:rPr>
              <a:t>may we make your love known.</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In our tears and our anger,</a:t>
            </a:r>
          </a:p>
          <a:p>
            <a:r>
              <a:rPr lang="en-GB" sz="1400">
                <a:latin typeface="Arial" panose="020B0604020202020204" pitchFamily="34" charset="0"/>
                <a:cs typeface="Arial" panose="020B0604020202020204" pitchFamily="34" charset="0"/>
              </a:rPr>
              <a:t>by our sharing and our sheltering,</a:t>
            </a:r>
          </a:p>
          <a:p>
            <a:r>
              <a:rPr lang="en-GB" sz="1400">
                <a:latin typeface="Arial" panose="020B0604020202020204" pitchFamily="34" charset="0"/>
                <a:cs typeface="Arial" panose="020B0604020202020204" pitchFamily="34" charset="0"/>
              </a:rPr>
              <a:t>through our joy and thanksgiving,</a:t>
            </a:r>
          </a:p>
          <a:p>
            <a:r>
              <a:rPr lang="en-GB" sz="1400">
                <a:latin typeface="Arial" panose="020B0604020202020204" pitchFamily="34" charset="0"/>
                <a:cs typeface="Arial" panose="020B0604020202020204" pitchFamily="34" charset="0"/>
              </a:rPr>
              <a:t>may we make your love known.</a:t>
            </a:r>
          </a:p>
          <a:p>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42</a:t>
            </a:fld>
            <a:endParaRPr lang="en-GB"/>
          </a:p>
        </p:txBody>
      </p:sp>
    </p:spTree>
    <p:extLst>
      <p:ext uri="{BB962C8B-B14F-4D97-AF65-F5344CB8AC3E}">
        <p14:creationId xmlns:p14="http://schemas.microsoft.com/office/powerpoint/2010/main" val="384868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Send a prayer in to schools@cafod.org.uk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506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AF03-D54D-E561-E31C-69D7528196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20531-6175-0AB9-561B-90A20A94A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FB940-403E-C3EB-59D1-0833166DFB26}"/>
              </a:ext>
            </a:extLst>
          </p:cNvPr>
          <p:cNvSpPr>
            <a:spLocks noGrp="1"/>
          </p:cNvSpPr>
          <p:nvPr>
            <p:ph type="body" idx="1"/>
          </p:nvPr>
        </p:nvSpPr>
        <p:spPr/>
        <p:txBody>
          <a:bodyPr/>
          <a:lstStyle/>
          <a:p>
            <a:r>
              <a:rPr lang="en-US" dirty="0"/>
              <a:t>Marsabit, Kenya</a:t>
            </a:r>
            <a:endParaRPr lang="en-GB" dirty="0"/>
          </a:p>
          <a:p>
            <a:r>
              <a:rPr lang="en-US"/>
              <a:t>Photo credit: </a:t>
            </a:r>
            <a:r>
              <a:rPr lang="en-US" dirty="0"/>
              <a:t>Joe Newman</a:t>
            </a:r>
            <a:endParaRPr lang="en-GB" dirty="0">
              <a:ea typeface="Calibri"/>
              <a:cs typeface="Calibri"/>
            </a:endParaRPr>
          </a:p>
        </p:txBody>
      </p:sp>
      <p:sp>
        <p:nvSpPr>
          <p:cNvPr id="4" name="Slide Number Placeholder 3">
            <a:extLst>
              <a:ext uri="{FF2B5EF4-FFF2-40B4-BE49-F238E27FC236}">
                <a16:creationId xmlns:a16="http://schemas.microsoft.com/office/drawing/2014/main" id="{25560EE5-E2D4-A72D-610C-EB7799F50440}"/>
              </a:ext>
            </a:extLst>
          </p:cNvPr>
          <p:cNvSpPr>
            <a:spLocks noGrp="1"/>
          </p:cNvSpPr>
          <p:nvPr>
            <p:ph type="sldNum" sz="quarter" idx="5"/>
          </p:nvPr>
        </p:nvSpPr>
        <p:spPr/>
        <p:txBody>
          <a:bodyPr/>
          <a:lstStyle/>
          <a:p>
            <a:fld id="{D594DDB7-2674-49BA-8C14-C0C43864502A}" type="slidenum">
              <a:rPr lang="en-GB" smtClean="0"/>
              <a:t>44</a:t>
            </a:fld>
            <a:endParaRPr lang="en-GB"/>
          </a:p>
        </p:txBody>
      </p:sp>
    </p:spTree>
    <p:extLst>
      <p:ext uri="{BB962C8B-B14F-4D97-AF65-F5344CB8AC3E}">
        <p14:creationId xmlns:p14="http://schemas.microsoft.com/office/powerpoint/2010/main" val="1821500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Photo credit: Stock image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594DDB7-2674-49BA-8C14-C0C43864502A}" type="slidenum">
              <a:rPr lang="en-GB" smtClean="0"/>
              <a:t>45</a:t>
            </a:fld>
            <a:endParaRPr lang="en-GB"/>
          </a:p>
        </p:txBody>
      </p:sp>
    </p:spTree>
    <p:extLst>
      <p:ext uri="{BB962C8B-B14F-4D97-AF65-F5344CB8AC3E}">
        <p14:creationId xmlns:p14="http://schemas.microsoft.com/office/powerpoint/2010/main" val="3674464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Children at school in Goma, DRC</a:t>
            </a:r>
          </a:p>
          <a:p>
            <a:r>
              <a:rPr lang="en-US" dirty="0">
                <a:ea typeface="Calibri"/>
                <a:cs typeface="Calibri"/>
              </a:rPr>
              <a:t>Photo credit: Thom Flint</a:t>
            </a:r>
          </a:p>
        </p:txBody>
      </p:sp>
      <p:sp>
        <p:nvSpPr>
          <p:cNvPr id="4" name="Slide Number Placeholder 3"/>
          <p:cNvSpPr>
            <a:spLocks noGrp="1"/>
          </p:cNvSpPr>
          <p:nvPr>
            <p:ph type="sldNum" sz="quarter" idx="5"/>
          </p:nvPr>
        </p:nvSpPr>
        <p:spPr/>
        <p:txBody>
          <a:bodyPr/>
          <a:lstStyle/>
          <a:p>
            <a:fld id="{D594DDB7-2674-49BA-8C14-C0C43864502A}" type="slidenum">
              <a:rPr lang="en-GB" smtClean="0"/>
              <a:t>46</a:t>
            </a:fld>
            <a:endParaRPr lang="en-GB"/>
          </a:p>
        </p:txBody>
      </p:sp>
    </p:spTree>
    <p:extLst>
      <p:ext uri="{BB962C8B-B14F-4D97-AF65-F5344CB8AC3E}">
        <p14:creationId xmlns:p14="http://schemas.microsoft.com/office/powerpoint/2010/main" val="81771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credit: </a:t>
            </a:r>
            <a:r>
              <a:rPr lang="en-US" dirty="0"/>
              <a:t>Stock image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41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credit: Unknown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91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Glitter Group learning to look after chickens, Marsabit, Kenya</a:t>
            </a:r>
          </a:p>
          <a:p>
            <a:r>
              <a:rPr lang="en-US" dirty="0">
                <a:ea typeface="Calibri"/>
                <a:cs typeface="Calibri"/>
              </a:rPr>
              <a:t>Photo credit: Joe Newman</a:t>
            </a:r>
          </a:p>
        </p:txBody>
      </p:sp>
      <p:sp>
        <p:nvSpPr>
          <p:cNvPr id="4" name="Slide Number Placeholder 3"/>
          <p:cNvSpPr>
            <a:spLocks noGrp="1"/>
          </p:cNvSpPr>
          <p:nvPr>
            <p:ph type="sldNum" sz="quarter" idx="5"/>
          </p:nvPr>
        </p:nvSpPr>
        <p:spPr/>
        <p:txBody>
          <a:bodyPr/>
          <a:lstStyle/>
          <a:p>
            <a:fld id="{D594DDB7-2674-49BA-8C14-C0C43864502A}" type="slidenum">
              <a:rPr lang="en-GB" smtClean="0"/>
              <a:t>49</a:t>
            </a:fld>
            <a:endParaRPr lang="en-GB"/>
          </a:p>
        </p:txBody>
      </p:sp>
    </p:spTree>
    <p:extLst>
      <p:ext uri="{BB962C8B-B14F-4D97-AF65-F5344CB8AC3E}">
        <p14:creationId xmlns:p14="http://schemas.microsoft.com/office/powerpoint/2010/main" val="42351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Cross in silhouette</a:t>
            </a:r>
          </a:p>
          <a:p>
            <a:r>
              <a:rPr lang="en-US" dirty="0">
                <a:ea typeface="Calibri"/>
                <a:cs typeface="Calibri"/>
              </a:rPr>
              <a:t>Photo credit: Aaron Burden, </a:t>
            </a:r>
            <a:r>
              <a:rPr lang="en-US" dirty="0" err="1">
                <a:ea typeface="Calibri"/>
                <a:cs typeface="Calibri"/>
              </a:rPr>
              <a:t>Unsplash</a:t>
            </a:r>
          </a:p>
          <a:p>
            <a:endParaRPr lang="en-US" dirty="0">
              <a:ea typeface="Calibri"/>
              <a:cs typeface="Calibri"/>
            </a:endParaRPr>
          </a:p>
          <a:p>
            <a:r>
              <a:rPr lang="en-US" dirty="0">
                <a:ea typeface="Calibri"/>
                <a:cs typeface="Calibri"/>
              </a:rPr>
              <a:t>Khera and her family</a:t>
            </a:r>
          </a:p>
          <a:p>
            <a:r>
              <a:rPr lang="en-US" dirty="0">
                <a:ea typeface="Calibri"/>
                <a:cs typeface="Calibri"/>
              </a:rPr>
              <a:t>Photo credit: Joe Newman</a:t>
            </a:r>
          </a:p>
        </p:txBody>
      </p:sp>
      <p:sp>
        <p:nvSpPr>
          <p:cNvPr id="4" name="Slide Number Placeholder 3"/>
          <p:cNvSpPr>
            <a:spLocks noGrp="1"/>
          </p:cNvSpPr>
          <p:nvPr>
            <p:ph type="sldNum" sz="quarter" idx="5"/>
          </p:nvPr>
        </p:nvSpPr>
        <p:spPr/>
        <p:txBody>
          <a:bodyPr/>
          <a:lstStyle/>
          <a:p>
            <a:fld id="{D594DDB7-2674-49BA-8C14-C0C43864502A}" type="slidenum">
              <a:rPr lang="en-GB" smtClean="0"/>
              <a:t>5</a:t>
            </a:fld>
            <a:endParaRPr lang="en-GB"/>
          </a:p>
        </p:txBody>
      </p:sp>
    </p:spTree>
    <p:extLst>
      <p:ext uri="{BB962C8B-B14F-4D97-AF65-F5344CB8AC3E}">
        <p14:creationId xmlns:p14="http://schemas.microsoft.com/office/powerpoint/2010/main" val="2124891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Marsabit school and </a:t>
            </a:r>
            <a:r>
              <a:rPr lang="en-US" dirty="0" err="1">
                <a:ea typeface="Calibri"/>
                <a:cs typeface="Calibri"/>
              </a:rPr>
              <a:t>Chirri</a:t>
            </a:r>
          </a:p>
          <a:p>
            <a:r>
              <a:rPr lang="en-US" dirty="0">
                <a:ea typeface="Calibri"/>
                <a:cs typeface="Calibri"/>
              </a:rPr>
              <a:t>Photo credit: Joe Newman</a:t>
            </a:r>
          </a:p>
        </p:txBody>
      </p:sp>
      <p:sp>
        <p:nvSpPr>
          <p:cNvPr id="4" name="Slide Number Placeholder 3"/>
          <p:cNvSpPr>
            <a:spLocks noGrp="1"/>
          </p:cNvSpPr>
          <p:nvPr>
            <p:ph type="sldNum" sz="quarter" idx="5"/>
          </p:nvPr>
        </p:nvSpPr>
        <p:spPr/>
        <p:txBody>
          <a:bodyPr/>
          <a:lstStyle/>
          <a:p>
            <a:fld id="{D594DDB7-2674-49BA-8C14-C0C43864502A}" type="slidenum">
              <a:rPr lang="en-GB" smtClean="0"/>
              <a:t>50</a:t>
            </a:fld>
            <a:endParaRPr lang="en-GB"/>
          </a:p>
        </p:txBody>
      </p:sp>
    </p:spTree>
    <p:extLst>
      <p:ext uri="{BB962C8B-B14F-4D97-AF65-F5344CB8AC3E}">
        <p14:creationId xmlns:p14="http://schemas.microsoft.com/office/powerpoint/2010/main" val="2384855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You may like to read the full passage for the Lectio Divina  (John 3)</a:t>
            </a:r>
          </a:p>
          <a:p>
            <a:pPr algn="l"/>
            <a:endParaRPr lang="en-US"/>
          </a:p>
          <a:p>
            <a:pPr marL="285750" indent="-285750">
              <a:buFont typeface="Arial" panose="020B0604020202020204" pitchFamily="34" charset="0"/>
              <a:buChar char="•"/>
            </a:pPr>
            <a:r>
              <a:rPr lang="en-US" b="1">
                <a:solidFill>
                  <a:schemeClr val="bg1"/>
                </a:solidFill>
                <a:latin typeface="Montserrat" panose="00000500000000000000" pitchFamily="2" charset="0"/>
              </a:rPr>
              <a:t>Step 1: </a:t>
            </a:r>
            <a:r>
              <a:rPr lang="en-US">
                <a:solidFill>
                  <a:schemeClr val="bg1"/>
                </a:solidFill>
                <a:latin typeface="Montserrat" panose="00000500000000000000" pitchFamily="2" charset="0"/>
              </a:rPr>
              <a:t>Make the sign of the cross. We listen to God’s word for the first time. As you do so listen out for a word or phase that stands out for you (Students could write it down)</a:t>
            </a:r>
          </a:p>
          <a:p>
            <a:endParaRPr lang="en-US" sz="9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2: </a:t>
            </a:r>
            <a:r>
              <a:rPr lang="en-US">
                <a:solidFill>
                  <a:schemeClr val="bg1"/>
                </a:solidFill>
                <a:latin typeface="Montserrat" panose="00000500000000000000" pitchFamily="2" charset="0"/>
              </a:rPr>
              <a:t>We listen to God's word for the second time. (At this point people usually share more widely - how the passage speaks to their life and if they feel it invites them to do something. This could work for a partner task or small group for some classes. If your class are quieter they could draw or write images, questions or thoughts that come to mind.)</a:t>
            </a:r>
          </a:p>
          <a:p>
            <a:endParaRPr lang="en-US" sz="8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3: </a:t>
            </a:r>
            <a:r>
              <a:rPr lang="en-US">
                <a:solidFill>
                  <a:schemeClr val="bg1"/>
                </a:solidFill>
                <a:latin typeface="Montserrat" panose="00000500000000000000" pitchFamily="2" charset="0"/>
              </a:rPr>
              <a:t>We thank God in prayer</a:t>
            </a:r>
            <a:r>
              <a:rPr lang="en-US" b="1">
                <a:solidFill>
                  <a:srgbClr val="C00000"/>
                </a:solidFill>
                <a:latin typeface="Montserrat" panose="00000500000000000000" pitchFamily="2" charset="0"/>
              </a:rPr>
              <a:t>. (The teacher could lead in this instance and suggested phrases are in the notes). </a:t>
            </a:r>
            <a:endParaRPr lang="en-GB" b="1">
              <a:solidFill>
                <a:srgbClr val="C00000"/>
              </a:solidFill>
              <a:latin typeface="Montserrat" panose="00000500000000000000" pitchFamily="2" charset="0"/>
            </a:endParaRPr>
          </a:p>
          <a:p>
            <a:pPr algn="l"/>
            <a:endParaRPr lang="en-US"/>
          </a:p>
          <a:p>
            <a:pPr algn="l"/>
            <a:endParaRPr lang="en-US"/>
          </a:p>
          <a:p>
            <a:pPr algn="l"/>
            <a:r>
              <a:rPr lang="en-US"/>
              <a:t>Photo credit: </a:t>
            </a:r>
            <a:r>
              <a:rPr lang="en-GB" b="0" i="0" err="1">
                <a:solidFill>
                  <a:srgbClr val="111111"/>
                </a:solidFill>
                <a:effectLst/>
                <a:latin typeface="-apple-system"/>
              </a:rPr>
              <a:t>Serjan</a:t>
            </a:r>
            <a:r>
              <a:rPr lang="en-GB" b="0" i="0">
                <a:solidFill>
                  <a:srgbClr val="111111"/>
                </a:solidFill>
                <a:effectLst/>
                <a:latin typeface="-apple-system"/>
              </a:rPr>
              <a:t> </a:t>
            </a:r>
            <a:r>
              <a:rPr lang="en-GB" b="0" i="0" err="1">
                <a:solidFill>
                  <a:srgbClr val="111111"/>
                </a:solidFill>
                <a:effectLst/>
                <a:latin typeface="-apple-system"/>
              </a:rPr>
              <a:t>Midili</a:t>
            </a:r>
            <a:r>
              <a:rPr lang="en-US" b="0"/>
              <a:t>, </a:t>
            </a:r>
            <a:r>
              <a:rPr lang="en-US" b="0" err="1"/>
              <a:t>Unsplash</a:t>
            </a:r>
            <a:endParaRPr lang="en-US" b="0"/>
          </a:p>
          <a:p>
            <a:pPr algn="l"/>
            <a:endParaRPr lang="en-US" b="0"/>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cap="none" normalizeH="0" baseline="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Faith into action</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Lord Jesus,</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help us to follow your call</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and to put faith into action.</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Let reflection on your word</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lead to action in our world.</a:t>
            </a:r>
          </a:p>
          <a:p>
            <a:pPr lvl="0" algn="l" eaLnBrk="0" fontAlgn="base" hangingPunct="0">
              <a:spcBef>
                <a:spcPct val="0"/>
              </a:spcBef>
              <a:spcAft>
                <a:spcPct val="0"/>
              </a:spcAft>
            </a:pPr>
            <a:r>
              <a:rPr lang="en-GB" alt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Amen</a:t>
            </a: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l" eaLnBrk="0" fontAlgn="base" hangingPunct="0">
              <a:spcBef>
                <a:spcPct val="0"/>
              </a:spcBef>
              <a:spcAft>
                <a:spcPct val="0"/>
              </a:spcAft>
            </a:pPr>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OR</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sz="1200">
                <a:solidFill>
                  <a:schemeClr val="bg1"/>
                </a:solidFill>
                <a:latin typeface="Arial" panose="020B0604020202020204" pitchFamily="34" charset="0"/>
                <a:cs typeface="Arial" panose="020B0604020202020204" pitchFamily="34" charset="0"/>
              </a:rPr>
              <a:t>We are inspired by your Word,</a:t>
            </a:r>
          </a:p>
          <a:p>
            <a:pPr algn="l"/>
            <a:r>
              <a:rPr lang="en-GB" sz="1200">
                <a:solidFill>
                  <a:schemeClr val="bg1"/>
                </a:solidFill>
                <a:latin typeface="Arial" panose="020B0604020202020204" pitchFamily="34" charset="0"/>
                <a:cs typeface="Arial" panose="020B0604020202020204" pitchFamily="34" charset="0"/>
              </a:rPr>
              <a:t>challenged by your example,</a:t>
            </a:r>
          </a:p>
          <a:p>
            <a:pPr algn="l"/>
            <a:r>
              <a:rPr lang="en-GB" sz="1200">
                <a:solidFill>
                  <a:schemeClr val="bg1"/>
                </a:solidFill>
                <a:latin typeface="Arial" panose="020B0604020202020204" pitchFamily="34" charset="0"/>
                <a:cs typeface="Arial" panose="020B0604020202020204" pitchFamily="34" charset="0"/>
              </a:rPr>
              <a:t>empowered by your Spirit.</a:t>
            </a:r>
          </a:p>
          <a:p>
            <a:pPr algn="l"/>
            <a:r>
              <a:rPr lang="en-GB" sz="1200">
                <a:solidFill>
                  <a:schemeClr val="bg1"/>
                </a:solidFill>
                <a:latin typeface="Arial" panose="020B0604020202020204" pitchFamily="34" charset="0"/>
                <a:cs typeface="Arial" panose="020B0604020202020204" pitchFamily="34" charset="0"/>
              </a:rPr>
              <a:t>Give us the strength to be people who</a:t>
            </a:r>
          </a:p>
          <a:p>
            <a:pPr algn="l"/>
            <a:r>
              <a:rPr lang="en-GB" sz="1200">
                <a:solidFill>
                  <a:schemeClr val="bg1"/>
                </a:solidFill>
                <a:latin typeface="Arial" panose="020B0604020202020204" pitchFamily="34" charset="0"/>
                <a:cs typeface="Arial" panose="020B0604020202020204" pitchFamily="34" charset="0"/>
              </a:rPr>
              <a:t>inspire others with your Word,</a:t>
            </a:r>
          </a:p>
          <a:p>
            <a:pPr algn="l"/>
            <a:r>
              <a:rPr lang="en-GB" sz="1200">
                <a:solidFill>
                  <a:schemeClr val="bg1"/>
                </a:solidFill>
                <a:latin typeface="Arial" panose="020B0604020202020204" pitchFamily="34" charset="0"/>
                <a:cs typeface="Arial" panose="020B0604020202020204" pitchFamily="34" charset="0"/>
              </a:rPr>
              <a:t>challenge others with your example</a:t>
            </a:r>
          </a:p>
          <a:p>
            <a:pPr algn="l"/>
            <a:r>
              <a:rPr lang="en-GB" sz="1200">
                <a:solidFill>
                  <a:schemeClr val="bg1"/>
                </a:solidFill>
                <a:latin typeface="Arial" panose="020B0604020202020204" pitchFamily="34" charset="0"/>
                <a:cs typeface="Arial" panose="020B0604020202020204" pitchFamily="34" charset="0"/>
              </a:rPr>
              <a:t>and empower others with your Spirit.</a:t>
            </a:r>
          </a:p>
          <a:p>
            <a:pPr algn="l"/>
            <a:r>
              <a:rPr lang="en-GB" sz="1200">
                <a:solidFill>
                  <a:schemeClr val="bg1"/>
                </a:solidFill>
                <a:latin typeface="Arial" panose="020B0604020202020204" pitchFamily="34" charset="0"/>
                <a:cs typeface="Arial" panose="020B0604020202020204" pitchFamily="34" charset="0"/>
              </a:rPr>
              <a:t>Amen.</a:t>
            </a:r>
          </a:p>
          <a:p>
            <a:pPr algn="l"/>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rPr>
              <a:t>OR</a:t>
            </a:r>
          </a:p>
          <a:p>
            <a:pPr lvl="0" algn="l" eaLnBrk="0" fontAlgn="base" hangingPunct="0">
              <a:spcBef>
                <a:spcPct val="0"/>
              </a:spcBef>
              <a:spcAft>
                <a:spcPct val="0"/>
              </a:spcAft>
            </a:pPr>
            <a:endParaRPr lang="en-GB" sz="1200">
              <a:solidFill>
                <a:schemeClr val="bg1"/>
              </a:solidFill>
              <a:latin typeface="Arial" panose="020B0604020202020204" pitchFamily="34" charset="0"/>
              <a:cs typeface="Arial" panose="020B0604020202020204" pitchFamily="34" charset="0"/>
            </a:endParaRPr>
          </a:p>
          <a:p>
            <a:r>
              <a:rPr lang="en-GB" sz="1600" b="1">
                <a:latin typeface="Arial" panose="020B0604020202020204" pitchFamily="34" charset="0"/>
                <a:cs typeface="Arial" panose="020B0604020202020204" pitchFamily="34" charset="0"/>
              </a:rPr>
              <a:t>In all we do</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In our waiting, in our praying, in our being,</a:t>
            </a:r>
          </a:p>
          <a:p>
            <a:r>
              <a:rPr lang="en-GB" sz="1400">
                <a:latin typeface="Arial" panose="020B0604020202020204" pitchFamily="34" charset="0"/>
                <a:cs typeface="Arial" panose="020B0604020202020204" pitchFamily="34" charset="0"/>
              </a:rPr>
              <a:t>by our actions and our words,</a:t>
            </a:r>
          </a:p>
          <a:p>
            <a:r>
              <a:rPr lang="en-GB" sz="1400">
                <a:latin typeface="Arial" panose="020B0604020202020204" pitchFamily="34" charset="0"/>
                <a:cs typeface="Arial" panose="020B0604020202020204" pitchFamily="34" charset="0"/>
              </a:rPr>
              <a:t>by our choices and decisions</a:t>
            </a:r>
          </a:p>
          <a:p>
            <a:r>
              <a:rPr lang="en-GB" sz="1400">
                <a:latin typeface="Arial" panose="020B0604020202020204" pitchFamily="34" charset="0"/>
                <a:cs typeface="Arial" panose="020B0604020202020204" pitchFamily="34" charset="0"/>
              </a:rPr>
              <a:t>may we make your love known.</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In our tears and our anger,</a:t>
            </a:r>
          </a:p>
          <a:p>
            <a:r>
              <a:rPr lang="en-GB" sz="1400">
                <a:latin typeface="Arial" panose="020B0604020202020204" pitchFamily="34" charset="0"/>
                <a:cs typeface="Arial" panose="020B0604020202020204" pitchFamily="34" charset="0"/>
              </a:rPr>
              <a:t>by our sharing and our sheltering,</a:t>
            </a:r>
          </a:p>
          <a:p>
            <a:r>
              <a:rPr lang="en-GB" sz="1400">
                <a:latin typeface="Arial" panose="020B0604020202020204" pitchFamily="34" charset="0"/>
                <a:cs typeface="Arial" panose="020B0604020202020204" pitchFamily="34" charset="0"/>
              </a:rPr>
              <a:t>through our joy and thanksgiving,</a:t>
            </a:r>
          </a:p>
          <a:p>
            <a:r>
              <a:rPr lang="en-GB" sz="1400">
                <a:latin typeface="Arial" panose="020B0604020202020204" pitchFamily="34" charset="0"/>
                <a:cs typeface="Arial" panose="020B0604020202020204" pitchFamily="34" charset="0"/>
              </a:rPr>
              <a:t>may we make your love known.</a:t>
            </a:r>
          </a:p>
          <a:p>
            <a:pPr algn="l"/>
            <a:endParaRPr lang="en-US" b="0"/>
          </a:p>
          <a:p>
            <a:pPr algn="l"/>
            <a:endParaRPr lang="en-US" b="0"/>
          </a:p>
          <a:p>
            <a:pPr algn="l"/>
            <a:endParaRPr lang="en-GB" b="0"/>
          </a:p>
        </p:txBody>
      </p:sp>
      <p:sp>
        <p:nvSpPr>
          <p:cNvPr id="4" name="Slide Number Placeholder 3"/>
          <p:cNvSpPr>
            <a:spLocks noGrp="1"/>
          </p:cNvSpPr>
          <p:nvPr>
            <p:ph type="sldNum" sz="quarter" idx="5"/>
          </p:nvPr>
        </p:nvSpPr>
        <p:spPr/>
        <p:txBody>
          <a:bodyPr/>
          <a:lstStyle/>
          <a:p>
            <a:fld id="{D594DDB7-2674-49BA-8C14-C0C43864502A}" type="slidenum">
              <a:rPr lang="en-GB" smtClean="0"/>
              <a:t>51</a:t>
            </a:fld>
            <a:endParaRPr lang="en-GB"/>
          </a:p>
        </p:txBody>
      </p:sp>
    </p:spTree>
    <p:extLst>
      <p:ext uri="{BB962C8B-B14F-4D97-AF65-F5344CB8AC3E}">
        <p14:creationId xmlns:p14="http://schemas.microsoft.com/office/powerpoint/2010/main" val="3963473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Send a prayer in to schools@cafod.org.uk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72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Jubilee icon</a:t>
            </a:r>
            <a:endParaRPr lang="en-US"/>
          </a:p>
          <a:p>
            <a:r>
              <a:rPr lang="en-US" dirty="0">
                <a:ea typeface="Calibri"/>
                <a:cs typeface="Calibri"/>
              </a:rPr>
              <a:t>Illustration: Mulugeta Araya</a:t>
            </a:r>
            <a:endParaRPr lang="en-US" dirty="0"/>
          </a:p>
        </p:txBody>
      </p:sp>
      <p:sp>
        <p:nvSpPr>
          <p:cNvPr id="4" name="Slide Number Placeholder 3"/>
          <p:cNvSpPr>
            <a:spLocks noGrp="1"/>
          </p:cNvSpPr>
          <p:nvPr>
            <p:ph type="sldNum" sz="quarter" idx="5"/>
          </p:nvPr>
        </p:nvSpPr>
        <p:spPr/>
        <p:txBody>
          <a:bodyPr/>
          <a:lstStyle/>
          <a:p>
            <a:fld id="{D594DDB7-2674-49BA-8C14-C0C43864502A}" type="slidenum">
              <a:rPr lang="en-GB" smtClean="0"/>
              <a:t>53</a:t>
            </a:fld>
            <a:endParaRPr lang="en-GB"/>
          </a:p>
        </p:txBody>
      </p:sp>
    </p:spTree>
    <p:extLst>
      <p:ext uri="{BB962C8B-B14F-4D97-AF65-F5344CB8AC3E}">
        <p14:creationId xmlns:p14="http://schemas.microsoft.com/office/powerpoint/2010/main" val="344724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3AF7A-9BB0-1487-971F-AFD8CB2EA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38305-595B-C471-3875-6107673DA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9A9E3-1111-61A1-482B-DF964E6FF981}"/>
              </a:ext>
            </a:extLst>
          </p:cNvPr>
          <p:cNvSpPr>
            <a:spLocks noGrp="1"/>
          </p:cNvSpPr>
          <p:nvPr>
            <p:ph type="body" idx="1"/>
          </p:nvPr>
        </p:nvSpPr>
        <p:spPr/>
        <p:txBody>
          <a:bodyPr/>
          <a:lstStyle/>
          <a:p>
            <a:r>
              <a:rPr lang="en-US" dirty="0"/>
              <a:t>Marsabit village, Kenya</a:t>
            </a:r>
            <a:endParaRPr lang="en-GB" dirty="0" err="1"/>
          </a:p>
          <a:p>
            <a:r>
              <a:rPr lang="en-US"/>
              <a:t>Photo credit: </a:t>
            </a:r>
            <a:r>
              <a:rPr lang="en-US" dirty="0"/>
              <a:t>Alex </a:t>
            </a:r>
            <a:r>
              <a:rPr lang="en-US" dirty="0" err="1"/>
              <a:t>Kamweru</a:t>
            </a:r>
            <a:endParaRPr lang="en-GB">
              <a:ea typeface="Calibri"/>
              <a:cs typeface="Calibri"/>
            </a:endParaRPr>
          </a:p>
        </p:txBody>
      </p:sp>
      <p:sp>
        <p:nvSpPr>
          <p:cNvPr id="4" name="Slide Number Placeholder 3">
            <a:extLst>
              <a:ext uri="{FF2B5EF4-FFF2-40B4-BE49-F238E27FC236}">
                <a16:creationId xmlns:a16="http://schemas.microsoft.com/office/drawing/2014/main" id="{E2D17084-AF7C-BCF3-F0A5-B5CDD1235CC2}"/>
              </a:ext>
            </a:extLst>
          </p:cNvPr>
          <p:cNvSpPr>
            <a:spLocks noGrp="1"/>
          </p:cNvSpPr>
          <p:nvPr>
            <p:ph type="sldNum" sz="quarter" idx="5"/>
          </p:nvPr>
        </p:nvSpPr>
        <p:spPr/>
        <p:txBody>
          <a:bodyPr/>
          <a:lstStyle/>
          <a:p>
            <a:fld id="{D594DDB7-2674-49BA-8C14-C0C43864502A}" type="slidenum">
              <a:rPr lang="en-GB" smtClean="0"/>
              <a:t>55</a:t>
            </a:fld>
            <a:endParaRPr lang="en-GB"/>
          </a:p>
        </p:txBody>
      </p:sp>
    </p:spTree>
    <p:extLst>
      <p:ext uri="{BB962C8B-B14F-4D97-AF65-F5344CB8AC3E}">
        <p14:creationId xmlns:p14="http://schemas.microsoft.com/office/powerpoint/2010/main" val="3604073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Photo credit: Tyler Nix, </a:t>
            </a:r>
            <a:r>
              <a:rPr lang="en-US" dirty="0" err="1">
                <a:ea typeface="Calibri"/>
                <a:cs typeface="Calibri"/>
              </a:rPr>
              <a:t>Unsplash</a:t>
            </a:r>
          </a:p>
        </p:txBody>
      </p:sp>
      <p:sp>
        <p:nvSpPr>
          <p:cNvPr id="4" name="Slide Number Placeholder 3"/>
          <p:cNvSpPr>
            <a:spLocks noGrp="1"/>
          </p:cNvSpPr>
          <p:nvPr>
            <p:ph type="sldNum" sz="quarter" idx="5"/>
          </p:nvPr>
        </p:nvSpPr>
        <p:spPr/>
        <p:txBody>
          <a:bodyPr/>
          <a:lstStyle/>
          <a:p>
            <a:fld id="{D594DDB7-2674-49BA-8C14-C0C43864502A}" type="slidenum">
              <a:rPr lang="en-GB" smtClean="0"/>
              <a:t>56</a:t>
            </a:fld>
            <a:endParaRPr lang="en-GB"/>
          </a:p>
        </p:txBody>
      </p:sp>
    </p:spTree>
    <p:extLst>
      <p:ext uri="{BB962C8B-B14F-4D97-AF65-F5344CB8AC3E}">
        <p14:creationId xmlns:p14="http://schemas.microsoft.com/office/powerpoint/2010/main" val="598053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credit: Unknown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280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credit: Unknown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011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 Glitter Group, Marsabit, Kenya</a:t>
            </a:r>
          </a:p>
          <a:p>
            <a:r>
              <a:rPr lang="en-GB" dirty="0">
                <a:ea typeface="Calibri"/>
                <a:cs typeface="Calibri"/>
              </a:rPr>
              <a:t>Photo credit: Joe Newman</a:t>
            </a:r>
          </a:p>
        </p:txBody>
      </p:sp>
      <p:sp>
        <p:nvSpPr>
          <p:cNvPr id="4" name="Slide Number Placeholder 3"/>
          <p:cNvSpPr>
            <a:spLocks noGrp="1"/>
          </p:cNvSpPr>
          <p:nvPr>
            <p:ph type="sldNum" sz="quarter" idx="5"/>
          </p:nvPr>
        </p:nvSpPr>
        <p:spPr/>
        <p:txBody>
          <a:bodyPr/>
          <a:lstStyle/>
          <a:p>
            <a:fld id="{D594DDB7-2674-49BA-8C14-C0C43864502A}" type="slidenum">
              <a:rPr lang="en-GB" smtClean="0"/>
              <a:t>60</a:t>
            </a:fld>
            <a:endParaRPr lang="en-GB"/>
          </a:p>
        </p:txBody>
      </p:sp>
    </p:spTree>
    <p:extLst>
      <p:ext uri="{BB962C8B-B14F-4D97-AF65-F5344CB8AC3E}">
        <p14:creationId xmlns:p14="http://schemas.microsoft.com/office/powerpoint/2010/main" val="3268059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 Glitter Group, Marsabit, Kenya</a:t>
            </a:r>
          </a:p>
          <a:p>
            <a:r>
              <a:rPr lang="en-GB" dirty="0">
                <a:ea typeface="Calibri"/>
                <a:cs typeface="Calibri"/>
              </a:rPr>
              <a:t>Photo credit: Joe Newman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64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a:t>
            </a:r>
            <a:r>
              <a:rPr lang="en-US" dirty="0"/>
              <a:t>Louise Norton</a:t>
            </a:r>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7</a:t>
            </a:fld>
            <a:endParaRPr lang="en-GB"/>
          </a:p>
        </p:txBody>
      </p:sp>
    </p:spTree>
    <p:extLst>
      <p:ext uri="{BB962C8B-B14F-4D97-AF65-F5344CB8AC3E}">
        <p14:creationId xmlns:p14="http://schemas.microsoft.com/office/powerpoint/2010/main" val="29637316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Send a prayer in to schools@cafod.org.uk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0748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a:t>
            </a:r>
            <a:r>
              <a:rPr lang="en-US" dirty="0"/>
              <a:t>Rajiv Bajaj, </a:t>
            </a:r>
            <a:r>
              <a:rPr lang="en-US" dirty="0" err="1"/>
              <a:t>Unsplash</a:t>
            </a:r>
            <a:endParaRPr lang="en-US" b="0" dirty="0" err="1">
              <a:ea typeface="Calibri"/>
              <a:cs typeface="Calibri"/>
            </a:endParaRPr>
          </a:p>
          <a:p>
            <a:pPr algn="l"/>
            <a:endParaRPr lang="en-US" b="0"/>
          </a:p>
          <a:p>
            <a:pPr marL="285750" indent="-285750">
              <a:buFont typeface="Arial" panose="020B0604020202020204" pitchFamily="34" charset="0"/>
              <a:buChar char="•"/>
            </a:pPr>
            <a:r>
              <a:rPr lang="en-US" b="1" dirty="0">
                <a:solidFill>
                  <a:schemeClr val="bg1"/>
                </a:solidFill>
                <a:latin typeface="Montserrat"/>
              </a:rPr>
              <a:t>Step 1: </a:t>
            </a:r>
            <a:r>
              <a:rPr lang="en-US" dirty="0">
                <a:solidFill>
                  <a:schemeClr val="bg1"/>
                </a:solidFill>
                <a:latin typeface="Montserrat"/>
              </a:rPr>
              <a:t>Make the sign of the cross. We listen to God’s word for the first time. As you do so listen out for a word or phase that stands out for you (Students could write it down)</a:t>
            </a:r>
          </a:p>
          <a:p>
            <a:endParaRPr lang="en-US" sz="900">
              <a:solidFill>
                <a:schemeClr val="bg1"/>
              </a:solidFill>
              <a:latin typeface="Montserrat" panose="00000500000000000000" pitchFamily="2" charset="0"/>
            </a:endParaRPr>
          </a:p>
          <a:p>
            <a:pPr marL="285750" indent="-285750">
              <a:buFont typeface="Arial" panose="020B0604020202020204" pitchFamily="34" charset="0"/>
              <a:buChar char="•"/>
            </a:pPr>
            <a:r>
              <a:rPr lang="en-US" b="1" dirty="0">
                <a:solidFill>
                  <a:schemeClr val="bg1"/>
                </a:solidFill>
                <a:latin typeface="Montserrat"/>
              </a:rPr>
              <a:t>Step 2: </a:t>
            </a:r>
            <a:r>
              <a:rPr lang="en-US" dirty="0">
                <a:solidFill>
                  <a:schemeClr val="bg1"/>
                </a:solidFill>
                <a:latin typeface="Montserrat"/>
              </a:rPr>
              <a:t>We listen to God's word for the second time. (At this point people usually share more widely - how the passage speaks to their life and if they feel it invites them to do something. This could work for a partner task or small group for some classes. If your class are quieter they could draw or write images, questions or thoughts that come to mind.)</a:t>
            </a:r>
          </a:p>
          <a:p>
            <a:endParaRPr lang="en-US" sz="800">
              <a:solidFill>
                <a:schemeClr val="bg1"/>
              </a:solidFill>
              <a:latin typeface="Montserrat" panose="00000500000000000000" pitchFamily="2" charset="0"/>
            </a:endParaRPr>
          </a:p>
          <a:p>
            <a:pPr marL="285750" indent="-285750">
              <a:buFont typeface="Arial" panose="020B0604020202020204" pitchFamily="34" charset="0"/>
              <a:buChar char="•"/>
            </a:pPr>
            <a:r>
              <a:rPr lang="en-US" b="1" dirty="0">
                <a:solidFill>
                  <a:schemeClr val="bg1"/>
                </a:solidFill>
                <a:latin typeface="Montserrat"/>
              </a:rPr>
              <a:t>Step 3: </a:t>
            </a:r>
            <a:r>
              <a:rPr lang="en-US" dirty="0">
                <a:solidFill>
                  <a:schemeClr val="bg1"/>
                </a:solidFill>
                <a:latin typeface="Montserrat"/>
              </a:rPr>
              <a:t>We thank God in prayer</a:t>
            </a:r>
            <a:r>
              <a:rPr lang="en-US" b="1" dirty="0">
                <a:solidFill>
                  <a:srgbClr val="C00000"/>
                </a:solidFill>
                <a:latin typeface="Montserrat"/>
              </a:rPr>
              <a:t>. (The teacher could lead in this instance and suggested phrases are in the notes). </a:t>
            </a:r>
            <a:endParaRPr lang="en-GB" b="1" dirty="0">
              <a:solidFill>
                <a:srgbClr val="C00000"/>
              </a:solidFill>
              <a:latin typeface="Montserrat"/>
            </a:endParaRPr>
          </a:p>
          <a:p>
            <a:pPr algn="l"/>
            <a:endParaRPr lang="en-GB" b="0"/>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cap="none" normalizeH="0" baseline="0" dirty="0">
                <a:ln>
                  <a:noFill/>
                </a:ln>
                <a:solidFill>
                  <a:schemeClr val="bg1"/>
                </a:solidFill>
                <a:effectLst/>
                <a:latin typeface="Arial"/>
                <a:ea typeface="Times New Roman" panose="02020603050405020304" pitchFamily="18" charset="0"/>
                <a:cs typeface="Arial"/>
              </a:rPr>
              <a:t>Faith into action</a:t>
            </a:r>
            <a:endParaRPr lang="en-GB" altLang="en-US" sz="1400" b="1" i="0" u="none" strike="noStrike" cap="none" normalizeH="0" baseline="0" dirty="0">
              <a:ln>
                <a:noFill/>
              </a:ln>
              <a:solidFill>
                <a:schemeClr val="bg1"/>
              </a:solidFill>
              <a:effectLst/>
              <a:latin typeface="Arial"/>
              <a:ea typeface="Times New Roman" panose="02020603050405020304" pitchFamily="18" charset="0"/>
              <a:cs typeface="Arial"/>
            </a:endParaRPr>
          </a:p>
          <a:p>
            <a:pPr lvl="0" algn="l" eaLnBrk="0" fontAlgn="base" hangingPunct="0">
              <a:spcBef>
                <a:spcPct val="0"/>
              </a:spcBef>
              <a:spcAft>
                <a:spcPct val="0"/>
              </a:spcAft>
            </a:pPr>
            <a:r>
              <a:rPr lang="en-GB" altLang="en-US" sz="1400" dirty="0">
                <a:solidFill>
                  <a:schemeClr val="bg1"/>
                </a:solidFill>
                <a:latin typeface="Arial"/>
                <a:ea typeface="Times New Roman" panose="02020603050405020304" pitchFamily="18" charset="0"/>
                <a:cs typeface="Arial"/>
              </a:rPr>
              <a:t>Lord Jesus,</a:t>
            </a:r>
          </a:p>
          <a:p>
            <a:pPr lvl="0" algn="l" eaLnBrk="0" fontAlgn="base" hangingPunct="0">
              <a:spcBef>
                <a:spcPct val="0"/>
              </a:spcBef>
              <a:spcAft>
                <a:spcPct val="0"/>
              </a:spcAft>
            </a:pPr>
            <a:r>
              <a:rPr lang="en-GB" altLang="en-US" sz="1400" dirty="0">
                <a:solidFill>
                  <a:schemeClr val="bg1"/>
                </a:solidFill>
                <a:latin typeface="Arial"/>
                <a:ea typeface="Times New Roman" panose="02020603050405020304" pitchFamily="18" charset="0"/>
                <a:cs typeface="Arial"/>
              </a:rPr>
              <a:t>help us to follow your call</a:t>
            </a:r>
          </a:p>
          <a:p>
            <a:pPr lvl="0" algn="l" eaLnBrk="0" fontAlgn="base" hangingPunct="0">
              <a:spcBef>
                <a:spcPct val="0"/>
              </a:spcBef>
              <a:spcAft>
                <a:spcPct val="0"/>
              </a:spcAft>
            </a:pPr>
            <a:r>
              <a:rPr lang="en-GB" altLang="en-US" sz="1400" dirty="0">
                <a:solidFill>
                  <a:schemeClr val="bg1"/>
                </a:solidFill>
                <a:latin typeface="Arial"/>
                <a:ea typeface="Times New Roman" panose="02020603050405020304" pitchFamily="18" charset="0"/>
                <a:cs typeface="Arial"/>
              </a:rPr>
              <a:t>and to put faith into action.</a:t>
            </a:r>
          </a:p>
          <a:p>
            <a:pPr lvl="0" algn="l" eaLnBrk="0" fontAlgn="base" hangingPunct="0">
              <a:spcBef>
                <a:spcPct val="0"/>
              </a:spcBef>
              <a:spcAft>
                <a:spcPct val="0"/>
              </a:spcAft>
            </a:pPr>
            <a:r>
              <a:rPr lang="en-GB" altLang="en-US" sz="1400" dirty="0">
                <a:solidFill>
                  <a:schemeClr val="bg1"/>
                </a:solidFill>
                <a:latin typeface="Arial"/>
                <a:ea typeface="Times New Roman" panose="02020603050405020304" pitchFamily="18" charset="0"/>
                <a:cs typeface="Arial"/>
              </a:rPr>
              <a:t>Let reflection on your word</a:t>
            </a:r>
          </a:p>
          <a:p>
            <a:pPr lvl="0" algn="l" eaLnBrk="0" fontAlgn="base" hangingPunct="0">
              <a:spcBef>
                <a:spcPct val="0"/>
              </a:spcBef>
              <a:spcAft>
                <a:spcPct val="0"/>
              </a:spcAft>
            </a:pPr>
            <a:r>
              <a:rPr lang="en-GB" altLang="en-US" sz="1400" dirty="0">
                <a:solidFill>
                  <a:schemeClr val="bg1"/>
                </a:solidFill>
                <a:latin typeface="Arial"/>
                <a:ea typeface="Times New Roman" panose="02020603050405020304" pitchFamily="18" charset="0"/>
                <a:cs typeface="Arial"/>
              </a:rPr>
              <a:t>lead to action in our world.</a:t>
            </a:r>
          </a:p>
          <a:p>
            <a:pPr lvl="0" algn="l" eaLnBrk="0" fontAlgn="base" hangingPunct="0">
              <a:spcBef>
                <a:spcPct val="0"/>
              </a:spcBef>
              <a:spcAft>
                <a:spcPct val="0"/>
              </a:spcAft>
            </a:pPr>
            <a:r>
              <a:rPr lang="en-GB" altLang="en-US" sz="1400" dirty="0">
                <a:solidFill>
                  <a:schemeClr val="bg1"/>
                </a:solidFill>
                <a:latin typeface="Arial"/>
                <a:ea typeface="Times New Roman" panose="02020603050405020304" pitchFamily="18" charset="0"/>
                <a:cs typeface="Arial"/>
              </a:rPr>
              <a:t>Amen</a:t>
            </a:r>
            <a:r>
              <a:rPr lang="en-GB" altLang="en-US" sz="1200" dirty="0">
                <a:solidFill>
                  <a:schemeClr val="bg1"/>
                </a:solidFill>
                <a:latin typeface="Arial"/>
                <a:ea typeface="Times New Roman" panose="02020603050405020304" pitchFamily="18" charset="0"/>
                <a:cs typeface="Arial"/>
              </a:rPr>
              <a:t>.</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l" eaLnBrk="0" fontAlgn="base" hangingPunct="0">
              <a:spcBef>
                <a:spcPct val="0"/>
              </a:spcBef>
              <a:spcAft>
                <a:spcPct val="0"/>
              </a:spcAft>
            </a:pPr>
            <a:r>
              <a:rPr lang="en-GB" altLang="en-US" sz="1200" dirty="0">
                <a:solidFill>
                  <a:schemeClr val="bg1"/>
                </a:solidFill>
                <a:latin typeface="Arial"/>
                <a:ea typeface="Times New Roman" panose="02020603050405020304" pitchFamily="18" charset="0"/>
                <a:cs typeface="Arial"/>
              </a:rPr>
              <a:t>OR</a:t>
            </a:r>
          </a:p>
          <a:p>
            <a:pPr lvl="0" algn="l" eaLnBrk="0" fontAlgn="base" hangingPunct="0">
              <a:spcBef>
                <a:spcPct val="0"/>
              </a:spcBef>
              <a:spcAft>
                <a:spcPct val="0"/>
              </a:spcAft>
            </a:pPr>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sz="1200" dirty="0">
                <a:solidFill>
                  <a:schemeClr val="bg1"/>
                </a:solidFill>
                <a:latin typeface="Arial"/>
                <a:cs typeface="Arial"/>
              </a:rPr>
              <a:t>We are inspired by your Word,</a:t>
            </a:r>
          </a:p>
          <a:p>
            <a:pPr algn="l"/>
            <a:r>
              <a:rPr lang="en-GB" sz="1200" dirty="0">
                <a:solidFill>
                  <a:schemeClr val="bg1"/>
                </a:solidFill>
                <a:latin typeface="Arial"/>
                <a:cs typeface="Arial"/>
              </a:rPr>
              <a:t>challenged by your example,</a:t>
            </a:r>
          </a:p>
          <a:p>
            <a:pPr algn="l"/>
            <a:r>
              <a:rPr lang="en-GB" sz="1200" dirty="0">
                <a:solidFill>
                  <a:schemeClr val="bg1"/>
                </a:solidFill>
                <a:latin typeface="Arial"/>
                <a:cs typeface="Arial"/>
              </a:rPr>
              <a:t>empowered by your Spirit.</a:t>
            </a:r>
          </a:p>
          <a:p>
            <a:pPr algn="l"/>
            <a:r>
              <a:rPr lang="en-GB" sz="1200" dirty="0">
                <a:solidFill>
                  <a:schemeClr val="bg1"/>
                </a:solidFill>
                <a:latin typeface="Arial"/>
                <a:cs typeface="Arial"/>
              </a:rPr>
              <a:t>Give us the strength to be people who</a:t>
            </a:r>
          </a:p>
          <a:p>
            <a:pPr algn="l"/>
            <a:r>
              <a:rPr lang="en-GB" sz="1200" dirty="0">
                <a:solidFill>
                  <a:schemeClr val="bg1"/>
                </a:solidFill>
                <a:latin typeface="Arial"/>
                <a:cs typeface="Arial"/>
              </a:rPr>
              <a:t>inspire others with your Word,</a:t>
            </a:r>
          </a:p>
          <a:p>
            <a:pPr algn="l"/>
            <a:r>
              <a:rPr lang="en-GB" sz="1200" dirty="0">
                <a:solidFill>
                  <a:schemeClr val="bg1"/>
                </a:solidFill>
                <a:latin typeface="Arial"/>
                <a:cs typeface="Arial"/>
              </a:rPr>
              <a:t>challenge others with your example</a:t>
            </a:r>
          </a:p>
          <a:p>
            <a:pPr algn="l"/>
            <a:r>
              <a:rPr lang="en-GB" sz="1200" dirty="0">
                <a:solidFill>
                  <a:schemeClr val="bg1"/>
                </a:solidFill>
                <a:latin typeface="Arial"/>
                <a:cs typeface="Arial"/>
              </a:rPr>
              <a:t>and empower others with your Spirit.</a:t>
            </a:r>
          </a:p>
          <a:p>
            <a:pPr algn="l"/>
            <a:r>
              <a:rPr lang="en-GB" sz="1200" dirty="0">
                <a:solidFill>
                  <a:schemeClr val="bg1"/>
                </a:solidFill>
                <a:latin typeface="Arial"/>
                <a:cs typeface="Arial"/>
              </a:rPr>
              <a:t>Amen.</a:t>
            </a:r>
          </a:p>
          <a:p>
            <a:pPr algn="l"/>
            <a:endParaRPr lang="en-GB" altLang="en-US"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r>
              <a:rPr lang="en-GB" altLang="en-US" sz="1200" dirty="0">
                <a:solidFill>
                  <a:schemeClr val="bg1"/>
                </a:solidFill>
                <a:latin typeface="Arial"/>
                <a:ea typeface="Times New Roman" panose="02020603050405020304" pitchFamily="18" charset="0"/>
                <a:cs typeface="Arial"/>
              </a:rPr>
              <a:t>OR</a:t>
            </a:r>
          </a:p>
          <a:p>
            <a:pPr lvl="0" algn="l" eaLnBrk="0" fontAlgn="base" hangingPunct="0">
              <a:spcBef>
                <a:spcPct val="0"/>
              </a:spcBef>
              <a:spcAft>
                <a:spcPct val="0"/>
              </a:spcAft>
            </a:pPr>
            <a:endParaRPr lang="en-GB" sz="1200">
              <a:solidFill>
                <a:schemeClr val="bg1"/>
              </a:solidFill>
              <a:latin typeface="Arial" panose="020B0604020202020204" pitchFamily="34" charset="0"/>
              <a:cs typeface="Arial" panose="020B0604020202020204" pitchFamily="34" charset="0"/>
            </a:endParaRPr>
          </a:p>
          <a:p>
            <a:r>
              <a:rPr lang="en-GB" sz="1600" b="1" dirty="0">
                <a:latin typeface="Arial"/>
                <a:cs typeface="Arial"/>
              </a:rPr>
              <a:t>In all we do</a:t>
            </a:r>
          </a:p>
          <a:p>
            <a:endParaRPr lang="en-GB" sz="1400">
              <a:latin typeface="Arial" panose="020B0604020202020204" pitchFamily="34" charset="0"/>
              <a:cs typeface="Arial" panose="020B0604020202020204" pitchFamily="34" charset="0"/>
            </a:endParaRPr>
          </a:p>
          <a:p>
            <a:r>
              <a:rPr lang="en-GB" sz="1400" dirty="0">
                <a:latin typeface="Arial"/>
                <a:cs typeface="Arial"/>
              </a:rPr>
              <a:t>In our waiting, in our praying, in our being,</a:t>
            </a:r>
          </a:p>
          <a:p>
            <a:r>
              <a:rPr lang="en-GB" sz="1400" dirty="0">
                <a:latin typeface="Arial"/>
                <a:cs typeface="Arial"/>
              </a:rPr>
              <a:t>by our actions and our words,</a:t>
            </a:r>
          </a:p>
          <a:p>
            <a:r>
              <a:rPr lang="en-GB" sz="1400" dirty="0">
                <a:latin typeface="Arial"/>
                <a:cs typeface="Arial"/>
              </a:rPr>
              <a:t>by our choices and decisions</a:t>
            </a:r>
          </a:p>
          <a:p>
            <a:r>
              <a:rPr lang="en-GB" sz="1400" dirty="0">
                <a:latin typeface="Arial"/>
                <a:cs typeface="Arial"/>
              </a:rPr>
              <a:t>may we make your love known.</a:t>
            </a:r>
          </a:p>
          <a:p>
            <a:endParaRPr lang="en-GB" sz="1400">
              <a:latin typeface="Arial" panose="020B0604020202020204" pitchFamily="34" charset="0"/>
              <a:cs typeface="Arial" panose="020B0604020202020204" pitchFamily="34" charset="0"/>
            </a:endParaRPr>
          </a:p>
          <a:p>
            <a:r>
              <a:rPr lang="en-GB" sz="1400" dirty="0">
                <a:latin typeface="Arial"/>
                <a:cs typeface="Arial"/>
              </a:rPr>
              <a:t>In our tears and our anger,</a:t>
            </a:r>
          </a:p>
          <a:p>
            <a:r>
              <a:rPr lang="en-GB" sz="1400" dirty="0">
                <a:latin typeface="Arial"/>
                <a:cs typeface="Arial"/>
              </a:rPr>
              <a:t>by our sharing and our sheltering,</a:t>
            </a:r>
          </a:p>
          <a:p>
            <a:r>
              <a:rPr lang="en-GB" sz="1400" dirty="0">
                <a:latin typeface="Arial"/>
                <a:cs typeface="Arial"/>
              </a:rPr>
              <a:t>through our joy and thanksgiving,</a:t>
            </a:r>
          </a:p>
          <a:p>
            <a:r>
              <a:rPr lang="en-GB" sz="1400" dirty="0">
                <a:latin typeface="Arial"/>
                <a:cs typeface="Arial"/>
              </a:rPr>
              <a:t>may we make your love known.</a:t>
            </a:r>
          </a:p>
          <a:p>
            <a:pPr algn="l"/>
            <a:endParaRPr lang="en-GB" b="0"/>
          </a:p>
        </p:txBody>
      </p:sp>
      <p:sp>
        <p:nvSpPr>
          <p:cNvPr id="4" name="Slide Number Placeholder 3"/>
          <p:cNvSpPr>
            <a:spLocks noGrp="1"/>
          </p:cNvSpPr>
          <p:nvPr>
            <p:ph type="sldNum" sz="quarter" idx="5"/>
          </p:nvPr>
        </p:nvSpPr>
        <p:spPr/>
        <p:txBody>
          <a:bodyPr/>
          <a:lstStyle/>
          <a:p>
            <a:fld id="{D594DDB7-2674-49BA-8C14-C0C43864502A}" type="slidenum">
              <a:rPr lang="en-GB" smtClean="0"/>
              <a:t>63</a:t>
            </a:fld>
            <a:endParaRPr lang="en-GB"/>
          </a:p>
        </p:txBody>
      </p:sp>
    </p:spTree>
    <p:extLst>
      <p:ext uri="{BB962C8B-B14F-4D97-AF65-F5344CB8AC3E}">
        <p14:creationId xmlns:p14="http://schemas.microsoft.com/office/powerpoint/2010/main" val="2107466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371CA-4065-EF3B-1D2B-7A4C1F36B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5153-7B45-3665-6A5E-C5C3E376E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BA75C-F126-BAA7-F150-2D226E881B57}"/>
              </a:ext>
            </a:extLst>
          </p:cNvPr>
          <p:cNvSpPr>
            <a:spLocks noGrp="1"/>
          </p:cNvSpPr>
          <p:nvPr>
            <p:ph type="body" idx="1"/>
          </p:nvPr>
        </p:nvSpPr>
        <p:spPr/>
        <p:txBody>
          <a:bodyPr/>
          <a:lstStyle/>
          <a:p>
            <a:r>
              <a:rPr lang="en-US"/>
              <a:t>Photo credit: Thom Flint</a:t>
            </a:r>
            <a:endParaRPr lang="en-GB"/>
          </a:p>
        </p:txBody>
      </p:sp>
      <p:sp>
        <p:nvSpPr>
          <p:cNvPr id="4" name="Slide Number Placeholder 3">
            <a:extLst>
              <a:ext uri="{FF2B5EF4-FFF2-40B4-BE49-F238E27FC236}">
                <a16:creationId xmlns:a16="http://schemas.microsoft.com/office/drawing/2014/main" id="{9B443EC8-FC93-2470-D766-174417FBF622}"/>
              </a:ext>
            </a:extLst>
          </p:cNvPr>
          <p:cNvSpPr>
            <a:spLocks noGrp="1"/>
          </p:cNvSpPr>
          <p:nvPr>
            <p:ph type="sldNum" sz="quarter" idx="5"/>
          </p:nvPr>
        </p:nvSpPr>
        <p:spPr/>
        <p:txBody>
          <a:bodyPr/>
          <a:lstStyle/>
          <a:p>
            <a:fld id="{D594DDB7-2674-49BA-8C14-C0C43864502A}" type="slidenum">
              <a:rPr lang="en-GB" smtClean="0"/>
              <a:t>66</a:t>
            </a:fld>
            <a:endParaRPr lang="en-GB"/>
          </a:p>
        </p:txBody>
      </p:sp>
    </p:spTree>
    <p:extLst>
      <p:ext uri="{BB962C8B-B14F-4D97-AF65-F5344CB8AC3E}">
        <p14:creationId xmlns:p14="http://schemas.microsoft.com/office/powerpoint/2010/main" val="33607829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credit: Thays </a:t>
            </a:r>
            <a:r>
              <a:rPr lang="en-US" err="1"/>
              <a:t>Orrico</a:t>
            </a:r>
            <a:r>
              <a:rPr lang="en-US"/>
              <a:t>, </a:t>
            </a:r>
            <a:r>
              <a:rPr lang="en-US" err="1"/>
              <a:t>Unsplash</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780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credit: Unknown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6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Send a prayer in to schools@cafod.org.uk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DDB7-2674-49BA-8C14-C0C4386450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8674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Gregory's Catholic School pupils taking part in the Big Lent Walk</a:t>
            </a:r>
          </a:p>
          <a:p>
            <a:r>
              <a:rPr lang="en-US">
                <a:ea typeface="Calibri"/>
                <a:cs typeface="Calibri"/>
              </a:rPr>
              <a:t>Photo credit: Joe Newman</a:t>
            </a:r>
          </a:p>
        </p:txBody>
      </p:sp>
      <p:sp>
        <p:nvSpPr>
          <p:cNvPr id="4" name="Slide Number Placeholder 3"/>
          <p:cNvSpPr>
            <a:spLocks noGrp="1"/>
          </p:cNvSpPr>
          <p:nvPr>
            <p:ph type="sldNum" sz="quarter" idx="5"/>
          </p:nvPr>
        </p:nvSpPr>
        <p:spPr/>
        <p:txBody>
          <a:bodyPr/>
          <a:lstStyle/>
          <a:p>
            <a:fld id="{D594DDB7-2674-49BA-8C14-C0C43864502A}" type="slidenum">
              <a:rPr lang="en-GB" smtClean="0"/>
              <a:t>71</a:t>
            </a:fld>
            <a:endParaRPr lang="en-GB"/>
          </a:p>
        </p:txBody>
      </p:sp>
    </p:spTree>
    <p:extLst>
      <p:ext uri="{BB962C8B-B14F-4D97-AF65-F5344CB8AC3E}">
        <p14:creationId xmlns:p14="http://schemas.microsoft.com/office/powerpoint/2010/main" val="12136833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a:t>
            </a:r>
            <a:r>
              <a:rPr lang="en-US" err="1"/>
              <a:t>Carielle</a:t>
            </a:r>
            <a:r>
              <a:rPr lang="en-US"/>
              <a:t> Doe</a:t>
            </a:r>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72</a:t>
            </a:fld>
            <a:endParaRPr lang="en-GB"/>
          </a:p>
        </p:txBody>
      </p:sp>
    </p:spTree>
    <p:extLst>
      <p:ext uri="{BB962C8B-B14F-4D97-AF65-F5344CB8AC3E}">
        <p14:creationId xmlns:p14="http://schemas.microsoft.com/office/powerpoint/2010/main" val="1418475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a:t>
            </a:r>
            <a:r>
              <a:rPr lang="en-US" dirty="0"/>
              <a:t>Louise Norton</a:t>
            </a:r>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8</a:t>
            </a:fld>
            <a:endParaRPr lang="en-GB"/>
          </a:p>
        </p:txBody>
      </p:sp>
    </p:spTree>
    <p:extLst>
      <p:ext uri="{BB962C8B-B14F-4D97-AF65-F5344CB8AC3E}">
        <p14:creationId xmlns:p14="http://schemas.microsoft.com/office/powerpoint/2010/main" val="406324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credit: Chris Nguyen, </a:t>
            </a:r>
            <a:r>
              <a:rPr lang="en-US" err="1"/>
              <a:t>Unsplash</a:t>
            </a:r>
            <a:endParaRPr lang="en-GB"/>
          </a:p>
        </p:txBody>
      </p:sp>
      <p:sp>
        <p:nvSpPr>
          <p:cNvPr id="4" name="Slide Number Placeholder 3"/>
          <p:cNvSpPr>
            <a:spLocks noGrp="1"/>
          </p:cNvSpPr>
          <p:nvPr>
            <p:ph type="sldNum" sz="quarter" idx="5"/>
          </p:nvPr>
        </p:nvSpPr>
        <p:spPr/>
        <p:txBody>
          <a:bodyPr/>
          <a:lstStyle/>
          <a:p>
            <a:fld id="{D594DDB7-2674-49BA-8C14-C0C43864502A}" type="slidenum">
              <a:rPr lang="en-GB" smtClean="0"/>
              <a:t>10</a:t>
            </a:fld>
            <a:endParaRPr lang="en-GB"/>
          </a:p>
        </p:txBody>
      </p:sp>
    </p:spTree>
    <p:extLst>
      <p:ext uri="{BB962C8B-B14F-4D97-AF65-F5344CB8AC3E}">
        <p14:creationId xmlns:p14="http://schemas.microsoft.com/office/powerpoint/2010/main" val="355507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5F4F9-1ADA-99F3-0F00-8FC7A7757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066E7-C38C-AFA0-EF73-CBE0CD77F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18FDE-4025-509E-2FE7-310DA7ACF249}"/>
              </a:ext>
            </a:extLst>
          </p:cNvPr>
          <p:cNvSpPr>
            <a:spLocks noGrp="1"/>
          </p:cNvSpPr>
          <p:nvPr>
            <p:ph type="body" idx="1"/>
          </p:nvPr>
        </p:nvSpPr>
        <p:spPr/>
        <p:txBody>
          <a:bodyPr/>
          <a:lstStyle/>
          <a:p>
            <a:r>
              <a:rPr lang="en-US" dirty="0">
                <a:ea typeface="Calibri"/>
                <a:cs typeface="Calibri"/>
              </a:rPr>
              <a:t>The Glitter Group, Marsabit, Kenya</a:t>
            </a:r>
            <a:endParaRPr lang="en-US" dirty="0"/>
          </a:p>
          <a:p>
            <a:r>
              <a:rPr lang="en-US"/>
              <a:t>Photo credit: </a:t>
            </a:r>
            <a:r>
              <a:rPr lang="en-US" dirty="0"/>
              <a:t>Joe Newman</a:t>
            </a:r>
            <a:endParaRPr lang="en-US" dirty="0">
              <a:ea typeface="Calibri"/>
              <a:cs typeface="Calibri"/>
            </a:endParaRPr>
          </a:p>
        </p:txBody>
      </p:sp>
      <p:sp>
        <p:nvSpPr>
          <p:cNvPr id="4" name="Slide Number Placeholder 3">
            <a:extLst>
              <a:ext uri="{FF2B5EF4-FFF2-40B4-BE49-F238E27FC236}">
                <a16:creationId xmlns:a16="http://schemas.microsoft.com/office/drawing/2014/main" id="{6CEADE3D-BACC-9B5D-66AC-09FAD30CE72B}"/>
              </a:ext>
            </a:extLst>
          </p:cNvPr>
          <p:cNvSpPr>
            <a:spLocks noGrp="1"/>
          </p:cNvSpPr>
          <p:nvPr>
            <p:ph type="sldNum" sz="quarter" idx="5"/>
          </p:nvPr>
        </p:nvSpPr>
        <p:spPr/>
        <p:txBody>
          <a:bodyPr/>
          <a:lstStyle/>
          <a:p>
            <a:fld id="{D594DDB7-2674-49BA-8C14-C0C43864502A}" type="slidenum">
              <a:rPr lang="en-GB" smtClean="0"/>
              <a:t>13</a:t>
            </a:fld>
            <a:endParaRPr lang="en-GB"/>
          </a:p>
        </p:txBody>
      </p:sp>
    </p:spTree>
    <p:extLst>
      <p:ext uri="{BB962C8B-B14F-4D97-AF65-F5344CB8AC3E}">
        <p14:creationId xmlns:p14="http://schemas.microsoft.com/office/powerpoint/2010/main" val="773816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7639-B13E-5EAF-048C-AA58C5E8A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46FF3-244A-9173-3540-44C8FCED5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1A4A3-23BB-2FCB-27E1-57D1BF45C7FA}"/>
              </a:ext>
            </a:extLst>
          </p:cNvPr>
          <p:cNvSpPr>
            <a:spLocks noGrp="1"/>
          </p:cNvSpPr>
          <p:nvPr>
            <p:ph type="body" idx="1"/>
          </p:nvPr>
        </p:nvSpPr>
        <p:spPr/>
        <p:txBody>
          <a:bodyPr/>
          <a:lstStyle/>
          <a:p>
            <a:r>
              <a:rPr lang="en-US" dirty="0"/>
              <a:t>Khera, Marsabit, Kenya</a:t>
            </a:r>
            <a:endParaRPr lang="en-GB" dirty="0"/>
          </a:p>
          <a:p>
            <a:r>
              <a:rPr lang="en-US" dirty="0"/>
              <a:t>Picture credit: Joe Newman</a:t>
            </a:r>
            <a:endParaRPr lang="en-GB" dirty="0">
              <a:ea typeface="Calibri"/>
              <a:cs typeface="Calibri"/>
            </a:endParaRPr>
          </a:p>
        </p:txBody>
      </p:sp>
      <p:sp>
        <p:nvSpPr>
          <p:cNvPr id="4" name="Slide Number Placeholder 3">
            <a:extLst>
              <a:ext uri="{FF2B5EF4-FFF2-40B4-BE49-F238E27FC236}">
                <a16:creationId xmlns:a16="http://schemas.microsoft.com/office/drawing/2014/main" id="{8D815AEE-E9E1-63B3-756E-AB01C2F3553C}"/>
              </a:ext>
            </a:extLst>
          </p:cNvPr>
          <p:cNvSpPr>
            <a:spLocks noGrp="1"/>
          </p:cNvSpPr>
          <p:nvPr>
            <p:ph type="sldNum" sz="quarter" idx="5"/>
          </p:nvPr>
        </p:nvSpPr>
        <p:spPr/>
        <p:txBody>
          <a:bodyPr/>
          <a:lstStyle/>
          <a:p>
            <a:fld id="{D594DDB7-2674-49BA-8C14-C0C43864502A}" type="slidenum">
              <a:rPr lang="en-GB" smtClean="0"/>
              <a:t>14</a:t>
            </a:fld>
            <a:endParaRPr lang="en-GB"/>
          </a:p>
        </p:txBody>
      </p:sp>
    </p:spTree>
    <p:extLst>
      <p:ext uri="{BB962C8B-B14F-4D97-AF65-F5344CB8AC3E}">
        <p14:creationId xmlns:p14="http://schemas.microsoft.com/office/powerpoint/2010/main" val="147944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5949-6AEA-F094-4199-16263CE9CC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DFB658-9EFC-4ACF-65D8-93EC395D8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CBF852-A327-64D7-A18C-A380460573A5}"/>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5" name="Footer Placeholder 4">
            <a:extLst>
              <a:ext uri="{FF2B5EF4-FFF2-40B4-BE49-F238E27FC236}">
                <a16:creationId xmlns:a16="http://schemas.microsoft.com/office/drawing/2014/main" id="{33A6BC86-F70A-7674-DDE3-D33CE941DB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6476E2-D1D3-F8CB-F0D7-E39EFB388F28}"/>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3025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21F7-5255-F6C3-E15F-1CFFC388A1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443831-878A-47AF-7F37-1A08029507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50D50A-A17B-B61C-1725-57C7088D08CC}"/>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5" name="Footer Placeholder 4">
            <a:extLst>
              <a:ext uri="{FF2B5EF4-FFF2-40B4-BE49-F238E27FC236}">
                <a16:creationId xmlns:a16="http://schemas.microsoft.com/office/drawing/2014/main" id="{FF19A1DD-03D4-BF93-1ABD-4ACF2C0EBF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DDE6AD-2858-8EA4-6010-67424D256C6C}"/>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9551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C4920-68DF-601A-5BFE-089811F88B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B01328-8D54-91E9-9D4B-4BB2328A4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6880FE-AFDB-D8FC-19D3-4A2D6AFE93DF}"/>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5" name="Footer Placeholder 4">
            <a:extLst>
              <a:ext uri="{FF2B5EF4-FFF2-40B4-BE49-F238E27FC236}">
                <a16:creationId xmlns:a16="http://schemas.microsoft.com/office/drawing/2014/main" id="{9CFD5E80-F96C-AA86-0A71-FC1DA204C3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72CC5-109D-BF52-A873-7F45FA074A15}"/>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26052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49651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24795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57405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542196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03788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0188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438490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749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7CC3-A173-0A1B-8482-82BC442DCA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31D7EF-3123-CEE6-C13C-471A76E6A6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D2470-7000-9915-5F6F-9685B2B86A3B}"/>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5" name="Footer Placeholder 4">
            <a:extLst>
              <a:ext uri="{FF2B5EF4-FFF2-40B4-BE49-F238E27FC236}">
                <a16:creationId xmlns:a16="http://schemas.microsoft.com/office/drawing/2014/main" id="{B7EE6ADB-D43D-10F7-F842-1A0B32C233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92EF4-80B8-0BDE-E808-81082AE94989}"/>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1887567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7076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05453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09346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135317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391331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284782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078027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122826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84247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52449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A5B6-37B0-DA05-489C-CD5ABDF0E9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FBA42C-89ED-7879-12BA-8E6D8D60E8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2C99CC-C742-CFE8-9B4B-9765ED156F36}"/>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5" name="Footer Placeholder 4">
            <a:extLst>
              <a:ext uri="{FF2B5EF4-FFF2-40B4-BE49-F238E27FC236}">
                <a16:creationId xmlns:a16="http://schemas.microsoft.com/office/drawing/2014/main" id="{64762852-3555-BD72-8551-B3738D0F6B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67E1B2-EA0D-B5E2-59DF-BF25E069B032}"/>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447181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185537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1939247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332117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59787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99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0149-DA75-F293-38B9-65ADB13DA2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3AEF3D-B45C-D918-CF8D-40501C232D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892BAD-BA68-708A-0893-21710CDA77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CF4E97-A08F-FF3A-74F2-D48CB7A07543}"/>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6" name="Footer Placeholder 5">
            <a:extLst>
              <a:ext uri="{FF2B5EF4-FFF2-40B4-BE49-F238E27FC236}">
                <a16:creationId xmlns:a16="http://schemas.microsoft.com/office/drawing/2014/main" id="{894436D2-F5E7-7D62-224D-9FE6DA3CC3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5356AD-35D4-CBE4-65C0-202F521F9B18}"/>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12917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F999-18A6-9860-D07B-FBAA81F6E8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E77E84-AA91-4CA7-C25B-F7DAC6BD45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5C25FB-363D-7EEB-7899-0D14531A5E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39A417-AC69-308D-C500-B21F4E02A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488E3-6ECE-551B-D042-6E550959E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ACC71B-283A-254F-2F9F-0C39FA08CB19}"/>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8" name="Footer Placeholder 7">
            <a:extLst>
              <a:ext uri="{FF2B5EF4-FFF2-40B4-BE49-F238E27FC236}">
                <a16:creationId xmlns:a16="http://schemas.microsoft.com/office/drawing/2014/main" id="{BA9D8C48-2BA9-87B9-E22F-CCF5D22A95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D385A3-1745-C171-AEBE-F8DA8B66F5E0}"/>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648020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8820-CA04-B9A6-357F-A6DB1E26F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6FDBDC-C646-B16F-4950-AEE11BE8AA50}"/>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4" name="Footer Placeholder 3">
            <a:extLst>
              <a:ext uri="{FF2B5EF4-FFF2-40B4-BE49-F238E27FC236}">
                <a16:creationId xmlns:a16="http://schemas.microsoft.com/office/drawing/2014/main" id="{76824AC0-0694-838E-E6B0-6AAA671F1C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21168D-9772-85BF-B7F6-50F229884E3B}"/>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9912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3F0233-38C5-2C19-410D-B666AF99EACF}"/>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3" name="Footer Placeholder 2">
            <a:extLst>
              <a:ext uri="{FF2B5EF4-FFF2-40B4-BE49-F238E27FC236}">
                <a16:creationId xmlns:a16="http://schemas.microsoft.com/office/drawing/2014/main" id="{E6120654-968D-A8D8-FE98-918230390A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C30135-2EFB-B9A8-135A-80F4A39A80F8}"/>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200069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3957-6A01-4085-774E-2C73E4F5DA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389843-0BB8-60B1-FD46-2B9AC02759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8073D2-757E-BF72-562F-0D6E68D12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326FB-8789-BAEE-57A4-43CE296CE8AE}"/>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6" name="Footer Placeholder 5">
            <a:extLst>
              <a:ext uri="{FF2B5EF4-FFF2-40B4-BE49-F238E27FC236}">
                <a16:creationId xmlns:a16="http://schemas.microsoft.com/office/drawing/2014/main" id="{D61DE572-82C8-6259-0108-3D3FFC680A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9FAA15-3924-4B19-9DD7-4160886CB513}"/>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1314749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6A8F-D77C-AA43-4656-E4BD8FCD8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6D62B7-8B37-9C00-9833-018EEAF77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C7A4D9-AFEE-F4A7-4EB4-1756E4E1B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51A29-3359-7EEF-D564-3F247A70954B}"/>
              </a:ext>
            </a:extLst>
          </p:cNvPr>
          <p:cNvSpPr>
            <a:spLocks noGrp="1"/>
          </p:cNvSpPr>
          <p:nvPr>
            <p:ph type="dt" sz="half" idx="10"/>
          </p:nvPr>
        </p:nvSpPr>
        <p:spPr/>
        <p:txBody>
          <a:bodyPr/>
          <a:lstStyle/>
          <a:p>
            <a:fld id="{2A812D75-0FB8-4188-8559-4166658C3F17}" type="datetimeFigureOut">
              <a:rPr lang="en-GB" smtClean="0"/>
              <a:t>20/02/2025</a:t>
            </a:fld>
            <a:endParaRPr lang="en-GB"/>
          </a:p>
        </p:txBody>
      </p:sp>
      <p:sp>
        <p:nvSpPr>
          <p:cNvPr id="6" name="Footer Placeholder 5">
            <a:extLst>
              <a:ext uri="{FF2B5EF4-FFF2-40B4-BE49-F238E27FC236}">
                <a16:creationId xmlns:a16="http://schemas.microsoft.com/office/drawing/2014/main" id="{8BA3FDD9-B2C7-0EF9-29A9-AE75D37839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9A4F89-C89C-B568-7516-09FAD7DEB8FB}"/>
              </a:ext>
            </a:extLst>
          </p:cNvPr>
          <p:cNvSpPr>
            <a:spLocks noGrp="1"/>
          </p:cNvSpPr>
          <p:nvPr>
            <p:ph type="sldNum" sz="quarter" idx="12"/>
          </p:nvPr>
        </p:nvSpPr>
        <p:spPr/>
        <p:txBody>
          <a:bodyPr/>
          <a:lstStyle/>
          <a:p>
            <a:fld id="{1048A632-FC11-4F30-9D52-E392728F289B}" type="slidenum">
              <a:rPr lang="en-GB" smtClean="0"/>
              <a:t>‹#›</a:t>
            </a:fld>
            <a:endParaRPr lang="en-GB"/>
          </a:p>
        </p:txBody>
      </p:sp>
    </p:spTree>
    <p:extLst>
      <p:ext uri="{BB962C8B-B14F-4D97-AF65-F5344CB8AC3E}">
        <p14:creationId xmlns:p14="http://schemas.microsoft.com/office/powerpoint/2010/main" val="157835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2.jpe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1.jpe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2549C-A30C-77CE-4C83-830BA3B6E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2B3348-8CAF-309F-1BB1-C2E4E8918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E4DDA0-346A-B210-FB6F-8F535FDA99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12D75-0FB8-4188-8559-4166658C3F17}" type="datetimeFigureOut">
              <a:rPr lang="en-GB" smtClean="0"/>
              <a:t>20/02/2025</a:t>
            </a:fld>
            <a:endParaRPr lang="en-GB"/>
          </a:p>
        </p:txBody>
      </p:sp>
      <p:sp>
        <p:nvSpPr>
          <p:cNvPr id="5" name="Footer Placeholder 4">
            <a:extLst>
              <a:ext uri="{FF2B5EF4-FFF2-40B4-BE49-F238E27FC236}">
                <a16:creationId xmlns:a16="http://schemas.microsoft.com/office/drawing/2014/main" id="{681E9769-789F-C018-90F1-CD25F6510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3C8F45-0D1D-4106-8CB5-CBB6BCEA8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8A632-FC11-4F30-9D52-E392728F289B}" type="slidenum">
              <a:rPr lang="en-GB" smtClean="0"/>
              <a:t>‹#›</a:t>
            </a:fld>
            <a:endParaRPr lang="en-GB"/>
          </a:p>
        </p:txBody>
      </p:sp>
    </p:spTree>
    <p:extLst>
      <p:ext uri="{BB962C8B-B14F-4D97-AF65-F5344CB8AC3E}">
        <p14:creationId xmlns:p14="http://schemas.microsoft.com/office/powerpoint/2010/main" val="530804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417895" y="289515"/>
            <a:ext cx="1399729" cy="404778"/>
          </a:xfrm>
          <a:prstGeom prst="rect">
            <a:avLst/>
          </a:prstGeom>
        </p:spPr>
      </p:pic>
    </p:spTree>
    <p:extLst>
      <p:ext uri="{BB962C8B-B14F-4D97-AF65-F5344CB8AC3E}">
        <p14:creationId xmlns:p14="http://schemas.microsoft.com/office/powerpoint/2010/main" val="23828438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ia25rOML2Q" TargetMode="External"/><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hyperlink" Target="https://assets.ctfassets.net/vy3axnuecuwj/27HA3TKSRptI6Kh6qtNKku/941b63d612fe4798412dc72fa9f5e57e/Education_Jubilee_Prayercard.pdf"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hyperlink" Target="https://www.youtube.com/watch?v=q8UivH4qDxk" TargetMode="External"/><Relationship Id="rId4" Type="http://schemas.openxmlformats.org/officeDocument/2006/relationships/hyperlink" Target="https://www.youtube.com/watch?v=MysRmBrpbeQ"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alk.cafod.org.uk/?_gl=1*19zd8au*_ga*MTk3MTMzMjA5OC4xNjk4ODQxNzM5*_ga_S7Z01NJESC*MTcwMzA3OTUwOC4zOS4wLjE3MDMwNzk1MTAuNTguMC4w"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hyperlink" Target="mailto:schools@cafod.org.uk" TargetMode="External"/><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9.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notesSlide" Target="../notesSlides/notesSlide16.xml"/><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7.pn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alk.cafod.org.uk/?_gl=1*19zd8au*_ga*MTk3MTMzMjA5OC4xNjk4ODQxNzM5*_ga_S7Z01NJESC*MTcwMzA3OTUwOC4zOS4wLjE3MDMwNzk1MTAuNTguMC4w"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hyperlink" Target="https://assets.ctfassets.net/vy3axnuecuwj/27HA3TKSRptI6Kh6qtNKku/941b63d612fe4798412dc72fa9f5e57e/Education_Jubilee_Prayercard.pdf" TargetMode="External"/><Relationship Id="rId4" Type="http://schemas.openxmlformats.org/officeDocument/2006/relationships/hyperlink" Target="https://view.officeapps.live.com/op/view.aspx?src=https%3A%2F%2Fassets.ctfassets.net%2Fvy3axnuecuwj%2F2ro9IWnZ3TIa59bQAik7Bn%2F0e1c6f4e95c5bd44a927d3b1e54f31c9%2FPilgrims_of_Hope_Map_Digital_version.pptx&amp;wdOrigin=BROWSELIN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hyperlink" Target="https://assets.ctfassets.net/vy3axnuecuwj/ZcOSIkaI3N1S8p0ME3uXF/5b2a32fb2625431719a1d5aa18241553/Education_Primary_Jubilee_Jarofhope.pdf" TargetMode="External"/><Relationship Id="rId5" Type="http://schemas.openxmlformats.org/officeDocument/2006/relationships/image" Target="../media/image19.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assets.ctfassets.net/vy3axnuecuwj/3pKy7XgpeJocgIahaxU06z/655c37df13f669f9eb5a7ba85313875e/Education_Primary_Jubilee__EYFSsheet.pdf"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5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hyperlink" Target="https://assets.ctfassets.net/vy3axnuecuwj/ZcOSIkaI3N1S8p0ME3uXF/5b2a32fb2625431719a1d5aa18241553/Education_Primary_Jubilee_Jarofhope.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hyperlink" Target="https://schools.walk.cafod.org.uk/" TargetMode="Externa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9.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25.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6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cafod.org.uk/education/secondary-and-youth-resources/lent-resources-young-people"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5.jpeg"/><Relationship Id="rId7"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hyperlink" Target="https://view.officeapps.live.com/op/view.aspx?src=https%3A%2F%2Fassets.ctfassets.net%2Fvy3axnuecuwj%2FKMCHVEmKSB5Z8GxMsZIXB%2F9d9bc798092d717eab31ee3ffc53bf55%2FIcon_reflection_for_young_people.docx&amp;wdOrigin=BROWSELINK" TargetMode="External"/><Relationship Id="rId4" Type="http://schemas.openxmlformats.org/officeDocument/2006/relationships/hyperlink" Target="https://assets.ctfassets.net/vy3axnuecuwj/27HA3TKSRptI6Kh6qtNKku/941b63d612fe4798412dc72fa9f5e57e/Education_Jubilee_Prayercard.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7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9.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78.jpe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4.jpe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8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17.jpeg"/><Relationship Id="rId7" Type="http://schemas.openxmlformats.org/officeDocument/2006/relationships/slide" Target="slide3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8.xml"/><Relationship Id="rId10" Type="http://schemas.openxmlformats.org/officeDocument/2006/relationships/slide" Target="slide66.xml"/><Relationship Id="rId4" Type="http://schemas.openxmlformats.org/officeDocument/2006/relationships/image" Target="../media/image6.png"/><Relationship Id="rId9" Type="http://schemas.openxmlformats.org/officeDocument/2006/relationships/slide" Target="slide55.xml"/></Relationships>
</file>

<file path=ppt/slides/_rels/slide7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77.png"/><Relationship Id="rId4" Type="http://schemas.openxmlformats.org/officeDocument/2006/relationships/hyperlink" Target="https://cafod.org.uk/education/secondary-and-youth-resources/lent-resources-young-people/stations-of-cross-young-peopl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hyperlink" Target="https://cafod.org.uk/Education/Primary-teaching-resources/Lent-resources-for-children" TargetMode="External"/><Relationship Id="rId5" Type="http://schemas.openxmlformats.org/officeDocument/2006/relationships/image" Target="../media/image86.pn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ad in a green valley&#10;&#10;Description automatically generated">
            <a:extLst>
              <a:ext uri="{FF2B5EF4-FFF2-40B4-BE49-F238E27FC236}">
                <a16:creationId xmlns:a16="http://schemas.microsoft.com/office/drawing/2014/main" id="{1621596E-31A3-E5C1-AE9A-B2EFEA3EFE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303142" cy="6858000"/>
          </a:xfrm>
          <a:prstGeom prst="rect">
            <a:avLst/>
          </a:prstGeom>
        </p:spPr>
      </p:pic>
      <p:sp>
        <p:nvSpPr>
          <p:cNvPr id="2" name="Title 1">
            <a:extLst>
              <a:ext uri="{FF2B5EF4-FFF2-40B4-BE49-F238E27FC236}">
                <a16:creationId xmlns:a16="http://schemas.microsoft.com/office/drawing/2014/main" id="{8FCD94C8-DFC7-397D-4C80-B85B3B2F87E1}"/>
              </a:ext>
            </a:extLst>
          </p:cNvPr>
          <p:cNvSpPr>
            <a:spLocks noGrp="1"/>
          </p:cNvSpPr>
          <p:nvPr>
            <p:ph type="ctrTitle"/>
          </p:nvPr>
        </p:nvSpPr>
        <p:spPr>
          <a:xfrm>
            <a:off x="1671011" y="670497"/>
            <a:ext cx="8961120" cy="1062037"/>
          </a:xfrm>
        </p:spPr>
        <p:txBody>
          <a:bodyPr>
            <a:normAutofit/>
          </a:bodyPr>
          <a:lstStyle/>
          <a:p>
            <a:r>
              <a:rPr lang="en-US">
                <a:latin typeface="Montserrat SemiBold" panose="00000700000000000000" pitchFamily="2" charset="0"/>
              </a:rPr>
              <a:t>Lent Calendar 2025</a:t>
            </a:r>
            <a:endParaRPr lang="en-GB">
              <a:latin typeface="Montserrat SemiBold" panose="00000700000000000000" pitchFamily="2" charset="0"/>
            </a:endParaRPr>
          </a:p>
        </p:txBody>
      </p:sp>
      <p:sp>
        <p:nvSpPr>
          <p:cNvPr id="13" name="TextBox 12">
            <a:extLst>
              <a:ext uri="{FF2B5EF4-FFF2-40B4-BE49-F238E27FC236}">
                <a16:creationId xmlns:a16="http://schemas.microsoft.com/office/drawing/2014/main" id="{A47AF70B-99AE-9D69-9152-F2DD6C9AE301}"/>
              </a:ext>
            </a:extLst>
          </p:cNvPr>
          <p:cNvSpPr txBox="1"/>
          <p:nvPr/>
        </p:nvSpPr>
        <p:spPr>
          <a:xfrm>
            <a:off x="2864811" y="1732534"/>
            <a:ext cx="6573520" cy="523220"/>
          </a:xfrm>
          <a:prstGeom prst="rect">
            <a:avLst/>
          </a:prstGeom>
          <a:noFill/>
        </p:spPr>
        <p:txBody>
          <a:bodyPr wrap="square" rtlCol="0">
            <a:spAutoFit/>
          </a:bodyPr>
          <a:lstStyle/>
          <a:p>
            <a:pPr algn="ctr"/>
            <a:r>
              <a:rPr lang="en-US" sz="2800" i="1" err="1">
                <a:latin typeface="Montserrat SemiBold" panose="00000700000000000000" pitchFamily="2" charset="0"/>
              </a:rPr>
              <a:t>Marsabit</a:t>
            </a:r>
            <a:r>
              <a:rPr lang="en-US" sz="2800" i="1">
                <a:latin typeface="Montserrat SemiBold" panose="00000700000000000000" pitchFamily="2" charset="0"/>
              </a:rPr>
              <a:t>, Kenya</a:t>
            </a:r>
            <a:endParaRPr lang="en-GB" sz="2800" i="1">
              <a:latin typeface="Montserrat SemiBold" panose="00000700000000000000" pitchFamily="2" charset="0"/>
            </a:endParaRPr>
          </a:p>
        </p:txBody>
      </p:sp>
      <p:pic>
        <p:nvPicPr>
          <p:cNvPr id="15" name="Picture 14" descr="A white text on a black background&#10;&#10;Description automatically generated">
            <a:extLst>
              <a:ext uri="{FF2B5EF4-FFF2-40B4-BE49-F238E27FC236}">
                <a16:creationId xmlns:a16="http://schemas.microsoft.com/office/drawing/2014/main" id="{49D7B5E8-BE05-F751-D2DA-2C90EAB38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6559" y="5467716"/>
            <a:ext cx="2996583" cy="1233275"/>
          </a:xfrm>
          <a:prstGeom prst="rect">
            <a:avLst/>
          </a:prstGeom>
        </p:spPr>
      </p:pic>
    </p:spTree>
    <p:extLst>
      <p:ext uri="{BB962C8B-B14F-4D97-AF65-F5344CB8AC3E}">
        <p14:creationId xmlns:p14="http://schemas.microsoft.com/office/powerpoint/2010/main" val="3016184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itle 1">
            <a:extLst>
              <a:ext uri="{FF2B5EF4-FFF2-40B4-BE49-F238E27FC236}">
                <a16:creationId xmlns:a16="http://schemas.microsoft.com/office/drawing/2014/main" id="{59D3DC28-BED0-43A7-9571-5995170B307C}"/>
              </a:ext>
            </a:extLst>
          </p:cNvPr>
          <p:cNvSpPr>
            <a:spLocks noGrp="1"/>
          </p:cNvSpPr>
          <p:nvPr>
            <p:ph type="ctrTitle"/>
          </p:nvPr>
        </p:nvSpPr>
        <p:spPr>
          <a:xfrm>
            <a:off x="8044822" y="1310256"/>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7" name="TextBox 6">
            <a:extLst>
              <a:ext uri="{FF2B5EF4-FFF2-40B4-BE49-F238E27FC236}">
                <a16:creationId xmlns:a16="http://schemas.microsoft.com/office/drawing/2014/main" id="{03A995E1-097F-CCE0-FBA9-F177D0BD104F}"/>
              </a:ext>
            </a:extLst>
          </p:cNvPr>
          <p:cNvSpPr txBox="1"/>
          <p:nvPr/>
        </p:nvSpPr>
        <p:spPr>
          <a:xfrm>
            <a:off x="7867973" y="2122216"/>
            <a:ext cx="3503236" cy="369332"/>
          </a:xfrm>
          <a:prstGeom prst="rect">
            <a:avLst/>
          </a:prstGeom>
          <a:noFill/>
        </p:spPr>
        <p:txBody>
          <a:bodyPr wrap="square" rtlCol="0">
            <a:spAutoFit/>
          </a:bodyPr>
          <a:lstStyle/>
          <a:p>
            <a:r>
              <a:rPr lang="en-US">
                <a:solidFill>
                  <a:schemeClr val="bg1"/>
                </a:solidFill>
                <a:latin typeface="Montserrat" panose="00000500000000000000" pitchFamily="2" charset="0"/>
              </a:rPr>
              <a:t>Let’s listen to the reflection. </a:t>
            </a:r>
            <a:endParaRPr lang="en-GB">
              <a:solidFill>
                <a:schemeClr val="bg1"/>
              </a:solidFill>
              <a:latin typeface="Montserrat" panose="00000500000000000000" pitchFamily="2" charset="0"/>
            </a:endParaRPr>
          </a:p>
        </p:txBody>
      </p:sp>
      <p:pic>
        <p:nvPicPr>
          <p:cNvPr id="4" name="Picture 3" descr="A purple and green text on a black background&#10;&#10;Description automatically generated">
            <a:extLst>
              <a:ext uri="{FF2B5EF4-FFF2-40B4-BE49-F238E27FC236}">
                <a16:creationId xmlns:a16="http://schemas.microsoft.com/office/drawing/2014/main" id="{20657834-69EE-664B-FFF1-6C1AF4AFE6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6" name="Picture 5" descr="A blue sky with clouds&#10;&#10;Description automatically generated">
            <a:extLst>
              <a:ext uri="{FF2B5EF4-FFF2-40B4-BE49-F238E27FC236}">
                <a16:creationId xmlns:a16="http://schemas.microsoft.com/office/drawing/2014/main" id="{BF486938-18B5-A749-8060-AF8E75867C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894080"/>
            <a:ext cx="6817360" cy="5963920"/>
          </a:xfrm>
          <a:prstGeom prst="rect">
            <a:avLst/>
          </a:prstGeom>
        </p:spPr>
      </p:pic>
      <p:pic>
        <p:nvPicPr>
          <p:cNvPr id="5" name="Reflection 1">
            <a:hlinkClick r:id="" action="ppaction://media"/>
            <a:extLst>
              <a:ext uri="{FF2B5EF4-FFF2-40B4-BE49-F238E27FC236}">
                <a16:creationId xmlns:a16="http://schemas.microsoft.com/office/drawing/2014/main" id="{33282DD3-A1DF-70E3-42A0-0F457ACBA1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31383" y="3225800"/>
            <a:ext cx="391408" cy="406400"/>
          </a:xfrm>
          <a:prstGeom prst="rect">
            <a:avLst/>
          </a:prstGeom>
        </p:spPr>
      </p:pic>
    </p:spTree>
    <p:extLst>
      <p:ext uri="{BB962C8B-B14F-4D97-AF65-F5344CB8AC3E}">
        <p14:creationId xmlns:p14="http://schemas.microsoft.com/office/powerpoint/2010/main" val="21829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73268" y="1148088"/>
            <a:ext cx="5822732" cy="811960"/>
          </a:xfrm>
        </p:spPr>
        <p:txBody>
          <a:bodyPr>
            <a:normAutofit/>
          </a:bodyPr>
          <a:lstStyle/>
          <a:p>
            <a:r>
              <a:rPr lang="en-US">
                <a:latin typeface="Montserrat SemiBold" panose="00000700000000000000" pitchFamily="2" charset="0"/>
              </a:rPr>
              <a:t>Reflection</a:t>
            </a:r>
            <a:endParaRPr lang="en-GB">
              <a:latin typeface="Montserrat SemiBold" panose="00000700000000000000" pitchFamily="2" charset="0"/>
            </a:endParaRPr>
          </a:p>
        </p:txBody>
      </p:sp>
      <p:sp>
        <p:nvSpPr>
          <p:cNvPr id="13" name="TextBox 12">
            <a:extLst>
              <a:ext uri="{FF2B5EF4-FFF2-40B4-BE49-F238E27FC236}">
                <a16:creationId xmlns:a16="http://schemas.microsoft.com/office/drawing/2014/main" id="{5022E3CE-04E9-D796-F7C3-212CB6ED636E}"/>
              </a:ext>
            </a:extLst>
          </p:cNvPr>
          <p:cNvSpPr txBox="1"/>
          <p:nvPr/>
        </p:nvSpPr>
        <p:spPr>
          <a:xfrm>
            <a:off x="12582993" y="3013379"/>
            <a:ext cx="2516436" cy="276999"/>
          </a:xfrm>
          <a:prstGeom prst="rect">
            <a:avLst/>
          </a:prstGeom>
          <a:noFill/>
        </p:spPr>
        <p:txBody>
          <a:bodyPr wrap="square" lIns="91440" tIns="45720" rIns="91440" bIns="45720" rtlCol="0" anchor="t">
            <a:spAutoFit/>
          </a:bodyPr>
          <a:lstStyle/>
          <a:p>
            <a:r>
              <a:rPr lang="en-US" sz="1200">
                <a:solidFill>
                  <a:schemeClr val="bg1"/>
                </a:solidFill>
                <a:latin typeface="Montserrat"/>
              </a:rPr>
              <a:t> ever.</a:t>
            </a:r>
            <a:endParaRPr lang="en-GB" sz="1200">
              <a:solidFill>
                <a:schemeClr val="bg1"/>
              </a:solidFill>
              <a:latin typeface="Montserrat"/>
            </a:endParaRPr>
          </a:p>
        </p:txBody>
      </p:sp>
      <p:pic>
        <p:nvPicPr>
          <p:cNvPr id="2" name="Picture 1" descr="A chicken and a black background&#10;&#10;Description automatically generated">
            <a:extLst>
              <a:ext uri="{FF2B5EF4-FFF2-40B4-BE49-F238E27FC236}">
                <a16:creationId xmlns:a16="http://schemas.microsoft.com/office/drawing/2014/main" id="{000F333F-8B96-DF3F-C4C9-159B1992AC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347699">
            <a:off x="10774822" y="5746743"/>
            <a:ext cx="1367889" cy="1045549"/>
          </a:xfrm>
          <a:prstGeom prst="rect">
            <a:avLst/>
          </a:prstGeom>
        </p:spPr>
      </p:pic>
      <p:sp>
        <p:nvSpPr>
          <p:cNvPr id="4" name="TextBox 3">
            <a:extLst>
              <a:ext uri="{FF2B5EF4-FFF2-40B4-BE49-F238E27FC236}">
                <a16:creationId xmlns:a16="http://schemas.microsoft.com/office/drawing/2014/main" id="{126BE056-42DF-FD7F-302A-11636AC9D06E}"/>
              </a:ext>
            </a:extLst>
          </p:cNvPr>
          <p:cNvSpPr txBox="1"/>
          <p:nvPr/>
        </p:nvSpPr>
        <p:spPr>
          <a:xfrm>
            <a:off x="809349" y="2106894"/>
            <a:ext cx="10522397"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ontserrat" panose="00000500000000000000" pitchFamily="2" charset="0"/>
                <a:ea typeface="+mn-lt"/>
                <a:cs typeface="+mn-lt"/>
              </a:rPr>
              <a:t>Lent is a time for us to turn back to God. A time to reflect on the choices we make and the way we live our lives, to seek forgiveness for where we have gone wrong and to draw closer to God, knowing he loves us very much. It is a time to pray, to fast, and to share what we have with others.</a:t>
            </a:r>
            <a:endParaRPr lang="en-US" dirty="0">
              <a:solidFill>
                <a:schemeClr val="bg1"/>
              </a:solidFill>
              <a:latin typeface="Montserrat" panose="00000500000000000000" pitchFamily="2" charset="0"/>
              <a:ea typeface="Calibri"/>
              <a:cs typeface="Calibri"/>
            </a:endParaRPr>
          </a:p>
          <a:p>
            <a:endParaRPr lang="en-US" dirty="0">
              <a:solidFill>
                <a:schemeClr val="bg1"/>
              </a:solidFill>
              <a:latin typeface="Montserrat" panose="00000500000000000000" pitchFamily="2" charset="0"/>
              <a:ea typeface="+mn-lt"/>
              <a:cs typeface="+mn-lt"/>
            </a:endParaRPr>
          </a:p>
          <a:p>
            <a:r>
              <a:rPr lang="en-US" dirty="0">
                <a:solidFill>
                  <a:schemeClr val="bg1"/>
                </a:solidFill>
                <a:latin typeface="Montserrat" panose="00000500000000000000" pitchFamily="2" charset="0"/>
                <a:ea typeface="+mn-lt"/>
                <a:cs typeface="+mn-lt"/>
              </a:rPr>
              <a:t>In this special Jubilee year, Pope Francis invites us all to be Pilgrims of Hope to build a better world; to feel the joy of joining together with other young people to take action for our brothers and sisters in need around the world.</a:t>
            </a:r>
            <a:endParaRPr lang="en-US" dirty="0">
              <a:solidFill>
                <a:schemeClr val="bg1"/>
              </a:solidFill>
              <a:latin typeface="Montserrat" panose="00000500000000000000" pitchFamily="2" charset="0"/>
              <a:ea typeface="Calibri"/>
              <a:cs typeface="Calibri"/>
            </a:endParaRPr>
          </a:p>
          <a:p>
            <a:endParaRPr lang="en-US" dirty="0">
              <a:solidFill>
                <a:schemeClr val="bg1"/>
              </a:solidFill>
              <a:latin typeface="Montserrat" panose="00000500000000000000" pitchFamily="2" charset="0"/>
              <a:ea typeface="+mn-lt"/>
              <a:cs typeface="+mn-lt"/>
            </a:endParaRPr>
          </a:p>
          <a:p>
            <a:r>
              <a:rPr lang="en-GB" dirty="0">
                <a:solidFill>
                  <a:schemeClr val="bg1"/>
                </a:solidFill>
                <a:latin typeface="Montserrat" panose="00000500000000000000" pitchFamily="2" charset="0"/>
                <a:ea typeface="+mn-lt"/>
                <a:cs typeface="+mn-lt"/>
              </a:rPr>
              <a:t>The Glitter Group and the whole community struggled because of the drought, but they pulled together. "This community has the spirit of sharing the little we have with each other,” says Khera. </a:t>
            </a:r>
            <a:r>
              <a:rPr lang="en-US" dirty="0">
                <a:solidFill>
                  <a:schemeClr val="bg1"/>
                </a:solidFill>
                <a:latin typeface="Montserrat" panose="00000500000000000000" pitchFamily="2" charset="0"/>
                <a:ea typeface="+mn-lt"/>
                <a:cs typeface="+mn-lt"/>
              </a:rPr>
              <a:t>Just as God's love for us is "steadfast", let us show our love and commitment to our global family this Lent by praying, acting and giving. </a:t>
            </a:r>
            <a:endParaRPr lang="en-US" dirty="0">
              <a:solidFill>
                <a:schemeClr val="bg1"/>
              </a:solidFill>
              <a:latin typeface="Montserrat" panose="00000500000000000000" pitchFamily="2" charset="0"/>
              <a:ea typeface="Calibri"/>
              <a:cs typeface="Calibri"/>
            </a:endParaRPr>
          </a:p>
          <a:p>
            <a:endParaRPr lang="en-US" sz="2800" dirty="0">
              <a:solidFill>
                <a:srgbClr val="FF0000"/>
              </a:solidFill>
              <a:latin typeface="monserrat"/>
              <a:ea typeface="Calibri"/>
              <a:cs typeface="Calibri"/>
            </a:endParaRPr>
          </a:p>
        </p:txBody>
      </p:sp>
      <p:pic>
        <p:nvPicPr>
          <p:cNvPr id="6" name="Picture 5" descr="A logo with a cross and a boat&#10;&#10;Description automatically generated">
            <a:extLst>
              <a:ext uri="{FF2B5EF4-FFF2-40B4-BE49-F238E27FC236}">
                <a16:creationId xmlns:a16="http://schemas.microsoft.com/office/drawing/2014/main" id="{A642DDC6-F532-7A33-6C25-305B19328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9100" y="-368127"/>
            <a:ext cx="2171629" cy="3025763"/>
          </a:xfrm>
          <a:prstGeom prst="rect">
            <a:avLst/>
          </a:prstGeom>
        </p:spPr>
      </p:pic>
    </p:spTree>
    <p:extLst>
      <p:ext uri="{BB962C8B-B14F-4D97-AF65-F5344CB8AC3E}">
        <p14:creationId xmlns:p14="http://schemas.microsoft.com/office/powerpoint/2010/main" val="1727325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C94BB-5752-A77A-9DDA-0C85E9FCE987}"/>
            </a:ext>
          </a:extLst>
        </p:cNvPr>
        <p:cNvGrpSpPr/>
        <p:nvPr/>
      </p:nvGrpSpPr>
      <p:grpSpPr>
        <a:xfrm>
          <a:off x="0" y="0"/>
          <a:ext cx="0" cy="0"/>
          <a:chOff x="0" y="0"/>
          <a:chExt cx="0" cy="0"/>
        </a:xfrm>
      </p:grpSpPr>
      <p:pic>
        <p:nvPicPr>
          <p:cNvPr id="8" name="Picture 7" descr="A colorful object on a white surface&#10;&#10;AI-generated content may be incorrect.">
            <a:extLst>
              <a:ext uri="{FF2B5EF4-FFF2-40B4-BE49-F238E27FC236}">
                <a16:creationId xmlns:a16="http://schemas.microsoft.com/office/drawing/2014/main" id="{B7A9BC96-BA69-FE47-D704-6547967A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C78F12F3-801F-4216-3B3E-89BC34FC5BEC}"/>
              </a:ext>
            </a:extLst>
          </p:cNvPr>
          <p:cNvSpPr txBox="1"/>
          <p:nvPr/>
        </p:nvSpPr>
        <p:spPr>
          <a:xfrm>
            <a:off x="556611" y="2292220"/>
            <a:ext cx="11078778" cy="2800767"/>
          </a:xfrm>
          <a:custGeom>
            <a:avLst/>
            <a:gdLst>
              <a:gd name="connsiteX0" fmla="*/ 0 w 11078778"/>
              <a:gd name="connsiteY0" fmla="*/ 0 h 2800767"/>
              <a:gd name="connsiteX1" fmla="*/ 472306 w 11078778"/>
              <a:gd name="connsiteY1" fmla="*/ 0 h 2800767"/>
              <a:gd name="connsiteX2" fmla="*/ 944612 w 11078778"/>
              <a:gd name="connsiteY2" fmla="*/ 0 h 2800767"/>
              <a:gd name="connsiteX3" fmla="*/ 1749281 w 11078778"/>
              <a:gd name="connsiteY3" fmla="*/ 0 h 2800767"/>
              <a:gd name="connsiteX4" fmla="*/ 2000011 w 11078778"/>
              <a:gd name="connsiteY4" fmla="*/ 0 h 2800767"/>
              <a:gd name="connsiteX5" fmla="*/ 2250741 w 11078778"/>
              <a:gd name="connsiteY5" fmla="*/ 0 h 2800767"/>
              <a:gd name="connsiteX6" fmla="*/ 2944623 w 11078778"/>
              <a:gd name="connsiteY6" fmla="*/ 0 h 2800767"/>
              <a:gd name="connsiteX7" fmla="*/ 3638504 w 11078778"/>
              <a:gd name="connsiteY7" fmla="*/ 0 h 2800767"/>
              <a:gd name="connsiteX8" fmla="*/ 4443173 w 11078778"/>
              <a:gd name="connsiteY8" fmla="*/ 0 h 2800767"/>
              <a:gd name="connsiteX9" fmla="*/ 5137054 w 11078778"/>
              <a:gd name="connsiteY9" fmla="*/ 0 h 2800767"/>
              <a:gd name="connsiteX10" fmla="*/ 5941724 w 11078778"/>
              <a:gd name="connsiteY10" fmla="*/ 0 h 2800767"/>
              <a:gd name="connsiteX11" fmla="*/ 6192454 w 11078778"/>
              <a:gd name="connsiteY11" fmla="*/ 0 h 2800767"/>
              <a:gd name="connsiteX12" fmla="*/ 6553972 w 11078778"/>
              <a:gd name="connsiteY12" fmla="*/ 0 h 2800767"/>
              <a:gd name="connsiteX13" fmla="*/ 6804702 w 11078778"/>
              <a:gd name="connsiteY13" fmla="*/ 0 h 2800767"/>
              <a:gd name="connsiteX14" fmla="*/ 7166220 w 11078778"/>
              <a:gd name="connsiteY14" fmla="*/ 0 h 2800767"/>
              <a:gd name="connsiteX15" fmla="*/ 7638526 w 11078778"/>
              <a:gd name="connsiteY15" fmla="*/ 0 h 2800767"/>
              <a:gd name="connsiteX16" fmla="*/ 8221619 w 11078778"/>
              <a:gd name="connsiteY16" fmla="*/ 0 h 2800767"/>
              <a:gd name="connsiteX17" fmla="*/ 9026289 w 11078778"/>
              <a:gd name="connsiteY17" fmla="*/ 0 h 2800767"/>
              <a:gd name="connsiteX18" fmla="*/ 9720170 w 11078778"/>
              <a:gd name="connsiteY18" fmla="*/ 0 h 2800767"/>
              <a:gd name="connsiteX19" fmla="*/ 10414051 w 11078778"/>
              <a:gd name="connsiteY19" fmla="*/ 0 h 2800767"/>
              <a:gd name="connsiteX20" fmla="*/ 11078778 w 11078778"/>
              <a:gd name="connsiteY20" fmla="*/ 0 h 2800767"/>
              <a:gd name="connsiteX21" fmla="*/ 11078778 w 11078778"/>
              <a:gd name="connsiteY21" fmla="*/ 476130 h 2800767"/>
              <a:gd name="connsiteX22" fmla="*/ 11078778 w 11078778"/>
              <a:gd name="connsiteY22" fmla="*/ 952261 h 2800767"/>
              <a:gd name="connsiteX23" fmla="*/ 11078778 w 11078778"/>
              <a:gd name="connsiteY23" fmla="*/ 1512414 h 2800767"/>
              <a:gd name="connsiteX24" fmla="*/ 11078778 w 11078778"/>
              <a:gd name="connsiteY24" fmla="*/ 2100575 h 2800767"/>
              <a:gd name="connsiteX25" fmla="*/ 11078778 w 11078778"/>
              <a:gd name="connsiteY25" fmla="*/ 2800767 h 2800767"/>
              <a:gd name="connsiteX26" fmla="*/ 10384897 w 11078778"/>
              <a:gd name="connsiteY26" fmla="*/ 2800767 h 2800767"/>
              <a:gd name="connsiteX27" fmla="*/ 9912591 w 11078778"/>
              <a:gd name="connsiteY27" fmla="*/ 2800767 h 2800767"/>
              <a:gd name="connsiteX28" fmla="*/ 9329497 w 11078778"/>
              <a:gd name="connsiteY28" fmla="*/ 2800767 h 2800767"/>
              <a:gd name="connsiteX29" fmla="*/ 8635616 w 11078778"/>
              <a:gd name="connsiteY29" fmla="*/ 2800767 h 2800767"/>
              <a:gd name="connsiteX30" fmla="*/ 7941735 w 11078778"/>
              <a:gd name="connsiteY30" fmla="*/ 2800767 h 2800767"/>
              <a:gd name="connsiteX31" fmla="*/ 7358641 w 11078778"/>
              <a:gd name="connsiteY31" fmla="*/ 2800767 h 2800767"/>
              <a:gd name="connsiteX32" fmla="*/ 7107911 w 11078778"/>
              <a:gd name="connsiteY32" fmla="*/ 2800767 h 2800767"/>
              <a:gd name="connsiteX33" fmla="*/ 6746393 w 11078778"/>
              <a:gd name="connsiteY33" fmla="*/ 2800767 h 2800767"/>
              <a:gd name="connsiteX34" fmla="*/ 6163299 w 11078778"/>
              <a:gd name="connsiteY34" fmla="*/ 2800767 h 2800767"/>
              <a:gd name="connsiteX35" fmla="*/ 5801781 w 11078778"/>
              <a:gd name="connsiteY35" fmla="*/ 2800767 h 2800767"/>
              <a:gd name="connsiteX36" fmla="*/ 5551051 w 11078778"/>
              <a:gd name="connsiteY36" fmla="*/ 2800767 h 2800767"/>
              <a:gd name="connsiteX37" fmla="*/ 4746382 w 11078778"/>
              <a:gd name="connsiteY37" fmla="*/ 2800767 h 2800767"/>
              <a:gd name="connsiteX38" fmla="*/ 4384864 w 11078778"/>
              <a:gd name="connsiteY38" fmla="*/ 2800767 h 2800767"/>
              <a:gd name="connsiteX39" fmla="*/ 3801770 w 11078778"/>
              <a:gd name="connsiteY39" fmla="*/ 2800767 h 2800767"/>
              <a:gd name="connsiteX40" fmla="*/ 2997101 w 11078778"/>
              <a:gd name="connsiteY40" fmla="*/ 2800767 h 2800767"/>
              <a:gd name="connsiteX41" fmla="*/ 2192432 w 11078778"/>
              <a:gd name="connsiteY41" fmla="*/ 2800767 h 2800767"/>
              <a:gd name="connsiteX42" fmla="*/ 1609338 w 11078778"/>
              <a:gd name="connsiteY42" fmla="*/ 2800767 h 2800767"/>
              <a:gd name="connsiteX43" fmla="*/ 1358608 w 11078778"/>
              <a:gd name="connsiteY43" fmla="*/ 2800767 h 2800767"/>
              <a:gd name="connsiteX44" fmla="*/ 664727 w 11078778"/>
              <a:gd name="connsiteY44" fmla="*/ 2800767 h 2800767"/>
              <a:gd name="connsiteX45" fmla="*/ 0 w 11078778"/>
              <a:gd name="connsiteY45" fmla="*/ 2800767 h 2800767"/>
              <a:gd name="connsiteX46" fmla="*/ 0 w 11078778"/>
              <a:gd name="connsiteY46" fmla="*/ 2324637 h 2800767"/>
              <a:gd name="connsiteX47" fmla="*/ 0 w 11078778"/>
              <a:gd name="connsiteY47" fmla="*/ 1736476 h 2800767"/>
              <a:gd name="connsiteX48" fmla="*/ 0 w 11078778"/>
              <a:gd name="connsiteY48" fmla="*/ 1232337 h 2800767"/>
              <a:gd name="connsiteX49" fmla="*/ 0 w 11078778"/>
              <a:gd name="connsiteY49" fmla="*/ 616169 h 2800767"/>
              <a:gd name="connsiteX50" fmla="*/ 0 w 11078778"/>
              <a:gd name="connsiteY50"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78778" h="2800767" extrusionOk="0">
                <a:moveTo>
                  <a:pt x="0" y="0"/>
                </a:moveTo>
                <a:cubicBezTo>
                  <a:pt x="234808" y="-6215"/>
                  <a:pt x="283855" y="276"/>
                  <a:pt x="472306" y="0"/>
                </a:cubicBezTo>
                <a:cubicBezTo>
                  <a:pt x="660757" y="-276"/>
                  <a:pt x="839865" y="45663"/>
                  <a:pt x="944612" y="0"/>
                </a:cubicBezTo>
                <a:cubicBezTo>
                  <a:pt x="1049359" y="-45663"/>
                  <a:pt x="1411849" y="42008"/>
                  <a:pt x="1749281" y="0"/>
                </a:cubicBezTo>
                <a:cubicBezTo>
                  <a:pt x="2086713" y="-42008"/>
                  <a:pt x="1880532" y="13766"/>
                  <a:pt x="2000011" y="0"/>
                </a:cubicBezTo>
                <a:cubicBezTo>
                  <a:pt x="2119490" y="-13766"/>
                  <a:pt x="2128439" y="5802"/>
                  <a:pt x="2250741" y="0"/>
                </a:cubicBezTo>
                <a:cubicBezTo>
                  <a:pt x="2373043" y="-5802"/>
                  <a:pt x="2760394" y="39892"/>
                  <a:pt x="2944623" y="0"/>
                </a:cubicBezTo>
                <a:cubicBezTo>
                  <a:pt x="3128852" y="-39892"/>
                  <a:pt x="3435161" y="44002"/>
                  <a:pt x="3638504" y="0"/>
                </a:cubicBezTo>
                <a:cubicBezTo>
                  <a:pt x="3841847" y="-44002"/>
                  <a:pt x="4231281" y="68484"/>
                  <a:pt x="4443173" y="0"/>
                </a:cubicBezTo>
                <a:cubicBezTo>
                  <a:pt x="4655065" y="-68484"/>
                  <a:pt x="4817602" y="67333"/>
                  <a:pt x="5137054" y="0"/>
                </a:cubicBezTo>
                <a:cubicBezTo>
                  <a:pt x="5456506" y="-67333"/>
                  <a:pt x="5683429" y="76769"/>
                  <a:pt x="5941724" y="0"/>
                </a:cubicBezTo>
                <a:cubicBezTo>
                  <a:pt x="6200019" y="-76769"/>
                  <a:pt x="6133470" y="12084"/>
                  <a:pt x="6192454" y="0"/>
                </a:cubicBezTo>
                <a:cubicBezTo>
                  <a:pt x="6251438" y="-12084"/>
                  <a:pt x="6475965" y="10039"/>
                  <a:pt x="6553972" y="0"/>
                </a:cubicBezTo>
                <a:cubicBezTo>
                  <a:pt x="6631979" y="-10039"/>
                  <a:pt x="6731416" y="15295"/>
                  <a:pt x="6804702" y="0"/>
                </a:cubicBezTo>
                <a:cubicBezTo>
                  <a:pt x="6877988" y="-15295"/>
                  <a:pt x="7075640" y="8355"/>
                  <a:pt x="7166220" y="0"/>
                </a:cubicBezTo>
                <a:cubicBezTo>
                  <a:pt x="7256800" y="-8355"/>
                  <a:pt x="7413902" y="4417"/>
                  <a:pt x="7638526" y="0"/>
                </a:cubicBezTo>
                <a:cubicBezTo>
                  <a:pt x="7863150" y="-4417"/>
                  <a:pt x="8069809" y="24240"/>
                  <a:pt x="8221619" y="0"/>
                </a:cubicBezTo>
                <a:cubicBezTo>
                  <a:pt x="8373429" y="-24240"/>
                  <a:pt x="8860462" y="15715"/>
                  <a:pt x="9026289" y="0"/>
                </a:cubicBezTo>
                <a:cubicBezTo>
                  <a:pt x="9192116" y="-15715"/>
                  <a:pt x="9528800" y="63483"/>
                  <a:pt x="9720170" y="0"/>
                </a:cubicBezTo>
                <a:cubicBezTo>
                  <a:pt x="9911540" y="-63483"/>
                  <a:pt x="10187927" y="38641"/>
                  <a:pt x="10414051" y="0"/>
                </a:cubicBezTo>
                <a:cubicBezTo>
                  <a:pt x="10640175" y="-38641"/>
                  <a:pt x="10771608" y="11500"/>
                  <a:pt x="11078778" y="0"/>
                </a:cubicBezTo>
                <a:cubicBezTo>
                  <a:pt x="11109286" y="156131"/>
                  <a:pt x="11036183" y="336915"/>
                  <a:pt x="11078778" y="476130"/>
                </a:cubicBezTo>
                <a:cubicBezTo>
                  <a:pt x="11121373" y="615345"/>
                  <a:pt x="11022737" y="802635"/>
                  <a:pt x="11078778" y="952261"/>
                </a:cubicBezTo>
                <a:cubicBezTo>
                  <a:pt x="11134819" y="1101887"/>
                  <a:pt x="11030528" y="1314305"/>
                  <a:pt x="11078778" y="1512414"/>
                </a:cubicBezTo>
                <a:cubicBezTo>
                  <a:pt x="11127028" y="1710523"/>
                  <a:pt x="11048556" y="1977457"/>
                  <a:pt x="11078778" y="2100575"/>
                </a:cubicBezTo>
                <a:cubicBezTo>
                  <a:pt x="11109000" y="2223693"/>
                  <a:pt x="11055837" y="2587095"/>
                  <a:pt x="11078778" y="2800767"/>
                </a:cubicBezTo>
                <a:cubicBezTo>
                  <a:pt x="10910514" y="2804200"/>
                  <a:pt x="10696653" y="2755244"/>
                  <a:pt x="10384897" y="2800767"/>
                </a:cubicBezTo>
                <a:cubicBezTo>
                  <a:pt x="10073141" y="2846290"/>
                  <a:pt x="10057688" y="2774623"/>
                  <a:pt x="9912591" y="2800767"/>
                </a:cubicBezTo>
                <a:cubicBezTo>
                  <a:pt x="9767494" y="2826911"/>
                  <a:pt x="9565409" y="2760839"/>
                  <a:pt x="9329497" y="2800767"/>
                </a:cubicBezTo>
                <a:cubicBezTo>
                  <a:pt x="9093585" y="2840695"/>
                  <a:pt x="8883083" y="2723438"/>
                  <a:pt x="8635616" y="2800767"/>
                </a:cubicBezTo>
                <a:cubicBezTo>
                  <a:pt x="8388149" y="2878096"/>
                  <a:pt x="8168047" y="2778723"/>
                  <a:pt x="7941735" y="2800767"/>
                </a:cubicBezTo>
                <a:cubicBezTo>
                  <a:pt x="7715423" y="2822811"/>
                  <a:pt x="7567798" y="2794015"/>
                  <a:pt x="7358641" y="2800767"/>
                </a:cubicBezTo>
                <a:cubicBezTo>
                  <a:pt x="7149484" y="2807519"/>
                  <a:pt x="7190381" y="2784597"/>
                  <a:pt x="7107911" y="2800767"/>
                </a:cubicBezTo>
                <a:cubicBezTo>
                  <a:pt x="7025441" y="2816937"/>
                  <a:pt x="6843472" y="2785668"/>
                  <a:pt x="6746393" y="2800767"/>
                </a:cubicBezTo>
                <a:cubicBezTo>
                  <a:pt x="6649314" y="2815866"/>
                  <a:pt x="6427672" y="2746025"/>
                  <a:pt x="6163299" y="2800767"/>
                </a:cubicBezTo>
                <a:cubicBezTo>
                  <a:pt x="5898926" y="2855509"/>
                  <a:pt x="5938668" y="2800210"/>
                  <a:pt x="5801781" y="2800767"/>
                </a:cubicBezTo>
                <a:cubicBezTo>
                  <a:pt x="5664894" y="2801324"/>
                  <a:pt x="5638903" y="2797517"/>
                  <a:pt x="5551051" y="2800767"/>
                </a:cubicBezTo>
                <a:cubicBezTo>
                  <a:pt x="5463199" y="2804017"/>
                  <a:pt x="5015361" y="2706002"/>
                  <a:pt x="4746382" y="2800767"/>
                </a:cubicBezTo>
                <a:cubicBezTo>
                  <a:pt x="4477403" y="2895532"/>
                  <a:pt x="4532553" y="2778579"/>
                  <a:pt x="4384864" y="2800767"/>
                </a:cubicBezTo>
                <a:cubicBezTo>
                  <a:pt x="4237175" y="2822955"/>
                  <a:pt x="4083619" y="2788810"/>
                  <a:pt x="3801770" y="2800767"/>
                </a:cubicBezTo>
                <a:cubicBezTo>
                  <a:pt x="3519921" y="2812724"/>
                  <a:pt x="3342888" y="2722865"/>
                  <a:pt x="2997101" y="2800767"/>
                </a:cubicBezTo>
                <a:cubicBezTo>
                  <a:pt x="2651314" y="2878669"/>
                  <a:pt x="2508342" y="2745874"/>
                  <a:pt x="2192432" y="2800767"/>
                </a:cubicBezTo>
                <a:cubicBezTo>
                  <a:pt x="1876522" y="2855660"/>
                  <a:pt x="1816348" y="2772119"/>
                  <a:pt x="1609338" y="2800767"/>
                </a:cubicBezTo>
                <a:cubicBezTo>
                  <a:pt x="1402328" y="2829415"/>
                  <a:pt x="1442221" y="2786495"/>
                  <a:pt x="1358608" y="2800767"/>
                </a:cubicBezTo>
                <a:cubicBezTo>
                  <a:pt x="1274995" y="2815039"/>
                  <a:pt x="825832" y="2756942"/>
                  <a:pt x="664727" y="2800767"/>
                </a:cubicBezTo>
                <a:cubicBezTo>
                  <a:pt x="503622" y="2844592"/>
                  <a:pt x="175477" y="2741468"/>
                  <a:pt x="0" y="2800767"/>
                </a:cubicBezTo>
                <a:cubicBezTo>
                  <a:pt x="-17856" y="2595777"/>
                  <a:pt x="18018" y="2558716"/>
                  <a:pt x="0" y="2324637"/>
                </a:cubicBezTo>
                <a:cubicBezTo>
                  <a:pt x="-18018" y="2090558"/>
                  <a:pt x="68917" y="1996419"/>
                  <a:pt x="0" y="1736476"/>
                </a:cubicBezTo>
                <a:cubicBezTo>
                  <a:pt x="-68917" y="1476533"/>
                  <a:pt x="53048" y="1468688"/>
                  <a:pt x="0" y="1232337"/>
                </a:cubicBezTo>
                <a:cubicBezTo>
                  <a:pt x="-53048" y="995986"/>
                  <a:pt x="10058" y="871923"/>
                  <a:pt x="0" y="616169"/>
                </a:cubicBezTo>
                <a:cubicBezTo>
                  <a:pt x="-10058" y="360415"/>
                  <a:pt x="50491" y="221074"/>
                  <a:pt x="0" y="0"/>
                </a:cubicBezTo>
                <a:close/>
              </a:path>
            </a:pathLst>
          </a:custGeom>
          <a:noFill/>
          <a:ln w="57150">
            <a:solidFill>
              <a:srgbClr val="1F2842"/>
            </a:solidFill>
            <a:prstDash val="solid"/>
            <a:extLst>
              <a:ext uri="{C807C97D-BFC1-408E-A445-0C87EB9F89A2}">
                <ask:lineSketchStyleProps xmlns:ask="http://schemas.microsoft.com/office/drawing/2018/sketchyshapes" sd="2954083749">
                  <a:prstGeom prst="rect">
                    <a:avLst/>
                  </a:prstGeom>
                  <ask:type>
                    <ask:lineSketchScribble/>
                  </ask:type>
                </ask:lineSketchStyleProps>
              </a:ext>
            </a:extLst>
          </a:ln>
        </p:spPr>
        <p:txBody>
          <a:bodyPr wrap="square" lIns="91440" tIns="45720" rIns="91440" bIns="45720" rtlCol="0" anchor="t">
            <a:spAutoFit/>
          </a:bodyPr>
          <a:lstStyle/>
          <a:p>
            <a:pPr algn="ctr"/>
            <a:r>
              <a:rPr lang="en-US" sz="2200" b="1" dirty="0">
                <a:solidFill>
                  <a:srgbClr val="1F2842"/>
                </a:solidFill>
                <a:latin typeface="Montserrat"/>
                <a:ea typeface="+mn-lt"/>
                <a:cs typeface="+mn-lt"/>
              </a:rPr>
              <a:t>The year 2025 is a special Jubilee year. </a:t>
            </a:r>
          </a:p>
          <a:p>
            <a:pPr algn="ctr"/>
            <a:endParaRPr lang="en-US" sz="2200" b="1" dirty="0">
              <a:solidFill>
                <a:srgbClr val="1F2842"/>
              </a:solidFill>
              <a:latin typeface="Montserrat"/>
              <a:ea typeface="+mn-lt"/>
              <a:cs typeface="+mn-lt"/>
            </a:endParaRPr>
          </a:p>
          <a:p>
            <a:pPr algn="ctr"/>
            <a:r>
              <a:rPr lang="en-US" sz="2200" b="1" dirty="0">
                <a:solidFill>
                  <a:srgbClr val="1F2842"/>
                </a:solidFill>
                <a:latin typeface="Montserrat"/>
                <a:ea typeface="+mn-lt"/>
                <a:cs typeface="+mn-lt"/>
              </a:rPr>
              <a:t>Pope Francis invites us all to be Pilgrims of Hope, with deep faith, lively hope and active charity – lets learn what that's all about!</a:t>
            </a:r>
          </a:p>
          <a:p>
            <a:endParaRPr lang="en-US" sz="2200" b="1" dirty="0">
              <a:solidFill>
                <a:srgbClr val="1F2842"/>
              </a:solidFill>
              <a:latin typeface="Montserrat"/>
              <a:ea typeface="Calibri"/>
              <a:cs typeface="Calibri"/>
            </a:endParaRPr>
          </a:p>
          <a:p>
            <a:endParaRPr lang="en-US" sz="2200" b="1" dirty="0">
              <a:solidFill>
                <a:srgbClr val="1F2842"/>
              </a:solidFill>
              <a:latin typeface="Montserrat"/>
              <a:ea typeface="Calibri"/>
              <a:cs typeface="Calibri"/>
            </a:endParaRPr>
          </a:p>
          <a:p>
            <a:pPr algn="ctr"/>
            <a:r>
              <a:rPr lang="en-US" sz="2200" b="1" dirty="0">
                <a:solidFill>
                  <a:srgbClr val="1F2842"/>
                </a:solidFill>
                <a:latin typeface="Montserrat"/>
                <a:ea typeface="Calibri"/>
                <a:cs typeface="Calibri"/>
                <a:hlinkClick r:id="rId3">
                  <a:extLst>
                    <a:ext uri="{A12FA001-AC4F-418D-AE19-62706E023703}">
                      <ahyp:hlinkClr xmlns:ahyp="http://schemas.microsoft.com/office/drawing/2018/hyperlinkcolor" val="tx"/>
                    </a:ext>
                  </a:extLst>
                </a:hlinkClick>
              </a:rPr>
              <a:t>Jubilee for Schools Animation | CAFOD</a:t>
            </a:r>
            <a:r>
              <a:rPr lang="en-US" sz="2200" b="1" dirty="0">
                <a:solidFill>
                  <a:srgbClr val="1F2842"/>
                </a:solidFill>
                <a:latin typeface="Montserrat"/>
                <a:ea typeface="Calibri"/>
                <a:cs typeface="Calibri"/>
              </a:rPr>
              <a:t> </a:t>
            </a:r>
          </a:p>
          <a:p>
            <a:endParaRPr lang="en-US" sz="2200" dirty="0">
              <a:solidFill>
                <a:schemeClr val="bg1"/>
              </a:solidFill>
              <a:latin typeface="Century Gothic"/>
              <a:ea typeface="Calibri"/>
              <a:cs typeface="Calibri"/>
            </a:endParaRPr>
          </a:p>
        </p:txBody>
      </p:sp>
    </p:spTree>
    <p:extLst>
      <p:ext uri="{BB962C8B-B14F-4D97-AF65-F5344CB8AC3E}">
        <p14:creationId xmlns:p14="http://schemas.microsoft.com/office/powerpoint/2010/main" val="1114208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A3E34-DA8B-70AF-A95E-5833F00B7F58}"/>
            </a:ext>
          </a:extLst>
        </p:cNvPr>
        <p:cNvGrpSpPr/>
        <p:nvPr/>
      </p:nvGrpSpPr>
      <p:grpSpPr>
        <a:xfrm>
          <a:off x="0" y="0"/>
          <a:ext cx="0" cy="0"/>
          <a:chOff x="0" y="0"/>
          <a:chExt cx="0" cy="0"/>
        </a:xfrm>
      </p:grpSpPr>
      <p:pic>
        <p:nvPicPr>
          <p:cNvPr id="9" name="Picture 8" descr="A chicken and a black background&#10;&#10;AI-generated content may be incorrect.">
            <a:extLst>
              <a:ext uri="{FF2B5EF4-FFF2-40B4-BE49-F238E27FC236}">
                <a16:creationId xmlns:a16="http://schemas.microsoft.com/office/drawing/2014/main" id="{C36F1D23-3704-80D8-4604-FB97301534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6200000">
            <a:off x="622248" y="3413608"/>
            <a:ext cx="2741711" cy="4105340"/>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B6BB9357-9874-20FE-7951-8765E8048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B4F9CCBC-0C33-7C65-EC2B-F298880B6F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8" name="Picture 7" descr="A group of people standing together outside&#10;&#10;AI-generated content may be incorrect.">
            <a:extLst>
              <a:ext uri="{FF2B5EF4-FFF2-40B4-BE49-F238E27FC236}">
                <a16:creationId xmlns:a16="http://schemas.microsoft.com/office/drawing/2014/main" id="{CE113242-BBAB-1F6D-9D72-A9C1B4A7BE45}"/>
              </a:ext>
            </a:extLst>
          </p:cNvPr>
          <p:cNvPicPr>
            <a:picLocks noChangeAspect="1"/>
          </p:cNvPicPr>
          <p:nvPr/>
        </p:nvPicPr>
        <p:blipFill>
          <a:blip r:embed="rId6"/>
          <a:stretch>
            <a:fillRect/>
          </a:stretch>
        </p:blipFill>
        <p:spPr>
          <a:xfrm>
            <a:off x="5014666" y="1869392"/>
            <a:ext cx="6688912" cy="3972393"/>
          </a:xfrm>
          <a:prstGeom prst="rect">
            <a:avLst/>
          </a:prstGeom>
        </p:spPr>
      </p:pic>
      <p:sp>
        <p:nvSpPr>
          <p:cNvPr id="10" name="TextBox 9">
            <a:extLst>
              <a:ext uri="{FF2B5EF4-FFF2-40B4-BE49-F238E27FC236}">
                <a16:creationId xmlns:a16="http://schemas.microsoft.com/office/drawing/2014/main" id="{6F64B870-838C-4BAA-3C1A-06ADB3CAAC73}"/>
              </a:ext>
            </a:extLst>
          </p:cNvPr>
          <p:cNvSpPr txBox="1"/>
          <p:nvPr/>
        </p:nvSpPr>
        <p:spPr>
          <a:xfrm>
            <a:off x="109637" y="1869392"/>
            <a:ext cx="490502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1F2842"/>
                </a:solidFill>
                <a:latin typeface="Montserrat"/>
                <a:ea typeface="+mn-lt"/>
                <a:cs typeface="+mn-lt"/>
              </a:rPr>
              <a:t>Khera, belongs to the Glitter Group, a club of woman from the local community. They help each other with lots of things, but particularly when times are tough – and times have been very tough for this community in Kenya. </a:t>
            </a:r>
          </a:p>
        </p:txBody>
      </p:sp>
      <p:pic>
        <p:nvPicPr>
          <p:cNvPr id="12" name="Picture 11" descr="A chicken and a black background&#10;&#10;Description automatically generated">
            <a:extLst>
              <a:ext uri="{FF2B5EF4-FFF2-40B4-BE49-F238E27FC236}">
                <a16:creationId xmlns:a16="http://schemas.microsoft.com/office/drawing/2014/main" id="{01B1A223-AEA9-600B-87B0-C03963AA6F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660000" flipH="1">
            <a:off x="2075955" y="5665298"/>
            <a:ext cx="1430283" cy="1004909"/>
          </a:xfrm>
          <a:prstGeom prst="rect">
            <a:avLst/>
          </a:prstGeom>
        </p:spPr>
      </p:pic>
    </p:spTree>
    <p:extLst>
      <p:ext uri="{BB962C8B-B14F-4D97-AF65-F5344CB8AC3E}">
        <p14:creationId xmlns:p14="http://schemas.microsoft.com/office/powerpoint/2010/main" val="488350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F5D9-1E99-769D-941E-F2AD017F2666}"/>
            </a:ext>
          </a:extLst>
        </p:cNvPr>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4245A734-4D1B-646F-620C-42A3740B9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9" name="Picture 8" descr="A person wearing a pink head wrap holding a chicken&#10;&#10;AI-generated content may be incorrect.">
            <a:extLst>
              <a:ext uri="{FF2B5EF4-FFF2-40B4-BE49-F238E27FC236}">
                <a16:creationId xmlns:a16="http://schemas.microsoft.com/office/drawing/2014/main" id="{4EC76062-E2AE-E2BE-244A-008E5DA02E6B}"/>
              </a:ext>
            </a:extLst>
          </p:cNvPr>
          <p:cNvPicPr>
            <a:picLocks noChangeAspect="1"/>
          </p:cNvPicPr>
          <p:nvPr/>
        </p:nvPicPr>
        <p:blipFill>
          <a:blip r:embed="rId4"/>
          <a:stretch>
            <a:fillRect/>
          </a:stretch>
        </p:blipFill>
        <p:spPr>
          <a:xfrm>
            <a:off x="509923" y="1188195"/>
            <a:ext cx="3310332" cy="5193875"/>
          </a:xfrm>
          <a:prstGeom prst="rect">
            <a:avLst/>
          </a:prstGeom>
        </p:spPr>
      </p:pic>
      <p:sp>
        <p:nvSpPr>
          <p:cNvPr id="13" name="TextBox 12">
            <a:extLst>
              <a:ext uri="{FF2B5EF4-FFF2-40B4-BE49-F238E27FC236}">
                <a16:creationId xmlns:a16="http://schemas.microsoft.com/office/drawing/2014/main" id="{8CD96563-3E5C-8E89-E38E-4F09A1750494}"/>
              </a:ext>
            </a:extLst>
          </p:cNvPr>
          <p:cNvSpPr txBox="1"/>
          <p:nvPr/>
        </p:nvSpPr>
        <p:spPr>
          <a:xfrm>
            <a:off x="3951026" y="2074555"/>
            <a:ext cx="824097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b="1" dirty="0">
                <a:solidFill>
                  <a:srgbClr val="1F2842"/>
                </a:solidFill>
                <a:latin typeface="Montserrat"/>
                <a:ea typeface="Calibri"/>
                <a:cs typeface="Calibri"/>
              </a:rPr>
              <a:t>Severe drought meant water was scarce, with not enough for people to drink or for crops to grow. Animals died and there was no way for the community to make a living. </a:t>
            </a:r>
            <a:endParaRPr lang="en-GB" b="1" dirty="0">
              <a:solidFill>
                <a:srgbClr val="1F2842"/>
              </a:solidFill>
              <a:latin typeface="Montserrat"/>
              <a:ea typeface="Calibri"/>
              <a:cs typeface="Calibri"/>
            </a:endParaRPr>
          </a:p>
          <a:p>
            <a:pPr>
              <a:spcBef>
                <a:spcPct val="0"/>
              </a:spcBef>
              <a:spcAft>
                <a:spcPct val="0"/>
              </a:spcAft>
            </a:pPr>
            <a:endParaRPr lang="en-US" b="1" dirty="0">
              <a:solidFill>
                <a:srgbClr val="1F2842"/>
              </a:solidFill>
              <a:latin typeface="Montserrat"/>
              <a:ea typeface="Calibri"/>
              <a:cs typeface="Calibri"/>
            </a:endParaRPr>
          </a:p>
          <a:p>
            <a:pPr>
              <a:spcBef>
                <a:spcPct val="0"/>
              </a:spcBef>
              <a:spcAft>
                <a:spcPct val="0"/>
              </a:spcAft>
            </a:pPr>
            <a:r>
              <a:rPr lang="en-GB" b="1" dirty="0">
                <a:solidFill>
                  <a:srgbClr val="1F2842"/>
                </a:solidFill>
                <a:latin typeface="Montserrat"/>
                <a:ea typeface="Calibri"/>
                <a:cs typeface="Calibri"/>
              </a:rPr>
              <a:t>“Before the drought, we had camels, cows and goats that we used for food. Anything left over I sold for money for other things we needed,” says Khera. “We had no worries.”</a:t>
            </a:r>
          </a:p>
          <a:p>
            <a:pPr>
              <a:spcBef>
                <a:spcPct val="0"/>
              </a:spcBef>
              <a:spcAft>
                <a:spcPct val="0"/>
              </a:spcAft>
            </a:pPr>
            <a:endParaRPr lang="en-GB" b="1" dirty="0">
              <a:solidFill>
                <a:srgbClr val="1F2842"/>
              </a:solidFill>
              <a:latin typeface="Montserrat"/>
              <a:ea typeface="Calibri"/>
              <a:cs typeface="Calibri"/>
            </a:endParaRPr>
          </a:p>
          <a:p>
            <a:pPr>
              <a:spcBef>
                <a:spcPct val="0"/>
              </a:spcBef>
              <a:spcAft>
                <a:spcPct val="0"/>
              </a:spcAft>
            </a:pPr>
            <a:r>
              <a:rPr lang="en-GB" b="1" dirty="0">
                <a:solidFill>
                  <a:srgbClr val="1F2842"/>
                </a:solidFill>
                <a:latin typeface="Montserrat"/>
                <a:ea typeface="Calibri"/>
                <a:cs typeface="Calibri"/>
              </a:rPr>
              <a:t>With the drought, everything changed. Khera struggled to feed her family. “Most of the time, our children went to school on an empty stomach,” remembers Khera. </a:t>
            </a:r>
          </a:p>
        </p:txBody>
      </p:sp>
      <p:grpSp>
        <p:nvGrpSpPr>
          <p:cNvPr id="12" name="Group 11">
            <a:extLst>
              <a:ext uri="{FF2B5EF4-FFF2-40B4-BE49-F238E27FC236}">
                <a16:creationId xmlns:a16="http://schemas.microsoft.com/office/drawing/2014/main" id="{2635A49D-61CE-A308-4C00-5B685BC992A0}"/>
              </a:ext>
            </a:extLst>
          </p:cNvPr>
          <p:cNvGrpSpPr/>
          <p:nvPr/>
        </p:nvGrpSpPr>
        <p:grpSpPr>
          <a:xfrm>
            <a:off x="3089170" y="5124933"/>
            <a:ext cx="1592942" cy="1643648"/>
            <a:chOff x="10511500" y="957944"/>
            <a:chExt cx="1537473" cy="1532708"/>
          </a:xfrm>
        </p:grpSpPr>
        <p:pic>
          <p:nvPicPr>
            <p:cNvPr id="2" name="Picture 1" descr="A fried egg on a black background&#10;&#10;Description automatically generated">
              <a:extLst>
                <a:ext uri="{FF2B5EF4-FFF2-40B4-BE49-F238E27FC236}">
                  <a16:creationId xmlns:a16="http://schemas.microsoft.com/office/drawing/2014/main" id="{4D9BFD29-F66C-1E81-C4AA-DD9699B976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07338" y="957944"/>
              <a:ext cx="888606" cy="893637"/>
            </a:xfrm>
            <a:prstGeom prst="rect">
              <a:avLst/>
            </a:prstGeom>
          </p:spPr>
        </p:pic>
        <p:pic>
          <p:nvPicPr>
            <p:cNvPr id="7" name="Picture 6" descr="A fried egg on a black background&#10;&#10;Description automatically generated">
              <a:extLst>
                <a:ext uri="{FF2B5EF4-FFF2-40B4-BE49-F238E27FC236}">
                  <a16:creationId xmlns:a16="http://schemas.microsoft.com/office/drawing/2014/main" id="{A816156C-DA12-9EFB-AA40-3388F87A843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308499" y="1745986"/>
              <a:ext cx="740474" cy="744666"/>
            </a:xfrm>
            <a:prstGeom prst="rect">
              <a:avLst/>
            </a:prstGeom>
          </p:spPr>
        </p:pic>
        <p:pic>
          <p:nvPicPr>
            <p:cNvPr id="11" name="Picture 10" descr="A fried egg on a black background&#10;&#10;Description automatically generated">
              <a:extLst>
                <a:ext uri="{FF2B5EF4-FFF2-40B4-BE49-F238E27FC236}">
                  <a16:creationId xmlns:a16="http://schemas.microsoft.com/office/drawing/2014/main" id="{7C66EC84-4C39-8B21-9ED6-E481033C12E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11500" y="1690350"/>
              <a:ext cx="740474" cy="744666"/>
            </a:xfrm>
            <a:prstGeom prst="rect">
              <a:avLst/>
            </a:prstGeom>
          </p:spPr>
        </p:pic>
      </p:grpSp>
      <p:sp>
        <p:nvSpPr>
          <p:cNvPr id="8" name="TextBox 7">
            <a:extLst>
              <a:ext uri="{FF2B5EF4-FFF2-40B4-BE49-F238E27FC236}">
                <a16:creationId xmlns:a16="http://schemas.microsoft.com/office/drawing/2014/main" id="{8FBF636D-68B8-5DCE-27A4-BCD9D1823E0E}"/>
              </a:ext>
            </a:extLst>
          </p:cNvPr>
          <p:cNvSpPr txBox="1"/>
          <p:nvPr/>
        </p:nvSpPr>
        <p:spPr>
          <a:xfrm>
            <a:off x="4740676" y="5520855"/>
            <a:ext cx="6532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ontserrat"/>
                <a:ea typeface="Calibri"/>
                <a:cs typeface="Calibri"/>
              </a:rPr>
              <a:t>Say the Jubilee prayer, remembering communities </a:t>
            </a:r>
          </a:p>
          <a:p>
            <a:r>
              <a:rPr lang="en-US" dirty="0">
                <a:solidFill>
                  <a:schemeClr val="bg1"/>
                </a:solidFill>
                <a:latin typeface="Montserrat"/>
                <a:ea typeface="Calibri"/>
                <a:cs typeface="Calibri"/>
              </a:rPr>
              <a:t>like Khera's </a:t>
            </a:r>
            <a:r>
              <a:rPr lang="en-US" dirty="0">
                <a:solidFill>
                  <a:schemeClr val="bg1"/>
                </a:solidFill>
                <a:ea typeface="+mn-lt"/>
                <a:cs typeface="+mn-lt"/>
                <a:hlinkClick r:id="rId7">
                  <a:extLst>
                    <a:ext uri="{A12FA001-AC4F-418D-AE19-62706E023703}">
                      <ahyp:hlinkClr xmlns:ahyp="http://schemas.microsoft.com/office/drawing/2018/hyperlinkcolor" val="tx"/>
                    </a:ext>
                  </a:extLst>
                </a:hlinkClick>
              </a:rPr>
              <a:t>Education_Jubilee_Prayercard.pdf</a:t>
            </a:r>
            <a:endParaRPr lang="en-US" dirty="0">
              <a:solidFill>
                <a:schemeClr val="bg1"/>
              </a:solidFill>
              <a:latin typeface="Montserrat"/>
              <a:ea typeface="Calibri"/>
              <a:cs typeface="Calibri"/>
            </a:endParaRPr>
          </a:p>
        </p:txBody>
      </p:sp>
      <p:pic>
        <p:nvPicPr>
          <p:cNvPr id="3" name="Picture 2" descr="A logo with a cross and a boat&#10;&#10;Description automatically generated">
            <a:extLst>
              <a:ext uri="{FF2B5EF4-FFF2-40B4-BE49-F238E27FC236}">
                <a16:creationId xmlns:a16="http://schemas.microsoft.com/office/drawing/2014/main" id="{B944B8E5-C716-9DCF-9240-7B312DD046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9100" y="-368127"/>
            <a:ext cx="2171629" cy="3025763"/>
          </a:xfrm>
          <a:prstGeom prst="rect">
            <a:avLst/>
          </a:prstGeom>
        </p:spPr>
      </p:pic>
    </p:spTree>
    <p:extLst>
      <p:ext uri="{BB962C8B-B14F-4D97-AF65-F5344CB8AC3E}">
        <p14:creationId xmlns:p14="http://schemas.microsoft.com/office/powerpoint/2010/main" val="947322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B6F3D-5BF9-8DDB-F0D5-F2D022C34739}"/>
            </a:ext>
          </a:extLst>
        </p:cNvPr>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22C0AC92-1CD7-2045-0E47-CC74295582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9" name="TextBox 8">
            <a:extLst>
              <a:ext uri="{FF2B5EF4-FFF2-40B4-BE49-F238E27FC236}">
                <a16:creationId xmlns:a16="http://schemas.microsoft.com/office/drawing/2014/main" id="{51656947-02C3-3762-B412-17256FBD2A88}"/>
              </a:ext>
            </a:extLst>
          </p:cNvPr>
          <p:cNvSpPr txBox="1"/>
          <p:nvPr/>
        </p:nvSpPr>
        <p:spPr>
          <a:xfrm>
            <a:off x="6823387" y="1215625"/>
            <a:ext cx="5280263" cy="3706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b="1" dirty="0">
                <a:solidFill>
                  <a:srgbClr val="1F2842"/>
                </a:solidFill>
                <a:latin typeface="Montserrat"/>
                <a:ea typeface="Calibri"/>
                <a:cs typeface="Calibri"/>
              </a:rPr>
              <a:t>With CAFOD's help, Khera and the Glitter Group were given some chickens, which need less water to survive, and together, they learned how to look after them. </a:t>
            </a:r>
            <a:endParaRPr lang="en-US" b="1" dirty="0">
              <a:solidFill>
                <a:srgbClr val="1F2842"/>
              </a:solidFill>
              <a:latin typeface="Montserrat"/>
              <a:ea typeface="Calibri"/>
              <a:cs typeface="Calibri"/>
            </a:endParaRPr>
          </a:p>
          <a:p>
            <a:endParaRPr lang="en-GB" b="1" dirty="0">
              <a:solidFill>
                <a:srgbClr val="1F2842"/>
              </a:solidFill>
              <a:latin typeface="Montserrat"/>
              <a:ea typeface="Calibri"/>
              <a:cs typeface="Calibri"/>
            </a:endParaRPr>
          </a:p>
          <a:p>
            <a:r>
              <a:rPr lang="en-GB" b="1" dirty="0">
                <a:solidFill>
                  <a:srgbClr val="1F2842"/>
                </a:solidFill>
                <a:latin typeface="Montserrat"/>
                <a:ea typeface="Calibri"/>
                <a:cs typeface="Calibri"/>
              </a:rPr>
              <a:t>“Everyone has a duty - cleaning, feeding, letting them free to catch worms or driving them in at night. We are now good farmers!"</a:t>
            </a:r>
            <a:endParaRPr lang="en-US" b="1" dirty="0">
              <a:solidFill>
                <a:srgbClr val="1F2842"/>
              </a:solidFill>
              <a:latin typeface="Montserrat"/>
              <a:ea typeface="Calibri"/>
              <a:cs typeface="Calibri"/>
            </a:endParaRPr>
          </a:p>
          <a:p>
            <a:endParaRPr lang="en-GB" b="1" dirty="0">
              <a:solidFill>
                <a:srgbClr val="1F2842"/>
              </a:solidFill>
              <a:latin typeface="Montserrat"/>
              <a:ea typeface="Calibri"/>
              <a:cs typeface="Calibri"/>
            </a:endParaRPr>
          </a:p>
          <a:p>
            <a:r>
              <a:rPr lang="en-GB" b="1" dirty="0">
                <a:solidFill>
                  <a:srgbClr val="1F2842"/>
                </a:solidFill>
                <a:latin typeface="Montserrat"/>
                <a:ea typeface="Calibri"/>
                <a:cs typeface="Calibri"/>
              </a:rPr>
              <a:t>Keeping chickens means Khera can sell eggs, or a chicken, for money to buy food, clothes, soap and school equipment.</a:t>
            </a:r>
          </a:p>
        </p:txBody>
      </p:sp>
      <p:grpSp>
        <p:nvGrpSpPr>
          <p:cNvPr id="2" name="Group 1">
            <a:extLst>
              <a:ext uri="{FF2B5EF4-FFF2-40B4-BE49-F238E27FC236}">
                <a16:creationId xmlns:a16="http://schemas.microsoft.com/office/drawing/2014/main" id="{F376759D-3A62-3568-E243-9904A3665C22}"/>
              </a:ext>
            </a:extLst>
          </p:cNvPr>
          <p:cNvGrpSpPr/>
          <p:nvPr/>
        </p:nvGrpSpPr>
        <p:grpSpPr>
          <a:xfrm>
            <a:off x="10795115" y="5686614"/>
            <a:ext cx="1212687" cy="1045529"/>
            <a:chOff x="10511500" y="957944"/>
            <a:chExt cx="1537473" cy="1532708"/>
          </a:xfrm>
        </p:grpSpPr>
        <p:pic>
          <p:nvPicPr>
            <p:cNvPr id="3" name="Picture 2" descr="A fried egg on a black background&#10;&#10;Description automatically generated">
              <a:extLst>
                <a:ext uri="{FF2B5EF4-FFF2-40B4-BE49-F238E27FC236}">
                  <a16:creationId xmlns:a16="http://schemas.microsoft.com/office/drawing/2014/main" id="{FD6FA582-7B3C-CF2F-28B9-42A0C0F83B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07338" y="957944"/>
              <a:ext cx="888606" cy="893637"/>
            </a:xfrm>
            <a:prstGeom prst="rect">
              <a:avLst/>
            </a:prstGeom>
          </p:spPr>
        </p:pic>
        <p:pic>
          <p:nvPicPr>
            <p:cNvPr id="8" name="Picture 7" descr="A fried egg on a black background&#10;&#10;Description automatically generated">
              <a:extLst>
                <a:ext uri="{FF2B5EF4-FFF2-40B4-BE49-F238E27FC236}">
                  <a16:creationId xmlns:a16="http://schemas.microsoft.com/office/drawing/2014/main" id="{98E7BC21-0658-4C84-D503-B5DB83D31C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11500" y="1690350"/>
              <a:ext cx="740474" cy="744666"/>
            </a:xfrm>
            <a:prstGeom prst="rect">
              <a:avLst/>
            </a:prstGeom>
          </p:spPr>
        </p:pic>
        <p:pic>
          <p:nvPicPr>
            <p:cNvPr id="6" name="Picture 5" descr="A fried egg on a black background&#10;&#10;Description automatically generated">
              <a:extLst>
                <a:ext uri="{FF2B5EF4-FFF2-40B4-BE49-F238E27FC236}">
                  <a16:creationId xmlns:a16="http://schemas.microsoft.com/office/drawing/2014/main" id="{2CD56E81-EABD-E4F6-7AD5-AA1CDA5E88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308499" y="1745986"/>
              <a:ext cx="740474" cy="744666"/>
            </a:xfrm>
            <a:prstGeom prst="rect">
              <a:avLst/>
            </a:prstGeom>
          </p:spPr>
        </p:pic>
      </p:grpSp>
      <p:sp>
        <p:nvSpPr>
          <p:cNvPr id="10" name="TextBox 9">
            <a:extLst>
              <a:ext uri="{FF2B5EF4-FFF2-40B4-BE49-F238E27FC236}">
                <a16:creationId xmlns:a16="http://schemas.microsoft.com/office/drawing/2014/main" id="{809A9667-ADA1-706F-C5D4-1FB449EB1579}"/>
              </a:ext>
            </a:extLst>
          </p:cNvPr>
          <p:cNvSpPr txBox="1"/>
          <p:nvPr/>
        </p:nvSpPr>
        <p:spPr>
          <a:xfrm>
            <a:off x="281382" y="5686614"/>
            <a:ext cx="6660107" cy="94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i="1" dirty="0">
                <a:latin typeface="Montserrat"/>
                <a:ea typeface="Calibri"/>
                <a:cs typeface="Calibri"/>
              </a:rPr>
              <a:t>“</a:t>
            </a:r>
            <a:r>
              <a:rPr lang="en-GB" b="1" dirty="0">
                <a:latin typeface="Montserrat"/>
                <a:ea typeface="Calibri"/>
                <a:cs typeface="Calibri"/>
              </a:rPr>
              <a:t>We have a slogan: Unity is strength. Let’s pull together to inspire; let’s pull together to be strong."</a:t>
            </a:r>
            <a:endParaRPr lang="en-US" b="1" dirty="0">
              <a:latin typeface="Montserrat"/>
              <a:ea typeface="Calibri"/>
              <a:cs typeface="Calibri"/>
            </a:endParaRPr>
          </a:p>
          <a:p>
            <a:r>
              <a:rPr lang="en-GB" b="1" i="1" dirty="0">
                <a:latin typeface="Montserrat"/>
                <a:ea typeface="Calibri"/>
                <a:cs typeface="Calibri"/>
              </a:rPr>
              <a:t>Khera, the Glitter Group</a:t>
            </a:r>
            <a:endParaRPr lang="en-US" b="1" dirty="0">
              <a:latin typeface="Montserrat"/>
              <a:ea typeface="Calibri"/>
              <a:cs typeface="Calibri"/>
            </a:endParaRPr>
          </a:p>
        </p:txBody>
      </p:sp>
      <p:pic>
        <p:nvPicPr>
          <p:cNvPr id="14" name="Picture 13" descr="A group of women in a classroom&#10;&#10;AI-generated content may be incorrect.">
            <a:extLst>
              <a:ext uri="{FF2B5EF4-FFF2-40B4-BE49-F238E27FC236}">
                <a16:creationId xmlns:a16="http://schemas.microsoft.com/office/drawing/2014/main" id="{79DD8A74-ABF8-8385-77E4-2841AF2D8F06}"/>
              </a:ext>
            </a:extLst>
          </p:cNvPr>
          <p:cNvPicPr>
            <a:picLocks noChangeAspect="1"/>
          </p:cNvPicPr>
          <p:nvPr/>
        </p:nvPicPr>
        <p:blipFill>
          <a:blip r:embed="rId6"/>
          <a:stretch>
            <a:fillRect/>
          </a:stretch>
        </p:blipFill>
        <p:spPr>
          <a:xfrm>
            <a:off x="280486" y="1176562"/>
            <a:ext cx="6332718" cy="4272440"/>
          </a:xfrm>
          <a:prstGeom prst="rect">
            <a:avLst/>
          </a:prstGeom>
        </p:spPr>
      </p:pic>
      <p:sp>
        <p:nvSpPr>
          <p:cNvPr id="17" name="TextBox 16">
            <a:extLst>
              <a:ext uri="{FF2B5EF4-FFF2-40B4-BE49-F238E27FC236}">
                <a16:creationId xmlns:a16="http://schemas.microsoft.com/office/drawing/2014/main" id="{CBFF546B-0406-975B-DCBE-83C93F6228F2}"/>
              </a:ext>
            </a:extLst>
          </p:cNvPr>
          <p:cNvSpPr txBox="1"/>
          <p:nvPr/>
        </p:nvSpPr>
        <p:spPr>
          <a:xfrm>
            <a:off x="6823387" y="5042210"/>
            <a:ext cx="49742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ontserrat"/>
                <a:ea typeface="Calibri"/>
                <a:cs typeface="Calibri"/>
              </a:rPr>
              <a:t>Stand in solidarity and help communities like the Glitter Group make a living!</a:t>
            </a:r>
            <a:endParaRPr lang="en-US" dirty="0">
              <a:solidFill>
                <a:schemeClr val="bg1"/>
              </a:solidFill>
              <a:ea typeface="Calibri"/>
              <a:cs typeface="Calibri"/>
            </a:endParaRPr>
          </a:p>
          <a:p>
            <a:r>
              <a:rPr lang="en-US" dirty="0">
                <a:solidFill>
                  <a:schemeClr val="bg1"/>
                </a:solidFill>
                <a:latin typeface="Montserrat"/>
                <a:ea typeface="Calibri"/>
                <a:cs typeface="Calibri"/>
              </a:rPr>
              <a:t>Why not raise money by doing </a:t>
            </a:r>
          </a:p>
          <a:p>
            <a:r>
              <a:rPr lang="en-US" dirty="0">
                <a:solidFill>
                  <a:schemeClr val="bg1"/>
                </a:solidFill>
                <a:latin typeface="Montserrat"/>
                <a:ea typeface="Calibri"/>
                <a:cs typeface="Calibri"/>
              </a:rPr>
              <a:t>the Big Lent Walk?</a:t>
            </a:r>
            <a:endParaRPr lang="en-US" dirty="0">
              <a:solidFill>
                <a:schemeClr val="bg1"/>
              </a:solidFill>
            </a:endParaRPr>
          </a:p>
        </p:txBody>
      </p:sp>
      <p:pic>
        <p:nvPicPr>
          <p:cNvPr id="19" name="Picture 18" descr="A purple and green text on a black background&#10;&#10;Description automatically generated">
            <a:extLst>
              <a:ext uri="{FF2B5EF4-FFF2-40B4-BE49-F238E27FC236}">
                <a16:creationId xmlns:a16="http://schemas.microsoft.com/office/drawing/2014/main" id="{388326B5-2D79-A16D-CF9B-7641479D17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3710" y="0"/>
            <a:ext cx="939940" cy="939938"/>
          </a:xfrm>
          <a:prstGeom prst="rect">
            <a:avLst/>
          </a:prstGeom>
        </p:spPr>
      </p:pic>
    </p:spTree>
    <p:extLst>
      <p:ext uri="{BB962C8B-B14F-4D97-AF65-F5344CB8AC3E}">
        <p14:creationId xmlns:p14="http://schemas.microsoft.com/office/powerpoint/2010/main" val="1427821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ainbow over a field with birds&#10;&#10;Description automatically generated">
            <a:extLst>
              <a:ext uri="{FF2B5EF4-FFF2-40B4-BE49-F238E27FC236}">
                <a16:creationId xmlns:a16="http://schemas.microsoft.com/office/drawing/2014/main" id="{E4967ADE-0E41-BC96-59DC-9F42DB5AE1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924910"/>
            <a:ext cx="12192000" cy="5933090"/>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73267" y="1148088"/>
            <a:ext cx="6943609" cy="811960"/>
          </a:xfrm>
        </p:spPr>
        <p:txBody>
          <a:bodyPr>
            <a:normAutofit fontScale="90000"/>
          </a:bodyPr>
          <a:lstStyle/>
          <a:p>
            <a:r>
              <a:rPr lang="en-US">
                <a:solidFill>
                  <a:srgbClr val="000000"/>
                </a:solidFill>
                <a:latin typeface="Montserrat SemiBold" panose="00000700000000000000" pitchFamily="2" charset="0"/>
              </a:rPr>
              <a:t>Lectio Divina (Optional) </a:t>
            </a:r>
            <a:endParaRPr lang="en-GB">
              <a:solidFill>
                <a:srgbClr val="000000"/>
              </a:solidFill>
              <a:latin typeface="Montserrat SemiBold" panose="00000700000000000000" pitchFamily="2" charset="0"/>
            </a:endParaRPr>
          </a:p>
        </p:txBody>
      </p:sp>
      <p:sp>
        <p:nvSpPr>
          <p:cNvPr id="11" name="TextBox 10">
            <a:extLst>
              <a:ext uri="{FF2B5EF4-FFF2-40B4-BE49-F238E27FC236}">
                <a16:creationId xmlns:a16="http://schemas.microsoft.com/office/drawing/2014/main" id="{09CA15A3-F03C-1584-6816-1FECF52A3AFE}"/>
              </a:ext>
            </a:extLst>
          </p:cNvPr>
          <p:cNvSpPr txBox="1"/>
          <p:nvPr/>
        </p:nvSpPr>
        <p:spPr>
          <a:xfrm>
            <a:off x="560614" y="1960047"/>
            <a:ext cx="10776858" cy="646331"/>
          </a:xfrm>
          <a:prstGeom prst="rect">
            <a:avLst/>
          </a:prstGeom>
          <a:noFill/>
        </p:spPr>
        <p:txBody>
          <a:bodyPr wrap="square" rtlCol="0">
            <a:spAutoFit/>
          </a:bodyPr>
          <a:lstStyle/>
          <a:p>
            <a:pPr algn="ctr"/>
            <a:r>
              <a:rPr lang="en-US" b="1" i="1">
                <a:latin typeface="Montserrat" panose="00000500000000000000" pitchFamily="2" charset="0"/>
              </a:rPr>
              <a:t>Lectio Divina is about reading scripture prayerfully, slowly and with imagination.</a:t>
            </a:r>
          </a:p>
          <a:p>
            <a:pPr algn="ctr"/>
            <a:r>
              <a:rPr lang="en-US" b="1" i="1">
                <a:latin typeface="Montserrat" panose="00000500000000000000" pitchFamily="2" charset="0"/>
              </a:rPr>
              <a:t>Read, meditate, pray and focus on God.</a:t>
            </a:r>
            <a:endParaRPr lang="en-GB" b="1" i="1">
              <a:latin typeface="Montserrat" panose="00000500000000000000" pitchFamily="2" charset="0"/>
            </a:endParaRPr>
          </a:p>
        </p:txBody>
      </p:sp>
      <p:sp>
        <p:nvSpPr>
          <p:cNvPr id="13" name="TextBox 12">
            <a:extLst>
              <a:ext uri="{FF2B5EF4-FFF2-40B4-BE49-F238E27FC236}">
                <a16:creationId xmlns:a16="http://schemas.microsoft.com/office/drawing/2014/main" id="{7AEA7FC2-1E85-8DA0-1C10-E015D3CB2F6F}"/>
              </a:ext>
            </a:extLst>
          </p:cNvPr>
          <p:cNvSpPr txBox="1"/>
          <p:nvPr/>
        </p:nvSpPr>
        <p:spPr>
          <a:xfrm>
            <a:off x="1141347" y="3279229"/>
            <a:ext cx="9909305" cy="1582151"/>
          </a:xfrm>
          <a:prstGeom prst="rect">
            <a:avLst/>
          </a:prstGeom>
          <a:solidFill>
            <a:srgbClr val="DDDDDD">
              <a:alpha val="78824"/>
            </a:srgbClr>
          </a:solidFill>
        </p:spPr>
        <p:txBody>
          <a:bodyPr wrap="square" lIns="91440" tIns="45720" rIns="91440" bIns="45720" anchor="t">
            <a:spAutoFit/>
          </a:bodyPr>
          <a:lstStyle/>
          <a:p>
            <a:pPr algn="ctr"/>
            <a:r>
              <a:rPr lang="en-US" sz="3200" dirty="0">
                <a:latin typeface="Montserrat SemiBold"/>
              </a:rPr>
              <a:t>"</a:t>
            </a:r>
            <a:r>
              <a:rPr lang="en-US" sz="3200" dirty="0">
                <a:latin typeface="Montserrat SemiBold"/>
                <a:ea typeface="Calibri"/>
                <a:cs typeface="Calibri"/>
              </a:rPr>
              <a:t>Return to the Lord your God, for he is gracious and merciful, slow to anger, and abounding in steadfast love.” Joel 2:13</a:t>
            </a:r>
            <a:endParaRPr lang="en-US" sz="3200" dirty="0">
              <a:latin typeface="Montserrat SemiBold"/>
            </a:endParaRPr>
          </a:p>
        </p:txBody>
      </p:sp>
      <p:pic>
        <p:nvPicPr>
          <p:cNvPr id="2" name="Picture 1" descr="A purple and green text on a black background&#10;&#10;Description automatically generated">
            <a:extLst>
              <a:ext uri="{FF2B5EF4-FFF2-40B4-BE49-F238E27FC236}">
                <a16:creationId xmlns:a16="http://schemas.microsoft.com/office/drawing/2014/main" id="{CB07263B-305B-1FE8-8A25-00B3BB7A5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28597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corn on the cob&#10;&#10;AI-generated content may be incorrect.">
            <a:extLst>
              <a:ext uri="{FF2B5EF4-FFF2-40B4-BE49-F238E27FC236}">
                <a16:creationId xmlns:a16="http://schemas.microsoft.com/office/drawing/2014/main" id="{9DF07A7C-FFEE-92F9-8A1E-EAB44D95A95B}"/>
              </a:ext>
            </a:extLst>
          </p:cNvPr>
          <p:cNvPicPr>
            <a:picLocks noChangeAspect="1"/>
          </p:cNvPicPr>
          <p:nvPr/>
        </p:nvPicPr>
        <p:blipFill>
          <a:blip r:embed="rId3"/>
          <a:srcRect t="21095" b="5369"/>
          <a:stretch/>
        </p:blipFill>
        <p:spPr>
          <a:xfrm>
            <a:off x="0" y="895958"/>
            <a:ext cx="12192000" cy="5962042"/>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13" name="TextBox 12">
            <a:extLst>
              <a:ext uri="{FF2B5EF4-FFF2-40B4-BE49-F238E27FC236}">
                <a16:creationId xmlns:a16="http://schemas.microsoft.com/office/drawing/2014/main" id="{5022E3CE-04E9-D796-F7C3-212CB6ED636E}"/>
              </a:ext>
            </a:extLst>
          </p:cNvPr>
          <p:cNvSpPr txBox="1"/>
          <p:nvPr/>
        </p:nvSpPr>
        <p:spPr>
          <a:xfrm>
            <a:off x="577932" y="2050172"/>
            <a:ext cx="11690282" cy="2677656"/>
          </a:xfrm>
          <a:prstGeom prst="rect">
            <a:avLst/>
          </a:prstGeom>
          <a:noFill/>
        </p:spPr>
        <p:txBody>
          <a:bodyPr wrap="square" lIns="91440" tIns="45720" rIns="91440" bIns="45720" rtlCol="0" anchor="t">
            <a:spAutoFit/>
          </a:bodyPr>
          <a:lstStyle/>
          <a:p>
            <a:pPr algn="ctr"/>
            <a:endParaRPr lang="en-US" sz="2400" dirty="0">
              <a:solidFill>
                <a:schemeClr val="bg1"/>
              </a:solidFill>
              <a:latin typeface="Montserrat"/>
            </a:endParaRPr>
          </a:p>
          <a:p>
            <a:pPr algn="ctr"/>
            <a:endParaRPr lang="en-US" sz="2400" dirty="0">
              <a:solidFill>
                <a:schemeClr val="bg1"/>
              </a:solidFill>
              <a:latin typeface="Montserrat"/>
            </a:endParaRPr>
          </a:p>
          <a:p>
            <a:r>
              <a:rPr lang="en-US" sz="2400" b="1" dirty="0">
                <a:solidFill>
                  <a:schemeClr val="bg1"/>
                </a:solidFill>
                <a:latin typeface="Montserrat"/>
              </a:rPr>
              <a:t>It's Family Fast Day this week. What will you do to stand with our brothers and sisters who don't have enough food to eat?</a:t>
            </a:r>
          </a:p>
          <a:p>
            <a:endParaRPr lang="en-US" sz="2400" dirty="0">
              <a:solidFill>
                <a:schemeClr val="bg1"/>
              </a:solidFill>
              <a:latin typeface="Montserrat"/>
              <a:ea typeface="+mn-lt"/>
              <a:cs typeface="+mn-lt"/>
            </a:endParaRPr>
          </a:p>
          <a:p>
            <a:r>
              <a:rPr lang="en-US" sz="2400" b="1" dirty="0">
                <a:solidFill>
                  <a:schemeClr val="bg1"/>
                </a:solidFill>
                <a:latin typeface="Montserrat"/>
                <a:ea typeface="+mn-lt"/>
                <a:cs typeface="+mn-lt"/>
              </a:rPr>
              <a:t>Perhaps you could support CAFOD's Family Fast Day by eating more simply and donate any savings to our Lent appeal? </a:t>
            </a:r>
            <a:endParaRPr lang="en-US" b="1" dirty="0">
              <a:solidFill>
                <a:schemeClr val="bg1"/>
              </a:solidFill>
              <a:latin typeface="Montserrat"/>
            </a:endParaRPr>
          </a:p>
        </p:txBody>
      </p:sp>
      <p:pic>
        <p:nvPicPr>
          <p:cNvPr id="2" name="Picture 1" descr="A purple and green text on a black background&#10;&#10;Description automatically generated">
            <a:extLst>
              <a:ext uri="{FF2B5EF4-FFF2-40B4-BE49-F238E27FC236}">
                <a16:creationId xmlns:a16="http://schemas.microsoft.com/office/drawing/2014/main" id="{92A5C25F-1EF8-823C-DCE7-170105AB9B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grpSp>
        <p:nvGrpSpPr>
          <p:cNvPr id="5" name="Group 4">
            <a:extLst>
              <a:ext uri="{FF2B5EF4-FFF2-40B4-BE49-F238E27FC236}">
                <a16:creationId xmlns:a16="http://schemas.microsoft.com/office/drawing/2014/main" id="{E7B9D6F5-167E-ECC9-F578-EE780425E181}"/>
              </a:ext>
            </a:extLst>
          </p:cNvPr>
          <p:cNvGrpSpPr/>
          <p:nvPr/>
        </p:nvGrpSpPr>
        <p:grpSpPr>
          <a:xfrm>
            <a:off x="10089958" y="4727828"/>
            <a:ext cx="2403263" cy="2468427"/>
            <a:chOff x="9931334" y="555455"/>
            <a:chExt cx="2403263" cy="2468427"/>
          </a:xfrm>
        </p:grpSpPr>
        <p:pic>
          <p:nvPicPr>
            <p:cNvPr id="11" name="Picture 10" descr="A fried egg on a black background&#10;&#10;Description automatically generated">
              <a:extLst>
                <a:ext uri="{FF2B5EF4-FFF2-40B4-BE49-F238E27FC236}">
                  <a16:creationId xmlns:a16="http://schemas.microsoft.com/office/drawing/2014/main" id="{3C891132-1D37-B66A-EEC4-D1A9497A2E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1334" y="786776"/>
              <a:ext cx="1600441" cy="1600441"/>
            </a:xfrm>
            <a:prstGeom prst="rect">
              <a:avLst/>
            </a:prstGeom>
          </p:spPr>
        </p:pic>
        <p:pic>
          <p:nvPicPr>
            <p:cNvPr id="14" name="Picture 13" descr="A fried egg on a black background&#10;&#10;Description automatically generated">
              <a:extLst>
                <a:ext uri="{FF2B5EF4-FFF2-40B4-BE49-F238E27FC236}">
                  <a16:creationId xmlns:a16="http://schemas.microsoft.com/office/drawing/2014/main" id="{3F0188E3-A6CB-D754-FB15-DCB2D53F85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4156" y="555455"/>
              <a:ext cx="1600441" cy="1600441"/>
            </a:xfrm>
            <a:prstGeom prst="rect">
              <a:avLst/>
            </a:prstGeom>
          </p:spPr>
        </p:pic>
        <p:pic>
          <p:nvPicPr>
            <p:cNvPr id="16" name="Picture 15" descr="A fried egg on a black background&#10;&#10;Description automatically generated">
              <a:extLst>
                <a:ext uri="{FF2B5EF4-FFF2-40B4-BE49-F238E27FC236}">
                  <a16:creationId xmlns:a16="http://schemas.microsoft.com/office/drawing/2014/main" id="{2A6662FC-387B-1B91-2DE0-33DA827089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5363" y="1423441"/>
              <a:ext cx="1600441" cy="1600441"/>
            </a:xfrm>
            <a:prstGeom prst="rect">
              <a:avLst/>
            </a:prstGeom>
          </p:spPr>
        </p:pic>
      </p:grpSp>
    </p:spTree>
    <p:extLst>
      <p:ext uri="{BB962C8B-B14F-4D97-AF65-F5344CB8AC3E}">
        <p14:creationId xmlns:p14="http://schemas.microsoft.com/office/powerpoint/2010/main" val="529189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85171" y="995688"/>
            <a:ext cx="2356429" cy="811960"/>
          </a:xfrm>
        </p:spPr>
        <p:txBody>
          <a:bodyPr>
            <a:normAutofit/>
          </a:bodyPr>
          <a:lstStyle/>
          <a:p>
            <a:r>
              <a:rPr lang="en-US" sz="4000">
                <a:latin typeface="Montserrat SemiBold" panose="00000700000000000000" pitchFamily="2" charset="0"/>
              </a:rPr>
              <a:t>Activity</a:t>
            </a:r>
            <a:endParaRPr lang="en-GB" sz="4000">
              <a:latin typeface="Montserrat SemiBold" panose="00000700000000000000" pitchFamily="2" charset="0"/>
            </a:endParaRPr>
          </a:p>
        </p:txBody>
      </p:sp>
      <p:sp>
        <p:nvSpPr>
          <p:cNvPr id="2" name="TextBox 1">
            <a:extLst>
              <a:ext uri="{FF2B5EF4-FFF2-40B4-BE49-F238E27FC236}">
                <a16:creationId xmlns:a16="http://schemas.microsoft.com/office/drawing/2014/main" id="{91AEDDDB-06CE-26D7-9A22-49E6ABA3EB61}"/>
              </a:ext>
            </a:extLst>
          </p:cNvPr>
          <p:cNvSpPr txBox="1"/>
          <p:nvPr/>
        </p:nvSpPr>
        <p:spPr>
          <a:xfrm>
            <a:off x="4300132" y="1938105"/>
            <a:ext cx="3464560" cy="4401205"/>
          </a:xfrm>
          <a:prstGeom prst="rect">
            <a:avLst/>
          </a:prstGeom>
          <a:noFill/>
          <a:ln w="57150">
            <a:solidFill>
              <a:schemeClr val="bg1"/>
            </a:solidFill>
            <a:prstDash val="sysDash"/>
          </a:ln>
        </p:spPr>
        <p:txBody>
          <a:bodyPr wrap="square" rtlCol="0">
            <a:spAutoFit/>
          </a:bodyPr>
          <a:lstStyle/>
          <a:p>
            <a:r>
              <a:rPr lang="en-US" sz="2800">
                <a:solidFill>
                  <a:schemeClr val="bg1"/>
                </a:solidFill>
                <a:latin typeface="Montserrat" panose="00000500000000000000" pitchFamily="2" charset="0"/>
              </a:rPr>
              <a:t>10 minutes</a:t>
            </a:r>
          </a:p>
          <a:p>
            <a:endParaRPr lang="en-US" sz="2800">
              <a:solidFill>
                <a:schemeClr val="bg1"/>
              </a:solidFill>
              <a:latin typeface="Montserrat" panose="00000500000000000000" pitchFamily="2" charset="0"/>
            </a:endParaRPr>
          </a:p>
          <a:p>
            <a:pPr algn="ctr"/>
            <a:r>
              <a:rPr lang="en-US" sz="2800">
                <a:solidFill>
                  <a:schemeClr val="bg1"/>
                </a:solidFill>
                <a:latin typeface="Montserrat" panose="00000500000000000000" pitchFamily="2" charset="0"/>
              </a:rPr>
              <a:t>Research the spiritual practice of Lectio Divina. </a:t>
            </a:r>
          </a:p>
          <a:p>
            <a:endParaRPr lang="en-US" sz="2800">
              <a:solidFill>
                <a:schemeClr val="bg1"/>
              </a:solidFill>
              <a:latin typeface="Montserrat" panose="00000500000000000000" pitchFamily="2" charset="0"/>
            </a:endParaRPr>
          </a:p>
          <a:p>
            <a:endParaRPr lang="en-US" sz="2800">
              <a:solidFill>
                <a:schemeClr val="bg1"/>
              </a:solidFill>
              <a:latin typeface="Montserrat" panose="00000500000000000000" pitchFamily="2" charset="0"/>
            </a:endParaRPr>
          </a:p>
          <a:p>
            <a:endParaRPr lang="en-US" sz="2800">
              <a:solidFill>
                <a:schemeClr val="bg1"/>
              </a:solidFill>
              <a:latin typeface="Montserrat" panose="00000500000000000000" pitchFamily="2" charset="0"/>
            </a:endParaRPr>
          </a:p>
          <a:p>
            <a:br>
              <a:rPr lang="en-US" sz="2800">
                <a:solidFill>
                  <a:schemeClr val="bg1"/>
                </a:solidFill>
                <a:latin typeface="Montserrat" panose="00000500000000000000" pitchFamily="2" charset="0"/>
              </a:rPr>
            </a:br>
            <a:endParaRPr lang="en-US" sz="2800">
              <a:solidFill>
                <a:schemeClr val="bg1"/>
              </a:solidFill>
              <a:latin typeface="Montserrat" panose="00000500000000000000" pitchFamily="2" charset="0"/>
            </a:endParaRPr>
          </a:p>
        </p:txBody>
      </p:sp>
      <p:sp>
        <p:nvSpPr>
          <p:cNvPr id="9" name="TextBox 8">
            <a:extLst>
              <a:ext uri="{FF2B5EF4-FFF2-40B4-BE49-F238E27FC236}">
                <a16:creationId xmlns:a16="http://schemas.microsoft.com/office/drawing/2014/main" id="{933B87C8-E343-8BD9-C3D5-4CAAF67C1E7F}"/>
              </a:ext>
            </a:extLst>
          </p:cNvPr>
          <p:cNvSpPr txBox="1"/>
          <p:nvPr/>
        </p:nvSpPr>
        <p:spPr>
          <a:xfrm>
            <a:off x="377305" y="1960048"/>
            <a:ext cx="3464560" cy="4370427"/>
          </a:xfrm>
          <a:prstGeom prst="rect">
            <a:avLst/>
          </a:prstGeom>
          <a:noFill/>
          <a:ln w="57150">
            <a:solidFill>
              <a:schemeClr val="bg1"/>
            </a:solidFill>
            <a:prstDash val="sysDash"/>
          </a:ln>
        </p:spPr>
        <p:txBody>
          <a:bodyPr wrap="square" lIns="91440" tIns="45720" rIns="91440" bIns="45720" rtlCol="0" anchor="t">
            <a:spAutoFit/>
          </a:bodyPr>
          <a:lstStyle/>
          <a:p>
            <a:r>
              <a:rPr lang="en-US" sz="2800" dirty="0">
                <a:solidFill>
                  <a:schemeClr val="bg1"/>
                </a:solidFill>
                <a:latin typeface="Montserrat"/>
              </a:rPr>
              <a:t>5 minutes</a:t>
            </a:r>
          </a:p>
          <a:p>
            <a:endParaRPr lang="en-US" sz="2800" dirty="0">
              <a:solidFill>
                <a:schemeClr val="bg1"/>
              </a:solidFill>
              <a:latin typeface="Montserrat" panose="00000500000000000000" pitchFamily="2" charset="0"/>
            </a:endParaRPr>
          </a:p>
          <a:p>
            <a:r>
              <a:rPr lang="en-US" sz="2000" dirty="0">
                <a:solidFill>
                  <a:schemeClr val="bg1"/>
                </a:solidFill>
                <a:latin typeface="Montserrat"/>
              </a:rPr>
              <a:t>Watch our CST solidarity </a:t>
            </a:r>
            <a:r>
              <a:rPr lang="en-US" sz="2000" dirty="0">
                <a:solidFill>
                  <a:schemeClr val="bg1"/>
                </a:solidFill>
                <a:latin typeface="Montserrat"/>
                <a:hlinkClick r:id="rId4">
                  <a:extLst>
                    <a:ext uri="{A12FA001-AC4F-418D-AE19-62706E023703}">
                      <ahyp:hlinkClr xmlns:ahyp="http://schemas.microsoft.com/office/drawing/2018/hyperlinkcolor" val="tx"/>
                    </a:ext>
                  </a:extLst>
                </a:hlinkClick>
              </a:rPr>
              <a:t>animation</a:t>
            </a:r>
            <a:r>
              <a:rPr lang="en-US" sz="2000" dirty="0">
                <a:solidFill>
                  <a:schemeClr val="bg1"/>
                </a:solidFill>
                <a:latin typeface="Montserrat"/>
              </a:rPr>
              <a:t>. </a:t>
            </a:r>
            <a:endParaRPr lang="en-US" dirty="0">
              <a:solidFill>
                <a:schemeClr val="bg1"/>
              </a:solidFill>
            </a:endParaRPr>
          </a:p>
          <a:p>
            <a:endParaRPr lang="en-US" sz="2800" dirty="0">
              <a:solidFill>
                <a:schemeClr val="bg1"/>
              </a:solidFill>
              <a:latin typeface="Montserrat" panose="00000500000000000000" pitchFamily="2" charset="0"/>
            </a:endParaRPr>
          </a:p>
          <a:p>
            <a:endParaRPr lang="en-US" sz="2800" dirty="0">
              <a:solidFill>
                <a:schemeClr val="bg1"/>
              </a:solidFill>
              <a:latin typeface="Montserrat" panose="00000500000000000000" pitchFamily="2" charset="0"/>
            </a:endParaRPr>
          </a:p>
          <a:p>
            <a:pPr algn="ctr"/>
            <a:endParaRPr lang="en-US" sz="2800" dirty="0">
              <a:solidFill>
                <a:schemeClr val="bg1"/>
              </a:solidFill>
              <a:latin typeface="Montserrat" panose="00000500000000000000" pitchFamily="2" charset="0"/>
            </a:endParaRPr>
          </a:p>
          <a:p>
            <a:endParaRPr lang="en-US" sz="2800" dirty="0">
              <a:solidFill>
                <a:schemeClr val="bg1"/>
              </a:solidFill>
              <a:latin typeface="Montserrat" panose="00000500000000000000" pitchFamily="2" charset="0"/>
            </a:endParaRPr>
          </a:p>
          <a:p>
            <a:endParaRPr lang="en-US" sz="2800" dirty="0">
              <a:solidFill>
                <a:schemeClr val="bg1"/>
              </a:solidFill>
              <a:latin typeface="Montserrat" panose="00000500000000000000" pitchFamily="2" charset="0"/>
            </a:endParaRPr>
          </a:p>
          <a:p>
            <a:endParaRPr lang="en-GB" sz="2800">
              <a:solidFill>
                <a:schemeClr val="bg1"/>
              </a:solidFill>
              <a:latin typeface="Montserrat" panose="00000500000000000000" pitchFamily="2" charset="0"/>
            </a:endParaRPr>
          </a:p>
          <a:p>
            <a:endParaRPr lang="en-US" sz="140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B06E0165-05B3-89C6-22E5-8FF9A3D39D3E}"/>
              </a:ext>
            </a:extLst>
          </p:cNvPr>
          <p:cNvSpPr txBox="1"/>
          <p:nvPr/>
        </p:nvSpPr>
        <p:spPr>
          <a:xfrm>
            <a:off x="8222959" y="1971677"/>
            <a:ext cx="3464560" cy="4401205"/>
          </a:xfrm>
          <a:prstGeom prst="rect">
            <a:avLst/>
          </a:prstGeom>
          <a:noFill/>
          <a:ln w="57150">
            <a:solidFill>
              <a:schemeClr val="bg1"/>
            </a:solidFill>
            <a:prstDash val="sysDash"/>
          </a:ln>
        </p:spPr>
        <p:txBody>
          <a:bodyPr wrap="square" lIns="91440" tIns="45720" rIns="91440" bIns="45720" rtlCol="0" anchor="t">
            <a:spAutoFit/>
          </a:bodyPr>
          <a:lstStyle/>
          <a:p>
            <a:r>
              <a:rPr lang="en-US" sz="2800">
                <a:solidFill>
                  <a:schemeClr val="bg1"/>
                </a:solidFill>
                <a:latin typeface="Montserrat" panose="00000500000000000000" pitchFamily="2" charset="0"/>
              </a:rPr>
              <a:t>15 minutes</a:t>
            </a:r>
          </a:p>
          <a:p>
            <a:endParaRPr lang="en-US" sz="2800">
              <a:solidFill>
                <a:schemeClr val="bg1"/>
              </a:solidFill>
              <a:latin typeface="Montserrat" panose="00000500000000000000" pitchFamily="2" charset="0"/>
            </a:endParaRPr>
          </a:p>
          <a:p>
            <a:pPr algn="ctr"/>
            <a:r>
              <a:rPr lang="en-US" sz="2800">
                <a:solidFill>
                  <a:schemeClr val="bg1"/>
                </a:solidFill>
                <a:latin typeface="Montserrat"/>
                <a:hlinkClick r:id="rId5">
                  <a:extLst>
                    <a:ext uri="{A12FA001-AC4F-418D-AE19-62706E023703}">
                      <ahyp:hlinkClr xmlns:ahyp="http://schemas.microsoft.com/office/drawing/2018/hyperlinkcolor" val="tx"/>
                    </a:ext>
                  </a:extLst>
                </a:hlinkClick>
              </a:rPr>
              <a:t>Watch the Kenya video </a:t>
            </a:r>
            <a:r>
              <a:rPr lang="en-US" sz="2800">
                <a:solidFill>
                  <a:schemeClr val="bg1"/>
                </a:solidFill>
                <a:latin typeface="Montserrat"/>
              </a:rPr>
              <a:t>and have a class discussion on some of the issues raised.</a:t>
            </a:r>
          </a:p>
          <a:p>
            <a:endParaRPr lang="en-US" sz="2800">
              <a:solidFill>
                <a:schemeClr val="bg1"/>
              </a:solidFill>
              <a:latin typeface="Montserrat" panose="00000500000000000000" pitchFamily="2" charset="0"/>
            </a:endParaRPr>
          </a:p>
          <a:p>
            <a:endParaRPr lang="en-US" sz="2800">
              <a:solidFill>
                <a:schemeClr val="bg1"/>
              </a:solidFill>
              <a:latin typeface="Montserrat" panose="00000500000000000000" pitchFamily="2" charset="0"/>
            </a:endParaRPr>
          </a:p>
          <a:p>
            <a:endParaRPr lang="en-GB" sz="2800">
              <a:solidFill>
                <a:schemeClr val="bg1"/>
              </a:solidFill>
              <a:latin typeface="Montserrat" panose="00000500000000000000" pitchFamily="2" charset="0"/>
            </a:endParaRPr>
          </a:p>
        </p:txBody>
      </p:sp>
      <p:pic>
        <p:nvPicPr>
          <p:cNvPr id="8" name="Picture 7" descr="A chicken and a black background&#10;&#10;Description automatically generated">
            <a:extLst>
              <a:ext uri="{FF2B5EF4-FFF2-40B4-BE49-F238E27FC236}">
                <a16:creationId xmlns:a16="http://schemas.microsoft.com/office/drawing/2014/main" id="{BD24AD04-9195-2506-9472-9CF256028B7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0774823" y="878893"/>
            <a:ext cx="1367889" cy="1045549"/>
          </a:xfrm>
          <a:prstGeom prst="rect">
            <a:avLst/>
          </a:prstGeom>
        </p:spPr>
      </p:pic>
    </p:spTree>
    <p:extLst>
      <p:ext uri="{BB962C8B-B14F-4D97-AF65-F5344CB8AC3E}">
        <p14:creationId xmlns:p14="http://schemas.microsoft.com/office/powerpoint/2010/main" val="173684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B2344"/>
        </a:solidFill>
        <a:effectLst/>
      </p:bgPr>
    </p:bg>
    <p:spTree>
      <p:nvGrpSpPr>
        <p:cNvPr id="1" name=""/>
        <p:cNvGrpSpPr/>
        <p:nvPr/>
      </p:nvGrpSpPr>
      <p:grpSpPr>
        <a:xfrm>
          <a:off x="0" y="0"/>
          <a:ext cx="0" cy="0"/>
          <a:chOff x="0" y="0"/>
          <a:chExt cx="0" cy="0"/>
        </a:xfrm>
      </p:grpSpPr>
      <p:pic>
        <p:nvPicPr>
          <p:cNvPr id="2" name="Picture 1" descr="A purple and green text on a black background&#10;&#10;Description automatically generated">
            <a:extLst>
              <a:ext uri="{FF2B5EF4-FFF2-40B4-BE49-F238E27FC236}">
                <a16:creationId xmlns:a16="http://schemas.microsoft.com/office/drawing/2014/main" id="{3A630FFD-4E45-44D2-39F6-08AD6E414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34" y="160155"/>
            <a:ext cx="1858273" cy="1858273"/>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8AE01048-4357-2E83-5139-B581D4C13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182" y="2239678"/>
            <a:ext cx="1858273" cy="1858273"/>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332F7E86-A067-4258-6699-CD59ABBA43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913" y="4658413"/>
            <a:ext cx="1858273" cy="1858273"/>
          </a:xfrm>
          <a:prstGeom prst="rect">
            <a:avLst/>
          </a:prstGeom>
        </p:spPr>
      </p:pic>
      <p:pic>
        <p:nvPicPr>
          <p:cNvPr id="5" name="Picture 4" descr="A purple and green text on a black background&#10;&#10;Description automatically generated">
            <a:extLst>
              <a:ext uri="{FF2B5EF4-FFF2-40B4-BE49-F238E27FC236}">
                <a16:creationId xmlns:a16="http://schemas.microsoft.com/office/drawing/2014/main" id="{98E2B1B3-1361-B304-AD05-C82D49143F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000" y="1395521"/>
            <a:ext cx="1858273" cy="1858273"/>
          </a:xfrm>
          <a:prstGeom prst="rect">
            <a:avLst/>
          </a:prstGeom>
        </p:spPr>
      </p:pic>
      <p:pic>
        <p:nvPicPr>
          <p:cNvPr id="6" name="Picture 5" descr="A purple and green text on a black background&#10;&#10;Description automatically generated">
            <a:extLst>
              <a:ext uri="{FF2B5EF4-FFF2-40B4-BE49-F238E27FC236}">
                <a16:creationId xmlns:a16="http://schemas.microsoft.com/office/drawing/2014/main" id="{9693C989-6A45-CB1C-B29B-A35817797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788" y="160155"/>
            <a:ext cx="1858273" cy="1858273"/>
          </a:xfrm>
          <a:prstGeom prst="rect">
            <a:avLst/>
          </a:prstGeom>
        </p:spPr>
      </p:pic>
      <p:pic>
        <p:nvPicPr>
          <p:cNvPr id="7" name="Picture 6" descr="A purple and green text on a black background&#10;&#10;Description automatically generated">
            <a:extLst>
              <a:ext uri="{FF2B5EF4-FFF2-40B4-BE49-F238E27FC236}">
                <a16:creationId xmlns:a16="http://schemas.microsoft.com/office/drawing/2014/main" id="{09F911EB-51AE-666D-845B-E1146DF8A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4346" y="3808671"/>
            <a:ext cx="1858273" cy="1858273"/>
          </a:xfrm>
          <a:prstGeom prst="rect">
            <a:avLst/>
          </a:prstGeom>
        </p:spPr>
      </p:pic>
      <p:pic>
        <p:nvPicPr>
          <p:cNvPr id="8" name="Picture 7" descr="A purple and green text on a black background&#10;&#10;Description automatically generated">
            <a:extLst>
              <a:ext uri="{FF2B5EF4-FFF2-40B4-BE49-F238E27FC236}">
                <a16:creationId xmlns:a16="http://schemas.microsoft.com/office/drawing/2014/main" id="{4A02B23A-365D-314F-CFAF-34154C6DA9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274" y="111675"/>
            <a:ext cx="1858273" cy="1858273"/>
          </a:xfrm>
          <a:prstGeom prst="rect">
            <a:avLst/>
          </a:prstGeom>
        </p:spPr>
      </p:pic>
      <p:pic>
        <p:nvPicPr>
          <p:cNvPr id="10" name="Picture 9" descr="A purple and green text on a black background&#10;&#10;Description automatically generated">
            <a:extLst>
              <a:ext uri="{FF2B5EF4-FFF2-40B4-BE49-F238E27FC236}">
                <a16:creationId xmlns:a16="http://schemas.microsoft.com/office/drawing/2014/main" id="{78153FAE-7F42-F601-C08F-0CCA9726C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003" y="4453331"/>
            <a:ext cx="931226" cy="931226"/>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19575133-6089-7B9D-FADA-D0F222151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0312" y="5533483"/>
            <a:ext cx="931226" cy="931226"/>
          </a:xfrm>
          <a:prstGeom prst="rect">
            <a:avLst/>
          </a:prstGeom>
        </p:spPr>
      </p:pic>
      <p:pic>
        <p:nvPicPr>
          <p:cNvPr id="12" name="Picture 11" descr="A purple and green text on a black background&#10;&#10;Description automatically generated">
            <a:extLst>
              <a:ext uri="{FF2B5EF4-FFF2-40B4-BE49-F238E27FC236}">
                <a16:creationId xmlns:a16="http://schemas.microsoft.com/office/drawing/2014/main" id="{3B869335-1EF7-92EB-0BAA-620F66789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69" y="2877445"/>
            <a:ext cx="931226" cy="931226"/>
          </a:xfrm>
          <a:prstGeom prst="rect">
            <a:avLst/>
          </a:prstGeom>
        </p:spPr>
      </p:pic>
      <p:pic>
        <p:nvPicPr>
          <p:cNvPr id="13" name="Picture 12" descr="A purple and green text on a black background&#10;&#10;Description automatically generated">
            <a:extLst>
              <a:ext uri="{FF2B5EF4-FFF2-40B4-BE49-F238E27FC236}">
                <a16:creationId xmlns:a16="http://schemas.microsoft.com/office/drawing/2014/main" id="{7961A19E-58F3-CFED-9161-0817CE01C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968" y="1634256"/>
            <a:ext cx="931226" cy="931226"/>
          </a:xfrm>
          <a:prstGeom prst="rect">
            <a:avLst/>
          </a:prstGeom>
        </p:spPr>
      </p:pic>
      <p:pic>
        <p:nvPicPr>
          <p:cNvPr id="14" name="Picture 13" descr="A purple and green text on a black background&#10;&#10;Description automatically generated">
            <a:extLst>
              <a:ext uri="{FF2B5EF4-FFF2-40B4-BE49-F238E27FC236}">
                <a16:creationId xmlns:a16="http://schemas.microsoft.com/office/drawing/2014/main" id="{7B2913A3-51D0-9C51-EBEC-C2058692F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767" y="160155"/>
            <a:ext cx="931226" cy="931226"/>
          </a:xfrm>
          <a:prstGeom prst="rect">
            <a:avLst/>
          </a:prstGeom>
        </p:spPr>
      </p:pic>
      <p:pic>
        <p:nvPicPr>
          <p:cNvPr id="15" name="Picture 14" descr="A purple and green text on a black background&#10;&#10;Description automatically generated">
            <a:extLst>
              <a:ext uri="{FF2B5EF4-FFF2-40B4-BE49-F238E27FC236}">
                <a16:creationId xmlns:a16="http://schemas.microsoft.com/office/drawing/2014/main" id="{E46DA891-AEEC-E7E0-0E2F-C32094E2D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931" y="1446761"/>
            <a:ext cx="523187" cy="523187"/>
          </a:xfrm>
          <a:prstGeom prst="rect">
            <a:avLst/>
          </a:prstGeom>
        </p:spPr>
      </p:pic>
      <p:pic>
        <p:nvPicPr>
          <p:cNvPr id="16" name="Picture 15" descr="A purple and green text on a black background&#10;&#10;Description automatically generated">
            <a:extLst>
              <a:ext uri="{FF2B5EF4-FFF2-40B4-BE49-F238E27FC236}">
                <a16:creationId xmlns:a16="http://schemas.microsoft.com/office/drawing/2014/main" id="{9ADD6364-A58B-E7E9-879C-38A23F4DC2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7515" y="529232"/>
            <a:ext cx="523187" cy="523187"/>
          </a:xfrm>
          <a:prstGeom prst="rect">
            <a:avLst/>
          </a:prstGeom>
        </p:spPr>
      </p:pic>
      <p:pic>
        <p:nvPicPr>
          <p:cNvPr id="17" name="Picture 16" descr="A purple and green text on a black background&#10;&#10;Description automatically generated">
            <a:extLst>
              <a:ext uri="{FF2B5EF4-FFF2-40B4-BE49-F238E27FC236}">
                <a16:creationId xmlns:a16="http://schemas.microsoft.com/office/drawing/2014/main" id="{A000ADAD-3EBC-A4C4-BC18-16C70FB48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424" y="5644888"/>
            <a:ext cx="523187" cy="523187"/>
          </a:xfrm>
          <a:prstGeom prst="rect">
            <a:avLst/>
          </a:prstGeom>
        </p:spPr>
      </p:pic>
      <p:pic>
        <p:nvPicPr>
          <p:cNvPr id="18" name="Picture 17" descr="A purple and green text on a black background&#10;&#10;Description automatically generated">
            <a:extLst>
              <a:ext uri="{FF2B5EF4-FFF2-40B4-BE49-F238E27FC236}">
                <a16:creationId xmlns:a16="http://schemas.microsoft.com/office/drawing/2014/main" id="{C34A6BB8-E153-8AA3-6CC0-9B46EE155C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1433" y="566104"/>
            <a:ext cx="523187" cy="523187"/>
          </a:xfrm>
          <a:prstGeom prst="rect">
            <a:avLst/>
          </a:prstGeom>
        </p:spPr>
      </p:pic>
      <p:pic>
        <p:nvPicPr>
          <p:cNvPr id="19" name="Picture 18" descr="A purple and green text on a black background&#10;&#10;Description automatically generated">
            <a:extLst>
              <a:ext uri="{FF2B5EF4-FFF2-40B4-BE49-F238E27FC236}">
                <a16:creationId xmlns:a16="http://schemas.microsoft.com/office/drawing/2014/main" id="{1462F165-E4F9-346B-824B-2FBDA20B8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1148" y="5993499"/>
            <a:ext cx="523187" cy="523187"/>
          </a:xfrm>
          <a:prstGeom prst="rect">
            <a:avLst/>
          </a:prstGeom>
        </p:spPr>
      </p:pic>
      <p:pic>
        <p:nvPicPr>
          <p:cNvPr id="20" name="Picture 19" descr="A purple and green text on a black background&#10;&#10;Description automatically generated">
            <a:extLst>
              <a:ext uri="{FF2B5EF4-FFF2-40B4-BE49-F238E27FC236}">
                <a16:creationId xmlns:a16="http://schemas.microsoft.com/office/drawing/2014/main" id="{7FB9E425-2159-DE53-0989-EDDCE6087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462" y="2908640"/>
            <a:ext cx="523187" cy="523187"/>
          </a:xfrm>
          <a:prstGeom prst="rect">
            <a:avLst/>
          </a:prstGeom>
        </p:spPr>
      </p:pic>
      <p:pic>
        <p:nvPicPr>
          <p:cNvPr id="21" name="Picture 20" descr="A purple and green text on a black background&#10;&#10;Description automatically generated">
            <a:extLst>
              <a:ext uri="{FF2B5EF4-FFF2-40B4-BE49-F238E27FC236}">
                <a16:creationId xmlns:a16="http://schemas.microsoft.com/office/drawing/2014/main" id="{6ED33610-FF0B-B695-D42C-99954F9615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0526" y="2460221"/>
            <a:ext cx="523187" cy="523187"/>
          </a:xfrm>
          <a:prstGeom prst="rect">
            <a:avLst/>
          </a:prstGeom>
        </p:spPr>
      </p:pic>
      <p:pic>
        <p:nvPicPr>
          <p:cNvPr id="22" name="Picture 21" descr="A purple and green text on a black background&#10;&#10;Description automatically generated">
            <a:extLst>
              <a:ext uri="{FF2B5EF4-FFF2-40B4-BE49-F238E27FC236}">
                <a16:creationId xmlns:a16="http://schemas.microsoft.com/office/drawing/2014/main" id="{983E3F1E-5DA8-EA38-B927-78D63D218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687" y="4192800"/>
            <a:ext cx="931226" cy="931226"/>
          </a:xfrm>
          <a:prstGeom prst="rect">
            <a:avLst/>
          </a:prstGeom>
        </p:spPr>
      </p:pic>
      <p:sp>
        <p:nvSpPr>
          <p:cNvPr id="23" name="TextBox 22">
            <a:extLst>
              <a:ext uri="{FF2B5EF4-FFF2-40B4-BE49-F238E27FC236}">
                <a16:creationId xmlns:a16="http://schemas.microsoft.com/office/drawing/2014/main" id="{99A43592-500F-B902-315E-BE67034C488F}"/>
              </a:ext>
            </a:extLst>
          </p:cNvPr>
          <p:cNvSpPr txBox="1"/>
          <p:nvPr/>
        </p:nvSpPr>
        <p:spPr>
          <a:xfrm>
            <a:off x="3022082" y="3190981"/>
            <a:ext cx="6964026" cy="830997"/>
          </a:xfrm>
          <a:prstGeom prst="rect">
            <a:avLst/>
          </a:prstGeom>
          <a:noFill/>
        </p:spPr>
        <p:txBody>
          <a:bodyPr wrap="square" lIns="91440" tIns="45720" rIns="91440" bIns="45720" rtlCol="0" anchor="t">
            <a:spAutoFit/>
          </a:bodyPr>
          <a:lstStyle/>
          <a:p>
            <a:pPr algn="ctr"/>
            <a:r>
              <a:rPr lang="en-US" sz="2400" b="1" dirty="0">
                <a:solidFill>
                  <a:schemeClr val="bg1"/>
                </a:solidFill>
                <a:latin typeface="Montserrat"/>
              </a:rPr>
              <a:t>S</a:t>
            </a:r>
            <a:r>
              <a:rPr lang="en-US" sz="2400" b="1" dirty="0">
                <a:solidFill>
                  <a:schemeClr val="bg1"/>
                </a:solidFill>
                <a:latin typeface="Montserrat"/>
                <a:hlinkClick r:id="rId5">
                  <a:extLst>
                    <a:ext uri="{A12FA001-AC4F-418D-AE19-62706E023703}">
                      <ahyp:hlinkClr xmlns:ahyp="http://schemas.microsoft.com/office/drawing/2018/hyperlinkcolor" val="tx"/>
                    </a:ext>
                  </a:extLst>
                </a:hlinkClick>
              </a:rPr>
              <a:t>ign up </a:t>
            </a:r>
            <a:r>
              <a:rPr lang="en-US" sz="2400" b="1" dirty="0">
                <a:solidFill>
                  <a:schemeClr val="bg1"/>
                </a:solidFill>
                <a:latin typeface="Montserrat"/>
              </a:rPr>
              <a:t>for the Big Lent Walk today and raise money to help our global family.</a:t>
            </a:r>
          </a:p>
        </p:txBody>
      </p:sp>
      <p:pic>
        <p:nvPicPr>
          <p:cNvPr id="24" name="Picture 23" descr="A white text on a black background&#10;&#10;Description automatically generated">
            <a:extLst>
              <a:ext uri="{FF2B5EF4-FFF2-40B4-BE49-F238E27FC236}">
                <a16:creationId xmlns:a16="http://schemas.microsoft.com/office/drawing/2014/main" id="{F9524C2E-00E9-FA67-180F-EB5045BD4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573" y="5805632"/>
            <a:ext cx="2285673" cy="940693"/>
          </a:xfrm>
          <a:prstGeom prst="rect">
            <a:avLst/>
          </a:prstGeom>
        </p:spPr>
      </p:pic>
      <p:pic>
        <p:nvPicPr>
          <p:cNvPr id="25" name="Picture 24" descr="A purple and green text on a black background&#10;&#10;Description automatically generated">
            <a:extLst>
              <a:ext uri="{FF2B5EF4-FFF2-40B4-BE49-F238E27FC236}">
                <a16:creationId xmlns:a16="http://schemas.microsoft.com/office/drawing/2014/main" id="{733EF523-1096-2EDA-C9CF-C2EE98C40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9139" y="5533483"/>
            <a:ext cx="931226" cy="931226"/>
          </a:xfrm>
          <a:prstGeom prst="rect">
            <a:avLst/>
          </a:prstGeom>
        </p:spPr>
      </p:pic>
      <p:pic>
        <p:nvPicPr>
          <p:cNvPr id="26" name="Picture 25" descr="A purple and green text on a black background&#10;&#10;Description automatically generated">
            <a:extLst>
              <a:ext uri="{FF2B5EF4-FFF2-40B4-BE49-F238E27FC236}">
                <a16:creationId xmlns:a16="http://schemas.microsoft.com/office/drawing/2014/main" id="{BEDB0E66-31D2-76A9-6F1B-C1F970312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604" y="4712204"/>
            <a:ext cx="931226" cy="931226"/>
          </a:xfrm>
          <a:prstGeom prst="rect">
            <a:avLst/>
          </a:prstGeom>
        </p:spPr>
      </p:pic>
      <p:pic>
        <p:nvPicPr>
          <p:cNvPr id="9" name="Picture 8" descr="A fried egg on a black background&#10;&#10;Description automatically generated">
            <a:extLst>
              <a:ext uri="{FF2B5EF4-FFF2-40B4-BE49-F238E27FC236}">
                <a16:creationId xmlns:a16="http://schemas.microsoft.com/office/drawing/2014/main" id="{D5D7ECB2-5AC8-E901-9205-25AF90FA79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5692" y="1426312"/>
            <a:ext cx="1600441" cy="1600441"/>
          </a:xfrm>
          <a:prstGeom prst="rect">
            <a:avLst/>
          </a:prstGeom>
        </p:spPr>
      </p:pic>
      <p:pic>
        <p:nvPicPr>
          <p:cNvPr id="27" name="Picture 26" descr="A fried egg on a black background&#10;&#10;Description automatically generated">
            <a:extLst>
              <a:ext uri="{FF2B5EF4-FFF2-40B4-BE49-F238E27FC236}">
                <a16:creationId xmlns:a16="http://schemas.microsoft.com/office/drawing/2014/main" id="{8735A7AB-85C6-C8C1-5595-5534F9140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433" y="3458394"/>
            <a:ext cx="1600441" cy="1600441"/>
          </a:xfrm>
          <a:prstGeom prst="rect">
            <a:avLst/>
          </a:prstGeom>
        </p:spPr>
      </p:pic>
      <p:pic>
        <p:nvPicPr>
          <p:cNvPr id="28" name="Picture 27" descr="A fried egg on a black background&#10;&#10;Description automatically generated">
            <a:extLst>
              <a:ext uri="{FF2B5EF4-FFF2-40B4-BE49-F238E27FC236}">
                <a16:creationId xmlns:a16="http://schemas.microsoft.com/office/drawing/2014/main" id="{E8C2949F-9F28-31A6-AA98-3B6645563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91" y="3653391"/>
            <a:ext cx="1600441" cy="1600441"/>
          </a:xfrm>
          <a:prstGeom prst="rect">
            <a:avLst/>
          </a:prstGeom>
        </p:spPr>
      </p:pic>
      <p:pic>
        <p:nvPicPr>
          <p:cNvPr id="29" name="Picture 28" descr="A fried egg on a black background&#10;&#10;Description automatically generated">
            <a:extLst>
              <a:ext uri="{FF2B5EF4-FFF2-40B4-BE49-F238E27FC236}">
                <a16:creationId xmlns:a16="http://schemas.microsoft.com/office/drawing/2014/main" id="{67B9F2CC-45EB-46ED-8B4F-4870521134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262" y="301605"/>
            <a:ext cx="1600441" cy="1600441"/>
          </a:xfrm>
          <a:prstGeom prst="rect">
            <a:avLst/>
          </a:prstGeom>
        </p:spPr>
      </p:pic>
      <p:pic>
        <p:nvPicPr>
          <p:cNvPr id="30" name="Picture 29" descr="A fried egg on a black background&#10;&#10;Description automatically generated">
            <a:extLst>
              <a:ext uri="{FF2B5EF4-FFF2-40B4-BE49-F238E27FC236}">
                <a16:creationId xmlns:a16="http://schemas.microsoft.com/office/drawing/2014/main" id="{A2B14268-8BC2-E4CF-B0C3-80460DBFA0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1574" y="5020901"/>
            <a:ext cx="1600441" cy="1600441"/>
          </a:xfrm>
          <a:prstGeom prst="rect">
            <a:avLst/>
          </a:prstGeom>
        </p:spPr>
      </p:pic>
      <p:pic>
        <p:nvPicPr>
          <p:cNvPr id="31" name="Picture 30" descr="A fried egg on a black background&#10;&#10;Description automatically generated">
            <a:extLst>
              <a:ext uri="{FF2B5EF4-FFF2-40B4-BE49-F238E27FC236}">
                <a16:creationId xmlns:a16="http://schemas.microsoft.com/office/drawing/2014/main" id="{B35C2F3A-06BF-B066-1393-294CB5F30E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1146" y="4151531"/>
            <a:ext cx="1600441" cy="1600441"/>
          </a:xfrm>
          <a:prstGeom prst="rect">
            <a:avLst/>
          </a:prstGeom>
        </p:spPr>
      </p:pic>
      <p:pic>
        <p:nvPicPr>
          <p:cNvPr id="32" name="Picture 31" descr="A fried egg on a black background&#10;&#10;Description automatically generated">
            <a:extLst>
              <a:ext uri="{FF2B5EF4-FFF2-40B4-BE49-F238E27FC236}">
                <a16:creationId xmlns:a16="http://schemas.microsoft.com/office/drawing/2014/main" id="{0F890254-A50C-DF50-F781-B706972227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1853" y="1340937"/>
            <a:ext cx="1600441" cy="1600441"/>
          </a:xfrm>
          <a:prstGeom prst="rect">
            <a:avLst/>
          </a:prstGeom>
        </p:spPr>
      </p:pic>
      <p:pic>
        <p:nvPicPr>
          <p:cNvPr id="33" name="Picture 32" descr="A fried egg on a black background&#10;&#10;Description automatically generated">
            <a:extLst>
              <a:ext uri="{FF2B5EF4-FFF2-40B4-BE49-F238E27FC236}">
                <a16:creationId xmlns:a16="http://schemas.microsoft.com/office/drawing/2014/main" id="{4A561D5E-D5CD-5603-DDAB-47FA3C75CA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7869" y="1524436"/>
            <a:ext cx="1600441" cy="1600441"/>
          </a:xfrm>
          <a:prstGeom prst="rect">
            <a:avLst/>
          </a:prstGeom>
        </p:spPr>
      </p:pic>
    </p:spTree>
    <p:extLst>
      <p:ext uri="{BB962C8B-B14F-4D97-AF65-F5344CB8AC3E}">
        <p14:creationId xmlns:p14="http://schemas.microsoft.com/office/powerpoint/2010/main" val="1250851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73268" y="1148088"/>
            <a:ext cx="11535274" cy="811960"/>
          </a:xfrm>
        </p:spPr>
        <p:txBody>
          <a:bodyPr>
            <a:normAutofit fontScale="90000"/>
          </a:bodyPr>
          <a:lstStyle/>
          <a:p>
            <a:pPr algn="ctr"/>
            <a:r>
              <a:rPr lang="en-US">
                <a:latin typeface="Montserrat SemiBold" panose="00000700000000000000" pitchFamily="2" charset="0"/>
              </a:rPr>
              <a:t>Note for teachers…</a:t>
            </a:r>
            <a:br>
              <a:rPr lang="en-US">
                <a:latin typeface="Montserrat SemiBold" panose="00000700000000000000" pitchFamily="2" charset="0"/>
              </a:rPr>
            </a:br>
            <a:r>
              <a:rPr lang="en-US" sz="3100">
                <a:latin typeface="Montserrat"/>
              </a:rPr>
              <a:t>Welcome to our Lent Calendar.</a:t>
            </a:r>
            <a:r>
              <a:rPr lang="en-US" sz="6700">
                <a:latin typeface="Montserrat"/>
              </a:rPr>
              <a:t> </a:t>
            </a:r>
            <a:endParaRPr lang="en-GB">
              <a:latin typeface="Montserrat SemiBold" panose="00000700000000000000" pitchFamily="2" charset="0"/>
            </a:endParaRPr>
          </a:p>
        </p:txBody>
      </p:sp>
      <p:sp>
        <p:nvSpPr>
          <p:cNvPr id="8" name="TextBox 7">
            <a:extLst>
              <a:ext uri="{FF2B5EF4-FFF2-40B4-BE49-F238E27FC236}">
                <a16:creationId xmlns:a16="http://schemas.microsoft.com/office/drawing/2014/main" id="{C9D55471-BE38-A2DB-4A23-4E41DC84D0BA}"/>
              </a:ext>
            </a:extLst>
          </p:cNvPr>
          <p:cNvSpPr txBox="1"/>
          <p:nvPr/>
        </p:nvSpPr>
        <p:spPr>
          <a:xfrm>
            <a:off x="672401" y="2472930"/>
            <a:ext cx="10373032" cy="387798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bg1"/>
                </a:solidFill>
                <a:latin typeface="Montserrat"/>
              </a:rPr>
              <a:t>We would really value your feedback! Please email </a:t>
            </a:r>
            <a:r>
              <a:rPr lang="en-US">
                <a:solidFill>
                  <a:schemeClr val="bg1"/>
                </a:solidFill>
                <a:latin typeface="Montserrat"/>
                <a:hlinkClick r:id="rId3">
                  <a:extLst>
                    <a:ext uri="{A12FA001-AC4F-418D-AE19-62706E023703}">
                      <ahyp:hlinkClr xmlns:ahyp="http://schemas.microsoft.com/office/drawing/2018/hyperlinkcolor" val="tx"/>
                    </a:ext>
                  </a:extLst>
                </a:hlinkClick>
              </a:rPr>
              <a:t>schools@cafod.org.uk</a:t>
            </a:r>
            <a:r>
              <a:rPr lang="en-US">
                <a:solidFill>
                  <a:schemeClr val="bg1"/>
                </a:solidFill>
                <a:latin typeface="Montserrat"/>
              </a:rPr>
              <a:t>. This Lent calendar can be used in conjunction with our Lent 2025 Assembly or on its own.</a:t>
            </a:r>
          </a:p>
          <a:p>
            <a:endParaRPr lang="en-US">
              <a:solidFill>
                <a:schemeClr val="bg1"/>
              </a:solidFill>
              <a:latin typeface="Montserrat" panose="00000500000000000000" pitchFamily="2" charset="0"/>
            </a:endParaRPr>
          </a:p>
          <a:p>
            <a:pPr marL="285750" indent="-285750">
              <a:buFont typeface="Arial" panose="020B0604020202020204" pitchFamily="34" charset="0"/>
              <a:buChar char="•"/>
            </a:pPr>
            <a:r>
              <a:rPr lang="en-US">
                <a:solidFill>
                  <a:schemeClr val="bg1"/>
                </a:solidFill>
                <a:latin typeface="Montserrat"/>
              </a:rPr>
              <a:t>Student pages start on Page 4. We have created optional activities so teachers/chaplains can be flexible depending on how much time you have. Each week has </a:t>
            </a:r>
          </a:p>
          <a:p>
            <a:r>
              <a:rPr lang="en-US">
                <a:solidFill>
                  <a:schemeClr val="bg1"/>
                </a:solidFill>
                <a:latin typeface="Montserrat"/>
              </a:rPr>
              <a:t>	</a:t>
            </a:r>
            <a:r>
              <a:rPr lang="en-US" sz="1200">
                <a:solidFill>
                  <a:schemeClr val="bg1"/>
                </a:solidFill>
                <a:latin typeface="Montserrat"/>
              </a:rPr>
              <a:t>- </a:t>
            </a:r>
            <a:r>
              <a:rPr lang="en-US" sz="1200">
                <a:solidFill>
                  <a:srgbClr val="9DC41A"/>
                </a:solidFill>
                <a:latin typeface="Montserrat"/>
              </a:rPr>
              <a:t>a verse from the Sunday readings</a:t>
            </a:r>
          </a:p>
          <a:p>
            <a:r>
              <a:rPr lang="en-US" sz="1200">
                <a:solidFill>
                  <a:schemeClr val="bg1"/>
                </a:solidFill>
                <a:latin typeface="Montserrat"/>
              </a:rPr>
              <a:t>	- a Lectio Divina (optional)</a:t>
            </a:r>
          </a:p>
          <a:p>
            <a:r>
              <a:rPr lang="en-US" sz="1200">
                <a:solidFill>
                  <a:schemeClr val="accent4">
                    <a:lumMod val="60000"/>
                    <a:lumOff val="40000"/>
                  </a:schemeClr>
                </a:solidFill>
                <a:latin typeface="Montserrat"/>
              </a:rPr>
              <a:t>	- a Biblical reflection (audio and written)</a:t>
            </a:r>
          </a:p>
          <a:p>
            <a:r>
              <a:rPr lang="en-US" sz="1200">
                <a:solidFill>
                  <a:schemeClr val="bg1"/>
                </a:solidFill>
                <a:latin typeface="Montserrat"/>
              </a:rPr>
              <a:t>	- </a:t>
            </a:r>
            <a:r>
              <a:rPr lang="en-US" sz="1200">
                <a:solidFill>
                  <a:srgbClr val="9DC41A"/>
                </a:solidFill>
                <a:latin typeface="Montserrat"/>
              </a:rPr>
              <a:t>a story from a community in </a:t>
            </a:r>
            <a:r>
              <a:rPr lang="en-US" sz="1200" err="1">
                <a:solidFill>
                  <a:srgbClr val="9DC41A"/>
                </a:solidFill>
                <a:latin typeface="Montserrat"/>
              </a:rPr>
              <a:t>Marsabit</a:t>
            </a:r>
            <a:r>
              <a:rPr lang="en-US" sz="1200">
                <a:solidFill>
                  <a:srgbClr val="9DC41A"/>
                </a:solidFill>
                <a:latin typeface="Montserrat"/>
              </a:rPr>
              <a:t>, Kenya.</a:t>
            </a:r>
          </a:p>
          <a:p>
            <a:r>
              <a:rPr lang="en-US" sz="1200">
                <a:solidFill>
                  <a:schemeClr val="bg1"/>
                </a:solidFill>
                <a:latin typeface="Montserrat"/>
              </a:rPr>
              <a:t>	- and additional follow-up activities for 5, 10 and 15 minutes. </a:t>
            </a:r>
          </a:p>
          <a:p>
            <a:r>
              <a:rPr lang="en-US">
                <a:solidFill>
                  <a:schemeClr val="bg1"/>
                </a:solidFill>
                <a:latin typeface="Montserrat"/>
              </a:rPr>
              <a:t>We know form time can be busy! You could use each section daily if you only have 5 minutes. Or you could do a few slides if you have a longer form time. </a:t>
            </a:r>
          </a:p>
          <a:p>
            <a:endParaRPr lang="en-US">
              <a:solidFill>
                <a:schemeClr val="bg1"/>
              </a:solidFill>
              <a:latin typeface="Montserrat"/>
            </a:endParaRPr>
          </a:p>
          <a:p>
            <a:pPr marL="285750" indent="-285750">
              <a:buFont typeface="Arial" panose="020B0604020202020204" pitchFamily="34" charset="0"/>
              <a:buChar char="•"/>
            </a:pPr>
            <a:r>
              <a:rPr lang="en-US">
                <a:solidFill>
                  <a:schemeClr val="bg1"/>
                </a:solidFill>
                <a:latin typeface="Montserrat"/>
              </a:rPr>
              <a:t>We have left it undated so you can use any slide on any day. </a:t>
            </a:r>
          </a:p>
        </p:txBody>
      </p:sp>
      <p:pic>
        <p:nvPicPr>
          <p:cNvPr id="4" name="Picture 3" descr="A chicken and a black background&#10;&#10;Description automatically generated">
            <a:extLst>
              <a:ext uri="{FF2B5EF4-FFF2-40B4-BE49-F238E27FC236}">
                <a16:creationId xmlns:a16="http://schemas.microsoft.com/office/drawing/2014/main" id="{F864EEC9-9E8D-55F3-9DC5-51E051FBD3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47699">
            <a:off x="10725465" y="4664363"/>
            <a:ext cx="1367889" cy="1045549"/>
          </a:xfrm>
          <a:prstGeom prst="rect">
            <a:avLst/>
          </a:prstGeom>
        </p:spPr>
      </p:pic>
      <p:pic>
        <p:nvPicPr>
          <p:cNvPr id="9" name="Picture 8" descr="A chicken and a black background&#10;&#10;Description automatically generated">
            <a:extLst>
              <a:ext uri="{FF2B5EF4-FFF2-40B4-BE49-F238E27FC236}">
                <a16:creationId xmlns:a16="http://schemas.microsoft.com/office/drawing/2014/main" id="{56EBC39D-98BA-17BF-6E68-8B08F1E773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23491">
            <a:off x="9824921" y="5540832"/>
            <a:ext cx="1367889" cy="1045549"/>
          </a:xfrm>
          <a:prstGeom prst="rect">
            <a:avLst/>
          </a:prstGeom>
        </p:spPr>
      </p:pic>
    </p:spTree>
    <p:extLst>
      <p:ext uri="{BB962C8B-B14F-4D97-AF65-F5344CB8AC3E}">
        <p14:creationId xmlns:p14="http://schemas.microsoft.com/office/powerpoint/2010/main" val="2888699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1E3CA-A9B8-85F9-3CF3-E100BE040302}"/>
            </a:ext>
          </a:extLst>
        </p:cNvPr>
        <p:cNvGrpSpPr/>
        <p:nvPr/>
      </p:nvGrpSpPr>
      <p:grpSpPr>
        <a:xfrm>
          <a:off x="0" y="0"/>
          <a:ext cx="0" cy="0"/>
          <a:chOff x="0" y="0"/>
          <a:chExt cx="0" cy="0"/>
        </a:xfrm>
      </p:grpSpPr>
      <p:pic>
        <p:nvPicPr>
          <p:cNvPr id="6" name="Picture 5" descr="A group of chickens eating grain&#10;&#10;AI-generated content may be incorrect.">
            <a:extLst>
              <a:ext uri="{FF2B5EF4-FFF2-40B4-BE49-F238E27FC236}">
                <a16:creationId xmlns:a16="http://schemas.microsoft.com/office/drawing/2014/main" id="{88D414CF-DD6C-6C12-059E-2060388F131F}"/>
              </a:ext>
            </a:extLst>
          </p:cNvPr>
          <p:cNvPicPr>
            <a:picLocks noChangeAspect="1"/>
          </p:cNvPicPr>
          <p:nvPr/>
        </p:nvPicPr>
        <p:blipFill>
          <a:blip r:embed="rId3"/>
          <a:srcRect t="5368" b="3743"/>
          <a:stretch/>
        </p:blipFill>
        <p:spPr>
          <a:xfrm>
            <a:off x="0" y="927720"/>
            <a:ext cx="12204492" cy="5930280"/>
          </a:xfrm>
          <a:prstGeom prst="rect">
            <a:avLst/>
          </a:prstGeom>
        </p:spPr>
      </p:pic>
      <p:sp>
        <p:nvSpPr>
          <p:cNvPr id="8" name="TextBox 7">
            <a:extLst>
              <a:ext uri="{FF2B5EF4-FFF2-40B4-BE49-F238E27FC236}">
                <a16:creationId xmlns:a16="http://schemas.microsoft.com/office/drawing/2014/main" id="{E5B21EF3-FE95-B173-BB36-2629EB7785D9}"/>
              </a:ext>
            </a:extLst>
          </p:cNvPr>
          <p:cNvSpPr txBox="1"/>
          <p:nvPr/>
        </p:nvSpPr>
        <p:spPr>
          <a:xfrm>
            <a:off x="3283087" y="5207005"/>
            <a:ext cx="678733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dirty="0">
                <a:solidFill>
                  <a:srgbClr val="1F2842"/>
                </a:solidFill>
                <a:latin typeface="Montserrat"/>
              </a:rPr>
              <a:t>Week Two</a:t>
            </a:r>
            <a:endParaRPr lang="en-US" dirty="0">
              <a:solidFill>
                <a:srgbClr val="1F2842"/>
              </a:solidFill>
            </a:endParaRPr>
          </a:p>
        </p:txBody>
      </p:sp>
    </p:spTree>
    <p:extLst>
      <p:ext uri="{BB962C8B-B14F-4D97-AF65-F5344CB8AC3E}">
        <p14:creationId xmlns:p14="http://schemas.microsoft.com/office/powerpoint/2010/main" val="15911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 light on hand">
            <a:extLst>
              <a:ext uri="{FF2B5EF4-FFF2-40B4-BE49-F238E27FC236}">
                <a16:creationId xmlns:a16="http://schemas.microsoft.com/office/drawing/2014/main" id="{E9C9716A-FE36-CF42-DE1B-619EA2CDAE7F}"/>
              </a:ext>
            </a:extLst>
          </p:cNvPr>
          <p:cNvPicPr>
            <a:picLocks noChangeAspect="1"/>
          </p:cNvPicPr>
          <p:nvPr/>
        </p:nvPicPr>
        <p:blipFill>
          <a:blip r:embed="rId3">
            <a:alphaModFix amt="35000"/>
          </a:blip>
          <a:srcRect l="1381" b="30166"/>
          <a:stretch/>
        </p:blipFill>
        <p:spPr>
          <a:xfrm>
            <a:off x="0" y="931817"/>
            <a:ext cx="12192000" cy="592618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10" name="TextBox 9">
            <a:extLst>
              <a:ext uri="{FF2B5EF4-FFF2-40B4-BE49-F238E27FC236}">
                <a16:creationId xmlns:a16="http://schemas.microsoft.com/office/drawing/2014/main" id="{B06E0165-05B3-89C6-22E5-8FF9A3D39D3E}"/>
              </a:ext>
            </a:extLst>
          </p:cNvPr>
          <p:cNvSpPr txBox="1"/>
          <p:nvPr/>
        </p:nvSpPr>
        <p:spPr>
          <a:xfrm>
            <a:off x="707582" y="3027888"/>
            <a:ext cx="6268565" cy="1815882"/>
          </a:xfrm>
          <a:custGeom>
            <a:avLst/>
            <a:gdLst>
              <a:gd name="connsiteX0" fmla="*/ 0 w 6268565"/>
              <a:gd name="connsiteY0" fmla="*/ 0 h 1815882"/>
              <a:gd name="connsiteX1" fmla="*/ 507184 w 6268565"/>
              <a:gd name="connsiteY1" fmla="*/ 0 h 1815882"/>
              <a:gd name="connsiteX2" fmla="*/ 1014368 w 6268565"/>
              <a:gd name="connsiteY2" fmla="*/ 0 h 1815882"/>
              <a:gd name="connsiteX3" fmla="*/ 1709609 w 6268565"/>
              <a:gd name="connsiteY3" fmla="*/ 0 h 1815882"/>
              <a:gd name="connsiteX4" fmla="*/ 2091421 w 6268565"/>
              <a:gd name="connsiteY4" fmla="*/ 0 h 1815882"/>
              <a:gd name="connsiteX5" fmla="*/ 2473234 w 6268565"/>
              <a:gd name="connsiteY5" fmla="*/ 0 h 1815882"/>
              <a:gd name="connsiteX6" fmla="*/ 3105789 w 6268565"/>
              <a:gd name="connsiteY6" fmla="*/ 0 h 1815882"/>
              <a:gd name="connsiteX7" fmla="*/ 3738344 w 6268565"/>
              <a:gd name="connsiteY7" fmla="*/ 0 h 1815882"/>
              <a:gd name="connsiteX8" fmla="*/ 4433585 w 6268565"/>
              <a:gd name="connsiteY8" fmla="*/ 0 h 1815882"/>
              <a:gd name="connsiteX9" fmla="*/ 5066140 w 6268565"/>
              <a:gd name="connsiteY9" fmla="*/ 0 h 1815882"/>
              <a:gd name="connsiteX10" fmla="*/ 5761381 w 6268565"/>
              <a:gd name="connsiteY10" fmla="*/ 0 h 1815882"/>
              <a:gd name="connsiteX11" fmla="*/ 6268565 w 6268565"/>
              <a:gd name="connsiteY11" fmla="*/ 0 h 1815882"/>
              <a:gd name="connsiteX12" fmla="*/ 6268565 w 6268565"/>
              <a:gd name="connsiteY12" fmla="*/ 417653 h 1815882"/>
              <a:gd name="connsiteX13" fmla="*/ 6268565 w 6268565"/>
              <a:gd name="connsiteY13" fmla="*/ 835306 h 1815882"/>
              <a:gd name="connsiteX14" fmla="*/ 6268565 w 6268565"/>
              <a:gd name="connsiteY14" fmla="*/ 1271117 h 1815882"/>
              <a:gd name="connsiteX15" fmla="*/ 6268565 w 6268565"/>
              <a:gd name="connsiteY15" fmla="*/ 1815882 h 1815882"/>
              <a:gd name="connsiteX16" fmla="*/ 5573324 w 6268565"/>
              <a:gd name="connsiteY16" fmla="*/ 1815882 h 1815882"/>
              <a:gd name="connsiteX17" fmla="*/ 4878083 w 6268565"/>
              <a:gd name="connsiteY17" fmla="*/ 1815882 h 1815882"/>
              <a:gd name="connsiteX18" fmla="*/ 4433585 w 6268565"/>
              <a:gd name="connsiteY18" fmla="*/ 1815882 h 1815882"/>
              <a:gd name="connsiteX19" fmla="*/ 3863716 w 6268565"/>
              <a:gd name="connsiteY19" fmla="*/ 1815882 h 1815882"/>
              <a:gd name="connsiteX20" fmla="*/ 3293846 w 6268565"/>
              <a:gd name="connsiteY20" fmla="*/ 1815882 h 1815882"/>
              <a:gd name="connsiteX21" fmla="*/ 2912033 w 6268565"/>
              <a:gd name="connsiteY21" fmla="*/ 1815882 h 1815882"/>
              <a:gd name="connsiteX22" fmla="*/ 2342164 w 6268565"/>
              <a:gd name="connsiteY22" fmla="*/ 1815882 h 1815882"/>
              <a:gd name="connsiteX23" fmla="*/ 1897666 w 6268565"/>
              <a:gd name="connsiteY23" fmla="*/ 1815882 h 1815882"/>
              <a:gd name="connsiteX24" fmla="*/ 1327796 w 6268565"/>
              <a:gd name="connsiteY24" fmla="*/ 1815882 h 1815882"/>
              <a:gd name="connsiteX25" fmla="*/ 695241 w 6268565"/>
              <a:gd name="connsiteY25" fmla="*/ 1815882 h 1815882"/>
              <a:gd name="connsiteX26" fmla="*/ 0 w 6268565"/>
              <a:gd name="connsiteY26" fmla="*/ 1815882 h 1815882"/>
              <a:gd name="connsiteX27" fmla="*/ 0 w 6268565"/>
              <a:gd name="connsiteY27" fmla="*/ 1380070 h 1815882"/>
              <a:gd name="connsiteX28" fmla="*/ 0 w 6268565"/>
              <a:gd name="connsiteY28" fmla="*/ 962417 h 1815882"/>
              <a:gd name="connsiteX29" fmla="*/ 0 w 6268565"/>
              <a:gd name="connsiteY29" fmla="*/ 490288 h 1815882"/>
              <a:gd name="connsiteX30" fmla="*/ 0 w 6268565"/>
              <a:gd name="connsiteY30"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68565" h="1815882" extrusionOk="0">
                <a:moveTo>
                  <a:pt x="0" y="0"/>
                </a:moveTo>
                <a:cubicBezTo>
                  <a:pt x="219523" y="-22999"/>
                  <a:pt x="256288" y="34104"/>
                  <a:pt x="507184" y="0"/>
                </a:cubicBezTo>
                <a:cubicBezTo>
                  <a:pt x="758080" y="-34104"/>
                  <a:pt x="832134" y="30129"/>
                  <a:pt x="1014368" y="0"/>
                </a:cubicBezTo>
                <a:cubicBezTo>
                  <a:pt x="1196602" y="-30129"/>
                  <a:pt x="1389406" y="58695"/>
                  <a:pt x="1709609" y="0"/>
                </a:cubicBezTo>
                <a:cubicBezTo>
                  <a:pt x="2029812" y="-58695"/>
                  <a:pt x="2004524" y="13890"/>
                  <a:pt x="2091421" y="0"/>
                </a:cubicBezTo>
                <a:cubicBezTo>
                  <a:pt x="2178318" y="-13890"/>
                  <a:pt x="2358173" y="40367"/>
                  <a:pt x="2473234" y="0"/>
                </a:cubicBezTo>
                <a:cubicBezTo>
                  <a:pt x="2588295" y="-40367"/>
                  <a:pt x="2961719" y="59243"/>
                  <a:pt x="3105789" y="0"/>
                </a:cubicBezTo>
                <a:cubicBezTo>
                  <a:pt x="3249859" y="-59243"/>
                  <a:pt x="3540191" y="58248"/>
                  <a:pt x="3738344" y="0"/>
                </a:cubicBezTo>
                <a:cubicBezTo>
                  <a:pt x="3936498" y="-58248"/>
                  <a:pt x="4164005" y="79211"/>
                  <a:pt x="4433585" y="0"/>
                </a:cubicBezTo>
                <a:cubicBezTo>
                  <a:pt x="4703165" y="-79211"/>
                  <a:pt x="4867686" y="5247"/>
                  <a:pt x="5066140" y="0"/>
                </a:cubicBezTo>
                <a:cubicBezTo>
                  <a:pt x="5264595" y="-5247"/>
                  <a:pt x="5533903" y="73205"/>
                  <a:pt x="5761381" y="0"/>
                </a:cubicBezTo>
                <a:cubicBezTo>
                  <a:pt x="5988859" y="-73205"/>
                  <a:pt x="6141073" y="43245"/>
                  <a:pt x="6268565" y="0"/>
                </a:cubicBezTo>
                <a:cubicBezTo>
                  <a:pt x="6297801" y="109508"/>
                  <a:pt x="6230793" y="219183"/>
                  <a:pt x="6268565" y="417653"/>
                </a:cubicBezTo>
                <a:cubicBezTo>
                  <a:pt x="6306337" y="616123"/>
                  <a:pt x="6255804" y="698488"/>
                  <a:pt x="6268565" y="835306"/>
                </a:cubicBezTo>
                <a:cubicBezTo>
                  <a:pt x="6281326" y="972124"/>
                  <a:pt x="6218332" y="1083738"/>
                  <a:pt x="6268565" y="1271117"/>
                </a:cubicBezTo>
                <a:cubicBezTo>
                  <a:pt x="6318798" y="1458496"/>
                  <a:pt x="6257129" y="1596813"/>
                  <a:pt x="6268565" y="1815882"/>
                </a:cubicBezTo>
                <a:cubicBezTo>
                  <a:pt x="6113234" y="1882065"/>
                  <a:pt x="5819474" y="1805518"/>
                  <a:pt x="5573324" y="1815882"/>
                </a:cubicBezTo>
                <a:cubicBezTo>
                  <a:pt x="5327174" y="1826246"/>
                  <a:pt x="5048465" y="1767953"/>
                  <a:pt x="4878083" y="1815882"/>
                </a:cubicBezTo>
                <a:cubicBezTo>
                  <a:pt x="4707701" y="1863811"/>
                  <a:pt x="4558653" y="1791195"/>
                  <a:pt x="4433585" y="1815882"/>
                </a:cubicBezTo>
                <a:cubicBezTo>
                  <a:pt x="4308517" y="1840569"/>
                  <a:pt x="4124324" y="1796641"/>
                  <a:pt x="3863716" y="1815882"/>
                </a:cubicBezTo>
                <a:cubicBezTo>
                  <a:pt x="3603108" y="1835123"/>
                  <a:pt x="3572579" y="1765402"/>
                  <a:pt x="3293846" y="1815882"/>
                </a:cubicBezTo>
                <a:cubicBezTo>
                  <a:pt x="3015113" y="1866362"/>
                  <a:pt x="3098950" y="1786486"/>
                  <a:pt x="2912033" y="1815882"/>
                </a:cubicBezTo>
                <a:cubicBezTo>
                  <a:pt x="2725116" y="1845278"/>
                  <a:pt x="2506498" y="1807763"/>
                  <a:pt x="2342164" y="1815882"/>
                </a:cubicBezTo>
                <a:cubicBezTo>
                  <a:pt x="2177830" y="1824001"/>
                  <a:pt x="2091044" y="1773457"/>
                  <a:pt x="1897666" y="1815882"/>
                </a:cubicBezTo>
                <a:cubicBezTo>
                  <a:pt x="1704288" y="1858307"/>
                  <a:pt x="1559506" y="1774617"/>
                  <a:pt x="1327796" y="1815882"/>
                </a:cubicBezTo>
                <a:cubicBezTo>
                  <a:pt x="1096086" y="1857147"/>
                  <a:pt x="872905" y="1740240"/>
                  <a:pt x="695241" y="1815882"/>
                </a:cubicBezTo>
                <a:cubicBezTo>
                  <a:pt x="517577" y="1891524"/>
                  <a:pt x="294770" y="1763789"/>
                  <a:pt x="0" y="1815882"/>
                </a:cubicBezTo>
                <a:cubicBezTo>
                  <a:pt x="-14822" y="1625748"/>
                  <a:pt x="32885" y="1564500"/>
                  <a:pt x="0" y="1380070"/>
                </a:cubicBezTo>
                <a:cubicBezTo>
                  <a:pt x="-32885" y="1195640"/>
                  <a:pt x="6078" y="1126468"/>
                  <a:pt x="0" y="962417"/>
                </a:cubicBezTo>
                <a:cubicBezTo>
                  <a:pt x="-6078" y="798366"/>
                  <a:pt x="14475" y="609785"/>
                  <a:pt x="0" y="490288"/>
                </a:cubicBezTo>
                <a:cubicBezTo>
                  <a:pt x="-14475" y="370791"/>
                  <a:pt x="15978" y="206018"/>
                  <a:pt x="0" y="0"/>
                </a:cubicBezTo>
                <a:close/>
              </a:path>
            </a:pathLst>
          </a:custGeom>
          <a:noFill/>
          <a:ln w="57150">
            <a:solidFill>
              <a:schemeClr val="bg1"/>
            </a:solidFill>
            <a:prstDash val="solid"/>
            <a:extLst>
              <a:ext uri="{C807C97D-BFC1-408E-A445-0C87EB9F89A2}">
                <ask:lineSketchStyleProps xmlns:ask="http://schemas.microsoft.com/office/drawing/2018/sketchyshapes" sd="2954083749">
                  <a:prstGeom prst="rect">
                    <a:avLst/>
                  </a:prstGeom>
                  <ask:type>
                    <ask:lineSketchScribble/>
                  </ask:type>
                </ask:lineSketchStyleProps>
              </a:ext>
            </a:extLst>
          </a:ln>
        </p:spPr>
        <p:txBody>
          <a:bodyPr wrap="square" lIns="91440" tIns="45720" rIns="91440" bIns="45720" rtlCol="0" anchor="t">
            <a:spAutoFit/>
          </a:bodyPr>
          <a:lstStyle/>
          <a:p>
            <a:r>
              <a:rPr lang="en-US" sz="2800" b="1" dirty="0">
                <a:solidFill>
                  <a:schemeClr val="bg1"/>
                </a:solidFill>
                <a:latin typeface="Montserrat"/>
              </a:rPr>
              <a:t>‘‘He ate nothing during those days. And when they were over, he was hungry.’’</a:t>
            </a:r>
          </a:p>
          <a:p>
            <a:r>
              <a:rPr lang="en-US" sz="2800" b="1" dirty="0">
                <a:solidFill>
                  <a:schemeClr val="bg1"/>
                </a:solidFill>
                <a:latin typeface="Montserrat SemiBold"/>
              </a:rPr>
              <a:t>Luke 4:2</a:t>
            </a:r>
            <a:endParaRPr lang="en-US" sz="2800" b="1" i="0" dirty="0">
              <a:solidFill>
                <a:schemeClr val="bg1"/>
              </a:solidFill>
              <a:effectLst/>
              <a:latin typeface="Montserrat" panose="00000500000000000000" pitchFamily="2" charset="0"/>
            </a:endParaRPr>
          </a:p>
        </p:txBody>
      </p:sp>
    </p:spTree>
    <p:extLst>
      <p:ext uri="{BB962C8B-B14F-4D97-AF65-F5344CB8AC3E}">
        <p14:creationId xmlns:p14="http://schemas.microsoft.com/office/powerpoint/2010/main" val="299533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9CF4E7FD-D887-C427-DD49-FDA189F34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11" name="Title 1">
            <a:extLst>
              <a:ext uri="{FF2B5EF4-FFF2-40B4-BE49-F238E27FC236}">
                <a16:creationId xmlns:a16="http://schemas.microsoft.com/office/drawing/2014/main" id="{590144DE-1DBE-CBC9-97F5-0791084EBC1A}"/>
              </a:ext>
            </a:extLst>
          </p:cNvPr>
          <p:cNvSpPr>
            <a:spLocks noGrp="1"/>
          </p:cNvSpPr>
          <p:nvPr>
            <p:ph type="ctrTitle"/>
          </p:nvPr>
        </p:nvSpPr>
        <p:spPr>
          <a:xfrm>
            <a:off x="6454017" y="1635932"/>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13" name="TextBox 12">
            <a:extLst>
              <a:ext uri="{FF2B5EF4-FFF2-40B4-BE49-F238E27FC236}">
                <a16:creationId xmlns:a16="http://schemas.microsoft.com/office/drawing/2014/main" id="{45ABF71E-B9AF-105E-31CA-950D05228169}"/>
              </a:ext>
            </a:extLst>
          </p:cNvPr>
          <p:cNvSpPr txBox="1"/>
          <p:nvPr/>
        </p:nvSpPr>
        <p:spPr>
          <a:xfrm>
            <a:off x="6289693" y="2447892"/>
            <a:ext cx="3503236" cy="369332"/>
          </a:xfrm>
          <a:prstGeom prst="rect">
            <a:avLst/>
          </a:prstGeom>
          <a:noFill/>
        </p:spPr>
        <p:txBody>
          <a:bodyPr wrap="square" rtlCol="0">
            <a:spAutoFit/>
          </a:bodyPr>
          <a:lstStyle/>
          <a:p>
            <a:r>
              <a:rPr lang="en-US">
                <a:solidFill>
                  <a:schemeClr val="bg1"/>
                </a:solidFill>
                <a:latin typeface="Montserrat" panose="00000500000000000000" pitchFamily="2" charset="0"/>
              </a:rPr>
              <a:t>Let’s listen to the reflection. </a:t>
            </a:r>
            <a:endParaRPr lang="en-GB">
              <a:solidFill>
                <a:schemeClr val="bg1"/>
              </a:solidFill>
              <a:latin typeface="Montserrat" panose="00000500000000000000" pitchFamily="2" charset="0"/>
            </a:endParaRPr>
          </a:p>
        </p:txBody>
      </p:sp>
      <p:grpSp>
        <p:nvGrpSpPr>
          <p:cNvPr id="2" name="Group 1">
            <a:extLst>
              <a:ext uri="{FF2B5EF4-FFF2-40B4-BE49-F238E27FC236}">
                <a16:creationId xmlns:a16="http://schemas.microsoft.com/office/drawing/2014/main" id="{602AC020-56DC-A114-BB9B-6AD14414F591}"/>
              </a:ext>
            </a:extLst>
          </p:cNvPr>
          <p:cNvGrpSpPr/>
          <p:nvPr/>
        </p:nvGrpSpPr>
        <p:grpSpPr>
          <a:xfrm>
            <a:off x="10008468" y="30260"/>
            <a:ext cx="2216773" cy="1865157"/>
            <a:chOff x="10008468" y="30260"/>
            <a:chExt cx="2216773" cy="1865157"/>
          </a:xfrm>
        </p:grpSpPr>
        <p:pic>
          <p:nvPicPr>
            <p:cNvPr id="4" name="Picture 3" descr="A chicken and a black background&#10;&#10;Description automatically generated">
              <a:extLst>
                <a:ext uri="{FF2B5EF4-FFF2-40B4-BE49-F238E27FC236}">
                  <a16:creationId xmlns:a16="http://schemas.microsoft.com/office/drawing/2014/main" id="{E51F6B07-F96E-3AAA-ABE7-3E5E76FA59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6" name="Picture 5" descr="A chicken and a black background&#10;&#10;Description automatically generated">
              <a:extLst>
                <a:ext uri="{FF2B5EF4-FFF2-40B4-BE49-F238E27FC236}">
                  <a16:creationId xmlns:a16="http://schemas.microsoft.com/office/drawing/2014/main" id="{EA916C2C-C6E2-7425-36F1-99E3ED742C6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2" name="Picture 11" descr="A chicken and a black background&#10;&#10;Description automatically generated">
              <a:extLst>
                <a:ext uri="{FF2B5EF4-FFF2-40B4-BE49-F238E27FC236}">
                  <a16:creationId xmlns:a16="http://schemas.microsoft.com/office/drawing/2014/main" id="{6376CB24-34CB-5111-59B0-AA333899E8B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pic>
        <p:nvPicPr>
          <p:cNvPr id="8" name="Picture 7" descr="A person in a straw hat holding a fruit&#10;&#10;AI-generated content may be incorrect.">
            <a:extLst>
              <a:ext uri="{FF2B5EF4-FFF2-40B4-BE49-F238E27FC236}">
                <a16:creationId xmlns:a16="http://schemas.microsoft.com/office/drawing/2014/main" id="{778CAEB6-C930-BB33-1C57-144731B4029D}"/>
              </a:ext>
            </a:extLst>
          </p:cNvPr>
          <p:cNvPicPr>
            <a:picLocks noChangeAspect="1"/>
          </p:cNvPicPr>
          <p:nvPr/>
        </p:nvPicPr>
        <p:blipFill>
          <a:blip r:embed="rId9"/>
          <a:stretch>
            <a:fillRect/>
          </a:stretch>
        </p:blipFill>
        <p:spPr>
          <a:xfrm>
            <a:off x="27484" y="859439"/>
            <a:ext cx="3817493" cy="6001060"/>
          </a:xfrm>
          <a:prstGeom prst="rect">
            <a:avLst/>
          </a:prstGeom>
        </p:spPr>
      </p:pic>
      <p:pic>
        <p:nvPicPr>
          <p:cNvPr id="5" name="Reflection 2">
            <a:hlinkClick r:id="" action="ppaction://media"/>
            <a:extLst>
              <a:ext uri="{FF2B5EF4-FFF2-40B4-BE49-F238E27FC236}">
                <a16:creationId xmlns:a16="http://schemas.microsoft.com/office/drawing/2014/main" id="{FC6762F3-C5E6-FD81-264F-E6F6F9C655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34911" y="3418114"/>
            <a:ext cx="406400" cy="406400"/>
          </a:xfrm>
          <a:prstGeom prst="rect">
            <a:avLst/>
          </a:prstGeom>
        </p:spPr>
      </p:pic>
    </p:spTree>
    <p:extLst>
      <p:ext uri="{BB962C8B-B14F-4D97-AF65-F5344CB8AC3E}">
        <p14:creationId xmlns:p14="http://schemas.microsoft.com/office/powerpoint/2010/main" val="9842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extBox 1">
            <a:extLst>
              <a:ext uri="{FF2B5EF4-FFF2-40B4-BE49-F238E27FC236}">
                <a16:creationId xmlns:a16="http://schemas.microsoft.com/office/drawing/2014/main" id="{6E53911E-3EC9-6D24-B351-C6C64E1E9459}"/>
              </a:ext>
            </a:extLst>
          </p:cNvPr>
          <p:cNvSpPr txBox="1"/>
          <p:nvPr/>
        </p:nvSpPr>
        <p:spPr>
          <a:xfrm>
            <a:off x="574890" y="3130799"/>
            <a:ext cx="95799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bg1"/>
              </a:solidFill>
              <a:latin typeface="monserrat"/>
              <a:ea typeface="Calibri"/>
              <a:cs typeface="Calibri"/>
            </a:endParaRPr>
          </a:p>
        </p:txBody>
      </p:sp>
      <p:sp>
        <p:nvSpPr>
          <p:cNvPr id="11" name="TextBox 10">
            <a:extLst>
              <a:ext uri="{FF2B5EF4-FFF2-40B4-BE49-F238E27FC236}">
                <a16:creationId xmlns:a16="http://schemas.microsoft.com/office/drawing/2014/main" id="{6223BC67-779C-BA6C-3302-58B5650CA6EE}"/>
              </a:ext>
            </a:extLst>
          </p:cNvPr>
          <p:cNvSpPr txBox="1"/>
          <p:nvPr/>
        </p:nvSpPr>
        <p:spPr>
          <a:xfrm>
            <a:off x="418830" y="1988403"/>
            <a:ext cx="1150395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Montserrat"/>
                <a:ea typeface="+mn-lt"/>
                <a:cs typeface="+mn-lt"/>
              </a:rPr>
              <a:t>Jesus spends forty days in the desert with nothing to eat. Like Khera and her community in northern Kenya, Jesus experiences harsh conditions. We are not surprised to learn he is hungry. During this difficult time however, Jesus is never alone. He is filled with the Holy Spirit, who strengthens him. </a:t>
            </a:r>
          </a:p>
          <a:p>
            <a:endParaRPr lang="en-US" sz="2000" dirty="0">
              <a:solidFill>
                <a:schemeClr val="bg1"/>
              </a:solidFill>
              <a:latin typeface="Montserrat"/>
              <a:ea typeface="+mn-lt"/>
              <a:cs typeface="+mn-lt"/>
            </a:endParaRPr>
          </a:p>
          <a:p>
            <a:r>
              <a:rPr lang="en-US" sz="2000" dirty="0">
                <a:solidFill>
                  <a:schemeClr val="bg1"/>
                </a:solidFill>
                <a:latin typeface="Montserrat"/>
                <a:ea typeface="+mn-lt"/>
                <a:cs typeface="+mn-lt"/>
              </a:rPr>
              <a:t>When we face challenges, we can feel isolated and lonely, but our faith teaches us that God is always with us, helping us to overcome difficulties. It can also lead us to stand with others facing challenges. Striving together with others can make a real difference, whether in our local community, or in our wider global family. </a:t>
            </a:r>
          </a:p>
          <a:p>
            <a:endParaRPr lang="en-US" sz="2000" dirty="0">
              <a:solidFill>
                <a:schemeClr val="bg1"/>
              </a:solidFill>
              <a:latin typeface="Montserrat"/>
              <a:ea typeface="+mn-lt"/>
              <a:cs typeface="+mn-lt"/>
            </a:endParaRPr>
          </a:p>
          <a:p>
            <a:r>
              <a:rPr lang="en-US" sz="2000" dirty="0">
                <a:solidFill>
                  <a:schemeClr val="bg1"/>
                </a:solidFill>
                <a:latin typeface="Montserrat"/>
                <a:ea typeface="Calibri"/>
                <a:cs typeface="Calibri"/>
              </a:rPr>
              <a:t>It can mean working towards everyone having enough food to eat, clean water to drink and the things everyone needs to live a life a happy and healthy life. </a:t>
            </a:r>
          </a:p>
          <a:p>
            <a:endParaRPr lang="en-GB" sz="2000" dirty="0">
              <a:solidFill>
                <a:schemeClr val="bg1"/>
              </a:solidFill>
              <a:latin typeface="Montserrat"/>
              <a:ea typeface="Calibri"/>
              <a:cs typeface="Calibri"/>
            </a:endParaRPr>
          </a:p>
          <a:p>
            <a:endParaRPr lang="en-GB" sz="2000" dirty="0">
              <a:solidFill>
                <a:schemeClr val="bg1"/>
              </a:solidFill>
              <a:latin typeface="Montserrat"/>
              <a:ea typeface="Calibri"/>
              <a:cs typeface="Calibri"/>
            </a:endParaRPr>
          </a:p>
        </p:txBody>
      </p:sp>
      <p:sp>
        <p:nvSpPr>
          <p:cNvPr id="4" name="TextBox 3">
            <a:extLst>
              <a:ext uri="{FF2B5EF4-FFF2-40B4-BE49-F238E27FC236}">
                <a16:creationId xmlns:a16="http://schemas.microsoft.com/office/drawing/2014/main" id="{EA080EA5-AF1A-A5D9-DB81-58E3AC20D9D6}"/>
              </a:ext>
            </a:extLst>
          </p:cNvPr>
          <p:cNvSpPr txBox="1"/>
          <p:nvPr/>
        </p:nvSpPr>
        <p:spPr>
          <a:xfrm>
            <a:off x="602106" y="1276662"/>
            <a:ext cx="34427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FFFFFF"/>
                </a:solidFill>
                <a:latin typeface="Montserrat SemiBold"/>
              </a:rPr>
              <a:t>Reflection</a:t>
            </a:r>
            <a:endParaRPr lang="en-US"/>
          </a:p>
        </p:txBody>
      </p:sp>
    </p:spTree>
    <p:extLst>
      <p:ext uri="{BB962C8B-B14F-4D97-AF65-F5344CB8AC3E}">
        <p14:creationId xmlns:p14="http://schemas.microsoft.com/office/powerpoint/2010/main" val="1258299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hildren running on a field&#10;&#10;AI-generated content may be incorrect.">
            <a:extLst>
              <a:ext uri="{FF2B5EF4-FFF2-40B4-BE49-F238E27FC236}">
                <a16:creationId xmlns:a16="http://schemas.microsoft.com/office/drawing/2014/main" id="{D9F42D89-5C24-4DE4-208F-956F0E79A255}"/>
              </a:ext>
            </a:extLst>
          </p:cNvPr>
          <p:cNvPicPr>
            <a:picLocks noChangeAspect="1"/>
          </p:cNvPicPr>
          <p:nvPr/>
        </p:nvPicPr>
        <p:blipFill>
          <a:blip r:embed="rId3">
            <a:alphaModFix amt="35000"/>
          </a:blip>
          <a:srcRect t="15806" b="7457"/>
          <a:stretch/>
        </p:blipFill>
        <p:spPr>
          <a:xfrm>
            <a:off x="0" y="904672"/>
            <a:ext cx="12192000" cy="6031149"/>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13" name="TextBox 12">
            <a:extLst>
              <a:ext uri="{FF2B5EF4-FFF2-40B4-BE49-F238E27FC236}">
                <a16:creationId xmlns:a16="http://schemas.microsoft.com/office/drawing/2014/main" id="{5022E3CE-04E9-D796-F7C3-212CB6ED636E}"/>
              </a:ext>
            </a:extLst>
          </p:cNvPr>
          <p:cNvSpPr txBox="1"/>
          <p:nvPr/>
        </p:nvSpPr>
        <p:spPr>
          <a:xfrm>
            <a:off x="1054651" y="2779244"/>
            <a:ext cx="10082698" cy="3046988"/>
          </a:xfrm>
          <a:prstGeom prst="rect">
            <a:avLst/>
          </a:prstGeom>
          <a:noFill/>
        </p:spPr>
        <p:txBody>
          <a:bodyPr wrap="square" lIns="91440" tIns="45720" rIns="91440" bIns="45720" rtlCol="0" anchor="t">
            <a:spAutoFit/>
          </a:bodyPr>
          <a:lstStyle/>
          <a:p>
            <a:r>
              <a:rPr lang="en-US" sz="2400" b="1" dirty="0">
                <a:solidFill>
                  <a:schemeClr val="bg1"/>
                </a:solidFill>
                <a:latin typeface="Montserrat" panose="00000500000000000000" pitchFamily="2" charset="0"/>
              </a:rPr>
              <a:t>How can we be a </a:t>
            </a:r>
            <a:r>
              <a:rPr lang="en-US" sz="2400" b="1" dirty="0" err="1">
                <a:solidFill>
                  <a:schemeClr val="bg1"/>
                </a:solidFill>
                <a:latin typeface="Montserrat" panose="00000500000000000000" pitchFamily="2" charset="0"/>
              </a:rPr>
              <a:t>neighbour</a:t>
            </a:r>
            <a:r>
              <a:rPr lang="en-US" sz="2400" b="1" dirty="0">
                <a:solidFill>
                  <a:schemeClr val="bg1"/>
                </a:solidFill>
                <a:latin typeface="Montserrat" panose="00000500000000000000" pitchFamily="2" charset="0"/>
              </a:rPr>
              <a:t> to those who are hungry and thirsty so far away</a:t>
            </a:r>
            <a:r>
              <a:rPr lang="en-US" sz="2400" b="1" i="0" dirty="0">
                <a:solidFill>
                  <a:schemeClr val="bg1"/>
                </a:solidFill>
                <a:effectLst/>
                <a:latin typeface="Montserrat" panose="00000500000000000000" pitchFamily="2" charset="0"/>
              </a:rPr>
              <a:t>?</a:t>
            </a:r>
            <a:r>
              <a:rPr lang="en-US" sz="2400" b="1" dirty="0">
                <a:solidFill>
                  <a:schemeClr val="bg1"/>
                </a:solidFill>
                <a:latin typeface="Montserrat" panose="00000500000000000000" pitchFamily="2" charset="0"/>
              </a:rPr>
              <a:t> Sometimes it may seem difficult. </a:t>
            </a:r>
            <a:endParaRPr lang="en-US" b="1" dirty="0">
              <a:solidFill>
                <a:schemeClr val="bg1"/>
              </a:solidFill>
              <a:latin typeface="Montserrat" panose="00000500000000000000" pitchFamily="2" charset="0"/>
              <a:ea typeface="Calibri" panose="020F0502020204030204"/>
              <a:cs typeface="Calibri" panose="020F0502020204030204"/>
            </a:endParaRPr>
          </a:p>
          <a:p>
            <a:endParaRPr lang="en-US" sz="2400" b="1" dirty="0">
              <a:solidFill>
                <a:schemeClr val="bg1"/>
              </a:solidFill>
              <a:latin typeface="Montserrat" panose="00000500000000000000" pitchFamily="2" charset="0"/>
            </a:endParaRPr>
          </a:p>
          <a:p>
            <a:r>
              <a:rPr lang="en-US" sz="2400" b="1" dirty="0">
                <a:solidFill>
                  <a:schemeClr val="bg1"/>
                </a:solidFill>
                <a:latin typeface="Montserrat" panose="00000500000000000000" pitchFamily="2" charset="0"/>
              </a:rPr>
              <a:t>Standing in solidarity with our global family and raising money for CAFOD gives us that opportunity. And there are so many easy ways to do it! How about a cake sale, a sponsored silence or the Big Lent Walk?</a:t>
            </a:r>
            <a:endParaRPr lang="en-US" b="1" dirty="0">
              <a:solidFill>
                <a:schemeClr val="bg1"/>
              </a:solidFill>
              <a:latin typeface="Montserrat" panose="00000500000000000000" pitchFamily="2" charset="0"/>
              <a:ea typeface="Calibri"/>
              <a:cs typeface="Calibri"/>
            </a:endParaRPr>
          </a:p>
          <a:p>
            <a:pPr algn="ctr"/>
            <a:endParaRPr lang="en-US" sz="2400" dirty="0">
              <a:solidFill>
                <a:schemeClr val="bg1"/>
              </a:solidFill>
              <a:latin typeface="Montserrat"/>
            </a:endParaRPr>
          </a:p>
        </p:txBody>
      </p:sp>
      <p:pic>
        <p:nvPicPr>
          <p:cNvPr id="2" name="Picture 1" descr="A purple and green text on a black background&#10;&#10;Description automatically generated">
            <a:extLst>
              <a:ext uri="{FF2B5EF4-FFF2-40B4-BE49-F238E27FC236}">
                <a16:creationId xmlns:a16="http://schemas.microsoft.com/office/drawing/2014/main" id="{915FB178-0796-E33F-4B1C-EB9DEE753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1616777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child&#10;&#10;AI-generated content may be incorrect.">
            <a:extLst>
              <a:ext uri="{FF2B5EF4-FFF2-40B4-BE49-F238E27FC236}">
                <a16:creationId xmlns:a16="http://schemas.microsoft.com/office/drawing/2014/main" id="{704FB658-6D53-D288-A9BF-02C15192B748}"/>
              </a:ext>
            </a:extLst>
          </p:cNvPr>
          <p:cNvPicPr>
            <a:picLocks noChangeAspect="1"/>
          </p:cNvPicPr>
          <p:nvPr/>
        </p:nvPicPr>
        <p:blipFill>
          <a:blip r:embed="rId3"/>
          <a:srcRect t="6942" r="-361" b="245"/>
          <a:stretch/>
        </p:blipFill>
        <p:spPr>
          <a:xfrm>
            <a:off x="8134663" y="1188262"/>
            <a:ext cx="3936636" cy="534282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grpSp>
        <p:nvGrpSpPr>
          <p:cNvPr id="12" name="Group 11">
            <a:extLst>
              <a:ext uri="{FF2B5EF4-FFF2-40B4-BE49-F238E27FC236}">
                <a16:creationId xmlns:a16="http://schemas.microsoft.com/office/drawing/2014/main" id="{E7992327-7F1A-44E3-445D-C24C5BC68859}"/>
              </a:ext>
            </a:extLst>
          </p:cNvPr>
          <p:cNvGrpSpPr/>
          <p:nvPr/>
        </p:nvGrpSpPr>
        <p:grpSpPr>
          <a:xfrm>
            <a:off x="235901" y="4898787"/>
            <a:ext cx="1537473" cy="1532708"/>
            <a:chOff x="10511500" y="957944"/>
            <a:chExt cx="1537473" cy="1532708"/>
          </a:xfrm>
        </p:grpSpPr>
        <p:pic>
          <p:nvPicPr>
            <p:cNvPr id="2" name="Picture 1" descr="A fried egg on a black background&#10;&#10;Description automatically generated">
              <a:extLst>
                <a:ext uri="{FF2B5EF4-FFF2-40B4-BE49-F238E27FC236}">
                  <a16:creationId xmlns:a16="http://schemas.microsoft.com/office/drawing/2014/main" id="{C260A837-FA02-46A9-E92A-CF8E97B5C2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07338" y="957944"/>
              <a:ext cx="888606" cy="893637"/>
            </a:xfrm>
            <a:prstGeom prst="rect">
              <a:avLst/>
            </a:prstGeom>
          </p:spPr>
        </p:pic>
        <p:pic>
          <p:nvPicPr>
            <p:cNvPr id="7" name="Picture 6" descr="A fried egg on a black background&#10;&#10;Description automatically generated">
              <a:extLst>
                <a:ext uri="{FF2B5EF4-FFF2-40B4-BE49-F238E27FC236}">
                  <a16:creationId xmlns:a16="http://schemas.microsoft.com/office/drawing/2014/main" id="{C0169B20-340E-A36A-0311-7864ADA8525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308499" y="1745986"/>
              <a:ext cx="740474" cy="744666"/>
            </a:xfrm>
            <a:prstGeom prst="rect">
              <a:avLst/>
            </a:prstGeom>
          </p:spPr>
        </p:pic>
        <p:pic>
          <p:nvPicPr>
            <p:cNvPr id="11" name="Picture 10" descr="A fried egg on a black background&#10;&#10;Description automatically generated">
              <a:extLst>
                <a:ext uri="{FF2B5EF4-FFF2-40B4-BE49-F238E27FC236}">
                  <a16:creationId xmlns:a16="http://schemas.microsoft.com/office/drawing/2014/main" id="{3A8E3EEA-E85E-4E5E-F1FF-FFD755F056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11500" y="1690350"/>
              <a:ext cx="740474" cy="744666"/>
            </a:xfrm>
            <a:prstGeom prst="rect">
              <a:avLst/>
            </a:prstGeom>
          </p:spPr>
        </p:pic>
      </p:grpSp>
      <p:sp>
        <p:nvSpPr>
          <p:cNvPr id="13" name="TextBox 12">
            <a:extLst>
              <a:ext uri="{FF2B5EF4-FFF2-40B4-BE49-F238E27FC236}">
                <a16:creationId xmlns:a16="http://schemas.microsoft.com/office/drawing/2014/main" id="{C4720661-A601-BAF8-35ED-3B6E651BF06E}"/>
              </a:ext>
            </a:extLst>
          </p:cNvPr>
          <p:cNvSpPr txBox="1"/>
          <p:nvPr/>
        </p:nvSpPr>
        <p:spPr>
          <a:xfrm>
            <a:off x="680249" y="1518781"/>
            <a:ext cx="7149359"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50000"/>
              </a:spcAft>
            </a:pPr>
            <a:r>
              <a:rPr lang="en-GB" b="1" dirty="0" err="1">
                <a:solidFill>
                  <a:srgbClr val="1F2842"/>
                </a:solidFill>
                <a:latin typeface="Montserrat"/>
                <a:ea typeface="+mn-lt"/>
                <a:cs typeface="+mn-lt"/>
              </a:rPr>
              <a:t>Lokho</a:t>
            </a:r>
            <a:r>
              <a:rPr lang="en-GB" b="1" dirty="0">
                <a:solidFill>
                  <a:srgbClr val="1F2842"/>
                </a:solidFill>
                <a:latin typeface="Montserrat"/>
                <a:ea typeface="+mn-lt"/>
                <a:cs typeface="+mn-lt"/>
              </a:rPr>
              <a:t> lost all her animals in the </a:t>
            </a:r>
            <a:r>
              <a:rPr lang="en-GB" b="1" dirty="0" err="1">
                <a:solidFill>
                  <a:srgbClr val="1F2842"/>
                </a:solidFill>
                <a:latin typeface="Montserrat"/>
                <a:ea typeface="+mn-lt"/>
                <a:cs typeface="+mn-lt"/>
              </a:rPr>
              <a:t>the</a:t>
            </a:r>
            <a:r>
              <a:rPr lang="en-GB" b="1" dirty="0">
                <a:solidFill>
                  <a:srgbClr val="1F2842"/>
                </a:solidFill>
                <a:latin typeface="Montserrat"/>
                <a:ea typeface="+mn-lt"/>
                <a:cs typeface="+mn-lt"/>
              </a:rPr>
              <a:t> drought too. She had no other way to feed her family, including her baby, Gurati, who was born during the drought.</a:t>
            </a:r>
            <a:endParaRPr lang="en-US" b="1" dirty="0">
              <a:solidFill>
                <a:srgbClr val="1F2842"/>
              </a:solidFill>
              <a:latin typeface="Montserrat"/>
              <a:ea typeface="+mn-lt"/>
              <a:cs typeface="+mn-lt"/>
            </a:endParaRPr>
          </a:p>
          <a:p>
            <a:pPr>
              <a:spcBef>
                <a:spcPct val="0"/>
              </a:spcBef>
              <a:spcAft>
                <a:spcPct val="50000"/>
              </a:spcAft>
            </a:pPr>
            <a:r>
              <a:rPr lang="en-GB" b="1" dirty="0">
                <a:solidFill>
                  <a:srgbClr val="1F2842"/>
                </a:solidFill>
                <a:latin typeface="Montserrat"/>
                <a:ea typeface="+mn-lt"/>
                <a:cs typeface="+mn-lt"/>
              </a:rPr>
              <a:t>In spite of these very real challenges, her faith in God remained. </a:t>
            </a:r>
            <a:endParaRPr lang="en-US" b="1" dirty="0">
              <a:solidFill>
                <a:srgbClr val="1F2842"/>
              </a:solidFill>
              <a:latin typeface="Montserrat"/>
              <a:ea typeface="+mn-lt"/>
              <a:cs typeface="+mn-lt"/>
            </a:endParaRPr>
          </a:p>
          <a:p>
            <a:pPr>
              <a:spcBef>
                <a:spcPct val="0"/>
              </a:spcBef>
              <a:spcAft>
                <a:spcPct val="50000"/>
              </a:spcAft>
            </a:pPr>
            <a:r>
              <a:rPr lang="en-GB" b="1" dirty="0">
                <a:solidFill>
                  <a:srgbClr val="1F2842"/>
                </a:solidFill>
                <a:latin typeface="Montserrat"/>
                <a:ea typeface="+mn-lt"/>
                <a:cs typeface="+mn-lt"/>
              </a:rPr>
              <a:t>“I turn to God through prayer. I pray for a better life in which to raise my children. I pray for good health and peace of mind… Since we believe the provider is God, I rely on God.” </a:t>
            </a:r>
          </a:p>
          <a:p>
            <a:pPr>
              <a:spcBef>
                <a:spcPct val="0"/>
              </a:spcBef>
              <a:spcAft>
                <a:spcPct val="50000"/>
              </a:spcAft>
            </a:pPr>
            <a:endParaRPr lang="en-GB" dirty="0">
              <a:latin typeface="Montserrat"/>
              <a:ea typeface="+mn-lt"/>
              <a:cs typeface="+mn-lt"/>
            </a:endParaRPr>
          </a:p>
        </p:txBody>
      </p:sp>
      <p:sp>
        <p:nvSpPr>
          <p:cNvPr id="8" name="TextBox 7">
            <a:extLst>
              <a:ext uri="{FF2B5EF4-FFF2-40B4-BE49-F238E27FC236}">
                <a16:creationId xmlns:a16="http://schemas.microsoft.com/office/drawing/2014/main" id="{B10B0356-8C87-AA8B-C359-550D86675232}"/>
              </a:ext>
            </a:extLst>
          </p:cNvPr>
          <p:cNvSpPr txBox="1"/>
          <p:nvPr/>
        </p:nvSpPr>
        <p:spPr>
          <a:xfrm>
            <a:off x="1829899" y="5053760"/>
            <a:ext cx="635533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ontserrat"/>
                <a:ea typeface="Calibri"/>
                <a:cs typeface="Calibri"/>
              </a:rPr>
              <a:t>As you journey towards making your special Jubilee pledge this summer, think about what it means to be agent of change, standing in solidarity with your global family? </a:t>
            </a:r>
          </a:p>
          <a:p>
            <a:endParaRPr lang="en-US" dirty="0">
              <a:ea typeface="Calibri"/>
              <a:cs typeface="Calibri"/>
            </a:endParaRPr>
          </a:p>
        </p:txBody>
      </p:sp>
      <p:pic>
        <p:nvPicPr>
          <p:cNvPr id="10" name="Picture 9" descr="A purple and green text on a black background&#10;&#10;Description automatically generated">
            <a:extLst>
              <a:ext uri="{FF2B5EF4-FFF2-40B4-BE49-F238E27FC236}">
                <a16:creationId xmlns:a16="http://schemas.microsoft.com/office/drawing/2014/main" id="{4465315F-8F4E-F569-4A71-B89843212A94}"/>
              </a:ext>
            </a:extLst>
          </p:cNvPr>
          <p:cNvPicPr>
            <a:picLocks noChangeAspect="1"/>
          </p:cNvPicPr>
          <p:nvPr/>
        </p:nvPicPr>
        <p:blipFill>
          <a:blip r:embed="rId7"/>
          <a:stretch>
            <a:fillRect/>
          </a:stretch>
        </p:blipFill>
        <p:spPr>
          <a:xfrm>
            <a:off x="11249096" y="65680"/>
            <a:ext cx="788402" cy="834779"/>
          </a:xfrm>
          <a:prstGeom prst="rect">
            <a:avLst/>
          </a:prstGeom>
        </p:spPr>
      </p:pic>
    </p:spTree>
    <p:extLst>
      <p:ext uri="{BB962C8B-B14F-4D97-AF65-F5344CB8AC3E}">
        <p14:creationId xmlns:p14="http://schemas.microsoft.com/office/powerpoint/2010/main" val="4025518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12" name="TextBox 11">
            <a:extLst>
              <a:ext uri="{FF2B5EF4-FFF2-40B4-BE49-F238E27FC236}">
                <a16:creationId xmlns:a16="http://schemas.microsoft.com/office/drawing/2014/main" id="{8BCCFD79-19F0-0B3A-E8CC-2D273E1365DC}"/>
              </a:ext>
            </a:extLst>
          </p:cNvPr>
          <p:cNvSpPr txBox="1"/>
          <p:nvPr/>
        </p:nvSpPr>
        <p:spPr>
          <a:xfrm>
            <a:off x="12850301" y="1702336"/>
            <a:ext cx="6115664" cy="461665"/>
          </a:xfrm>
          <a:prstGeom prst="rect">
            <a:avLst/>
          </a:prstGeom>
          <a:noFill/>
        </p:spPr>
        <p:txBody>
          <a:bodyPr wrap="square" lIns="91440" tIns="45720" rIns="91440" bIns="45720" anchor="t">
            <a:spAutoFit/>
          </a:bodyPr>
          <a:lstStyle/>
          <a:p>
            <a:pPr algn="l" rtl="0" fontAlgn="base"/>
            <a:endParaRPr lang="en-US" sz="2400" i="0" dirty="0">
              <a:solidFill>
                <a:srgbClr val="000000"/>
              </a:solidFill>
              <a:effectLst/>
              <a:latin typeface="Ink Free"/>
            </a:endParaRPr>
          </a:p>
        </p:txBody>
      </p:sp>
      <p:sp>
        <p:nvSpPr>
          <p:cNvPr id="15" name="TextBox 14">
            <a:extLst>
              <a:ext uri="{FF2B5EF4-FFF2-40B4-BE49-F238E27FC236}">
                <a16:creationId xmlns:a16="http://schemas.microsoft.com/office/drawing/2014/main" id="{3C9A1EDD-4402-1A46-B415-F970BDE402E8}"/>
              </a:ext>
            </a:extLst>
          </p:cNvPr>
          <p:cNvSpPr txBox="1"/>
          <p:nvPr/>
        </p:nvSpPr>
        <p:spPr>
          <a:xfrm>
            <a:off x="209985" y="1197340"/>
            <a:ext cx="5803735"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50000"/>
              </a:spcAft>
            </a:pPr>
            <a:r>
              <a:rPr lang="en-GB" b="1" dirty="0">
                <a:solidFill>
                  <a:srgbClr val="000000"/>
                </a:solidFill>
                <a:latin typeface="Montserrat"/>
              </a:rPr>
              <a:t>With CAFOD's help, woman in the village were given seeds and tools, learning how to grow food in hot and harsh climates.</a:t>
            </a:r>
            <a:endParaRPr lang="en-US" b="1" dirty="0">
              <a:solidFill>
                <a:srgbClr val="000000"/>
              </a:solidFill>
              <a:latin typeface="Calibri" panose="020F0502020204030204"/>
              <a:ea typeface="Calibri" panose="020F0502020204030204"/>
              <a:cs typeface="Calibri" panose="020F0502020204030204"/>
            </a:endParaRPr>
          </a:p>
          <a:p>
            <a:pPr>
              <a:spcBef>
                <a:spcPct val="0"/>
              </a:spcBef>
              <a:spcAft>
                <a:spcPct val="50000"/>
              </a:spcAft>
            </a:pPr>
            <a:r>
              <a:rPr lang="en-GB" b="1" dirty="0">
                <a:solidFill>
                  <a:srgbClr val="000000"/>
                </a:solidFill>
                <a:latin typeface="Montserrat"/>
              </a:rPr>
              <a:t>The woman now have food to feed their families. By selling some of their produce, they make money </a:t>
            </a:r>
            <a:r>
              <a:rPr lang="en-GB" b="1" dirty="0">
                <a:latin typeface="Montserrat"/>
              </a:rPr>
              <a:t>to buy the other things they need. </a:t>
            </a:r>
            <a:endParaRPr lang="en-US" b="1" dirty="0">
              <a:ea typeface="Calibri"/>
              <a:cs typeface="Calibri"/>
            </a:endParaRPr>
          </a:p>
          <a:p>
            <a:pPr>
              <a:spcBef>
                <a:spcPct val="0"/>
              </a:spcBef>
              <a:spcAft>
                <a:spcPct val="50000"/>
              </a:spcAft>
            </a:pPr>
            <a:r>
              <a:rPr lang="en-GB" b="1" dirty="0" err="1">
                <a:latin typeface="Montserrat"/>
              </a:rPr>
              <a:t>Lokho</a:t>
            </a:r>
            <a:r>
              <a:rPr lang="en-GB" b="1" dirty="0">
                <a:latin typeface="Montserrat"/>
              </a:rPr>
              <a:t>, who dreams of being a shopkeeper, sells the group’s extra produce. This means the women can save up in case things are difficult again.</a:t>
            </a:r>
          </a:p>
          <a:p>
            <a:pPr>
              <a:spcBef>
                <a:spcPct val="0"/>
              </a:spcBef>
              <a:spcAft>
                <a:spcPct val="50000"/>
              </a:spcAft>
            </a:pPr>
            <a:r>
              <a:rPr lang="en-GB" b="1" dirty="0">
                <a:latin typeface="Montserrat"/>
              </a:rPr>
              <a:t>“I feel like I’m safe and secure,” says </a:t>
            </a:r>
            <a:r>
              <a:rPr lang="en-GB" b="1" dirty="0" err="1">
                <a:latin typeface="Montserrat"/>
              </a:rPr>
              <a:t>Lokho</a:t>
            </a:r>
            <a:r>
              <a:rPr lang="en-GB" b="1" dirty="0">
                <a:latin typeface="Montserrat"/>
              </a:rPr>
              <a:t>.</a:t>
            </a:r>
            <a:endParaRPr lang="en-US" b="1" dirty="0"/>
          </a:p>
        </p:txBody>
      </p:sp>
      <p:pic>
        <p:nvPicPr>
          <p:cNvPr id="17" name="Picture 16" descr="A person holding vegetables&#10;&#10;AI-generated content may be incorrect.">
            <a:extLst>
              <a:ext uri="{FF2B5EF4-FFF2-40B4-BE49-F238E27FC236}">
                <a16:creationId xmlns:a16="http://schemas.microsoft.com/office/drawing/2014/main" id="{95E92FEA-8630-99F7-42EE-3D30CF4877BD}"/>
              </a:ext>
            </a:extLst>
          </p:cNvPr>
          <p:cNvPicPr>
            <a:picLocks noChangeAspect="1"/>
          </p:cNvPicPr>
          <p:nvPr/>
        </p:nvPicPr>
        <p:blipFill>
          <a:blip r:embed="rId4"/>
          <a:srcRect l="1710" t="-5039" r="13303" b="-493"/>
          <a:stretch/>
        </p:blipFill>
        <p:spPr>
          <a:xfrm>
            <a:off x="6152207" y="953627"/>
            <a:ext cx="4050148" cy="3265060"/>
          </a:xfrm>
          <a:prstGeom prst="rect">
            <a:avLst/>
          </a:prstGeom>
        </p:spPr>
      </p:pic>
      <p:pic>
        <p:nvPicPr>
          <p:cNvPr id="18" name="Picture 17" descr="A chicken and a black background&#10;&#10;Description automatically generated">
            <a:extLst>
              <a:ext uri="{FF2B5EF4-FFF2-40B4-BE49-F238E27FC236}">
                <a16:creationId xmlns:a16="http://schemas.microsoft.com/office/drawing/2014/main" id="{FC373F44-8551-49BF-2E14-D540C35F73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47699">
            <a:off x="5415839" y="5325975"/>
            <a:ext cx="1367889" cy="1045549"/>
          </a:xfrm>
          <a:prstGeom prst="rect">
            <a:avLst/>
          </a:prstGeom>
        </p:spPr>
      </p:pic>
      <p:pic>
        <p:nvPicPr>
          <p:cNvPr id="16" name="Picture 15" descr="A person holding a baby in her arms&#10;&#10;AI-generated content may be incorrect.">
            <a:extLst>
              <a:ext uri="{FF2B5EF4-FFF2-40B4-BE49-F238E27FC236}">
                <a16:creationId xmlns:a16="http://schemas.microsoft.com/office/drawing/2014/main" id="{6ECA2911-1C0B-983A-7A4A-D65AFBCB91FD}"/>
              </a:ext>
            </a:extLst>
          </p:cNvPr>
          <p:cNvPicPr>
            <a:picLocks noChangeAspect="1"/>
          </p:cNvPicPr>
          <p:nvPr/>
        </p:nvPicPr>
        <p:blipFill>
          <a:blip r:embed="rId6"/>
          <a:srcRect t="9927" r="15730" b="2490"/>
          <a:stretch/>
        </p:blipFill>
        <p:spPr>
          <a:xfrm>
            <a:off x="7774934" y="3728385"/>
            <a:ext cx="4181006" cy="2877540"/>
          </a:xfrm>
          <a:prstGeom prst="rect">
            <a:avLst/>
          </a:prstGeom>
        </p:spPr>
      </p:pic>
    </p:spTree>
    <p:extLst>
      <p:ext uri="{BB962C8B-B14F-4D97-AF65-F5344CB8AC3E}">
        <p14:creationId xmlns:p14="http://schemas.microsoft.com/office/powerpoint/2010/main" val="2864207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2214F354-ECC5-D325-E513-75DA7BF2D3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
        <p:nvSpPr>
          <p:cNvPr id="6" name="TextBox 5">
            <a:extLst>
              <a:ext uri="{FF2B5EF4-FFF2-40B4-BE49-F238E27FC236}">
                <a16:creationId xmlns:a16="http://schemas.microsoft.com/office/drawing/2014/main" id="{C82400F3-9A9E-0329-0CEC-89BE486A6E49}"/>
              </a:ext>
            </a:extLst>
          </p:cNvPr>
          <p:cNvSpPr txBox="1"/>
          <p:nvPr/>
        </p:nvSpPr>
        <p:spPr>
          <a:xfrm>
            <a:off x="4235011" y="1319281"/>
            <a:ext cx="784906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50000"/>
              </a:spcAft>
            </a:pPr>
            <a:r>
              <a:rPr lang="en-US" b="1" dirty="0">
                <a:solidFill>
                  <a:srgbClr val="1F2842"/>
                </a:solidFill>
                <a:latin typeface="Montserrat"/>
                <a:ea typeface="Calibri"/>
                <a:cs typeface="Calibri"/>
              </a:rPr>
              <a:t>World Water Day is on Saturday 22 March </a:t>
            </a:r>
          </a:p>
          <a:p>
            <a:pPr>
              <a:spcBef>
                <a:spcPct val="0"/>
              </a:spcBef>
              <a:spcAft>
                <a:spcPct val="50000"/>
              </a:spcAft>
            </a:pPr>
            <a:r>
              <a:rPr lang="en-US" b="1" dirty="0">
                <a:solidFill>
                  <a:srgbClr val="1F2842"/>
                </a:solidFill>
                <a:latin typeface="Montserrat"/>
                <a:ea typeface="Calibri"/>
                <a:cs typeface="Calibri"/>
              </a:rPr>
              <a:t>Severe drought in Kenya has meant water is scarce, with not enough for people, crops or animals.</a:t>
            </a:r>
          </a:p>
          <a:p>
            <a:pPr>
              <a:spcBef>
                <a:spcPct val="0"/>
              </a:spcBef>
              <a:spcAft>
                <a:spcPct val="50000"/>
              </a:spcAft>
            </a:pPr>
            <a:r>
              <a:rPr lang="en-GB" b="1" dirty="0">
                <a:solidFill>
                  <a:srgbClr val="1F2842"/>
                </a:solidFill>
                <a:latin typeface="Montserrat"/>
                <a:ea typeface="Calibri"/>
                <a:cs typeface="Calibri"/>
              </a:rPr>
              <a:t>"There was no rain for years,” says </a:t>
            </a:r>
            <a:r>
              <a:rPr lang="en-GB" b="1" dirty="0" err="1">
                <a:solidFill>
                  <a:srgbClr val="1F2842"/>
                </a:solidFill>
                <a:latin typeface="Montserrat"/>
                <a:ea typeface="Calibri"/>
                <a:cs typeface="Calibri"/>
              </a:rPr>
              <a:t>Chirri</a:t>
            </a:r>
            <a:r>
              <a:rPr lang="en-GB" b="1" dirty="0">
                <a:solidFill>
                  <a:srgbClr val="1F2842"/>
                </a:solidFill>
                <a:latin typeface="Montserrat"/>
                <a:ea typeface="Calibri"/>
                <a:cs typeface="Calibri"/>
              </a:rPr>
              <a:t>. “We had to get water far away. I walked with my neighbour. We started out at seven and came back at ten. I got tired and thirsty. The sun was way too hot.”</a:t>
            </a:r>
            <a:endParaRPr lang="en-US" b="1" dirty="0">
              <a:solidFill>
                <a:srgbClr val="1F2842"/>
              </a:solidFill>
              <a:latin typeface="Montserrat"/>
              <a:ea typeface="Calibri"/>
              <a:cs typeface="Calibri"/>
            </a:endParaRPr>
          </a:p>
          <a:p>
            <a:pPr>
              <a:spcBef>
                <a:spcPct val="0"/>
              </a:spcBef>
              <a:spcAft>
                <a:spcPct val="50000"/>
              </a:spcAft>
            </a:pPr>
            <a:r>
              <a:rPr lang="en-GB" b="1" dirty="0">
                <a:solidFill>
                  <a:srgbClr val="1F2842"/>
                </a:solidFill>
                <a:latin typeface="Montserrat"/>
                <a:ea typeface="Calibri"/>
                <a:cs typeface="Calibri"/>
              </a:rPr>
              <a:t>How many different ways do you use water in a day? How would you feel if drinking a glass of water or having a shower wasn't as easy as just turning on the tap?</a:t>
            </a:r>
            <a:endParaRPr lang="en-GB" b="1" dirty="0">
              <a:solidFill>
                <a:srgbClr val="1F2842"/>
              </a:solidFill>
            </a:endParaRPr>
          </a:p>
          <a:p>
            <a:endParaRPr lang="en-US" dirty="0">
              <a:ea typeface="Calibri"/>
              <a:cs typeface="Calibri"/>
            </a:endParaRPr>
          </a:p>
        </p:txBody>
      </p:sp>
      <p:pic>
        <p:nvPicPr>
          <p:cNvPr id="10" name="Picture 9" descr="A person in a blue robe walking with a barrel&#10;&#10;AI-generated content may be incorrect.">
            <a:extLst>
              <a:ext uri="{FF2B5EF4-FFF2-40B4-BE49-F238E27FC236}">
                <a16:creationId xmlns:a16="http://schemas.microsoft.com/office/drawing/2014/main" id="{88F66558-0D6B-64D5-3C23-0D2EE6C5EC01}"/>
              </a:ext>
            </a:extLst>
          </p:cNvPr>
          <p:cNvPicPr>
            <a:picLocks noChangeAspect="1"/>
          </p:cNvPicPr>
          <p:nvPr/>
        </p:nvPicPr>
        <p:blipFill>
          <a:blip r:embed="rId5"/>
          <a:stretch>
            <a:fillRect/>
          </a:stretch>
        </p:blipFill>
        <p:spPr>
          <a:xfrm>
            <a:off x="462403" y="1158927"/>
            <a:ext cx="3538303" cy="5489522"/>
          </a:xfrm>
          <a:prstGeom prst="rect">
            <a:avLst/>
          </a:prstGeom>
        </p:spPr>
      </p:pic>
      <p:sp>
        <p:nvSpPr>
          <p:cNvPr id="5" name="TextBox 4">
            <a:extLst>
              <a:ext uri="{FF2B5EF4-FFF2-40B4-BE49-F238E27FC236}">
                <a16:creationId xmlns:a16="http://schemas.microsoft.com/office/drawing/2014/main" id="{32BFB879-0159-8B3C-885A-11C375E7AC03}"/>
              </a:ext>
            </a:extLst>
          </p:cNvPr>
          <p:cNvSpPr txBox="1"/>
          <p:nvPr/>
        </p:nvSpPr>
        <p:spPr>
          <a:xfrm>
            <a:off x="4231556" y="5340270"/>
            <a:ext cx="78059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Montserrat"/>
                <a:ea typeface="+mn-lt"/>
                <a:cs typeface="+mn-lt"/>
              </a:rPr>
              <a:t>God who walks with us, and knows what it is to be hungry and thirsty, teach us to walk alongside one another and to work together to overcome the </a:t>
            </a:r>
            <a:r>
              <a:rPr lang="en-US" b="1" dirty="0" err="1">
                <a:solidFill>
                  <a:schemeClr val="bg1"/>
                </a:solidFill>
                <a:latin typeface="Montserrat"/>
                <a:ea typeface="+mn-lt"/>
                <a:cs typeface="+mn-lt"/>
              </a:rPr>
              <a:t>challeges</a:t>
            </a:r>
            <a:r>
              <a:rPr lang="en-US" b="1" dirty="0">
                <a:solidFill>
                  <a:schemeClr val="bg1"/>
                </a:solidFill>
                <a:latin typeface="Montserrat"/>
                <a:ea typeface="+mn-lt"/>
                <a:cs typeface="+mn-lt"/>
              </a:rPr>
              <a:t> in our world. Amen.</a:t>
            </a:r>
            <a:endParaRPr lang="en-US" b="1" dirty="0">
              <a:solidFill>
                <a:schemeClr val="bg1"/>
              </a:solidFill>
              <a:latin typeface="Montserrat"/>
              <a:ea typeface="Calibri"/>
              <a:cs typeface="Calibri"/>
            </a:endParaRPr>
          </a:p>
        </p:txBody>
      </p:sp>
    </p:spTree>
    <p:extLst>
      <p:ext uri="{BB962C8B-B14F-4D97-AF65-F5344CB8AC3E}">
        <p14:creationId xmlns:p14="http://schemas.microsoft.com/office/powerpoint/2010/main" val="615752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B09E4-7A57-E942-94D8-18AE2F0B2C10}"/>
              </a:ext>
            </a:extLst>
          </p:cNvPr>
          <p:cNvPicPr>
            <a:picLocks noChangeAspect="1"/>
          </p:cNvPicPr>
          <p:nvPr/>
        </p:nvPicPr>
        <p:blipFill>
          <a:blip r:embed="rId3"/>
          <a:stretch>
            <a:fillRect/>
          </a:stretch>
        </p:blipFill>
        <p:spPr>
          <a:xfrm>
            <a:off x="-49967" y="797393"/>
            <a:ext cx="12291932" cy="8298720"/>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73267" y="1148088"/>
            <a:ext cx="6855119" cy="811960"/>
          </a:xfrm>
        </p:spPr>
        <p:txBody>
          <a:bodyPr>
            <a:normAutofit fontScale="90000"/>
          </a:bodyPr>
          <a:lstStyle/>
          <a:p>
            <a:r>
              <a:rPr lang="en-US">
                <a:solidFill>
                  <a:schemeClr val="tx1"/>
                </a:solidFill>
                <a:latin typeface="Montserrat SemiBold"/>
              </a:rPr>
              <a:t>Lectio Divina (Optional)</a:t>
            </a:r>
            <a:endParaRPr lang="en-GB">
              <a:solidFill>
                <a:schemeClr val="tx1"/>
              </a:solidFill>
              <a:latin typeface="Montserrat SemiBold"/>
            </a:endParaRPr>
          </a:p>
        </p:txBody>
      </p:sp>
      <p:sp>
        <p:nvSpPr>
          <p:cNvPr id="11" name="TextBox 10">
            <a:extLst>
              <a:ext uri="{FF2B5EF4-FFF2-40B4-BE49-F238E27FC236}">
                <a16:creationId xmlns:a16="http://schemas.microsoft.com/office/drawing/2014/main" id="{09CA15A3-F03C-1584-6816-1FECF52A3AFE}"/>
              </a:ext>
            </a:extLst>
          </p:cNvPr>
          <p:cNvSpPr txBox="1"/>
          <p:nvPr/>
        </p:nvSpPr>
        <p:spPr>
          <a:xfrm>
            <a:off x="560614" y="1960047"/>
            <a:ext cx="10776858" cy="646331"/>
          </a:xfrm>
          <a:prstGeom prst="rect">
            <a:avLst/>
          </a:prstGeom>
          <a:noFill/>
        </p:spPr>
        <p:txBody>
          <a:bodyPr wrap="square" lIns="91440" tIns="45720" rIns="91440" bIns="45720" rtlCol="0" anchor="t">
            <a:spAutoFit/>
          </a:bodyPr>
          <a:lstStyle/>
          <a:p>
            <a:pPr algn="ctr"/>
            <a:r>
              <a:rPr lang="en-US" b="1" i="1">
                <a:latin typeface="Montserrat"/>
              </a:rPr>
              <a:t>Lectio Divina is about reading scripture prayerfully, slowly and with imagination.</a:t>
            </a:r>
          </a:p>
          <a:p>
            <a:pPr algn="ctr"/>
            <a:r>
              <a:rPr lang="en-US" b="1" i="1">
                <a:latin typeface="Montserrat"/>
              </a:rPr>
              <a:t>Read, meditate, pray and focus on God </a:t>
            </a:r>
            <a:endParaRPr lang="en-GB" b="1" i="1">
              <a:latin typeface="Montserrat"/>
            </a:endParaRPr>
          </a:p>
        </p:txBody>
      </p:sp>
      <p:sp>
        <p:nvSpPr>
          <p:cNvPr id="13" name="TextBox 12">
            <a:extLst>
              <a:ext uri="{FF2B5EF4-FFF2-40B4-BE49-F238E27FC236}">
                <a16:creationId xmlns:a16="http://schemas.microsoft.com/office/drawing/2014/main" id="{7AEA7FC2-1E85-8DA0-1C10-E015D3CB2F6F}"/>
              </a:ext>
            </a:extLst>
          </p:cNvPr>
          <p:cNvSpPr txBox="1"/>
          <p:nvPr/>
        </p:nvSpPr>
        <p:spPr>
          <a:xfrm>
            <a:off x="418573" y="3377972"/>
            <a:ext cx="11354854" cy="1569660"/>
          </a:xfrm>
          <a:prstGeom prst="rect">
            <a:avLst/>
          </a:prstGeom>
          <a:solidFill>
            <a:srgbClr val="F8F8F8">
              <a:alpha val="78824"/>
            </a:srgbClr>
          </a:solidFill>
        </p:spPr>
        <p:txBody>
          <a:bodyPr wrap="square" lIns="91440" tIns="45720" rIns="91440" bIns="45720" anchor="t">
            <a:spAutoFit/>
          </a:bodyPr>
          <a:lstStyle/>
          <a:p>
            <a:pPr algn="ctr"/>
            <a:r>
              <a:rPr lang="en-US" sz="3200" dirty="0">
                <a:latin typeface="Montserrat SemiBold"/>
                <a:ea typeface="+mn-lt"/>
                <a:cs typeface="+mn-lt"/>
              </a:rPr>
              <a:t>“He ate nothing during those days. And when they were over, he was hungry.” </a:t>
            </a:r>
          </a:p>
          <a:p>
            <a:pPr algn="ctr"/>
            <a:r>
              <a:rPr lang="en-US" sz="3200" dirty="0">
                <a:latin typeface="Montserrat SemiBold"/>
                <a:ea typeface="+mn-lt"/>
                <a:cs typeface="+mn-lt"/>
              </a:rPr>
              <a:t>Luke 4:2 </a:t>
            </a:r>
            <a:endParaRPr lang="en-US" sz="3200" dirty="0">
              <a:latin typeface="Montserrat SemiBold"/>
            </a:endParaRPr>
          </a:p>
        </p:txBody>
      </p:sp>
      <p:pic>
        <p:nvPicPr>
          <p:cNvPr id="2" name="Picture 1" descr="A purple and green text on a black background&#10;&#10;Description automatically generated">
            <a:extLst>
              <a:ext uri="{FF2B5EF4-FFF2-40B4-BE49-F238E27FC236}">
                <a16:creationId xmlns:a16="http://schemas.microsoft.com/office/drawing/2014/main" id="{9A3B11BF-1E6A-2585-7124-3BC02D323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3550241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2344"/>
        </a:solidFill>
        <a:effectLst/>
      </p:bgPr>
    </p:bg>
    <p:spTree>
      <p:nvGrpSpPr>
        <p:cNvPr id="1" name="">
          <a:extLst>
            <a:ext uri="{FF2B5EF4-FFF2-40B4-BE49-F238E27FC236}">
              <a16:creationId xmlns:a16="http://schemas.microsoft.com/office/drawing/2014/main" id="{F3D6AEDA-483B-DEE8-7AAC-774DABE091B2}"/>
            </a:ext>
          </a:extLst>
        </p:cNvPr>
        <p:cNvGrpSpPr/>
        <p:nvPr/>
      </p:nvGrpSpPr>
      <p:grpSpPr>
        <a:xfrm>
          <a:off x="0" y="0"/>
          <a:ext cx="0" cy="0"/>
          <a:chOff x="0" y="0"/>
          <a:chExt cx="0" cy="0"/>
        </a:xfrm>
      </p:grpSpPr>
      <p:pic>
        <p:nvPicPr>
          <p:cNvPr id="2" name="Picture 1" descr="A purple and green text on a black background&#10;&#10;Description automatically generated">
            <a:extLst>
              <a:ext uri="{FF2B5EF4-FFF2-40B4-BE49-F238E27FC236}">
                <a16:creationId xmlns:a16="http://schemas.microsoft.com/office/drawing/2014/main" id="{1C6F7FA0-7F20-69D3-2C7E-7C2E5445F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34" y="160155"/>
            <a:ext cx="1858273" cy="1858273"/>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9B6858ED-2482-54A0-9ECF-21BC83DBB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182" y="2239678"/>
            <a:ext cx="1858273" cy="1858273"/>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3F7457EC-F7BC-D1C5-78B9-7941F2D068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913" y="4658413"/>
            <a:ext cx="1858273" cy="1858273"/>
          </a:xfrm>
          <a:prstGeom prst="rect">
            <a:avLst/>
          </a:prstGeom>
        </p:spPr>
      </p:pic>
      <p:pic>
        <p:nvPicPr>
          <p:cNvPr id="5" name="Picture 4" descr="A purple and green text on a black background&#10;&#10;Description automatically generated">
            <a:extLst>
              <a:ext uri="{FF2B5EF4-FFF2-40B4-BE49-F238E27FC236}">
                <a16:creationId xmlns:a16="http://schemas.microsoft.com/office/drawing/2014/main" id="{40565430-94BA-FC42-E5AE-740E55B17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000" y="1395521"/>
            <a:ext cx="1858273" cy="1858273"/>
          </a:xfrm>
          <a:prstGeom prst="rect">
            <a:avLst/>
          </a:prstGeom>
        </p:spPr>
      </p:pic>
      <p:pic>
        <p:nvPicPr>
          <p:cNvPr id="6" name="Picture 5" descr="A purple and green text on a black background&#10;&#10;Description automatically generated">
            <a:extLst>
              <a:ext uri="{FF2B5EF4-FFF2-40B4-BE49-F238E27FC236}">
                <a16:creationId xmlns:a16="http://schemas.microsoft.com/office/drawing/2014/main" id="{9D9216F3-B591-E712-F59D-635B0FC1B1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788" y="160155"/>
            <a:ext cx="1858273" cy="1858273"/>
          </a:xfrm>
          <a:prstGeom prst="rect">
            <a:avLst/>
          </a:prstGeom>
        </p:spPr>
      </p:pic>
      <p:pic>
        <p:nvPicPr>
          <p:cNvPr id="7" name="Picture 6" descr="A purple and green text on a black background&#10;&#10;Description automatically generated">
            <a:extLst>
              <a:ext uri="{FF2B5EF4-FFF2-40B4-BE49-F238E27FC236}">
                <a16:creationId xmlns:a16="http://schemas.microsoft.com/office/drawing/2014/main" id="{E957E343-224A-74B9-4D90-82FD3B292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4346" y="3808671"/>
            <a:ext cx="1858273" cy="1858273"/>
          </a:xfrm>
          <a:prstGeom prst="rect">
            <a:avLst/>
          </a:prstGeom>
        </p:spPr>
      </p:pic>
      <p:pic>
        <p:nvPicPr>
          <p:cNvPr id="8" name="Picture 7" descr="A purple and green text on a black background&#10;&#10;Description automatically generated">
            <a:extLst>
              <a:ext uri="{FF2B5EF4-FFF2-40B4-BE49-F238E27FC236}">
                <a16:creationId xmlns:a16="http://schemas.microsoft.com/office/drawing/2014/main" id="{D6E11424-FB6E-DE97-3C13-09FDAED41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274" y="111675"/>
            <a:ext cx="1858273" cy="1858273"/>
          </a:xfrm>
          <a:prstGeom prst="rect">
            <a:avLst/>
          </a:prstGeom>
        </p:spPr>
      </p:pic>
      <p:pic>
        <p:nvPicPr>
          <p:cNvPr id="10" name="Picture 9" descr="A purple and green text on a black background&#10;&#10;Description automatically generated">
            <a:extLst>
              <a:ext uri="{FF2B5EF4-FFF2-40B4-BE49-F238E27FC236}">
                <a16:creationId xmlns:a16="http://schemas.microsoft.com/office/drawing/2014/main" id="{CBAAE292-7E4D-B3A2-76B6-FA18CE920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003" y="4453331"/>
            <a:ext cx="931226" cy="931226"/>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A56CDF48-E633-5376-3663-071389008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0312" y="5533483"/>
            <a:ext cx="931226" cy="931226"/>
          </a:xfrm>
          <a:prstGeom prst="rect">
            <a:avLst/>
          </a:prstGeom>
        </p:spPr>
      </p:pic>
      <p:pic>
        <p:nvPicPr>
          <p:cNvPr id="12" name="Picture 11" descr="A purple and green text on a black background&#10;&#10;Description automatically generated">
            <a:extLst>
              <a:ext uri="{FF2B5EF4-FFF2-40B4-BE49-F238E27FC236}">
                <a16:creationId xmlns:a16="http://schemas.microsoft.com/office/drawing/2014/main" id="{48A1F12F-6CB8-EB14-AB24-664C48BC0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69" y="2877445"/>
            <a:ext cx="931226" cy="931226"/>
          </a:xfrm>
          <a:prstGeom prst="rect">
            <a:avLst/>
          </a:prstGeom>
        </p:spPr>
      </p:pic>
      <p:pic>
        <p:nvPicPr>
          <p:cNvPr id="13" name="Picture 12" descr="A purple and green text on a black background&#10;&#10;Description automatically generated">
            <a:extLst>
              <a:ext uri="{FF2B5EF4-FFF2-40B4-BE49-F238E27FC236}">
                <a16:creationId xmlns:a16="http://schemas.microsoft.com/office/drawing/2014/main" id="{686792C1-C948-0283-FA57-17A5BAB07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968" y="1634256"/>
            <a:ext cx="931226" cy="931226"/>
          </a:xfrm>
          <a:prstGeom prst="rect">
            <a:avLst/>
          </a:prstGeom>
        </p:spPr>
      </p:pic>
      <p:pic>
        <p:nvPicPr>
          <p:cNvPr id="14" name="Picture 13" descr="A purple and green text on a black background&#10;&#10;Description automatically generated">
            <a:extLst>
              <a:ext uri="{FF2B5EF4-FFF2-40B4-BE49-F238E27FC236}">
                <a16:creationId xmlns:a16="http://schemas.microsoft.com/office/drawing/2014/main" id="{9317817F-651D-1FF6-8353-06862F3D6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767" y="160155"/>
            <a:ext cx="931226" cy="931226"/>
          </a:xfrm>
          <a:prstGeom prst="rect">
            <a:avLst/>
          </a:prstGeom>
        </p:spPr>
      </p:pic>
      <p:pic>
        <p:nvPicPr>
          <p:cNvPr id="15" name="Picture 14" descr="A purple and green text on a black background&#10;&#10;Description automatically generated">
            <a:extLst>
              <a:ext uri="{FF2B5EF4-FFF2-40B4-BE49-F238E27FC236}">
                <a16:creationId xmlns:a16="http://schemas.microsoft.com/office/drawing/2014/main" id="{D98BFC1E-7706-6D11-5473-02C76AE96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931" y="1446761"/>
            <a:ext cx="523187" cy="523187"/>
          </a:xfrm>
          <a:prstGeom prst="rect">
            <a:avLst/>
          </a:prstGeom>
        </p:spPr>
      </p:pic>
      <p:pic>
        <p:nvPicPr>
          <p:cNvPr id="16" name="Picture 15" descr="A purple and green text on a black background&#10;&#10;Description automatically generated">
            <a:extLst>
              <a:ext uri="{FF2B5EF4-FFF2-40B4-BE49-F238E27FC236}">
                <a16:creationId xmlns:a16="http://schemas.microsoft.com/office/drawing/2014/main" id="{086669A9-518A-7C24-19DC-BD9F45DB8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7515" y="529232"/>
            <a:ext cx="523187" cy="523187"/>
          </a:xfrm>
          <a:prstGeom prst="rect">
            <a:avLst/>
          </a:prstGeom>
        </p:spPr>
      </p:pic>
      <p:pic>
        <p:nvPicPr>
          <p:cNvPr id="17" name="Picture 16" descr="A purple and green text on a black background&#10;&#10;Description automatically generated">
            <a:extLst>
              <a:ext uri="{FF2B5EF4-FFF2-40B4-BE49-F238E27FC236}">
                <a16:creationId xmlns:a16="http://schemas.microsoft.com/office/drawing/2014/main" id="{8A1D04B2-42FD-72AF-422E-4D1C2E9C63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424" y="5644888"/>
            <a:ext cx="523187" cy="523187"/>
          </a:xfrm>
          <a:prstGeom prst="rect">
            <a:avLst/>
          </a:prstGeom>
        </p:spPr>
      </p:pic>
      <p:pic>
        <p:nvPicPr>
          <p:cNvPr id="18" name="Picture 17" descr="A purple and green text on a black background&#10;&#10;Description automatically generated">
            <a:extLst>
              <a:ext uri="{FF2B5EF4-FFF2-40B4-BE49-F238E27FC236}">
                <a16:creationId xmlns:a16="http://schemas.microsoft.com/office/drawing/2014/main" id="{A55E5052-D2F1-C0F7-F77D-6C923B4708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1433" y="566104"/>
            <a:ext cx="523187" cy="523187"/>
          </a:xfrm>
          <a:prstGeom prst="rect">
            <a:avLst/>
          </a:prstGeom>
        </p:spPr>
      </p:pic>
      <p:pic>
        <p:nvPicPr>
          <p:cNvPr id="19" name="Picture 18" descr="A purple and green text on a black background&#10;&#10;Description automatically generated">
            <a:extLst>
              <a:ext uri="{FF2B5EF4-FFF2-40B4-BE49-F238E27FC236}">
                <a16:creationId xmlns:a16="http://schemas.microsoft.com/office/drawing/2014/main" id="{9C8DE056-01E9-684D-CCC5-FD54E8D95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1148" y="5993499"/>
            <a:ext cx="523187" cy="523187"/>
          </a:xfrm>
          <a:prstGeom prst="rect">
            <a:avLst/>
          </a:prstGeom>
        </p:spPr>
      </p:pic>
      <p:pic>
        <p:nvPicPr>
          <p:cNvPr id="20" name="Picture 19" descr="A purple and green text on a black background&#10;&#10;Description automatically generated">
            <a:extLst>
              <a:ext uri="{FF2B5EF4-FFF2-40B4-BE49-F238E27FC236}">
                <a16:creationId xmlns:a16="http://schemas.microsoft.com/office/drawing/2014/main" id="{43237705-45A2-BDAD-F952-7FBC46BD1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462" y="2908640"/>
            <a:ext cx="523187" cy="523187"/>
          </a:xfrm>
          <a:prstGeom prst="rect">
            <a:avLst/>
          </a:prstGeom>
        </p:spPr>
      </p:pic>
      <p:pic>
        <p:nvPicPr>
          <p:cNvPr id="21" name="Picture 20" descr="A purple and green text on a black background&#10;&#10;Description automatically generated">
            <a:extLst>
              <a:ext uri="{FF2B5EF4-FFF2-40B4-BE49-F238E27FC236}">
                <a16:creationId xmlns:a16="http://schemas.microsoft.com/office/drawing/2014/main" id="{D568EFBB-A874-16C1-9C2D-5395F0F919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0526" y="2460221"/>
            <a:ext cx="523187" cy="523187"/>
          </a:xfrm>
          <a:prstGeom prst="rect">
            <a:avLst/>
          </a:prstGeom>
        </p:spPr>
      </p:pic>
      <p:pic>
        <p:nvPicPr>
          <p:cNvPr id="22" name="Picture 21" descr="A purple and green text on a black background&#10;&#10;Description automatically generated">
            <a:extLst>
              <a:ext uri="{FF2B5EF4-FFF2-40B4-BE49-F238E27FC236}">
                <a16:creationId xmlns:a16="http://schemas.microsoft.com/office/drawing/2014/main" id="{5BB1FC9C-7593-6494-F32D-55BFB37F1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687" y="4192800"/>
            <a:ext cx="931226" cy="931226"/>
          </a:xfrm>
          <a:prstGeom prst="rect">
            <a:avLst/>
          </a:prstGeom>
        </p:spPr>
      </p:pic>
      <p:sp>
        <p:nvSpPr>
          <p:cNvPr id="23" name="TextBox 22">
            <a:extLst>
              <a:ext uri="{FF2B5EF4-FFF2-40B4-BE49-F238E27FC236}">
                <a16:creationId xmlns:a16="http://schemas.microsoft.com/office/drawing/2014/main" id="{66353177-DBCA-7359-81A6-9FF886036974}"/>
              </a:ext>
            </a:extLst>
          </p:cNvPr>
          <p:cNvSpPr txBox="1"/>
          <p:nvPr/>
        </p:nvSpPr>
        <p:spPr>
          <a:xfrm>
            <a:off x="3574993" y="2688955"/>
            <a:ext cx="4895650" cy="1569660"/>
          </a:xfrm>
          <a:prstGeom prst="rect">
            <a:avLst/>
          </a:prstGeom>
          <a:noFill/>
        </p:spPr>
        <p:txBody>
          <a:bodyPr wrap="square" lIns="91440" tIns="45720" rIns="91440" bIns="45720" rtlCol="0" anchor="t">
            <a:spAutoFit/>
          </a:bodyPr>
          <a:lstStyle/>
          <a:p>
            <a:pPr algn="ctr"/>
            <a:r>
              <a:rPr lang="en-US" sz="2400" b="1">
                <a:solidFill>
                  <a:schemeClr val="bg1"/>
                </a:solidFill>
                <a:latin typeface="Montserrat"/>
              </a:rPr>
              <a:t>How can we show solidarity with our brothers and sisters in need? You can s</a:t>
            </a:r>
            <a:r>
              <a:rPr lang="en-US" sz="2400" b="1">
                <a:solidFill>
                  <a:schemeClr val="bg1"/>
                </a:solidFill>
                <a:latin typeface="Montserrat"/>
                <a:hlinkClick r:id="rId5">
                  <a:extLst>
                    <a:ext uri="{A12FA001-AC4F-418D-AE19-62706E023703}">
                      <ahyp:hlinkClr xmlns:ahyp="http://schemas.microsoft.com/office/drawing/2018/hyperlinkcolor" val="tx"/>
                    </a:ext>
                  </a:extLst>
                </a:hlinkClick>
              </a:rPr>
              <a:t>ign up </a:t>
            </a:r>
            <a:r>
              <a:rPr lang="en-US" sz="2400" b="1">
                <a:solidFill>
                  <a:schemeClr val="bg1"/>
                </a:solidFill>
                <a:latin typeface="Montserrat"/>
              </a:rPr>
              <a:t>for the Big Lent Walk today…!</a:t>
            </a:r>
          </a:p>
        </p:txBody>
      </p:sp>
      <p:pic>
        <p:nvPicPr>
          <p:cNvPr id="24" name="Picture 23" descr="A white text on a black background&#10;&#10;Description automatically generated">
            <a:extLst>
              <a:ext uri="{FF2B5EF4-FFF2-40B4-BE49-F238E27FC236}">
                <a16:creationId xmlns:a16="http://schemas.microsoft.com/office/drawing/2014/main" id="{1CF7E048-D78E-6453-CD97-A5A6C1E81A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573" y="5805632"/>
            <a:ext cx="2285673" cy="940693"/>
          </a:xfrm>
          <a:prstGeom prst="rect">
            <a:avLst/>
          </a:prstGeom>
        </p:spPr>
      </p:pic>
      <p:pic>
        <p:nvPicPr>
          <p:cNvPr id="25" name="Picture 24" descr="A purple and green text on a black background&#10;&#10;Description automatically generated">
            <a:extLst>
              <a:ext uri="{FF2B5EF4-FFF2-40B4-BE49-F238E27FC236}">
                <a16:creationId xmlns:a16="http://schemas.microsoft.com/office/drawing/2014/main" id="{F489D2AC-9531-321D-F8AA-D3A8A990D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9139" y="5533483"/>
            <a:ext cx="931226" cy="931226"/>
          </a:xfrm>
          <a:prstGeom prst="rect">
            <a:avLst/>
          </a:prstGeom>
        </p:spPr>
      </p:pic>
      <p:pic>
        <p:nvPicPr>
          <p:cNvPr id="26" name="Picture 25" descr="A purple and green text on a black background&#10;&#10;Description automatically generated">
            <a:extLst>
              <a:ext uri="{FF2B5EF4-FFF2-40B4-BE49-F238E27FC236}">
                <a16:creationId xmlns:a16="http://schemas.microsoft.com/office/drawing/2014/main" id="{90C42132-5D35-FFA0-805E-8AA362AC6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604" y="4712204"/>
            <a:ext cx="931226" cy="931226"/>
          </a:xfrm>
          <a:prstGeom prst="rect">
            <a:avLst/>
          </a:prstGeom>
        </p:spPr>
      </p:pic>
      <p:pic>
        <p:nvPicPr>
          <p:cNvPr id="9" name="Picture 8" descr="A fried egg on a black background&#10;&#10;Description automatically generated">
            <a:extLst>
              <a:ext uri="{FF2B5EF4-FFF2-40B4-BE49-F238E27FC236}">
                <a16:creationId xmlns:a16="http://schemas.microsoft.com/office/drawing/2014/main" id="{15172BE5-93C4-2AB8-781C-4ACC00F351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5692" y="1426312"/>
            <a:ext cx="1600441" cy="1600441"/>
          </a:xfrm>
          <a:prstGeom prst="rect">
            <a:avLst/>
          </a:prstGeom>
        </p:spPr>
      </p:pic>
      <p:pic>
        <p:nvPicPr>
          <p:cNvPr id="27" name="Picture 26" descr="A fried egg on a black background&#10;&#10;Description automatically generated">
            <a:extLst>
              <a:ext uri="{FF2B5EF4-FFF2-40B4-BE49-F238E27FC236}">
                <a16:creationId xmlns:a16="http://schemas.microsoft.com/office/drawing/2014/main" id="{A6366F5A-69E8-86F0-8DFD-95FA399295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433" y="3458394"/>
            <a:ext cx="1600441" cy="1600441"/>
          </a:xfrm>
          <a:prstGeom prst="rect">
            <a:avLst/>
          </a:prstGeom>
        </p:spPr>
      </p:pic>
      <p:pic>
        <p:nvPicPr>
          <p:cNvPr id="28" name="Picture 27" descr="A fried egg on a black background&#10;&#10;Description automatically generated">
            <a:extLst>
              <a:ext uri="{FF2B5EF4-FFF2-40B4-BE49-F238E27FC236}">
                <a16:creationId xmlns:a16="http://schemas.microsoft.com/office/drawing/2014/main" id="{A8505AD2-AC43-5E19-0CED-10F06961D8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5" y="2918605"/>
            <a:ext cx="1600441" cy="1600441"/>
          </a:xfrm>
          <a:prstGeom prst="rect">
            <a:avLst/>
          </a:prstGeom>
        </p:spPr>
      </p:pic>
      <p:pic>
        <p:nvPicPr>
          <p:cNvPr id="29" name="Picture 28" descr="A fried egg on a black background&#10;&#10;Description automatically generated">
            <a:extLst>
              <a:ext uri="{FF2B5EF4-FFF2-40B4-BE49-F238E27FC236}">
                <a16:creationId xmlns:a16="http://schemas.microsoft.com/office/drawing/2014/main" id="{0AFD31D1-CACF-A361-F569-D50A4F601E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262" y="301605"/>
            <a:ext cx="1600441" cy="1600441"/>
          </a:xfrm>
          <a:prstGeom prst="rect">
            <a:avLst/>
          </a:prstGeom>
        </p:spPr>
      </p:pic>
      <p:pic>
        <p:nvPicPr>
          <p:cNvPr id="30" name="Picture 29" descr="A fried egg on a black background&#10;&#10;Description automatically generated">
            <a:extLst>
              <a:ext uri="{FF2B5EF4-FFF2-40B4-BE49-F238E27FC236}">
                <a16:creationId xmlns:a16="http://schemas.microsoft.com/office/drawing/2014/main" id="{603B258C-A4AA-7894-C772-C3208DB577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1574" y="5020901"/>
            <a:ext cx="1600441" cy="1600441"/>
          </a:xfrm>
          <a:prstGeom prst="rect">
            <a:avLst/>
          </a:prstGeom>
        </p:spPr>
      </p:pic>
      <p:pic>
        <p:nvPicPr>
          <p:cNvPr id="31" name="Picture 30" descr="A fried egg on a black background&#10;&#10;Description automatically generated">
            <a:extLst>
              <a:ext uri="{FF2B5EF4-FFF2-40B4-BE49-F238E27FC236}">
                <a16:creationId xmlns:a16="http://schemas.microsoft.com/office/drawing/2014/main" id="{EBAEA839-DDD4-099F-8156-74C3D66C5D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1146" y="4151531"/>
            <a:ext cx="1600441" cy="1600441"/>
          </a:xfrm>
          <a:prstGeom prst="rect">
            <a:avLst/>
          </a:prstGeom>
        </p:spPr>
      </p:pic>
      <p:pic>
        <p:nvPicPr>
          <p:cNvPr id="32" name="Picture 31" descr="A fried egg on a black background&#10;&#10;Description automatically generated">
            <a:extLst>
              <a:ext uri="{FF2B5EF4-FFF2-40B4-BE49-F238E27FC236}">
                <a16:creationId xmlns:a16="http://schemas.microsoft.com/office/drawing/2014/main" id="{E946CB4B-9859-BD64-01DC-0384E34C3C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1853" y="1340937"/>
            <a:ext cx="1600441" cy="1600441"/>
          </a:xfrm>
          <a:prstGeom prst="rect">
            <a:avLst/>
          </a:prstGeom>
        </p:spPr>
      </p:pic>
      <p:pic>
        <p:nvPicPr>
          <p:cNvPr id="33" name="Picture 32" descr="A fried egg on a black background&#10;&#10;Description automatically generated">
            <a:extLst>
              <a:ext uri="{FF2B5EF4-FFF2-40B4-BE49-F238E27FC236}">
                <a16:creationId xmlns:a16="http://schemas.microsoft.com/office/drawing/2014/main" id="{AAC4FB37-9B9E-122E-7611-FD23492C03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7869" y="1524436"/>
            <a:ext cx="1600441" cy="1600441"/>
          </a:xfrm>
          <a:prstGeom prst="rect">
            <a:avLst/>
          </a:prstGeom>
        </p:spPr>
      </p:pic>
    </p:spTree>
    <p:extLst>
      <p:ext uri="{BB962C8B-B14F-4D97-AF65-F5344CB8AC3E}">
        <p14:creationId xmlns:p14="http://schemas.microsoft.com/office/powerpoint/2010/main" val="94988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73268" y="1148088"/>
            <a:ext cx="6973106" cy="811960"/>
          </a:xfrm>
        </p:spPr>
        <p:txBody>
          <a:bodyPr>
            <a:normAutofit fontScale="90000"/>
          </a:bodyPr>
          <a:lstStyle/>
          <a:p>
            <a:r>
              <a:rPr lang="en-US">
                <a:latin typeface="Montserrat SemiBold" panose="00000700000000000000" pitchFamily="2" charset="0"/>
              </a:rPr>
              <a:t>Notes on Lectio Divina…</a:t>
            </a:r>
            <a:endParaRPr lang="en-GB">
              <a:latin typeface="Montserrat SemiBold" panose="00000700000000000000" pitchFamily="2" charset="0"/>
            </a:endParaRPr>
          </a:p>
        </p:txBody>
      </p:sp>
      <p:sp>
        <p:nvSpPr>
          <p:cNvPr id="8" name="TextBox 7">
            <a:extLst>
              <a:ext uri="{FF2B5EF4-FFF2-40B4-BE49-F238E27FC236}">
                <a16:creationId xmlns:a16="http://schemas.microsoft.com/office/drawing/2014/main" id="{C9D55471-BE38-A2DB-4A23-4E41DC84D0BA}"/>
              </a:ext>
            </a:extLst>
          </p:cNvPr>
          <p:cNvSpPr txBox="1"/>
          <p:nvPr/>
        </p:nvSpPr>
        <p:spPr>
          <a:xfrm>
            <a:off x="909484" y="2153264"/>
            <a:ext cx="10373032" cy="391645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bg1"/>
                </a:solidFill>
                <a:latin typeface="Montserrat"/>
              </a:rPr>
              <a:t>Lectio Divina may be a new practice for your school and as such it is option. </a:t>
            </a:r>
          </a:p>
          <a:p>
            <a:pPr marL="285750" indent="-285750">
              <a:buFont typeface="Arial" panose="020B0604020202020204" pitchFamily="34" charset="0"/>
              <a:buChar char="•"/>
            </a:pPr>
            <a:r>
              <a:rPr lang="en-US">
                <a:solidFill>
                  <a:schemeClr val="bg1"/>
                </a:solidFill>
                <a:latin typeface="Montserrat"/>
              </a:rPr>
              <a:t>It might support schools who are implementing the new Prayer and Liturgy Directory. We have included it in case it is a helpful introduction to this form of prayer. </a:t>
            </a:r>
          </a:p>
          <a:p>
            <a:endParaRPr lang="en-US" sz="1100">
              <a:solidFill>
                <a:schemeClr val="bg1"/>
              </a:solidFill>
              <a:latin typeface="Montserrat"/>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1: </a:t>
            </a:r>
            <a:r>
              <a:rPr lang="en-US">
                <a:solidFill>
                  <a:schemeClr val="bg1"/>
                </a:solidFill>
                <a:latin typeface="Montserrat" panose="00000500000000000000" pitchFamily="2" charset="0"/>
              </a:rPr>
              <a:t>Make the sign of the cross. We listen to God’s word for the first time. As you do so listen out for a word or phase that stands out for you (Students could write it down)</a:t>
            </a:r>
          </a:p>
          <a:p>
            <a:endParaRPr lang="en-US" sz="110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2: </a:t>
            </a:r>
            <a:r>
              <a:rPr lang="en-US">
                <a:solidFill>
                  <a:schemeClr val="bg1"/>
                </a:solidFill>
                <a:latin typeface="Montserrat" panose="00000500000000000000" pitchFamily="2" charset="0"/>
              </a:rPr>
              <a:t>We listen to God's word for the second time. (At this point people usually share more widely - how the passage speaks to their life and if they feel it invites them to do something. This could work for a partner task or small group for some classes. If your class are quieter they could draw or write images, questions or thoughts that come to mind.)</a:t>
            </a:r>
          </a:p>
          <a:p>
            <a:endParaRPr lang="en-US" sz="1050">
              <a:solidFill>
                <a:schemeClr val="bg1"/>
              </a:solidFill>
              <a:latin typeface="Montserrat" panose="00000500000000000000" pitchFamily="2" charset="0"/>
            </a:endParaRPr>
          </a:p>
          <a:p>
            <a:pPr marL="285750" indent="-285750">
              <a:buFont typeface="Arial" panose="020B0604020202020204" pitchFamily="34" charset="0"/>
              <a:buChar char="•"/>
            </a:pPr>
            <a:r>
              <a:rPr lang="en-US" b="1">
                <a:solidFill>
                  <a:schemeClr val="bg1"/>
                </a:solidFill>
                <a:latin typeface="Montserrat" panose="00000500000000000000" pitchFamily="2" charset="0"/>
              </a:rPr>
              <a:t>Step 3: </a:t>
            </a:r>
            <a:r>
              <a:rPr lang="en-US">
                <a:solidFill>
                  <a:schemeClr val="bg1"/>
                </a:solidFill>
                <a:latin typeface="Montserrat" panose="00000500000000000000" pitchFamily="2" charset="0"/>
              </a:rPr>
              <a:t>We thank God in prayer. (The teacher could lead in this instance and suggested phrases are in the notes). </a:t>
            </a:r>
            <a:endParaRPr lang="en-GB">
              <a:solidFill>
                <a:schemeClr val="bg1"/>
              </a:solidFill>
              <a:latin typeface="Montserrat" panose="00000500000000000000" pitchFamily="2" charset="0"/>
            </a:endParaRPr>
          </a:p>
        </p:txBody>
      </p:sp>
      <p:pic>
        <p:nvPicPr>
          <p:cNvPr id="2" name="Picture 1" descr="A chicken and a black background&#10;&#10;Description automatically generated">
            <a:extLst>
              <a:ext uri="{FF2B5EF4-FFF2-40B4-BE49-F238E27FC236}">
                <a16:creationId xmlns:a16="http://schemas.microsoft.com/office/drawing/2014/main" id="{1E4753A3-4E80-4BE3-3117-F7235CC50A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47699">
            <a:off x="10535071" y="5376887"/>
            <a:ext cx="1367889" cy="1045549"/>
          </a:xfrm>
          <a:prstGeom prst="rect">
            <a:avLst/>
          </a:prstGeom>
        </p:spPr>
      </p:pic>
    </p:spTree>
    <p:extLst>
      <p:ext uri="{BB962C8B-B14F-4D97-AF65-F5344CB8AC3E}">
        <p14:creationId xmlns:p14="http://schemas.microsoft.com/office/powerpoint/2010/main" val="1230011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85171" y="995688"/>
            <a:ext cx="2356429" cy="811960"/>
          </a:xfrm>
        </p:spPr>
        <p:txBody>
          <a:bodyPr>
            <a:normAutofit/>
          </a:bodyPr>
          <a:lstStyle/>
          <a:p>
            <a:r>
              <a:rPr lang="en-US" sz="4000">
                <a:latin typeface="Montserrat SemiBold" panose="00000700000000000000" pitchFamily="2" charset="0"/>
              </a:rPr>
              <a:t>Activity</a:t>
            </a:r>
            <a:endParaRPr lang="en-GB" sz="4000">
              <a:latin typeface="Montserrat SemiBold" panose="00000700000000000000" pitchFamily="2" charset="0"/>
            </a:endParaRPr>
          </a:p>
        </p:txBody>
      </p:sp>
      <p:sp>
        <p:nvSpPr>
          <p:cNvPr id="2" name="TextBox 1">
            <a:extLst>
              <a:ext uri="{FF2B5EF4-FFF2-40B4-BE49-F238E27FC236}">
                <a16:creationId xmlns:a16="http://schemas.microsoft.com/office/drawing/2014/main" id="{91AEDDDB-06CE-26D7-9A22-49E6ABA3EB61}"/>
              </a:ext>
            </a:extLst>
          </p:cNvPr>
          <p:cNvSpPr txBox="1"/>
          <p:nvPr/>
        </p:nvSpPr>
        <p:spPr>
          <a:xfrm>
            <a:off x="4300132" y="1938105"/>
            <a:ext cx="3464560" cy="4201150"/>
          </a:xfrm>
          <a:prstGeom prst="rect">
            <a:avLst/>
          </a:prstGeom>
          <a:noFill/>
          <a:ln w="57150">
            <a:solidFill>
              <a:schemeClr val="bg1"/>
            </a:solidFill>
            <a:prstDash val="sysDash"/>
          </a:ln>
        </p:spPr>
        <p:txBody>
          <a:bodyPr wrap="square" lIns="91440" tIns="45720" rIns="91440" bIns="45720" rtlCol="0" anchor="t">
            <a:spAutoFit/>
          </a:bodyPr>
          <a:lstStyle/>
          <a:p>
            <a:r>
              <a:rPr lang="en-US" sz="2800" dirty="0">
                <a:solidFill>
                  <a:schemeClr val="bg1"/>
                </a:solidFill>
                <a:latin typeface="Montserrat"/>
              </a:rPr>
              <a:t>10 minutes</a:t>
            </a:r>
          </a:p>
          <a:p>
            <a:endParaRPr lang="en-US" sz="2800" dirty="0">
              <a:solidFill>
                <a:schemeClr val="bg1"/>
              </a:solidFill>
              <a:latin typeface="Montserrat" panose="00000500000000000000" pitchFamily="2" charset="0"/>
            </a:endParaRPr>
          </a:p>
          <a:p>
            <a:pPr algn="ctr"/>
            <a:r>
              <a:rPr lang="en-US" sz="2000" dirty="0">
                <a:solidFill>
                  <a:schemeClr val="bg1"/>
                </a:solidFill>
                <a:latin typeface="Montserrat"/>
              </a:rPr>
              <a:t>Do you have a Pilgrims of Hope map in your classroom? </a:t>
            </a:r>
          </a:p>
          <a:p>
            <a:pPr algn="ctr"/>
            <a:endParaRPr lang="en-US" sz="2000" dirty="0">
              <a:solidFill>
                <a:srgbClr val="000000"/>
              </a:solidFill>
              <a:latin typeface="Montserrat" panose="00000500000000000000" pitchFamily="2" charset="0"/>
            </a:endParaRPr>
          </a:p>
          <a:p>
            <a:pPr algn="ctr"/>
            <a:r>
              <a:rPr lang="en-US" sz="2000" dirty="0">
                <a:solidFill>
                  <a:schemeClr val="bg1"/>
                </a:solidFill>
                <a:latin typeface="Montserrat"/>
              </a:rPr>
              <a:t>Use this map to help you on your way, as you travel to become agents of change! </a:t>
            </a:r>
          </a:p>
          <a:p>
            <a:endParaRPr lang="en-US" sz="2000" dirty="0">
              <a:solidFill>
                <a:srgbClr val="000000"/>
              </a:solidFill>
              <a:latin typeface="Montserrat"/>
            </a:endParaRPr>
          </a:p>
          <a:p>
            <a:pPr algn="ctr"/>
            <a:r>
              <a:rPr lang="en-US" sz="2000" dirty="0">
                <a:solidFill>
                  <a:schemeClr val="bg1"/>
                </a:solidFill>
                <a:latin typeface="Montserrat"/>
                <a:ea typeface="Calibri"/>
                <a:cs typeface="Calibri"/>
                <a:hlinkClick r:id="rId4">
                  <a:extLst>
                    <a:ext uri="{A12FA001-AC4F-418D-AE19-62706E023703}">
                      <ahyp:hlinkClr xmlns:ahyp="http://schemas.microsoft.com/office/drawing/2018/hyperlinkcolor" val="tx"/>
                    </a:ext>
                  </a:extLst>
                </a:hlinkClick>
              </a:rPr>
              <a:t>Pilgrims of Hope Map</a:t>
            </a:r>
            <a:endParaRPr lang="en-US" sz="2000" dirty="0">
              <a:solidFill>
                <a:schemeClr val="bg1"/>
              </a:solidFill>
              <a:latin typeface="Montserrat" panose="00000500000000000000" pitchFamily="2" charset="0"/>
            </a:endParaRPr>
          </a:p>
          <a:p>
            <a:pPr algn="ctr"/>
            <a:endParaRPr lang="en-US" sz="1100" dirty="0">
              <a:solidFill>
                <a:schemeClr val="bg1"/>
              </a:solidFill>
              <a:latin typeface="Montserrat" panose="00000500000000000000" pitchFamily="2" charset="0"/>
            </a:endParaRPr>
          </a:p>
        </p:txBody>
      </p:sp>
      <p:sp>
        <p:nvSpPr>
          <p:cNvPr id="9" name="TextBox 8">
            <a:extLst>
              <a:ext uri="{FF2B5EF4-FFF2-40B4-BE49-F238E27FC236}">
                <a16:creationId xmlns:a16="http://schemas.microsoft.com/office/drawing/2014/main" id="{933B87C8-E343-8BD9-C3D5-4CAAF67C1E7F}"/>
              </a:ext>
            </a:extLst>
          </p:cNvPr>
          <p:cNvSpPr txBox="1"/>
          <p:nvPr/>
        </p:nvSpPr>
        <p:spPr>
          <a:xfrm>
            <a:off x="377305" y="1960048"/>
            <a:ext cx="3464560" cy="4124206"/>
          </a:xfrm>
          <a:prstGeom prst="rect">
            <a:avLst/>
          </a:prstGeom>
          <a:noFill/>
          <a:ln w="57150">
            <a:solidFill>
              <a:schemeClr val="bg1"/>
            </a:solidFill>
            <a:prstDash val="sysDash"/>
          </a:ln>
        </p:spPr>
        <p:txBody>
          <a:bodyPr wrap="square" lIns="91440" tIns="45720" rIns="91440" bIns="45720" rtlCol="0" anchor="t">
            <a:spAutoFit/>
          </a:bodyPr>
          <a:lstStyle/>
          <a:p>
            <a:r>
              <a:rPr lang="en-US" sz="2800" dirty="0">
                <a:solidFill>
                  <a:schemeClr val="bg1"/>
                </a:solidFill>
                <a:latin typeface="Montserrat"/>
              </a:rPr>
              <a:t>5 minutes</a:t>
            </a:r>
          </a:p>
          <a:p>
            <a:endParaRPr lang="en-US" sz="2800" dirty="0">
              <a:solidFill>
                <a:schemeClr val="bg1"/>
              </a:solidFill>
              <a:latin typeface="Montserrat" panose="00000500000000000000" pitchFamily="2" charset="0"/>
            </a:endParaRPr>
          </a:p>
          <a:p>
            <a:pPr algn="ctr"/>
            <a:r>
              <a:rPr lang="en-US" sz="2800" dirty="0">
                <a:solidFill>
                  <a:schemeClr val="bg1"/>
                </a:solidFill>
                <a:latin typeface="Montserrat"/>
              </a:rPr>
              <a:t>Say the Jubilee prayer</a:t>
            </a:r>
            <a:endParaRPr lang="en-US" sz="2800" dirty="0">
              <a:solidFill>
                <a:schemeClr val="bg1"/>
              </a:solidFill>
              <a:latin typeface="Montserrat" panose="00000500000000000000" pitchFamily="2" charset="0"/>
            </a:endParaRPr>
          </a:p>
          <a:p>
            <a:endParaRPr lang="en-US" sz="2800" dirty="0">
              <a:solidFill>
                <a:schemeClr val="bg1"/>
              </a:solidFill>
              <a:latin typeface="Montserrat" panose="00000500000000000000" pitchFamily="2" charset="0"/>
            </a:endParaRPr>
          </a:p>
          <a:p>
            <a:pPr algn="ctr"/>
            <a:r>
              <a:rPr lang="en-US" dirty="0">
                <a:solidFill>
                  <a:schemeClr val="bg1"/>
                </a:solidFill>
                <a:latin typeface="Calibri"/>
                <a:ea typeface="Calibri"/>
                <a:cs typeface="Calibri"/>
                <a:hlinkClick r:id="rId5">
                  <a:extLst>
                    <a:ext uri="{A12FA001-AC4F-418D-AE19-62706E023703}">
                      <ahyp:hlinkClr xmlns:ahyp="http://schemas.microsoft.com/office/drawing/2018/hyperlinkcolor" val="tx"/>
                    </a:ext>
                  </a:extLst>
                </a:hlinkClick>
              </a:rPr>
              <a:t>Jubilee prayer</a:t>
            </a:r>
            <a:endParaRPr lang="en-US" dirty="0">
              <a:solidFill>
                <a:schemeClr val="bg1"/>
              </a:solidFill>
            </a:endParaRPr>
          </a:p>
          <a:p>
            <a:endParaRPr lang="en-US" sz="2800" dirty="0">
              <a:solidFill>
                <a:schemeClr val="bg1"/>
              </a:solidFill>
              <a:latin typeface="Montserrat" panose="00000500000000000000" pitchFamily="2" charset="0"/>
            </a:endParaRPr>
          </a:p>
          <a:p>
            <a:endParaRPr lang="en-GB" sz="1200" dirty="0">
              <a:solidFill>
                <a:schemeClr val="bg1"/>
              </a:solidFill>
              <a:latin typeface="Montserrat" panose="00000500000000000000" pitchFamily="2" charset="0"/>
            </a:endParaRPr>
          </a:p>
          <a:p>
            <a:endParaRPr lang="en-GB" sz="1200" dirty="0">
              <a:solidFill>
                <a:schemeClr val="bg1"/>
              </a:solidFill>
              <a:latin typeface="Montserrat" panose="00000500000000000000" pitchFamily="2" charset="0"/>
            </a:endParaRPr>
          </a:p>
          <a:p>
            <a:endParaRPr lang="en-GB" sz="1200" dirty="0">
              <a:solidFill>
                <a:schemeClr val="bg1"/>
              </a:solidFill>
              <a:latin typeface="Montserrat" panose="00000500000000000000" pitchFamily="2" charset="0"/>
            </a:endParaRPr>
          </a:p>
          <a:p>
            <a:endParaRPr lang="en-GB" sz="1200" dirty="0">
              <a:solidFill>
                <a:schemeClr val="bg1"/>
              </a:solidFill>
              <a:latin typeface="Montserrat" panose="00000500000000000000" pitchFamily="2" charset="0"/>
            </a:endParaRPr>
          </a:p>
          <a:p>
            <a:endParaRPr lang="en-GB" sz="2800"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B06E0165-05B3-89C6-22E5-8FF9A3D39D3E}"/>
              </a:ext>
            </a:extLst>
          </p:cNvPr>
          <p:cNvSpPr txBox="1"/>
          <p:nvPr/>
        </p:nvSpPr>
        <p:spPr>
          <a:xfrm>
            <a:off x="8222959" y="1971677"/>
            <a:ext cx="3464560" cy="4216539"/>
          </a:xfrm>
          <a:prstGeom prst="rect">
            <a:avLst/>
          </a:prstGeom>
          <a:noFill/>
          <a:ln w="57150">
            <a:solidFill>
              <a:schemeClr val="bg1"/>
            </a:solidFill>
            <a:prstDash val="sysDash"/>
          </a:ln>
        </p:spPr>
        <p:txBody>
          <a:bodyPr wrap="square" lIns="91440" tIns="45720" rIns="91440" bIns="45720" rtlCol="0" anchor="t">
            <a:spAutoFit/>
          </a:bodyPr>
          <a:lstStyle/>
          <a:p>
            <a:r>
              <a:rPr lang="en-US" sz="2800" dirty="0">
                <a:solidFill>
                  <a:schemeClr val="bg1"/>
                </a:solidFill>
                <a:latin typeface="Montserrat"/>
              </a:rPr>
              <a:t>15 minutes</a:t>
            </a:r>
          </a:p>
          <a:p>
            <a:endParaRPr lang="en-US" sz="2800" dirty="0">
              <a:solidFill>
                <a:schemeClr val="bg1"/>
              </a:solidFill>
              <a:latin typeface="Montserrat" panose="00000500000000000000" pitchFamily="2" charset="0"/>
            </a:endParaRPr>
          </a:p>
          <a:p>
            <a:pPr algn="ctr"/>
            <a:r>
              <a:rPr lang="en-US" sz="2000" dirty="0">
                <a:solidFill>
                  <a:schemeClr val="bg1"/>
                </a:solidFill>
                <a:latin typeface="Montserrat"/>
              </a:rPr>
              <a:t>Discussion: </a:t>
            </a:r>
          </a:p>
          <a:p>
            <a:pPr algn="ctr"/>
            <a:r>
              <a:rPr lang="en-US" sz="2000" dirty="0">
                <a:solidFill>
                  <a:schemeClr val="bg1"/>
                </a:solidFill>
                <a:latin typeface="Montserrat"/>
              </a:rPr>
              <a:t>How can your school community show solidarity with Khera's community?</a:t>
            </a:r>
          </a:p>
          <a:p>
            <a:pPr algn="ctr"/>
            <a:endParaRPr lang="en-US" sz="2000" dirty="0">
              <a:solidFill>
                <a:schemeClr val="bg1"/>
              </a:solidFill>
              <a:latin typeface="Montserrat" panose="00000500000000000000" pitchFamily="2" charset="0"/>
            </a:endParaRPr>
          </a:p>
          <a:p>
            <a:endParaRPr lang="en-US" sz="2800" dirty="0">
              <a:solidFill>
                <a:schemeClr val="bg1"/>
              </a:solidFill>
              <a:latin typeface="Montserrat" panose="00000500000000000000" pitchFamily="2" charset="0"/>
            </a:endParaRPr>
          </a:p>
          <a:p>
            <a:endParaRPr lang="en-US" sz="2800" dirty="0">
              <a:solidFill>
                <a:schemeClr val="bg1"/>
              </a:solidFill>
              <a:latin typeface="Montserrat" panose="00000500000000000000" pitchFamily="2" charset="0"/>
            </a:endParaRPr>
          </a:p>
          <a:p>
            <a:endParaRPr lang="en-US" sz="1200" dirty="0">
              <a:solidFill>
                <a:schemeClr val="bg1"/>
              </a:solidFill>
              <a:latin typeface="Montserrat" panose="00000500000000000000" pitchFamily="2" charset="0"/>
            </a:endParaRPr>
          </a:p>
          <a:p>
            <a:endParaRPr lang="en-US" sz="1200" dirty="0">
              <a:solidFill>
                <a:schemeClr val="bg1"/>
              </a:solidFill>
              <a:latin typeface="Montserrat" panose="00000500000000000000" pitchFamily="2" charset="0"/>
            </a:endParaRPr>
          </a:p>
          <a:p>
            <a:endParaRPr lang="en-US" sz="1200" dirty="0">
              <a:solidFill>
                <a:schemeClr val="bg1"/>
              </a:solidFill>
              <a:latin typeface="Montserrat" panose="00000500000000000000" pitchFamily="2" charset="0"/>
            </a:endParaRPr>
          </a:p>
        </p:txBody>
      </p:sp>
      <p:grpSp>
        <p:nvGrpSpPr>
          <p:cNvPr id="8" name="Group 7">
            <a:extLst>
              <a:ext uri="{FF2B5EF4-FFF2-40B4-BE49-F238E27FC236}">
                <a16:creationId xmlns:a16="http://schemas.microsoft.com/office/drawing/2014/main" id="{CC0279E0-E9BD-6D91-278A-C48B939F23F8}"/>
              </a:ext>
            </a:extLst>
          </p:cNvPr>
          <p:cNvGrpSpPr/>
          <p:nvPr/>
        </p:nvGrpSpPr>
        <p:grpSpPr>
          <a:xfrm>
            <a:off x="10008468" y="30260"/>
            <a:ext cx="2216773" cy="1865157"/>
            <a:chOff x="10008468" y="30260"/>
            <a:chExt cx="2216773" cy="1865157"/>
          </a:xfrm>
        </p:grpSpPr>
        <p:pic>
          <p:nvPicPr>
            <p:cNvPr id="11" name="Picture 10" descr="A chicken and a black background&#10;&#10;Description automatically generated">
              <a:extLst>
                <a:ext uri="{FF2B5EF4-FFF2-40B4-BE49-F238E27FC236}">
                  <a16:creationId xmlns:a16="http://schemas.microsoft.com/office/drawing/2014/main" id="{D79B18A0-260F-D06F-BA71-4799FC79562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12" name="Picture 11" descr="A chicken and a black background&#10;&#10;Description automatically generated">
              <a:extLst>
                <a:ext uri="{FF2B5EF4-FFF2-40B4-BE49-F238E27FC236}">
                  <a16:creationId xmlns:a16="http://schemas.microsoft.com/office/drawing/2014/main" id="{2F170EAF-3719-DA57-1CA7-2308D35765E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3" name="Picture 12" descr="A chicken and a black background&#10;&#10;Description automatically generated">
              <a:extLst>
                <a:ext uri="{FF2B5EF4-FFF2-40B4-BE49-F238E27FC236}">
                  <a16:creationId xmlns:a16="http://schemas.microsoft.com/office/drawing/2014/main" id="{1372828E-88F1-BEE5-B9FD-60BD911EA40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505910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2515-828B-1481-5F7A-C380A3577127}"/>
            </a:ext>
          </a:extLst>
        </p:cNvPr>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32333F56-5C9B-54EA-3EE0-D7833CF1D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AF00B089-5326-6F3F-D4D4-363467AEAB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5" name="Picture 4" descr="A close up of a plant&#10;&#10;AI-generated content may be incorrect.">
            <a:extLst>
              <a:ext uri="{FF2B5EF4-FFF2-40B4-BE49-F238E27FC236}">
                <a16:creationId xmlns:a16="http://schemas.microsoft.com/office/drawing/2014/main" id="{CEA6D21D-A6FD-C5F8-C24F-88B1448B0252}"/>
              </a:ext>
            </a:extLst>
          </p:cNvPr>
          <p:cNvPicPr>
            <a:picLocks noChangeAspect="1"/>
          </p:cNvPicPr>
          <p:nvPr/>
        </p:nvPicPr>
        <p:blipFill>
          <a:blip r:embed="rId5"/>
          <a:srcRect l="-1" t="18697" r="-189" b="7379"/>
          <a:stretch/>
        </p:blipFill>
        <p:spPr>
          <a:xfrm>
            <a:off x="-25005" y="980678"/>
            <a:ext cx="12217005" cy="6023238"/>
          </a:xfrm>
          <a:prstGeom prst="rect">
            <a:avLst/>
          </a:prstGeom>
        </p:spPr>
      </p:pic>
      <p:sp>
        <p:nvSpPr>
          <p:cNvPr id="8" name="TextBox 7">
            <a:extLst>
              <a:ext uri="{FF2B5EF4-FFF2-40B4-BE49-F238E27FC236}">
                <a16:creationId xmlns:a16="http://schemas.microsoft.com/office/drawing/2014/main" id="{1430E44F-5FBD-FF6A-7445-7483D0AA248D}"/>
              </a:ext>
            </a:extLst>
          </p:cNvPr>
          <p:cNvSpPr txBox="1"/>
          <p:nvPr/>
        </p:nvSpPr>
        <p:spPr>
          <a:xfrm>
            <a:off x="2321833" y="1192746"/>
            <a:ext cx="8511275" cy="1443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dirty="0">
                <a:solidFill>
                  <a:schemeClr val="bg1"/>
                </a:solidFill>
                <a:latin typeface="Montserrat"/>
              </a:rPr>
              <a:t>Week Three</a:t>
            </a:r>
            <a:endParaRPr lang="en-US" dirty="0">
              <a:solidFill>
                <a:schemeClr val="bg1"/>
              </a:solidFill>
            </a:endParaRPr>
          </a:p>
        </p:txBody>
      </p:sp>
    </p:spTree>
    <p:extLst>
      <p:ext uri="{BB962C8B-B14F-4D97-AF65-F5344CB8AC3E}">
        <p14:creationId xmlns:p14="http://schemas.microsoft.com/office/powerpoint/2010/main" val="3796883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DC41A"/>
        </a:solidFill>
        <a:effectLst/>
      </p:bgPr>
    </p:bg>
    <p:spTree>
      <p:nvGrpSpPr>
        <p:cNvPr id="1" name=""/>
        <p:cNvGrpSpPr/>
        <p:nvPr/>
      </p:nvGrpSpPr>
      <p:grpSpPr>
        <a:xfrm>
          <a:off x="0" y="0"/>
          <a:ext cx="0" cy="0"/>
          <a:chOff x="0" y="0"/>
          <a:chExt cx="0" cy="0"/>
        </a:xfrm>
      </p:grpSpPr>
      <p:pic>
        <p:nvPicPr>
          <p:cNvPr id="9" name="Picture 8" descr="A white surface with a lot of light&#10;&#10;Description automatically generated with medium confidence">
            <a:extLst>
              <a:ext uri="{FF2B5EF4-FFF2-40B4-BE49-F238E27FC236}">
                <a16:creationId xmlns:a16="http://schemas.microsoft.com/office/drawing/2014/main" id="{A65F9982-08D7-8CA2-623D-8552F21662C4}"/>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a:stretch/>
        </p:blipFill>
        <p:spPr>
          <a:xfrm>
            <a:off x="-29755" y="0"/>
            <a:ext cx="12192001" cy="6858000"/>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3A630FFD-4E45-44D2-39F6-08AD6E414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34" y="160155"/>
            <a:ext cx="1858273" cy="1858273"/>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8AE01048-4357-2E83-5139-B581D4C13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182" y="2239678"/>
            <a:ext cx="1858273" cy="1858273"/>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332F7E86-A067-4258-6699-CD59ABBA4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913" y="4658413"/>
            <a:ext cx="1858273" cy="1858273"/>
          </a:xfrm>
          <a:prstGeom prst="rect">
            <a:avLst/>
          </a:prstGeom>
        </p:spPr>
      </p:pic>
      <p:pic>
        <p:nvPicPr>
          <p:cNvPr id="5" name="Picture 4" descr="A purple and green text on a black background&#10;&#10;Description automatically generated">
            <a:extLst>
              <a:ext uri="{FF2B5EF4-FFF2-40B4-BE49-F238E27FC236}">
                <a16:creationId xmlns:a16="http://schemas.microsoft.com/office/drawing/2014/main" id="{98E2B1B3-1361-B304-AD05-C82D49143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000" y="1395521"/>
            <a:ext cx="1858273" cy="1858273"/>
          </a:xfrm>
          <a:prstGeom prst="rect">
            <a:avLst/>
          </a:prstGeom>
        </p:spPr>
      </p:pic>
      <p:pic>
        <p:nvPicPr>
          <p:cNvPr id="6" name="Picture 5" descr="A purple and green text on a black background&#10;&#10;Description automatically generated">
            <a:extLst>
              <a:ext uri="{FF2B5EF4-FFF2-40B4-BE49-F238E27FC236}">
                <a16:creationId xmlns:a16="http://schemas.microsoft.com/office/drawing/2014/main" id="{9693C989-6A45-CB1C-B29B-A35817797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6788" y="160155"/>
            <a:ext cx="1858273" cy="1858273"/>
          </a:xfrm>
          <a:prstGeom prst="rect">
            <a:avLst/>
          </a:prstGeom>
        </p:spPr>
      </p:pic>
      <p:pic>
        <p:nvPicPr>
          <p:cNvPr id="7" name="Picture 6" descr="A purple and green text on a black background&#10;&#10;Description automatically generated">
            <a:extLst>
              <a:ext uri="{FF2B5EF4-FFF2-40B4-BE49-F238E27FC236}">
                <a16:creationId xmlns:a16="http://schemas.microsoft.com/office/drawing/2014/main" id="{09F911EB-51AE-666D-845B-E1146DF8A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4346" y="3808671"/>
            <a:ext cx="1858273" cy="1858273"/>
          </a:xfrm>
          <a:prstGeom prst="rect">
            <a:avLst/>
          </a:prstGeom>
        </p:spPr>
      </p:pic>
      <p:pic>
        <p:nvPicPr>
          <p:cNvPr id="8" name="Picture 7" descr="A purple and green text on a black background&#10;&#10;Description automatically generated">
            <a:extLst>
              <a:ext uri="{FF2B5EF4-FFF2-40B4-BE49-F238E27FC236}">
                <a16:creationId xmlns:a16="http://schemas.microsoft.com/office/drawing/2014/main" id="{4A02B23A-365D-314F-CFAF-34154C6DA9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0274" y="111675"/>
            <a:ext cx="1858273" cy="1858273"/>
          </a:xfrm>
          <a:prstGeom prst="rect">
            <a:avLst/>
          </a:prstGeom>
        </p:spPr>
      </p:pic>
      <p:pic>
        <p:nvPicPr>
          <p:cNvPr id="10" name="Picture 9" descr="A purple and green text on a black background&#10;&#10;Description automatically generated">
            <a:extLst>
              <a:ext uri="{FF2B5EF4-FFF2-40B4-BE49-F238E27FC236}">
                <a16:creationId xmlns:a16="http://schemas.microsoft.com/office/drawing/2014/main" id="{78153FAE-7F42-F601-C08F-0CCA9726C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8003" y="4453331"/>
            <a:ext cx="931226" cy="931226"/>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19575133-6089-7B9D-FADA-D0F2221518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312" y="5533483"/>
            <a:ext cx="931226" cy="931226"/>
          </a:xfrm>
          <a:prstGeom prst="rect">
            <a:avLst/>
          </a:prstGeom>
        </p:spPr>
      </p:pic>
      <p:pic>
        <p:nvPicPr>
          <p:cNvPr id="12" name="Picture 11" descr="A purple and green text on a black background&#10;&#10;Description automatically generated">
            <a:extLst>
              <a:ext uri="{FF2B5EF4-FFF2-40B4-BE49-F238E27FC236}">
                <a16:creationId xmlns:a16="http://schemas.microsoft.com/office/drawing/2014/main" id="{3B869335-1EF7-92EB-0BAA-620F6678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69" y="2877445"/>
            <a:ext cx="931226" cy="931226"/>
          </a:xfrm>
          <a:prstGeom prst="rect">
            <a:avLst/>
          </a:prstGeom>
        </p:spPr>
      </p:pic>
      <p:pic>
        <p:nvPicPr>
          <p:cNvPr id="13" name="Picture 12" descr="A purple and green text on a black background&#10;&#10;Description automatically generated">
            <a:extLst>
              <a:ext uri="{FF2B5EF4-FFF2-40B4-BE49-F238E27FC236}">
                <a16:creationId xmlns:a16="http://schemas.microsoft.com/office/drawing/2014/main" id="{7961A19E-58F3-CFED-9161-0817CE01C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968" y="1634256"/>
            <a:ext cx="931226" cy="931226"/>
          </a:xfrm>
          <a:prstGeom prst="rect">
            <a:avLst/>
          </a:prstGeom>
        </p:spPr>
      </p:pic>
      <p:pic>
        <p:nvPicPr>
          <p:cNvPr id="14" name="Picture 13" descr="A purple and green text on a black background&#10;&#10;Description automatically generated">
            <a:extLst>
              <a:ext uri="{FF2B5EF4-FFF2-40B4-BE49-F238E27FC236}">
                <a16:creationId xmlns:a16="http://schemas.microsoft.com/office/drawing/2014/main" id="{7B2913A3-51D0-9C51-EBEC-C2058692F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767" y="160155"/>
            <a:ext cx="931226" cy="931226"/>
          </a:xfrm>
          <a:prstGeom prst="rect">
            <a:avLst/>
          </a:prstGeom>
        </p:spPr>
      </p:pic>
      <p:pic>
        <p:nvPicPr>
          <p:cNvPr id="15" name="Picture 14" descr="A purple and green text on a black background&#10;&#10;Description automatically generated">
            <a:extLst>
              <a:ext uri="{FF2B5EF4-FFF2-40B4-BE49-F238E27FC236}">
                <a16:creationId xmlns:a16="http://schemas.microsoft.com/office/drawing/2014/main" id="{E46DA891-AEEC-E7E0-0E2F-C32094E2D0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0931" y="1446761"/>
            <a:ext cx="523187" cy="523187"/>
          </a:xfrm>
          <a:prstGeom prst="rect">
            <a:avLst/>
          </a:prstGeom>
        </p:spPr>
      </p:pic>
      <p:pic>
        <p:nvPicPr>
          <p:cNvPr id="16" name="Picture 15" descr="A purple and green text on a black background&#10;&#10;Description automatically generated">
            <a:extLst>
              <a:ext uri="{FF2B5EF4-FFF2-40B4-BE49-F238E27FC236}">
                <a16:creationId xmlns:a16="http://schemas.microsoft.com/office/drawing/2014/main" id="{9ADD6364-A58B-E7E9-879C-38A23F4DC2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7515" y="529232"/>
            <a:ext cx="523187" cy="523187"/>
          </a:xfrm>
          <a:prstGeom prst="rect">
            <a:avLst/>
          </a:prstGeom>
        </p:spPr>
      </p:pic>
      <p:pic>
        <p:nvPicPr>
          <p:cNvPr id="17" name="Picture 16" descr="A purple and green text on a black background&#10;&#10;Description automatically generated">
            <a:extLst>
              <a:ext uri="{FF2B5EF4-FFF2-40B4-BE49-F238E27FC236}">
                <a16:creationId xmlns:a16="http://schemas.microsoft.com/office/drawing/2014/main" id="{A000ADAD-3EBC-A4C4-BC18-16C70FB48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424" y="5644888"/>
            <a:ext cx="523187" cy="523187"/>
          </a:xfrm>
          <a:prstGeom prst="rect">
            <a:avLst/>
          </a:prstGeom>
        </p:spPr>
      </p:pic>
      <p:pic>
        <p:nvPicPr>
          <p:cNvPr id="18" name="Picture 17" descr="A purple and green text on a black background&#10;&#10;Description automatically generated">
            <a:extLst>
              <a:ext uri="{FF2B5EF4-FFF2-40B4-BE49-F238E27FC236}">
                <a16:creationId xmlns:a16="http://schemas.microsoft.com/office/drawing/2014/main" id="{C34A6BB8-E153-8AA3-6CC0-9B46EE155C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433" y="566104"/>
            <a:ext cx="523187" cy="523187"/>
          </a:xfrm>
          <a:prstGeom prst="rect">
            <a:avLst/>
          </a:prstGeom>
        </p:spPr>
      </p:pic>
      <p:pic>
        <p:nvPicPr>
          <p:cNvPr id="19" name="Picture 18" descr="A purple and green text on a black background&#10;&#10;Description automatically generated">
            <a:extLst>
              <a:ext uri="{FF2B5EF4-FFF2-40B4-BE49-F238E27FC236}">
                <a16:creationId xmlns:a16="http://schemas.microsoft.com/office/drawing/2014/main" id="{1462F165-E4F9-346B-824B-2FBDA20B8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1148" y="5993499"/>
            <a:ext cx="523187" cy="523187"/>
          </a:xfrm>
          <a:prstGeom prst="rect">
            <a:avLst/>
          </a:prstGeom>
        </p:spPr>
      </p:pic>
      <p:pic>
        <p:nvPicPr>
          <p:cNvPr id="20" name="Picture 19" descr="A purple and green text on a black background&#10;&#10;Description automatically generated">
            <a:extLst>
              <a:ext uri="{FF2B5EF4-FFF2-40B4-BE49-F238E27FC236}">
                <a16:creationId xmlns:a16="http://schemas.microsoft.com/office/drawing/2014/main" id="{7FB9E425-2159-DE53-0989-EDDCE6087A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462" y="2908640"/>
            <a:ext cx="523187" cy="523187"/>
          </a:xfrm>
          <a:prstGeom prst="rect">
            <a:avLst/>
          </a:prstGeom>
        </p:spPr>
      </p:pic>
      <p:pic>
        <p:nvPicPr>
          <p:cNvPr id="21" name="Picture 20" descr="A purple and green text on a black background&#10;&#10;Description automatically generated">
            <a:extLst>
              <a:ext uri="{FF2B5EF4-FFF2-40B4-BE49-F238E27FC236}">
                <a16:creationId xmlns:a16="http://schemas.microsoft.com/office/drawing/2014/main" id="{6ED33610-FF0B-B695-D42C-99954F9615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0526" y="2460221"/>
            <a:ext cx="523187" cy="523187"/>
          </a:xfrm>
          <a:prstGeom prst="rect">
            <a:avLst/>
          </a:prstGeom>
        </p:spPr>
      </p:pic>
      <p:pic>
        <p:nvPicPr>
          <p:cNvPr id="22" name="Picture 21" descr="A purple and green text on a black background&#10;&#10;Description automatically generated">
            <a:extLst>
              <a:ext uri="{FF2B5EF4-FFF2-40B4-BE49-F238E27FC236}">
                <a16:creationId xmlns:a16="http://schemas.microsoft.com/office/drawing/2014/main" id="{983E3F1E-5DA8-EA38-B927-78D63D2181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687" y="4192800"/>
            <a:ext cx="931226" cy="931226"/>
          </a:xfrm>
          <a:prstGeom prst="rect">
            <a:avLst/>
          </a:prstGeom>
        </p:spPr>
      </p:pic>
      <p:sp>
        <p:nvSpPr>
          <p:cNvPr id="23" name="TextBox 22">
            <a:extLst>
              <a:ext uri="{FF2B5EF4-FFF2-40B4-BE49-F238E27FC236}">
                <a16:creationId xmlns:a16="http://schemas.microsoft.com/office/drawing/2014/main" id="{99A43592-500F-B902-315E-BE67034C488F}"/>
              </a:ext>
            </a:extLst>
          </p:cNvPr>
          <p:cNvSpPr txBox="1"/>
          <p:nvPr/>
        </p:nvSpPr>
        <p:spPr>
          <a:xfrm>
            <a:off x="3582487" y="2757495"/>
            <a:ext cx="4895650" cy="1569660"/>
          </a:xfrm>
          <a:prstGeom prst="rect">
            <a:avLst/>
          </a:prstGeom>
          <a:noFill/>
        </p:spPr>
        <p:txBody>
          <a:bodyPr wrap="square" rtlCol="0">
            <a:spAutoFit/>
          </a:bodyPr>
          <a:lstStyle/>
          <a:p>
            <a:pPr algn="ctr"/>
            <a:r>
              <a:rPr lang="en-US" sz="2400" b="1">
                <a:solidFill>
                  <a:schemeClr val="bg1"/>
                </a:solidFill>
                <a:latin typeface="Montserrat" panose="00000500000000000000" pitchFamily="2" charset="0"/>
              </a:rPr>
              <a:t>Hello...! Did you know you can order resources like stickers and posters for your Big Lent Walk?!</a:t>
            </a:r>
          </a:p>
        </p:txBody>
      </p:sp>
      <p:pic>
        <p:nvPicPr>
          <p:cNvPr id="24" name="Picture 23" descr="A white text on a black background&#10;&#10;Description automatically generated">
            <a:extLst>
              <a:ext uri="{FF2B5EF4-FFF2-40B4-BE49-F238E27FC236}">
                <a16:creationId xmlns:a16="http://schemas.microsoft.com/office/drawing/2014/main" id="{F9524C2E-00E9-FA67-180F-EB5045BD4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573" y="5805632"/>
            <a:ext cx="2285673" cy="940693"/>
          </a:xfrm>
          <a:prstGeom prst="rect">
            <a:avLst/>
          </a:prstGeom>
        </p:spPr>
      </p:pic>
      <p:pic>
        <p:nvPicPr>
          <p:cNvPr id="25" name="Picture 24" descr="A purple and green text on a black background&#10;&#10;Description automatically generated">
            <a:extLst>
              <a:ext uri="{FF2B5EF4-FFF2-40B4-BE49-F238E27FC236}">
                <a16:creationId xmlns:a16="http://schemas.microsoft.com/office/drawing/2014/main" id="{733EF523-1096-2EDA-C9CF-C2EE98C40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139" y="5533483"/>
            <a:ext cx="931226" cy="931226"/>
          </a:xfrm>
          <a:prstGeom prst="rect">
            <a:avLst/>
          </a:prstGeom>
        </p:spPr>
      </p:pic>
      <p:pic>
        <p:nvPicPr>
          <p:cNvPr id="26" name="Picture 25" descr="A purple and green text on a black background&#10;&#10;Description automatically generated">
            <a:extLst>
              <a:ext uri="{FF2B5EF4-FFF2-40B4-BE49-F238E27FC236}">
                <a16:creationId xmlns:a16="http://schemas.microsoft.com/office/drawing/2014/main" id="{BEDB0E66-31D2-76A9-6F1B-C1F970312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7604" y="4712204"/>
            <a:ext cx="931226" cy="931226"/>
          </a:xfrm>
          <a:prstGeom prst="rect">
            <a:avLst/>
          </a:prstGeom>
        </p:spPr>
      </p:pic>
      <p:pic>
        <p:nvPicPr>
          <p:cNvPr id="27" name="Picture 26" descr="A fried egg on a black background&#10;&#10;Description automatically generated">
            <a:extLst>
              <a:ext uri="{FF2B5EF4-FFF2-40B4-BE49-F238E27FC236}">
                <a16:creationId xmlns:a16="http://schemas.microsoft.com/office/drawing/2014/main" id="{9781DF73-19C5-3688-CD62-45AED6AE7F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8195" y="1197871"/>
            <a:ext cx="1600441" cy="1600441"/>
          </a:xfrm>
          <a:prstGeom prst="rect">
            <a:avLst/>
          </a:prstGeom>
        </p:spPr>
      </p:pic>
      <p:pic>
        <p:nvPicPr>
          <p:cNvPr id="28" name="Picture 27" descr="A fried egg on a black background&#10;&#10;Description automatically generated">
            <a:extLst>
              <a:ext uri="{FF2B5EF4-FFF2-40B4-BE49-F238E27FC236}">
                <a16:creationId xmlns:a16="http://schemas.microsoft.com/office/drawing/2014/main" id="{36695B9E-8FE2-064A-BE97-6AA00B6122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1097" y="4085555"/>
            <a:ext cx="1600441" cy="1600441"/>
          </a:xfrm>
          <a:prstGeom prst="rect">
            <a:avLst/>
          </a:prstGeom>
        </p:spPr>
      </p:pic>
      <p:pic>
        <p:nvPicPr>
          <p:cNvPr id="29" name="Picture 28" descr="A fried egg on a black background&#10;&#10;Description automatically generated">
            <a:extLst>
              <a:ext uri="{FF2B5EF4-FFF2-40B4-BE49-F238E27FC236}">
                <a16:creationId xmlns:a16="http://schemas.microsoft.com/office/drawing/2014/main" id="{0E0B60BD-488E-7B5B-398B-A806868465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1073" y="334870"/>
            <a:ext cx="1600441" cy="1600441"/>
          </a:xfrm>
          <a:prstGeom prst="rect">
            <a:avLst/>
          </a:prstGeom>
        </p:spPr>
      </p:pic>
      <p:pic>
        <p:nvPicPr>
          <p:cNvPr id="30" name="Picture 29" descr="A fried egg on a black background&#10;&#10;Description automatically generated">
            <a:extLst>
              <a:ext uri="{FF2B5EF4-FFF2-40B4-BE49-F238E27FC236}">
                <a16:creationId xmlns:a16="http://schemas.microsoft.com/office/drawing/2014/main" id="{DBFF883C-D2DE-7199-FEC5-5D9C2A0D32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7782" y="3008450"/>
            <a:ext cx="1600441" cy="1600441"/>
          </a:xfrm>
          <a:prstGeom prst="rect">
            <a:avLst/>
          </a:prstGeom>
        </p:spPr>
      </p:pic>
      <p:pic>
        <p:nvPicPr>
          <p:cNvPr id="31" name="Picture 30" descr="A fried egg on a black background&#10;&#10;Description automatically generated">
            <a:extLst>
              <a:ext uri="{FF2B5EF4-FFF2-40B4-BE49-F238E27FC236}">
                <a16:creationId xmlns:a16="http://schemas.microsoft.com/office/drawing/2014/main" id="{63C5C877-2E09-1A26-45F7-E66F1F55D3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8631" y="4130099"/>
            <a:ext cx="1600441" cy="1600441"/>
          </a:xfrm>
          <a:prstGeom prst="rect">
            <a:avLst/>
          </a:prstGeom>
        </p:spPr>
      </p:pic>
      <p:pic>
        <p:nvPicPr>
          <p:cNvPr id="32" name="Picture 31" descr="A fried egg on a black background&#10;&#10;Description automatically generated">
            <a:extLst>
              <a:ext uri="{FF2B5EF4-FFF2-40B4-BE49-F238E27FC236}">
                <a16:creationId xmlns:a16="http://schemas.microsoft.com/office/drawing/2014/main" id="{49C11DD2-4305-45B0-2F9D-9F009B2711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0707" y="892235"/>
            <a:ext cx="1600441" cy="1600441"/>
          </a:xfrm>
          <a:prstGeom prst="rect">
            <a:avLst/>
          </a:prstGeom>
        </p:spPr>
      </p:pic>
      <p:pic>
        <p:nvPicPr>
          <p:cNvPr id="33" name="Picture 32" descr="A fried egg on a black background&#10;&#10;Description automatically generated">
            <a:extLst>
              <a:ext uri="{FF2B5EF4-FFF2-40B4-BE49-F238E27FC236}">
                <a16:creationId xmlns:a16="http://schemas.microsoft.com/office/drawing/2014/main" id="{2B9460C5-2F06-17E2-C6F3-242CB8E336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4273" y="1463847"/>
            <a:ext cx="1600441" cy="1600441"/>
          </a:xfrm>
          <a:prstGeom prst="rect">
            <a:avLst/>
          </a:prstGeom>
        </p:spPr>
      </p:pic>
      <p:pic>
        <p:nvPicPr>
          <p:cNvPr id="34" name="Picture 33" descr="A fried egg on a black background&#10;&#10;Description automatically generated">
            <a:extLst>
              <a:ext uri="{FF2B5EF4-FFF2-40B4-BE49-F238E27FC236}">
                <a16:creationId xmlns:a16="http://schemas.microsoft.com/office/drawing/2014/main" id="{96D43ECE-9692-D254-0D32-25595C503C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246" y="3373495"/>
            <a:ext cx="1600441" cy="1600441"/>
          </a:xfrm>
          <a:prstGeom prst="rect">
            <a:avLst/>
          </a:prstGeom>
        </p:spPr>
      </p:pic>
    </p:spTree>
    <p:extLst>
      <p:ext uri="{BB962C8B-B14F-4D97-AF65-F5344CB8AC3E}">
        <p14:creationId xmlns:p14="http://schemas.microsoft.com/office/powerpoint/2010/main" val="2063222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handful of grains&#10;&#10;AI-generated content may be incorrect.">
            <a:extLst>
              <a:ext uri="{FF2B5EF4-FFF2-40B4-BE49-F238E27FC236}">
                <a16:creationId xmlns:a16="http://schemas.microsoft.com/office/drawing/2014/main" id="{A39E61BC-75BA-8D5D-8E29-9B7654688E81}"/>
              </a:ext>
            </a:extLst>
          </p:cNvPr>
          <p:cNvPicPr>
            <a:picLocks noChangeAspect="1"/>
          </p:cNvPicPr>
          <p:nvPr/>
        </p:nvPicPr>
        <p:blipFill>
          <a:blip r:embed="rId3"/>
          <a:srcRect t="16017" r="596" b="12595"/>
          <a:stretch/>
        </p:blipFill>
        <p:spPr>
          <a:xfrm>
            <a:off x="0" y="975190"/>
            <a:ext cx="12192000" cy="5882810"/>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10" name="TextBox 9">
            <a:extLst>
              <a:ext uri="{FF2B5EF4-FFF2-40B4-BE49-F238E27FC236}">
                <a16:creationId xmlns:a16="http://schemas.microsoft.com/office/drawing/2014/main" id="{B06E0165-05B3-89C6-22E5-8FF9A3D39D3E}"/>
              </a:ext>
            </a:extLst>
          </p:cNvPr>
          <p:cNvSpPr txBox="1"/>
          <p:nvPr/>
        </p:nvSpPr>
        <p:spPr>
          <a:xfrm>
            <a:off x="7140102" y="1402265"/>
            <a:ext cx="4798387" cy="2677656"/>
          </a:xfrm>
          <a:custGeom>
            <a:avLst/>
            <a:gdLst>
              <a:gd name="connsiteX0" fmla="*/ 0 w 4798387"/>
              <a:gd name="connsiteY0" fmla="*/ 0 h 2677656"/>
              <a:gd name="connsiteX1" fmla="*/ 551815 w 4798387"/>
              <a:gd name="connsiteY1" fmla="*/ 0 h 2677656"/>
              <a:gd name="connsiteX2" fmla="*/ 1103629 w 4798387"/>
              <a:gd name="connsiteY2" fmla="*/ 0 h 2677656"/>
              <a:gd name="connsiteX3" fmla="*/ 1799395 w 4798387"/>
              <a:gd name="connsiteY3" fmla="*/ 0 h 2677656"/>
              <a:gd name="connsiteX4" fmla="*/ 2255242 w 4798387"/>
              <a:gd name="connsiteY4" fmla="*/ 0 h 2677656"/>
              <a:gd name="connsiteX5" fmla="*/ 2711089 w 4798387"/>
              <a:gd name="connsiteY5" fmla="*/ 0 h 2677656"/>
              <a:gd name="connsiteX6" fmla="*/ 3358871 w 4798387"/>
              <a:gd name="connsiteY6" fmla="*/ 0 h 2677656"/>
              <a:gd name="connsiteX7" fmla="*/ 4006653 w 4798387"/>
              <a:gd name="connsiteY7" fmla="*/ 0 h 2677656"/>
              <a:gd name="connsiteX8" fmla="*/ 4798387 w 4798387"/>
              <a:gd name="connsiteY8" fmla="*/ 0 h 2677656"/>
              <a:gd name="connsiteX9" fmla="*/ 4798387 w 4798387"/>
              <a:gd name="connsiteY9" fmla="*/ 562308 h 2677656"/>
              <a:gd name="connsiteX10" fmla="*/ 4798387 w 4798387"/>
              <a:gd name="connsiteY10" fmla="*/ 1151392 h 2677656"/>
              <a:gd name="connsiteX11" fmla="*/ 4798387 w 4798387"/>
              <a:gd name="connsiteY11" fmla="*/ 1713700 h 2677656"/>
              <a:gd name="connsiteX12" fmla="*/ 4798387 w 4798387"/>
              <a:gd name="connsiteY12" fmla="*/ 2677656 h 2677656"/>
              <a:gd name="connsiteX13" fmla="*/ 4294556 w 4798387"/>
              <a:gd name="connsiteY13" fmla="*/ 2677656 h 2677656"/>
              <a:gd name="connsiteX14" fmla="*/ 3742742 w 4798387"/>
              <a:gd name="connsiteY14" fmla="*/ 2677656 h 2677656"/>
              <a:gd name="connsiteX15" fmla="*/ 3046976 w 4798387"/>
              <a:gd name="connsiteY15" fmla="*/ 2677656 h 2677656"/>
              <a:gd name="connsiteX16" fmla="*/ 2495161 w 4798387"/>
              <a:gd name="connsiteY16" fmla="*/ 2677656 h 2677656"/>
              <a:gd name="connsiteX17" fmla="*/ 1799395 w 4798387"/>
              <a:gd name="connsiteY17" fmla="*/ 2677656 h 2677656"/>
              <a:gd name="connsiteX18" fmla="*/ 1295564 w 4798387"/>
              <a:gd name="connsiteY18" fmla="*/ 2677656 h 2677656"/>
              <a:gd name="connsiteX19" fmla="*/ 695766 w 4798387"/>
              <a:gd name="connsiteY19" fmla="*/ 2677656 h 2677656"/>
              <a:gd name="connsiteX20" fmla="*/ 0 w 4798387"/>
              <a:gd name="connsiteY20" fmla="*/ 2677656 h 2677656"/>
              <a:gd name="connsiteX21" fmla="*/ 0 w 4798387"/>
              <a:gd name="connsiteY21" fmla="*/ 2222454 h 2677656"/>
              <a:gd name="connsiteX22" fmla="*/ 0 w 4798387"/>
              <a:gd name="connsiteY22" fmla="*/ 1740476 h 2677656"/>
              <a:gd name="connsiteX23" fmla="*/ 0 w 4798387"/>
              <a:gd name="connsiteY23" fmla="*/ 1178169 h 2677656"/>
              <a:gd name="connsiteX24" fmla="*/ 0 w 4798387"/>
              <a:gd name="connsiteY24" fmla="*/ 615861 h 2677656"/>
              <a:gd name="connsiteX25" fmla="*/ 0 w 4798387"/>
              <a:gd name="connsiteY25"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98387" h="2677656" extrusionOk="0">
                <a:moveTo>
                  <a:pt x="0" y="0"/>
                </a:moveTo>
                <a:cubicBezTo>
                  <a:pt x="195968" y="-36545"/>
                  <a:pt x="342020" y="55214"/>
                  <a:pt x="551815" y="0"/>
                </a:cubicBezTo>
                <a:cubicBezTo>
                  <a:pt x="761610" y="-55214"/>
                  <a:pt x="987894" y="32502"/>
                  <a:pt x="1103629" y="0"/>
                </a:cubicBezTo>
                <a:cubicBezTo>
                  <a:pt x="1219364" y="-32502"/>
                  <a:pt x="1465503" y="61314"/>
                  <a:pt x="1799395" y="0"/>
                </a:cubicBezTo>
                <a:cubicBezTo>
                  <a:pt x="2133287" y="-61314"/>
                  <a:pt x="2068176" y="49411"/>
                  <a:pt x="2255242" y="0"/>
                </a:cubicBezTo>
                <a:cubicBezTo>
                  <a:pt x="2442308" y="-49411"/>
                  <a:pt x="2514870" y="51606"/>
                  <a:pt x="2711089" y="0"/>
                </a:cubicBezTo>
                <a:cubicBezTo>
                  <a:pt x="2907308" y="-51606"/>
                  <a:pt x="3063523" y="73404"/>
                  <a:pt x="3358871" y="0"/>
                </a:cubicBezTo>
                <a:cubicBezTo>
                  <a:pt x="3654219" y="-73404"/>
                  <a:pt x="3850573" y="70281"/>
                  <a:pt x="4006653" y="0"/>
                </a:cubicBezTo>
                <a:cubicBezTo>
                  <a:pt x="4162733" y="-70281"/>
                  <a:pt x="4406308" y="55066"/>
                  <a:pt x="4798387" y="0"/>
                </a:cubicBezTo>
                <a:cubicBezTo>
                  <a:pt x="4832563" y="212469"/>
                  <a:pt x="4754256" y="344355"/>
                  <a:pt x="4798387" y="562308"/>
                </a:cubicBezTo>
                <a:cubicBezTo>
                  <a:pt x="4842518" y="780261"/>
                  <a:pt x="4787997" y="1017227"/>
                  <a:pt x="4798387" y="1151392"/>
                </a:cubicBezTo>
                <a:cubicBezTo>
                  <a:pt x="4808777" y="1285557"/>
                  <a:pt x="4743874" y="1436861"/>
                  <a:pt x="4798387" y="1713700"/>
                </a:cubicBezTo>
                <a:cubicBezTo>
                  <a:pt x="4852900" y="1990539"/>
                  <a:pt x="4688186" y="2261534"/>
                  <a:pt x="4798387" y="2677656"/>
                </a:cubicBezTo>
                <a:cubicBezTo>
                  <a:pt x="4550508" y="2700359"/>
                  <a:pt x="4533624" y="2659964"/>
                  <a:pt x="4294556" y="2677656"/>
                </a:cubicBezTo>
                <a:cubicBezTo>
                  <a:pt x="4055488" y="2695348"/>
                  <a:pt x="3975565" y="2648569"/>
                  <a:pt x="3742742" y="2677656"/>
                </a:cubicBezTo>
                <a:cubicBezTo>
                  <a:pt x="3509919" y="2706743"/>
                  <a:pt x="3201247" y="2596051"/>
                  <a:pt x="3046976" y="2677656"/>
                </a:cubicBezTo>
                <a:cubicBezTo>
                  <a:pt x="2892705" y="2759261"/>
                  <a:pt x="2658430" y="2660079"/>
                  <a:pt x="2495161" y="2677656"/>
                </a:cubicBezTo>
                <a:cubicBezTo>
                  <a:pt x="2331892" y="2695233"/>
                  <a:pt x="2037835" y="2606006"/>
                  <a:pt x="1799395" y="2677656"/>
                </a:cubicBezTo>
                <a:cubicBezTo>
                  <a:pt x="1560955" y="2749306"/>
                  <a:pt x="1536268" y="2642162"/>
                  <a:pt x="1295564" y="2677656"/>
                </a:cubicBezTo>
                <a:cubicBezTo>
                  <a:pt x="1054860" y="2713150"/>
                  <a:pt x="878088" y="2647892"/>
                  <a:pt x="695766" y="2677656"/>
                </a:cubicBezTo>
                <a:cubicBezTo>
                  <a:pt x="513444" y="2707420"/>
                  <a:pt x="195097" y="2649446"/>
                  <a:pt x="0" y="2677656"/>
                </a:cubicBezTo>
                <a:cubicBezTo>
                  <a:pt x="-35832" y="2559234"/>
                  <a:pt x="23922" y="2376140"/>
                  <a:pt x="0" y="2222454"/>
                </a:cubicBezTo>
                <a:cubicBezTo>
                  <a:pt x="-23922" y="2068768"/>
                  <a:pt x="14966" y="1921680"/>
                  <a:pt x="0" y="1740476"/>
                </a:cubicBezTo>
                <a:cubicBezTo>
                  <a:pt x="-14966" y="1559272"/>
                  <a:pt x="51922" y="1290770"/>
                  <a:pt x="0" y="1178169"/>
                </a:cubicBezTo>
                <a:cubicBezTo>
                  <a:pt x="-51922" y="1065568"/>
                  <a:pt x="28683" y="887913"/>
                  <a:pt x="0" y="615861"/>
                </a:cubicBezTo>
                <a:cubicBezTo>
                  <a:pt x="-28683" y="343809"/>
                  <a:pt x="59078" y="251642"/>
                  <a:pt x="0" y="0"/>
                </a:cubicBezTo>
                <a:close/>
              </a:path>
            </a:pathLst>
          </a:custGeom>
          <a:noFill/>
          <a:ln w="57150">
            <a:solidFill>
              <a:schemeClr val="bg1"/>
            </a:solidFill>
            <a:prstDash val="solid"/>
            <a:extLst>
              <a:ext uri="{C807C97D-BFC1-408E-A445-0C87EB9F89A2}">
                <ask:lineSketchStyleProps xmlns:ask="http://schemas.microsoft.com/office/drawing/2018/sketchyshapes" sd="2954083749">
                  <a:prstGeom prst="rect">
                    <a:avLst/>
                  </a:prstGeom>
                  <ask:type>
                    <ask:lineSketchScribble/>
                  </ask:type>
                </ask:lineSketchStyleProps>
              </a:ext>
            </a:extLst>
          </a:ln>
        </p:spPr>
        <p:txBody>
          <a:bodyPr wrap="square" lIns="91440" tIns="45720" rIns="91440" bIns="45720" rtlCol="0" anchor="t">
            <a:spAutoFit/>
          </a:bodyPr>
          <a:lstStyle/>
          <a:p>
            <a:pPr algn="r"/>
            <a:r>
              <a:rPr lang="en-US" sz="2800" b="1" dirty="0">
                <a:solidFill>
                  <a:schemeClr val="bg1"/>
                </a:solidFill>
                <a:latin typeface="Montserrat"/>
              </a:rPr>
              <a:t>"The rain and the snow came down from heaven... giving seed to the </a:t>
            </a:r>
            <a:r>
              <a:rPr lang="en-US" sz="2800" b="1" dirty="0" err="1">
                <a:solidFill>
                  <a:schemeClr val="bg1"/>
                </a:solidFill>
                <a:latin typeface="Montserrat"/>
              </a:rPr>
              <a:t>sower</a:t>
            </a:r>
            <a:r>
              <a:rPr lang="en-US" sz="2800" b="1" dirty="0">
                <a:solidFill>
                  <a:schemeClr val="bg1"/>
                </a:solidFill>
                <a:latin typeface="Montserrat"/>
              </a:rPr>
              <a:t> and bread to the eater.“ </a:t>
            </a:r>
          </a:p>
          <a:p>
            <a:pPr algn="r"/>
            <a:r>
              <a:rPr lang="en-US" sz="2800" b="1" dirty="0">
                <a:solidFill>
                  <a:schemeClr val="bg1"/>
                </a:solidFill>
                <a:latin typeface="Montserrat SemiBold"/>
              </a:rPr>
              <a:t>Isaiah 55:10</a:t>
            </a:r>
            <a:endParaRPr lang="en-US" sz="2800" b="1" i="0" dirty="0">
              <a:solidFill>
                <a:schemeClr val="bg1"/>
              </a:solidFill>
              <a:effectLst/>
              <a:latin typeface="Montserrat" panose="00000500000000000000" pitchFamily="2" charset="0"/>
            </a:endParaRPr>
          </a:p>
        </p:txBody>
      </p:sp>
    </p:spTree>
    <p:extLst>
      <p:ext uri="{BB962C8B-B14F-4D97-AF65-F5344CB8AC3E}">
        <p14:creationId xmlns:p14="http://schemas.microsoft.com/office/powerpoint/2010/main" val="2527388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A3AB1928-9DA7-0E31-0055-4C180035B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12" name="Picture 11" descr="A chicken and a black background&#10;&#10;AI-generated content may be incorrect.">
            <a:extLst>
              <a:ext uri="{FF2B5EF4-FFF2-40B4-BE49-F238E27FC236}">
                <a16:creationId xmlns:a16="http://schemas.microsoft.com/office/drawing/2014/main" id="{EA600974-BF28-5F35-326F-95DFA172B1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6200000">
            <a:off x="787162" y="2868729"/>
            <a:ext cx="3194785" cy="4783756"/>
          </a:xfrm>
          <a:prstGeom prst="rect">
            <a:avLst/>
          </a:prstGeom>
        </p:spPr>
      </p:pic>
      <p:pic>
        <p:nvPicPr>
          <p:cNvPr id="7" name="Picture 6" descr="A logo with a cross and a boat&#10;&#10;Description automatically generated">
            <a:extLst>
              <a:ext uri="{FF2B5EF4-FFF2-40B4-BE49-F238E27FC236}">
                <a16:creationId xmlns:a16="http://schemas.microsoft.com/office/drawing/2014/main" id="{5914943E-A087-2A11-70FA-B9642B09C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8884" y="3372500"/>
            <a:ext cx="2691153" cy="3777726"/>
          </a:xfrm>
          <a:prstGeom prst="rect">
            <a:avLst/>
          </a:prstGeom>
        </p:spPr>
      </p:pic>
      <p:sp>
        <p:nvSpPr>
          <p:cNvPr id="9" name="TextBox 8">
            <a:extLst>
              <a:ext uri="{FF2B5EF4-FFF2-40B4-BE49-F238E27FC236}">
                <a16:creationId xmlns:a16="http://schemas.microsoft.com/office/drawing/2014/main" id="{F3D68E48-0A4A-9049-479D-271967EAB2EB}"/>
              </a:ext>
            </a:extLst>
          </p:cNvPr>
          <p:cNvSpPr txBox="1"/>
          <p:nvPr/>
        </p:nvSpPr>
        <p:spPr>
          <a:xfrm>
            <a:off x="2379802" y="2536558"/>
            <a:ext cx="743239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Montserrat"/>
                <a:ea typeface="Calibri"/>
                <a:cs typeface="Calibri"/>
              </a:rPr>
              <a:t>In this Jubilee year, think about what hope means to you; all the things that bring you hope;  your hopes for the future. </a:t>
            </a:r>
          </a:p>
          <a:p>
            <a:endParaRPr lang="en-US" sz="2400" dirty="0">
              <a:solidFill>
                <a:schemeClr val="bg1"/>
              </a:solidFill>
              <a:latin typeface="Montserrat"/>
              <a:ea typeface="Calibri"/>
              <a:cs typeface="Calibri"/>
            </a:endParaRPr>
          </a:p>
          <a:p>
            <a:r>
              <a:rPr lang="en-US" sz="2400" dirty="0">
                <a:solidFill>
                  <a:schemeClr val="bg1"/>
                </a:solidFill>
                <a:latin typeface="Montserrat"/>
                <a:ea typeface="Calibri"/>
                <a:cs typeface="Calibri"/>
              </a:rPr>
              <a:t>Use this </a:t>
            </a:r>
            <a:r>
              <a:rPr lang="en-US" sz="2400" dirty="0">
                <a:solidFill>
                  <a:schemeClr val="bg1"/>
                </a:solidFill>
                <a:latin typeface="Montserrat"/>
                <a:ea typeface="Calibri"/>
                <a:cs typeface="Calibri"/>
                <a:hlinkClick r:id="rId6">
                  <a:extLst>
                    <a:ext uri="{A12FA001-AC4F-418D-AE19-62706E023703}">
                      <ahyp:hlinkClr xmlns:ahyp="http://schemas.microsoft.com/office/drawing/2018/hyperlinkcolor" val="tx"/>
                    </a:ext>
                  </a:extLst>
                </a:hlinkClick>
              </a:rPr>
              <a:t>worksheet</a:t>
            </a:r>
            <a:r>
              <a:rPr lang="en-US" sz="2400" dirty="0">
                <a:solidFill>
                  <a:schemeClr val="bg1"/>
                </a:solidFill>
                <a:latin typeface="Montserrat"/>
                <a:ea typeface="Calibri"/>
                <a:cs typeface="Calibri"/>
              </a:rPr>
              <a:t> to be as creative as you can!</a:t>
            </a:r>
          </a:p>
        </p:txBody>
      </p:sp>
    </p:spTree>
    <p:extLst>
      <p:ext uri="{BB962C8B-B14F-4D97-AF65-F5344CB8AC3E}">
        <p14:creationId xmlns:p14="http://schemas.microsoft.com/office/powerpoint/2010/main" val="2270509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D909E-8DE4-9693-6F88-7B71F68DE415}"/>
            </a:ext>
          </a:extLst>
        </p:cNvPr>
        <p:cNvGrpSpPr/>
        <p:nvPr/>
      </p:nvGrpSpPr>
      <p:grpSpPr>
        <a:xfrm>
          <a:off x="0" y="0"/>
          <a:ext cx="0" cy="0"/>
          <a:chOff x="0" y="0"/>
          <a:chExt cx="0" cy="0"/>
        </a:xfrm>
      </p:grpSpPr>
      <p:pic>
        <p:nvPicPr>
          <p:cNvPr id="8" name="Picture 7" descr="A colorful object on a white surface&#10;&#10;AI-generated content may be incorrect.">
            <a:extLst>
              <a:ext uri="{FF2B5EF4-FFF2-40B4-BE49-F238E27FC236}">
                <a16:creationId xmlns:a16="http://schemas.microsoft.com/office/drawing/2014/main" id="{9E7E603F-73D4-A95F-2FBF-1B2FD1BD5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1BC83D0-D4C3-7B65-E0AA-D4F14311528D}"/>
              </a:ext>
            </a:extLst>
          </p:cNvPr>
          <p:cNvSpPr txBox="1"/>
          <p:nvPr/>
        </p:nvSpPr>
        <p:spPr>
          <a:xfrm>
            <a:off x="556611" y="2292220"/>
            <a:ext cx="11078778" cy="2677656"/>
          </a:xfrm>
          <a:custGeom>
            <a:avLst/>
            <a:gdLst>
              <a:gd name="connsiteX0" fmla="*/ 0 w 11078778"/>
              <a:gd name="connsiteY0" fmla="*/ 0 h 2677656"/>
              <a:gd name="connsiteX1" fmla="*/ 472306 w 11078778"/>
              <a:gd name="connsiteY1" fmla="*/ 0 h 2677656"/>
              <a:gd name="connsiteX2" fmla="*/ 944612 w 11078778"/>
              <a:gd name="connsiteY2" fmla="*/ 0 h 2677656"/>
              <a:gd name="connsiteX3" fmla="*/ 1749281 w 11078778"/>
              <a:gd name="connsiteY3" fmla="*/ 0 h 2677656"/>
              <a:gd name="connsiteX4" fmla="*/ 2000011 w 11078778"/>
              <a:gd name="connsiteY4" fmla="*/ 0 h 2677656"/>
              <a:gd name="connsiteX5" fmla="*/ 2250741 w 11078778"/>
              <a:gd name="connsiteY5" fmla="*/ 0 h 2677656"/>
              <a:gd name="connsiteX6" fmla="*/ 2944623 w 11078778"/>
              <a:gd name="connsiteY6" fmla="*/ 0 h 2677656"/>
              <a:gd name="connsiteX7" fmla="*/ 3638504 w 11078778"/>
              <a:gd name="connsiteY7" fmla="*/ 0 h 2677656"/>
              <a:gd name="connsiteX8" fmla="*/ 4443173 w 11078778"/>
              <a:gd name="connsiteY8" fmla="*/ 0 h 2677656"/>
              <a:gd name="connsiteX9" fmla="*/ 5137054 w 11078778"/>
              <a:gd name="connsiteY9" fmla="*/ 0 h 2677656"/>
              <a:gd name="connsiteX10" fmla="*/ 5941724 w 11078778"/>
              <a:gd name="connsiteY10" fmla="*/ 0 h 2677656"/>
              <a:gd name="connsiteX11" fmla="*/ 6192454 w 11078778"/>
              <a:gd name="connsiteY11" fmla="*/ 0 h 2677656"/>
              <a:gd name="connsiteX12" fmla="*/ 6553972 w 11078778"/>
              <a:gd name="connsiteY12" fmla="*/ 0 h 2677656"/>
              <a:gd name="connsiteX13" fmla="*/ 6804702 w 11078778"/>
              <a:gd name="connsiteY13" fmla="*/ 0 h 2677656"/>
              <a:gd name="connsiteX14" fmla="*/ 7166220 w 11078778"/>
              <a:gd name="connsiteY14" fmla="*/ 0 h 2677656"/>
              <a:gd name="connsiteX15" fmla="*/ 7638526 w 11078778"/>
              <a:gd name="connsiteY15" fmla="*/ 0 h 2677656"/>
              <a:gd name="connsiteX16" fmla="*/ 8221619 w 11078778"/>
              <a:gd name="connsiteY16" fmla="*/ 0 h 2677656"/>
              <a:gd name="connsiteX17" fmla="*/ 9026289 w 11078778"/>
              <a:gd name="connsiteY17" fmla="*/ 0 h 2677656"/>
              <a:gd name="connsiteX18" fmla="*/ 9720170 w 11078778"/>
              <a:gd name="connsiteY18" fmla="*/ 0 h 2677656"/>
              <a:gd name="connsiteX19" fmla="*/ 10414051 w 11078778"/>
              <a:gd name="connsiteY19" fmla="*/ 0 h 2677656"/>
              <a:gd name="connsiteX20" fmla="*/ 11078778 w 11078778"/>
              <a:gd name="connsiteY20" fmla="*/ 0 h 2677656"/>
              <a:gd name="connsiteX21" fmla="*/ 11078778 w 11078778"/>
              <a:gd name="connsiteY21" fmla="*/ 455202 h 2677656"/>
              <a:gd name="connsiteX22" fmla="*/ 11078778 w 11078778"/>
              <a:gd name="connsiteY22" fmla="*/ 910403 h 2677656"/>
              <a:gd name="connsiteX23" fmla="*/ 11078778 w 11078778"/>
              <a:gd name="connsiteY23" fmla="*/ 1445934 h 2677656"/>
              <a:gd name="connsiteX24" fmla="*/ 11078778 w 11078778"/>
              <a:gd name="connsiteY24" fmla="*/ 2008242 h 2677656"/>
              <a:gd name="connsiteX25" fmla="*/ 11078778 w 11078778"/>
              <a:gd name="connsiteY25" fmla="*/ 2677656 h 2677656"/>
              <a:gd name="connsiteX26" fmla="*/ 10384897 w 11078778"/>
              <a:gd name="connsiteY26" fmla="*/ 2677656 h 2677656"/>
              <a:gd name="connsiteX27" fmla="*/ 9912591 w 11078778"/>
              <a:gd name="connsiteY27" fmla="*/ 2677656 h 2677656"/>
              <a:gd name="connsiteX28" fmla="*/ 9329497 w 11078778"/>
              <a:gd name="connsiteY28" fmla="*/ 2677656 h 2677656"/>
              <a:gd name="connsiteX29" fmla="*/ 8635616 w 11078778"/>
              <a:gd name="connsiteY29" fmla="*/ 2677656 h 2677656"/>
              <a:gd name="connsiteX30" fmla="*/ 7941735 w 11078778"/>
              <a:gd name="connsiteY30" fmla="*/ 2677656 h 2677656"/>
              <a:gd name="connsiteX31" fmla="*/ 7358641 w 11078778"/>
              <a:gd name="connsiteY31" fmla="*/ 2677656 h 2677656"/>
              <a:gd name="connsiteX32" fmla="*/ 7107911 w 11078778"/>
              <a:gd name="connsiteY32" fmla="*/ 2677656 h 2677656"/>
              <a:gd name="connsiteX33" fmla="*/ 6746393 w 11078778"/>
              <a:gd name="connsiteY33" fmla="*/ 2677656 h 2677656"/>
              <a:gd name="connsiteX34" fmla="*/ 6163299 w 11078778"/>
              <a:gd name="connsiteY34" fmla="*/ 2677656 h 2677656"/>
              <a:gd name="connsiteX35" fmla="*/ 5801781 w 11078778"/>
              <a:gd name="connsiteY35" fmla="*/ 2677656 h 2677656"/>
              <a:gd name="connsiteX36" fmla="*/ 5551051 w 11078778"/>
              <a:gd name="connsiteY36" fmla="*/ 2677656 h 2677656"/>
              <a:gd name="connsiteX37" fmla="*/ 4746382 w 11078778"/>
              <a:gd name="connsiteY37" fmla="*/ 2677656 h 2677656"/>
              <a:gd name="connsiteX38" fmla="*/ 4384864 w 11078778"/>
              <a:gd name="connsiteY38" fmla="*/ 2677656 h 2677656"/>
              <a:gd name="connsiteX39" fmla="*/ 3801770 w 11078778"/>
              <a:gd name="connsiteY39" fmla="*/ 2677656 h 2677656"/>
              <a:gd name="connsiteX40" fmla="*/ 2997101 w 11078778"/>
              <a:gd name="connsiteY40" fmla="*/ 2677656 h 2677656"/>
              <a:gd name="connsiteX41" fmla="*/ 2192432 w 11078778"/>
              <a:gd name="connsiteY41" fmla="*/ 2677656 h 2677656"/>
              <a:gd name="connsiteX42" fmla="*/ 1609338 w 11078778"/>
              <a:gd name="connsiteY42" fmla="*/ 2677656 h 2677656"/>
              <a:gd name="connsiteX43" fmla="*/ 1358608 w 11078778"/>
              <a:gd name="connsiteY43" fmla="*/ 2677656 h 2677656"/>
              <a:gd name="connsiteX44" fmla="*/ 664727 w 11078778"/>
              <a:gd name="connsiteY44" fmla="*/ 2677656 h 2677656"/>
              <a:gd name="connsiteX45" fmla="*/ 0 w 11078778"/>
              <a:gd name="connsiteY45" fmla="*/ 2677656 h 2677656"/>
              <a:gd name="connsiteX46" fmla="*/ 0 w 11078778"/>
              <a:gd name="connsiteY46" fmla="*/ 2222454 h 2677656"/>
              <a:gd name="connsiteX47" fmla="*/ 0 w 11078778"/>
              <a:gd name="connsiteY47" fmla="*/ 1660147 h 2677656"/>
              <a:gd name="connsiteX48" fmla="*/ 0 w 11078778"/>
              <a:gd name="connsiteY48" fmla="*/ 1178169 h 2677656"/>
              <a:gd name="connsiteX49" fmla="*/ 0 w 11078778"/>
              <a:gd name="connsiteY49" fmla="*/ 589084 h 2677656"/>
              <a:gd name="connsiteX50" fmla="*/ 0 w 11078778"/>
              <a:gd name="connsiteY50"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78778" h="2677656" extrusionOk="0">
                <a:moveTo>
                  <a:pt x="0" y="0"/>
                </a:moveTo>
                <a:cubicBezTo>
                  <a:pt x="234808" y="-6215"/>
                  <a:pt x="283855" y="276"/>
                  <a:pt x="472306" y="0"/>
                </a:cubicBezTo>
                <a:cubicBezTo>
                  <a:pt x="660757" y="-276"/>
                  <a:pt x="839865" y="45663"/>
                  <a:pt x="944612" y="0"/>
                </a:cubicBezTo>
                <a:cubicBezTo>
                  <a:pt x="1049359" y="-45663"/>
                  <a:pt x="1411849" y="42008"/>
                  <a:pt x="1749281" y="0"/>
                </a:cubicBezTo>
                <a:cubicBezTo>
                  <a:pt x="2086713" y="-42008"/>
                  <a:pt x="1880532" y="13766"/>
                  <a:pt x="2000011" y="0"/>
                </a:cubicBezTo>
                <a:cubicBezTo>
                  <a:pt x="2119490" y="-13766"/>
                  <a:pt x="2128439" y="5802"/>
                  <a:pt x="2250741" y="0"/>
                </a:cubicBezTo>
                <a:cubicBezTo>
                  <a:pt x="2373043" y="-5802"/>
                  <a:pt x="2760394" y="39892"/>
                  <a:pt x="2944623" y="0"/>
                </a:cubicBezTo>
                <a:cubicBezTo>
                  <a:pt x="3128852" y="-39892"/>
                  <a:pt x="3435161" y="44002"/>
                  <a:pt x="3638504" y="0"/>
                </a:cubicBezTo>
                <a:cubicBezTo>
                  <a:pt x="3841847" y="-44002"/>
                  <a:pt x="4231281" y="68484"/>
                  <a:pt x="4443173" y="0"/>
                </a:cubicBezTo>
                <a:cubicBezTo>
                  <a:pt x="4655065" y="-68484"/>
                  <a:pt x="4817602" y="67333"/>
                  <a:pt x="5137054" y="0"/>
                </a:cubicBezTo>
                <a:cubicBezTo>
                  <a:pt x="5456506" y="-67333"/>
                  <a:pt x="5683429" y="76769"/>
                  <a:pt x="5941724" y="0"/>
                </a:cubicBezTo>
                <a:cubicBezTo>
                  <a:pt x="6200019" y="-76769"/>
                  <a:pt x="6133470" y="12084"/>
                  <a:pt x="6192454" y="0"/>
                </a:cubicBezTo>
                <a:cubicBezTo>
                  <a:pt x="6251438" y="-12084"/>
                  <a:pt x="6475965" y="10039"/>
                  <a:pt x="6553972" y="0"/>
                </a:cubicBezTo>
                <a:cubicBezTo>
                  <a:pt x="6631979" y="-10039"/>
                  <a:pt x="6731416" y="15295"/>
                  <a:pt x="6804702" y="0"/>
                </a:cubicBezTo>
                <a:cubicBezTo>
                  <a:pt x="6877988" y="-15295"/>
                  <a:pt x="7075640" y="8355"/>
                  <a:pt x="7166220" y="0"/>
                </a:cubicBezTo>
                <a:cubicBezTo>
                  <a:pt x="7256800" y="-8355"/>
                  <a:pt x="7413902" y="4417"/>
                  <a:pt x="7638526" y="0"/>
                </a:cubicBezTo>
                <a:cubicBezTo>
                  <a:pt x="7863150" y="-4417"/>
                  <a:pt x="8069809" y="24240"/>
                  <a:pt x="8221619" y="0"/>
                </a:cubicBezTo>
                <a:cubicBezTo>
                  <a:pt x="8373429" y="-24240"/>
                  <a:pt x="8860462" y="15715"/>
                  <a:pt x="9026289" y="0"/>
                </a:cubicBezTo>
                <a:cubicBezTo>
                  <a:pt x="9192116" y="-15715"/>
                  <a:pt x="9528800" y="63483"/>
                  <a:pt x="9720170" y="0"/>
                </a:cubicBezTo>
                <a:cubicBezTo>
                  <a:pt x="9911540" y="-63483"/>
                  <a:pt x="10187927" y="38641"/>
                  <a:pt x="10414051" y="0"/>
                </a:cubicBezTo>
                <a:cubicBezTo>
                  <a:pt x="10640175" y="-38641"/>
                  <a:pt x="10771608" y="11500"/>
                  <a:pt x="11078778" y="0"/>
                </a:cubicBezTo>
                <a:cubicBezTo>
                  <a:pt x="11088343" y="132169"/>
                  <a:pt x="11029665" y="239707"/>
                  <a:pt x="11078778" y="455202"/>
                </a:cubicBezTo>
                <a:cubicBezTo>
                  <a:pt x="11127891" y="670697"/>
                  <a:pt x="11059293" y="739359"/>
                  <a:pt x="11078778" y="910403"/>
                </a:cubicBezTo>
                <a:cubicBezTo>
                  <a:pt x="11098263" y="1081447"/>
                  <a:pt x="11053812" y="1207351"/>
                  <a:pt x="11078778" y="1445934"/>
                </a:cubicBezTo>
                <a:cubicBezTo>
                  <a:pt x="11103744" y="1684517"/>
                  <a:pt x="11066110" y="1856521"/>
                  <a:pt x="11078778" y="2008242"/>
                </a:cubicBezTo>
                <a:cubicBezTo>
                  <a:pt x="11091446" y="2159963"/>
                  <a:pt x="11047668" y="2478043"/>
                  <a:pt x="11078778" y="2677656"/>
                </a:cubicBezTo>
                <a:cubicBezTo>
                  <a:pt x="10910514" y="2681089"/>
                  <a:pt x="10696653" y="2632133"/>
                  <a:pt x="10384897" y="2677656"/>
                </a:cubicBezTo>
                <a:cubicBezTo>
                  <a:pt x="10073141" y="2723179"/>
                  <a:pt x="10057688" y="2651512"/>
                  <a:pt x="9912591" y="2677656"/>
                </a:cubicBezTo>
                <a:cubicBezTo>
                  <a:pt x="9767494" y="2703800"/>
                  <a:pt x="9565409" y="2637728"/>
                  <a:pt x="9329497" y="2677656"/>
                </a:cubicBezTo>
                <a:cubicBezTo>
                  <a:pt x="9093585" y="2717584"/>
                  <a:pt x="8883083" y="2600327"/>
                  <a:pt x="8635616" y="2677656"/>
                </a:cubicBezTo>
                <a:cubicBezTo>
                  <a:pt x="8388149" y="2754985"/>
                  <a:pt x="8168047" y="2655612"/>
                  <a:pt x="7941735" y="2677656"/>
                </a:cubicBezTo>
                <a:cubicBezTo>
                  <a:pt x="7715423" y="2699700"/>
                  <a:pt x="7567798" y="2670904"/>
                  <a:pt x="7358641" y="2677656"/>
                </a:cubicBezTo>
                <a:cubicBezTo>
                  <a:pt x="7149484" y="2684408"/>
                  <a:pt x="7190381" y="2661486"/>
                  <a:pt x="7107911" y="2677656"/>
                </a:cubicBezTo>
                <a:cubicBezTo>
                  <a:pt x="7025441" y="2693826"/>
                  <a:pt x="6843472" y="2662557"/>
                  <a:pt x="6746393" y="2677656"/>
                </a:cubicBezTo>
                <a:cubicBezTo>
                  <a:pt x="6649314" y="2692755"/>
                  <a:pt x="6427672" y="2622914"/>
                  <a:pt x="6163299" y="2677656"/>
                </a:cubicBezTo>
                <a:cubicBezTo>
                  <a:pt x="5898926" y="2732398"/>
                  <a:pt x="5938668" y="2677099"/>
                  <a:pt x="5801781" y="2677656"/>
                </a:cubicBezTo>
                <a:cubicBezTo>
                  <a:pt x="5664894" y="2678213"/>
                  <a:pt x="5638903" y="2674406"/>
                  <a:pt x="5551051" y="2677656"/>
                </a:cubicBezTo>
                <a:cubicBezTo>
                  <a:pt x="5463199" y="2680906"/>
                  <a:pt x="5015361" y="2582891"/>
                  <a:pt x="4746382" y="2677656"/>
                </a:cubicBezTo>
                <a:cubicBezTo>
                  <a:pt x="4477403" y="2772421"/>
                  <a:pt x="4532553" y="2655468"/>
                  <a:pt x="4384864" y="2677656"/>
                </a:cubicBezTo>
                <a:cubicBezTo>
                  <a:pt x="4237175" y="2699844"/>
                  <a:pt x="4083619" y="2665699"/>
                  <a:pt x="3801770" y="2677656"/>
                </a:cubicBezTo>
                <a:cubicBezTo>
                  <a:pt x="3519921" y="2689613"/>
                  <a:pt x="3342888" y="2599754"/>
                  <a:pt x="2997101" y="2677656"/>
                </a:cubicBezTo>
                <a:cubicBezTo>
                  <a:pt x="2651314" y="2755558"/>
                  <a:pt x="2508342" y="2622763"/>
                  <a:pt x="2192432" y="2677656"/>
                </a:cubicBezTo>
                <a:cubicBezTo>
                  <a:pt x="1876522" y="2732549"/>
                  <a:pt x="1816348" y="2649008"/>
                  <a:pt x="1609338" y="2677656"/>
                </a:cubicBezTo>
                <a:cubicBezTo>
                  <a:pt x="1402328" y="2706304"/>
                  <a:pt x="1442221" y="2663384"/>
                  <a:pt x="1358608" y="2677656"/>
                </a:cubicBezTo>
                <a:cubicBezTo>
                  <a:pt x="1274995" y="2691928"/>
                  <a:pt x="825832" y="2633831"/>
                  <a:pt x="664727" y="2677656"/>
                </a:cubicBezTo>
                <a:cubicBezTo>
                  <a:pt x="503622" y="2721481"/>
                  <a:pt x="175477" y="2618357"/>
                  <a:pt x="0" y="2677656"/>
                </a:cubicBezTo>
                <a:cubicBezTo>
                  <a:pt x="-24759" y="2477714"/>
                  <a:pt x="16300" y="2319781"/>
                  <a:pt x="0" y="2222454"/>
                </a:cubicBezTo>
                <a:cubicBezTo>
                  <a:pt x="-16300" y="2125127"/>
                  <a:pt x="9629" y="1894857"/>
                  <a:pt x="0" y="1660147"/>
                </a:cubicBezTo>
                <a:cubicBezTo>
                  <a:pt x="-9629" y="1425437"/>
                  <a:pt x="55375" y="1403393"/>
                  <a:pt x="0" y="1178169"/>
                </a:cubicBezTo>
                <a:cubicBezTo>
                  <a:pt x="-55375" y="952945"/>
                  <a:pt x="40614" y="760316"/>
                  <a:pt x="0" y="589084"/>
                </a:cubicBezTo>
                <a:cubicBezTo>
                  <a:pt x="-40614" y="417852"/>
                  <a:pt x="43607" y="197988"/>
                  <a:pt x="0" y="0"/>
                </a:cubicBezTo>
                <a:close/>
              </a:path>
            </a:pathLst>
          </a:custGeom>
          <a:noFill/>
          <a:ln w="57150">
            <a:solidFill>
              <a:srgbClr val="1F2842"/>
            </a:solidFill>
            <a:prstDash val="solid"/>
            <a:extLst>
              <a:ext uri="{C807C97D-BFC1-408E-A445-0C87EB9F89A2}">
                <ask:lineSketchStyleProps xmlns:ask="http://schemas.microsoft.com/office/drawing/2018/sketchyshapes" sd="2954083749">
                  <a:prstGeom prst="rect">
                    <a:avLst/>
                  </a:prstGeom>
                  <ask:type>
                    <ask:lineSketchScribble/>
                  </ask:type>
                </ask:lineSketchStyleProps>
              </a:ext>
            </a:extLst>
          </a:ln>
        </p:spPr>
        <p:txBody>
          <a:bodyPr wrap="square" lIns="91440" tIns="45720" rIns="91440" bIns="45720" rtlCol="0" anchor="t">
            <a:spAutoFit/>
          </a:bodyPr>
          <a:lstStyle/>
          <a:p>
            <a:pPr algn="ctr"/>
            <a:endParaRPr lang="en-US" sz="2000" b="1" dirty="0">
              <a:solidFill>
                <a:srgbClr val="1F2842"/>
              </a:solidFill>
              <a:latin typeface="Montserrat"/>
              <a:ea typeface="Calibri"/>
              <a:cs typeface="Calibri"/>
            </a:endParaRPr>
          </a:p>
          <a:p>
            <a:pPr algn="ctr"/>
            <a:r>
              <a:rPr lang="en-US" sz="2000" b="1" dirty="0">
                <a:solidFill>
                  <a:srgbClr val="1F2842"/>
                </a:solidFill>
                <a:latin typeface="Montserrat"/>
                <a:ea typeface="Calibri"/>
                <a:cs typeface="Calibri"/>
              </a:rPr>
              <a:t>In this Jubilee year, think about what hope means to you; all the things that bring you hope;  your hopes for the future. </a:t>
            </a:r>
          </a:p>
          <a:p>
            <a:pPr algn="ctr"/>
            <a:endParaRPr lang="en-US" sz="2000" b="1" dirty="0">
              <a:solidFill>
                <a:srgbClr val="1F2842"/>
              </a:solidFill>
              <a:latin typeface="Montserrat"/>
              <a:ea typeface="Calibri"/>
              <a:cs typeface="Calibri"/>
            </a:endParaRPr>
          </a:p>
          <a:p>
            <a:pPr algn="ctr"/>
            <a:r>
              <a:rPr lang="en-US" sz="2000" b="1" dirty="0">
                <a:solidFill>
                  <a:srgbClr val="1F2842"/>
                </a:solidFill>
                <a:latin typeface="Montserrat"/>
                <a:ea typeface="Calibri"/>
                <a:cs typeface="Calibri"/>
              </a:rPr>
              <a:t>Use the Hope worksheet and be as creative as you can!</a:t>
            </a:r>
          </a:p>
          <a:p>
            <a:pPr algn="ctr"/>
            <a:endParaRPr lang="en-US" sz="2200" b="1" dirty="0">
              <a:solidFill>
                <a:srgbClr val="1F2842"/>
              </a:solidFill>
              <a:latin typeface="Montserrat"/>
              <a:ea typeface="Calibri"/>
              <a:cs typeface="Calibri"/>
            </a:endParaRPr>
          </a:p>
          <a:p>
            <a:pPr algn="ctr"/>
            <a:r>
              <a:rPr lang="en-US" sz="2400" dirty="0">
                <a:hlinkClick r:id="rId4"/>
              </a:rPr>
              <a:t>Hope Reflection Sheet</a:t>
            </a:r>
            <a:endParaRPr lang="en-US" sz="2200" b="1" dirty="0">
              <a:solidFill>
                <a:srgbClr val="1F2842"/>
              </a:solidFill>
              <a:latin typeface="Montserrat"/>
              <a:ea typeface="Calibri"/>
              <a:cs typeface="Calibri"/>
            </a:endParaRPr>
          </a:p>
          <a:p>
            <a:endParaRPr lang="en-US" sz="2200" dirty="0">
              <a:solidFill>
                <a:schemeClr val="bg1"/>
              </a:solidFill>
              <a:latin typeface="Century Gothic"/>
              <a:ea typeface="Calibri"/>
              <a:cs typeface="Calibri"/>
            </a:endParaRPr>
          </a:p>
        </p:txBody>
      </p:sp>
    </p:spTree>
    <p:extLst>
      <p:ext uri="{BB962C8B-B14F-4D97-AF65-F5344CB8AC3E}">
        <p14:creationId xmlns:p14="http://schemas.microsoft.com/office/powerpoint/2010/main" val="697719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itle 1">
            <a:extLst>
              <a:ext uri="{FF2B5EF4-FFF2-40B4-BE49-F238E27FC236}">
                <a16:creationId xmlns:a16="http://schemas.microsoft.com/office/drawing/2014/main" id="{59D3DC28-BED0-43A7-9571-5995170B307C}"/>
              </a:ext>
            </a:extLst>
          </p:cNvPr>
          <p:cNvSpPr>
            <a:spLocks noGrp="1"/>
          </p:cNvSpPr>
          <p:nvPr>
            <p:ph type="ctrTitle"/>
          </p:nvPr>
        </p:nvSpPr>
        <p:spPr>
          <a:xfrm>
            <a:off x="8044822" y="1310256"/>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7" name="TextBox 6">
            <a:extLst>
              <a:ext uri="{FF2B5EF4-FFF2-40B4-BE49-F238E27FC236}">
                <a16:creationId xmlns:a16="http://schemas.microsoft.com/office/drawing/2014/main" id="{03A995E1-097F-CCE0-FBA9-F177D0BD104F}"/>
              </a:ext>
            </a:extLst>
          </p:cNvPr>
          <p:cNvSpPr txBox="1"/>
          <p:nvPr/>
        </p:nvSpPr>
        <p:spPr>
          <a:xfrm>
            <a:off x="7867973" y="2122216"/>
            <a:ext cx="3503236" cy="369332"/>
          </a:xfrm>
          <a:prstGeom prst="rect">
            <a:avLst/>
          </a:prstGeom>
          <a:noFill/>
        </p:spPr>
        <p:txBody>
          <a:bodyPr wrap="square" rtlCol="0">
            <a:spAutoFit/>
          </a:bodyPr>
          <a:lstStyle/>
          <a:p>
            <a:r>
              <a:rPr lang="en-US">
                <a:solidFill>
                  <a:schemeClr val="bg1"/>
                </a:solidFill>
                <a:latin typeface="Montserrat" panose="00000500000000000000" pitchFamily="2" charset="0"/>
              </a:rPr>
              <a:t>Let’s listen to the reflection. </a:t>
            </a:r>
            <a:endParaRPr lang="en-GB">
              <a:solidFill>
                <a:schemeClr val="bg1"/>
              </a:solidFill>
              <a:latin typeface="Montserrat" panose="00000500000000000000" pitchFamily="2" charset="0"/>
            </a:endParaRPr>
          </a:p>
        </p:txBody>
      </p:sp>
      <p:pic>
        <p:nvPicPr>
          <p:cNvPr id="4" name="Picture 3" descr="A purple and green text on a black background&#10;&#10;Description automatically generated">
            <a:extLst>
              <a:ext uri="{FF2B5EF4-FFF2-40B4-BE49-F238E27FC236}">
                <a16:creationId xmlns:a16="http://schemas.microsoft.com/office/drawing/2014/main" id="{20657834-69EE-664B-FFF1-6C1AF4AFE6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10" name="Picture 9" descr="A sandy bottom with small fish under water&#10;&#10;AI-generated content may be incorrect.">
            <a:extLst>
              <a:ext uri="{FF2B5EF4-FFF2-40B4-BE49-F238E27FC236}">
                <a16:creationId xmlns:a16="http://schemas.microsoft.com/office/drawing/2014/main" id="{CDDE0B2C-64CA-E0AD-1A01-F5B555231F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7904" y="933232"/>
            <a:ext cx="7062281" cy="5924768"/>
          </a:xfrm>
          <a:prstGeom prst="rect">
            <a:avLst/>
          </a:prstGeom>
        </p:spPr>
      </p:pic>
      <p:pic>
        <p:nvPicPr>
          <p:cNvPr id="5" name="Reflection 3">
            <a:hlinkClick r:id="" action="ppaction://media"/>
            <a:extLst>
              <a:ext uri="{FF2B5EF4-FFF2-40B4-BE49-F238E27FC236}">
                <a16:creationId xmlns:a16="http://schemas.microsoft.com/office/drawing/2014/main" id="{F3258B59-D940-6514-6536-82821FE55D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65442" y="3418873"/>
            <a:ext cx="406400" cy="406400"/>
          </a:xfrm>
          <a:prstGeom prst="rect">
            <a:avLst/>
          </a:prstGeom>
        </p:spPr>
      </p:pic>
    </p:spTree>
    <p:extLst>
      <p:ext uri="{BB962C8B-B14F-4D97-AF65-F5344CB8AC3E}">
        <p14:creationId xmlns:p14="http://schemas.microsoft.com/office/powerpoint/2010/main" val="217200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423163" y="1149843"/>
            <a:ext cx="5604000"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8" name="TextBox 7">
            <a:extLst>
              <a:ext uri="{FF2B5EF4-FFF2-40B4-BE49-F238E27FC236}">
                <a16:creationId xmlns:a16="http://schemas.microsoft.com/office/drawing/2014/main" id="{FF88DEF5-0328-8E55-726A-548E7F41E433}"/>
              </a:ext>
            </a:extLst>
          </p:cNvPr>
          <p:cNvSpPr txBox="1"/>
          <p:nvPr/>
        </p:nvSpPr>
        <p:spPr>
          <a:xfrm>
            <a:off x="442531" y="1788235"/>
            <a:ext cx="11326306" cy="4801314"/>
          </a:xfrm>
          <a:prstGeom prst="rect">
            <a:avLst/>
          </a:prstGeom>
          <a:noFill/>
        </p:spPr>
        <p:txBody>
          <a:bodyPr wrap="square" lIns="91440" tIns="45720" rIns="91440" bIns="45720" anchor="t">
            <a:spAutoFit/>
          </a:bodyPr>
          <a:lstStyle/>
          <a:p>
            <a:r>
              <a:rPr lang="en-US" dirty="0">
                <a:solidFill>
                  <a:schemeClr val="bg1"/>
                </a:solidFill>
                <a:latin typeface="Montserrat"/>
                <a:ea typeface="+mn-lt"/>
                <a:cs typeface="+mn-lt"/>
              </a:rPr>
              <a:t>The reading uses the image of rain and snow nourishing the ground and causing life to spring forth, to talk about the word of God.  As the rain softens the earth, allows the seed to grow and transforms it into something new, the word of God softens our hearts, causes us to grow and transforms our lives.</a:t>
            </a:r>
            <a:endParaRPr lang="en-US" dirty="0">
              <a:solidFill>
                <a:schemeClr val="bg1"/>
              </a:solidFill>
              <a:latin typeface="Montserrat"/>
            </a:endParaRPr>
          </a:p>
          <a:p>
            <a:endParaRPr lang="en-US" dirty="0">
              <a:solidFill>
                <a:schemeClr val="bg1"/>
              </a:solidFill>
              <a:latin typeface="Montserrat"/>
              <a:ea typeface="+mn-lt"/>
              <a:cs typeface="+mn-lt"/>
            </a:endParaRPr>
          </a:p>
          <a:p>
            <a:r>
              <a:rPr lang="en-US" dirty="0">
                <a:solidFill>
                  <a:schemeClr val="bg1"/>
                </a:solidFill>
                <a:latin typeface="Montserrat"/>
                <a:ea typeface="+mn-lt"/>
                <a:cs typeface="+mn-lt"/>
              </a:rPr>
              <a:t>The Bishop of Marsabit in Kenya reflects on the wonderful difference that rain has made in the dry and arid landscape: “We always say the rain is a blessing. I hope also in your country, you say the same… Those seeds of the grass were alive all those years. And it became so green and beautiful. They covered all our stones and sand. Wow, how beautiful it is!” </a:t>
            </a:r>
          </a:p>
          <a:p>
            <a:endParaRPr lang="en-US" dirty="0">
              <a:solidFill>
                <a:schemeClr val="bg1"/>
              </a:solidFill>
              <a:latin typeface="Montserrat"/>
              <a:ea typeface="+mn-lt"/>
              <a:cs typeface="+mn-lt"/>
            </a:endParaRPr>
          </a:p>
          <a:p>
            <a:r>
              <a:rPr lang="en-US" dirty="0">
                <a:solidFill>
                  <a:schemeClr val="bg1"/>
                </a:solidFill>
                <a:latin typeface="Montserrat"/>
                <a:ea typeface="+mn-lt"/>
                <a:cs typeface="+mn-lt"/>
              </a:rPr>
              <a:t>The rain brings hope to those people who have suffered because of the drought. It helps plants grow and ensures water for people and animals. It suggests that better days lie ahead. </a:t>
            </a:r>
          </a:p>
          <a:p>
            <a:endParaRPr lang="en-US" dirty="0">
              <a:solidFill>
                <a:schemeClr val="bg1"/>
              </a:solidFill>
              <a:latin typeface="Montserrat"/>
              <a:ea typeface="+mn-lt"/>
              <a:cs typeface="+mn-lt"/>
            </a:endParaRPr>
          </a:p>
          <a:p>
            <a:r>
              <a:rPr lang="en-US" dirty="0">
                <a:solidFill>
                  <a:schemeClr val="bg1"/>
                </a:solidFill>
                <a:latin typeface="Montserrat"/>
                <a:ea typeface="+mn-lt"/>
                <a:cs typeface="+mn-lt"/>
              </a:rPr>
              <a:t>What seed of hope, love, joy or peace is sprouting in your heart as we listen to God's word? How will this seed transform your life and lead you to think and act differently? </a:t>
            </a:r>
            <a:endParaRPr lang="en-US" dirty="0">
              <a:solidFill>
                <a:schemeClr val="bg1"/>
              </a:solidFill>
              <a:latin typeface="Montserrat"/>
              <a:ea typeface="Calibri"/>
              <a:cs typeface="Calibri"/>
            </a:endParaRPr>
          </a:p>
          <a:p>
            <a:endParaRPr lang="en-US" dirty="0">
              <a:solidFill>
                <a:schemeClr val="bg1"/>
              </a:solidFill>
              <a:latin typeface="Montserrat" panose="00000500000000000000" pitchFamily="2" charset="0"/>
            </a:endParaRPr>
          </a:p>
          <a:p>
            <a:endParaRPr lang="en-US" dirty="0">
              <a:solidFill>
                <a:schemeClr val="bg1"/>
              </a:solidFill>
              <a:latin typeface="Montserrat" panose="00000500000000000000" pitchFamily="2" charset="0"/>
            </a:endParaRPr>
          </a:p>
        </p:txBody>
      </p:sp>
      <p:grpSp>
        <p:nvGrpSpPr>
          <p:cNvPr id="2" name="Group 1">
            <a:extLst>
              <a:ext uri="{FF2B5EF4-FFF2-40B4-BE49-F238E27FC236}">
                <a16:creationId xmlns:a16="http://schemas.microsoft.com/office/drawing/2014/main" id="{A4C97DC7-C3E8-BEDD-99CE-D40212985522}"/>
              </a:ext>
            </a:extLst>
          </p:cNvPr>
          <p:cNvGrpSpPr/>
          <p:nvPr/>
        </p:nvGrpSpPr>
        <p:grpSpPr>
          <a:xfrm>
            <a:off x="10008468" y="30260"/>
            <a:ext cx="2216773" cy="1865157"/>
            <a:chOff x="10008468" y="30260"/>
            <a:chExt cx="2216773" cy="1865157"/>
          </a:xfrm>
        </p:grpSpPr>
        <p:pic>
          <p:nvPicPr>
            <p:cNvPr id="9" name="Picture 8" descr="A chicken and a black background&#10;&#10;Description automatically generated">
              <a:extLst>
                <a:ext uri="{FF2B5EF4-FFF2-40B4-BE49-F238E27FC236}">
                  <a16:creationId xmlns:a16="http://schemas.microsoft.com/office/drawing/2014/main" id="{3A0DE32C-3211-423D-A9B9-6B7F3CA684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10" name="Picture 9" descr="A chicken and a black background&#10;&#10;Description automatically generated">
              <a:extLst>
                <a:ext uri="{FF2B5EF4-FFF2-40B4-BE49-F238E27FC236}">
                  <a16:creationId xmlns:a16="http://schemas.microsoft.com/office/drawing/2014/main" id="{038BE89F-08E1-5773-AFB4-2ED03DCBA5D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1" name="Picture 10" descr="A chicken and a black background&#10;&#10;Description automatically generated">
              <a:extLst>
                <a:ext uri="{FF2B5EF4-FFF2-40B4-BE49-F238E27FC236}">
                  <a16:creationId xmlns:a16="http://schemas.microsoft.com/office/drawing/2014/main" id="{36783410-3E50-6A2E-D5A2-193BDD0219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815255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3" name="TextBox 2">
            <a:extLst>
              <a:ext uri="{FF2B5EF4-FFF2-40B4-BE49-F238E27FC236}">
                <a16:creationId xmlns:a16="http://schemas.microsoft.com/office/drawing/2014/main" id="{17A2163F-733C-30EB-303B-5E186E3B329B}"/>
              </a:ext>
            </a:extLst>
          </p:cNvPr>
          <p:cNvSpPr txBox="1"/>
          <p:nvPr/>
        </p:nvSpPr>
        <p:spPr>
          <a:xfrm>
            <a:off x="546873" y="1772335"/>
            <a:ext cx="4716353" cy="4247317"/>
          </a:xfrm>
          <a:prstGeom prst="rect">
            <a:avLst/>
          </a:prstGeom>
          <a:noFill/>
          <a:ln>
            <a:noFill/>
          </a:ln>
        </p:spPr>
        <p:txBody>
          <a:bodyPr wrap="square" lIns="91440" tIns="45720" rIns="91440" bIns="45720" anchor="t">
            <a:spAutoFit/>
          </a:bodyPr>
          <a:lstStyle/>
          <a:p>
            <a:pPr>
              <a:defRPr/>
            </a:pPr>
            <a:r>
              <a:rPr lang="en-GB" b="1" dirty="0">
                <a:solidFill>
                  <a:srgbClr val="1F2842"/>
                </a:solidFill>
                <a:latin typeface="Montserrat"/>
              </a:rPr>
              <a:t>Khera says the Glitter Group and the community </a:t>
            </a:r>
            <a:r>
              <a:rPr kumimoji="0" lang="en-GB" b="1" i="0" u="none" strike="noStrike" kern="1200" cap="none" spc="0" normalizeH="0" baseline="0" noProof="0" dirty="0">
                <a:ln>
                  <a:noFill/>
                </a:ln>
                <a:solidFill>
                  <a:srgbClr val="1F2842"/>
                </a:solidFill>
                <a:effectLst/>
                <a:uLnTx/>
                <a:uFillTx/>
                <a:latin typeface="Montserrat"/>
              </a:rPr>
              <a:t>has </a:t>
            </a:r>
            <a:r>
              <a:rPr lang="en-GB" b="1" dirty="0">
                <a:solidFill>
                  <a:srgbClr val="1F2842"/>
                </a:solidFill>
                <a:latin typeface="Montserrat"/>
              </a:rPr>
              <a:t>hope for the future. "The rain has given us hope for a better life, but if another drought comes, the chickens are hardy," she says. </a:t>
            </a:r>
            <a:endParaRPr lang="en-US" b="1" dirty="0">
              <a:solidFill>
                <a:srgbClr val="1F2842"/>
              </a:solidFill>
              <a:latin typeface="Montserrat"/>
            </a:endParaRPr>
          </a:p>
          <a:p>
            <a:pPr>
              <a:defRPr/>
            </a:pPr>
            <a:endParaRPr lang="en-GB" b="1" dirty="0">
              <a:solidFill>
                <a:srgbClr val="1F2842"/>
              </a:solidFill>
              <a:latin typeface="Montserrat"/>
            </a:endParaRPr>
          </a:p>
          <a:p>
            <a:pPr>
              <a:defRPr/>
            </a:pPr>
            <a:r>
              <a:rPr lang="en-GB" b="1" dirty="0">
                <a:solidFill>
                  <a:srgbClr val="1F2842"/>
                </a:solidFill>
                <a:latin typeface="Montserrat"/>
              </a:rPr>
              <a:t>Because the women have hope, they want to plan for the future. The money raised from the chickens means the community can pay to build </a:t>
            </a:r>
            <a:r>
              <a:rPr kumimoji="0" lang="en-GB" b="1" i="0" u="none" strike="noStrike" kern="1200" cap="none" spc="0" normalizeH="0" baseline="0" noProof="0" dirty="0">
                <a:ln>
                  <a:noFill/>
                </a:ln>
                <a:solidFill>
                  <a:srgbClr val="1F2842"/>
                </a:solidFill>
                <a:effectLst/>
                <a:uLnTx/>
                <a:uFillTx/>
                <a:latin typeface="Montserrat"/>
              </a:rPr>
              <a:t>a </a:t>
            </a:r>
            <a:r>
              <a:rPr lang="en-GB" b="1" dirty="0">
                <a:solidFill>
                  <a:srgbClr val="1F2842"/>
                </a:solidFill>
                <a:latin typeface="Montserrat"/>
              </a:rPr>
              <a:t>permanent shelter for the chickens. </a:t>
            </a:r>
            <a:endParaRPr lang="en-US" b="1" dirty="0">
              <a:solidFill>
                <a:srgbClr val="1F2842"/>
              </a:solidFill>
              <a:latin typeface="Montserrat"/>
            </a:endParaRPr>
          </a:p>
          <a:p>
            <a:pPr>
              <a:defRPr/>
            </a:pPr>
            <a:endParaRPr lang="en-GB" dirty="0">
              <a:solidFill>
                <a:srgbClr val="000000"/>
              </a:solidFill>
              <a:latin typeface="Montserrat"/>
            </a:endParaRPr>
          </a:p>
          <a:p>
            <a:pPr>
              <a:defRPr/>
            </a:pPr>
            <a:endParaRPr lang="en-GB" b="0" u="none" strike="noStrike" kern="1200" cap="none" spc="0" normalizeH="0" baseline="0" noProof="0" dirty="0">
              <a:ln>
                <a:noFill/>
              </a:ln>
              <a:solidFill>
                <a:prstClr val="black"/>
              </a:solidFill>
              <a:effectLst/>
              <a:uLnTx/>
              <a:uFillTx/>
              <a:latin typeface="Montserrat"/>
            </a:endParaRPr>
          </a:p>
        </p:txBody>
      </p:sp>
      <p:pic>
        <p:nvPicPr>
          <p:cNvPr id="8" name="Picture 7" descr="A person feeding chickens in a shed&#10;&#10;AI-generated content may be incorrect.">
            <a:extLst>
              <a:ext uri="{FF2B5EF4-FFF2-40B4-BE49-F238E27FC236}">
                <a16:creationId xmlns:a16="http://schemas.microsoft.com/office/drawing/2014/main" id="{09B6EC0E-BE68-297B-3BF2-B8C3C1AC55EE}"/>
              </a:ext>
            </a:extLst>
          </p:cNvPr>
          <p:cNvPicPr>
            <a:picLocks noChangeAspect="1"/>
          </p:cNvPicPr>
          <p:nvPr/>
        </p:nvPicPr>
        <p:blipFill>
          <a:blip r:embed="rId4"/>
          <a:stretch>
            <a:fillRect/>
          </a:stretch>
        </p:blipFill>
        <p:spPr>
          <a:xfrm>
            <a:off x="5666093" y="1709295"/>
            <a:ext cx="6096000" cy="4064000"/>
          </a:xfrm>
          <a:prstGeom prst="rect">
            <a:avLst/>
          </a:prstGeom>
        </p:spPr>
      </p:pic>
      <p:grpSp>
        <p:nvGrpSpPr>
          <p:cNvPr id="2" name="Group 1">
            <a:extLst>
              <a:ext uri="{FF2B5EF4-FFF2-40B4-BE49-F238E27FC236}">
                <a16:creationId xmlns:a16="http://schemas.microsoft.com/office/drawing/2014/main" id="{2DF928D0-D6E9-CC88-9267-3422B8B15F01}"/>
              </a:ext>
            </a:extLst>
          </p:cNvPr>
          <p:cNvGrpSpPr/>
          <p:nvPr/>
        </p:nvGrpSpPr>
        <p:grpSpPr>
          <a:xfrm>
            <a:off x="4961395" y="5164543"/>
            <a:ext cx="1537473" cy="1532708"/>
            <a:chOff x="10511500" y="957944"/>
            <a:chExt cx="1537473" cy="1532708"/>
          </a:xfrm>
        </p:grpSpPr>
        <p:pic>
          <p:nvPicPr>
            <p:cNvPr id="6" name="Picture 5" descr="A fried egg on a black background&#10;&#10;Description automatically generated">
              <a:extLst>
                <a:ext uri="{FF2B5EF4-FFF2-40B4-BE49-F238E27FC236}">
                  <a16:creationId xmlns:a16="http://schemas.microsoft.com/office/drawing/2014/main" id="{2331E9BB-E893-B0E3-0BF7-2C124B26B8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07338" y="957944"/>
              <a:ext cx="888606" cy="893637"/>
            </a:xfrm>
            <a:prstGeom prst="rect">
              <a:avLst/>
            </a:prstGeom>
          </p:spPr>
        </p:pic>
        <p:pic>
          <p:nvPicPr>
            <p:cNvPr id="12" name="Picture 11" descr="A fried egg on a black background&#10;&#10;Description automatically generated">
              <a:extLst>
                <a:ext uri="{FF2B5EF4-FFF2-40B4-BE49-F238E27FC236}">
                  <a16:creationId xmlns:a16="http://schemas.microsoft.com/office/drawing/2014/main" id="{941B72FA-7A71-56FE-48BB-A2B0D939292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11500" y="1690350"/>
              <a:ext cx="740474" cy="744666"/>
            </a:xfrm>
            <a:prstGeom prst="rect">
              <a:avLst/>
            </a:prstGeom>
          </p:spPr>
        </p:pic>
        <p:pic>
          <p:nvPicPr>
            <p:cNvPr id="7" name="Picture 6" descr="A fried egg on a black background&#10;&#10;Description automatically generated">
              <a:extLst>
                <a:ext uri="{FF2B5EF4-FFF2-40B4-BE49-F238E27FC236}">
                  <a16:creationId xmlns:a16="http://schemas.microsoft.com/office/drawing/2014/main" id="{ED614F43-50A0-99CD-6365-D08DE443F00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308499" y="1745986"/>
              <a:ext cx="740474" cy="744666"/>
            </a:xfrm>
            <a:prstGeom prst="rect">
              <a:avLst/>
            </a:prstGeom>
          </p:spPr>
        </p:pic>
      </p:grpSp>
    </p:spTree>
    <p:extLst>
      <p:ext uri="{BB962C8B-B14F-4D97-AF65-F5344CB8AC3E}">
        <p14:creationId xmlns:p14="http://schemas.microsoft.com/office/powerpoint/2010/main" val="950804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5" name="TextBox 4">
            <a:extLst>
              <a:ext uri="{FF2B5EF4-FFF2-40B4-BE49-F238E27FC236}">
                <a16:creationId xmlns:a16="http://schemas.microsoft.com/office/drawing/2014/main" id="{27F560C7-C48B-B7BD-8335-905574282D14}"/>
              </a:ext>
            </a:extLst>
          </p:cNvPr>
          <p:cNvSpPr txBox="1"/>
          <p:nvPr/>
        </p:nvSpPr>
        <p:spPr>
          <a:xfrm>
            <a:off x="4660784" y="1113976"/>
            <a:ext cx="719393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1F2842"/>
                </a:solidFill>
                <a:latin typeface="Montserrat" panose="00000500000000000000" pitchFamily="2" charset="0"/>
              </a:rPr>
              <a:t>The Glitter Club is also looking at other businesses for the group to make money and help their families support themselves. </a:t>
            </a:r>
            <a:endParaRPr lang="en-US" b="1" dirty="0">
              <a:solidFill>
                <a:srgbClr val="1F2842"/>
              </a:solidFill>
              <a:latin typeface="Montserrat" panose="00000500000000000000" pitchFamily="2" charset="0"/>
              <a:ea typeface="Calibri" panose="020F0502020204030204"/>
              <a:cs typeface="Calibri" panose="020F0502020204030204"/>
            </a:endParaRPr>
          </a:p>
          <a:p>
            <a:endParaRPr lang="en-GB" b="1" dirty="0">
              <a:solidFill>
                <a:srgbClr val="1F2842"/>
              </a:solidFill>
              <a:latin typeface="Montserrat" panose="00000500000000000000" pitchFamily="2" charset="0"/>
            </a:endParaRPr>
          </a:p>
          <a:p>
            <a:r>
              <a:rPr lang="en-GB" b="1" dirty="0">
                <a:solidFill>
                  <a:srgbClr val="1F2842"/>
                </a:solidFill>
                <a:latin typeface="Montserrat" panose="00000500000000000000" pitchFamily="2" charset="0"/>
              </a:rPr>
              <a:t>“I love this group so much,” says Khera. "There is so much benefit to being in the group," she explains. "We are so close to one another. We are people who are living the same dreams.”</a:t>
            </a:r>
            <a:endParaRPr lang="en-US" b="1" dirty="0">
              <a:solidFill>
                <a:srgbClr val="1F2842"/>
              </a:solidFill>
              <a:latin typeface="Montserrat" panose="00000500000000000000" pitchFamily="2" charset="0"/>
              <a:ea typeface="Calibri"/>
              <a:cs typeface="Calibri"/>
            </a:endParaRPr>
          </a:p>
        </p:txBody>
      </p:sp>
      <p:pic>
        <p:nvPicPr>
          <p:cNvPr id="8" name="Picture 7" descr="A person in a green robe cutting vegetables&#10;&#10;AI-generated content may be incorrect.">
            <a:extLst>
              <a:ext uri="{FF2B5EF4-FFF2-40B4-BE49-F238E27FC236}">
                <a16:creationId xmlns:a16="http://schemas.microsoft.com/office/drawing/2014/main" id="{DA9EC0CA-3AF6-D142-EBF5-EE1508CA7567}"/>
              </a:ext>
            </a:extLst>
          </p:cNvPr>
          <p:cNvPicPr>
            <a:picLocks noChangeAspect="1"/>
          </p:cNvPicPr>
          <p:nvPr/>
        </p:nvPicPr>
        <p:blipFill>
          <a:blip r:embed="rId4"/>
          <a:stretch>
            <a:fillRect/>
          </a:stretch>
        </p:blipFill>
        <p:spPr>
          <a:xfrm>
            <a:off x="337279" y="959787"/>
            <a:ext cx="3997380" cy="2702395"/>
          </a:xfrm>
          <a:prstGeom prst="rect">
            <a:avLst/>
          </a:prstGeom>
        </p:spPr>
      </p:pic>
      <p:pic>
        <p:nvPicPr>
          <p:cNvPr id="11" name="Picture 10" descr="A group of people standing together outside&#10;&#10;AI-generated content may be incorrect.">
            <a:extLst>
              <a:ext uri="{FF2B5EF4-FFF2-40B4-BE49-F238E27FC236}">
                <a16:creationId xmlns:a16="http://schemas.microsoft.com/office/drawing/2014/main" id="{3FDCD467-F442-8AF8-6FCF-0510BABB28B7}"/>
              </a:ext>
            </a:extLst>
          </p:cNvPr>
          <p:cNvPicPr>
            <a:picLocks noChangeAspect="1"/>
          </p:cNvPicPr>
          <p:nvPr/>
        </p:nvPicPr>
        <p:blipFill>
          <a:blip r:embed="rId5"/>
          <a:stretch>
            <a:fillRect/>
          </a:stretch>
        </p:blipFill>
        <p:spPr>
          <a:xfrm>
            <a:off x="337278" y="3970313"/>
            <a:ext cx="3997377" cy="2664918"/>
          </a:xfrm>
          <a:prstGeom prst="rect">
            <a:avLst/>
          </a:prstGeom>
        </p:spPr>
      </p:pic>
      <p:sp>
        <p:nvSpPr>
          <p:cNvPr id="9" name="TextBox 8">
            <a:extLst>
              <a:ext uri="{FF2B5EF4-FFF2-40B4-BE49-F238E27FC236}">
                <a16:creationId xmlns:a16="http://schemas.microsoft.com/office/drawing/2014/main" id="{051D6841-E545-CC98-082A-C88E432D2151}"/>
              </a:ext>
            </a:extLst>
          </p:cNvPr>
          <p:cNvSpPr txBox="1"/>
          <p:nvPr/>
        </p:nvSpPr>
        <p:spPr>
          <a:xfrm>
            <a:off x="4660784" y="5670230"/>
            <a:ext cx="58409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ontserrat"/>
                <a:ea typeface="Calibri"/>
                <a:cs typeface="Calibri"/>
              </a:rPr>
              <a:t>How could you help bring hope to communities </a:t>
            </a:r>
            <a:endParaRPr lang="en-US" dirty="0">
              <a:solidFill>
                <a:schemeClr val="bg1"/>
              </a:solidFill>
            </a:endParaRPr>
          </a:p>
          <a:p>
            <a:r>
              <a:rPr lang="en-US" dirty="0">
                <a:solidFill>
                  <a:schemeClr val="bg1"/>
                </a:solidFill>
                <a:latin typeface="Montserrat"/>
                <a:ea typeface="Calibri"/>
                <a:cs typeface="Calibri"/>
              </a:rPr>
              <a:t>like the Glitter Group? Think about this when making your Jubilee pledge...</a:t>
            </a:r>
            <a:endParaRPr lang="en-US" dirty="0">
              <a:solidFill>
                <a:schemeClr val="bg1"/>
              </a:solidFill>
              <a:latin typeface="Montserrat"/>
            </a:endParaRPr>
          </a:p>
        </p:txBody>
      </p:sp>
      <p:pic>
        <p:nvPicPr>
          <p:cNvPr id="13" name="Picture 12" descr="A logo with a cross and a boat&#10;&#10;Description automatically generated">
            <a:extLst>
              <a:ext uri="{FF2B5EF4-FFF2-40B4-BE49-F238E27FC236}">
                <a16:creationId xmlns:a16="http://schemas.microsoft.com/office/drawing/2014/main" id="{920F7C40-DB4C-FFD1-5204-CC75C67A0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4812" y="4338607"/>
            <a:ext cx="2282939" cy="3138191"/>
          </a:xfrm>
          <a:prstGeom prst="rect">
            <a:avLst/>
          </a:prstGeom>
        </p:spPr>
      </p:pic>
    </p:spTree>
    <p:extLst>
      <p:ext uri="{BB962C8B-B14F-4D97-AF65-F5344CB8AC3E}">
        <p14:creationId xmlns:p14="http://schemas.microsoft.com/office/powerpoint/2010/main" val="56215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and children standing outside a house&#10;&#10;Description automatically generated">
            <a:extLst>
              <a:ext uri="{FF2B5EF4-FFF2-40B4-BE49-F238E27FC236}">
                <a16:creationId xmlns:a16="http://schemas.microsoft.com/office/drawing/2014/main" id="{6C07CA57-62B8-2ABF-BBDE-444B252507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17" y="925431"/>
            <a:ext cx="12238429" cy="6324082"/>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3FEA2DFB-D2BA-DBC4-248A-E92838C58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E2B1DC5A-4C26-0719-F13B-A0B403711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
        <p:nvSpPr>
          <p:cNvPr id="3" name="TextBox 2">
            <a:extLst>
              <a:ext uri="{FF2B5EF4-FFF2-40B4-BE49-F238E27FC236}">
                <a16:creationId xmlns:a16="http://schemas.microsoft.com/office/drawing/2014/main" id="{1069CEA5-2635-AC12-248D-26B9D1DBD2E6}"/>
              </a:ext>
            </a:extLst>
          </p:cNvPr>
          <p:cNvSpPr txBox="1"/>
          <p:nvPr/>
        </p:nvSpPr>
        <p:spPr>
          <a:xfrm>
            <a:off x="8137923" y="1499707"/>
            <a:ext cx="3698712"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solidFill>
                  <a:schemeClr val="bg1"/>
                </a:solidFill>
                <a:latin typeface="Montserrat"/>
              </a:rPr>
              <a:t>This year we'll be sharing the story of Khera who lives with her family in Marsabit, Kenya. </a:t>
            </a:r>
            <a:endParaRPr lang="en-US" dirty="0">
              <a:solidFill>
                <a:schemeClr val="bg1"/>
              </a:solidFill>
              <a:latin typeface="Montserrat"/>
            </a:endParaRPr>
          </a:p>
          <a:p>
            <a:pPr algn="l">
              <a:spcBef>
                <a:spcPct val="0"/>
              </a:spcBef>
              <a:spcAft>
                <a:spcPct val="0"/>
              </a:spcAft>
            </a:pPr>
            <a:endParaRPr lang="en-US" sz="2200">
              <a:solidFill>
                <a:schemeClr val="bg1"/>
              </a:solidFill>
              <a:latin typeface="Montserrat"/>
              <a:ea typeface="Calibri"/>
              <a:cs typeface="Calibri"/>
            </a:endParaRPr>
          </a:p>
          <a:p>
            <a:pPr>
              <a:spcBef>
                <a:spcPct val="0"/>
              </a:spcBef>
              <a:spcAft>
                <a:spcPct val="0"/>
              </a:spcAft>
            </a:pPr>
            <a:r>
              <a:rPr lang="en-US" sz="2200" dirty="0">
                <a:solidFill>
                  <a:schemeClr val="bg1"/>
                </a:solidFill>
                <a:latin typeface="Montserrat"/>
                <a:ea typeface="Calibri"/>
                <a:cs typeface="Calibri"/>
              </a:rPr>
              <a:t>Severe drought has turned their lives upside down, but with CAFOD's help, the community is working together to raise chickens so they can make a living.</a:t>
            </a:r>
          </a:p>
          <a:p>
            <a:pPr>
              <a:spcBef>
                <a:spcPct val="0"/>
              </a:spcBef>
              <a:spcAft>
                <a:spcPct val="0"/>
              </a:spcAft>
            </a:pPr>
            <a:endParaRPr lang="en-US" sz="2200" dirty="0">
              <a:solidFill>
                <a:schemeClr val="bg1"/>
              </a:solidFill>
              <a:latin typeface="Montserrat"/>
              <a:ea typeface="Calibri"/>
              <a:cs typeface="Calibri"/>
            </a:endParaRPr>
          </a:p>
          <a:p>
            <a:pPr>
              <a:spcBef>
                <a:spcPct val="0"/>
              </a:spcBef>
              <a:spcAft>
                <a:spcPct val="0"/>
              </a:spcAft>
            </a:pPr>
            <a:endParaRPr lang="en-US" sz="2200" dirty="0">
              <a:solidFill>
                <a:schemeClr val="bg1"/>
              </a:solidFill>
              <a:latin typeface="Montserrat"/>
              <a:ea typeface="Calibri"/>
              <a:cs typeface="Calibri"/>
            </a:endParaRPr>
          </a:p>
          <a:p>
            <a:endParaRPr lang="en-US">
              <a:ea typeface="Calibri"/>
              <a:cs typeface="Calibri"/>
            </a:endParaRPr>
          </a:p>
        </p:txBody>
      </p:sp>
    </p:spTree>
    <p:extLst>
      <p:ext uri="{BB962C8B-B14F-4D97-AF65-F5344CB8AC3E}">
        <p14:creationId xmlns:p14="http://schemas.microsoft.com/office/powerpoint/2010/main" val="1981151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492000" y="1092562"/>
            <a:ext cx="5604000" cy="811960"/>
          </a:xfrm>
        </p:spPr>
        <p:txBody>
          <a:bodyPr>
            <a:normAutofit/>
          </a:bodyPr>
          <a:lstStyle/>
          <a:p>
            <a:r>
              <a:rPr lang="en-US" sz="4000" dirty="0">
                <a:latin typeface="Montserrat SemiBold"/>
              </a:rPr>
              <a:t>Jar of hope</a:t>
            </a:r>
          </a:p>
        </p:txBody>
      </p:sp>
      <p:sp>
        <p:nvSpPr>
          <p:cNvPr id="8" name="TextBox 7">
            <a:extLst>
              <a:ext uri="{FF2B5EF4-FFF2-40B4-BE49-F238E27FC236}">
                <a16:creationId xmlns:a16="http://schemas.microsoft.com/office/drawing/2014/main" id="{FF88DEF5-0328-8E55-726A-548E7F41E433}"/>
              </a:ext>
            </a:extLst>
          </p:cNvPr>
          <p:cNvSpPr txBox="1"/>
          <p:nvPr/>
        </p:nvSpPr>
        <p:spPr>
          <a:xfrm>
            <a:off x="492000" y="1966962"/>
            <a:ext cx="10933645" cy="2062103"/>
          </a:xfrm>
          <a:prstGeom prst="rect">
            <a:avLst/>
          </a:prstGeom>
          <a:noFill/>
        </p:spPr>
        <p:txBody>
          <a:bodyPr wrap="square" lIns="91440" tIns="45720" rIns="91440" bIns="45720" anchor="t">
            <a:spAutoFit/>
          </a:bodyPr>
          <a:lstStyle/>
          <a:p>
            <a:r>
              <a:rPr lang="en-US" sz="2400" baseline="0" dirty="0">
                <a:solidFill>
                  <a:srgbClr val="FFFFFF"/>
                </a:solidFill>
                <a:latin typeface="Montserrat"/>
                <a:ea typeface="Segoe UI"/>
                <a:cs typeface="Segoe UI"/>
              </a:rPr>
              <a:t>Rain brings hope to those in places affected by drought. In this Jubilee year, Pope Francis asks us to be Pilgrims of Hope. How can we do that</a:t>
            </a:r>
            <a:r>
              <a:rPr lang="en-US" sz="2400" dirty="0">
                <a:solidFill>
                  <a:srgbClr val="FFFFFF"/>
                </a:solidFill>
                <a:latin typeface="Montserrat"/>
                <a:ea typeface="Segoe UI"/>
                <a:cs typeface="Segoe UI"/>
              </a:rPr>
              <a:t>? Share your hopes!</a:t>
            </a:r>
            <a:endParaRPr lang="en-US" sz="2400" dirty="0">
              <a:latin typeface="Montserrat"/>
              <a:ea typeface="Segoe UI"/>
              <a:cs typeface="Segoe UI"/>
            </a:endParaRPr>
          </a:p>
          <a:p>
            <a:pPr rtl="0"/>
            <a:r>
              <a:rPr lang="en-US" sz="2800" dirty="0">
                <a:latin typeface="Montserrat"/>
                <a:ea typeface="Segoe UI"/>
                <a:cs typeface="Segoe UI"/>
              </a:rPr>
              <a:t>​</a:t>
            </a:r>
          </a:p>
          <a:p>
            <a:pPr algn="ctr" rtl="0"/>
            <a:r>
              <a:rPr lang="en-US" sz="2800" b="1" u="sng" strike="noStrike" baseline="0" dirty="0">
                <a:solidFill>
                  <a:schemeClr val="bg1"/>
                </a:solidFill>
                <a:latin typeface="Montserrat" panose="00000500000000000000" pitchFamily="2" charset="0"/>
                <a:ea typeface="Segoe UI"/>
                <a:cs typeface="Segoe UI"/>
                <a:hlinkClick r:id="rId4">
                  <a:extLst>
                    <a:ext uri="{A12FA001-AC4F-418D-AE19-62706E023703}">
                      <ahyp:hlinkClr xmlns:ahyp="http://schemas.microsoft.com/office/drawing/2018/hyperlinkcolor" val="tx"/>
                    </a:ext>
                  </a:extLst>
                </a:hlinkClick>
              </a:rPr>
              <a:t>Jar of Hope</a:t>
            </a:r>
            <a:endParaRPr lang="en-US" sz="2800" b="1" dirty="0">
              <a:solidFill>
                <a:schemeClr val="bg1"/>
              </a:solidFill>
              <a:latin typeface="Montserrat" panose="00000500000000000000" pitchFamily="2" charset="0"/>
            </a:endParaRPr>
          </a:p>
        </p:txBody>
      </p:sp>
      <p:grpSp>
        <p:nvGrpSpPr>
          <p:cNvPr id="9" name="Group 8">
            <a:extLst>
              <a:ext uri="{FF2B5EF4-FFF2-40B4-BE49-F238E27FC236}">
                <a16:creationId xmlns:a16="http://schemas.microsoft.com/office/drawing/2014/main" id="{83049AE8-4BAE-9653-56F4-E0740E640E60}"/>
              </a:ext>
            </a:extLst>
          </p:cNvPr>
          <p:cNvGrpSpPr/>
          <p:nvPr/>
        </p:nvGrpSpPr>
        <p:grpSpPr>
          <a:xfrm>
            <a:off x="10008468" y="30260"/>
            <a:ext cx="2216773" cy="1865157"/>
            <a:chOff x="10008468" y="30260"/>
            <a:chExt cx="2216773" cy="1865157"/>
          </a:xfrm>
        </p:grpSpPr>
        <p:pic>
          <p:nvPicPr>
            <p:cNvPr id="12" name="Picture 11" descr="A chicken and a black background&#10;&#10;Description automatically generated">
              <a:extLst>
                <a:ext uri="{FF2B5EF4-FFF2-40B4-BE49-F238E27FC236}">
                  <a16:creationId xmlns:a16="http://schemas.microsoft.com/office/drawing/2014/main" id="{2FB71F1E-C063-28BC-CF85-8D028E57615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13" name="Picture 12" descr="A chicken and a black background&#10;&#10;Description automatically generated">
              <a:extLst>
                <a:ext uri="{FF2B5EF4-FFF2-40B4-BE49-F238E27FC236}">
                  <a16:creationId xmlns:a16="http://schemas.microsoft.com/office/drawing/2014/main" id="{25E69D56-F92A-4560-F827-C8F968388F0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9" name="Picture 18" descr="A chicken and a black background&#10;&#10;Description automatically generated">
              <a:extLst>
                <a:ext uri="{FF2B5EF4-FFF2-40B4-BE49-F238E27FC236}">
                  <a16:creationId xmlns:a16="http://schemas.microsoft.com/office/drawing/2014/main" id="{E3584246-9DC5-6E9B-4B9D-18A4E3B033D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2404489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5" name="Picture 4" descr="A group of children holding a banner&#10;&#10;AI-generated content may be incorrect.">
            <a:extLst>
              <a:ext uri="{FF2B5EF4-FFF2-40B4-BE49-F238E27FC236}">
                <a16:creationId xmlns:a16="http://schemas.microsoft.com/office/drawing/2014/main" id="{B0CC3BE0-75E2-6BBC-E942-9DA8FF2F9654}"/>
              </a:ext>
            </a:extLst>
          </p:cNvPr>
          <p:cNvPicPr>
            <a:picLocks noChangeAspect="1"/>
          </p:cNvPicPr>
          <p:nvPr/>
        </p:nvPicPr>
        <p:blipFill>
          <a:blip r:embed="rId4"/>
          <a:stretch>
            <a:fillRect/>
          </a:stretch>
        </p:blipFill>
        <p:spPr>
          <a:xfrm>
            <a:off x="340179" y="1203960"/>
            <a:ext cx="7007678" cy="4695008"/>
          </a:xfrm>
          <a:prstGeom prst="rect">
            <a:avLst/>
          </a:prstGeom>
        </p:spPr>
      </p:pic>
      <p:sp>
        <p:nvSpPr>
          <p:cNvPr id="13" name="TextBox 12">
            <a:extLst>
              <a:ext uri="{FF2B5EF4-FFF2-40B4-BE49-F238E27FC236}">
                <a16:creationId xmlns:a16="http://schemas.microsoft.com/office/drawing/2014/main" id="{3C25BD56-C246-D4C5-5203-7AD10F1CC778}"/>
              </a:ext>
            </a:extLst>
          </p:cNvPr>
          <p:cNvSpPr txBox="1"/>
          <p:nvPr/>
        </p:nvSpPr>
        <p:spPr>
          <a:xfrm>
            <a:off x="7690408" y="1414368"/>
            <a:ext cx="4175500" cy="34435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a:ea typeface="Calibri"/>
                <a:cs typeface="Calibri"/>
              </a:rPr>
              <a:t>Could you make the Big Lent Walk your school Jubilee pledge?</a:t>
            </a:r>
          </a:p>
          <a:p>
            <a:endParaRPr lang="en-US" sz="2400" dirty="0">
              <a:latin typeface="Montserrat"/>
              <a:ea typeface="Calibri"/>
              <a:cs typeface="Calibri"/>
            </a:endParaRPr>
          </a:p>
          <a:p>
            <a:r>
              <a:rPr lang="en-US" sz="2400" dirty="0">
                <a:latin typeface="Montserrat"/>
                <a:ea typeface="Calibri"/>
                <a:cs typeface="Calibri"/>
              </a:rPr>
              <a:t>Sign up today to walk (or run, or dance, or shimmy) around the playground, park or school hall. </a:t>
            </a:r>
          </a:p>
          <a:p>
            <a:r>
              <a:rPr lang="en-US" sz="2400" dirty="0">
                <a:latin typeface="Montserrat"/>
                <a:ea typeface="Calibri"/>
                <a:cs typeface="Calibri"/>
              </a:rPr>
              <a:t>It's that simple!</a:t>
            </a:r>
            <a:endParaRPr lang="en-US"/>
          </a:p>
        </p:txBody>
      </p:sp>
      <p:sp>
        <p:nvSpPr>
          <p:cNvPr id="15" name="TextBox 14">
            <a:extLst>
              <a:ext uri="{FF2B5EF4-FFF2-40B4-BE49-F238E27FC236}">
                <a16:creationId xmlns:a16="http://schemas.microsoft.com/office/drawing/2014/main" id="{FCFB0142-2066-26A6-F6E5-C3BA0993F6F9}"/>
              </a:ext>
            </a:extLst>
          </p:cNvPr>
          <p:cNvSpPr txBox="1"/>
          <p:nvPr/>
        </p:nvSpPr>
        <p:spPr>
          <a:xfrm>
            <a:off x="7738226" y="5129836"/>
            <a:ext cx="39922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1F2842"/>
                </a:solidFill>
                <a:latin typeface="Montserrat"/>
                <a:ea typeface="Calibri"/>
                <a:cs typeface="Calibri"/>
                <a:hlinkClick r:id="rId5"/>
              </a:rPr>
              <a:t>Sign up here!</a:t>
            </a:r>
            <a:endParaRPr lang="en-US" sz="2000" b="1" dirty="0">
              <a:solidFill>
                <a:srgbClr val="1F2842"/>
              </a:solidFill>
              <a:latin typeface="Montserrat"/>
            </a:endParaRPr>
          </a:p>
        </p:txBody>
      </p:sp>
      <p:pic>
        <p:nvPicPr>
          <p:cNvPr id="3" name="Picture 2" descr="A purple and green text on a black background&#10;&#10;Description automatically generated">
            <a:extLst>
              <a:ext uri="{FF2B5EF4-FFF2-40B4-BE49-F238E27FC236}">
                <a16:creationId xmlns:a16="http://schemas.microsoft.com/office/drawing/2014/main" id="{50305225-9524-41A5-231D-B6E58DC22C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3668930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indrops rippling water">
            <a:extLst>
              <a:ext uri="{FF2B5EF4-FFF2-40B4-BE49-F238E27FC236}">
                <a16:creationId xmlns:a16="http://schemas.microsoft.com/office/drawing/2014/main" id="{C136CE8A-7D49-A494-68B4-3DE89CFC1EC7}"/>
              </a:ext>
            </a:extLst>
          </p:cNvPr>
          <p:cNvPicPr>
            <a:picLocks noChangeAspect="1"/>
          </p:cNvPicPr>
          <p:nvPr/>
        </p:nvPicPr>
        <p:blipFill>
          <a:blip r:embed="rId3"/>
          <a:stretch>
            <a:fillRect/>
          </a:stretch>
        </p:blipFill>
        <p:spPr>
          <a:xfrm>
            <a:off x="-149903" y="789920"/>
            <a:ext cx="12341900" cy="718940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635529" y="1522842"/>
            <a:ext cx="7189417" cy="811960"/>
          </a:xfrm>
        </p:spPr>
        <p:txBody>
          <a:bodyPr>
            <a:normAutofit fontScale="90000"/>
          </a:bodyPr>
          <a:lstStyle/>
          <a:p>
            <a:r>
              <a:rPr lang="en-US">
                <a:solidFill>
                  <a:schemeClr val="tx1"/>
                </a:solidFill>
                <a:latin typeface="Montserrat SemiBold"/>
              </a:rPr>
              <a:t>Lectio Divina (Optional)</a:t>
            </a:r>
            <a:endParaRPr lang="en-GB">
              <a:solidFill>
                <a:schemeClr val="tx1"/>
              </a:solidFill>
              <a:latin typeface="Montserrat SemiBold"/>
            </a:endParaRPr>
          </a:p>
        </p:txBody>
      </p:sp>
      <p:sp>
        <p:nvSpPr>
          <p:cNvPr id="11" name="TextBox 10">
            <a:extLst>
              <a:ext uri="{FF2B5EF4-FFF2-40B4-BE49-F238E27FC236}">
                <a16:creationId xmlns:a16="http://schemas.microsoft.com/office/drawing/2014/main" id="{09CA15A3-F03C-1584-6816-1FECF52A3AFE}"/>
              </a:ext>
            </a:extLst>
          </p:cNvPr>
          <p:cNvSpPr txBox="1"/>
          <p:nvPr/>
        </p:nvSpPr>
        <p:spPr>
          <a:xfrm>
            <a:off x="635565" y="2622113"/>
            <a:ext cx="10776858" cy="646331"/>
          </a:xfrm>
          <a:prstGeom prst="rect">
            <a:avLst/>
          </a:prstGeom>
          <a:noFill/>
        </p:spPr>
        <p:txBody>
          <a:bodyPr wrap="square" lIns="91440" tIns="45720" rIns="91440" bIns="45720" rtlCol="0" anchor="t">
            <a:spAutoFit/>
          </a:bodyPr>
          <a:lstStyle/>
          <a:p>
            <a:pPr algn="ctr"/>
            <a:r>
              <a:rPr lang="en-US" b="1" i="1">
                <a:latin typeface="Montserrat"/>
              </a:rPr>
              <a:t>Lectio Divina is about reading scripture prayerfully, slowly and with imagination.</a:t>
            </a:r>
          </a:p>
          <a:p>
            <a:pPr algn="ctr"/>
            <a:r>
              <a:rPr lang="en-US" b="1" i="1">
                <a:latin typeface="Montserrat"/>
              </a:rPr>
              <a:t>Read, meditate, pray and focus on God </a:t>
            </a:r>
            <a:endParaRPr lang="en-GB" b="1" i="1">
              <a:latin typeface="Montserrat"/>
            </a:endParaRPr>
          </a:p>
        </p:txBody>
      </p:sp>
      <p:sp>
        <p:nvSpPr>
          <p:cNvPr id="13" name="TextBox 12">
            <a:extLst>
              <a:ext uri="{FF2B5EF4-FFF2-40B4-BE49-F238E27FC236}">
                <a16:creationId xmlns:a16="http://schemas.microsoft.com/office/drawing/2014/main" id="{7AEA7FC2-1E85-8DA0-1C10-E015D3CB2F6F}"/>
              </a:ext>
            </a:extLst>
          </p:cNvPr>
          <p:cNvSpPr txBox="1"/>
          <p:nvPr/>
        </p:nvSpPr>
        <p:spPr>
          <a:xfrm>
            <a:off x="343620" y="3555755"/>
            <a:ext cx="11354854" cy="1569660"/>
          </a:xfrm>
          <a:prstGeom prst="rect">
            <a:avLst/>
          </a:prstGeom>
          <a:solidFill>
            <a:srgbClr val="F8F8F8">
              <a:alpha val="78824"/>
            </a:srgbClr>
          </a:solidFill>
        </p:spPr>
        <p:txBody>
          <a:bodyPr wrap="square" lIns="91440" tIns="45720" rIns="91440" bIns="45720" anchor="t">
            <a:spAutoFit/>
          </a:bodyPr>
          <a:lstStyle/>
          <a:p>
            <a:r>
              <a:rPr lang="en-US" sz="3200" b="1" dirty="0">
                <a:latin typeface="Montserrat SemiBold"/>
              </a:rPr>
              <a:t>"The rain and the snow came down from heaven... giving seed to the </a:t>
            </a:r>
            <a:r>
              <a:rPr lang="en-US" sz="3200" b="1" dirty="0" err="1">
                <a:latin typeface="Montserrat SemiBold"/>
              </a:rPr>
              <a:t>sower</a:t>
            </a:r>
            <a:r>
              <a:rPr lang="en-US" sz="3200" b="1" dirty="0">
                <a:latin typeface="Montserrat SemiBold"/>
              </a:rPr>
              <a:t> and bread to the eater." </a:t>
            </a:r>
            <a:r>
              <a:rPr lang="en-US" sz="3200" dirty="0">
                <a:latin typeface="Montserrat SemiBold"/>
              </a:rPr>
              <a:t>Isaiah 55:10</a:t>
            </a:r>
            <a:endParaRPr lang="en-US" sz="3200" b="1" i="0" dirty="0">
              <a:effectLst/>
              <a:latin typeface="Montserrat" panose="00000500000000000000" pitchFamily="2" charset="0"/>
            </a:endParaRPr>
          </a:p>
        </p:txBody>
      </p:sp>
      <p:pic>
        <p:nvPicPr>
          <p:cNvPr id="2" name="Picture 1" descr="A purple and green text on a black background&#10;&#10;Description automatically generated">
            <a:extLst>
              <a:ext uri="{FF2B5EF4-FFF2-40B4-BE49-F238E27FC236}">
                <a16:creationId xmlns:a16="http://schemas.microsoft.com/office/drawing/2014/main" id="{0531CECF-323A-8F87-E1B1-7E8186B7EF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3500435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85171" y="995688"/>
            <a:ext cx="2356429" cy="811960"/>
          </a:xfrm>
        </p:spPr>
        <p:txBody>
          <a:bodyPr>
            <a:normAutofit/>
          </a:bodyPr>
          <a:lstStyle/>
          <a:p>
            <a:r>
              <a:rPr lang="en-US" sz="4000">
                <a:latin typeface="Montserrat SemiBold" panose="00000700000000000000" pitchFamily="2" charset="0"/>
              </a:rPr>
              <a:t>Activity</a:t>
            </a:r>
            <a:endParaRPr lang="en-GB" sz="4000">
              <a:latin typeface="Montserrat SemiBold" panose="00000700000000000000" pitchFamily="2" charset="0"/>
            </a:endParaRPr>
          </a:p>
        </p:txBody>
      </p:sp>
      <p:sp>
        <p:nvSpPr>
          <p:cNvPr id="2" name="TextBox 1">
            <a:extLst>
              <a:ext uri="{FF2B5EF4-FFF2-40B4-BE49-F238E27FC236}">
                <a16:creationId xmlns:a16="http://schemas.microsoft.com/office/drawing/2014/main" id="{91AEDDDB-06CE-26D7-9A22-49E6ABA3EB61}"/>
              </a:ext>
            </a:extLst>
          </p:cNvPr>
          <p:cNvSpPr txBox="1"/>
          <p:nvPr/>
        </p:nvSpPr>
        <p:spPr>
          <a:xfrm>
            <a:off x="4300132" y="1938105"/>
            <a:ext cx="3464560" cy="3970318"/>
          </a:xfrm>
          <a:prstGeom prst="rect">
            <a:avLst/>
          </a:prstGeom>
          <a:noFill/>
          <a:ln w="57150">
            <a:solidFill>
              <a:schemeClr val="bg1"/>
            </a:solidFill>
            <a:prstDash val="sys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Montserrat"/>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algn="ctr">
              <a:defRPr/>
            </a:pPr>
            <a:r>
              <a:rPr lang="en-US" sz="2000">
                <a:solidFill>
                  <a:schemeClr val="bg1"/>
                </a:solidFill>
                <a:latin typeface="Montserrat"/>
              </a:rPr>
              <a:t>Write a prayer thanking God for a gift he has given us and send it to our CAFOD Schools team for us to feature in another resource soon.</a:t>
            </a:r>
            <a:endParaRPr lang="en-US">
              <a:solidFill>
                <a:schemeClr val="bg1"/>
              </a:solidFil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9" name="TextBox 8">
            <a:extLst>
              <a:ext uri="{FF2B5EF4-FFF2-40B4-BE49-F238E27FC236}">
                <a16:creationId xmlns:a16="http://schemas.microsoft.com/office/drawing/2014/main" id="{933B87C8-E343-8BD9-C3D5-4CAAF67C1E7F}"/>
              </a:ext>
            </a:extLst>
          </p:cNvPr>
          <p:cNvSpPr txBox="1"/>
          <p:nvPr/>
        </p:nvSpPr>
        <p:spPr>
          <a:xfrm>
            <a:off x="377305" y="1938105"/>
            <a:ext cx="3464560" cy="3847207"/>
          </a:xfrm>
          <a:prstGeom prst="rect">
            <a:avLst/>
          </a:prstGeom>
          <a:noFill/>
          <a:ln w="57150">
            <a:solidFill>
              <a:schemeClr val="bg1"/>
            </a:solidFill>
            <a:prstDash val="sys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algn="ctr">
              <a:defRPr/>
            </a:pPr>
            <a:r>
              <a:rPr lang="en-US" sz="2800" dirty="0">
                <a:solidFill>
                  <a:prstClr val="white"/>
                </a:solidFill>
                <a:latin typeface="Montserrat"/>
              </a:rPr>
              <a:t>Get ready for pledge day. Give a few minutes to thinking about what it might be.</a:t>
            </a:r>
            <a:endParaRPr lang="en-US" sz="2800" dirty="0">
              <a:solidFill>
                <a:prstClr val="white"/>
              </a:solidFill>
              <a:latin typeface="Montserrat" panose="00000500000000000000" pitchFamily="2" charset="0"/>
            </a:endParaRPr>
          </a:p>
          <a:p>
            <a:pPr algn="ctr">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10" name="TextBox 9">
            <a:extLst>
              <a:ext uri="{FF2B5EF4-FFF2-40B4-BE49-F238E27FC236}">
                <a16:creationId xmlns:a16="http://schemas.microsoft.com/office/drawing/2014/main" id="{B06E0165-05B3-89C6-22E5-8FF9A3D39D3E}"/>
              </a:ext>
            </a:extLst>
          </p:cNvPr>
          <p:cNvSpPr txBox="1"/>
          <p:nvPr/>
        </p:nvSpPr>
        <p:spPr>
          <a:xfrm>
            <a:off x="8222959" y="1971677"/>
            <a:ext cx="3464560" cy="3970318"/>
          </a:xfrm>
          <a:prstGeom prst="rect">
            <a:avLst/>
          </a:prstGeom>
          <a:noFill/>
          <a:ln w="57150">
            <a:solidFill>
              <a:schemeClr val="bg1"/>
            </a:solidFill>
            <a:prstDash val="sys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rPr>
              <a:t>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algn="ctr">
              <a:defRPr/>
            </a:pPr>
            <a:r>
              <a:rPr kumimoji="0" lang="en-US" sz="2000" b="0" i="0" u="none" strike="noStrike" kern="1200" cap="none" spc="0" normalizeH="0" baseline="0" noProof="0" dirty="0">
                <a:ln>
                  <a:noFill/>
                </a:ln>
                <a:solidFill>
                  <a:prstClr val="white"/>
                </a:solidFill>
                <a:effectLst/>
                <a:uLnTx/>
                <a:uFillTx/>
                <a:latin typeface="Montserrat"/>
              </a:rPr>
              <a:t>As a class list </a:t>
            </a:r>
            <a:r>
              <a:rPr lang="en-US" sz="2000" dirty="0">
                <a:solidFill>
                  <a:prstClr val="white"/>
                </a:solidFill>
                <a:latin typeface="Montserrat"/>
              </a:rPr>
              <a:t>your hopes for the future</a:t>
            </a:r>
            <a:r>
              <a:rPr kumimoji="0" lang="en-US" sz="2000" b="0" i="0" u="none" strike="noStrike" kern="1200" cap="none" spc="0" normalizeH="0" baseline="0" noProof="0" dirty="0">
                <a:ln>
                  <a:noFill/>
                </a:ln>
                <a:solidFill>
                  <a:prstClr val="white"/>
                </a:solidFill>
                <a:effectLst/>
                <a:uLnTx/>
                <a:uFillTx/>
                <a:latin typeface="Montserrat"/>
              </a:rPr>
              <a:t>. </a:t>
            </a:r>
            <a:r>
              <a:rPr lang="en-US" sz="2000" dirty="0">
                <a:solidFill>
                  <a:prstClr val="white"/>
                </a:solidFill>
                <a:latin typeface="Montserrat"/>
              </a:rPr>
              <a:t>How might our hopes be the same or differ from those of our global family?</a:t>
            </a:r>
            <a:endParaRPr lang="en-US" sz="2000" b="0" i="0" u="none" strike="noStrike" kern="1200" cap="none" spc="0" normalizeH="0" baseline="0" noProof="0" dirty="0">
              <a:ln>
                <a:noFill/>
              </a:ln>
              <a:solidFill>
                <a:prstClr val="white"/>
              </a:solidFill>
              <a:effectLst/>
              <a:uLnTx/>
              <a:uFillTx/>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grpSp>
        <p:nvGrpSpPr>
          <p:cNvPr id="8" name="Group 7">
            <a:extLst>
              <a:ext uri="{FF2B5EF4-FFF2-40B4-BE49-F238E27FC236}">
                <a16:creationId xmlns:a16="http://schemas.microsoft.com/office/drawing/2014/main" id="{99579C03-AE4B-27CA-AC70-BB0D067D0FFE}"/>
              </a:ext>
            </a:extLst>
          </p:cNvPr>
          <p:cNvGrpSpPr/>
          <p:nvPr/>
        </p:nvGrpSpPr>
        <p:grpSpPr>
          <a:xfrm>
            <a:off x="10008468" y="30260"/>
            <a:ext cx="2216773" cy="1865157"/>
            <a:chOff x="10008468" y="30260"/>
            <a:chExt cx="2216773" cy="1865157"/>
          </a:xfrm>
        </p:grpSpPr>
        <p:pic>
          <p:nvPicPr>
            <p:cNvPr id="11" name="Picture 10" descr="A chicken and a black background&#10;&#10;Description automatically generated">
              <a:extLst>
                <a:ext uri="{FF2B5EF4-FFF2-40B4-BE49-F238E27FC236}">
                  <a16:creationId xmlns:a16="http://schemas.microsoft.com/office/drawing/2014/main" id="{993339F1-F608-CF13-C255-561AE04AB0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12" name="Picture 11" descr="A chicken and a black background&#10;&#10;Description automatically generated">
              <a:extLst>
                <a:ext uri="{FF2B5EF4-FFF2-40B4-BE49-F238E27FC236}">
                  <a16:creationId xmlns:a16="http://schemas.microsoft.com/office/drawing/2014/main" id="{A541A847-438B-D4F0-93E0-4E8B28DEFC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3" name="Picture 12" descr="A chicken and a black background&#10;&#10;Description automatically generated">
              <a:extLst>
                <a:ext uri="{FF2B5EF4-FFF2-40B4-BE49-F238E27FC236}">
                  <a16:creationId xmlns:a16="http://schemas.microsoft.com/office/drawing/2014/main" id="{345ADB34-4BDB-F012-81F7-74E37067369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623227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FB26E-2F5A-7090-FB78-4F4B00AB7D15}"/>
            </a:ext>
          </a:extLst>
        </p:cNvPr>
        <p:cNvGrpSpPr/>
        <p:nvPr/>
      </p:nvGrpSpPr>
      <p:grpSpPr>
        <a:xfrm>
          <a:off x="0" y="0"/>
          <a:ext cx="0" cy="0"/>
          <a:chOff x="0" y="0"/>
          <a:chExt cx="0" cy="0"/>
        </a:xfrm>
      </p:grpSpPr>
      <p:pic>
        <p:nvPicPr>
          <p:cNvPr id="6" name="Picture 5" descr="A straw hut and a hut in a village&#10;&#10;Description automatically generated">
            <a:extLst>
              <a:ext uri="{FF2B5EF4-FFF2-40B4-BE49-F238E27FC236}">
                <a16:creationId xmlns:a16="http://schemas.microsoft.com/office/drawing/2014/main" id="{E9879334-5486-93FF-F349-0EFD5B3FE2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477749" y="653142"/>
            <a:ext cx="3374572" cy="1619251"/>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D818BD6C-42D1-3E4C-603A-4419AE09D1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C0EB9960-70AA-6D26-96D6-75BDE700D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5" name="Picture 4">
            <a:extLst>
              <a:ext uri="{FF2B5EF4-FFF2-40B4-BE49-F238E27FC236}">
                <a16:creationId xmlns:a16="http://schemas.microsoft.com/office/drawing/2014/main" id="{5292D355-EEA3-B2E8-8375-598A7ED2E60C}"/>
              </a:ext>
            </a:extLst>
          </p:cNvPr>
          <p:cNvPicPr>
            <a:picLocks noChangeAspect="1"/>
          </p:cNvPicPr>
          <p:nvPr/>
        </p:nvPicPr>
        <p:blipFill>
          <a:blip r:embed="rId6"/>
          <a:stretch>
            <a:fillRect/>
          </a:stretch>
        </p:blipFill>
        <p:spPr>
          <a:xfrm>
            <a:off x="0" y="784678"/>
            <a:ext cx="12205605" cy="7724321"/>
          </a:xfrm>
          <a:prstGeom prst="rect">
            <a:avLst/>
          </a:prstGeom>
        </p:spPr>
      </p:pic>
      <p:sp>
        <p:nvSpPr>
          <p:cNvPr id="8" name="TextBox 7">
            <a:extLst>
              <a:ext uri="{FF2B5EF4-FFF2-40B4-BE49-F238E27FC236}">
                <a16:creationId xmlns:a16="http://schemas.microsoft.com/office/drawing/2014/main" id="{F1C71C10-6F59-97D8-2144-9212B11BBBF4}"/>
              </a:ext>
            </a:extLst>
          </p:cNvPr>
          <p:cNvSpPr txBox="1"/>
          <p:nvPr/>
        </p:nvSpPr>
        <p:spPr>
          <a:xfrm>
            <a:off x="2551289" y="3068814"/>
            <a:ext cx="71030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dirty="0">
                <a:latin typeface="Montserrat"/>
              </a:rPr>
              <a:t>Week Four</a:t>
            </a:r>
            <a:endParaRPr lang="en-US" dirty="0"/>
          </a:p>
        </p:txBody>
      </p:sp>
    </p:spTree>
    <p:extLst>
      <p:ext uri="{BB962C8B-B14F-4D97-AF65-F5344CB8AC3E}">
        <p14:creationId xmlns:p14="http://schemas.microsoft.com/office/powerpoint/2010/main" val="3753365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ck of hardcover books without spine titles">
            <a:extLst>
              <a:ext uri="{FF2B5EF4-FFF2-40B4-BE49-F238E27FC236}">
                <a16:creationId xmlns:a16="http://schemas.microsoft.com/office/drawing/2014/main" id="{B6CE5B50-C230-6B73-2C50-82EA363B19B9}"/>
              </a:ext>
            </a:extLst>
          </p:cNvPr>
          <p:cNvPicPr>
            <a:picLocks noChangeAspect="1"/>
          </p:cNvPicPr>
          <p:nvPr/>
        </p:nvPicPr>
        <p:blipFill>
          <a:blip r:embed="rId3"/>
          <a:srcRect b="25389"/>
          <a:stretch/>
        </p:blipFill>
        <p:spPr>
          <a:xfrm>
            <a:off x="0" y="932364"/>
            <a:ext cx="12192000" cy="5925636"/>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10" name="TextBox 9">
            <a:extLst>
              <a:ext uri="{FF2B5EF4-FFF2-40B4-BE49-F238E27FC236}">
                <a16:creationId xmlns:a16="http://schemas.microsoft.com/office/drawing/2014/main" id="{B06E0165-05B3-89C6-22E5-8FF9A3D39D3E}"/>
              </a:ext>
            </a:extLst>
          </p:cNvPr>
          <p:cNvSpPr txBox="1"/>
          <p:nvPr/>
        </p:nvSpPr>
        <p:spPr>
          <a:xfrm>
            <a:off x="370912" y="2202411"/>
            <a:ext cx="4401386" cy="3385542"/>
          </a:xfrm>
          <a:custGeom>
            <a:avLst/>
            <a:gdLst>
              <a:gd name="connsiteX0" fmla="*/ 0 w 4401386"/>
              <a:gd name="connsiteY0" fmla="*/ 0 h 3385542"/>
              <a:gd name="connsiteX1" fmla="*/ 506159 w 4401386"/>
              <a:gd name="connsiteY1" fmla="*/ 0 h 3385542"/>
              <a:gd name="connsiteX2" fmla="*/ 1012319 w 4401386"/>
              <a:gd name="connsiteY2" fmla="*/ 0 h 3385542"/>
              <a:gd name="connsiteX3" fmla="*/ 1650520 w 4401386"/>
              <a:gd name="connsiteY3" fmla="*/ 0 h 3385542"/>
              <a:gd name="connsiteX4" fmla="*/ 2068651 w 4401386"/>
              <a:gd name="connsiteY4" fmla="*/ 0 h 3385542"/>
              <a:gd name="connsiteX5" fmla="*/ 2486783 w 4401386"/>
              <a:gd name="connsiteY5" fmla="*/ 0 h 3385542"/>
              <a:gd name="connsiteX6" fmla="*/ 3080970 w 4401386"/>
              <a:gd name="connsiteY6" fmla="*/ 0 h 3385542"/>
              <a:gd name="connsiteX7" fmla="*/ 3675157 w 4401386"/>
              <a:gd name="connsiteY7" fmla="*/ 0 h 3385542"/>
              <a:gd name="connsiteX8" fmla="*/ 4401386 w 4401386"/>
              <a:gd name="connsiteY8" fmla="*/ 0 h 3385542"/>
              <a:gd name="connsiteX9" fmla="*/ 4401386 w 4401386"/>
              <a:gd name="connsiteY9" fmla="*/ 598112 h 3385542"/>
              <a:gd name="connsiteX10" fmla="*/ 4401386 w 4401386"/>
              <a:gd name="connsiteY10" fmla="*/ 1230080 h 3385542"/>
              <a:gd name="connsiteX11" fmla="*/ 4401386 w 4401386"/>
              <a:gd name="connsiteY11" fmla="*/ 1828193 h 3385542"/>
              <a:gd name="connsiteX12" fmla="*/ 4401386 w 4401386"/>
              <a:gd name="connsiteY12" fmla="*/ 2426305 h 3385542"/>
              <a:gd name="connsiteX13" fmla="*/ 4401386 w 4401386"/>
              <a:gd name="connsiteY13" fmla="*/ 3385542 h 3385542"/>
              <a:gd name="connsiteX14" fmla="*/ 3895227 w 4401386"/>
              <a:gd name="connsiteY14" fmla="*/ 3385542 h 3385542"/>
              <a:gd name="connsiteX15" fmla="*/ 3257026 w 4401386"/>
              <a:gd name="connsiteY15" fmla="*/ 3385542 h 3385542"/>
              <a:gd name="connsiteX16" fmla="*/ 2750866 w 4401386"/>
              <a:gd name="connsiteY16" fmla="*/ 3385542 h 3385542"/>
              <a:gd name="connsiteX17" fmla="*/ 2112665 w 4401386"/>
              <a:gd name="connsiteY17" fmla="*/ 3385542 h 3385542"/>
              <a:gd name="connsiteX18" fmla="*/ 1650520 w 4401386"/>
              <a:gd name="connsiteY18" fmla="*/ 3385542 h 3385542"/>
              <a:gd name="connsiteX19" fmla="*/ 1100347 w 4401386"/>
              <a:gd name="connsiteY19" fmla="*/ 3385542 h 3385542"/>
              <a:gd name="connsiteX20" fmla="*/ 550173 w 4401386"/>
              <a:gd name="connsiteY20" fmla="*/ 3385542 h 3385542"/>
              <a:gd name="connsiteX21" fmla="*/ 0 w 4401386"/>
              <a:gd name="connsiteY21" fmla="*/ 3385542 h 3385542"/>
              <a:gd name="connsiteX22" fmla="*/ 0 w 4401386"/>
              <a:gd name="connsiteY22" fmla="*/ 2821285 h 3385542"/>
              <a:gd name="connsiteX23" fmla="*/ 0 w 4401386"/>
              <a:gd name="connsiteY23" fmla="*/ 2223173 h 3385542"/>
              <a:gd name="connsiteX24" fmla="*/ 0 w 4401386"/>
              <a:gd name="connsiteY24" fmla="*/ 1625060 h 3385542"/>
              <a:gd name="connsiteX25" fmla="*/ 0 w 4401386"/>
              <a:gd name="connsiteY25" fmla="*/ 1162369 h 3385542"/>
              <a:gd name="connsiteX26" fmla="*/ 0 w 4401386"/>
              <a:gd name="connsiteY26" fmla="*/ 564257 h 3385542"/>
              <a:gd name="connsiteX27" fmla="*/ 0 w 4401386"/>
              <a:gd name="connsiteY27" fmla="*/ 0 h 338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01386" h="3385542" extrusionOk="0">
                <a:moveTo>
                  <a:pt x="0" y="0"/>
                </a:moveTo>
                <a:cubicBezTo>
                  <a:pt x="221149" y="-32806"/>
                  <a:pt x="367948" y="14124"/>
                  <a:pt x="506159" y="0"/>
                </a:cubicBezTo>
                <a:cubicBezTo>
                  <a:pt x="644370" y="-14124"/>
                  <a:pt x="900976" y="12242"/>
                  <a:pt x="1012319" y="0"/>
                </a:cubicBezTo>
                <a:cubicBezTo>
                  <a:pt x="1123662" y="-12242"/>
                  <a:pt x="1376824" y="50476"/>
                  <a:pt x="1650520" y="0"/>
                </a:cubicBezTo>
                <a:cubicBezTo>
                  <a:pt x="1924216" y="-50476"/>
                  <a:pt x="1932784" y="1055"/>
                  <a:pt x="2068651" y="0"/>
                </a:cubicBezTo>
                <a:cubicBezTo>
                  <a:pt x="2204518" y="-1055"/>
                  <a:pt x="2373218" y="5099"/>
                  <a:pt x="2486783" y="0"/>
                </a:cubicBezTo>
                <a:cubicBezTo>
                  <a:pt x="2600348" y="-5099"/>
                  <a:pt x="2840071" y="50263"/>
                  <a:pt x="3080970" y="0"/>
                </a:cubicBezTo>
                <a:cubicBezTo>
                  <a:pt x="3321869" y="-50263"/>
                  <a:pt x="3499886" y="49800"/>
                  <a:pt x="3675157" y="0"/>
                </a:cubicBezTo>
                <a:cubicBezTo>
                  <a:pt x="3850428" y="-49800"/>
                  <a:pt x="4126391" y="17581"/>
                  <a:pt x="4401386" y="0"/>
                </a:cubicBezTo>
                <a:cubicBezTo>
                  <a:pt x="4414730" y="232201"/>
                  <a:pt x="4387832" y="353108"/>
                  <a:pt x="4401386" y="598112"/>
                </a:cubicBezTo>
                <a:cubicBezTo>
                  <a:pt x="4414940" y="843116"/>
                  <a:pt x="4365424" y="1070780"/>
                  <a:pt x="4401386" y="1230080"/>
                </a:cubicBezTo>
                <a:cubicBezTo>
                  <a:pt x="4437348" y="1389380"/>
                  <a:pt x="4397982" y="1581484"/>
                  <a:pt x="4401386" y="1828193"/>
                </a:cubicBezTo>
                <a:cubicBezTo>
                  <a:pt x="4404790" y="2074902"/>
                  <a:pt x="4366416" y="2144968"/>
                  <a:pt x="4401386" y="2426305"/>
                </a:cubicBezTo>
                <a:cubicBezTo>
                  <a:pt x="4436356" y="2707642"/>
                  <a:pt x="4327763" y="3074974"/>
                  <a:pt x="4401386" y="3385542"/>
                </a:cubicBezTo>
                <a:cubicBezTo>
                  <a:pt x="4154433" y="3420043"/>
                  <a:pt x="4033958" y="3371099"/>
                  <a:pt x="3895227" y="3385542"/>
                </a:cubicBezTo>
                <a:cubicBezTo>
                  <a:pt x="3756496" y="3399985"/>
                  <a:pt x="3560024" y="3356170"/>
                  <a:pt x="3257026" y="3385542"/>
                </a:cubicBezTo>
                <a:cubicBezTo>
                  <a:pt x="2954028" y="3414914"/>
                  <a:pt x="2976134" y="3367005"/>
                  <a:pt x="2750866" y="3385542"/>
                </a:cubicBezTo>
                <a:cubicBezTo>
                  <a:pt x="2525598" y="3404079"/>
                  <a:pt x="2375774" y="3346930"/>
                  <a:pt x="2112665" y="3385542"/>
                </a:cubicBezTo>
                <a:cubicBezTo>
                  <a:pt x="1849556" y="3424154"/>
                  <a:pt x="1831530" y="3348169"/>
                  <a:pt x="1650520" y="3385542"/>
                </a:cubicBezTo>
                <a:cubicBezTo>
                  <a:pt x="1469511" y="3422915"/>
                  <a:pt x="1245211" y="3329891"/>
                  <a:pt x="1100347" y="3385542"/>
                </a:cubicBezTo>
                <a:cubicBezTo>
                  <a:pt x="955483" y="3441193"/>
                  <a:pt x="733314" y="3353958"/>
                  <a:pt x="550173" y="3385542"/>
                </a:cubicBezTo>
                <a:cubicBezTo>
                  <a:pt x="367032" y="3417126"/>
                  <a:pt x="245914" y="3333798"/>
                  <a:pt x="0" y="3385542"/>
                </a:cubicBezTo>
                <a:cubicBezTo>
                  <a:pt x="-39473" y="3189282"/>
                  <a:pt x="16616" y="3047486"/>
                  <a:pt x="0" y="2821285"/>
                </a:cubicBezTo>
                <a:cubicBezTo>
                  <a:pt x="-16616" y="2595084"/>
                  <a:pt x="18535" y="2410015"/>
                  <a:pt x="0" y="2223173"/>
                </a:cubicBezTo>
                <a:cubicBezTo>
                  <a:pt x="-18535" y="2036331"/>
                  <a:pt x="46099" y="1912517"/>
                  <a:pt x="0" y="1625060"/>
                </a:cubicBezTo>
                <a:cubicBezTo>
                  <a:pt x="-46099" y="1337603"/>
                  <a:pt x="2549" y="1270126"/>
                  <a:pt x="0" y="1162369"/>
                </a:cubicBezTo>
                <a:cubicBezTo>
                  <a:pt x="-2549" y="1054612"/>
                  <a:pt x="13156" y="738256"/>
                  <a:pt x="0" y="564257"/>
                </a:cubicBezTo>
                <a:cubicBezTo>
                  <a:pt x="-13156" y="390258"/>
                  <a:pt x="31054" y="155545"/>
                  <a:pt x="0" y="0"/>
                </a:cubicBezTo>
                <a:close/>
              </a:path>
            </a:pathLst>
          </a:custGeom>
          <a:noFill/>
          <a:ln w="57150">
            <a:solidFill>
              <a:schemeClr val="bg1"/>
            </a:solidFill>
            <a:prstDash val="solid"/>
            <a:extLst>
              <a:ext uri="{C807C97D-BFC1-408E-A445-0C87EB9F89A2}">
                <ask:lineSketchStyleProps xmlns:ask="http://schemas.microsoft.com/office/drawing/2018/sketchyshapes" sd="2954083749">
                  <a:prstGeom prst="rect">
                    <a:avLst/>
                  </a:prstGeom>
                  <ask:type>
                    <ask:lineSketchScribble/>
                  </ask:type>
                </ask:lineSketchStyleProps>
              </a:ext>
            </a:extLst>
          </a:ln>
        </p:spPr>
        <p:txBody>
          <a:bodyPr wrap="square" lIns="91440" tIns="45720" rIns="91440" bIns="45720" rtlCol="0" anchor="t">
            <a:spAutoFit/>
          </a:bodyPr>
          <a:lstStyle/>
          <a:p>
            <a:pPr>
              <a:defRPr/>
            </a:pPr>
            <a:r>
              <a:rPr lang="en-US" sz="2800" dirty="0">
                <a:solidFill>
                  <a:schemeClr val="bg1"/>
                </a:solidFill>
                <a:latin typeface="Montserrat"/>
                <a:ea typeface="Calibri"/>
                <a:cs typeface="Calibri"/>
              </a:rPr>
              <a:t>“Do not think that I have come to abolish </a:t>
            </a:r>
            <a:r>
              <a:rPr lang="en-US" sz="2800" b="0" i="0" dirty="0">
                <a:solidFill>
                  <a:schemeClr val="bg1"/>
                </a:solidFill>
                <a:effectLst/>
                <a:latin typeface="Montserrat"/>
                <a:ea typeface="Calibri"/>
                <a:cs typeface="Calibri"/>
              </a:rPr>
              <a:t>the </a:t>
            </a:r>
            <a:r>
              <a:rPr lang="en-US" sz="2800" dirty="0">
                <a:solidFill>
                  <a:schemeClr val="bg1"/>
                </a:solidFill>
                <a:latin typeface="Montserrat"/>
                <a:ea typeface="Calibri"/>
                <a:cs typeface="Calibri"/>
              </a:rPr>
              <a:t>Law or </a:t>
            </a:r>
            <a:r>
              <a:rPr lang="en-US" sz="2800" b="0" i="0" dirty="0">
                <a:solidFill>
                  <a:schemeClr val="bg1"/>
                </a:solidFill>
                <a:effectLst/>
                <a:latin typeface="Montserrat"/>
                <a:ea typeface="Calibri"/>
                <a:cs typeface="Calibri"/>
              </a:rPr>
              <a:t>the </a:t>
            </a:r>
            <a:r>
              <a:rPr lang="en-US" sz="2800" dirty="0">
                <a:solidFill>
                  <a:schemeClr val="bg1"/>
                </a:solidFill>
                <a:latin typeface="Montserrat"/>
                <a:ea typeface="Calibri"/>
                <a:cs typeface="Calibri"/>
              </a:rPr>
              <a:t>Prophets; </a:t>
            </a:r>
            <a:endParaRPr lang="en-US" dirty="0">
              <a:solidFill>
                <a:schemeClr val="bg1"/>
              </a:solidFill>
            </a:endParaRPr>
          </a:p>
          <a:p>
            <a:pPr>
              <a:defRPr/>
            </a:pPr>
            <a:r>
              <a:rPr lang="en-US" sz="2800" dirty="0">
                <a:solidFill>
                  <a:schemeClr val="bg1"/>
                </a:solidFill>
                <a:latin typeface="Montserrat"/>
                <a:ea typeface="Calibri"/>
                <a:cs typeface="Calibri"/>
              </a:rPr>
              <a:t>I have not come to abolish them but to fulfil them.” </a:t>
            </a:r>
          </a:p>
          <a:p>
            <a:pPr>
              <a:defRPr/>
            </a:pPr>
            <a:r>
              <a:rPr lang="en-US" sz="1800" dirty="0">
                <a:solidFill>
                  <a:schemeClr val="bg1"/>
                </a:solidFill>
                <a:latin typeface="Montserrat SemiBold"/>
              </a:rPr>
              <a:t>Matthew 5:17</a:t>
            </a:r>
            <a:endParaRPr lang="en-US" dirty="0">
              <a:solidFill>
                <a:schemeClr val="bg1"/>
              </a:solidFill>
            </a:endParaRPr>
          </a:p>
        </p:txBody>
      </p:sp>
      <p:grpSp>
        <p:nvGrpSpPr>
          <p:cNvPr id="2" name="Group 1">
            <a:extLst>
              <a:ext uri="{FF2B5EF4-FFF2-40B4-BE49-F238E27FC236}">
                <a16:creationId xmlns:a16="http://schemas.microsoft.com/office/drawing/2014/main" id="{12FCFA25-25B7-BCFF-1752-1AA4CB947D4A}"/>
              </a:ext>
            </a:extLst>
          </p:cNvPr>
          <p:cNvGrpSpPr/>
          <p:nvPr/>
        </p:nvGrpSpPr>
        <p:grpSpPr>
          <a:xfrm>
            <a:off x="10008468" y="30260"/>
            <a:ext cx="2216773" cy="1865157"/>
            <a:chOff x="10008468" y="30260"/>
            <a:chExt cx="2216773" cy="1865157"/>
          </a:xfrm>
        </p:grpSpPr>
        <p:pic>
          <p:nvPicPr>
            <p:cNvPr id="8" name="Picture 7" descr="A chicken and a black background&#10;&#10;Description automatically generated">
              <a:extLst>
                <a:ext uri="{FF2B5EF4-FFF2-40B4-BE49-F238E27FC236}">
                  <a16:creationId xmlns:a16="http://schemas.microsoft.com/office/drawing/2014/main" id="{0EE572EC-C76E-EF8A-F5CE-C2EDCD7F38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9" name="Picture 8" descr="A chicken and a black background&#10;&#10;Description automatically generated">
              <a:extLst>
                <a:ext uri="{FF2B5EF4-FFF2-40B4-BE49-F238E27FC236}">
                  <a16:creationId xmlns:a16="http://schemas.microsoft.com/office/drawing/2014/main" id="{CB0EE668-2062-4685-0E25-44CC23172CE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1" name="Picture 10" descr="A chicken and a black background&#10;&#10;Description automatically generated">
              <a:extLst>
                <a:ext uri="{FF2B5EF4-FFF2-40B4-BE49-F238E27FC236}">
                  <a16:creationId xmlns:a16="http://schemas.microsoft.com/office/drawing/2014/main" id="{EB58B5FC-575D-26F1-4E30-053F9CFC587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2514960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D7DC2258-95AA-C039-63FF-FC3D68334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7" name="Picture 6" descr="A chicken and a black background&#10;&#10;AI-generated content may be incorrect.">
            <a:extLst>
              <a:ext uri="{FF2B5EF4-FFF2-40B4-BE49-F238E27FC236}">
                <a16:creationId xmlns:a16="http://schemas.microsoft.com/office/drawing/2014/main" id="{2985A472-3E3D-1126-C541-039CCF2873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6200000">
            <a:off x="794485" y="2868729"/>
            <a:ext cx="3194785" cy="4783756"/>
          </a:xfrm>
          <a:prstGeom prst="rect">
            <a:avLst/>
          </a:prstGeom>
        </p:spPr>
      </p:pic>
      <p:pic>
        <p:nvPicPr>
          <p:cNvPr id="5" name="Picture 4" descr="A group of children in a classroom&#10;&#10;AI-generated content may be incorrect.">
            <a:extLst>
              <a:ext uri="{FF2B5EF4-FFF2-40B4-BE49-F238E27FC236}">
                <a16:creationId xmlns:a16="http://schemas.microsoft.com/office/drawing/2014/main" id="{DEBCC733-4871-7E9D-C5AA-F2F46FB35F8E}"/>
              </a:ext>
            </a:extLst>
          </p:cNvPr>
          <p:cNvPicPr>
            <a:picLocks noChangeAspect="1"/>
          </p:cNvPicPr>
          <p:nvPr/>
        </p:nvPicPr>
        <p:blipFill>
          <a:blip r:embed="rId6"/>
          <a:stretch>
            <a:fillRect/>
          </a:stretch>
        </p:blipFill>
        <p:spPr>
          <a:xfrm>
            <a:off x="5551714" y="1220107"/>
            <a:ext cx="6300107" cy="4091214"/>
          </a:xfrm>
          <a:prstGeom prst="rect">
            <a:avLst/>
          </a:prstGeom>
        </p:spPr>
      </p:pic>
      <p:sp>
        <p:nvSpPr>
          <p:cNvPr id="13" name="TextBox 12">
            <a:extLst>
              <a:ext uri="{FF2B5EF4-FFF2-40B4-BE49-F238E27FC236}">
                <a16:creationId xmlns:a16="http://schemas.microsoft.com/office/drawing/2014/main" id="{5022E3CE-04E9-D796-F7C3-212CB6ED636E}"/>
              </a:ext>
            </a:extLst>
          </p:cNvPr>
          <p:cNvSpPr txBox="1"/>
          <p:nvPr/>
        </p:nvSpPr>
        <p:spPr>
          <a:xfrm>
            <a:off x="514609" y="2226103"/>
            <a:ext cx="4653126" cy="2246769"/>
          </a:xfrm>
          <a:prstGeom prst="rect">
            <a:avLst/>
          </a:prstGeom>
          <a:noFill/>
        </p:spPr>
        <p:txBody>
          <a:bodyPr wrap="square" lIns="91440" tIns="45720" rIns="91440" bIns="45720" rtlCol="0" anchor="t">
            <a:spAutoFit/>
          </a:bodyPr>
          <a:lstStyle/>
          <a:p>
            <a:pPr algn="ctr">
              <a:defRPr/>
            </a:pPr>
            <a:r>
              <a:rPr lang="en-US" sz="2800" dirty="0">
                <a:solidFill>
                  <a:prstClr val="white"/>
                </a:solidFill>
                <a:latin typeface="Montserrat"/>
              </a:rPr>
              <a:t>Can </a:t>
            </a:r>
            <a:r>
              <a:rPr kumimoji="0" lang="en-US" sz="2800" b="0" i="0" u="none" strike="noStrike" kern="1200" cap="none" spc="0" normalizeH="0" baseline="0" noProof="0" dirty="0">
                <a:ln>
                  <a:noFill/>
                </a:ln>
                <a:solidFill>
                  <a:prstClr val="white"/>
                </a:solidFill>
                <a:effectLst/>
                <a:uLnTx/>
                <a:uFillTx/>
                <a:latin typeface="Montserrat"/>
              </a:rPr>
              <a:t>you </a:t>
            </a:r>
            <a:r>
              <a:rPr lang="en-US" sz="2800" dirty="0">
                <a:solidFill>
                  <a:prstClr val="white"/>
                </a:solidFill>
                <a:latin typeface="Montserrat"/>
              </a:rPr>
              <a:t>remember a teacher who's had a big impact on your life? </a:t>
            </a:r>
            <a:endParaRPr lang="en-US" sz="2800" dirty="0">
              <a:solidFill>
                <a:prstClr val="white"/>
              </a:solidFill>
              <a:latin typeface="Montserrat" panose="00000500000000000000" pitchFamily="2" charset="0"/>
            </a:endParaRPr>
          </a:p>
          <a:p>
            <a:pPr algn="ctr">
              <a:defRPr/>
            </a:pPr>
            <a:r>
              <a:rPr lang="en-US" sz="2800" dirty="0">
                <a:solidFill>
                  <a:prstClr val="white"/>
                </a:solidFill>
                <a:latin typeface="Montserrat"/>
              </a:rPr>
              <a:t>How did they inspire you?</a:t>
            </a:r>
            <a:endParaRPr lang="en-US" sz="2800" b="0" i="0" u="none" strike="noStrike" kern="1200" cap="none" spc="0" normalizeH="0" baseline="0" noProof="0" dirty="0">
              <a:ln>
                <a:noFill/>
              </a:ln>
              <a:solidFill>
                <a:prstClr val="white"/>
              </a:solidFill>
              <a:effectLst/>
              <a:uLnTx/>
              <a:uFillTx/>
              <a:latin typeface="Montserrat" panose="00000500000000000000" pitchFamily="2" charset="0"/>
            </a:endParaRPr>
          </a:p>
        </p:txBody>
      </p:sp>
    </p:spTree>
    <p:extLst>
      <p:ext uri="{BB962C8B-B14F-4D97-AF65-F5344CB8AC3E}">
        <p14:creationId xmlns:p14="http://schemas.microsoft.com/office/powerpoint/2010/main" val="2104654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itle 1">
            <a:extLst>
              <a:ext uri="{FF2B5EF4-FFF2-40B4-BE49-F238E27FC236}">
                <a16:creationId xmlns:a16="http://schemas.microsoft.com/office/drawing/2014/main" id="{59D3DC28-BED0-43A7-9571-5995170B307C}"/>
              </a:ext>
            </a:extLst>
          </p:cNvPr>
          <p:cNvSpPr>
            <a:spLocks noGrp="1"/>
          </p:cNvSpPr>
          <p:nvPr>
            <p:ph type="ctrTitle"/>
          </p:nvPr>
        </p:nvSpPr>
        <p:spPr>
          <a:xfrm>
            <a:off x="8475639" y="1310256"/>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7" name="TextBox 6">
            <a:extLst>
              <a:ext uri="{FF2B5EF4-FFF2-40B4-BE49-F238E27FC236}">
                <a16:creationId xmlns:a16="http://schemas.microsoft.com/office/drawing/2014/main" id="{03A995E1-097F-CCE0-FBA9-F177D0BD104F}"/>
              </a:ext>
            </a:extLst>
          </p:cNvPr>
          <p:cNvSpPr txBox="1"/>
          <p:nvPr/>
        </p:nvSpPr>
        <p:spPr>
          <a:xfrm>
            <a:off x="8173819" y="2122216"/>
            <a:ext cx="3503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rPr>
              <a:t>Let’s listen to the reflection. </a:t>
            </a:r>
            <a:endParaRPr kumimoji="0" lang="en-GB"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Picture 3" descr="A purple and green text on a black background&#10;&#10;Description automatically generated">
            <a:extLst>
              <a:ext uri="{FF2B5EF4-FFF2-40B4-BE49-F238E27FC236}">
                <a16:creationId xmlns:a16="http://schemas.microsoft.com/office/drawing/2014/main" id="{2B4B23F9-6D47-AF93-4C53-B72DAC2DE7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6" name="Picture 5" descr="Close up of heart shaped pages of a book">
            <a:extLst>
              <a:ext uri="{FF2B5EF4-FFF2-40B4-BE49-F238E27FC236}">
                <a16:creationId xmlns:a16="http://schemas.microsoft.com/office/drawing/2014/main" id="{511FED88-F9FD-6149-092A-8928DD7FA140}"/>
              </a:ext>
            </a:extLst>
          </p:cNvPr>
          <p:cNvPicPr>
            <a:picLocks noChangeAspect="1"/>
          </p:cNvPicPr>
          <p:nvPr/>
        </p:nvPicPr>
        <p:blipFill>
          <a:blip r:embed="rId7"/>
          <a:stretch>
            <a:fillRect/>
          </a:stretch>
        </p:blipFill>
        <p:spPr>
          <a:xfrm>
            <a:off x="-707571" y="948778"/>
            <a:ext cx="8463642" cy="5912940"/>
          </a:xfrm>
          <a:prstGeom prst="rect">
            <a:avLst/>
          </a:prstGeom>
        </p:spPr>
      </p:pic>
      <p:pic>
        <p:nvPicPr>
          <p:cNvPr id="5" name="Reflection 4">
            <a:hlinkClick r:id="" action="ppaction://media"/>
            <a:extLst>
              <a:ext uri="{FF2B5EF4-FFF2-40B4-BE49-F238E27FC236}">
                <a16:creationId xmlns:a16="http://schemas.microsoft.com/office/drawing/2014/main" id="{65810363-9022-F2E0-E020-446300D63D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22237" y="3418873"/>
            <a:ext cx="406400" cy="406400"/>
          </a:xfrm>
          <a:prstGeom prst="rect">
            <a:avLst/>
          </a:prstGeom>
        </p:spPr>
      </p:pic>
    </p:spTree>
    <p:extLst>
      <p:ext uri="{BB962C8B-B14F-4D97-AF65-F5344CB8AC3E}">
        <p14:creationId xmlns:p14="http://schemas.microsoft.com/office/powerpoint/2010/main" val="260131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itle 1">
            <a:extLst>
              <a:ext uri="{FF2B5EF4-FFF2-40B4-BE49-F238E27FC236}">
                <a16:creationId xmlns:a16="http://schemas.microsoft.com/office/drawing/2014/main" id="{59D3DC28-BED0-43A7-9571-5995170B307C}"/>
              </a:ext>
            </a:extLst>
          </p:cNvPr>
          <p:cNvSpPr>
            <a:spLocks noGrp="1"/>
          </p:cNvSpPr>
          <p:nvPr>
            <p:ph type="ctrTitle"/>
          </p:nvPr>
        </p:nvSpPr>
        <p:spPr>
          <a:xfrm>
            <a:off x="379800" y="1210047"/>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5" name="TextBox 4">
            <a:extLst>
              <a:ext uri="{FF2B5EF4-FFF2-40B4-BE49-F238E27FC236}">
                <a16:creationId xmlns:a16="http://schemas.microsoft.com/office/drawing/2014/main" id="{490FB3A2-F1B9-7656-640E-FFE070EA6F67}"/>
              </a:ext>
            </a:extLst>
          </p:cNvPr>
          <p:cNvSpPr txBox="1"/>
          <p:nvPr/>
        </p:nvSpPr>
        <p:spPr>
          <a:xfrm>
            <a:off x="591579" y="2121530"/>
            <a:ext cx="1075044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ontserrat"/>
                <a:ea typeface="+mn-lt"/>
                <a:cs typeface="+mn-lt"/>
              </a:rPr>
              <a:t>Today’s readings focus on the Law. We’re reminded that God’s Law is not just a set of rules we must not break for fear of punishment, but rather a valuable gift to teach us how we can be in better relationship with God and </a:t>
            </a:r>
            <a:r>
              <a:rPr lang="en-US" dirty="0" err="1">
                <a:solidFill>
                  <a:schemeClr val="bg1"/>
                </a:solidFill>
                <a:latin typeface="Montserrat"/>
                <a:ea typeface="+mn-lt"/>
                <a:cs typeface="+mn-lt"/>
              </a:rPr>
              <a:t>neighbour</a:t>
            </a:r>
            <a:r>
              <a:rPr lang="en-US" dirty="0">
                <a:solidFill>
                  <a:schemeClr val="bg1"/>
                </a:solidFill>
                <a:latin typeface="Montserrat"/>
                <a:ea typeface="+mn-lt"/>
                <a:cs typeface="+mn-lt"/>
              </a:rPr>
              <a:t>. </a:t>
            </a:r>
          </a:p>
          <a:p>
            <a:endParaRPr lang="en-US" dirty="0">
              <a:solidFill>
                <a:schemeClr val="bg1"/>
              </a:solidFill>
              <a:latin typeface="Montserrat"/>
              <a:ea typeface="+mn-lt"/>
              <a:cs typeface="+mn-lt"/>
            </a:endParaRPr>
          </a:p>
          <a:p>
            <a:r>
              <a:rPr lang="en-US" dirty="0">
                <a:solidFill>
                  <a:schemeClr val="bg1"/>
                </a:solidFill>
                <a:latin typeface="Montserrat"/>
                <a:ea typeface="+mn-lt"/>
                <a:cs typeface="+mn-lt"/>
              </a:rPr>
              <a:t>We all remember those who have been good teachers for us, and the influence they have had on our lives. Schoolteacher Ibrahim lives in northern Kenya and is passionate about the value of education. As there was no school in his village, he set one up himself. As he tells us, “Even when I worked as a teacher in the school for five years, I didn’t earn anything for myself or from the government. I don’t have anything; I just volunteer myself and I just pray to God and I never have any problems. I believe in God.” </a:t>
            </a:r>
            <a:endParaRPr lang="en-US">
              <a:solidFill>
                <a:schemeClr val="bg1"/>
              </a:solidFill>
              <a:latin typeface="Montserrat"/>
              <a:ea typeface="+mn-lt"/>
              <a:cs typeface="+mn-lt"/>
            </a:endParaRPr>
          </a:p>
          <a:p>
            <a:endParaRPr lang="en-US" dirty="0">
              <a:solidFill>
                <a:schemeClr val="bg1"/>
              </a:solidFill>
              <a:latin typeface="Montserrat"/>
              <a:ea typeface="+mn-lt"/>
              <a:cs typeface="+mn-lt"/>
            </a:endParaRPr>
          </a:p>
          <a:p>
            <a:r>
              <a:rPr lang="en-US" dirty="0">
                <a:solidFill>
                  <a:schemeClr val="bg1"/>
                </a:solidFill>
                <a:latin typeface="Montserrat"/>
                <a:ea typeface="+mn-lt"/>
                <a:cs typeface="+mn-lt"/>
              </a:rPr>
              <a:t>In the season of Lent, as we continue to reflect on what it means to live faithfully together, let’s open our hearts to God’s law of love and seek, like Ibrahim, to respond to the Lord with trust and generosity.</a:t>
            </a:r>
            <a:endParaRPr lang="en-US">
              <a:solidFill>
                <a:schemeClr val="bg1"/>
              </a:solidFill>
              <a:latin typeface="Montserrat"/>
              <a:ea typeface="Calibri"/>
              <a:cs typeface="Calibri"/>
            </a:endParaRPr>
          </a:p>
        </p:txBody>
      </p:sp>
    </p:spTree>
    <p:extLst>
      <p:ext uri="{BB962C8B-B14F-4D97-AF65-F5344CB8AC3E}">
        <p14:creationId xmlns:p14="http://schemas.microsoft.com/office/powerpoint/2010/main" val="1953101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3" name="TextBox 2">
            <a:extLst>
              <a:ext uri="{FF2B5EF4-FFF2-40B4-BE49-F238E27FC236}">
                <a16:creationId xmlns:a16="http://schemas.microsoft.com/office/drawing/2014/main" id="{61D3E30C-EAB8-8E4B-6593-F1A99A027A24}"/>
              </a:ext>
            </a:extLst>
          </p:cNvPr>
          <p:cNvSpPr txBox="1"/>
          <p:nvPr/>
        </p:nvSpPr>
        <p:spPr>
          <a:xfrm>
            <a:off x="252549" y="1209001"/>
            <a:ext cx="5247117" cy="4062651"/>
          </a:xfrm>
          <a:prstGeom prst="rect">
            <a:avLst/>
          </a:prstGeom>
          <a:noFill/>
          <a:ln>
            <a:noFill/>
          </a:ln>
        </p:spPr>
        <p:txBody>
          <a:bodyPr wrap="square" lIns="91440" tIns="45720" rIns="91440" bIns="45720" anchor="t">
            <a:spAutoFit/>
          </a:bodyPr>
          <a:lstStyle/>
          <a:p>
            <a:r>
              <a:rPr lang="en-GB" dirty="0">
                <a:latin typeface="Montserrat"/>
              </a:rPr>
              <a:t>Khera and the Glitter Group went 'back to school' and learned how to keep chickens. With a livelihood that brings them food to eat and sell, the women have money to buy food, clothes and soap.  </a:t>
            </a:r>
            <a:endParaRPr lang="en-US" dirty="0">
              <a:latin typeface="Montserrat"/>
            </a:endParaRPr>
          </a:p>
          <a:p>
            <a:endParaRPr lang="en-GB" dirty="0">
              <a:latin typeface="Montserrat"/>
            </a:endParaRPr>
          </a:p>
          <a:p>
            <a:r>
              <a:rPr lang="en-GB" dirty="0">
                <a:latin typeface="Montserrat"/>
              </a:rPr>
              <a:t>It can also buy things for school. Khera is proud her children are going to school and enjoying learning.</a:t>
            </a:r>
            <a:endParaRPr lang="en-US" dirty="0">
              <a:latin typeface="Montserrat"/>
            </a:endParaRPr>
          </a:p>
          <a:p>
            <a:endParaRPr lang="en-GB" dirty="0">
              <a:latin typeface="Montserrat"/>
            </a:endParaRPr>
          </a:p>
          <a:p>
            <a:r>
              <a:rPr lang="en-GB" dirty="0">
                <a:latin typeface="Montserrat"/>
              </a:rPr>
              <a:t>“Every dream is realised through education,” says Khera. “There is no situation not improved by education.” </a:t>
            </a:r>
            <a:endParaRPr lang="en-US" dirty="0">
              <a:latin typeface="Montserrat"/>
            </a:endParaRPr>
          </a:p>
          <a:p>
            <a:pPr algn="ctr"/>
            <a:endParaRPr lang="en-US" sz="2400" i="1" dirty="0">
              <a:effectLst/>
              <a:latin typeface="Montserrat" panose="00000500000000000000" pitchFamily="2" charset="0"/>
            </a:endParaRPr>
          </a:p>
        </p:txBody>
      </p:sp>
      <p:pic>
        <p:nvPicPr>
          <p:cNvPr id="2" name="Picture 1" descr="A person standing in front of a group of people in a classroom&#10;&#10;AI-generated content may be incorrect.">
            <a:extLst>
              <a:ext uri="{FF2B5EF4-FFF2-40B4-BE49-F238E27FC236}">
                <a16:creationId xmlns:a16="http://schemas.microsoft.com/office/drawing/2014/main" id="{3A9F1C58-0DC0-1F0C-A5FA-0F4E62BC4201}"/>
              </a:ext>
            </a:extLst>
          </p:cNvPr>
          <p:cNvPicPr>
            <a:picLocks noChangeAspect="1"/>
          </p:cNvPicPr>
          <p:nvPr/>
        </p:nvPicPr>
        <p:blipFill>
          <a:blip r:embed="rId4"/>
          <a:stretch>
            <a:fillRect/>
          </a:stretch>
        </p:blipFill>
        <p:spPr>
          <a:xfrm>
            <a:off x="5701393" y="1259342"/>
            <a:ext cx="6096000" cy="4067175"/>
          </a:xfrm>
          <a:prstGeom prst="rect">
            <a:avLst/>
          </a:prstGeom>
        </p:spPr>
      </p:pic>
      <p:pic>
        <p:nvPicPr>
          <p:cNvPr id="6" name="Picture 5" descr="A purple and green text on a black background&#10;&#10;Description automatically generated">
            <a:extLst>
              <a:ext uri="{FF2B5EF4-FFF2-40B4-BE49-F238E27FC236}">
                <a16:creationId xmlns:a16="http://schemas.microsoft.com/office/drawing/2014/main" id="{F1A5AD33-E656-1514-4EB2-759A75814B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
        <p:nvSpPr>
          <p:cNvPr id="7" name="TextBox 6">
            <a:extLst>
              <a:ext uri="{FF2B5EF4-FFF2-40B4-BE49-F238E27FC236}">
                <a16:creationId xmlns:a16="http://schemas.microsoft.com/office/drawing/2014/main" id="{F5D7F238-886A-F55F-584C-AE651C31F405}"/>
              </a:ext>
            </a:extLst>
          </p:cNvPr>
          <p:cNvSpPr txBox="1"/>
          <p:nvPr/>
        </p:nvSpPr>
        <p:spPr>
          <a:xfrm>
            <a:off x="1858156" y="5544231"/>
            <a:ext cx="76864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ontserrat"/>
                <a:ea typeface="Calibri"/>
                <a:cs typeface="Calibri"/>
              </a:rPr>
              <a:t>Want to stand in solidarity with other young people around the world who want to go to school and can't? Do the Big Lent Walk and raise money for CAFOD.</a:t>
            </a:r>
            <a:endParaRPr lang="en-US" dirty="0">
              <a:solidFill>
                <a:schemeClr val="bg1"/>
              </a:solidFill>
              <a:latin typeface="Montserrat"/>
            </a:endParaRPr>
          </a:p>
        </p:txBody>
      </p:sp>
      <p:pic>
        <p:nvPicPr>
          <p:cNvPr id="9" name="Picture 8" descr="A chicken and a black background&#10;&#10;Description automatically generated">
            <a:extLst>
              <a:ext uri="{FF2B5EF4-FFF2-40B4-BE49-F238E27FC236}">
                <a16:creationId xmlns:a16="http://schemas.microsoft.com/office/drawing/2014/main" id="{A4B8CD46-08F8-6F6E-BF64-2B5599E8EAB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8379373" y="5609189"/>
            <a:ext cx="1210307" cy="925101"/>
          </a:xfrm>
          <a:prstGeom prst="rect">
            <a:avLst/>
          </a:prstGeom>
        </p:spPr>
      </p:pic>
      <p:pic>
        <p:nvPicPr>
          <p:cNvPr id="11" name="Picture 10" descr="A chicken and a black background&#10;&#10;Description automatically generated">
            <a:extLst>
              <a:ext uri="{FF2B5EF4-FFF2-40B4-BE49-F238E27FC236}">
                <a16:creationId xmlns:a16="http://schemas.microsoft.com/office/drawing/2014/main" id="{C57D2001-1D03-6267-E688-5AEB7C5855C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9345480" y="5609189"/>
            <a:ext cx="1210307" cy="925101"/>
          </a:xfrm>
          <a:prstGeom prst="rect">
            <a:avLst/>
          </a:prstGeom>
        </p:spPr>
      </p:pic>
      <p:grpSp>
        <p:nvGrpSpPr>
          <p:cNvPr id="8" name="Group 7">
            <a:extLst>
              <a:ext uri="{FF2B5EF4-FFF2-40B4-BE49-F238E27FC236}">
                <a16:creationId xmlns:a16="http://schemas.microsoft.com/office/drawing/2014/main" id="{0AAA0D9E-2D04-6043-2C91-F7D9B35FE45A}"/>
              </a:ext>
            </a:extLst>
          </p:cNvPr>
          <p:cNvGrpSpPr/>
          <p:nvPr/>
        </p:nvGrpSpPr>
        <p:grpSpPr>
          <a:xfrm>
            <a:off x="443594" y="5272389"/>
            <a:ext cx="1475260" cy="1479452"/>
            <a:chOff x="10490408" y="1544576"/>
            <a:chExt cx="1475260" cy="1479452"/>
          </a:xfrm>
        </p:grpSpPr>
        <p:pic>
          <p:nvPicPr>
            <p:cNvPr id="10" name="Picture 9" descr="A fried egg on a black background&#10;&#10;Description automatically generated">
              <a:extLst>
                <a:ext uri="{FF2B5EF4-FFF2-40B4-BE49-F238E27FC236}">
                  <a16:creationId xmlns:a16="http://schemas.microsoft.com/office/drawing/2014/main" id="{1EA3355E-42DD-6A38-1994-379556D126F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57801" y="1544576"/>
              <a:ext cx="740474" cy="744666"/>
            </a:xfrm>
            <a:prstGeom prst="rect">
              <a:avLst/>
            </a:prstGeom>
          </p:spPr>
        </p:pic>
        <p:pic>
          <p:nvPicPr>
            <p:cNvPr id="12" name="Picture 11" descr="A fried egg on a black background&#10;&#10;Description automatically generated">
              <a:extLst>
                <a:ext uri="{FF2B5EF4-FFF2-40B4-BE49-F238E27FC236}">
                  <a16:creationId xmlns:a16="http://schemas.microsoft.com/office/drawing/2014/main" id="{D2FFE0E5-463C-E1FA-22AB-A4EB4FCDFFC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90408" y="2061648"/>
              <a:ext cx="740474" cy="744666"/>
            </a:xfrm>
            <a:prstGeom prst="rect">
              <a:avLst/>
            </a:prstGeom>
          </p:spPr>
        </p:pic>
        <p:pic>
          <p:nvPicPr>
            <p:cNvPr id="13" name="Picture 12" descr="A fried egg on a black background&#10;&#10;Description automatically generated">
              <a:extLst>
                <a:ext uri="{FF2B5EF4-FFF2-40B4-BE49-F238E27FC236}">
                  <a16:creationId xmlns:a16="http://schemas.microsoft.com/office/drawing/2014/main" id="{57945FD7-50A8-2622-0979-CDA0F5E042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225194" y="2279362"/>
              <a:ext cx="740474" cy="744666"/>
            </a:xfrm>
            <a:prstGeom prst="rect">
              <a:avLst/>
            </a:prstGeom>
          </p:spPr>
        </p:pic>
      </p:grpSp>
    </p:spTree>
    <p:extLst>
      <p:ext uri="{BB962C8B-B14F-4D97-AF65-F5344CB8AC3E}">
        <p14:creationId xmlns:p14="http://schemas.microsoft.com/office/powerpoint/2010/main" val="2705255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ross against a cloudy sky&#10;&#10;AI-generated content may be incorrect.">
            <a:extLst>
              <a:ext uri="{FF2B5EF4-FFF2-40B4-BE49-F238E27FC236}">
                <a16:creationId xmlns:a16="http://schemas.microsoft.com/office/drawing/2014/main" id="{56DC462F-B125-2510-587E-FA75301E46C1}"/>
              </a:ext>
            </a:extLst>
          </p:cNvPr>
          <p:cNvPicPr>
            <a:picLocks noChangeAspect="1"/>
          </p:cNvPicPr>
          <p:nvPr/>
        </p:nvPicPr>
        <p:blipFill>
          <a:blip r:embed="rId3"/>
          <a:srcRect t="8905" b="16109"/>
          <a:stretch/>
        </p:blipFill>
        <p:spPr>
          <a:xfrm>
            <a:off x="20" y="821897"/>
            <a:ext cx="12191980" cy="6856718"/>
          </a:xfrm>
          <a:prstGeom prst="rect">
            <a:avLst/>
          </a:prstGeom>
        </p:spPr>
      </p:pic>
      <p:sp>
        <p:nvSpPr>
          <p:cNvPr id="10" name="TextBox 9">
            <a:extLst>
              <a:ext uri="{FF2B5EF4-FFF2-40B4-BE49-F238E27FC236}">
                <a16:creationId xmlns:a16="http://schemas.microsoft.com/office/drawing/2014/main" id="{0EF2B5C6-78DC-21C1-CCD0-E9513FD09A72}"/>
              </a:ext>
            </a:extLst>
          </p:cNvPr>
          <p:cNvSpPr txBox="1"/>
          <p:nvPr/>
        </p:nvSpPr>
        <p:spPr>
          <a:xfrm>
            <a:off x="6096000" y="3370531"/>
            <a:ext cx="55504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400" b="1" dirty="0">
                <a:solidFill>
                  <a:srgbClr val="1F2842"/>
                </a:solidFill>
                <a:latin typeface="Montserrat"/>
                <a:ea typeface="Calibri"/>
                <a:cs typeface="Calibri"/>
              </a:rPr>
              <a:t>Start our journey towards Easter with Khera's family and CAFOD's Lent liturgy.</a:t>
            </a:r>
            <a:endParaRPr lang="en-US" sz="2400" b="1" dirty="0">
              <a:solidFill>
                <a:srgbClr val="1F2842"/>
              </a:solidFill>
              <a:latin typeface="Montserrat"/>
            </a:endParaRPr>
          </a:p>
        </p:txBody>
      </p:sp>
      <p:pic>
        <p:nvPicPr>
          <p:cNvPr id="5" name="Picture 4" descr="A blue text on a black background&#10;&#10;Description automatically generated">
            <a:extLst>
              <a:ext uri="{FF2B5EF4-FFF2-40B4-BE49-F238E27FC236}">
                <a16:creationId xmlns:a16="http://schemas.microsoft.com/office/drawing/2014/main" id="{ADE811A9-B191-3BA0-CA1F-2524BE35BC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2" name="TextBox 1">
            <a:extLst>
              <a:ext uri="{FF2B5EF4-FFF2-40B4-BE49-F238E27FC236}">
                <a16:creationId xmlns:a16="http://schemas.microsoft.com/office/drawing/2014/main" id="{F401CABB-8F30-E7E8-64CC-C673BB8529A7}"/>
              </a:ext>
            </a:extLst>
          </p:cNvPr>
          <p:cNvSpPr txBox="1"/>
          <p:nvPr/>
        </p:nvSpPr>
        <p:spPr>
          <a:xfrm>
            <a:off x="6096000" y="4671677"/>
            <a:ext cx="5550408" cy="461665"/>
          </a:xfrm>
          <a:prstGeom prst="rect">
            <a:avLst/>
          </a:prstGeom>
          <a:noFill/>
        </p:spPr>
        <p:txBody>
          <a:bodyPr wrap="square" rtlCol="0">
            <a:spAutoFit/>
          </a:bodyPr>
          <a:lstStyle/>
          <a:p>
            <a:pPr algn="ctr"/>
            <a:r>
              <a:rPr lang="en-US" sz="2400" b="1" dirty="0">
                <a:solidFill>
                  <a:srgbClr val="1F2842"/>
                </a:solidFill>
                <a:hlinkClick r:id="rId5">
                  <a:extLst>
                    <a:ext uri="{A12FA001-AC4F-418D-AE19-62706E023703}">
                      <ahyp:hlinkClr xmlns:ahyp="http://schemas.microsoft.com/office/drawing/2018/hyperlinkcolor" val="tx"/>
                    </a:ext>
                  </a:extLst>
                </a:hlinkClick>
              </a:rPr>
              <a:t>Lent 2025 resources for young people</a:t>
            </a:r>
            <a:endParaRPr lang="en-US" sz="2400" b="1" dirty="0">
              <a:solidFill>
                <a:srgbClr val="1F2842"/>
              </a:solidFill>
            </a:endParaRPr>
          </a:p>
        </p:txBody>
      </p:sp>
    </p:spTree>
    <p:extLst>
      <p:ext uri="{BB962C8B-B14F-4D97-AF65-F5344CB8AC3E}">
        <p14:creationId xmlns:p14="http://schemas.microsoft.com/office/powerpoint/2010/main" val="2354636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CB842D-04B1-0EFD-F6B8-362309B03607}"/>
              </a:ext>
            </a:extLst>
          </p:cNvPr>
          <p:cNvSpPr txBox="1"/>
          <p:nvPr/>
        </p:nvSpPr>
        <p:spPr>
          <a:xfrm>
            <a:off x="304800" y="1227224"/>
            <a:ext cx="4876187"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Montserrat"/>
              </a:rPr>
              <a:t>Khera taught </a:t>
            </a:r>
            <a:r>
              <a:rPr lang="en-GB" dirty="0" err="1">
                <a:latin typeface="Montserrat"/>
              </a:rPr>
              <a:t>Chirri</a:t>
            </a:r>
            <a:r>
              <a:rPr lang="en-GB" dirty="0">
                <a:latin typeface="Montserrat"/>
              </a:rPr>
              <a:t> to look after the chickens. "I enjoy helping and I feed them when my mother is away," explains Khera. </a:t>
            </a:r>
            <a:endParaRPr lang="en-GB" sz="1100" dirty="0">
              <a:latin typeface="Aptos"/>
            </a:endParaRPr>
          </a:p>
          <a:p>
            <a:endParaRPr lang="en-GB" dirty="0">
              <a:latin typeface="Montserrat"/>
            </a:endParaRPr>
          </a:p>
          <a:p>
            <a:r>
              <a:rPr lang="en-GB" dirty="0">
                <a:latin typeface="Montserrat"/>
              </a:rPr>
              <a:t>"I like it when the chickens jump about and seeing them lay eggs. I like eating the eggs too –  fried for breakfast!</a:t>
            </a:r>
            <a:endParaRPr lang="en-GB" sz="1100" dirty="0">
              <a:latin typeface="Aptos"/>
            </a:endParaRPr>
          </a:p>
          <a:p>
            <a:endParaRPr lang="en-GB" sz="1100" dirty="0">
              <a:latin typeface="Aptos"/>
            </a:endParaRPr>
          </a:p>
          <a:p>
            <a:r>
              <a:rPr lang="en-GB" dirty="0">
                <a:latin typeface="Montserrat"/>
              </a:rPr>
              <a:t>"In the future, I want to help my parents and my family. I want to be a teacher when I grow up. I want to teach children in my area. It’s good to help children."</a:t>
            </a:r>
          </a:p>
          <a:p>
            <a:endParaRPr lang="en-GB" sz="1100" dirty="0">
              <a:latin typeface="Aptos"/>
            </a:endParaRPr>
          </a:p>
          <a:p>
            <a:endParaRPr lang="en-GB" sz="1100" dirty="0">
              <a:latin typeface="Aptos"/>
            </a:endParaRPr>
          </a:p>
        </p:txBody>
      </p:sp>
      <p:pic>
        <p:nvPicPr>
          <p:cNvPr id="5" name="Picture 4" descr="A yellow building with blue doors and a blue door&#10;&#10;AI-generated content may be incorrect.">
            <a:extLst>
              <a:ext uri="{FF2B5EF4-FFF2-40B4-BE49-F238E27FC236}">
                <a16:creationId xmlns:a16="http://schemas.microsoft.com/office/drawing/2014/main" id="{D159C841-EEA9-1B80-200E-FF397600372A}"/>
              </a:ext>
            </a:extLst>
          </p:cNvPr>
          <p:cNvPicPr>
            <a:picLocks noChangeAspect="1"/>
          </p:cNvPicPr>
          <p:nvPr/>
        </p:nvPicPr>
        <p:blipFill>
          <a:blip r:embed="rId3"/>
          <a:stretch>
            <a:fillRect/>
          </a:stretch>
        </p:blipFill>
        <p:spPr>
          <a:xfrm>
            <a:off x="7960178" y="4076979"/>
            <a:ext cx="4381501" cy="2784930"/>
          </a:xfrm>
          <a:prstGeom prst="rect">
            <a:avLst/>
          </a:prstGeom>
        </p:spPr>
      </p:pic>
      <p:pic>
        <p:nvPicPr>
          <p:cNvPr id="6" name="Picture 5" descr="A person in a blue robe&#10;&#10;AI-generated content may be incorrect.">
            <a:extLst>
              <a:ext uri="{FF2B5EF4-FFF2-40B4-BE49-F238E27FC236}">
                <a16:creationId xmlns:a16="http://schemas.microsoft.com/office/drawing/2014/main" id="{30AF6D9C-49EE-C21C-25B5-2BC8225CA315}"/>
              </a:ext>
            </a:extLst>
          </p:cNvPr>
          <p:cNvPicPr>
            <a:picLocks noChangeAspect="1"/>
          </p:cNvPicPr>
          <p:nvPr/>
        </p:nvPicPr>
        <p:blipFill>
          <a:blip r:embed="rId4"/>
          <a:stretch>
            <a:fillRect/>
          </a:stretch>
        </p:blipFill>
        <p:spPr>
          <a:xfrm>
            <a:off x="5480329" y="1227224"/>
            <a:ext cx="4667250" cy="3138715"/>
          </a:xfrm>
          <a:prstGeom prst="rect">
            <a:avLst/>
          </a:prstGeom>
        </p:spPr>
      </p:pic>
      <p:pic>
        <p:nvPicPr>
          <p:cNvPr id="8" name="Picture 7" descr="A chicken and a black background&#10;&#10;Description automatically generated">
            <a:extLst>
              <a:ext uri="{FF2B5EF4-FFF2-40B4-BE49-F238E27FC236}">
                <a16:creationId xmlns:a16="http://schemas.microsoft.com/office/drawing/2014/main" id="{0243BDB1-181D-B2A3-281C-7BB85F4C78C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47699" flipH="1">
            <a:off x="5263903" y="4682289"/>
            <a:ext cx="1516825" cy="1004728"/>
          </a:xfrm>
          <a:prstGeom prst="rect">
            <a:avLst/>
          </a:prstGeom>
        </p:spPr>
      </p:pic>
      <p:pic>
        <p:nvPicPr>
          <p:cNvPr id="9" name="Picture 8" descr="A chicken and a black background&#10;&#10;Description automatically generated">
            <a:extLst>
              <a:ext uri="{FF2B5EF4-FFF2-40B4-BE49-F238E27FC236}">
                <a16:creationId xmlns:a16="http://schemas.microsoft.com/office/drawing/2014/main" id="{4A35059D-A37A-6E9F-6DBF-6E8E5429E5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flipH="1">
            <a:off x="6134759" y="5539538"/>
            <a:ext cx="1489611" cy="1004728"/>
          </a:xfrm>
          <a:prstGeom prst="rect">
            <a:avLst/>
          </a:prstGeom>
        </p:spPr>
      </p:pic>
      <p:grpSp>
        <p:nvGrpSpPr>
          <p:cNvPr id="2" name="Group 1">
            <a:extLst>
              <a:ext uri="{FF2B5EF4-FFF2-40B4-BE49-F238E27FC236}">
                <a16:creationId xmlns:a16="http://schemas.microsoft.com/office/drawing/2014/main" id="{A3A73270-C320-541F-AAAC-483049AD8A48}"/>
              </a:ext>
            </a:extLst>
          </p:cNvPr>
          <p:cNvGrpSpPr/>
          <p:nvPr/>
        </p:nvGrpSpPr>
        <p:grpSpPr>
          <a:xfrm>
            <a:off x="5180987" y="3969786"/>
            <a:ext cx="1475260" cy="1479452"/>
            <a:chOff x="10490408" y="1544576"/>
            <a:chExt cx="1475260" cy="1479452"/>
          </a:xfrm>
        </p:grpSpPr>
        <p:pic>
          <p:nvPicPr>
            <p:cNvPr id="11" name="Picture 10" descr="A fried egg on a black background&#10;&#10;Description automatically generated">
              <a:extLst>
                <a:ext uri="{FF2B5EF4-FFF2-40B4-BE49-F238E27FC236}">
                  <a16:creationId xmlns:a16="http://schemas.microsoft.com/office/drawing/2014/main" id="{F7A331B8-8083-6373-AD00-505B86F8F9B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57801" y="1544576"/>
              <a:ext cx="740474" cy="744666"/>
            </a:xfrm>
            <a:prstGeom prst="rect">
              <a:avLst/>
            </a:prstGeom>
          </p:spPr>
        </p:pic>
        <p:pic>
          <p:nvPicPr>
            <p:cNvPr id="13" name="Picture 12" descr="A fried egg on a black background&#10;&#10;Description automatically generated">
              <a:extLst>
                <a:ext uri="{FF2B5EF4-FFF2-40B4-BE49-F238E27FC236}">
                  <a16:creationId xmlns:a16="http://schemas.microsoft.com/office/drawing/2014/main" id="{E9DFBF0B-0BDF-2F63-E5C5-BE5AFBD4280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90408" y="2061648"/>
              <a:ext cx="740474" cy="744666"/>
            </a:xfrm>
            <a:prstGeom prst="rect">
              <a:avLst/>
            </a:prstGeom>
          </p:spPr>
        </p:pic>
        <p:pic>
          <p:nvPicPr>
            <p:cNvPr id="15" name="Picture 14" descr="A fried egg on a black background&#10;&#10;Description automatically generated">
              <a:extLst>
                <a:ext uri="{FF2B5EF4-FFF2-40B4-BE49-F238E27FC236}">
                  <a16:creationId xmlns:a16="http://schemas.microsoft.com/office/drawing/2014/main" id="{91BD5BC2-B354-0EF5-79FC-6F31CEDE693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225194" y="2279362"/>
              <a:ext cx="740474" cy="744666"/>
            </a:xfrm>
            <a:prstGeom prst="rect">
              <a:avLst/>
            </a:prstGeom>
          </p:spPr>
        </p:pic>
      </p:grpSp>
      <p:pic>
        <p:nvPicPr>
          <p:cNvPr id="3" name="Picture 2" descr="A blue text on a black background&#10;&#10;Description automatically generated">
            <a:extLst>
              <a:ext uri="{FF2B5EF4-FFF2-40B4-BE49-F238E27FC236}">
                <a16:creationId xmlns:a16="http://schemas.microsoft.com/office/drawing/2014/main" id="{C599487A-336C-26EA-7B18-890250E966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Tree>
    <p:extLst>
      <p:ext uri="{BB962C8B-B14F-4D97-AF65-F5344CB8AC3E}">
        <p14:creationId xmlns:p14="http://schemas.microsoft.com/office/powerpoint/2010/main" val="3424311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8A0AE5ED-A412-E463-144B-CE81A26FF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5" name="Picture 4" descr="A group of people walking on a dock in the water&#10;&#10;AI-generated content may be incorrect.">
            <a:extLst>
              <a:ext uri="{FF2B5EF4-FFF2-40B4-BE49-F238E27FC236}">
                <a16:creationId xmlns:a16="http://schemas.microsoft.com/office/drawing/2014/main" id="{F1E91E26-9A94-F100-B7D2-614621233B56}"/>
              </a:ext>
            </a:extLst>
          </p:cNvPr>
          <p:cNvPicPr>
            <a:picLocks noChangeAspect="1"/>
          </p:cNvPicPr>
          <p:nvPr/>
        </p:nvPicPr>
        <p:blipFill>
          <a:blip r:embed="rId5"/>
          <a:srcRect r="9474"/>
          <a:stretch/>
        </p:blipFill>
        <p:spPr>
          <a:xfrm>
            <a:off x="-4187" y="788491"/>
            <a:ext cx="12196187" cy="9115388"/>
          </a:xfrm>
          <a:prstGeom prst="rect">
            <a:avLst/>
          </a:prstGeom>
        </p:spPr>
      </p:pic>
      <p:sp>
        <p:nvSpPr>
          <p:cNvPr id="8" name="TextBox 7">
            <a:extLst>
              <a:ext uri="{FF2B5EF4-FFF2-40B4-BE49-F238E27FC236}">
                <a16:creationId xmlns:a16="http://schemas.microsoft.com/office/drawing/2014/main" id="{84B7D1E6-4662-A32B-7AFA-E84A35E8C143}"/>
              </a:ext>
            </a:extLst>
          </p:cNvPr>
          <p:cNvSpPr txBox="1"/>
          <p:nvPr/>
        </p:nvSpPr>
        <p:spPr>
          <a:xfrm>
            <a:off x="168711" y="965082"/>
            <a:ext cx="8363722"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300" dirty="0">
                <a:solidFill>
                  <a:srgbClr val="FFFFFF"/>
                </a:solidFill>
                <a:latin typeface="Montserrat SemiBold"/>
              </a:rPr>
              <a:t>Lectio Divina (Optional)</a:t>
            </a:r>
            <a:endParaRPr lang="en-US" dirty="0"/>
          </a:p>
        </p:txBody>
      </p:sp>
      <p:sp>
        <p:nvSpPr>
          <p:cNvPr id="9" name="TextBox 8">
            <a:extLst>
              <a:ext uri="{FF2B5EF4-FFF2-40B4-BE49-F238E27FC236}">
                <a16:creationId xmlns:a16="http://schemas.microsoft.com/office/drawing/2014/main" id="{4E095BF0-C9EE-B550-DE9A-462396106723}"/>
              </a:ext>
            </a:extLst>
          </p:cNvPr>
          <p:cNvSpPr txBox="1"/>
          <p:nvPr/>
        </p:nvSpPr>
        <p:spPr>
          <a:xfrm>
            <a:off x="6882219" y="982178"/>
            <a:ext cx="530978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dirty="0">
                <a:solidFill>
                  <a:schemeClr val="bg1"/>
                </a:solidFill>
                <a:latin typeface="Montserrat"/>
              </a:rPr>
              <a:t>Lectio Divina is about reading scripture prayerfully, slowly and with imagination.</a:t>
            </a:r>
            <a:endParaRPr lang="en-US" sz="1400" dirty="0">
              <a:solidFill>
                <a:schemeClr val="bg1"/>
              </a:solidFill>
              <a:latin typeface="Montserrat"/>
            </a:endParaRPr>
          </a:p>
          <a:p>
            <a:pPr algn="ctr"/>
            <a:r>
              <a:rPr lang="en-US" sz="1400" b="1" i="1" dirty="0">
                <a:solidFill>
                  <a:schemeClr val="bg1"/>
                </a:solidFill>
                <a:latin typeface="Montserrat"/>
              </a:rPr>
              <a:t>Read, meditate, pray and focus on God </a:t>
            </a:r>
          </a:p>
        </p:txBody>
      </p:sp>
      <p:sp>
        <p:nvSpPr>
          <p:cNvPr id="4" name="TextBox 3">
            <a:extLst>
              <a:ext uri="{FF2B5EF4-FFF2-40B4-BE49-F238E27FC236}">
                <a16:creationId xmlns:a16="http://schemas.microsoft.com/office/drawing/2014/main" id="{823E8AA0-BB62-4B44-F61D-BBB3BDE3C8D1}"/>
              </a:ext>
            </a:extLst>
          </p:cNvPr>
          <p:cNvSpPr txBox="1"/>
          <p:nvPr/>
        </p:nvSpPr>
        <p:spPr>
          <a:xfrm>
            <a:off x="509987" y="3112790"/>
            <a:ext cx="11354854" cy="1569660"/>
          </a:xfrm>
          <a:prstGeom prst="rect">
            <a:avLst/>
          </a:prstGeom>
          <a:solidFill>
            <a:srgbClr val="F8F8F8">
              <a:alpha val="78824"/>
            </a:srgbClr>
          </a:solidFill>
        </p:spPr>
        <p:txBody>
          <a:bodyPr wrap="square" lIns="91440" tIns="45720" rIns="91440" bIns="45720" anchor="t">
            <a:spAutoFit/>
          </a:bodyPr>
          <a:lstStyle/>
          <a:p>
            <a:r>
              <a:rPr lang="en-US" sz="3200" dirty="0">
                <a:latin typeface="Montserrat" panose="00000500000000000000" pitchFamily="2" charset="0"/>
              </a:rPr>
              <a:t>“Do not think that I have come to abolish the Law or the Prophets; I have not come to abolish them but </a:t>
            </a:r>
            <a:endParaRPr lang="en-US" sz="3200" dirty="0">
              <a:latin typeface="Montserrat" panose="00000500000000000000" pitchFamily="2" charset="0"/>
              <a:ea typeface="Calibri" panose="020F0502020204030204"/>
              <a:cs typeface="Calibri" panose="020F0502020204030204"/>
            </a:endParaRPr>
          </a:p>
          <a:p>
            <a:r>
              <a:rPr lang="en-US" sz="3200" dirty="0">
                <a:latin typeface="Montserrat" panose="00000500000000000000" pitchFamily="2" charset="0"/>
              </a:rPr>
              <a:t>to fulfil them.”</a:t>
            </a:r>
            <a:r>
              <a:rPr lang="en-US" sz="3200" dirty="0">
                <a:solidFill>
                  <a:schemeClr val="bg1"/>
                </a:solidFill>
                <a:latin typeface="Montserrat" panose="00000500000000000000" pitchFamily="2" charset="0"/>
              </a:rPr>
              <a:t> </a:t>
            </a:r>
            <a:r>
              <a:rPr lang="en-US" sz="3200" dirty="0">
                <a:latin typeface="Montserrat" panose="00000500000000000000" pitchFamily="2" charset="0"/>
              </a:rPr>
              <a:t>Matthew 5:17</a:t>
            </a:r>
            <a:endParaRPr lang="en-US" sz="3200" dirty="0">
              <a:latin typeface="Montserrat" panose="00000500000000000000" pitchFamily="2" charset="0"/>
              <a:ea typeface="Calibri"/>
              <a:cs typeface="Calibri"/>
            </a:endParaRPr>
          </a:p>
        </p:txBody>
      </p:sp>
    </p:spTree>
    <p:extLst>
      <p:ext uri="{BB962C8B-B14F-4D97-AF65-F5344CB8AC3E}">
        <p14:creationId xmlns:p14="http://schemas.microsoft.com/office/powerpoint/2010/main" val="2465848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85171" y="995688"/>
            <a:ext cx="2356429" cy="811960"/>
          </a:xfrm>
        </p:spPr>
        <p:txBody>
          <a:bodyPr>
            <a:normAutofit/>
          </a:bodyPr>
          <a:lstStyle/>
          <a:p>
            <a:r>
              <a:rPr lang="en-US" sz="4000">
                <a:latin typeface="Montserrat SemiBold" panose="00000700000000000000" pitchFamily="2" charset="0"/>
              </a:rPr>
              <a:t>Activity</a:t>
            </a:r>
            <a:endParaRPr lang="en-GB" sz="4000">
              <a:latin typeface="Montserrat SemiBold" panose="00000700000000000000" pitchFamily="2" charset="0"/>
            </a:endParaRPr>
          </a:p>
        </p:txBody>
      </p:sp>
      <p:sp>
        <p:nvSpPr>
          <p:cNvPr id="2" name="TextBox 1">
            <a:extLst>
              <a:ext uri="{FF2B5EF4-FFF2-40B4-BE49-F238E27FC236}">
                <a16:creationId xmlns:a16="http://schemas.microsoft.com/office/drawing/2014/main" id="{91AEDDDB-06CE-26D7-9A22-49E6ABA3EB61}"/>
              </a:ext>
            </a:extLst>
          </p:cNvPr>
          <p:cNvSpPr txBox="1"/>
          <p:nvPr/>
        </p:nvSpPr>
        <p:spPr>
          <a:xfrm>
            <a:off x="4300132" y="1938105"/>
            <a:ext cx="3464560" cy="4031873"/>
          </a:xfrm>
          <a:prstGeom prst="rect">
            <a:avLst/>
          </a:prstGeom>
          <a:noFill/>
          <a:ln w="57150">
            <a:solidFill>
              <a:schemeClr val="bg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Research an </a:t>
            </a:r>
            <a:r>
              <a:rPr kumimoji="0" lang="en-US" sz="2000" b="0" i="0" u="none" strike="noStrike" kern="1200" cap="none" spc="0" normalizeH="0" baseline="0" noProof="0" dirty="0" err="1">
                <a:ln>
                  <a:noFill/>
                </a:ln>
                <a:solidFill>
                  <a:prstClr val="white"/>
                </a:solidFill>
                <a:effectLst/>
                <a:uLnTx/>
                <a:uFillTx/>
                <a:latin typeface="Montserrat" panose="00000500000000000000" pitchFamily="2" charset="0"/>
                <a:ea typeface="+mn-ea"/>
                <a:cs typeface="+mn-cs"/>
              </a:rPr>
              <a:t>organisation</a:t>
            </a:r>
            <a:r>
              <a:rPr kumimoji="0" lang="en-US" sz="20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that you think could do more to tackle the injustices within their corporation. </a:t>
            </a:r>
            <a:r>
              <a:rPr lang="en-US" sz="2000" dirty="0">
                <a:solidFill>
                  <a:prstClr val="white"/>
                </a:solidFill>
                <a:latin typeface="Montserrat" panose="00000500000000000000" pitchFamily="2" charset="0"/>
              </a:rPr>
              <a:t>It might be an ecological or a humanitarian injustice. Research brings the truth into the light.  </a:t>
            </a:r>
            <a:endParaRPr kumimoji="0" lang="en-US" sz="20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Montserrat" panose="00000500000000000000" pitchFamily="2" charset="0"/>
            </a:endParaRPr>
          </a:p>
        </p:txBody>
      </p:sp>
      <p:sp>
        <p:nvSpPr>
          <p:cNvPr id="9" name="TextBox 8">
            <a:extLst>
              <a:ext uri="{FF2B5EF4-FFF2-40B4-BE49-F238E27FC236}">
                <a16:creationId xmlns:a16="http://schemas.microsoft.com/office/drawing/2014/main" id="{933B87C8-E343-8BD9-C3D5-4CAAF67C1E7F}"/>
              </a:ext>
            </a:extLst>
          </p:cNvPr>
          <p:cNvSpPr txBox="1"/>
          <p:nvPr/>
        </p:nvSpPr>
        <p:spPr>
          <a:xfrm>
            <a:off x="426662" y="1971677"/>
            <a:ext cx="3464560" cy="3939540"/>
          </a:xfrm>
          <a:prstGeom prst="rect">
            <a:avLst/>
          </a:prstGeom>
          <a:noFill/>
          <a:ln w="57150">
            <a:solidFill>
              <a:schemeClr val="bg1"/>
            </a:solidFill>
            <a:prstDash val="sys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a:endParaRPr>
          </a:p>
          <a:p>
            <a:pPr algn="ctr">
              <a:defRPr/>
            </a:pPr>
            <a:r>
              <a:rPr lang="en-US" sz="2800" dirty="0">
                <a:solidFill>
                  <a:prstClr val="white"/>
                </a:solidFill>
                <a:latin typeface="Montserrat"/>
              </a:rPr>
              <a:t>Say the Jubilee prayer</a:t>
            </a:r>
            <a:endParaRPr lang="en-US" sz="2800" b="0"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a:lnSpc>
                <a:spcPct val="100000"/>
              </a:lnSpc>
              <a:spcBef>
                <a:spcPts val="0"/>
              </a:spcBef>
              <a:spcAft>
                <a:spcPts val="0"/>
              </a:spcAft>
              <a:buNone/>
              <a:tabLst/>
              <a:defRPr/>
            </a:pPr>
            <a:r>
              <a:rPr lang="en-US" dirty="0">
                <a:solidFill>
                  <a:prstClr val="white"/>
                </a:solidFill>
                <a:latin typeface="Calibri"/>
                <a:ea typeface="Calibri"/>
                <a:cs typeface="Calibri"/>
                <a:hlinkClick r:id="rId4">
                  <a:extLst>
                    <a:ext uri="{A12FA001-AC4F-418D-AE19-62706E023703}">
                      <ahyp:hlinkClr xmlns:ahyp="http://schemas.microsoft.com/office/drawing/2018/hyperlinkcolor" val="tx"/>
                    </a:ext>
                  </a:extLst>
                </a:hlinkClick>
              </a:rPr>
              <a:t>Education_Jubilee_Prayercard</a:t>
            </a:r>
            <a:r>
              <a:rPr kumimoji="0" lang="en-US" b="0" i="0" u="none" strike="noStrike" kern="1200" cap="none" spc="0" normalizeH="0" baseline="0" noProof="0" dirty="0">
                <a:ln>
                  <a:noFill/>
                </a:ln>
                <a:solidFill>
                  <a:prstClr val="white"/>
                </a:solidFill>
                <a:effectLst/>
                <a:uLnTx/>
                <a:uFillTx/>
                <a:latin typeface="Calibri"/>
                <a:ea typeface="Calibri"/>
                <a:cs typeface="Calibri"/>
                <a:hlinkClick r:id="rId4">
                  <a:extLst>
                    <a:ext uri="{A12FA001-AC4F-418D-AE19-62706E023703}">
                      <ahyp:hlinkClr xmlns:ahyp="http://schemas.microsoft.com/office/drawing/2018/hyperlinkcolor" val="tx"/>
                    </a:ext>
                  </a:extLst>
                </a:hlinkClick>
              </a:rPr>
              <a:t>.</a:t>
            </a:r>
            <a:r>
              <a:rPr lang="en-US" dirty="0">
                <a:solidFill>
                  <a:prstClr val="white"/>
                </a:solidFill>
                <a:latin typeface="Calibri"/>
                <a:ea typeface="Calibri"/>
                <a:cs typeface="Calibri"/>
                <a:hlinkClick r:id="rId4">
                  <a:extLst>
                    <a:ext uri="{A12FA001-AC4F-418D-AE19-62706E023703}">
                      <ahyp:hlinkClr xmlns:ahyp="http://schemas.microsoft.com/office/drawing/2018/hyperlinkcolor" val="tx"/>
                    </a:ext>
                  </a:extLst>
                </a:hlinkClick>
              </a:rPr>
              <a:t>pdf</a:t>
            </a:r>
            <a:endParaRPr lang="en-US"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10" name="TextBox 9">
            <a:extLst>
              <a:ext uri="{FF2B5EF4-FFF2-40B4-BE49-F238E27FC236}">
                <a16:creationId xmlns:a16="http://schemas.microsoft.com/office/drawing/2014/main" id="{B06E0165-05B3-89C6-22E5-8FF9A3D39D3E}"/>
              </a:ext>
            </a:extLst>
          </p:cNvPr>
          <p:cNvSpPr txBox="1"/>
          <p:nvPr/>
        </p:nvSpPr>
        <p:spPr>
          <a:xfrm>
            <a:off x="8222959" y="1971677"/>
            <a:ext cx="3464560" cy="4031873"/>
          </a:xfrm>
          <a:prstGeom prst="rect">
            <a:avLst/>
          </a:prstGeom>
          <a:noFill/>
          <a:ln w="57150">
            <a:solidFill>
              <a:schemeClr val="bg1"/>
            </a:solidFill>
            <a:prstDash val="sysDash"/>
          </a:ln>
        </p:spPr>
        <p:txBody>
          <a:bodyPr wrap="square" lIns="91440" tIns="45720" rIns="91440" bIns="45720" rtlCol="0" anchor="t">
            <a:spAutoFit/>
          </a:bodyPr>
          <a:lstStyle/>
          <a:p>
            <a:pPr>
              <a:defRPr/>
            </a:pPr>
            <a:r>
              <a:rPr lang="en-US" sz="2800" dirty="0">
                <a:solidFill>
                  <a:srgbClr val="FFFFFF"/>
                </a:solidFill>
                <a:latin typeface="Montserrat"/>
              </a:rPr>
              <a:t>15 minutes</a:t>
            </a:r>
            <a:r>
              <a:rPr lang="en-US" sz="2800" dirty="0">
                <a:latin typeface="Montserrat"/>
              </a:rPr>
              <a:t> </a:t>
            </a:r>
          </a:p>
          <a:p>
            <a:pPr>
              <a:defRPr/>
            </a:pPr>
            <a:endParaRPr lang="en-US" sz="2000" dirty="0">
              <a:solidFill>
                <a:srgbClr val="FFFFFF"/>
              </a:solidFill>
              <a:latin typeface="Montserrat"/>
            </a:endParaRPr>
          </a:p>
          <a:p>
            <a:pPr>
              <a:defRPr/>
            </a:pPr>
            <a:r>
              <a:rPr lang="en-US" sz="2000" dirty="0">
                <a:solidFill>
                  <a:srgbClr val="FFFFFF"/>
                </a:solidFill>
                <a:latin typeface="Montserrat"/>
              </a:rPr>
              <a:t>Reflect on the special CAFOD-commissioned icon of Jesus teaching a crowd. What does it tell us?</a:t>
            </a:r>
            <a:r>
              <a:rPr lang="en-US" sz="2000" dirty="0">
                <a:latin typeface="Montserrat"/>
              </a:rPr>
              <a:t> </a:t>
            </a:r>
          </a:p>
          <a:p>
            <a:pPr>
              <a:defRPr/>
            </a:pPr>
            <a:endParaRPr lang="en-US" dirty="0">
              <a:latin typeface="Montserrat" panose="00000500000000000000" pitchFamily="2" charset="0"/>
            </a:endParaRPr>
          </a:p>
          <a:p>
            <a:pPr marL="0" marR="0" lvl="0" indent="0" algn="ctr" defTabSz="914400">
              <a:lnSpc>
                <a:spcPct val="100000"/>
              </a:lnSpc>
              <a:spcBef>
                <a:spcPts val="0"/>
              </a:spcBef>
              <a:spcAft>
                <a:spcPts val="0"/>
              </a:spcAft>
              <a:buNone/>
              <a:tabLst/>
              <a:defRPr/>
            </a:pPr>
            <a:r>
              <a:rPr lang="en-US" b="1" dirty="0">
                <a:solidFill>
                  <a:schemeClr val="bg1"/>
                </a:solidFill>
                <a:latin typeface="Montserrat" panose="00000500000000000000" pitchFamily="2" charset="0"/>
                <a:hlinkClick r:id="rId5">
                  <a:extLst>
                    <a:ext uri="{A12FA001-AC4F-418D-AE19-62706E023703}">
                      <ahyp:hlinkClr xmlns:ahyp="http://schemas.microsoft.com/office/drawing/2018/hyperlinkcolor" val="tx"/>
                    </a:ext>
                  </a:extLst>
                </a:hlinkClick>
              </a:rPr>
              <a:t>Icon reflection</a:t>
            </a:r>
            <a:endParaRPr lang="en-US" b="1" dirty="0">
              <a:solidFill>
                <a:schemeClr val="bg1"/>
              </a:solidFill>
              <a:latin typeface="Montserrat" panose="00000500000000000000" pitchFamily="2" charset="0"/>
            </a:endParaRPr>
          </a:p>
          <a:p>
            <a:pPr marL="0" marR="0" lvl="0" indent="0" algn="ctr" defTabSz="914400">
              <a:lnSpc>
                <a:spcPct val="100000"/>
              </a:lnSpc>
              <a:spcBef>
                <a:spcPts val="0"/>
              </a:spcBef>
              <a:spcAft>
                <a:spcPts val="0"/>
              </a:spcAft>
              <a:buNone/>
              <a:tabLst/>
              <a:defRPr/>
            </a:pPr>
            <a:endParaRPr lang="en-US" sz="1200" b="1" dirty="0">
              <a:solidFill>
                <a:schemeClr val="bg1"/>
              </a:solidFill>
              <a:latin typeface="Montserrat" panose="00000500000000000000" pitchFamily="2" charset="0"/>
            </a:endParaRPr>
          </a:p>
          <a:p>
            <a:pPr marL="0" marR="0" lvl="0" indent="0" algn="ctr" defTabSz="914400">
              <a:lnSpc>
                <a:spcPct val="100000"/>
              </a:lnSpc>
              <a:spcBef>
                <a:spcPts val="0"/>
              </a:spcBef>
              <a:spcAft>
                <a:spcPts val="0"/>
              </a:spcAft>
              <a:buNone/>
              <a:tabLst/>
              <a:defRPr/>
            </a:pPr>
            <a:endParaRPr lang="en-US" sz="1200" b="1" dirty="0">
              <a:solidFill>
                <a:schemeClr val="bg1"/>
              </a:solidFill>
              <a:latin typeface="Montserrat" panose="00000500000000000000" pitchFamily="2" charset="0"/>
            </a:endParaRPr>
          </a:p>
          <a:p>
            <a:pPr marL="0" marR="0" lvl="0" indent="0" algn="ctr" defTabSz="914400">
              <a:lnSpc>
                <a:spcPct val="100000"/>
              </a:lnSpc>
              <a:spcBef>
                <a:spcPts val="0"/>
              </a:spcBef>
              <a:spcAft>
                <a:spcPts val="0"/>
              </a:spcAft>
              <a:buNone/>
              <a:tabLst/>
              <a:defRPr/>
            </a:pPr>
            <a:endParaRPr lang="en-US" sz="1200" b="1" dirty="0">
              <a:solidFill>
                <a:schemeClr val="bg1"/>
              </a:solidFill>
              <a:latin typeface="Montserrat" panose="00000500000000000000" pitchFamily="2" charset="0"/>
            </a:endParaRPr>
          </a:p>
          <a:p>
            <a:pPr marL="0" marR="0" lvl="0" indent="0" algn="ctr" defTabSz="914400">
              <a:lnSpc>
                <a:spcPct val="100000"/>
              </a:lnSpc>
              <a:spcBef>
                <a:spcPts val="0"/>
              </a:spcBef>
              <a:spcAft>
                <a:spcPts val="0"/>
              </a:spcAft>
              <a:buNone/>
              <a:tabLst/>
              <a:defRPr/>
            </a:pPr>
            <a:endParaRPr lang="en-US" sz="1200" b="1" dirty="0">
              <a:solidFill>
                <a:schemeClr val="bg1"/>
              </a:solidFill>
              <a:latin typeface="Montserrat" panose="00000500000000000000" pitchFamily="2" charset="0"/>
            </a:endParaRPr>
          </a:p>
          <a:p>
            <a:pPr marL="0" marR="0" lvl="0" indent="0" algn="ctr" defTabSz="914400">
              <a:lnSpc>
                <a:spcPct val="100000"/>
              </a:lnSpc>
              <a:spcBef>
                <a:spcPts val="0"/>
              </a:spcBef>
              <a:spcAft>
                <a:spcPts val="0"/>
              </a:spcAft>
              <a:buNone/>
              <a:tabLst/>
              <a:defRPr/>
            </a:pPr>
            <a:endParaRPr lang="en-US" sz="1200" b="1" dirty="0">
              <a:solidFill>
                <a:schemeClr val="bg1"/>
              </a:solidFill>
              <a:latin typeface="Montserrat" panose="00000500000000000000" pitchFamily="2" charset="0"/>
            </a:endParaRPr>
          </a:p>
          <a:p>
            <a:pPr marL="0" marR="0" lvl="0" indent="0" algn="ctr" defTabSz="914400">
              <a:lnSpc>
                <a:spcPct val="100000"/>
              </a:lnSpc>
              <a:spcBef>
                <a:spcPts val="0"/>
              </a:spcBef>
              <a:spcAft>
                <a:spcPts val="0"/>
              </a:spcAft>
              <a:buNone/>
              <a:tabLst/>
              <a:defRPr/>
            </a:pPr>
            <a:endParaRPr lang="en-US" sz="1200" b="1" dirty="0">
              <a:solidFill>
                <a:schemeClr val="bg1"/>
              </a:solidFill>
              <a:latin typeface="Montserrat" panose="00000500000000000000" pitchFamily="2" charset="0"/>
            </a:endParaRPr>
          </a:p>
        </p:txBody>
      </p:sp>
      <p:grpSp>
        <p:nvGrpSpPr>
          <p:cNvPr id="8" name="Group 7">
            <a:extLst>
              <a:ext uri="{FF2B5EF4-FFF2-40B4-BE49-F238E27FC236}">
                <a16:creationId xmlns:a16="http://schemas.microsoft.com/office/drawing/2014/main" id="{F27C085D-4ACB-3941-3AF4-0F97CC28AFB9}"/>
              </a:ext>
            </a:extLst>
          </p:cNvPr>
          <p:cNvGrpSpPr/>
          <p:nvPr/>
        </p:nvGrpSpPr>
        <p:grpSpPr>
          <a:xfrm>
            <a:off x="10008468" y="30260"/>
            <a:ext cx="2216773" cy="1865157"/>
            <a:chOff x="10008468" y="30260"/>
            <a:chExt cx="2216773" cy="1865157"/>
          </a:xfrm>
        </p:grpSpPr>
        <p:pic>
          <p:nvPicPr>
            <p:cNvPr id="11" name="Picture 10" descr="A chicken and a black background&#10;&#10;Description automatically generated">
              <a:extLst>
                <a:ext uri="{FF2B5EF4-FFF2-40B4-BE49-F238E27FC236}">
                  <a16:creationId xmlns:a16="http://schemas.microsoft.com/office/drawing/2014/main" id="{ECD7BC73-CB6A-3FC7-60F4-42DAA30AAD7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12" name="Picture 11" descr="A chicken and a black background&#10;&#10;Description automatically generated">
              <a:extLst>
                <a:ext uri="{FF2B5EF4-FFF2-40B4-BE49-F238E27FC236}">
                  <a16:creationId xmlns:a16="http://schemas.microsoft.com/office/drawing/2014/main" id="{413A9340-A448-7C30-1DE1-5C21527D26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3" name="Picture 12" descr="A chicken and a black background&#10;&#10;Description automatically generated">
              <a:extLst>
                <a:ext uri="{FF2B5EF4-FFF2-40B4-BE49-F238E27FC236}">
                  <a16:creationId xmlns:a16="http://schemas.microsoft.com/office/drawing/2014/main" id="{60111C19-5D75-53AA-F4F8-8C22D2F302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295540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ainting of a person holding a book&#10;&#10;AI-generated content may be incorrect.">
            <a:extLst>
              <a:ext uri="{FF2B5EF4-FFF2-40B4-BE49-F238E27FC236}">
                <a16:creationId xmlns:a16="http://schemas.microsoft.com/office/drawing/2014/main" id="{F3E933DF-9EDA-AB24-88CF-45630182289F}"/>
              </a:ext>
            </a:extLst>
          </p:cNvPr>
          <p:cNvPicPr>
            <a:picLocks noChangeAspect="1"/>
          </p:cNvPicPr>
          <p:nvPr/>
        </p:nvPicPr>
        <p:blipFill>
          <a:blip r:embed="rId3"/>
          <a:srcRect b="26484"/>
          <a:stretch/>
        </p:blipFill>
        <p:spPr>
          <a:xfrm>
            <a:off x="20" y="1282"/>
            <a:ext cx="12191980" cy="6856718"/>
          </a:xfrm>
          <a:prstGeom prst="rect">
            <a:avLst/>
          </a:prstGeom>
        </p:spPr>
      </p:pic>
    </p:spTree>
    <p:extLst>
      <p:ext uri="{BB962C8B-B14F-4D97-AF65-F5344CB8AC3E}">
        <p14:creationId xmlns:p14="http://schemas.microsoft.com/office/powerpoint/2010/main" val="2853596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B2344"/>
        </a:solidFill>
        <a:effectLst/>
      </p:bgPr>
    </p:bg>
    <p:spTree>
      <p:nvGrpSpPr>
        <p:cNvPr id="1" name="">
          <a:extLst>
            <a:ext uri="{FF2B5EF4-FFF2-40B4-BE49-F238E27FC236}">
              <a16:creationId xmlns:a16="http://schemas.microsoft.com/office/drawing/2014/main" id="{70A5CD24-1C02-B777-A5E6-59D17DD36960}"/>
            </a:ext>
          </a:extLst>
        </p:cNvPr>
        <p:cNvGrpSpPr/>
        <p:nvPr/>
      </p:nvGrpSpPr>
      <p:grpSpPr>
        <a:xfrm>
          <a:off x="0" y="0"/>
          <a:ext cx="0" cy="0"/>
          <a:chOff x="0" y="0"/>
          <a:chExt cx="0" cy="0"/>
        </a:xfrm>
      </p:grpSpPr>
      <p:pic>
        <p:nvPicPr>
          <p:cNvPr id="2" name="Picture 1" descr="A purple and green text on a black background&#10;&#10;Description automatically generated">
            <a:extLst>
              <a:ext uri="{FF2B5EF4-FFF2-40B4-BE49-F238E27FC236}">
                <a16:creationId xmlns:a16="http://schemas.microsoft.com/office/drawing/2014/main" id="{6167BCA3-1746-CBDB-1D53-80F0D740E9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34" y="160155"/>
            <a:ext cx="1858273" cy="1858273"/>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64A8B727-2818-B490-A254-7FB27EF920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182" y="2239678"/>
            <a:ext cx="1858273" cy="1858273"/>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D6EF6C7A-39CD-7621-42A5-3A892D9D4A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913" y="4658413"/>
            <a:ext cx="1858273" cy="1858273"/>
          </a:xfrm>
          <a:prstGeom prst="rect">
            <a:avLst/>
          </a:prstGeom>
        </p:spPr>
      </p:pic>
      <p:pic>
        <p:nvPicPr>
          <p:cNvPr id="5" name="Picture 4" descr="A purple and green text on a black background&#10;&#10;Description automatically generated">
            <a:extLst>
              <a:ext uri="{FF2B5EF4-FFF2-40B4-BE49-F238E27FC236}">
                <a16:creationId xmlns:a16="http://schemas.microsoft.com/office/drawing/2014/main" id="{01491595-0779-A596-3E31-2F91A378C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000" y="1395521"/>
            <a:ext cx="1858273" cy="1858273"/>
          </a:xfrm>
          <a:prstGeom prst="rect">
            <a:avLst/>
          </a:prstGeom>
        </p:spPr>
      </p:pic>
      <p:pic>
        <p:nvPicPr>
          <p:cNvPr id="6" name="Picture 5" descr="A purple and green text on a black background&#10;&#10;Description automatically generated">
            <a:extLst>
              <a:ext uri="{FF2B5EF4-FFF2-40B4-BE49-F238E27FC236}">
                <a16:creationId xmlns:a16="http://schemas.microsoft.com/office/drawing/2014/main" id="{71B99934-B46E-9651-43D8-83046E795B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788" y="160155"/>
            <a:ext cx="1858273" cy="1858273"/>
          </a:xfrm>
          <a:prstGeom prst="rect">
            <a:avLst/>
          </a:prstGeom>
        </p:spPr>
      </p:pic>
      <p:pic>
        <p:nvPicPr>
          <p:cNvPr id="7" name="Picture 6" descr="A purple and green text on a black background&#10;&#10;Description automatically generated">
            <a:extLst>
              <a:ext uri="{FF2B5EF4-FFF2-40B4-BE49-F238E27FC236}">
                <a16:creationId xmlns:a16="http://schemas.microsoft.com/office/drawing/2014/main" id="{FCADEAE7-0051-3056-F5A8-A0AE897CBB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4346" y="3808671"/>
            <a:ext cx="1858273" cy="1858273"/>
          </a:xfrm>
          <a:prstGeom prst="rect">
            <a:avLst/>
          </a:prstGeom>
        </p:spPr>
      </p:pic>
      <p:pic>
        <p:nvPicPr>
          <p:cNvPr id="8" name="Picture 7" descr="A purple and green text on a black background&#10;&#10;Description automatically generated">
            <a:extLst>
              <a:ext uri="{FF2B5EF4-FFF2-40B4-BE49-F238E27FC236}">
                <a16:creationId xmlns:a16="http://schemas.microsoft.com/office/drawing/2014/main" id="{137D2ABF-26FA-1BD5-1746-C49665910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274" y="111675"/>
            <a:ext cx="1858273" cy="1858273"/>
          </a:xfrm>
          <a:prstGeom prst="rect">
            <a:avLst/>
          </a:prstGeom>
        </p:spPr>
      </p:pic>
      <p:pic>
        <p:nvPicPr>
          <p:cNvPr id="10" name="Picture 9" descr="A purple and green text on a black background&#10;&#10;Description automatically generated">
            <a:extLst>
              <a:ext uri="{FF2B5EF4-FFF2-40B4-BE49-F238E27FC236}">
                <a16:creationId xmlns:a16="http://schemas.microsoft.com/office/drawing/2014/main" id="{AEF53DAE-ED3C-40D2-DB46-840C333EC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427" y="4147101"/>
            <a:ext cx="660873" cy="660873"/>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18EC30F2-6D31-7086-AA8A-DDB418522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272" y="5722815"/>
            <a:ext cx="931226" cy="931226"/>
          </a:xfrm>
          <a:prstGeom prst="rect">
            <a:avLst/>
          </a:prstGeom>
        </p:spPr>
      </p:pic>
      <p:pic>
        <p:nvPicPr>
          <p:cNvPr id="12" name="Picture 11" descr="A purple and green text on a black background&#10;&#10;Description automatically generated">
            <a:extLst>
              <a:ext uri="{FF2B5EF4-FFF2-40B4-BE49-F238E27FC236}">
                <a16:creationId xmlns:a16="http://schemas.microsoft.com/office/drawing/2014/main" id="{B2F30EBF-D017-A256-16E8-C39FCECF3D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69" y="2877445"/>
            <a:ext cx="931226" cy="931226"/>
          </a:xfrm>
          <a:prstGeom prst="rect">
            <a:avLst/>
          </a:prstGeom>
        </p:spPr>
      </p:pic>
      <p:pic>
        <p:nvPicPr>
          <p:cNvPr id="13" name="Picture 12" descr="A purple and green text on a black background&#10;&#10;Description automatically generated">
            <a:extLst>
              <a:ext uri="{FF2B5EF4-FFF2-40B4-BE49-F238E27FC236}">
                <a16:creationId xmlns:a16="http://schemas.microsoft.com/office/drawing/2014/main" id="{4AD89653-699E-5487-0EFF-F697190E2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968" y="1634256"/>
            <a:ext cx="931226" cy="931226"/>
          </a:xfrm>
          <a:prstGeom prst="rect">
            <a:avLst/>
          </a:prstGeom>
        </p:spPr>
      </p:pic>
      <p:pic>
        <p:nvPicPr>
          <p:cNvPr id="14" name="Picture 13" descr="A purple and green text on a black background&#10;&#10;Description automatically generated">
            <a:extLst>
              <a:ext uri="{FF2B5EF4-FFF2-40B4-BE49-F238E27FC236}">
                <a16:creationId xmlns:a16="http://schemas.microsoft.com/office/drawing/2014/main" id="{3D0F0D47-C2D5-BF47-52B3-88924DE8D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767" y="160155"/>
            <a:ext cx="931226" cy="931226"/>
          </a:xfrm>
          <a:prstGeom prst="rect">
            <a:avLst/>
          </a:prstGeom>
        </p:spPr>
      </p:pic>
      <p:pic>
        <p:nvPicPr>
          <p:cNvPr id="15" name="Picture 14" descr="A purple and green text on a black background&#10;&#10;Description automatically generated">
            <a:extLst>
              <a:ext uri="{FF2B5EF4-FFF2-40B4-BE49-F238E27FC236}">
                <a16:creationId xmlns:a16="http://schemas.microsoft.com/office/drawing/2014/main" id="{A23DB958-38EC-9B97-EB01-EE21F1290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0931" y="1446761"/>
            <a:ext cx="523187" cy="523187"/>
          </a:xfrm>
          <a:prstGeom prst="rect">
            <a:avLst/>
          </a:prstGeom>
        </p:spPr>
      </p:pic>
      <p:pic>
        <p:nvPicPr>
          <p:cNvPr id="16" name="Picture 15" descr="A purple and green text on a black background&#10;&#10;Description automatically generated">
            <a:extLst>
              <a:ext uri="{FF2B5EF4-FFF2-40B4-BE49-F238E27FC236}">
                <a16:creationId xmlns:a16="http://schemas.microsoft.com/office/drawing/2014/main" id="{43749BF6-D353-D235-7ACE-E0EEE9258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7515" y="529232"/>
            <a:ext cx="523187" cy="523187"/>
          </a:xfrm>
          <a:prstGeom prst="rect">
            <a:avLst/>
          </a:prstGeom>
        </p:spPr>
      </p:pic>
      <p:pic>
        <p:nvPicPr>
          <p:cNvPr id="17" name="Picture 16" descr="A purple and green text on a black background&#10;&#10;Description automatically generated">
            <a:extLst>
              <a:ext uri="{FF2B5EF4-FFF2-40B4-BE49-F238E27FC236}">
                <a16:creationId xmlns:a16="http://schemas.microsoft.com/office/drawing/2014/main" id="{61D5174C-DBC4-33A4-4B3B-DC0F33CD18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424" y="5644888"/>
            <a:ext cx="523187" cy="523187"/>
          </a:xfrm>
          <a:prstGeom prst="rect">
            <a:avLst/>
          </a:prstGeom>
        </p:spPr>
      </p:pic>
      <p:pic>
        <p:nvPicPr>
          <p:cNvPr id="18" name="Picture 17" descr="A purple and green text on a black background&#10;&#10;Description automatically generated">
            <a:extLst>
              <a:ext uri="{FF2B5EF4-FFF2-40B4-BE49-F238E27FC236}">
                <a16:creationId xmlns:a16="http://schemas.microsoft.com/office/drawing/2014/main" id="{054B3A82-342C-7D52-33AB-045AF071EA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433" y="566104"/>
            <a:ext cx="523187" cy="523187"/>
          </a:xfrm>
          <a:prstGeom prst="rect">
            <a:avLst/>
          </a:prstGeom>
        </p:spPr>
      </p:pic>
      <p:pic>
        <p:nvPicPr>
          <p:cNvPr id="19" name="Picture 18" descr="A purple and green text on a black background&#10;&#10;Description automatically generated">
            <a:extLst>
              <a:ext uri="{FF2B5EF4-FFF2-40B4-BE49-F238E27FC236}">
                <a16:creationId xmlns:a16="http://schemas.microsoft.com/office/drawing/2014/main" id="{345965F2-E0D8-428B-BCCB-4A5EBE20C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1148" y="5993499"/>
            <a:ext cx="523187" cy="523187"/>
          </a:xfrm>
          <a:prstGeom prst="rect">
            <a:avLst/>
          </a:prstGeom>
        </p:spPr>
      </p:pic>
      <p:pic>
        <p:nvPicPr>
          <p:cNvPr id="20" name="Picture 19" descr="A purple and green text on a black background&#10;&#10;Description automatically generated">
            <a:extLst>
              <a:ext uri="{FF2B5EF4-FFF2-40B4-BE49-F238E27FC236}">
                <a16:creationId xmlns:a16="http://schemas.microsoft.com/office/drawing/2014/main" id="{6DAC88D3-BD07-BCE3-1E76-CAEC506367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462" y="2908640"/>
            <a:ext cx="523187" cy="523187"/>
          </a:xfrm>
          <a:prstGeom prst="rect">
            <a:avLst/>
          </a:prstGeom>
        </p:spPr>
      </p:pic>
      <p:pic>
        <p:nvPicPr>
          <p:cNvPr id="21" name="Picture 20" descr="A purple and green text on a black background&#10;&#10;Description automatically generated">
            <a:extLst>
              <a:ext uri="{FF2B5EF4-FFF2-40B4-BE49-F238E27FC236}">
                <a16:creationId xmlns:a16="http://schemas.microsoft.com/office/drawing/2014/main" id="{A721CB19-F64C-0A47-9C52-8AB5CD9D36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0526" y="2460221"/>
            <a:ext cx="523187" cy="523187"/>
          </a:xfrm>
          <a:prstGeom prst="rect">
            <a:avLst/>
          </a:prstGeom>
        </p:spPr>
      </p:pic>
      <p:pic>
        <p:nvPicPr>
          <p:cNvPr id="22" name="Picture 21" descr="A purple and green text on a black background&#10;&#10;Description automatically generated">
            <a:extLst>
              <a:ext uri="{FF2B5EF4-FFF2-40B4-BE49-F238E27FC236}">
                <a16:creationId xmlns:a16="http://schemas.microsoft.com/office/drawing/2014/main" id="{FFFEBAF9-401D-A81B-7FC7-3C13BE100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687" y="4192800"/>
            <a:ext cx="931226" cy="931226"/>
          </a:xfrm>
          <a:prstGeom prst="rect">
            <a:avLst/>
          </a:prstGeom>
        </p:spPr>
      </p:pic>
      <p:sp>
        <p:nvSpPr>
          <p:cNvPr id="23" name="TextBox 22">
            <a:extLst>
              <a:ext uri="{FF2B5EF4-FFF2-40B4-BE49-F238E27FC236}">
                <a16:creationId xmlns:a16="http://schemas.microsoft.com/office/drawing/2014/main" id="{215DAB19-3EA2-15BA-E247-2508342080F0}"/>
              </a:ext>
            </a:extLst>
          </p:cNvPr>
          <p:cNvSpPr txBox="1"/>
          <p:nvPr/>
        </p:nvSpPr>
        <p:spPr>
          <a:xfrm>
            <a:off x="3409392" y="2872364"/>
            <a:ext cx="4895650" cy="1015663"/>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We’d love for you to get involved with the Big Lent Walk and help us raise money for chickens! </a:t>
            </a:r>
          </a:p>
        </p:txBody>
      </p:sp>
      <p:pic>
        <p:nvPicPr>
          <p:cNvPr id="24" name="Picture 23" descr="A white text on a black background&#10;&#10;Description automatically generated">
            <a:extLst>
              <a:ext uri="{FF2B5EF4-FFF2-40B4-BE49-F238E27FC236}">
                <a16:creationId xmlns:a16="http://schemas.microsoft.com/office/drawing/2014/main" id="{48B6EEF7-85EF-CCB3-667F-3C508B20D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573" y="5805632"/>
            <a:ext cx="2285673" cy="940693"/>
          </a:xfrm>
          <a:prstGeom prst="rect">
            <a:avLst/>
          </a:prstGeom>
        </p:spPr>
      </p:pic>
      <p:pic>
        <p:nvPicPr>
          <p:cNvPr id="25" name="Picture 24" descr="A purple and green text on a black background&#10;&#10;Description automatically generated">
            <a:extLst>
              <a:ext uri="{FF2B5EF4-FFF2-40B4-BE49-F238E27FC236}">
                <a16:creationId xmlns:a16="http://schemas.microsoft.com/office/drawing/2014/main" id="{83CB6E4C-18ED-E412-5A6C-A4CB80C072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139" y="5533483"/>
            <a:ext cx="931226" cy="931226"/>
          </a:xfrm>
          <a:prstGeom prst="rect">
            <a:avLst/>
          </a:prstGeom>
        </p:spPr>
      </p:pic>
      <p:pic>
        <p:nvPicPr>
          <p:cNvPr id="26" name="Picture 25" descr="A purple and green text on a black background&#10;&#10;Description automatically generated">
            <a:extLst>
              <a:ext uri="{FF2B5EF4-FFF2-40B4-BE49-F238E27FC236}">
                <a16:creationId xmlns:a16="http://schemas.microsoft.com/office/drawing/2014/main" id="{E8D835AB-CF89-6DD4-4197-EED8DFEA2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813" y="4975255"/>
            <a:ext cx="931226" cy="931226"/>
          </a:xfrm>
          <a:prstGeom prst="rect">
            <a:avLst/>
          </a:prstGeom>
        </p:spPr>
      </p:pic>
      <p:pic>
        <p:nvPicPr>
          <p:cNvPr id="9" name="Picture 8" descr="A purple and green text on a black background&#10;&#10;Description automatically generated">
            <a:extLst>
              <a:ext uri="{FF2B5EF4-FFF2-40B4-BE49-F238E27FC236}">
                <a16:creationId xmlns:a16="http://schemas.microsoft.com/office/drawing/2014/main" id="{D312D18D-611B-B5EB-AF4F-99DA3AE49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9051" y="4294607"/>
            <a:ext cx="1858273" cy="1858273"/>
          </a:xfrm>
          <a:prstGeom prst="rect">
            <a:avLst/>
          </a:prstGeom>
        </p:spPr>
      </p:pic>
      <p:pic>
        <p:nvPicPr>
          <p:cNvPr id="27" name="Picture 26" descr="A fried egg on a black background&#10;&#10;Description automatically generated">
            <a:extLst>
              <a:ext uri="{FF2B5EF4-FFF2-40B4-BE49-F238E27FC236}">
                <a16:creationId xmlns:a16="http://schemas.microsoft.com/office/drawing/2014/main" id="{F044EDC6-32DF-07F0-ADBD-956927D38C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796" y="275520"/>
            <a:ext cx="1600441" cy="1600441"/>
          </a:xfrm>
          <a:prstGeom prst="rect">
            <a:avLst/>
          </a:prstGeom>
        </p:spPr>
      </p:pic>
      <p:pic>
        <p:nvPicPr>
          <p:cNvPr id="28" name="Picture 27" descr="A fried egg on a black background&#10;&#10;Description automatically generated">
            <a:extLst>
              <a:ext uri="{FF2B5EF4-FFF2-40B4-BE49-F238E27FC236}">
                <a16:creationId xmlns:a16="http://schemas.microsoft.com/office/drawing/2014/main" id="{F8106C8A-AAE1-5070-0344-85D2284108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61" y="3724096"/>
            <a:ext cx="1600441" cy="1600441"/>
          </a:xfrm>
          <a:prstGeom prst="rect">
            <a:avLst/>
          </a:prstGeom>
        </p:spPr>
      </p:pic>
      <p:pic>
        <p:nvPicPr>
          <p:cNvPr id="29" name="Picture 28" descr="A fried egg on a black background&#10;&#10;Description automatically generated">
            <a:extLst>
              <a:ext uri="{FF2B5EF4-FFF2-40B4-BE49-F238E27FC236}">
                <a16:creationId xmlns:a16="http://schemas.microsoft.com/office/drawing/2014/main" id="{7E836522-B1EC-5C9E-9ABE-B29BD24214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8195" y="1197871"/>
            <a:ext cx="1600441" cy="1600441"/>
          </a:xfrm>
          <a:prstGeom prst="rect">
            <a:avLst/>
          </a:prstGeom>
        </p:spPr>
      </p:pic>
      <p:pic>
        <p:nvPicPr>
          <p:cNvPr id="30" name="Picture 29" descr="A fried egg on a black background&#10;&#10;Description automatically generated">
            <a:extLst>
              <a:ext uri="{FF2B5EF4-FFF2-40B4-BE49-F238E27FC236}">
                <a16:creationId xmlns:a16="http://schemas.microsoft.com/office/drawing/2014/main" id="{74EFA648-C890-0D2D-D310-FF8C6902DD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1487" y="1623476"/>
            <a:ext cx="1600441" cy="1600441"/>
          </a:xfrm>
          <a:prstGeom prst="rect">
            <a:avLst/>
          </a:prstGeom>
        </p:spPr>
      </p:pic>
      <p:pic>
        <p:nvPicPr>
          <p:cNvPr id="31" name="Picture 30" descr="A fried egg on a black background&#10;&#10;Description automatically generated">
            <a:extLst>
              <a:ext uri="{FF2B5EF4-FFF2-40B4-BE49-F238E27FC236}">
                <a16:creationId xmlns:a16="http://schemas.microsoft.com/office/drawing/2014/main" id="{4D0AFF93-1D97-DFC6-4297-1A0D3429EF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4779" y="3529333"/>
            <a:ext cx="1600441" cy="1600441"/>
          </a:xfrm>
          <a:prstGeom prst="rect">
            <a:avLst/>
          </a:prstGeom>
        </p:spPr>
      </p:pic>
      <p:pic>
        <p:nvPicPr>
          <p:cNvPr id="32" name="Picture 31" descr="A fried egg on a black background&#10;&#10;Description automatically generated">
            <a:extLst>
              <a:ext uri="{FF2B5EF4-FFF2-40B4-BE49-F238E27FC236}">
                <a16:creationId xmlns:a16="http://schemas.microsoft.com/office/drawing/2014/main" id="{175F531C-A1FA-6234-FE93-9F744EAE8C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0739" y="4171171"/>
            <a:ext cx="1600441" cy="1600441"/>
          </a:xfrm>
          <a:prstGeom prst="rect">
            <a:avLst/>
          </a:prstGeom>
        </p:spPr>
      </p:pic>
      <p:pic>
        <p:nvPicPr>
          <p:cNvPr id="33" name="Picture 32" descr="A fried egg on a black background&#10;&#10;Description automatically generated">
            <a:extLst>
              <a:ext uri="{FF2B5EF4-FFF2-40B4-BE49-F238E27FC236}">
                <a16:creationId xmlns:a16="http://schemas.microsoft.com/office/drawing/2014/main" id="{A15BD8AB-4AE4-F364-07A5-D7E8FF3F80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5692" y="1426312"/>
            <a:ext cx="1600441" cy="1600441"/>
          </a:xfrm>
          <a:prstGeom prst="rect">
            <a:avLst/>
          </a:prstGeom>
        </p:spPr>
      </p:pic>
    </p:spTree>
    <p:extLst>
      <p:ext uri="{BB962C8B-B14F-4D97-AF65-F5344CB8AC3E}">
        <p14:creationId xmlns:p14="http://schemas.microsoft.com/office/powerpoint/2010/main" val="3258654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E3700-B90B-5F6B-1473-8199E0A6FC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EC69A9-DB01-5892-9884-4740E00BCF4C}"/>
              </a:ext>
            </a:extLst>
          </p:cNvPr>
          <p:cNvSpPr txBox="1"/>
          <p:nvPr/>
        </p:nvSpPr>
        <p:spPr>
          <a:xfrm>
            <a:off x="12186256" y="1992292"/>
            <a:ext cx="3448024" cy="1446550"/>
          </a:xfrm>
          <a:prstGeom prst="rect">
            <a:avLst/>
          </a:prstGeom>
          <a:noFill/>
        </p:spPr>
        <p:txBody>
          <a:bodyPr wrap="square" lIns="91440" tIns="45720" rIns="91440" bIns="45720" rtlCol="0" anchor="t">
            <a:spAutoFit/>
          </a:bodyPr>
          <a:lstStyle/>
          <a:p>
            <a:pPr algn="ctr"/>
            <a:endParaRPr lang="en-US" sz="8800" b="1" dirty="0">
              <a:latin typeface="Montserrat" panose="00000500000000000000" pitchFamily="2" charset="0"/>
            </a:endParaRPr>
          </a:p>
        </p:txBody>
      </p:sp>
      <p:pic>
        <p:nvPicPr>
          <p:cNvPr id="2" name="Picture 1" descr="A blue text on a black background&#10;&#10;Description automatically generated">
            <a:extLst>
              <a:ext uri="{FF2B5EF4-FFF2-40B4-BE49-F238E27FC236}">
                <a16:creationId xmlns:a16="http://schemas.microsoft.com/office/drawing/2014/main" id="{D84C0111-063C-934F-D222-6DF544EE7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BA4D5EE7-C912-B44D-7262-E63EFDC46F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5" name="Picture 4" descr="A dirt road with trees and buildings in the background&#10;&#10;AI-generated content may be incorrect.">
            <a:extLst>
              <a:ext uri="{FF2B5EF4-FFF2-40B4-BE49-F238E27FC236}">
                <a16:creationId xmlns:a16="http://schemas.microsoft.com/office/drawing/2014/main" id="{D6212F03-20C1-3FE5-8506-C12E5EE13966}"/>
              </a:ext>
            </a:extLst>
          </p:cNvPr>
          <p:cNvPicPr>
            <a:picLocks noChangeAspect="1"/>
          </p:cNvPicPr>
          <p:nvPr/>
        </p:nvPicPr>
        <p:blipFill>
          <a:blip r:embed="rId5"/>
          <a:stretch>
            <a:fillRect/>
          </a:stretch>
        </p:blipFill>
        <p:spPr>
          <a:xfrm>
            <a:off x="0" y="940777"/>
            <a:ext cx="12227168" cy="6863861"/>
          </a:xfrm>
          <a:prstGeom prst="rect">
            <a:avLst/>
          </a:prstGeom>
        </p:spPr>
      </p:pic>
      <p:sp>
        <p:nvSpPr>
          <p:cNvPr id="7" name="TextBox 6">
            <a:extLst>
              <a:ext uri="{FF2B5EF4-FFF2-40B4-BE49-F238E27FC236}">
                <a16:creationId xmlns:a16="http://schemas.microsoft.com/office/drawing/2014/main" id="{0BA444F3-E331-A013-70F0-D59D773733AA}"/>
              </a:ext>
            </a:extLst>
          </p:cNvPr>
          <p:cNvSpPr txBox="1"/>
          <p:nvPr/>
        </p:nvSpPr>
        <p:spPr>
          <a:xfrm>
            <a:off x="2829510" y="1493753"/>
            <a:ext cx="653288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dirty="0">
                <a:latin typeface="Montserrat"/>
              </a:rPr>
              <a:t>Week Five</a:t>
            </a:r>
            <a:endParaRPr lang="en-US" dirty="0"/>
          </a:p>
        </p:txBody>
      </p:sp>
    </p:spTree>
    <p:extLst>
      <p:ext uri="{BB962C8B-B14F-4D97-AF65-F5344CB8AC3E}">
        <p14:creationId xmlns:p14="http://schemas.microsoft.com/office/powerpoint/2010/main" val="3898745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ow of lights&#10;&#10;AI-generated content may be incorrect.">
            <a:extLst>
              <a:ext uri="{FF2B5EF4-FFF2-40B4-BE49-F238E27FC236}">
                <a16:creationId xmlns:a16="http://schemas.microsoft.com/office/drawing/2014/main" id="{A9F3BE15-78F3-944E-DBD4-C9CA98CDEB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916499"/>
            <a:ext cx="12192000" cy="5941501"/>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10" name="TextBox 9">
            <a:extLst>
              <a:ext uri="{FF2B5EF4-FFF2-40B4-BE49-F238E27FC236}">
                <a16:creationId xmlns:a16="http://schemas.microsoft.com/office/drawing/2014/main" id="{B06E0165-05B3-89C6-22E5-8FF9A3D39D3E}"/>
              </a:ext>
            </a:extLst>
          </p:cNvPr>
          <p:cNvSpPr txBox="1"/>
          <p:nvPr/>
        </p:nvSpPr>
        <p:spPr>
          <a:xfrm>
            <a:off x="6812280" y="2912241"/>
            <a:ext cx="4808875" cy="1815882"/>
          </a:xfrm>
          <a:custGeom>
            <a:avLst/>
            <a:gdLst>
              <a:gd name="connsiteX0" fmla="*/ 0 w 4808875"/>
              <a:gd name="connsiteY0" fmla="*/ 0 h 1815882"/>
              <a:gd name="connsiteX1" fmla="*/ 205009 w 4808875"/>
              <a:gd name="connsiteY1" fmla="*/ 0 h 1815882"/>
              <a:gd name="connsiteX2" fmla="*/ 410019 w 4808875"/>
              <a:gd name="connsiteY2" fmla="*/ 0 h 1815882"/>
              <a:gd name="connsiteX3" fmla="*/ 759296 w 4808875"/>
              <a:gd name="connsiteY3" fmla="*/ 0 h 1815882"/>
              <a:gd name="connsiteX4" fmla="*/ 868128 w 4808875"/>
              <a:gd name="connsiteY4" fmla="*/ 0 h 1815882"/>
              <a:gd name="connsiteX5" fmla="*/ 976960 w 4808875"/>
              <a:gd name="connsiteY5" fmla="*/ 0 h 1815882"/>
              <a:gd name="connsiteX6" fmla="*/ 1278148 w 4808875"/>
              <a:gd name="connsiteY6" fmla="*/ 0 h 1815882"/>
              <a:gd name="connsiteX7" fmla="*/ 1579335 w 4808875"/>
              <a:gd name="connsiteY7" fmla="*/ 0 h 1815882"/>
              <a:gd name="connsiteX8" fmla="*/ 1928612 w 4808875"/>
              <a:gd name="connsiteY8" fmla="*/ 0 h 1815882"/>
              <a:gd name="connsiteX9" fmla="*/ 2229799 w 4808875"/>
              <a:gd name="connsiteY9" fmla="*/ 0 h 1815882"/>
              <a:gd name="connsiteX10" fmla="*/ 2579075 w 4808875"/>
              <a:gd name="connsiteY10" fmla="*/ 0 h 1815882"/>
              <a:gd name="connsiteX11" fmla="*/ 2687907 w 4808875"/>
              <a:gd name="connsiteY11" fmla="*/ 0 h 1815882"/>
              <a:gd name="connsiteX12" fmla="*/ 2844829 w 4808875"/>
              <a:gd name="connsiteY12" fmla="*/ 0 h 1815882"/>
              <a:gd name="connsiteX13" fmla="*/ 2953661 w 4808875"/>
              <a:gd name="connsiteY13" fmla="*/ 0 h 1815882"/>
              <a:gd name="connsiteX14" fmla="*/ 3110582 w 4808875"/>
              <a:gd name="connsiteY14" fmla="*/ 0 h 1815882"/>
              <a:gd name="connsiteX15" fmla="*/ 3315592 w 4808875"/>
              <a:gd name="connsiteY15" fmla="*/ 0 h 1815882"/>
              <a:gd name="connsiteX16" fmla="*/ 3568691 w 4808875"/>
              <a:gd name="connsiteY16" fmla="*/ 0 h 1815882"/>
              <a:gd name="connsiteX17" fmla="*/ 3917967 w 4808875"/>
              <a:gd name="connsiteY17" fmla="*/ 0 h 1815882"/>
              <a:gd name="connsiteX18" fmla="*/ 4219155 w 4808875"/>
              <a:gd name="connsiteY18" fmla="*/ 0 h 1815882"/>
              <a:gd name="connsiteX19" fmla="*/ 4520342 w 4808875"/>
              <a:gd name="connsiteY19" fmla="*/ 0 h 1815882"/>
              <a:gd name="connsiteX20" fmla="*/ 4808875 w 4808875"/>
              <a:gd name="connsiteY20" fmla="*/ 0 h 1815882"/>
              <a:gd name="connsiteX21" fmla="*/ 4808875 w 4808875"/>
              <a:gd name="connsiteY21" fmla="*/ 399494 h 1815882"/>
              <a:gd name="connsiteX22" fmla="*/ 4808875 w 4808875"/>
              <a:gd name="connsiteY22" fmla="*/ 798988 h 1815882"/>
              <a:gd name="connsiteX23" fmla="*/ 4808875 w 4808875"/>
              <a:gd name="connsiteY23" fmla="*/ 1252959 h 1815882"/>
              <a:gd name="connsiteX24" fmla="*/ 4808875 w 4808875"/>
              <a:gd name="connsiteY24" fmla="*/ 1815882 h 1815882"/>
              <a:gd name="connsiteX25" fmla="*/ 4651953 w 4808875"/>
              <a:gd name="connsiteY25" fmla="*/ 1815882 h 1815882"/>
              <a:gd name="connsiteX26" fmla="*/ 4302677 w 4808875"/>
              <a:gd name="connsiteY26" fmla="*/ 1815882 h 1815882"/>
              <a:gd name="connsiteX27" fmla="*/ 4097667 w 4808875"/>
              <a:gd name="connsiteY27" fmla="*/ 1815882 h 1815882"/>
              <a:gd name="connsiteX28" fmla="*/ 3844568 w 4808875"/>
              <a:gd name="connsiteY28" fmla="*/ 1815882 h 1815882"/>
              <a:gd name="connsiteX29" fmla="*/ 3543381 w 4808875"/>
              <a:gd name="connsiteY29" fmla="*/ 1815882 h 1815882"/>
              <a:gd name="connsiteX30" fmla="*/ 3242194 w 4808875"/>
              <a:gd name="connsiteY30" fmla="*/ 1815882 h 1815882"/>
              <a:gd name="connsiteX31" fmla="*/ 2989095 w 4808875"/>
              <a:gd name="connsiteY31" fmla="*/ 1815882 h 1815882"/>
              <a:gd name="connsiteX32" fmla="*/ 2880262 w 4808875"/>
              <a:gd name="connsiteY32" fmla="*/ 1815882 h 1815882"/>
              <a:gd name="connsiteX33" fmla="*/ 2723341 w 4808875"/>
              <a:gd name="connsiteY33" fmla="*/ 1815882 h 1815882"/>
              <a:gd name="connsiteX34" fmla="*/ 2470243 w 4808875"/>
              <a:gd name="connsiteY34" fmla="*/ 1815882 h 1815882"/>
              <a:gd name="connsiteX35" fmla="*/ 2313321 w 4808875"/>
              <a:gd name="connsiteY35" fmla="*/ 1815882 h 1815882"/>
              <a:gd name="connsiteX36" fmla="*/ 2204489 w 4808875"/>
              <a:gd name="connsiteY36" fmla="*/ 1815882 h 1815882"/>
              <a:gd name="connsiteX37" fmla="*/ 1855213 w 4808875"/>
              <a:gd name="connsiteY37" fmla="*/ 1815882 h 1815882"/>
              <a:gd name="connsiteX38" fmla="*/ 1698292 w 4808875"/>
              <a:gd name="connsiteY38" fmla="*/ 1815882 h 1815882"/>
              <a:gd name="connsiteX39" fmla="*/ 1445193 w 4808875"/>
              <a:gd name="connsiteY39" fmla="*/ 1815882 h 1815882"/>
              <a:gd name="connsiteX40" fmla="*/ 1095917 w 4808875"/>
              <a:gd name="connsiteY40" fmla="*/ 1815882 h 1815882"/>
              <a:gd name="connsiteX41" fmla="*/ 746641 w 4808875"/>
              <a:gd name="connsiteY41" fmla="*/ 1815882 h 1815882"/>
              <a:gd name="connsiteX42" fmla="*/ 493542 w 4808875"/>
              <a:gd name="connsiteY42" fmla="*/ 1815882 h 1815882"/>
              <a:gd name="connsiteX43" fmla="*/ 384710 w 4808875"/>
              <a:gd name="connsiteY43" fmla="*/ 1815882 h 1815882"/>
              <a:gd name="connsiteX44" fmla="*/ 0 w 4808875"/>
              <a:gd name="connsiteY44" fmla="*/ 1815882 h 1815882"/>
              <a:gd name="connsiteX45" fmla="*/ 0 w 4808875"/>
              <a:gd name="connsiteY45" fmla="*/ 1416388 h 1815882"/>
              <a:gd name="connsiteX46" fmla="*/ 0 w 4808875"/>
              <a:gd name="connsiteY46" fmla="*/ 1016894 h 1815882"/>
              <a:gd name="connsiteX47" fmla="*/ 0 w 4808875"/>
              <a:gd name="connsiteY47" fmla="*/ 544765 h 1815882"/>
              <a:gd name="connsiteX48" fmla="*/ 0 w 4808875"/>
              <a:gd name="connsiteY4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08875" h="1815882" extrusionOk="0">
                <a:moveTo>
                  <a:pt x="0" y="0"/>
                </a:moveTo>
                <a:cubicBezTo>
                  <a:pt x="43697" y="-10069"/>
                  <a:pt x="135122" y="28598"/>
                  <a:pt x="205009" y="0"/>
                </a:cubicBezTo>
                <a:cubicBezTo>
                  <a:pt x="270656" y="-17960"/>
                  <a:pt x="313274" y="12926"/>
                  <a:pt x="410019" y="0"/>
                </a:cubicBezTo>
                <a:cubicBezTo>
                  <a:pt x="539335" y="8568"/>
                  <a:pt x="636304" y="73936"/>
                  <a:pt x="759296" y="0"/>
                </a:cubicBezTo>
                <a:cubicBezTo>
                  <a:pt x="847039" y="-90699"/>
                  <a:pt x="843938" y="17990"/>
                  <a:pt x="868128" y="0"/>
                </a:cubicBezTo>
                <a:cubicBezTo>
                  <a:pt x="891341" y="-21019"/>
                  <a:pt x="931857" y="3081"/>
                  <a:pt x="976960" y="0"/>
                </a:cubicBezTo>
                <a:cubicBezTo>
                  <a:pt x="1026461" y="-1499"/>
                  <a:pt x="1190526" y="18978"/>
                  <a:pt x="1278148" y="0"/>
                </a:cubicBezTo>
                <a:cubicBezTo>
                  <a:pt x="1361236" y="-40158"/>
                  <a:pt x="1472958" y="21357"/>
                  <a:pt x="1579335" y="0"/>
                </a:cubicBezTo>
                <a:cubicBezTo>
                  <a:pt x="1660708" y="-61205"/>
                  <a:pt x="1764103" y="43277"/>
                  <a:pt x="1928612" y="0"/>
                </a:cubicBezTo>
                <a:cubicBezTo>
                  <a:pt x="2078090" y="-61889"/>
                  <a:pt x="2079612" y="7549"/>
                  <a:pt x="2229799" y="0"/>
                </a:cubicBezTo>
                <a:cubicBezTo>
                  <a:pt x="2406957" y="-21826"/>
                  <a:pt x="2418613" y="61779"/>
                  <a:pt x="2579075" y="0"/>
                </a:cubicBezTo>
                <a:cubicBezTo>
                  <a:pt x="2746396" y="-72566"/>
                  <a:pt x="2665471" y="12219"/>
                  <a:pt x="2687907" y="0"/>
                </a:cubicBezTo>
                <a:cubicBezTo>
                  <a:pt x="2708871" y="-15740"/>
                  <a:pt x="2794413" y="3221"/>
                  <a:pt x="2844829" y="0"/>
                </a:cubicBezTo>
                <a:cubicBezTo>
                  <a:pt x="2897088" y="4592"/>
                  <a:pt x="2925784" y="7418"/>
                  <a:pt x="2953661" y="0"/>
                </a:cubicBezTo>
                <a:cubicBezTo>
                  <a:pt x="2989565" y="521"/>
                  <a:pt x="3075666" y="39653"/>
                  <a:pt x="3110582" y="0"/>
                </a:cubicBezTo>
                <a:cubicBezTo>
                  <a:pt x="3151416" y="-35260"/>
                  <a:pt x="3251903" y="37386"/>
                  <a:pt x="3315592" y="0"/>
                </a:cubicBezTo>
                <a:cubicBezTo>
                  <a:pt x="3376443" y="-62013"/>
                  <a:pt x="3512746" y="59416"/>
                  <a:pt x="3568691" y="0"/>
                </a:cubicBezTo>
                <a:cubicBezTo>
                  <a:pt x="3597835" y="-16881"/>
                  <a:pt x="3718365" y="57518"/>
                  <a:pt x="3917967" y="0"/>
                </a:cubicBezTo>
                <a:cubicBezTo>
                  <a:pt x="4093135" y="-54787"/>
                  <a:pt x="4062797" y="41204"/>
                  <a:pt x="4219155" y="0"/>
                </a:cubicBezTo>
                <a:cubicBezTo>
                  <a:pt x="4355002" y="-27659"/>
                  <a:pt x="4385870" y="11648"/>
                  <a:pt x="4520342" y="0"/>
                </a:cubicBezTo>
                <a:cubicBezTo>
                  <a:pt x="4637198" y="-3794"/>
                  <a:pt x="4694406" y="85618"/>
                  <a:pt x="4808875" y="0"/>
                </a:cubicBezTo>
                <a:cubicBezTo>
                  <a:pt x="4828233" y="131015"/>
                  <a:pt x="4800614" y="240611"/>
                  <a:pt x="4808875" y="399494"/>
                </a:cubicBezTo>
                <a:cubicBezTo>
                  <a:pt x="4829021" y="570507"/>
                  <a:pt x="4785575" y="612149"/>
                  <a:pt x="4808875" y="798988"/>
                </a:cubicBezTo>
                <a:cubicBezTo>
                  <a:pt x="4824710" y="979431"/>
                  <a:pt x="4786284" y="1098475"/>
                  <a:pt x="4808875" y="1252959"/>
                </a:cubicBezTo>
                <a:cubicBezTo>
                  <a:pt x="4861260" y="1379441"/>
                  <a:pt x="4804185" y="1568669"/>
                  <a:pt x="4808875" y="1815882"/>
                </a:cubicBezTo>
                <a:cubicBezTo>
                  <a:pt x="4756289" y="1836446"/>
                  <a:pt x="4728618" y="1808466"/>
                  <a:pt x="4651953" y="1815882"/>
                </a:cubicBezTo>
                <a:cubicBezTo>
                  <a:pt x="4570309" y="1825702"/>
                  <a:pt x="4413897" y="1774990"/>
                  <a:pt x="4302677" y="1815882"/>
                </a:cubicBezTo>
                <a:cubicBezTo>
                  <a:pt x="4186804" y="1848951"/>
                  <a:pt x="4138211" y="1822359"/>
                  <a:pt x="4097667" y="1815882"/>
                </a:cubicBezTo>
                <a:cubicBezTo>
                  <a:pt x="4066859" y="1796809"/>
                  <a:pt x="3930640" y="1794532"/>
                  <a:pt x="3844568" y="1815882"/>
                </a:cubicBezTo>
                <a:cubicBezTo>
                  <a:pt x="3740976" y="1831859"/>
                  <a:pt x="3628055" y="1710995"/>
                  <a:pt x="3543381" y="1815882"/>
                </a:cubicBezTo>
                <a:cubicBezTo>
                  <a:pt x="3449813" y="1914987"/>
                  <a:pt x="3347717" y="1761879"/>
                  <a:pt x="3242194" y="1815882"/>
                </a:cubicBezTo>
                <a:cubicBezTo>
                  <a:pt x="3133530" y="1843180"/>
                  <a:pt x="3081825" y="1794253"/>
                  <a:pt x="2989095" y="1815882"/>
                </a:cubicBezTo>
                <a:cubicBezTo>
                  <a:pt x="2897358" y="1848895"/>
                  <a:pt x="2927920" y="1801911"/>
                  <a:pt x="2880262" y="1815882"/>
                </a:cubicBezTo>
                <a:cubicBezTo>
                  <a:pt x="2831936" y="1817954"/>
                  <a:pt x="2797901" y="1814366"/>
                  <a:pt x="2723341" y="1815882"/>
                </a:cubicBezTo>
                <a:cubicBezTo>
                  <a:pt x="2660394" y="1814183"/>
                  <a:pt x="2610551" y="1805753"/>
                  <a:pt x="2470243" y="1815882"/>
                </a:cubicBezTo>
                <a:cubicBezTo>
                  <a:pt x="2354054" y="1841812"/>
                  <a:pt x="2387653" y="1776931"/>
                  <a:pt x="2313321" y="1815882"/>
                </a:cubicBezTo>
                <a:cubicBezTo>
                  <a:pt x="2243486" y="1863715"/>
                  <a:pt x="2243510" y="1807925"/>
                  <a:pt x="2204489" y="1815882"/>
                </a:cubicBezTo>
                <a:cubicBezTo>
                  <a:pt x="2151985" y="1823624"/>
                  <a:pt x="1973270" y="1793912"/>
                  <a:pt x="1855213" y="1815882"/>
                </a:cubicBezTo>
                <a:cubicBezTo>
                  <a:pt x="1766686" y="1829575"/>
                  <a:pt x="1756723" y="1806646"/>
                  <a:pt x="1698292" y="1815882"/>
                </a:cubicBezTo>
                <a:cubicBezTo>
                  <a:pt x="1633039" y="1823744"/>
                  <a:pt x="1500860" y="1766865"/>
                  <a:pt x="1445193" y="1815882"/>
                </a:cubicBezTo>
                <a:cubicBezTo>
                  <a:pt x="1393502" y="1894772"/>
                  <a:pt x="1176293" y="1808054"/>
                  <a:pt x="1095917" y="1815882"/>
                </a:cubicBezTo>
                <a:cubicBezTo>
                  <a:pt x="998244" y="1823191"/>
                  <a:pt x="835186" y="1804856"/>
                  <a:pt x="746641" y="1815882"/>
                </a:cubicBezTo>
                <a:cubicBezTo>
                  <a:pt x="659831" y="1824276"/>
                  <a:pt x="558960" y="1810375"/>
                  <a:pt x="493542" y="1815882"/>
                </a:cubicBezTo>
                <a:cubicBezTo>
                  <a:pt x="442766" y="1820591"/>
                  <a:pt x="425234" y="1797277"/>
                  <a:pt x="384710" y="1815882"/>
                </a:cubicBezTo>
                <a:cubicBezTo>
                  <a:pt x="353195" y="1810887"/>
                  <a:pt x="144136" y="1682158"/>
                  <a:pt x="0" y="1815882"/>
                </a:cubicBezTo>
                <a:cubicBezTo>
                  <a:pt x="-38635" y="1750996"/>
                  <a:pt x="8314" y="1519270"/>
                  <a:pt x="0" y="1416388"/>
                </a:cubicBezTo>
                <a:cubicBezTo>
                  <a:pt x="-20266" y="1300491"/>
                  <a:pt x="-7914" y="1203829"/>
                  <a:pt x="0" y="1016894"/>
                </a:cubicBezTo>
                <a:cubicBezTo>
                  <a:pt x="11368" y="831598"/>
                  <a:pt x="2622" y="736488"/>
                  <a:pt x="0" y="544765"/>
                </a:cubicBezTo>
                <a:cubicBezTo>
                  <a:pt x="-1922" y="331211"/>
                  <a:pt x="10524" y="215683"/>
                  <a:pt x="0" y="0"/>
                </a:cubicBezTo>
                <a:close/>
              </a:path>
            </a:pathLst>
          </a:custGeom>
          <a:noFill/>
          <a:ln w="57150">
            <a:solidFill>
              <a:schemeClr val="bg1"/>
            </a:solidFill>
            <a:prstDash val="solid"/>
            <a:extLst>
              <a:ext uri="{C807C97D-BFC1-408E-A445-0C87EB9F89A2}">
                <ask:lineSketchStyleProps xmlns:ask="http://schemas.microsoft.com/office/drawing/2018/sketchyshapes" sd="2954083749">
                  <a:custGeom>
                    <a:avLst/>
                    <a:gdLst>
                      <a:gd name="connsiteX0" fmla="*/ 0 w 11113947"/>
                      <a:gd name="connsiteY0" fmla="*/ 0 h 1815882"/>
                      <a:gd name="connsiteX1" fmla="*/ 473805 w 11113947"/>
                      <a:gd name="connsiteY1" fmla="*/ 0 h 1815882"/>
                      <a:gd name="connsiteX2" fmla="*/ 947610 w 11113947"/>
                      <a:gd name="connsiteY2" fmla="*/ 0 h 1815882"/>
                      <a:gd name="connsiteX3" fmla="*/ 1754834 w 11113947"/>
                      <a:gd name="connsiteY3" fmla="*/ 0 h 1815882"/>
                      <a:gd name="connsiteX4" fmla="*/ 2006360 w 11113947"/>
                      <a:gd name="connsiteY4" fmla="*/ 0 h 1815882"/>
                      <a:gd name="connsiteX5" fmla="*/ 2257886 w 11113947"/>
                      <a:gd name="connsiteY5" fmla="*/ 0 h 1815882"/>
                      <a:gd name="connsiteX6" fmla="*/ 2953970 w 11113947"/>
                      <a:gd name="connsiteY6" fmla="*/ 0 h 1815882"/>
                      <a:gd name="connsiteX7" fmla="*/ 3650054 w 11113947"/>
                      <a:gd name="connsiteY7" fmla="*/ 0 h 1815882"/>
                      <a:gd name="connsiteX8" fmla="*/ 4457278 w 11113947"/>
                      <a:gd name="connsiteY8" fmla="*/ 0 h 1815882"/>
                      <a:gd name="connsiteX9" fmla="*/ 5153362 w 11113947"/>
                      <a:gd name="connsiteY9" fmla="*/ 0 h 1815882"/>
                      <a:gd name="connsiteX10" fmla="*/ 5960585 w 11113947"/>
                      <a:gd name="connsiteY10" fmla="*/ 0 h 1815882"/>
                      <a:gd name="connsiteX11" fmla="*/ 6212111 w 11113947"/>
                      <a:gd name="connsiteY11" fmla="*/ 0 h 1815882"/>
                      <a:gd name="connsiteX12" fmla="*/ 6574777 w 11113947"/>
                      <a:gd name="connsiteY12" fmla="*/ 0 h 1815882"/>
                      <a:gd name="connsiteX13" fmla="*/ 6826303 w 11113947"/>
                      <a:gd name="connsiteY13" fmla="*/ 0 h 1815882"/>
                      <a:gd name="connsiteX14" fmla="*/ 7188969 w 11113947"/>
                      <a:gd name="connsiteY14" fmla="*/ 0 h 1815882"/>
                      <a:gd name="connsiteX15" fmla="*/ 7662774 w 11113947"/>
                      <a:gd name="connsiteY15" fmla="*/ 0 h 1815882"/>
                      <a:gd name="connsiteX16" fmla="*/ 8247719 w 11113947"/>
                      <a:gd name="connsiteY16" fmla="*/ 0 h 1815882"/>
                      <a:gd name="connsiteX17" fmla="*/ 9054942 w 11113947"/>
                      <a:gd name="connsiteY17" fmla="*/ 0 h 1815882"/>
                      <a:gd name="connsiteX18" fmla="*/ 9751026 w 11113947"/>
                      <a:gd name="connsiteY18" fmla="*/ 0 h 1815882"/>
                      <a:gd name="connsiteX19" fmla="*/ 10447110 w 11113947"/>
                      <a:gd name="connsiteY19" fmla="*/ 0 h 1815882"/>
                      <a:gd name="connsiteX20" fmla="*/ 11113947 w 11113947"/>
                      <a:gd name="connsiteY20" fmla="*/ 0 h 1815882"/>
                      <a:gd name="connsiteX21" fmla="*/ 11113947 w 11113947"/>
                      <a:gd name="connsiteY21" fmla="*/ 399494 h 1815882"/>
                      <a:gd name="connsiteX22" fmla="*/ 11113947 w 11113947"/>
                      <a:gd name="connsiteY22" fmla="*/ 798988 h 1815882"/>
                      <a:gd name="connsiteX23" fmla="*/ 11113947 w 11113947"/>
                      <a:gd name="connsiteY23" fmla="*/ 1252959 h 1815882"/>
                      <a:gd name="connsiteX24" fmla="*/ 11113947 w 11113947"/>
                      <a:gd name="connsiteY24" fmla="*/ 1815882 h 1815882"/>
                      <a:gd name="connsiteX25" fmla="*/ 10751281 w 11113947"/>
                      <a:gd name="connsiteY25" fmla="*/ 1815882 h 1815882"/>
                      <a:gd name="connsiteX26" fmla="*/ 9944058 w 11113947"/>
                      <a:gd name="connsiteY26" fmla="*/ 1815882 h 1815882"/>
                      <a:gd name="connsiteX27" fmla="*/ 9470253 w 11113947"/>
                      <a:gd name="connsiteY27" fmla="*/ 1815882 h 1815882"/>
                      <a:gd name="connsiteX28" fmla="*/ 8885308 w 11113947"/>
                      <a:gd name="connsiteY28" fmla="*/ 1815882 h 1815882"/>
                      <a:gd name="connsiteX29" fmla="*/ 8189224 w 11113947"/>
                      <a:gd name="connsiteY29" fmla="*/ 1815882 h 1815882"/>
                      <a:gd name="connsiteX30" fmla="*/ 7493140 w 11113947"/>
                      <a:gd name="connsiteY30" fmla="*/ 1815882 h 1815882"/>
                      <a:gd name="connsiteX31" fmla="*/ 6908195 w 11113947"/>
                      <a:gd name="connsiteY31" fmla="*/ 1815882 h 1815882"/>
                      <a:gd name="connsiteX32" fmla="*/ 6656669 w 11113947"/>
                      <a:gd name="connsiteY32" fmla="*/ 1815882 h 1815882"/>
                      <a:gd name="connsiteX33" fmla="*/ 6294004 w 11113947"/>
                      <a:gd name="connsiteY33" fmla="*/ 1815882 h 1815882"/>
                      <a:gd name="connsiteX34" fmla="*/ 5709059 w 11113947"/>
                      <a:gd name="connsiteY34" fmla="*/ 1815882 h 1815882"/>
                      <a:gd name="connsiteX35" fmla="*/ 5346393 w 11113947"/>
                      <a:gd name="connsiteY35" fmla="*/ 1815882 h 1815882"/>
                      <a:gd name="connsiteX36" fmla="*/ 5094867 w 11113947"/>
                      <a:gd name="connsiteY36" fmla="*/ 1815882 h 1815882"/>
                      <a:gd name="connsiteX37" fmla="*/ 4287644 w 11113947"/>
                      <a:gd name="connsiteY37" fmla="*/ 1815882 h 1815882"/>
                      <a:gd name="connsiteX38" fmla="*/ 3924978 w 11113947"/>
                      <a:gd name="connsiteY38" fmla="*/ 1815882 h 1815882"/>
                      <a:gd name="connsiteX39" fmla="*/ 3340034 w 11113947"/>
                      <a:gd name="connsiteY39" fmla="*/ 1815882 h 1815882"/>
                      <a:gd name="connsiteX40" fmla="*/ 2532810 w 11113947"/>
                      <a:gd name="connsiteY40" fmla="*/ 1815882 h 1815882"/>
                      <a:gd name="connsiteX41" fmla="*/ 1725587 w 11113947"/>
                      <a:gd name="connsiteY41" fmla="*/ 1815882 h 1815882"/>
                      <a:gd name="connsiteX42" fmla="*/ 1140642 w 11113947"/>
                      <a:gd name="connsiteY42" fmla="*/ 1815882 h 1815882"/>
                      <a:gd name="connsiteX43" fmla="*/ 889116 w 11113947"/>
                      <a:gd name="connsiteY43" fmla="*/ 1815882 h 1815882"/>
                      <a:gd name="connsiteX44" fmla="*/ 0 w 11113947"/>
                      <a:gd name="connsiteY44" fmla="*/ 1815882 h 1815882"/>
                      <a:gd name="connsiteX45" fmla="*/ 0 w 11113947"/>
                      <a:gd name="connsiteY45" fmla="*/ 1416388 h 1815882"/>
                      <a:gd name="connsiteX46" fmla="*/ 0 w 11113947"/>
                      <a:gd name="connsiteY46" fmla="*/ 1016894 h 1815882"/>
                      <a:gd name="connsiteX47" fmla="*/ 0 w 11113947"/>
                      <a:gd name="connsiteY47" fmla="*/ 544765 h 1815882"/>
                      <a:gd name="connsiteX48" fmla="*/ 0 w 11113947"/>
                      <a:gd name="connsiteY4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13947" h="1815882" extrusionOk="0">
                        <a:moveTo>
                          <a:pt x="0" y="0"/>
                        </a:moveTo>
                        <a:cubicBezTo>
                          <a:pt x="125482" y="-15165"/>
                          <a:pt x="317793" y="29669"/>
                          <a:pt x="473805" y="0"/>
                        </a:cubicBezTo>
                        <a:cubicBezTo>
                          <a:pt x="629817" y="-29669"/>
                          <a:pt x="726277" y="8344"/>
                          <a:pt x="947610" y="0"/>
                        </a:cubicBezTo>
                        <a:cubicBezTo>
                          <a:pt x="1168943" y="-8344"/>
                          <a:pt x="1543202" y="90516"/>
                          <a:pt x="1754834" y="0"/>
                        </a:cubicBezTo>
                        <a:cubicBezTo>
                          <a:pt x="1966466" y="-90516"/>
                          <a:pt x="1941045" y="21275"/>
                          <a:pt x="2006360" y="0"/>
                        </a:cubicBezTo>
                        <a:cubicBezTo>
                          <a:pt x="2071675" y="-21275"/>
                          <a:pt x="2154241" y="4260"/>
                          <a:pt x="2257886" y="0"/>
                        </a:cubicBezTo>
                        <a:cubicBezTo>
                          <a:pt x="2361531" y="-4260"/>
                          <a:pt x="2755591" y="28945"/>
                          <a:pt x="2953970" y="0"/>
                        </a:cubicBezTo>
                        <a:cubicBezTo>
                          <a:pt x="3152349" y="-28945"/>
                          <a:pt x="3430390" y="38023"/>
                          <a:pt x="3650054" y="0"/>
                        </a:cubicBezTo>
                        <a:cubicBezTo>
                          <a:pt x="3869718" y="-38023"/>
                          <a:pt x="4143593" y="69327"/>
                          <a:pt x="4457278" y="0"/>
                        </a:cubicBezTo>
                        <a:cubicBezTo>
                          <a:pt x="4770963" y="-69327"/>
                          <a:pt x="4808416" y="18107"/>
                          <a:pt x="5153362" y="0"/>
                        </a:cubicBezTo>
                        <a:cubicBezTo>
                          <a:pt x="5498308" y="-18107"/>
                          <a:pt x="5581241" y="76014"/>
                          <a:pt x="5960585" y="0"/>
                        </a:cubicBezTo>
                        <a:cubicBezTo>
                          <a:pt x="6339929" y="-76014"/>
                          <a:pt x="6157429" y="14360"/>
                          <a:pt x="6212111" y="0"/>
                        </a:cubicBezTo>
                        <a:cubicBezTo>
                          <a:pt x="6266793" y="-14360"/>
                          <a:pt x="6464204" y="1392"/>
                          <a:pt x="6574777" y="0"/>
                        </a:cubicBezTo>
                        <a:cubicBezTo>
                          <a:pt x="6685350" y="-1392"/>
                          <a:pt x="6759643" y="9473"/>
                          <a:pt x="6826303" y="0"/>
                        </a:cubicBezTo>
                        <a:cubicBezTo>
                          <a:pt x="6892963" y="-9473"/>
                          <a:pt x="7110738" y="42818"/>
                          <a:pt x="7188969" y="0"/>
                        </a:cubicBezTo>
                        <a:cubicBezTo>
                          <a:pt x="7267200" y="-42818"/>
                          <a:pt x="7487278" y="45304"/>
                          <a:pt x="7662774" y="0"/>
                        </a:cubicBezTo>
                        <a:cubicBezTo>
                          <a:pt x="7838270" y="-45304"/>
                          <a:pt x="8114364" y="48920"/>
                          <a:pt x="8247719" y="0"/>
                        </a:cubicBezTo>
                        <a:cubicBezTo>
                          <a:pt x="8381075" y="-48920"/>
                          <a:pt x="8660987" y="76375"/>
                          <a:pt x="9054942" y="0"/>
                        </a:cubicBezTo>
                        <a:cubicBezTo>
                          <a:pt x="9448897" y="-76375"/>
                          <a:pt x="9446717" y="27610"/>
                          <a:pt x="9751026" y="0"/>
                        </a:cubicBezTo>
                        <a:cubicBezTo>
                          <a:pt x="10055335" y="-27610"/>
                          <a:pt x="10138751" y="5655"/>
                          <a:pt x="10447110" y="0"/>
                        </a:cubicBezTo>
                        <a:cubicBezTo>
                          <a:pt x="10755469" y="-5655"/>
                          <a:pt x="10846463" y="76362"/>
                          <a:pt x="11113947" y="0"/>
                        </a:cubicBezTo>
                        <a:cubicBezTo>
                          <a:pt x="11135404" y="140774"/>
                          <a:pt x="11077142" y="246282"/>
                          <a:pt x="11113947" y="399494"/>
                        </a:cubicBezTo>
                        <a:cubicBezTo>
                          <a:pt x="11150752" y="552706"/>
                          <a:pt x="11073240" y="609975"/>
                          <a:pt x="11113947" y="798988"/>
                        </a:cubicBezTo>
                        <a:cubicBezTo>
                          <a:pt x="11154654" y="988001"/>
                          <a:pt x="11104480" y="1118606"/>
                          <a:pt x="11113947" y="1252959"/>
                        </a:cubicBezTo>
                        <a:cubicBezTo>
                          <a:pt x="11123414" y="1387312"/>
                          <a:pt x="11099722" y="1572805"/>
                          <a:pt x="11113947" y="1815882"/>
                        </a:cubicBezTo>
                        <a:cubicBezTo>
                          <a:pt x="10977336" y="1846512"/>
                          <a:pt x="10925848" y="1808890"/>
                          <a:pt x="10751281" y="1815882"/>
                        </a:cubicBezTo>
                        <a:cubicBezTo>
                          <a:pt x="10576714" y="1822874"/>
                          <a:pt x="10187360" y="1775939"/>
                          <a:pt x="9944058" y="1815882"/>
                        </a:cubicBezTo>
                        <a:cubicBezTo>
                          <a:pt x="9700756" y="1855825"/>
                          <a:pt x="9581446" y="1815623"/>
                          <a:pt x="9470253" y="1815882"/>
                        </a:cubicBezTo>
                        <a:cubicBezTo>
                          <a:pt x="9359060" y="1816141"/>
                          <a:pt x="9083735" y="1782397"/>
                          <a:pt x="8885308" y="1815882"/>
                        </a:cubicBezTo>
                        <a:cubicBezTo>
                          <a:pt x="8686881" y="1849367"/>
                          <a:pt x="8412933" y="1743106"/>
                          <a:pt x="8189224" y="1815882"/>
                        </a:cubicBezTo>
                        <a:cubicBezTo>
                          <a:pt x="7965515" y="1888658"/>
                          <a:pt x="7752841" y="1774218"/>
                          <a:pt x="7493140" y="1815882"/>
                        </a:cubicBezTo>
                        <a:cubicBezTo>
                          <a:pt x="7233439" y="1857546"/>
                          <a:pt x="7127088" y="1789684"/>
                          <a:pt x="6908195" y="1815882"/>
                        </a:cubicBezTo>
                        <a:cubicBezTo>
                          <a:pt x="6689303" y="1842080"/>
                          <a:pt x="6760839" y="1799566"/>
                          <a:pt x="6656669" y="1815882"/>
                        </a:cubicBezTo>
                        <a:cubicBezTo>
                          <a:pt x="6552499" y="1832198"/>
                          <a:pt x="6445986" y="1812269"/>
                          <a:pt x="6294004" y="1815882"/>
                        </a:cubicBezTo>
                        <a:cubicBezTo>
                          <a:pt x="6142022" y="1819495"/>
                          <a:pt x="5996543" y="1793066"/>
                          <a:pt x="5709059" y="1815882"/>
                        </a:cubicBezTo>
                        <a:cubicBezTo>
                          <a:pt x="5421575" y="1838698"/>
                          <a:pt x="5515410" y="1774072"/>
                          <a:pt x="5346393" y="1815882"/>
                        </a:cubicBezTo>
                        <a:cubicBezTo>
                          <a:pt x="5177376" y="1857692"/>
                          <a:pt x="5193923" y="1810163"/>
                          <a:pt x="5094867" y="1815882"/>
                        </a:cubicBezTo>
                        <a:cubicBezTo>
                          <a:pt x="4995811" y="1821601"/>
                          <a:pt x="4504253" y="1799585"/>
                          <a:pt x="4287644" y="1815882"/>
                        </a:cubicBezTo>
                        <a:cubicBezTo>
                          <a:pt x="4071035" y="1832179"/>
                          <a:pt x="4074296" y="1802540"/>
                          <a:pt x="3924978" y="1815882"/>
                        </a:cubicBezTo>
                        <a:cubicBezTo>
                          <a:pt x="3775660" y="1829224"/>
                          <a:pt x="3483637" y="1755750"/>
                          <a:pt x="3340034" y="1815882"/>
                        </a:cubicBezTo>
                        <a:cubicBezTo>
                          <a:pt x="3196431" y="1876014"/>
                          <a:pt x="2709849" y="1811391"/>
                          <a:pt x="2532810" y="1815882"/>
                        </a:cubicBezTo>
                        <a:cubicBezTo>
                          <a:pt x="2355771" y="1820373"/>
                          <a:pt x="1936964" y="1809268"/>
                          <a:pt x="1725587" y="1815882"/>
                        </a:cubicBezTo>
                        <a:cubicBezTo>
                          <a:pt x="1514210" y="1822496"/>
                          <a:pt x="1273479" y="1808904"/>
                          <a:pt x="1140642" y="1815882"/>
                        </a:cubicBezTo>
                        <a:cubicBezTo>
                          <a:pt x="1007805" y="1822860"/>
                          <a:pt x="987446" y="1798892"/>
                          <a:pt x="889116" y="1815882"/>
                        </a:cubicBezTo>
                        <a:cubicBezTo>
                          <a:pt x="790786" y="1832872"/>
                          <a:pt x="337275" y="1713974"/>
                          <a:pt x="0" y="1815882"/>
                        </a:cubicBezTo>
                        <a:cubicBezTo>
                          <a:pt x="-26500" y="1733754"/>
                          <a:pt x="22213" y="1532389"/>
                          <a:pt x="0" y="1416388"/>
                        </a:cubicBezTo>
                        <a:cubicBezTo>
                          <a:pt x="-22213" y="1300387"/>
                          <a:pt x="7914" y="1204067"/>
                          <a:pt x="0" y="1016894"/>
                        </a:cubicBezTo>
                        <a:cubicBezTo>
                          <a:pt x="-7914" y="829721"/>
                          <a:pt x="15863" y="756834"/>
                          <a:pt x="0" y="544765"/>
                        </a:cubicBezTo>
                        <a:cubicBezTo>
                          <a:pt x="-15863" y="332696"/>
                          <a:pt x="4570" y="178218"/>
                          <a:pt x="0" y="0"/>
                        </a:cubicBezTo>
                        <a:close/>
                      </a:path>
                    </a:pathLst>
                  </a:custGeom>
                  <ask:type>
                    <ask:lineSketchScribble/>
                  </ask:type>
                </ask:lineSketchStyleProps>
              </a:ext>
            </a:extLst>
          </a:ln>
        </p:spPr>
        <p:txBody>
          <a:bodyPr wrap="square" lIns="91440" tIns="45720" rIns="91440" bIns="45720" rtlCol="0" anchor="t">
            <a:spAutoFit/>
          </a:bodyPr>
          <a:lstStyle/>
          <a:p>
            <a:pPr algn="r"/>
            <a:r>
              <a:rPr lang="en-US" sz="2800" dirty="0">
                <a:solidFill>
                  <a:schemeClr val="bg1"/>
                </a:solidFill>
                <a:latin typeface="Montserrat"/>
              </a:rPr>
              <a:t>"Again, Jesus spoke to them, saying, ‘I am the light of the world.’” </a:t>
            </a:r>
            <a:endParaRPr lang="en-US" sz="2800" dirty="0">
              <a:solidFill>
                <a:schemeClr val="bg1"/>
              </a:solidFill>
              <a:latin typeface="Montserrat" panose="00000500000000000000" pitchFamily="2" charset="0"/>
            </a:endParaRPr>
          </a:p>
          <a:p>
            <a:pPr algn="r"/>
            <a:r>
              <a:rPr lang="en-US" sz="2800" dirty="0">
                <a:solidFill>
                  <a:schemeClr val="bg1"/>
                </a:solidFill>
                <a:latin typeface="Montserrat"/>
              </a:rPr>
              <a:t>John 8:12</a:t>
            </a:r>
            <a:endParaRPr lang="en-US" sz="2800" b="0" i="0" dirty="0">
              <a:solidFill>
                <a:schemeClr val="bg1"/>
              </a:solidFill>
              <a:effectLst/>
              <a:latin typeface="Montserrat" panose="00000500000000000000" pitchFamily="2" charset="0"/>
            </a:endParaRPr>
          </a:p>
        </p:txBody>
      </p:sp>
    </p:spTree>
    <p:extLst>
      <p:ext uri="{BB962C8B-B14F-4D97-AF65-F5344CB8AC3E}">
        <p14:creationId xmlns:p14="http://schemas.microsoft.com/office/powerpoint/2010/main" val="1869718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B2344"/>
        </a:solidFill>
        <a:effectLst/>
      </p:bgPr>
    </p:bg>
    <p:spTree>
      <p:nvGrpSpPr>
        <p:cNvPr id="1" name="">
          <a:extLst>
            <a:ext uri="{FF2B5EF4-FFF2-40B4-BE49-F238E27FC236}">
              <a16:creationId xmlns:a16="http://schemas.microsoft.com/office/drawing/2014/main" id="{59E6D531-F3EF-BD86-9DA4-719E9D250310}"/>
            </a:ext>
          </a:extLst>
        </p:cNvPr>
        <p:cNvGrpSpPr/>
        <p:nvPr/>
      </p:nvGrpSpPr>
      <p:grpSpPr>
        <a:xfrm>
          <a:off x="0" y="0"/>
          <a:ext cx="0" cy="0"/>
          <a:chOff x="0" y="0"/>
          <a:chExt cx="0" cy="0"/>
        </a:xfrm>
      </p:grpSpPr>
      <p:pic>
        <p:nvPicPr>
          <p:cNvPr id="2" name="Picture 1" descr="A purple and green text on a black background&#10;&#10;Description automatically generated">
            <a:extLst>
              <a:ext uri="{FF2B5EF4-FFF2-40B4-BE49-F238E27FC236}">
                <a16:creationId xmlns:a16="http://schemas.microsoft.com/office/drawing/2014/main" id="{697B9252-D5BD-8D32-2FB4-1BCF6CF452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34" y="160155"/>
            <a:ext cx="1858273" cy="1858273"/>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28C33B08-5346-D110-D327-E77A70B48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182" y="2239678"/>
            <a:ext cx="1858273" cy="1858273"/>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8AD6510F-6815-293E-5040-1C282EF029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913" y="4658413"/>
            <a:ext cx="1858273" cy="1858273"/>
          </a:xfrm>
          <a:prstGeom prst="rect">
            <a:avLst/>
          </a:prstGeom>
        </p:spPr>
      </p:pic>
      <p:pic>
        <p:nvPicPr>
          <p:cNvPr id="5" name="Picture 4" descr="A purple and green text on a black background&#10;&#10;Description automatically generated">
            <a:extLst>
              <a:ext uri="{FF2B5EF4-FFF2-40B4-BE49-F238E27FC236}">
                <a16:creationId xmlns:a16="http://schemas.microsoft.com/office/drawing/2014/main" id="{25F14BB7-14F2-46B6-A0B4-48151063F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000" y="1395521"/>
            <a:ext cx="1858273" cy="1858273"/>
          </a:xfrm>
          <a:prstGeom prst="rect">
            <a:avLst/>
          </a:prstGeom>
        </p:spPr>
      </p:pic>
      <p:pic>
        <p:nvPicPr>
          <p:cNvPr id="6" name="Picture 5" descr="A purple and green text on a black background&#10;&#10;Description automatically generated">
            <a:extLst>
              <a:ext uri="{FF2B5EF4-FFF2-40B4-BE49-F238E27FC236}">
                <a16:creationId xmlns:a16="http://schemas.microsoft.com/office/drawing/2014/main" id="{42007900-6CC9-A966-9CAC-79C5636638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788" y="160155"/>
            <a:ext cx="1858273" cy="1858273"/>
          </a:xfrm>
          <a:prstGeom prst="rect">
            <a:avLst/>
          </a:prstGeom>
        </p:spPr>
      </p:pic>
      <p:pic>
        <p:nvPicPr>
          <p:cNvPr id="7" name="Picture 6" descr="A purple and green text on a black background&#10;&#10;Description automatically generated">
            <a:extLst>
              <a:ext uri="{FF2B5EF4-FFF2-40B4-BE49-F238E27FC236}">
                <a16:creationId xmlns:a16="http://schemas.microsoft.com/office/drawing/2014/main" id="{90125B5D-788D-79CC-346C-C31827EF0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4346" y="3808671"/>
            <a:ext cx="1858273" cy="1858273"/>
          </a:xfrm>
          <a:prstGeom prst="rect">
            <a:avLst/>
          </a:prstGeom>
        </p:spPr>
      </p:pic>
      <p:pic>
        <p:nvPicPr>
          <p:cNvPr id="8" name="Picture 7" descr="A purple and green text on a black background&#10;&#10;Description automatically generated">
            <a:extLst>
              <a:ext uri="{FF2B5EF4-FFF2-40B4-BE49-F238E27FC236}">
                <a16:creationId xmlns:a16="http://schemas.microsoft.com/office/drawing/2014/main" id="{38C16F12-B6A7-5739-12D8-FE3FA0FB6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274" y="111675"/>
            <a:ext cx="1858273" cy="1858273"/>
          </a:xfrm>
          <a:prstGeom prst="rect">
            <a:avLst/>
          </a:prstGeom>
        </p:spPr>
      </p:pic>
      <p:pic>
        <p:nvPicPr>
          <p:cNvPr id="10" name="Picture 9" descr="A purple and green text on a black background&#10;&#10;Description automatically generated">
            <a:extLst>
              <a:ext uri="{FF2B5EF4-FFF2-40B4-BE49-F238E27FC236}">
                <a16:creationId xmlns:a16="http://schemas.microsoft.com/office/drawing/2014/main" id="{FFF7353D-A661-D35F-E9D3-F0AE91AF5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427" y="4147101"/>
            <a:ext cx="660873" cy="660873"/>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892DEC18-A7E5-460E-8D5B-9EEE578F4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272" y="5722815"/>
            <a:ext cx="931226" cy="931226"/>
          </a:xfrm>
          <a:prstGeom prst="rect">
            <a:avLst/>
          </a:prstGeom>
        </p:spPr>
      </p:pic>
      <p:pic>
        <p:nvPicPr>
          <p:cNvPr id="12" name="Picture 11" descr="A purple and green text on a black background&#10;&#10;Description automatically generated">
            <a:extLst>
              <a:ext uri="{FF2B5EF4-FFF2-40B4-BE49-F238E27FC236}">
                <a16:creationId xmlns:a16="http://schemas.microsoft.com/office/drawing/2014/main" id="{A79D1464-9414-A7A2-8C51-85822CF91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69" y="2877445"/>
            <a:ext cx="931226" cy="931226"/>
          </a:xfrm>
          <a:prstGeom prst="rect">
            <a:avLst/>
          </a:prstGeom>
        </p:spPr>
      </p:pic>
      <p:pic>
        <p:nvPicPr>
          <p:cNvPr id="13" name="Picture 12" descr="A purple and green text on a black background&#10;&#10;Description automatically generated">
            <a:extLst>
              <a:ext uri="{FF2B5EF4-FFF2-40B4-BE49-F238E27FC236}">
                <a16:creationId xmlns:a16="http://schemas.microsoft.com/office/drawing/2014/main" id="{70C7A1C5-24C7-0B57-D770-6B1283749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968" y="1634256"/>
            <a:ext cx="931226" cy="931226"/>
          </a:xfrm>
          <a:prstGeom prst="rect">
            <a:avLst/>
          </a:prstGeom>
        </p:spPr>
      </p:pic>
      <p:pic>
        <p:nvPicPr>
          <p:cNvPr id="14" name="Picture 13" descr="A purple and green text on a black background&#10;&#10;Description automatically generated">
            <a:extLst>
              <a:ext uri="{FF2B5EF4-FFF2-40B4-BE49-F238E27FC236}">
                <a16:creationId xmlns:a16="http://schemas.microsoft.com/office/drawing/2014/main" id="{00AD0B4B-F659-49B0-8536-C5323E151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767" y="160155"/>
            <a:ext cx="931226" cy="931226"/>
          </a:xfrm>
          <a:prstGeom prst="rect">
            <a:avLst/>
          </a:prstGeom>
        </p:spPr>
      </p:pic>
      <p:pic>
        <p:nvPicPr>
          <p:cNvPr id="15" name="Picture 14" descr="A purple and green text on a black background&#10;&#10;Description automatically generated">
            <a:extLst>
              <a:ext uri="{FF2B5EF4-FFF2-40B4-BE49-F238E27FC236}">
                <a16:creationId xmlns:a16="http://schemas.microsoft.com/office/drawing/2014/main" id="{286BAA8C-82D7-37D9-8A74-6309AD13B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0931" y="1446761"/>
            <a:ext cx="523187" cy="523187"/>
          </a:xfrm>
          <a:prstGeom prst="rect">
            <a:avLst/>
          </a:prstGeom>
        </p:spPr>
      </p:pic>
      <p:pic>
        <p:nvPicPr>
          <p:cNvPr id="16" name="Picture 15" descr="A purple and green text on a black background&#10;&#10;Description automatically generated">
            <a:extLst>
              <a:ext uri="{FF2B5EF4-FFF2-40B4-BE49-F238E27FC236}">
                <a16:creationId xmlns:a16="http://schemas.microsoft.com/office/drawing/2014/main" id="{8AB885FE-5254-2AE4-662A-25E4FD73E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7515" y="529232"/>
            <a:ext cx="523187" cy="523187"/>
          </a:xfrm>
          <a:prstGeom prst="rect">
            <a:avLst/>
          </a:prstGeom>
        </p:spPr>
      </p:pic>
      <p:pic>
        <p:nvPicPr>
          <p:cNvPr id="17" name="Picture 16" descr="A purple and green text on a black background&#10;&#10;Description automatically generated">
            <a:extLst>
              <a:ext uri="{FF2B5EF4-FFF2-40B4-BE49-F238E27FC236}">
                <a16:creationId xmlns:a16="http://schemas.microsoft.com/office/drawing/2014/main" id="{7425CE7F-FF3F-2C5B-47C9-C76861C76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424" y="5644888"/>
            <a:ext cx="523187" cy="523187"/>
          </a:xfrm>
          <a:prstGeom prst="rect">
            <a:avLst/>
          </a:prstGeom>
        </p:spPr>
      </p:pic>
      <p:pic>
        <p:nvPicPr>
          <p:cNvPr id="18" name="Picture 17" descr="A purple and green text on a black background&#10;&#10;Description automatically generated">
            <a:extLst>
              <a:ext uri="{FF2B5EF4-FFF2-40B4-BE49-F238E27FC236}">
                <a16:creationId xmlns:a16="http://schemas.microsoft.com/office/drawing/2014/main" id="{14B2C0E6-0D3B-637A-0CA7-9897B423CC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433" y="566104"/>
            <a:ext cx="523187" cy="523187"/>
          </a:xfrm>
          <a:prstGeom prst="rect">
            <a:avLst/>
          </a:prstGeom>
        </p:spPr>
      </p:pic>
      <p:pic>
        <p:nvPicPr>
          <p:cNvPr id="19" name="Picture 18" descr="A purple and green text on a black background&#10;&#10;Description automatically generated">
            <a:extLst>
              <a:ext uri="{FF2B5EF4-FFF2-40B4-BE49-F238E27FC236}">
                <a16:creationId xmlns:a16="http://schemas.microsoft.com/office/drawing/2014/main" id="{E4CFB7CC-24A2-323F-AB5B-EE79CEF0C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1148" y="5993499"/>
            <a:ext cx="523187" cy="523187"/>
          </a:xfrm>
          <a:prstGeom prst="rect">
            <a:avLst/>
          </a:prstGeom>
        </p:spPr>
      </p:pic>
      <p:pic>
        <p:nvPicPr>
          <p:cNvPr id="20" name="Picture 19" descr="A purple and green text on a black background&#10;&#10;Description automatically generated">
            <a:extLst>
              <a:ext uri="{FF2B5EF4-FFF2-40B4-BE49-F238E27FC236}">
                <a16:creationId xmlns:a16="http://schemas.microsoft.com/office/drawing/2014/main" id="{6A9A673B-8C54-6651-488E-D75EE642F5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462" y="2908640"/>
            <a:ext cx="523187" cy="523187"/>
          </a:xfrm>
          <a:prstGeom prst="rect">
            <a:avLst/>
          </a:prstGeom>
        </p:spPr>
      </p:pic>
      <p:pic>
        <p:nvPicPr>
          <p:cNvPr id="21" name="Picture 20" descr="A purple and green text on a black background&#10;&#10;Description automatically generated">
            <a:extLst>
              <a:ext uri="{FF2B5EF4-FFF2-40B4-BE49-F238E27FC236}">
                <a16:creationId xmlns:a16="http://schemas.microsoft.com/office/drawing/2014/main" id="{0D544DE3-F571-51D6-9465-9624F632B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0526" y="2460221"/>
            <a:ext cx="523187" cy="523187"/>
          </a:xfrm>
          <a:prstGeom prst="rect">
            <a:avLst/>
          </a:prstGeom>
        </p:spPr>
      </p:pic>
      <p:pic>
        <p:nvPicPr>
          <p:cNvPr id="22" name="Picture 21" descr="A purple and green text on a black background&#10;&#10;Description automatically generated">
            <a:extLst>
              <a:ext uri="{FF2B5EF4-FFF2-40B4-BE49-F238E27FC236}">
                <a16:creationId xmlns:a16="http://schemas.microsoft.com/office/drawing/2014/main" id="{A91C33D8-2593-10BF-5B76-573C977DC1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687" y="4192800"/>
            <a:ext cx="931226" cy="931226"/>
          </a:xfrm>
          <a:prstGeom prst="rect">
            <a:avLst/>
          </a:prstGeom>
        </p:spPr>
      </p:pic>
      <p:sp>
        <p:nvSpPr>
          <p:cNvPr id="23" name="TextBox 22">
            <a:extLst>
              <a:ext uri="{FF2B5EF4-FFF2-40B4-BE49-F238E27FC236}">
                <a16:creationId xmlns:a16="http://schemas.microsoft.com/office/drawing/2014/main" id="{B0F0B698-F7A0-41FD-02D5-A67022972A3B}"/>
              </a:ext>
            </a:extLst>
          </p:cNvPr>
          <p:cNvSpPr txBox="1"/>
          <p:nvPr/>
        </p:nvSpPr>
        <p:spPr>
          <a:xfrm>
            <a:off x="3409392" y="2872364"/>
            <a:ext cx="4895650" cy="1015663"/>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We’d love for you to get involved with the Big Lent Walk and help us raise money for chickens! </a:t>
            </a:r>
          </a:p>
        </p:txBody>
      </p:sp>
      <p:pic>
        <p:nvPicPr>
          <p:cNvPr id="24" name="Picture 23" descr="A white text on a black background&#10;&#10;Description automatically generated">
            <a:extLst>
              <a:ext uri="{FF2B5EF4-FFF2-40B4-BE49-F238E27FC236}">
                <a16:creationId xmlns:a16="http://schemas.microsoft.com/office/drawing/2014/main" id="{393FE370-5C34-1A8D-9E14-6019323009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573" y="5805632"/>
            <a:ext cx="2285673" cy="940693"/>
          </a:xfrm>
          <a:prstGeom prst="rect">
            <a:avLst/>
          </a:prstGeom>
        </p:spPr>
      </p:pic>
      <p:pic>
        <p:nvPicPr>
          <p:cNvPr id="25" name="Picture 24" descr="A purple and green text on a black background&#10;&#10;Description automatically generated">
            <a:extLst>
              <a:ext uri="{FF2B5EF4-FFF2-40B4-BE49-F238E27FC236}">
                <a16:creationId xmlns:a16="http://schemas.microsoft.com/office/drawing/2014/main" id="{29802B0B-A35E-2ECB-FD22-F8EA169A3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139" y="5533483"/>
            <a:ext cx="931226" cy="931226"/>
          </a:xfrm>
          <a:prstGeom prst="rect">
            <a:avLst/>
          </a:prstGeom>
        </p:spPr>
      </p:pic>
      <p:pic>
        <p:nvPicPr>
          <p:cNvPr id="26" name="Picture 25" descr="A purple and green text on a black background&#10;&#10;Description automatically generated">
            <a:extLst>
              <a:ext uri="{FF2B5EF4-FFF2-40B4-BE49-F238E27FC236}">
                <a16:creationId xmlns:a16="http://schemas.microsoft.com/office/drawing/2014/main" id="{6837B1AB-1741-3CF3-41A9-0659D47A6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813" y="4975255"/>
            <a:ext cx="931226" cy="931226"/>
          </a:xfrm>
          <a:prstGeom prst="rect">
            <a:avLst/>
          </a:prstGeom>
        </p:spPr>
      </p:pic>
      <p:pic>
        <p:nvPicPr>
          <p:cNvPr id="9" name="Picture 8" descr="A purple and green text on a black background&#10;&#10;Description automatically generated">
            <a:extLst>
              <a:ext uri="{FF2B5EF4-FFF2-40B4-BE49-F238E27FC236}">
                <a16:creationId xmlns:a16="http://schemas.microsoft.com/office/drawing/2014/main" id="{967A4C7D-3238-3967-A021-91907417F8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9051" y="4294607"/>
            <a:ext cx="1858273" cy="1858273"/>
          </a:xfrm>
          <a:prstGeom prst="rect">
            <a:avLst/>
          </a:prstGeom>
        </p:spPr>
      </p:pic>
      <p:pic>
        <p:nvPicPr>
          <p:cNvPr id="27" name="Picture 26" descr="A fried egg on a black background&#10;&#10;Description automatically generated">
            <a:extLst>
              <a:ext uri="{FF2B5EF4-FFF2-40B4-BE49-F238E27FC236}">
                <a16:creationId xmlns:a16="http://schemas.microsoft.com/office/drawing/2014/main" id="{6775D315-A5BE-1F8E-69B4-7FA47DDEC7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796" y="275520"/>
            <a:ext cx="1600441" cy="1600441"/>
          </a:xfrm>
          <a:prstGeom prst="rect">
            <a:avLst/>
          </a:prstGeom>
        </p:spPr>
      </p:pic>
      <p:pic>
        <p:nvPicPr>
          <p:cNvPr id="28" name="Picture 27" descr="A fried egg on a black background&#10;&#10;Description automatically generated">
            <a:extLst>
              <a:ext uri="{FF2B5EF4-FFF2-40B4-BE49-F238E27FC236}">
                <a16:creationId xmlns:a16="http://schemas.microsoft.com/office/drawing/2014/main" id="{F423BD77-7297-0E5C-815A-9A6395966B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61" y="3724096"/>
            <a:ext cx="1600441" cy="1600441"/>
          </a:xfrm>
          <a:prstGeom prst="rect">
            <a:avLst/>
          </a:prstGeom>
        </p:spPr>
      </p:pic>
      <p:pic>
        <p:nvPicPr>
          <p:cNvPr id="29" name="Picture 28" descr="A fried egg on a black background&#10;&#10;Description automatically generated">
            <a:extLst>
              <a:ext uri="{FF2B5EF4-FFF2-40B4-BE49-F238E27FC236}">
                <a16:creationId xmlns:a16="http://schemas.microsoft.com/office/drawing/2014/main" id="{EE70F98E-5929-9239-D8B2-7FD37C0592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8195" y="1197871"/>
            <a:ext cx="1600441" cy="1600441"/>
          </a:xfrm>
          <a:prstGeom prst="rect">
            <a:avLst/>
          </a:prstGeom>
        </p:spPr>
      </p:pic>
      <p:pic>
        <p:nvPicPr>
          <p:cNvPr id="30" name="Picture 29" descr="A fried egg on a black background&#10;&#10;Description automatically generated">
            <a:extLst>
              <a:ext uri="{FF2B5EF4-FFF2-40B4-BE49-F238E27FC236}">
                <a16:creationId xmlns:a16="http://schemas.microsoft.com/office/drawing/2014/main" id="{508299D6-C251-DF94-AED8-D9973DFC2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1487" y="1623476"/>
            <a:ext cx="1600441" cy="1600441"/>
          </a:xfrm>
          <a:prstGeom prst="rect">
            <a:avLst/>
          </a:prstGeom>
        </p:spPr>
      </p:pic>
      <p:pic>
        <p:nvPicPr>
          <p:cNvPr id="31" name="Picture 30" descr="A fried egg on a black background&#10;&#10;Description automatically generated">
            <a:extLst>
              <a:ext uri="{FF2B5EF4-FFF2-40B4-BE49-F238E27FC236}">
                <a16:creationId xmlns:a16="http://schemas.microsoft.com/office/drawing/2014/main" id="{345FB38B-B468-5696-7285-F1A2B01B90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4779" y="3529333"/>
            <a:ext cx="1600441" cy="1600441"/>
          </a:xfrm>
          <a:prstGeom prst="rect">
            <a:avLst/>
          </a:prstGeom>
        </p:spPr>
      </p:pic>
      <p:pic>
        <p:nvPicPr>
          <p:cNvPr id="32" name="Picture 31" descr="A fried egg on a black background&#10;&#10;Description automatically generated">
            <a:extLst>
              <a:ext uri="{FF2B5EF4-FFF2-40B4-BE49-F238E27FC236}">
                <a16:creationId xmlns:a16="http://schemas.microsoft.com/office/drawing/2014/main" id="{F6C1675C-C330-8F59-8753-ADF970E39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0739" y="4171171"/>
            <a:ext cx="1600441" cy="1600441"/>
          </a:xfrm>
          <a:prstGeom prst="rect">
            <a:avLst/>
          </a:prstGeom>
        </p:spPr>
      </p:pic>
      <p:pic>
        <p:nvPicPr>
          <p:cNvPr id="33" name="Picture 32" descr="A fried egg on a black background&#10;&#10;Description automatically generated">
            <a:extLst>
              <a:ext uri="{FF2B5EF4-FFF2-40B4-BE49-F238E27FC236}">
                <a16:creationId xmlns:a16="http://schemas.microsoft.com/office/drawing/2014/main" id="{C477056A-05F4-C224-72E5-C1F5C9406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5692" y="1426312"/>
            <a:ext cx="1600441" cy="1600441"/>
          </a:xfrm>
          <a:prstGeom prst="rect">
            <a:avLst/>
          </a:prstGeom>
        </p:spPr>
      </p:pic>
      <p:sp>
        <p:nvSpPr>
          <p:cNvPr id="35" name="TextBox 34">
            <a:extLst>
              <a:ext uri="{FF2B5EF4-FFF2-40B4-BE49-F238E27FC236}">
                <a16:creationId xmlns:a16="http://schemas.microsoft.com/office/drawing/2014/main" id="{54AA5A48-7E82-D144-ACB5-A105B4659560}"/>
              </a:ext>
            </a:extLst>
          </p:cNvPr>
          <p:cNvSpPr txBox="1"/>
          <p:nvPr/>
        </p:nvSpPr>
        <p:spPr>
          <a:xfrm>
            <a:off x="-3371291" y="3360080"/>
            <a:ext cx="260728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solidFill>
                  <a:srgbClr val="FF0000"/>
                </a:solidFill>
                <a:latin typeface="Century Gothic"/>
              </a:rPr>
              <a:t> </a:t>
            </a:r>
            <a:endParaRPr lang="en-US" dirty="0">
              <a:solidFill>
                <a:srgbClr val="FF0000"/>
              </a:solidFill>
              <a:ea typeface="Calibri"/>
              <a:cs typeface="Calibri"/>
            </a:endParaRPr>
          </a:p>
        </p:txBody>
      </p:sp>
    </p:spTree>
    <p:extLst>
      <p:ext uri="{BB962C8B-B14F-4D97-AF65-F5344CB8AC3E}">
        <p14:creationId xmlns:p14="http://schemas.microsoft.com/office/powerpoint/2010/main" val="271160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itle 1">
            <a:extLst>
              <a:ext uri="{FF2B5EF4-FFF2-40B4-BE49-F238E27FC236}">
                <a16:creationId xmlns:a16="http://schemas.microsoft.com/office/drawing/2014/main" id="{59D3DC28-BED0-43A7-9571-5995170B307C}"/>
              </a:ext>
            </a:extLst>
          </p:cNvPr>
          <p:cNvSpPr>
            <a:spLocks noGrp="1"/>
          </p:cNvSpPr>
          <p:nvPr>
            <p:ph type="ctrTitle"/>
          </p:nvPr>
        </p:nvSpPr>
        <p:spPr>
          <a:xfrm>
            <a:off x="7717268" y="1310256"/>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7" name="TextBox 6">
            <a:extLst>
              <a:ext uri="{FF2B5EF4-FFF2-40B4-BE49-F238E27FC236}">
                <a16:creationId xmlns:a16="http://schemas.microsoft.com/office/drawing/2014/main" id="{03A995E1-097F-CCE0-FBA9-F177D0BD104F}"/>
              </a:ext>
            </a:extLst>
          </p:cNvPr>
          <p:cNvSpPr txBox="1"/>
          <p:nvPr/>
        </p:nvSpPr>
        <p:spPr>
          <a:xfrm>
            <a:off x="7415448" y="2010456"/>
            <a:ext cx="3503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rPr>
              <a:t>Let’s listen to the reflection. </a:t>
            </a:r>
            <a:endParaRPr kumimoji="0" lang="en-GB"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Picture 3" descr="A purple and green text on a black background&#10;&#10;Description automatically generated">
            <a:extLst>
              <a:ext uri="{FF2B5EF4-FFF2-40B4-BE49-F238E27FC236}">
                <a16:creationId xmlns:a16="http://schemas.microsoft.com/office/drawing/2014/main" id="{2B4B23F9-6D47-AF93-4C53-B72DAC2DE7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5" name="Picture 4" descr="A person with a light shining through the dark&#10;&#10;Description automatically generated with medium confidence">
            <a:extLst>
              <a:ext uri="{FF2B5EF4-FFF2-40B4-BE49-F238E27FC236}">
                <a16:creationId xmlns:a16="http://schemas.microsoft.com/office/drawing/2014/main" id="{57076086-8413-D578-51FE-12FCF5193B30}"/>
              </a:ext>
            </a:extLst>
          </p:cNvPr>
          <p:cNvPicPr>
            <a:picLocks noChangeAspect="1"/>
          </p:cNvPicPr>
          <p:nvPr/>
        </p:nvPicPr>
        <p:blipFill>
          <a:blip r:embed="rId7"/>
          <a:stretch>
            <a:fillRect/>
          </a:stretch>
        </p:blipFill>
        <p:spPr>
          <a:xfrm>
            <a:off x="-4763" y="909716"/>
            <a:ext cx="4855437" cy="5943888"/>
          </a:xfrm>
          <a:prstGeom prst="rect">
            <a:avLst/>
          </a:prstGeom>
        </p:spPr>
      </p:pic>
      <p:pic>
        <p:nvPicPr>
          <p:cNvPr id="8" name="Reflection 5">
            <a:hlinkClick r:id="" action="ppaction://media"/>
            <a:extLst>
              <a:ext uri="{FF2B5EF4-FFF2-40B4-BE49-F238E27FC236}">
                <a16:creationId xmlns:a16="http://schemas.microsoft.com/office/drawing/2014/main" id="{7F9E1615-9CA1-FE64-B90A-E1379ECFC4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62423" y="3225800"/>
            <a:ext cx="406400" cy="406400"/>
          </a:xfrm>
          <a:prstGeom prst="rect">
            <a:avLst/>
          </a:prstGeom>
        </p:spPr>
      </p:pic>
    </p:spTree>
    <p:extLst>
      <p:ext uri="{BB962C8B-B14F-4D97-AF65-F5344CB8AC3E}">
        <p14:creationId xmlns:p14="http://schemas.microsoft.com/office/powerpoint/2010/main" val="61549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itle 1">
            <a:extLst>
              <a:ext uri="{FF2B5EF4-FFF2-40B4-BE49-F238E27FC236}">
                <a16:creationId xmlns:a16="http://schemas.microsoft.com/office/drawing/2014/main" id="{59D3DC28-BED0-43A7-9571-5995170B307C}"/>
              </a:ext>
            </a:extLst>
          </p:cNvPr>
          <p:cNvSpPr>
            <a:spLocks noGrp="1"/>
          </p:cNvSpPr>
          <p:nvPr>
            <p:ph type="ctrTitle"/>
          </p:nvPr>
        </p:nvSpPr>
        <p:spPr>
          <a:xfrm>
            <a:off x="379800" y="1210047"/>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5" name="TextBox 4">
            <a:extLst>
              <a:ext uri="{FF2B5EF4-FFF2-40B4-BE49-F238E27FC236}">
                <a16:creationId xmlns:a16="http://schemas.microsoft.com/office/drawing/2014/main" id="{2229C60F-08FF-D061-0B07-91740F42DE9A}"/>
              </a:ext>
            </a:extLst>
          </p:cNvPr>
          <p:cNvSpPr txBox="1"/>
          <p:nvPr/>
        </p:nvSpPr>
        <p:spPr>
          <a:xfrm>
            <a:off x="422787" y="2022007"/>
            <a:ext cx="11389413" cy="3970318"/>
          </a:xfrm>
          <a:prstGeom prst="rect">
            <a:avLst/>
          </a:prstGeom>
          <a:noFill/>
        </p:spPr>
        <p:txBody>
          <a:bodyPr wrap="square" lIns="91440" tIns="45720" rIns="91440" bIns="45720" rtlCol="0" anchor="t">
            <a:spAutoFit/>
          </a:bodyPr>
          <a:lstStyle/>
          <a:p>
            <a:r>
              <a:rPr lang="en-US" dirty="0">
                <a:solidFill>
                  <a:schemeClr val="bg1"/>
                </a:solidFill>
                <a:latin typeface="Montserrat"/>
                <a:ea typeface="+mn-lt"/>
                <a:cs typeface="+mn-lt"/>
              </a:rPr>
              <a:t>We can feel overwhelmed by the climate crisis, environmental devastation, conflict. Yet, in the face of such challenges, we have been given this wonderful task – to be "the light of the world". </a:t>
            </a:r>
          </a:p>
          <a:p>
            <a:endParaRPr lang="en-US" dirty="0">
              <a:solidFill>
                <a:schemeClr val="bg1"/>
              </a:solidFill>
              <a:latin typeface="Montserrat"/>
              <a:ea typeface="+mn-lt"/>
              <a:cs typeface="+mn-lt"/>
            </a:endParaRPr>
          </a:p>
          <a:p>
            <a:r>
              <a:rPr lang="en-US" dirty="0">
                <a:solidFill>
                  <a:schemeClr val="bg1"/>
                </a:solidFill>
                <a:latin typeface="Montserrat"/>
                <a:ea typeface="+mn-lt"/>
                <a:cs typeface="+mn-lt"/>
              </a:rPr>
              <a:t>How can we begin to do this? Our Jubilee challenge is to be “tangible signs of hope for those of our brothers and sisters who experience hardships of any kind.” (Spes non </a:t>
            </a:r>
            <a:r>
              <a:rPr lang="en-US" dirty="0" err="1">
                <a:solidFill>
                  <a:schemeClr val="bg1"/>
                </a:solidFill>
                <a:latin typeface="Montserrat"/>
                <a:ea typeface="+mn-lt"/>
                <a:cs typeface="+mn-lt"/>
              </a:rPr>
              <a:t>confundit</a:t>
            </a:r>
            <a:r>
              <a:rPr lang="en-US" dirty="0">
                <a:solidFill>
                  <a:schemeClr val="bg1"/>
                </a:solidFill>
                <a:latin typeface="Montserrat"/>
                <a:ea typeface="+mn-lt"/>
                <a:cs typeface="+mn-lt"/>
              </a:rPr>
              <a:t>, #10) Of course, we do not have to do this alone. We are part of a global community, acting in solidarity with one another to bring about change, to spread goodness. As Pope Francis explains, we should keep in mind Jesus’ promise to us, “He will not cast you into the abyss, or leave you to your own devices. He will always be there to encourage and accompany you.” (</a:t>
            </a:r>
            <a:r>
              <a:rPr lang="en-US" dirty="0" err="1">
                <a:solidFill>
                  <a:schemeClr val="bg1"/>
                </a:solidFill>
                <a:latin typeface="Montserrat"/>
                <a:ea typeface="+mn-lt"/>
                <a:cs typeface="+mn-lt"/>
              </a:rPr>
              <a:t>Dilexit</a:t>
            </a:r>
            <a:r>
              <a:rPr lang="en-US" dirty="0">
                <a:solidFill>
                  <a:schemeClr val="bg1"/>
                </a:solidFill>
                <a:latin typeface="Montserrat"/>
                <a:ea typeface="+mn-lt"/>
                <a:cs typeface="+mn-lt"/>
              </a:rPr>
              <a:t> Nos, #215)</a:t>
            </a:r>
            <a:endParaRPr lang="en-US">
              <a:solidFill>
                <a:schemeClr val="bg1"/>
              </a:solidFill>
              <a:latin typeface="Montserrat"/>
            </a:endParaRPr>
          </a:p>
          <a:p>
            <a:endParaRPr lang="en-US" dirty="0">
              <a:solidFill>
                <a:schemeClr val="bg1"/>
              </a:solidFill>
              <a:latin typeface="Montserrat" panose="00000500000000000000" pitchFamily="2" charset="0"/>
              <a:ea typeface="Calibri"/>
              <a:cs typeface="Calibri"/>
            </a:endParaRPr>
          </a:p>
          <a:p>
            <a:r>
              <a:rPr lang="en-US" dirty="0">
                <a:solidFill>
                  <a:schemeClr val="bg1"/>
                </a:solidFill>
                <a:latin typeface="Montserrat"/>
                <a:ea typeface="Calibri"/>
                <a:cs typeface="Calibri"/>
              </a:rPr>
              <a:t>This special Jubilee year gives us a great opportunity to be Pilgrims of Hope, to spread goodness, to be good </a:t>
            </a:r>
            <a:r>
              <a:rPr lang="en-US" dirty="0" err="1">
                <a:solidFill>
                  <a:schemeClr val="bg1"/>
                </a:solidFill>
                <a:latin typeface="Montserrat"/>
                <a:ea typeface="Calibri"/>
                <a:cs typeface="Calibri"/>
              </a:rPr>
              <a:t>neighbours</a:t>
            </a:r>
            <a:r>
              <a:rPr lang="en-US" dirty="0">
                <a:solidFill>
                  <a:schemeClr val="bg1"/>
                </a:solidFill>
                <a:latin typeface="Montserrat"/>
                <a:ea typeface="Calibri"/>
                <a:cs typeface="Calibri"/>
              </a:rPr>
              <a:t>, to stand up for what is right, to challenge unfair systems, to stand in solidarity with our global family in need – to be "the light of the world". </a:t>
            </a:r>
          </a:p>
          <a:p>
            <a:endParaRPr lang="en-US">
              <a:solidFill>
                <a:schemeClr val="bg1"/>
              </a:solidFill>
              <a:latin typeface="Montserrat" panose="00000500000000000000" pitchFamily="2" charset="0"/>
            </a:endParaRPr>
          </a:p>
        </p:txBody>
      </p:sp>
      <p:pic>
        <p:nvPicPr>
          <p:cNvPr id="4" name="Picture 3" descr="A purple and green text on a black background&#10;&#10;Description automatically generated">
            <a:extLst>
              <a:ext uri="{FF2B5EF4-FFF2-40B4-BE49-F238E27FC236}">
                <a16:creationId xmlns:a16="http://schemas.microsoft.com/office/drawing/2014/main" id="{43FD864D-F2EE-8E67-5E76-8040C67DB0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3248917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2344"/>
        </a:solidFill>
        <a:effectLst/>
      </p:bgPr>
    </p:bg>
    <p:spTree>
      <p:nvGrpSpPr>
        <p:cNvPr id="1" name=""/>
        <p:cNvGrpSpPr/>
        <p:nvPr/>
      </p:nvGrpSpPr>
      <p:grpSpPr>
        <a:xfrm>
          <a:off x="0" y="0"/>
          <a:ext cx="0" cy="0"/>
          <a:chOff x="0" y="0"/>
          <a:chExt cx="0" cy="0"/>
        </a:xfrm>
      </p:grpSpPr>
      <p:pic>
        <p:nvPicPr>
          <p:cNvPr id="2" name="Picture 1" descr="A purple and green text on a black background&#10;&#10;Description automatically generated">
            <a:extLst>
              <a:ext uri="{FF2B5EF4-FFF2-40B4-BE49-F238E27FC236}">
                <a16:creationId xmlns:a16="http://schemas.microsoft.com/office/drawing/2014/main" id="{3A630FFD-4E45-44D2-39F6-08AD6E414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34" y="160155"/>
            <a:ext cx="1858273" cy="1858273"/>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8AE01048-4357-2E83-5139-B581D4C13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182" y="2239678"/>
            <a:ext cx="1858273" cy="1858273"/>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332F7E86-A067-4258-6699-CD59ABBA43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913" y="4658413"/>
            <a:ext cx="1858273" cy="1858273"/>
          </a:xfrm>
          <a:prstGeom prst="rect">
            <a:avLst/>
          </a:prstGeom>
        </p:spPr>
      </p:pic>
      <p:pic>
        <p:nvPicPr>
          <p:cNvPr id="5" name="Picture 4" descr="A purple and green text on a black background&#10;&#10;Description automatically generated">
            <a:extLst>
              <a:ext uri="{FF2B5EF4-FFF2-40B4-BE49-F238E27FC236}">
                <a16:creationId xmlns:a16="http://schemas.microsoft.com/office/drawing/2014/main" id="{98E2B1B3-1361-B304-AD05-C82D49143F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6000" y="1395521"/>
            <a:ext cx="1858273" cy="1858273"/>
          </a:xfrm>
          <a:prstGeom prst="rect">
            <a:avLst/>
          </a:prstGeom>
        </p:spPr>
      </p:pic>
      <p:pic>
        <p:nvPicPr>
          <p:cNvPr id="6" name="Picture 5" descr="A purple and green text on a black background&#10;&#10;Description automatically generated">
            <a:extLst>
              <a:ext uri="{FF2B5EF4-FFF2-40B4-BE49-F238E27FC236}">
                <a16:creationId xmlns:a16="http://schemas.microsoft.com/office/drawing/2014/main" id="{9693C989-6A45-CB1C-B29B-A35817797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788" y="160155"/>
            <a:ext cx="1858273" cy="1858273"/>
          </a:xfrm>
          <a:prstGeom prst="rect">
            <a:avLst/>
          </a:prstGeom>
        </p:spPr>
      </p:pic>
      <p:pic>
        <p:nvPicPr>
          <p:cNvPr id="7" name="Picture 6" descr="A purple and green text on a black background&#10;&#10;Description automatically generated">
            <a:extLst>
              <a:ext uri="{FF2B5EF4-FFF2-40B4-BE49-F238E27FC236}">
                <a16:creationId xmlns:a16="http://schemas.microsoft.com/office/drawing/2014/main" id="{09F911EB-51AE-666D-845B-E1146DF8A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4346" y="3808671"/>
            <a:ext cx="1858273" cy="1858273"/>
          </a:xfrm>
          <a:prstGeom prst="rect">
            <a:avLst/>
          </a:prstGeom>
        </p:spPr>
      </p:pic>
      <p:pic>
        <p:nvPicPr>
          <p:cNvPr id="8" name="Picture 7" descr="A purple and green text on a black background&#10;&#10;Description automatically generated">
            <a:extLst>
              <a:ext uri="{FF2B5EF4-FFF2-40B4-BE49-F238E27FC236}">
                <a16:creationId xmlns:a16="http://schemas.microsoft.com/office/drawing/2014/main" id="{4A02B23A-365D-314F-CFAF-34154C6DA9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274" y="111675"/>
            <a:ext cx="1858273" cy="1858273"/>
          </a:xfrm>
          <a:prstGeom prst="rect">
            <a:avLst/>
          </a:prstGeom>
        </p:spPr>
      </p:pic>
      <p:pic>
        <p:nvPicPr>
          <p:cNvPr id="10" name="Picture 9" descr="A purple and green text on a black background&#10;&#10;Description automatically generated">
            <a:extLst>
              <a:ext uri="{FF2B5EF4-FFF2-40B4-BE49-F238E27FC236}">
                <a16:creationId xmlns:a16="http://schemas.microsoft.com/office/drawing/2014/main" id="{78153FAE-7F42-F601-C08F-0CCA9726C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427" y="4147101"/>
            <a:ext cx="660873" cy="660873"/>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19575133-6089-7B9D-FADA-D0F2221518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272" y="5722815"/>
            <a:ext cx="931226" cy="931226"/>
          </a:xfrm>
          <a:prstGeom prst="rect">
            <a:avLst/>
          </a:prstGeom>
        </p:spPr>
      </p:pic>
      <p:pic>
        <p:nvPicPr>
          <p:cNvPr id="12" name="Picture 11" descr="A purple and green text on a black background&#10;&#10;Description automatically generated">
            <a:extLst>
              <a:ext uri="{FF2B5EF4-FFF2-40B4-BE49-F238E27FC236}">
                <a16:creationId xmlns:a16="http://schemas.microsoft.com/office/drawing/2014/main" id="{3B869335-1EF7-92EB-0BAA-620F6678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69" y="2877445"/>
            <a:ext cx="931226" cy="931226"/>
          </a:xfrm>
          <a:prstGeom prst="rect">
            <a:avLst/>
          </a:prstGeom>
        </p:spPr>
      </p:pic>
      <p:pic>
        <p:nvPicPr>
          <p:cNvPr id="13" name="Picture 12" descr="A purple and green text on a black background&#10;&#10;Description automatically generated">
            <a:extLst>
              <a:ext uri="{FF2B5EF4-FFF2-40B4-BE49-F238E27FC236}">
                <a16:creationId xmlns:a16="http://schemas.microsoft.com/office/drawing/2014/main" id="{7961A19E-58F3-CFED-9161-0817CE01C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968" y="1634256"/>
            <a:ext cx="931226" cy="931226"/>
          </a:xfrm>
          <a:prstGeom prst="rect">
            <a:avLst/>
          </a:prstGeom>
        </p:spPr>
      </p:pic>
      <p:pic>
        <p:nvPicPr>
          <p:cNvPr id="14" name="Picture 13" descr="A purple and green text on a black background&#10;&#10;Description automatically generated">
            <a:extLst>
              <a:ext uri="{FF2B5EF4-FFF2-40B4-BE49-F238E27FC236}">
                <a16:creationId xmlns:a16="http://schemas.microsoft.com/office/drawing/2014/main" id="{7B2913A3-51D0-9C51-EBEC-C2058692F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767" y="160155"/>
            <a:ext cx="931226" cy="931226"/>
          </a:xfrm>
          <a:prstGeom prst="rect">
            <a:avLst/>
          </a:prstGeom>
        </p:spPr>
      </p:pic>
      <p:pic>
        <p:nvPicPr>
          <p:cNvPr id="15" name="Picture 14" descr="A purple and green text on a black background&#10;&#10;Description automatically generated">
            <a:extLst>
              <a:ext uri="{FF2B5EF4-FFF2-40B4-BE49-F238E27FC236}">
                <a16:creationId xmlns:a16="http://schemas.microsoft.com/office/drawing/2014/main" id="{E46DA891-AEEC-E7E0-0E2F-C32094E2D0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0931" y="1446761"/>
            <a:ext cx="523187" cy="523187"/>
          </a:xfrm>
          <a:prstGeom prst="rect">
            <a:avLst/>
          </a:prstGeom>
        </p:spPr>
      </p:pic>
      <p:pic>
        <p:nvPicPr>
          <p:cNvPr id="16" name="Picture 15" descr="A purple and green text on a black background&#10;&#10;Description automatically generated">
            <a:extLst>
              <a:ext uri="{FF2B5EF4-FFF2-40B4-BE49-F238E27FC236}">
                <a16:creationId xmlns:a16="http://schemas.microsoft.com/office/drawing/2014/main" id="{9ADD6364-A58B-E7E9-879C-38A23F4DC2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7515" y="529232"/>
            <a:ext cx="523187" cy="523187"/>
          </a:xfrm>
          <a:prstGeom prst="rect">
            <a:avLst/>
          </a:prstGeom>
        </p:spPr>
      </p:pic>
      <p:pic>
        <p:nvPicPr>
          <p:cNvPr id="17" name="Picture 16" descr="A purple and green text on a black background&#10;&#10;Description automatically generated">
            <a:extLst>
              <a:ext uri="{FF2B5EF4-FFF2-40B4-BE49-F238E27FC236}">
                <a16:creationId xmlns:a16="http://schemas.microsoft.com/office/drawing/2014/main" id="{A000ADAD-3EBC-A4C4-BC18-16C70FB48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424" y="5644888"/>
            <a:ext cx="523187" cy="523187"/>
          </a:xfrm>
          <a:prstGeom prst="rect">
            <a:avLst/>
          </a:prstGeom>
        </p:spPr>
      </p:pic>
      <p:pic>
        <p:nvPicPr>
          <p:cNvPr id="18" name="Picture 17" descr="A purple and green text on a black background&#10;&#10;Description automatically generated">
            <a:extLst>
              <a:ext uri="{FF2B5EF4-FFF2-40B4-BE49-F238E27FC236}">
                <a16:creationId xmlns:a16="http://schemas.microsoft.com/office/drawing/2014/main" id="{C34A6BB8-E153-8AA3-6CC0-9B46EE155C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433" y="566104"/>
            <a:ext cx="523187" cy="523187"/>
          </a:xfrm>
          <a:prstGeom prst="rect">
            <a:avLst/>
          </a:prstGeom>
        </p:spPr>
      </p:pic>
      <p:pic>
        <p:nvPicPr>
          <p:cNvPr id="19" name="Picture 18" descr="A purple and green text on a black background&#10;&#10;Description automatically generated">
            <a:extLst>
              <a:ext uri="{FF2B5EF4-FFF2-40B4-BE49-F238E27FC236}">
                <a16:creationId xmlns:a16="http://schemas.microsoft.com/office/drawing/2014/main" id="{1462F165-E4F9-346B-824B-2FBDA20B8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1148" y="5993499"/>
            <a:ext cx="523187" cy="523187"/>
          </a:xfrm>
          <a:prstGeom prst="rect">
            <a:avLst/>
          </a:prstGeom>
        </p:spPr>
      </p:pic>
      <p:pic>
        <p:nvPicPr>
          <p:cNvPr id="20" name="Picture 19" descr="A purple and green text on a black background&#10;&#10;Description automatically generated">
            <a:extLst>
              <a:ext uri="{FF2B5EF4-FFF2-40B4-BE49-F238E27FC236}">
                <a16:creationId xmlns:a16="http://schemas.microsoft.com/office/drawing/2014/main" id="{7FB9E425-2159-DE53-0989-EDDCE6087A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462" y="2908640"/>
            <a:ext cx="523187" cy="523187"/>
          </a:xfrm>
          <a:prstGeom prst="rect">
            <a:avLst/>
          </a:prstGeom>
        </p:spPr>
      </p:pic>
      <p:pic>
        <p:nvPicPr>
          <p:cNvPr id="21" name="Picture 20" descr="A purple and green text on a black background&#10;&#10;Description automatically generated">
            <a:extLst>
              <a:ext uri="{FF2B5EF4-FFF2-40B4-BE49-F238E27FC236}">
                <a16:creationId xmlns:a16="http://schemas.microsoft.com/office/drawing/2014/main" id="{6ED33610-FF0B-B695-D42C-99954F9615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0526" y="2460221"/>
            <a:ext cx="523187" cy="523187"/>
          </a:xfrm>
          <a:prstGeom prst="rect">
            <a:avLst/>
          </a:prstGeom>
        </p:spPr>
      </p:pic>
      <p:pic>
        <p:nvPicPr>
          <p:cNvPr id="22" name="Picture 21" descr="A purple and green text on a black background&#10;&#10;Description automatically generated">
            <a:extLst>
              <a:ext uri="{FF2B5EF4-FFF2-40B4-BE49-F238E27FC236}">
                <a16:creationId xmlns:a16="http://schemas.microsoft.com/office/drawing/2014/main" id="{983E3F1E-5DA8-EA38-B927-78D63D2181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687" y="4192800"/>
            <a:ext cx="931226" cy="931226"/>
          </a:xfrm>
          <a:prstGeom prst="rect">
            <a:avLst/>
          </a:prstGeom>
        </p:spPr>
      </p:pic>
      <p:sp>
        <p:nvSpPr>
          <p:cNvPr id="23" name="TextBox 22">
            <a:extLst>
              <a:ext uri="{FF2B5EF4-FFF2-40B4-BE49-F238E27FC236}">
                <a16:creationId xmlns:a16="http://schemas.microsoft.com/office/drawing/2014/main" id="{99A43592-500F-B902-315E-BE67034C488F}"/>
              </a:ext>
            </a:extLst>
          </p:cNvPr>
          <p:cNvSpPr txBox="1"/>
          <p:nvPr/>
        </p:nvSpPr>
        <p:spPr>
          <a:xfrm>
            <a:off x="3409392" y="2872364"/>
            <a:ext cx="4895650" cy="1015663"/>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We’d love for you to get involved with the Big Lent Walk and help us raise money for chickens! </a:t>
            </a:r>
          </a:p>
        </p:txBody>
      </p:sp>
      <p:pic>
        <p:nvPicPr>
          <p:cNvPr id="24" name="Picture 23" descr="A white text on a black background&#10;&#10;Description automatically generated">
            <a:extLst>
              <a:ext uri="{FF2B5EF4-FFF2-40B4-BE49-F238E27FC236}">
                <a16:creationId xmlns:a16="http://schemas.microsoft.com/office/drawing/2014/main" id="{F9524C2E-00E9-FA67-180F-EB5045BD4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573" y="5805632"/>
            <a:ext cx="2285673" cy="940693"/>
          </a:xfrm>
          <a:prstGeom prst="rect">
            <a:avLst/>
          </a:prstGeom>
        </p:spPr>
      </p:pic>
      <p:pic>
        <p:nvPicPr>
          <p:cNvPr id="25" name="Picture 24" descr="A purple and green text on a black background&#10;&#10;Description automatically generated">
            <a:extLst>
              <a:ext uri="{FF2B5EF4-FFF2-40B4-BE49-F238E27FC236}">
                <a16:creationId xmlns:a16="http://schemas.microsoft.com/office/drawing/2014/main" id="{733EF523-1096-2EDA-C9CF-C2EE98C40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139" y="5533483"/>
            <a:ext cx="931226" cy="931226"/>
          </a:xfrm>
          <a:prstGeom prst="rect">
            <a:avLst/>
          </a:prstGeom>
        </p:spPr>
      </p:pic>
      <p:pic>
        <p:nvPicPr>
          <p:cNvPr id="26" name="Picture 25" descr="A purple and green text on a black background&#10;&#10;Description automatically generated">
            <a:extLst>
              <a:ext uri="{FF2B5EF4-FFF2-40B4-BE49-F238E27FC236}">
                <a16:creationId xmlns:a16="http://schemas.microsoft.com/office/drawing/2014/main" id="{BEDB0E66-31D2-76A9-6F1B-C1F970312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813" y="4975255"/>
            <a:ext cx="931226" cy="931226"/>
          </a:xfrm>
          <a:prstGeom prst="rect">
            <a:avLst/>
          </a:prstGeom>
        </p:spPr>
      </p:pic>
      <p:pic>
        <p:nvPicPr>
          <p:cNvPr id="9" name="Picture 8" descr="A purple and green text on a black background&#10;&#10;Description automatically generated">
            <a:extLst>
              <a:ext uri="{FF2B5EF4-FFF2-40B4-BE49-F238E27FC236}">
                <a16:creationId xmlns:a16="http://schemas.microsoft.com/office/drawing/2014/main" id="{5D4F695D-2BA3-C3FE-7309-09F8919EF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9051" y="4294607"/>
            <a:ext cx="1858273" cy="1858273"/>
          </a:xfrm>
          <a:prstGeom prst="rect">
            <a:avLst/>
          </a:prstGeom>
        </p:spPr>
      </p:pic>
      <p:pic>
        <p:nvPicPr>
          <p:cNvPr id="27" name="Picture 26" descr="A fried egg on a black background&#10;&#10;Description automatically generated">
            <a:extLst>
              <a:ext uri="{FF2B5EF4-FFF2-40B4-BE49-F238E27FC236}">
                <a16:creationId xmlns:a16="http://schemas.microsoft.com/office/drawing/2014/main" id="{1FC621CC-F661-EFEE-9022-B2DC1943CF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796" y="275520"/>
            <a:ext cx="1600441" cy="1600441"/>
          </a:xfrm>
          <a:prstGeom prst="rect">
            <a:avLst/>
          </a:prstGeom>
        </p:spPr>
      </p:pic>
      <p:pic>
        <p:nvPicPr>
          <p:cNvPr id="28" name="Picture 27" descr="A fried egg on a black background&#10;&#10;Description automatically generated">
            <a:extLst>
              <a:ext uri="{FF2B5EF4-FFF2-40B4-BE49-F238E27FC236}">
                <a16:creationId xmlns:a16="http://schemas.microsoft.com/office/drawing/2014/main" id="{A5793BFB-1D29-D89F-CE4E-3D268B7D41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61" y="3724096"/>
            <a:ext cx="1600441" cy="1600441"/>
          </a:xfrm>
          <a:prstGeom prst="rect">
            <a:avLst/>
          </a:prstGeom>
        </p:spPr>
      </p:pic>
      <p:pic>
        <p:nvPicPr>
          <p:cNvPr id="29" name="Picture 28" descr="A fried egg on a black background&#10;&#10;Description automatically generated">
            <a:extLst>
              <a:ext uri="{FF2B5EF4-FFF2-40B4-BE49-F238E27FC236}">
                <a16:creationId xmlns:a16="http://schemas.microsoft.com/office/drawing/2014/main" id="{87C2A923-440A-4936-1A25-F35AFC0B2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8195" y="1197871"/>
            <a:ext cx="1600441" cy="1600441"/>
          </a:xfrm>
          <a:prstGeom prst="rect">
            <a:avLst/>
          </a:prstGeom>
        </p:spPr>
      </p:pic>
      <p:pic>
        <p:nvPicPr>
          <p:cNvPr id="30" name="Picture 29" descr="A fried egg on a black background&#10;&#10;Description automatically generated">
            <a:extLst>
              <a:ext uri="{FF2B5EF4-FFF2-40B4-BE49-F238E27FC236}">
                <a16:creationId xmlns:a16="http://schemas.microsoft.com/office/drawing/2014/main" id="{8378F0D3-56B2-4ED7-76F2-AC65B95A2B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1487" y="1623476"/>
            <a:ext cx="1600441" cy="1600441"/>
          </a:xfrm>
          <a:prstGeom prst="rect">
            <a:avLst/>
          </a:prstGeom>
        </p:spPr>
      </p:pic>
      <p:pic>
        <p:nvPicPr>
          <p:cNvPr id="31" name="Picture 30" descr="A fried egg on a black background&#10;&#10;Description automatically generated">
            <a:extLst>
              <a:ext uri="{FF2B5EF4-FFF2-40B4-BE49-F238E27FC236}">
                <a16:creationId xmlns:a16="http://schemas.microsoft.com/office/drawing/2014/main" id="{9DA06204-9C0E-FC8D-4BDE-01C5B93C81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4779" y="3529333"/>
            <a:ext cx="1600441" cy="1600441"/>
          </a:xfrm>
          <a:prstGeom prst="rect">
            <a:avLst/>
          </a:prstGeom>
        </p:spPr>
      </p:pic>
      <p:pic>
        <p:nvPicPr>
          <p:cNvPr id="32" name="Picture 31" descr="A fried egg on a black background&#10;&#10;Description automatically generated">
            <a:extLst>
              <a:ext uri="{FF2B5EF4-FFF2-40B4-BE49-F238E27FC236}">
                <a16:creationId xmlns:a16="http://schemas.microsoft.com/office/drawing/2014/main" id="{1195BA5E-E7EC-3913-3648-DBE8DEE45D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0739" y="4171171"/>
            <a:ext cx="1600441" cy="1600441"/>
          </a:xfrm>
          <a:prstGeom prst="rect">
            <a:avLst/>
          </a:prstGeom>
        </p:spPr>
      </p:pic>
      <p:pic>
        <p:nvPicPr>
          <p:cNvPr id="33" name="Picture 32" descr="A fried egg on a black background&#10;&#10;Description automatically generated">
            <a:extLst>
              <a:ext uri="{FF2B5EF4-FFF2-40B4-BE49-F238E27FC236}">
                <a16:creationId xmlns:a16="http://schemas.microsoft.com/office/drawing/2014/main" id="{EEF511CD-B771-FD2A-DC12-72592AEDDE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5692" y="1426312"/>
            <a:ext cx="1600441" cy="1600441"/>
          </a:xfrm>
          <a:prstGeom prst="rect">
            <a:avLst/>
          </a:prstGeom>
        </p:spPr>
      </p:pic>
    </p:spTree>
    <p:extLst>
      <p:ext uri="{BB962C8B-B14F-4D97-AF65-F5344CB8AC3E}">
        <p14:creationId xmlns:p14="http://schemas.microsoft.com/office/powerpoint/2010/main" val="697532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hicken and a black background&#10;&#10;AI-generated content may be incorrect.">
            <a:extLst>
              <a:ext uri="{FF2B5EF4-FFF2-40B4-BE49-F238E27FC236}">
                <a16:creationId xmlns:a16="http://schemas.microsoft.com/office/drawing/2014/main" id="{455CF202-C7C2-4306-17B1-A7D98C5DF7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6200000" flipV="1">
            <a:off x="8174162" y="2840162"/>
            <a:ext cx="3171339" cy="486433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3" name="TextBox 2">
            <a:extLst>
              <a:ext uri="{FF2B5EF4-FFF2-40B4-BE49-F238E27FC236}">
                <a16:creationId xmlns:a16="http://schemas.microsoft.com/office/drawing/2014/main" id="{316ED9B5-D4BB-1301-A264-99269DC5359D}"/>
              </a:ext>
            </a:extLst>
          </p:cNvPr>
          <p:cNvSpPr txBox="1"/>
          <p:nvPr/>
        </p:nvSpPr>
        <p:spPr>
          <a:xfrm>
            <a:off x="3469710" y="5279502"/>
            <a:ext cx="8225424" cy="369332"/>
          </a:xfrm>
          <a:prstGeom prst="rect">
            <a:avLst/>
          </a:prstGeom>
          <a:noFill/>
        </p:spPr>
        <p:txBody>
          <a:bodyPr wrap="square" lIns="91440" tIns="45720" rIns="91440" bIns="45720" anchor="t">
            <a:spAutoFit/>
          </a:bodyPr>
          <a:lstStyle/>
          <a:p>
            <a:pPr algn="l" rtl="0" fontAlgn="base"/>
            <a:r>
              <a:rPr lang="en-US" sz="1800" b="0" i="0" dirty="0">
                <a:solidFill>
                  <a:srgbClr val="000000"/>
                </a:solidFill>
                <a:effectLst/>
                <a:latin typeface="Montserrat"/>
              </a:rPr>
              <a:t>  </a:t>
            </a:r>
            <a:endParaRPr lang="en-US" dirty="0">
              <a:latin typeface="Montserrat"/>
            </a:endParaRPr>
          </a:p>
        </p:txBody>
      </p:sp>
      <p:sp>
        <p:nvSpPr>
          <p:cNvPr id="8" name="TextBox 7">
            <a:extLst>
              <a:ext uri="{FF2B5EF4-FFF2-40B4-BE49-F238E27FC236}">
                <a16:creationId xmlns:a16="http://schemas.microsoft.com/office/drawing/2014/main" id="{138C7980-2E71-38B2-1980-327A4DDCD54C}"/>
              </a:ext>
            </a:extLst>
          </p:cNvPr>
          <p:cNvSpPr txBox="1"/>
          <p:nvPr/>
        </p:nvSpPr>
        <p:spPr>
          <a:xfrm>
            <a:off x="163803" y="1419443"/>
            <a:ext cx="4204407" cy="4970591"/>
          </a:xfrm>
          <a:prstGeom prst="rect">
            <a:avLst/>
          </a:prstGeom>
          <a:noFill/>
        </p:spPr>
        <p:txBody>
          <a:bodyPr wrap="square" lIns="91440" tIns="45720" rIns="91440" bIns="45720" anchor="t">
            <a:spAutoFit/>
          </a:bodyPr>
          <a:lstStyle/>
          <a:p>
            <a:r>
              <a:rPr lang="en-US" dirty="0">
                <a:solidFill>
                  <a:srgbClr val="000000"/>
                </a:solidFill>
                <a:latin typeface="Montserrat"/>
              </a:rPr>
              <a:t>The Glitter Group is a club of woman from Marsabit who help each other with lots of things, but particularly when times are tough – and times have been very tough for this community. </a:t>
            </a:r>
          </a:p>
          <a:p>
            <a:endParaRPr lang="en-US" dirty="0">
              <a:solidFill>
                <a:srgbClr val="000000"/>
              </a:solidFill>
              <a:latin typeface="Montserrat"/>
            </a:endParaRPr>
          </a:p>
          <a:p>
            <a:r>
              <a:rPr lang="en-US" dirty="0">
                <a:solidFill>
                  <a:srgbClr val="000000"/>
                </a:solidFill>
                <a:latin typeface="Montserrat"/>
              </a:rPr>
              <a:t>“We call it the Glitter Group because glitter is something visible, easily seen,” says Khera, referring not only to its sparkle, but also the group standing out as a support to women. </a:t>
            </a:r>
          </a:p>
          <a:p>
            <a:pPr algn="l"/>
            <a:endParaRPr lang="en-US" b="0" i="0" dirty="0">
              <a:solidFill>
                <a:srgbClr val="000000"/>
              </a:solidFill>
              <a:effectLst/>
              <a:latin typeface="Montserrat"/>
            </a:endParaRPr>
          </a:p>
          <a:p>
            <a:endParaRPr lang="en-GB" dirty="0">
              <a:solidFill>
                <a:srgbClr val="000000"/>
              </a:solidFill>
              <a:latin typeface="Montserrat"/>
            </a:endParaRPr>
          </a:p>
          <a:p>
            <a:r>
              <a:rPr lang="en-US" dirty="0">
                <a:solidFill>
                  <a:schemeClr val="bg1"/>
                </a:solidFill>
                <a:latin typeface="Montserrat"/>
              </a:rPr>
              <a:t> </a:t>
            </a:r>
            <a:endParaRPr lang="en-US" dirty="0">
              <a:solidFill>
                <a:schemeClr val="bg1"/>
              </a:solidFill>
            </a:endParaRPr>
          </a:p>
          <a:p>
            <a:endParaRPr lang="en-GB" sz="1100" dirty="0">
              <a:solidFill>
                <a:srgbClr val="000000"/>
              </a:solidFill>
              <a:latin typeface="Aptos"/>
            </a:endParaRPr>
          </a:p>
          <a:p>
            <a:endParaRPr lang="en-US" dirty="0">
              <a:solidFill>
                <a:srgbClr val="000000"/>
              </a:solidFill>
              <a:latin typeface="Montserrat" panose="00000500000000000000" pitchFamily="2" charset="0"/>
            </a:endParaRPr>
          </a:p>
        </p:txBody>
      </p:sp>
      <p:pic>
        <p:nvPicPr>
          <p:cNvPr id="11" name="Picture 10" descr="A purple and green text on a black background&#10;&#10;Description automatically generated">
            <a:extLst>
              <a:ext uri="{FF2B5EF4-FFF2-40B4-BE49-F238E27FC236}">
                <a16:creationId xmlns:a16="http://schemas.microsoft.com/office/drawing/2014/main" id="{59E3D891-9F2F-1790-E170-09CF9E835F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5" name="Picture 4" descr="A group of people standing together outside&#10;&#10;AI-generated content may be incorrect.">
            <a:extLst>
              <a:ext uri="{FF2B5EF4-FFF2-40B4-BE49-F238E27FC236}">
                <a16:creationId xmlns:a16="http://schemas.microsoft.com/office/drawing/2014/main" id="{2F3622ED-E101-E0F5-43FA-CB58081161AF}"/>
              </a:ext>
            </a:extLst>
          </p:cNvPr>
          <p:cNvPicPr>
            <a:picLocks noChangeAspect="1"/>
          </p:cNvPicPr>
          <p:nvPr/>
        </p:nvPicPr>
        <p:blipFill>
          <a:blip r:embed="rId6"/>
          <a:srcRect l="2692" t="8117" r="1538" b="17603"/>
          <a:stretch/>
        </p:blipFill>
        <p:spPr>
          <a:xfrm>
            <a:off x="4372707" y="1421448"/>
            <a:ext cx="7350374" cy="3851062"/>
          </a:xfrm>
          <a:prstGeom prst="rect">
            <a:avLst/>
          </a:prstGeom>
        </p:spPr>
      </p:pic>
      <p:sp>
        <p:nvSpPr>
          <p:cNvPr id="6" name="TextBox 5">
            <a:extLst>
              <a:ext uri="{FF2B5EF4-FFF2-40B4-BE49-F238E27FC236}">
                <a16:creationId xmlns:a16="http://schemas.microsoft.com/office/drawing/2014/main" id="{2AAA8098-C260-53BB-D169-168EA5628F51}"/>
              </a:ext>
            </a:extLst>
          </p:cNvPr>
          <p:cNvSpPr txBox="1"/>
          <p:nvPr/>
        </p:nvSpPr>
        <p:spPr>
          <a:xfrm>
            <a:off x="158727" y="5377253"/>
            <a:ext cx="52353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bg1"/>
              </a:solidFill>
              <a:latin typeface="Montserrat"/>
              <a:ea typeface="Calibri"/>
              <a:cs typeface="Calibri"/>
            </a:endParaRPr>
          </a:p>
        </p:txBody>
      </p:sp>
    </p:spTree>
    <p:extLst>
      <p:ext uri="{BB962C8B-B14F-4D97-AF65-F5344CB8AC3E}">
        <p14:creationId xmlns:p14="http://schemas.microsoft.com/office/powerpoint/2010/main" val="3979751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8E78DC28-CCC2-6A7E-26C6-784464F67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9839426B-5D31-9813-A130-880C16C92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
        <p:nvSpPr>
          <p:cNvPr id="12" name="TextBox 11">
            <a:extLst>
              <a:ext uri="{FF2B5EF4-FFF2-40B4-BE49-F238E27FC236}">
                <a16:creationId xmlns:a16="http://schemas.microsoft.com/office/drawing/2014/main" id="{C8733313-DFD2-9409-78E1-37132169CD17}"/>
              </a:ext>
            </a:extLst>
          </p:cNvPr>
          <p:cNvSpPr txBox="1"/>
          <p:nvPr/>
        </p:nvSpPr>
        <p:spPr>
          <a:xfrm>
            <a:off x="5548368" y="1131419"/>
            <a:ext cx="611079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a:rPr>
              <a:t>This group has been the glittering light in a dark time for the women. Severe drought meant water was scarce, with not enough for people to drink or for crops to grow. Animals died. </a:t>
            </a:r>
          </a:p>
          <a:p>
            <a:endParaRPr lang="en-GB" dirty="0">
              <a:latin typeface="Montserrat"/>
            </a:endParaRPr>
          </a:p>
          <a:p>
            <a:r>
              <a:rPr lang="en-GB" dirty="0">
                <a:latin typeface="Montserrat"/>
              </a:rPr>
              <a:t>“This caused so much frustration,” remembers Khera. “Most of the time, our children went to school on an empty stomach.” </a:t>
            </a:r>
            <a:endParaRPr lang="en-US">
              <a:latin typeface="Montserrat"/>
            </a:endParaRPr>
          </a:p>
          <a:p>
            <a:endParaRPr lang="en-GB" dirty="0">
              <a:latin typeface="Montserrat"/>
            </a:endParaRPr>
          </a:p>
          <a:p>
            <a:r>
              <a:rPr lang="en-GB" dirty="0">
                <a:latin typeface="Montserrat"/>
              </a:rPr>
              <a:t>The Glitter Group  pulled together. "This community has the spirit of sharing the little we have,” says Khera. “We have a slogan: Unity is strength. Let’s pull together to inspire; let’s pull together to be strong.”</a:t>
            </a:r>
            <a:endParaRPr lang="en-US" dirty="0">
              <a:latin typeface="Montserrat"/>
            </a:endParaRPr>
          </a:p>
        </p:txBody>
      </p:sp>
      <p:pic>
        <p:nvPicPr>
          <p:cNvPr id="13" name="Picture 12" descr="A person in a purple robe holding a stick&#10;&#10;AI-generated content may be incorrect.">
            <a:extLst>
              <a:ext uri="{FF2B5EF4-FFF2-40B4-BE49-F238E27FC236}">
                <a16:creationId xmlns:a16="http://schemas.microsoft.com/office/drawing/2014/main" id="{B4E2FE2C-5751-F924-736C-D7115F1F30D3}"/>
              </a:ext>
            </a:extLst>
          </p:cNvPr>
          <p:cNvPicPr>
            <a:picLocks noChangeAspect="1"/>
          </p:cNvPicPr>
          <p:nvPr/>
        </p:nvPicPr>
        <p:blipFill>
          <a:blip r:embed="rId5"/>
          <a:stretch>
            <a:fillRect/>
          </a:stretch>
        </p:blipFill>
        <p:spPr>
          <a:xfrm>
            <a:off x="633047" y="3905739"/>
            <a:ext cx="4419601" cy="2926862"/>
          </a:xfrm>
          <a:prstGeom prst="rect">
            <a:avLst/>
          </a:prstGeom>
        </p:spPr>
      </p:pic>
      <p:pic>
        <p:nvPicPr>
          <p:cNvPr id="14" name="Picture 13" descr="A group of women sitting at a desk&#10;&#10;AI-generated content may be incorrect.">
            <a:extLst>
              <a:ext uri="{FF2B5EF4-FFF2-40B4-BE49-F238E27FC236}">
                <a16:creationId xmlns:a16="http://schemas.microsoft.com/office/drawing/2014/main" id="{18B21BCA-2DD7-46E5-731E-0E2E8D1EA39A}"/>
              </a:ext>
            </a:extLst>
          </p:cNvPr>
          <p:cNvPicPr>
            <a:picLocks noChangeAspect="1"/>
          </p:cNvPicPr>
          <p:nvPr/>
        </p:nvPicPr>
        <p:blipFill>
          <a:blip r:embed="rId6"/>
          <a:stretch>
            <a:fillRect/>
          </a:stretch>
        </p:blipFill>
        <p:spPr>
          <a:xfrm>
            <a:off x="633046" y="974970"/>
            <a:ext cx="4419601" cy="2926863"/>
          </a:xfrm>
          <a:prstGeom prst="rect">
            <a:avLst/>
          </a:prstGeom>
        </p:spPr>
      </p:pic>
      <p:sp>
        <p:nvSpPr>
          <p:cNvPr id="15" name="TextBox 14">
            <a:extLst>
              <a:ext uri="{FF2B5EF4-FFF2-40B4-BE49-F238E27FC236}">
                <a16:creationId xmlns:a16="http://schemas.microsoft.com/office/drawing/2014/main" id="{F12C113E-3928-BE35-2531-20E4B94A88D9}"/>
              </a:ext>
            </a:extLst>
          </p:cNvPr>
          <p:cNvSpPr txBox="1"/>
          <p:nvPr/>
        </p:nvSpPr>
        <p:spPr>
          <a:xfrm>
            <a:off x="5543150" y="5363990"/>
            <a:ext cx="49915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ontserrat"/>
              </a:rPr>
              <a:t>Could you be the Pilgrim of Hope or the 'light of the world' that Pope Francis </a:t>
            </a:r>
            <a:endParaRPr lang="en-US" dirty="0">
              <a:solidFill>
                <a:schemeClr val="bg1"/>
              </a:solidFill>
              <a:latin typeface="Calibri" panose="020F0502020204030204"/>
              <a:ea typeface="Calibri"/>
              <a:cs typeface="Calibri"/>
            </a:endParaRPr>
          </a:p>
          <a:p>
            <a:r>
              <a:rPr lang="en-US" dirty="0">
                <a:solidFill>
                  <a:schemeClr val="bg1"/>
                </a:solidFill>
                <a:latin typeface="Montserrat"/>
              </a:rPr>
              <a:t>calls us to be in this Jubilee Year?</a:t>
            </a:r>
            <a:endParaRPr lang="en-US">
              <a:solidFill>
                <a:schemeClr val="bg1"/>
              </a:solidFill>
              <a:ea typeface="Calibri"/>
              <a:cs typeface="Calibri"/>
            </a:endParaRPr>
          </a:p>
        </p:txBody>
      </p:sp>
      <p:pic>
        <p:nvPicPr>
          <p:cNvPr id="16" name="Picture 15" descr="A logo with a cross and a boat&#10;&#10;Description automatically generated">
            <a:extLst>
              <a:ext uri="{FF2B5EF4-FFF2-40B4-BE49-F238E27FC236}">
                <a16:creationId xmlns:a16="http://schemas.microsoft.com/office/drawing/2014/main" id="{C9758FA7-1031-5C3A-8733-2D8D443D743E}"/>
              </a:ext>
            </a:extLst>
          </p:cNvPr>
          <p:cNvPicPr>
            <a:picLocks noChangeAspect="1"/>
          </p:cNvPicPr>
          <p:nvPr/>
        </p:nvPicPr>
        <p:blipFill>
          <a:blip r:embed="rId7"/>
          <a:stretch>
            <a:fillRect/>
          </a:stretch>
        </p:blipFill>
        <p:spPr>
          <a:xfrm>
            <a:off x="10056515" y="4466910"/>
            <a:ext cx="1981200" cy="2705100"/>
          </a:xfrm>
          <a:prstGeom prst="rect">
            <a:avLst/>
          </a:prstGeom>
        </p:spPr>
      </p:pic>
    </p:spTree>
    <p:extLst>
      <p:ext uri="{BB962C8B-B14F-4D97-AF65-F5344CB8AC3E}">
        <p14:creationId xmlns:p14="http://schemas.microsoft.com/office/powerpoint/2010/main" val="1817044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85171" y="995688"/>
            <a:ext cx="2356429" cy="811960"/>
          </a:xfrm>
        </p:spPr>
        <p:txBody>
          <a:bodyPr>
            <a:normAutofit/>
          </a:bodyPr>
          <a:lstStyle/>
          <a:p>
            <a:r>
              <a:rPr lang="en-US" sz="4000">
                <a:latin typeface="Montserrat SemiBold" panose="00000700000000000000" pitchFamily="2" charset="0"/>
              </a:rPr>
              <a:t>Activity</a:t>
            </a:r>
            <a:endParaRPr lang="en-GB" sz="4000">
              <a:latin typeface="Montserrat SemiBold" panose="00000700000000000000" pitchFamily="2" charset="0"/>
            </a:endParaRPr>
          </a:p>
        </p:txBody>
      </p:sp>
      <p:sp>
        <p:nvSpPr>
          <p:cNvPr id="2" name="TextBox 1">
            <a:extLst>
              <a:ext uri="{FF2B5EF4-FFF2-40B4-BE49-F238E27FC236}">
                <a16:creationId xmlns:a16="http://schemas.microsoft.com/office/drawing/2014/main" id="{91AEDDDB-06CE-26D7-9A22-49E6ABA3EB61}"/>
              </a:ext>
            </a:extLst>
          </p:cNvPr>
          <p:cNvSpPr txBox="1"/>
          <p:nvPr/>
        </p:nvSpPr>
        <p:spPr>
          <a:xfrm>
            <a:off x="4300132" y="1938105"/>
            <a:ext cx="3464560" cy="4462760"/>
          </a:xfrm>
          <a:prstGeom prst="rect">
            <a:avLst/>
          </a:prstGeom>
          <a:noFill/>
          <a:ln w="57150">
            <a:solidFill>
              <a:schemeClr val="bg1"/>
            </a:solidFill>
            <a:prstDash val="sys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algn="ctr">
              <a:defRPr/>
            </a:pPr>
            <a:r>
              <a:rPr kumimoji="0" lang="en-US" sz="2000" b="0" i="0" u="none" strike="noStrike" kern="1200" cap="none" spc="0" normalizeH="0" baseline="0" noProof="0" dirty="0">
                <a:ln>
                  <a:noFill/>
                </a:ln>
                <a:solidFill>
                  <a:schemeClr val="bg1"/>
                </a:solidFill>
                <a:effectLst/>
                <a:uLnTx/>
                <a:uFillTx/>
                <a:latin typeface="Montserrat"/>
              </a:rPr>
              <a:t>Look at the diagram on the next slide. </a:t>
            </a:r>
            <a:r>
              <a:rPr lang="en-US" sz="2000" dirty="0">
                <a:solidFill>
                  <a:schemeClr val="bg1"/>
                </a:solidFill>
                <a:latin typeface="Montserrat"/>
              </a:rPr>
              <a:t>Can you explain in words the impact chickens have had on the Glitter Group community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9" name="TextBox 8">
            <a:extLst>
              <a:ext uri="{FF2B5EF4-FFF2-40B4-BE49-F238E27FC236}">
                <a16:creationId xmlns:a16="http://schemas.microsoft.com/office/drawing/2014/main" id="{933B87C8-E343-8BD9-C3D5-4CAAF67C1E7F}"/>
              </a:ext>
            </a:extLst>
          </p:cNvPr>
          <p:cNvSpPr txBox="1"/>
          <p:nvPr/>
        </p:nvSpPr>
        <p:spPr>
          <a:xfrm>
            <a:off x="377305" y="1960048"/>
            <a:ext cx="3464560" cy="4462760"/>
          </a:xfrm>
          <a:prstGeom prst="rect">
            <a:avLst/>
          </a:prstGeom>
          <a:noFill/>
          <a:ln w="57150">
            <a:solidFill>
              <a:schemeClr val="bg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Send in your fundraising money for Big Lent Walk.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10" name="TextBox 9">
            <a:extLst>
              <a:ext uri="{FF2B5EF4-FFF2-40B4-BE49-F238E27FC236}">
                <a16:creationId xmlns:a16="http://schemas.microsoft.com/office/drawing/2014/main" id="{B06E0165-05B3-89C6-22E5-8FF9A3D39D3E}"/>
              </a:ext>
            </a:extLst>
          </p:cNvPr>
          <p:cNvSpPr txBox="1"/>
          <p:nvPr/>
        </p:nvSpPr>
        <p:spPr>
          <a:xfrm>
            <a:off x="8222959" y="1971677"/>
            <a:ext cx="3464560" cy="4508927"/>
          </a:xfrm>
          <a:prstGeom prst="rect">
            <a:avLst/>
          </a:prstGeom>
          <a:noFill/>
          <a:ln w="57150">
            <a:solidFill>
              <a:schemeClr val="bg1"/>
            </a:solidFill>
            <a:prstDash val="sys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rPr>
              <a:t>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Let’s talk about eggs! As a class try and work out the  average egg consumption every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Distributive justice means giving every equal access to food. Do you think this is happening?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050" dirty="0">
                <a:latin typeface="Montserrat" panose="00000500000000000000" pitchFamily="2" charset="0"/>
              </a:rPr>
            </a:br>
            <a:endParaRPr lang="en-GB" sz="1200" dirty="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latin typeface="Montserrat" panose="00000500000000000000" pitchFamily="2" charset="0"/>
            </a:endParaRPr>
          </a:p>
        </p:txBody>
      </p:sp>
      <p:pic>
        <p:nvPicPr>
          <p:cNvPr id="8" name="Picture 7" descr="A purple and green text on a black background&#10;&#10;Description automatically generated">
            <a:extLst>
              <a:ext uri="{FF2B5EF4-FFF2-40B4-BE49-F238E27FC236}">
                <a16:creationId xmlns:a16="http://schemas.microsoft.com/office/drawing/2014/main" id="{9A92FEDF-0E44-EFDB-13F3-4D3DF9332C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2655" y="4507139"/>
            <a:ext cx="1753860" cy="1753860"/>
          </a:xfrm>
          <a:prstGeom prst="rect">
            <a:avLst/>
          </a:prstGeom>
        </p:spPr>
      </p:pic>
      <p:grpSp>
        <p:nvGrpSpPr>
          <p:cNvPr id="11" name="Group 10">
            <a:extLst>
              <a:ext uri="{FF2B5EF4-FFF2-40B4-BE49-F238E27FC236}">
                <a16:creationId xmlns:a16="http://schemas.microsoft.com/office/drawing/2014/main" id="{7C2C444E-3DDD-F52A-5137-5BB8677EFEEF}"/>
              </a:ext>
            </a:extLst>
          </p:cNvPr>
          <p:cNvGrpSpPr/>
          <p:nvPr/>
        </p:nvGrpSpPr>
        <p:grpSpPr>
          <a:xfrm>
            <a:off x="10008468" y="30260"/>
            <a:ext cx="2216773" cy="1865157"/>
            <a:chOff x="10008468" y="30260"/>
            <a:chExt cx="2216773" cy="1865157"/>
          </a:xfrm>
        </p:grpSpPr>
        <p:pic>
          <p:nvPicPr>
            <p:cNvPr id="12" name="Picture 11" descr="A chicken and a black background&#10;&#10;Description automatically generated">
              <a:extLst>
                <a:ext uri="{FF2B5EF4-FFF2-40B4-BE49-F238E27FC236}">
                  <a16:creationId xmlns:a16="http://schemas.microsoft.com/office/drawing/2014/main" id="{D8F1009B-A7D8-C434-11B9-711B10F738A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13" name="Picture 12" descr="A chicken and a black background&#10;&#10;Description automatically generated">
              <a:extLst>
                <a:ext uri="{FF2B5EF4-FFF2-40B4-BE49-F238E27FC236}">
                  <a16:creationId xmlns:a16="http://schemas.microsoft.com/office/drawing/2014/main" id="{974985E6-7260-4C90-9A19-D062F3C0B1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4" name="Picture 13" descr="A chicken and a black background&#10;&#10;Description automatically generated">
              <a:extLst>
                <a:ext uri="{FF2B5EF4-FFF2-40B4-BE49-F238E27FC236}">
                  <a16:creationId xmlns:a16="http://schemas.microsoft.com/office/drawing/2014/main" id="{9EAC22D5-AB40-F276-0479-2222EF135BA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2073070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pic>
        <p:nvPicPr>
          <p:cNvPr id="2" name="Picture 1" descr="A purple and green text on a black background&#10;&#10;Description automatically generated">
            <a:extLst>
              <a:ext uri="{FF2B5EF4-FFF2-40B4-BE49-F238E27FC236}">
                <a16:creationId xmlns:a16="http://schemas.microsoft.com/office/drawing/2014/main" id="{89957764-CEBD-0729-766B-54512A721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8" name="Picture 7" descr="A bright light in the sky&#10;&#10;AI-generated content may be incorrect.">
            <a:extLst>
              <a:ext uri="{FF2B5EF4-FFF2-40B4-BE49-F238E27FC236}">
                <a16:creationId xmlns:a16="http://schemas.microsoft.com/office/drawing/2014/main" id="{2BB10327-7A2C-4EA3-BA79-4091F6DDA143}"/>
              </a:ext>
            </a:extLst>
          </p:cNvPr>
          <p:cNvPicPr>
            <a:picLocks noChangeAspect="1"/>
          </p:cNvPicPr>
          <p:nvPr/>
        </p:nvPicPr>
        <p:blipFill>
          <a:blip r:embed="rId5"/>
          <a:stretch>
            <a:fillRect/>
          </a:stretch>
        </p:blipFill>
        <p:spPr>
          <a:xfrm>
            <a:off x="0" y="785447"/>
            <a:ext cx="12250615" cy="9226061"/>
          </a:xfrm>
          <a:prstGeom prst="rect">
            <a:avLst/>
          </a:prstGeom>
        </p:spPr>
      </p:pic>
      <p:sp>
        <p:nvSpPr>
          <p:cNvPr id="10" name="TextBox 9">
            <a:extLst>
              <a:ext uri="{FF2B5EF4-FFF2-40B4-BE49-F238E27FC236}">
                <a16:creationId xmlns:a16="http://schemas.microsoft.com/office/drawing/2014/main" id="{E3C0EB03-AA49-0186-9B1E-9D6195896F81}"/>
              </a:ext>
            </a:extLst>
          </p:cNvPr>
          <p:cNvSpPr txBox="1"/>
          <p:nvPr/>
        </p:nvSpPr>
        <p:spPr>
          <a:xfrm>
            <a:off x="593494" y="1146068"/>
            <a:ext cx="9013951"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300" dirty="0">
                <a:solidFill>
                  <a:srgbClr val="1B2344"/>
                </a:solidFill>
                <a:latin typeface="Montserrat SemiBold"/>
              </a:rPr>
              <a:t>Lectio Divina (Optional)</a:t>
            </a:r>
            <a:endParaRPr lang="en-US" dirty="0"/>
          </a:p>
        </p:txBody>
      </p:sp>
      <p:sp>
        <p:nvSpPr>
          <p:cNvPr id="12" name="TextBox 11">
            <a:extLst>
              <a:ext uri="{FF2B5EF4-FFF2-40B4-BE49-F238E27FC236}">
                <a16:creationId xmlns:a16="http://schemas.microsoft.com/office/drawing/2014/main" id="{5C7E2875-B3A7-A73A-2C4C-617A77DA6D4D}"/>
              </a:ext>
            </a:extLst>
          </p:cNvPr>
          <p:cNvSpPr txBox="1"/>
          <p:nvPr/>
        </p:nvSpPr>
        <p:spPr>
          <a:xfrm>
            <a:off x="164436" y="2161367"/>
            <a:ext cx="112735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solidFill>
                  <a:srgbClr val="1B2344"/>
                </a:solidFill>
                <a:latin typeface="Montserrat"/>
              </a:rPr>
              <a:t>Lectio Divina is about reading scripture prayerfully, slowly and with imagination.</a:t>
            </a:r>
            <a:endParaRPr lang="en-US" dirty="0">
              <a:latin typeface="Montserrat"/>
            </a:endParaRPr>
          </a:p>
          <a:p>
            <a:pPr algn="ctr"/>
            <a:r>
              <a:rPr lang="en-US" b="1" i="1" dirty="0">
                <a:solidFill>
                  <a:srgbClr val="1B2344"/>
                </a:solidFill>
                <a:latin typeface="Montserrat"/>
              </a:rPr>
              <a:t>Read, meditate, pray and focus on God </a:t>
            </a:r>
            <a:endParaRPr lang="en-US" dirty="0"/>
          </a:p>
        </p:txBody>
      </p:sp>
      <p:sp>
        <p:nvSpPr>
          <p:cNvPr id="4" name="TextBox 3">
            <a:extLst>
              <a:ext uri="{FF2B5EF4-FFF2-40B4-BE49-F238E27FC236}">
                <a16:creationId xmlns:a16="http://schemas.microsoft.com/office/drawing/2014/main" id="{C67C2823-F8FC-842F-C4BD-22D870D55FA2}"/>
              </a:ext>
            </a:extLst>
          </p:cNvPr>
          <p:cNvSpPr txBox="1"/>
          <p:nvPr/>
        </p:nvSpPr>
        <p:spPr>
          <a:xfrm>
            <a:off x="447880" y="3272997"/>
            <a:ext cx="11354854" cy="1569660"/>
          </a:xfrm>
          <a:prstGeom prst="rect">
            <a:avLst/>
          </a:prstGeom>
          <a:solidFill>
            <a:srgbClr val="F8F8F8">
              <a:alpha val="78824"/>
            </a:srgbClr>
          </a:solidFill>
        </p:spPr>
        <p:txBody>
          <a:bodyPr wrap="square" lIns="91440" tIns="45720" rIns="91440" bIns="45720" anchor="t">
            <a:spAutoFit/>
          </a:bodyPr>
          <a:lstStyle/>
          <a:p>
            <a:pPr algn="ctr"/>
            <a:r>
              <a:rPr lang="en-US" sz="3200" dirty="0">
                <a:latin typeface="Montserrat"/>
              </a:rPr>
              <a:t>"Again, Jesus spoke to them, saying, </a:t>
            </a:r>
            <a:endParaRPr lang="en-US" sz="3200" dirty="0"/>
          </a:p>
          <a:p>
            <a:pPr algn="ctr"/>
            <a:r>
              <a:rPr lang="en-US" sz="3200" dirty="0">
                <a:latin typeface="Montserrat"/>
              </a:rPr>
              <a:t>‘I am the light of the world.’” </a:t>
            </a:r>
            <a:endParaRPr lang="en-US" sz="3200" dirty="0"/>
          </a:p>
          <a:p>
            <a:pPr algn="ctr"/>
            <a:r>
              <a:rPr lang="en-US" sz="3200" dirty="0">
                <a:latin typeface="Montserrat"/>
              </a:rPr>
              <a:t>John 8:12</a:t>
            </a:r>
            <a:endParaRPr lang="en-US" sz="3200" dirty="0"/>
          </a:p>
        </p:txBody>
      </p:sp>
    </p:spTree>
    <p:extLst>
      <p:ext uri="{BB962C8B-B14F-4D97-AF65-F5344CB8AC3E}">
        <p14:creationId xmlns:p14="http://schemas.microsoft.com/office/powerpoint/2010/main" val="2057009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1B2344"/>
        </a:solidFill>
        <a:effectLst/>
      </p:bgPr>
    </p:bg>
    <p:spTree>
      <p:nvGrpSpPr>
        <p:cNvPr id="1" name=""/>
        <p:cNvGrpSpPr/>
        <p:nvPr/>
      </p:nvGrpSpPr>
      <p:grpSpPr>
        <a:xfrm>
          <a:off x="0" y="0"/>
          <a:ext cx="0" cy="0"/>
          <a:chOff x="0" y="0"/>
          <a:chExt cx="0" cy="0"/>
        </a:xfrm>
      </p:grpSpPr>
      <p:pic>
        <p:nvPicPr>
          <p:cNvPr id="2" name="Picture 1" descr="A purple and green text on a black background&#10;&#10;Description automatically generated">
            <a:extLst>
              <a:ext uri="{FF2B5EF4-FFF2-40B4-BE49-F238E27FC236}">
                <a16:creationId xmlns:a16="http://schemas.microsoft.com/office/drawing/2014/main" id="{1758EAD8-140C-F739-B1EA-33D44D7862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010" y="5155936"/>
            <a:ext cx="1622519" cy="1622519"/>
          </a:xfrm>
          <a:prstGeom prst="rect">
            <a:avLst/>
          </a:prstGeom>
        </p:spPr>
      </p:pic>
      <p:pic>
        <p:nvPicPr>
          <p:cNvPr id="42" name="Picture 41" descr="A white text on a black background&#10;&#10;Description automatically generated">
            <a:extLst>
              <a:ext uri="{FF2B5EF4-FFF2-40B4-BE49-F238E27FC236}">
                <a16:creationId xmlns:a16="http://schemas.microsoft.com/office/drawing/2014/main" id="{A979AEAB-6EBC-756D-FBCE-DC1804C51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6052" y="5798833"/>
            <a:ext cx="1995948" cy="821453"/>
          </a:xfrm>
          <a:prstGeom prst="rect">
            <a:avLst/>
          </a:prstGeom>
        </p:spPr>
      </p:pic>
      <p:pic>
        <p:nvPicPr>
          <p:cNvPr id="8" name="Picture 7" descr="A screenshot of a video game&#10;&#10;AI-generated content may be incorrect.">
            <a:extLst>
              <a:ext uri="{FF2B5EF4-FFF2-40B4-BE49-F238E27FC236}">
                <a16:creationId xmlns:a16="http://schemas.microsoft.com/office/drawing/2014/main" id="{9C848EC6-B8C6-214C-C1B8-4A2CC51DD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989" y="-198921"/>
            <a:ext cx="7570741" cy="10709713"/>
          </a:xfrm>
          <a:prstGeom prst="rect">
            <a:avLst/>
          </a:prstGeom>
        </p:spPr>
      </p:pic>
    </p:spTree>
    <p:extLst>
      <p:ext uri="{BB962C8B-B14F-4D97-AF65-F5344CB8AC3E}">
        <p14:creationId xmlns:p14="http://schemas.microsoft.com/office/powerpoint/2010/main" val="23978104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surface with a lot of light&#10;&#10;Description automatically generated with medium confidence">
            <a:extLst>
              <a:ext uri="{FF2B5EF4-FFF2-40B4-BE49-F238E27FC236}">
                <a16:creationId xmlns:a16="http://schemas.microsoft.com/office/drawing/2014/main" id="{A65F9982-08D7-8CA2-623D-8552F21662C4}"/>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a:stretch/>
        </p:blipFill>
        <p:spPr>
          <a:xfrm>
            <a:off x="-29755" y="0"/>
            <a:ext cx="12192001" cy="6858000"/>
          </a:xfrm>
          <a:prstGeom prst="rect">
            <a:avLst/>
          </a:prstGeom>
          <a:solidFill>
            <a:schemeClr val="bg1"/>
          </a:solidFill>
        </p:spPr>
      </p:pic>
      <p:pic>
        <p:nvPicPr>
          <p:cNvPr id="2" name="Picture 1" descr="A purple and green text on a black background&#10;&#10;Description automatically generated">
            <a:extLst>
              <a:ext uri="{FF2B5EF4-FFF2-40B4-BE49-F238E27FC236}">
                <a16:creationId xmlns:a16="http://schemas.microsoft.com/office/drawing/2014/main" id="{3A630FFD-4E45-44D2-39F6-08AD6E414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34" y="160155"/>
            <a:ext cx="1858273" cy="1858273"/>
          </a:xfrm>
          <a:prstGeom prst="rect">
            <a:avLst/>
          </a:prstGeom>
        </p:spPr>
      </p:pic>
      <p:pic>
        <p:nvPicPr>
          <p:cNvPr id="4" name="Picture 3" descr="A purple and green text on a black background&#10;&#10;Description automatically generated">
            <a:extLst>
              <a:ext uri="{FF2B5EF4-FFF2-40B4-BE49-F238E27FC236}">
                <a16:creationId xmlns:a16="http://schemas.microsoft.com/office/drawing/2014/main" id="{332F7E86-A067-4258-6699-CD59ABBA4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913" y="4658413"/>
            <a:ext cx="1858273" cy="1858273"/>
          </a:xfrm>
          <a:prstGeom prst="rect">
            <a:avLst/>
          </a:prstGeom>
        </p:spPr>
      </p:pic>
      <p:pic>
        <p:nvPicPr>
          <p:cNvPr id="5" name="Picture 4" descr="A purple and green text on a black background&#10;&#10;Description automatically generated">
            <a:extLst>
              <a:ext uri="{FF2B5EF4-FFF2-40B4-BE49-F238E27FC236}">
                <a16:creationId xmlns:a16="http://schemas.microsoft.com/office/drawing/2014/main" id="{98E2B1B3-1361-B304-AD05-C82D49143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139" y="1589420"/>
            <a:ext cx="1336746" cy="1336746"/>
          </a:xfrm>
          <a:prstGeom prst="rect">
            <a:avLst/>
          </a:prstGeom>
        </p:spPr>
      </p:pic>
      <p:pic>
        <p:nvPicPr>
          <p:cNvPr id="8" name="Picture 7" descr="A purple and green text on a black background&#10;&#10;Description automatically generated">
            <a:extLst>
              <a:ext uri="{FF2B5EF4-FFF2-40B4-BE49-F238E27FC236}">
                <a16:creationId xmlns:a16="http://schemas.microsoft.com/office/drawing/2014/main" id="{4A02B23A-365D-314F-CFAF-34154C6DA9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0274" y="111675"/>
            <a:ext cx="1858273" cy="1858273"/>
          </a:xfrm>
          <a:prstGeom prst="rect">
            <a:avLst/>
          </a:prstGeom>
        </p:spPr>
      </p:pic>
      <p:pic>
        <p:nvPicPr>
          <p:cNvPr id="10" name="Picture 9" descr="A purple and green text on a black background&#10;&#10;Description automatically generated">
            <a:extLst>
              <a:ext uri="{FF2B5EF4-FFF2-40B4-BE49-F238E27FC236}">
                <a16:creationId xmlns:a16="http://schemas.microsoft.com/office/drawing/2014/main" id="{78153FAE-7F42-F601-C08F-0CCA9726CF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8003" y="4453331"/>
            <a:ext cx="931226" cy="931226"/>
          </a:xfrm>
          <a:prstGeom prst="rect">
            <a:avLst/>
          </a:prstGeom>
        </p:spPr>
      </p:pic>
      <p:pic>
        <p:nvPicPr>
          <p:cNvPr id="12" name="Picture 11" descr="A purple and green text on a black background&#10;&#10;Description automatically generated">
            <a:extLst>
              <a:ext uri="{FF2B5EF4-FFF2-40B4-BE49-F238E27FC236}">
                <a16:creationId xmlns:a16="http://schemas.microsoft.com/office/drawing/2014/main" id="{3B869335-1EF7-92EB-0BAA-620F66789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7869" y="2877445"/>
            <a:ext cx="931226" cy="931226"/>
          </a:xfrm>
          <a:prstGeom prst="rect">
            <a:avLst/>
          </a:prstGeom>
        </p:spPr>
      </p:pic>
      <p:pic>
        <p:nvPicPr>
          <p:cNvPr id="13" name="Picture 12" descr="A purple and green text on a black background&#10;&#10;Description automatically generated">
            <a:extLst>
              <a:ext uri="{FF2B5EF4-FFF2-40B4-BE49-F238E27FC236}">
                <a16:creationId xmlns:a16="http://schemas.microsoft.com/office/drawing/2014/main" id="{7961A19E-58F3-CFED-9161-0817CE01C7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968" y="1634256"/>
            <a:ext cx="931226" cy="931226"/>
          </a:xfrm>
          <a:prstGeom prst="rect">
            <a:avLst/>
          </a:prstGeom>
        </p:spPr>
      </p:pic>
      <p:pic>
        <p:nvPicPr>
          <p:cNvPr id="14" name="Picture 13" descr="A purple and green text on a black background&#10;&#10;Description automatically generated">
            <a:extLst>
              <a:ext uri="{FF2B5EF4-FFF2-40B4-BE49-F238E27FC236}">
                <a16:creationId xmlns:a16="http://schemas.microsoft.com/office/drawing/2014/main" id="{7B2913A3-51D0-9C51-EBEC-C2058692F1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767" y="160155"/>
            <a:ext cx="931226" cy="931226"/>
          </a:xfrm>
          <a:prstGeom prst="rect">
            <a:avLst/>
          </a:prstGeom>
        </p:spPr>
      </p:pic>
      <p:pic>
        <p:nvPicPr>
          <p:cNvPr id="15" name="Picture 14" descr="A purple and green text on a black background&#10;&#10;Description automatically generated">
            <a:extLst>
              <a:ext uri="{FF2B5EF4-FFF2-40B4-BE49-F238E27FC236}">
                <a16:creationId xmlns:a16="http://schemas.microsoft.com/office/drawing/2014/main" id="{E46DA891-AEEC-E7E0-0E2F-C32094E2D0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0931" y="1446761"/>
            <a:ext cx="523187" cy="523187"/>
          </a:xfrm>
          <a:prstGeom prst="rect">
            <a:avLst/>
          </a:prstGeom>
        </p:spPr>
      </p:pic>
      <p:pic>
        <p:nvPicPr>
          <p:cNvPr id="16" name="Picture 15" descr="A purple and green text on a black background&#10;&#10;Description automatically generated">
            <a:extLst>
              <a:ext uri="{FF2B5EF4-FFF2-40B4-BE49-F238E27FC236}">
                <a16:creationId xmlns:a16="http://schemas.microsoft.com/office/drawing/2014/main" id="{9ADD6364-A58B-E7E9-879C-38A23F4DC2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7515" y="529232"/>
            <a:ext cx="523187" cy="523187"/>
          </a:xfrm>
          <a:prstGeom prst="rect">
            <a:avLst/>
          </a:prstGeom>
        </p:spPr>
      </p:pic>
      <p:pic>
        <p:nvPicPr>
          <p:cNvPr id="17" name="Picture 16" descr="A purple and green text on a black background&#10;&#10;Description automatically generated">
            <a:extLst>
              <a:ext uri="{FF2B5EF4-FFF2-40B4-BE49-F238E27FC236}">
                <a16:creationId xmlns:a16="http://schemas.microsoft.com/office/drawing/2014/main" id="{A000ADAD-3EBC-A4C4-BC18-16C70FB48A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6424" y="5644888"/>
            <a:ext cx="523187" cy="523187"/>
          </a:xfrm>
          <a:prstGeom prst="rect">
            <a:avLst/>
          </a:prstGeom>
        </p:spPr>
      </p:pic>
      <p:pic>
        <p:nvPicPr>
          <p:cNvPr id="18" name="Picture 17" descr="A purple and green text on a black background&#10;&#10;Description automatically generated">
            <a:extLst>
              <a:ext uri="{FF2B5EF4-FFF2-40B4-BE49-F238E27FC236}">
                <a16:creationId xmlns:a16="http://schemas.microsoft.com/office/drawing/2014/main" id="{C34A6BB8-E153-8AA3-6CC0-9B46EE155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1433" y="566104"/>
            <a:ext cx="523187" cy="523187"/>
          </a:xfrm>
          <a:prstGeom prst="rect">
            <a:avLst/>
          </a:prstGeom>
        </p:spPr>
      </p:pic>
      <p:pic>
        <p:nvPicPr>
          <p:cNvPr id="19" name="Picture 18" descr="A purple and green text on a black background&#10;&#10;Description automatically generated">
            <a:extLst>
              <a:ext uri="{FF2B5EF4-FFF2-40B4-BE49-F238E27FC236}">
                <a16:creationId xmlns:a16="http://schemas.microsoft.com/office/drawing/2014/main" id="{1462F165-E4F9-346B-824B-2FBDA20B86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1148" y="5993499"/>
            <a:ext cx="523187" cy="523187"/>
          </a:xfrm>
          <a:prstGeom prst="rect">
            <a:avLst/>
          </a:prstGeom>
        </p:spPr>
      </p:pic>
      <p:pic>
        <p:nvPicPr>
          <p:cNvPr id="20" name="Picture 19" descr="A purple and green text on a black background&#10;&#10;Description automatically generated">
            <a:extLst>
              <a:ext uri="{FF2B5EF4-FFF2-40B4-BE49-F238E27FC236}">
                <a16:creationId xmlns:a16="http://schemas.microsoft.com/office/drawing/2014/main" id="{7FB9E425-2159-DE53-0989-EDDCE6087A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462" y="2908640"/>
            <a:ext cx="523187" cy="523187"/>
          </a:xfrm>
          <a:prstGeom prst="rect">
            <a:avLst/>
          </a:prstGeom>
        </p:spPr>
      </p:pic>
      <p:pic>
        <p:nvPicPr>
          <p:cNvPr id="21" name="Picture 20" descr="A purple and green text on a black background&#10;&#10;Description automatically generated">
            <a:extLst>
              <a:ext uri="{FF2B5EF4-FFF2-40B4-BE49-F238E27FC236}">
                <a16:creationId xmlns:a16="http://schemas.microsoft.com/office/drawing/2014/main" id="{6ED33610-FF0B-B695-D42C-99954F961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00526" y="2460221"/>
            <a:ext cx="523187" cy="523187"/>
          </a:xfrm>
          <a:prstGeom prst="rect">
            <a:avLst/>
          </a:prstGeom>
        </p:spPr>
      </p:pic>
      <p:pic>
        <p:nvPicPr>
          <p:cNvPr id="22" name="Picture 21" descr="A purple and green text on a black background&#10;&#10;Description automatically generated">
            <a:extLst>
              <a:ext uri="{FF2B5EF4-FFF2-40B4-BE49-F238E27FC236}">
                <a16:creationId xmlns:a16="http://schemas.microsoft.com/office/drawing/2014/main" id="{983E3F1E-5DA8-EA38-B927-78D63D2181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87" y="4192800"/>
            <a:ext cx="931226" cy="931226"/>
          </a:xfrm>
          <a:prstGeom prst="rect">
            <a:avLst/>
          </a:prstGeom>
        </p:spPr>
      </p:pic>
      <p:sp>
        <p:nvSpPr>
          <p:cNvPr id="23" name="TextBox 22">
            <a:extLst>
              <a:ext uri="{FF2B5EF4-FFF2-40B4-BE49-F238E27FC236}">
                <a16:creationId xmlns:a16="http://schemas.microsoft.com/office/drawing/2014/main" id="{99A43592-500F-B902-315E-BE67034C488F}"/>
              </a:ext>
            </a:extLst>
          </p:cNvPr>
          <p:cNvSpPr txBox="1"/>
          <p:nvPr/>
        </p:nvSpPr>
        <p:spPr>
          <a:xfrm>
            <a:off x="3798056" y="2877445"/>
            <a:ext cx="4895650" cy="1384995"/>
          </a:xfrm>
          <a:prstGeom prst="rect">
            <a:avLst/>
          </a:prstGeom>
          <a:noFill/>
        </p:spPr>
        <p:txBody>
          <a:bodyPr wrap="square" rtlCol="0">
            <a:spAutoFit/>
          </a:bodyPr>
          <a:lstStyle/>
          <a:p>
            <a:pPr algn="ctr"/>
            <a:r>
              <a:rPr lang="en-US" sz="2800" b="1">
                <a:solidFill>
                  <a:srgbClr val="9DC41A"/>
                </a:solidFill>
                <a:latin typeface="Montserrat" panose="00000500000000000000" pitchFamily="2" charset="0"/>
              </a:rPr>
              <a:t>Send us pictures of your Big Lent Walk! </a:t>
            </a:r>
          </a:p>
          <a:p>
            <a:pPr algn="ctr"/>
            <a:r>
              <a:rPr lang="en-US" sz="2800" b="1">
                <a:solidFill>
                  <a:srgbClr val="9DC41A"/>
                </a:solidFill>
                <a:latin typeface="Montserrat" panose="00000500000000000000" pitchFamily="2" charset="0"/>
              </a:rPr>
              <a:t>@cafodschools</a:t>
            </a:r>
          </a:p>
        </p:txBody>
      </p:sp>
      <p:pic>
        <p:nvPicPr>
          <p:cNvPr id="24" name="Picture 23" descr="A white text on a black background&#10;&#10;Description automatically generated">
            <a:extLst>
              <a:ext uri="{FF2B5EF4-FFF2-40B4-BE49-F238E27FC236}">
                <a16:creationId xmlns:a16="http://schemas.microsoft.com/office/drawing/2014/main" id="{F9524C2E-00E9-FA67-180F-EB5045BD4F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6573" y="5805632"/>
            <a:ext cx="2285673" cy="940693"/>
          </a:xfrm>
          <a:prstGeom prst="rect">
            <a:avLst/>
          </a:prstGeom>
        </p:spPr>
      </p:pic>
      <p:pic>
        <p:nvPicPr>
          <p:cNvPr id="25" name="Picture 24" descr="A purple and green text on a black background&#10;&#10;Description automatically generated">
            <a:extLst>
              <a:ext uri="{FF2B5EF4-FFF2-40B4-BE49-F238E27FC236}">
                <a16:creationId xmlns:a16="http://schemas.microsoft.com/office/drawing/2014/main" id="{733EF523-1096-2EDA-C9CF-C2EE98C40C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9139" y="5533483"/>
            <a:ext cx="931226" cy="931226"/>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60A43B5D-A712-AC6D-E3AB-5A63CD8583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9129" y="334641"/>
            <a:ext cx="1944304" cy="1944304"/>
          </a:xfrm>
          <a:prstGeom prst="rect">
            <a:avLst/>
          </a:prstGeom>
          <a:solidFill>
            <a:schemeClr val="bg1"/>
          </a:solidFill>
        </p:spPr>
      </p:pic>
      <p:pic>
        <p:nvPicPr>
          <p:cNvPr id="29" name="Picture 28" descr="A black background with a black square&#10;&#10;Description automatically generated with medium confidence">
            <a:extLst>
              <a:ext uri="{FF2B5EF4-FFF2-40B4-BE49-F238E27FC236}">
                <a16:creationId xmlns:a16="http://schemas.microsoft.com/office/drawing/2014/main" id="{64783C5D-D0BD-98F3-BAA7-3ED563563B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1482" y="2336646"/>
            <a:ext cx="1856154" cy="1856154"/>
          </a:xfrm>
          <a:prstGeom prst="rect">
            <a:avLst/>
          </a:prstGeom>
          <a:solidFill>
            <a:schemeClr val="bg1"/>
          </a:solidFill>
        </p:spPr>
      </p:pic>
      <p:pic>
        <p:nvPicPr>
          <p:cNvPr id="30" name="Picture 29" descr="A black background with a black square&#10;&#10;Description automatically generated with medium confidence">
            <a:extLst>
              <a:ext uri="{FF2B5EF4-FFF2-40B4-BE49-F238E27FC236}">
                <a16:creationId xmlns:a16="http://schemas.microsoft.com/office/drawing/2014/main" id="{D195A0F8-2072-27D3-0758-A67EE048EC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3293" y="4287273"/>
            <a:ext cx="1696723" cy="1696723"/>
          </a:xfrm>
          <a:prstGeom prst="rect">
            <a:avLst/>
          </a:prstGeom>
          <a:solidFill>
            <a:schemeClr val="bg1"/>
          </a:solidFill>
        </p:spPr>
      </p:pic>
      <p:pic>
        <p:nvPicPr>
          <p:cNvPr id="31" name="Picture 30" descr="A black background with a black square&#10;&#10;Description automatically generated with medium confidence">
            <a:extLst>
              <a:ext uri="{FF2B5EF4-FFF2-40B4-BE49-F238E27FC236}">
                <a16:creationId xmlns:a16="http://schemas.microsoft.com/office/drawing/2014/main" id="{F981F5C4-1C26-3928-1118-BE5B594041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4292" y="4683819"/>
            <a:ext cx="1941396" cy="1941396"/>
          </a:xfrm>
          <a:prstGeom prst="rect">
            <a:avLst/>
          </a:prstGeom>
          <a:solidFill>
            <a:schemeClr val="bg1"/>
          </a:solidFill>
        </p:spPr>
      </p:pic>
    </p:spTree>
    <p:extLst>
      <p:ext uri="{BB962C8B-B14F-4D97-AF65-F5344CB8AC3E}">
        <p14:creationId xmlns:p14="http://schemas.microsoft.com/office/powerpoint/2010/main" val="3458699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31E48-9621-C040-3244-55157E169963}"/>
            </a:ext>
          </a:extLst>
        </p:cNvPr>
        <p:cNvGrpSpPr/>
        <p:nvPr/>
      </p:nvGrpSpPr>
      <p:grpSpPr>
        <a:xfrm>
          <a:off x="0" y="0"/>
          <a:ext cx="0" cy="0"/>
          <a:chOff x="0" y="0"/>
          <a:chExt cx="0" cy="0"/>
        </a:xfrm>
      </p:grpSpPr>
      <p:pic>
        <p:nvPicPr>
          <p:cNvPr id="6" name="Picture 5" descr="A straw hut and a hut in a village&#10;&#10;Description automatically generated">
            <a:extLst>
              <a:ext uri="{FF2B5EF4-FFF2-40B4-BE49-F238E27FC236}">
                <a16:creationId xmlns:a16="http://schemas.microsoft.com/office/drawing/2014/main" id="{6FFA9934-113F-20E4-DF5A-8F57CFE881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952500"/>
            <a:ext cx="12192000" cy="5905500"/>
          </a:xfrm>
          <a:prstGeom prst="rect">
            <a:avLst/>
          </a:prstGeom>
        </p:spPr>
      </p:pic>
      <p:sp>
        <p:nvSpPr>
          <p:cNvPr id="4" name="TextBox 3">
            <a:extLst>
              <a:ext uri="{FF2B5EF4-FFF2-40B4-BE49-F238E27FC236}">
                <a16:creationId xmlns:a16="http://schemas.microsoft.com/office/drawing/2014/main" id="{FAA464B0-223F-02E7-5C80-AEDBE44DB7D8}"/>
              </a:ext>
            </a:extLst>
          </p:cNvPr>
          <p:cNvSpPr txBox="1"/>
          <p:nvPr/>
        </p:nvSpPr>
        <p:spPr>
          <a:xfrm>
            <a:off x="955548" y="1312354"/>
            <a:ext cx="10106731" cy="1446550"/>
          </a:xfrm>
          <a:prstGeom prst="rect">
            <a:avLst/>
          </a:prstGeom>
          <a:noFill/>
        </p:spPr>
        <p:txBody>
          <a:bodyPr wrap="square" rtlCol="0">
            <a:spAutoFit/>
          </a:bodyPr>
          <a:lstStyle/>
          <a:p>
            <a:pPr algn="ctr"/>
            <a:r>
              <a:rPr lang="en-US" sz="8800" b="1" dirty="0">
                <a:latin typeface="Montserrat" panose="00000500000000000000" pitchFamily="2" charset="0"/>
              </a:rPr>
              <a:t>Holy Week</a:t>
            </a:r>
            <a:endParaRPr lang="en-GB" sz="8800" b="1" dirty="0">
              <a:latin typeface="Montserrat" panose="00000500000000000000" pitchFamily="2" charset="0"/>
            </a:endParaRPr>
          </a:p>
        </p:txBody>
      </p:sp>
      <p:pic>
        <p:nvPicPr>
          <p:cNvPr id="2" name="Picture 1" descr="A blue text on a black background&#10;&#10;Description automatically generated">
            <a:extLst>
              <a:ext uri="{FF2B5EF4-FFF2-40B4-BE49-F238E27FC236}">
                <a16:creationId xmlns:a16="http://schemas.microsoft.com/office/drawing/2014/main" id="{A3E85069-B586-051D-D5BD-D1B8AA220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pic>
        <p:nvPicPr>
          <p:cNvPr id="3" name="Picture 2" descr="A purple and green text on a black background&#10;&#10;Description automatically generated">
            <a:extLst>
              <a:ext uri="{FF2B5EF4-FFF2-40B4-BE49-F238E27FC236}">
                <a16:creationId xmlns:a16="http://schemas.microsoft.com/office/drawing/2014/main" id="{2692B896-A42A-E28B-9FC3-101BE74913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3611123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grapes on a vine&#10;&#10;AI-generated content may be incorrect.">
            <a:extLst>
              <a:ext uri="{FF2B5EF4-FFF2-40B4-BE49-F238E27FC236}">
                <a16:creationId xmlns:a16="http://schemas.microsoft.com/office/drawing/2014/main" id="{A1BA4434-9C43-6B6E-0CFB-A088AE59BEA1}"/>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rcRect/>
          <a:stretch/>
        </p:blipFill>
        <p:spPr>
          <a:xfrm>
            <a:off x="0" y="895942"/>
            <a:ext cx="12192000" cy="5962057"/>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10" name="TextBox 9">
            <a:extLst>
              <a:ext uri="{FF2B5EF4-FFF2-40B4-BE49-F238E27FC236}">
                <a16:creationId xmlns:a16="http://schemas.microsoft.com/office/drawing/2014/main" id="{B06E0165-05B3-89C6-22E5-8FF9A3D39D3E}"/>
              </a:ext>
            </a:extLst>
          </p:cNvPr>
          <p:cNvSpPr txBox="1"/>
          <p:nvPr/>
        </p:nvSpPr>
        <p:spPr>
          <a:xfrm>
            <a:off x="504481" y="2284688"/>
            <a:ext cx="11113947" cy="3539430"/>
          </a:xfrm>
          <a:custGeom>
            <a:avLst/>
            <a:gdLst>
              <a:gd name="connsiteX0" fmla="*/ 0 w 11113947"/>
              <a:gd name="connsiteY0" fmla="*/ 0 h 3539430"/>
              <a:gd name="connsiteX1" fmla="*/ 473805 w 11113947"/>
              <a:gd name="connsiteY1" fmla="*/ 0 h 3539430"/>
              <a:gd name="connsiteX2" fmla="*/ 947610 w 11113947"/>
              <a:gd name="connsiteY2" fmla="*/ 0 h 3539430"/>
              <a:gd name="connsiteX3" fmla="*/ 1754834 w 11113947"/>
              <a:gd name="connsiteY3" fmla="*/ 0 h 3539430"/>
              <a:gd name="connsiteX4" fmla="*/ 2006360 w 11113947"/>
              <a:gd name="connsiteY4" fmla="*/ 0 h 3539430"/>
              <a:gd name="connsiteX5" fmla="*/ 2257886 w 11113947"/>
              <a:gd name="connsiteY5" fmla="*/ 0 h 3539430"/>
              <a:gd name="connsiteX6" fmla="*/ 2953970 w 11113947"/>
              <a:gd name="connsiteY6" fmla="*/ 0 h 3539430"/>
              <a:gd name="connsiteX7" fmla="*/ 3650054 w 11113947"/>
              <a:gd name="connsiteY7" fmla="*/ 0 h 3539430"/>
              <a:gd name="connsiteX8" fmla="*/ 4457278 w 11113947"/>
              <a:gd name="connsiteY8" fmla="*/ 0 h 3539430"/>
              <a:gd name="connsiteX9" fmla="*/ 5153362 w 11113947"/>
              <a:gd name="connsiteY9" fmla="*/ 0 h 3539430"/>
              <a:gd name="connsiteX10" fmla="*/ 5960585 w 11113947"/>
              <a:gd name="connsiteY10" fmla="*/ 0 h 3539430"/>
              <a:gd name="connsiteX11" fmla="*/ 6212111 w 11113947"/>
              <a:gd name="connsiteY11" fmla="*/ 0 h 3539430"/>
              <a:gd name="connsiteX12" fmla="*/ 6574777 w 11113947"/>
              <a:gd name="connsiteY12" fmla="*/ 0 h 3539430"/>
              <a:gd name="connsiteX13" fmla="*/ 6826303 w 11113947"/>
              <a:gd name="connsiteY13" fmla="*/ 0 h 3539430"/>
              <a:gd name="connsiteX14" fmla="*/ 7188969 w 11113947"/>
              <a:gd name="connsiteY14" fmla="*/ 0 h 3539430"/>
              <a:gd name="connsiteX15" fmla="*/ 7662774 w 11113947"/>
              <a:gd name="connsiteY15" fmla="*/ 0 h 3539430"/>
              <a:gd name="connsiteX16" fmla="*/ 8247719 w 11113947"/>
              <a:gd name="connsiteY16" fmla="*/ 0 h 3539430"/>
              <a:gd name="connsiteX17" fmla="*/ 9054942 w 11113947"/>
              <a:gd name="connsiteY17" fmla="*/ 0 h 3539430"/>
              <a:gd name="connsiteX18" fmla="*/ 9751026 w 11113947"/>
              <a:gd name="connsiteY18" fmla="*/ 0 h 3539430"/>
              <a:gd name="connsiteX19" fmla="*/ 10447110 w 11113947"/>
              <a:gd name="connsiteY19" fmla="*/ 0 h 3539430"/>
              <a:gd name="connsiteX20" fmla="*/ 11113947 w 11113947"/>
              <a:gd name="connsiteY20" fmla="*/ 0 h 3539430"/>
              <a:gd name="connsiteX21" fmla="*/ 11113947 w 11113947"/>
              <a:gd name="connsiteY21" fmla="*/ 483722 h 3539430"/>
              <a:gd name="connsiteX22" fmla="*/ 11113947 w 11113947"/>
              <a:gd name="connsiteY22" fmla="*/ 967444 h 3539430"/>
              <a:gd name="connsiteX23" fmla="*/ 11113947 w 11113947"/>
              <a:gd name="connsiteY23" fmla="*/ 1557349 h 3539430"/>
              <a:gd name="connsiteX24" fmla="*/ 11113947 w 11113947"/>
              <a:gd name="connsiteY24" fmla="*/ 2182648 h 3539430"/>
              <a:gd name="connsiteX25" fmla="*/ 11113947 w 11113947"/>
              <a:gd name="connsiteY25" fmla="*/ 2701765 h 3539430"/>
              <a:gd name="connsiteX26" fmla="*/ 11113947 w 11113947"/>
              <a:gd name="connsiteY26" fmla="*/ 3539430 h 3539430"/>
              <a:gd name="connsiteX27" fmla="*/ 10862421 w 11113947"/>
              <a:gd name="connsiteY27" fmla="*/ 3539430 h 3539430"/>
              <a:gd name="connsiteX28" fmla="*/ 10277476 w 11113947"/>
              <a:gd name="connsiteY28" fmla="*/ 3539430 h 3539430"/>
              <a:gd name="connsiteX29" fmla="*/ 9581392 w 11113947"/>
              <a:gd name="connsiteY29" fmla="*/ 3539430 h 3539430"/>
              <a:gd name="connsiteX30" fmla="*/ 8885308 w 11113947"/>
              <a:gd name="connsiteY30" fmla="*/ 3539430 h 3539430"/>
              <a:gd name="connsiteX31" fmla="*/ 8300364 w 11113947"/>
              <a:gd name="connsiteY31" fmla="*/ 3539430 h 3539430"/>
              <a:gd name="connsiteX32" fmla="*/ 8048837 w 11113947"/>
              <a:gd name="connsiteY32" fmla="*/ 3539430 h 3539430"/>
              <a:gd name="connsiteX33" fmla="*/ 7686172 w 11113947"/>
              <a:gd name="connsiteY33" fmla="*/ 3539430 h 3539430"/>
              <a:gd name="connsiteX34" fmla="*/ 7101227 w 11113947"/>
              <a:gd name="connsiteY34" fmla="*/ 3539430 h 3539430"/>
              <a:gd name="connsiteX35" fmla="*/ 6738562 w 11113947"/>
              <a:gd name="connsiteY35" fmla="*/ 3539430 h 3539430"/>
              <a:gd name="connsiteX36" fmla="*/ 6487035 w 11113947"/>
              <a:gd name="connsiteY36" fmla="*/ 3539430 h 3539430"/>
              <a:gd name="connsiteX37" fmla="*/ 5679812 w 11113947"/>
              <a:gd name="connsiteY37" fmla="*/ 3539430 h 3539430"/>
              <a:gd name="connsiteX38" fmla="*/ 5317146 w 11113947"/>
              <a:gd name="connsiteY38" fmla="*/ 3539430 h 3539430"/>
              <a:gd name="connsiteX39" fmla="*/ 4732202 w 11113947"/>
              <a:gd name="connsiteY39" fmla="*/ 3539430 h 3539430"/>
              <a:gd name="connsiteX40" fmla="*/ 3924978 w 11113947"/>
              <a:gd name="connsiteY40" fmla="*/ 3539430 h 3539430"/>
              <a:gd name="connsiteX41" fmla="*/ 3117755 w 11113947"/>
              <a:gd name="connsiteY41" fmla="*/ 3539430 h 3539430"/>
              <a:gd name="connsiteX42" fmla="*/ 2532810 w 11113947"/>
              <a:gd name="connsiteY42" fmla="*/ 3539430 h 3539430"/>
              <a:gd name="connsiteX43" fmla="*/ 2281284 w 11113947"/>
              <a:gd name="connsiteY43" fmla="*/ 3539430 h 3539430"/>
              <a:gd name="connsiteX44" fmla="*/ 1585200 w 11113947"/>
              <a:gd name="connsiteY44" fmla="*/ 3539430 h 3539430"/>
              <a:gd name="connsiteX45" fmla="*/ 1333674 w 11113947"/>
              <a:gd name="connsiteY45" fmla="*/ 3539430 h 3539430"/>
              <a:gd name="connsiteX46" fmla="*/ 1082147 w 11113947"/>
              <a:gd name="connsiteY46" fmla="*/ 3539430 h 3539430"/>
              <a:gd name="connsiteX47" fmla="*/ 830621 w 11113947"/>
              <a:gd name="connsiteY47" fmla="*/ 3539430 h 3539430"/>
              <a:gd name="connsiteX48" fmla="*/ 0 w 11113947"/>
              <a:gd name="connsiteY48" fmla="*/ 3539430 h 3539430"/>
              <a:gd name="connsiteX49" fmla="*/ 0 w 11113947"/>
              <a:gd name="connsiteY49" fmla="*/ 2914131 h 3539430"/>
              <a:gd name="connsiteX50" fmla="*/ 0 w 11113947"/>
              <a:gd name="connsiteY50" fmla="*/ 2430409 h 3539430"/>
              <a:gd name="connsiteX51" fmla="*/ 0 w 11113947"/>
              <a:gd name="connsiteY51" fmla="*/ 1769715 h 3539430"/>
              <a:gd name="connsiteX52" fmla="*/ 0 w 11113947"/>
              <a:gd name="connsiteY52" fmla="*/ 1109021 h 3539430"/>
              <a:gd name="connsiteX53" fmla="*/ 0 w 11113947"/>
              <a:gd name="connsiteY53" fmla="*/ 554511 h 3539430"/>
              <a:gd name="connsiteX54" fmla="*/ 0 w 11113947"/>
              <a:gd name="connsiteY54" fmla="*/ 0 h 3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113947" h="3539430" extrusionOk="0">
                <a:moveTo>
                  <a:pt x="0" y="0"/>
                </a:moveTo>
                <a:cubicBezTo>
                  <a:pt x="125482" y="-15165"/>
                  <a:pt x="317793" y="29669"/>
                  <a:pt x="473805" y="0"/>
                </a:cubicBezTo>
                <a:cubicBezTo>
                  <a:pt x="629817" y="-29669"/>
                  <a:pt x="726277" y="8344"/>
                  <a:pt x="947610" y="0"/>
                </a:cubicBezTo>
                <a:cubicBezTo>
                  <a:pt x="1168943" y="-8344"/>
                  <a:pt x="1543202" y="90516"/>
                  <a:pt x="1754834" y="0"/>
                </a:cubicBezTo>
                <a:cubicBezTo>
                  <a:pt x="1966466" y="-90516"/>
                  <a:pt x="1941045" y="21275"/>
                  <a:pt x="2006360" y="0"/>
                </a:cubicBezTo>
                <a:cubicBezTo>
                  <a:pt x="2071675" y="-21275"/>
                  <a:pt x="2154241" y="4260"/>
                  <a:pt x="2257886" y="0"/>
                </a:cubicBezTo>
                <a:cubicBezTo>
                  <a:pt x="2361531" y="-4260"/>
                  <a:pt x="2755591" y="28945"/>
                  <a:pt x="2953970" y="0"/>
                </a:cubicBezTo>
                <a:cubicBezTo>
                  <a:pt x="3152349" y="-28945"/>
                  <a:pt x="3430390" y="38023"/>
                  <a:pt x="3650054" y="0"/>
                </a:cubicBezTo>
                <a:cubicBezTo>
                  <a:pt x="3869718" y="-38023"/>
                  <a:pt x="4143593" y="69327"/>
                  <a:pt x="4457278" y="0"/>
                </a:cubicBezTo>
                <a:cubicBezTo>
                  <a:pt x="4770963" y="-69327"/>
                  <a:pt x="4808416" y="18107"/>
                  <a:pt x="5153362" y="0"/>
                </a:cubicBezTo>
                <a:cubicBezTo>
                  <a:pt x="5498308" y="-18107"/>
                  <a:pt x="5581241" y="76014"/>
                  <a:pt x="5960585" y="0"/>
                </a:cubicBezTo>
                <a:cubicBezTo>
                  <a:pt x="6339929" y="-76014"/>
                  <a:pt x="6157429" y="14360"/>
                  <a:pt x="6212111" y="0"/>
                </a:cubicBezTo>
                <a:cubicBezTo>
                  <a:pt x="6266793" y="-14360"/>
                  <a:pt x="6464204" y="1392"/>
                  <a:pt x="6574777" y="0"/>
                </a:cubicBezTo>
                <a:cubicBezTo>
                  <a:pt x="6685350" y="-1392"/>
                  <a:pt x="6759643" y="9473"/>
                  <a:pt x="6826303" y="0"/>
                </a:cubicBezTo>
                <a:cubicBezTo>
                  <a:pt x="6892963" y="-9473"/>
                  <a:pt x="7110738" y="42818"/>
                  <a:pt x="7188969" y="0"/>
                </a:cubicBezTo>
                <a:cubicBezTo>
                  <a:pt x="7267200" y="-42818"/>
                  <a:pt x="7487278" y="45304"/>
                  <a:pt x="7662774" y="0"/>
                </a:cubicBezTo>
                <a:cubicBezTo>
                  <a:pt x="7838270" y="-45304"/>
                  <a:pt x="8114364" y="48920"/>
                  <a:pt x="8247719" y="0"/>
                </a:cubicBezTo>
                <a:cubicBezTo>
                  <a:pt x="8381075" y="-48920"/>
                  <a:pt x="8660987" y="76375"/>
                  <a:pt x="9054942" y="0"/>
                </a:cubicBezTo>
                <a:cubicBezTo>
                  <a:pt x="9448897" y="-76375"/>
                  <a:pt x="9446717" y="27610"/>
                  <a:pt x="9751026" y="0"/>
                </a:cubicBezTo>
                <a:cubicBezTo>
                  <a:pt x="10055335" y="-27610"/>
                  <a:pt x="10138751" y="5655"/>
                  <a:pt x="10447110" y="0"/>
                </a:cubicBezTo>
                <a:cubicBezTo>
                  <a:pt x="10755469" y="-5655"/>
                  <a:pt x="10846463" y="76362"/>
                  <a:pt x="11113947" y="0"/>
                </a:cubicBezTo>
                <a:cubicBezTo>
                  <a:pt x="11145395" y="153842"/>
                  <a:pt x="11102488" y="344658"/>
                  <a:pt x="11113947" y="483722"/>
                </a:cubicBezTo>
                <a:cubicBezTo>
                  <a:pt x="11125406" y="622786"/>
                  <a:pt x="11094877" y="762089"/>
                  <a:pt x="11113947" y="967444"/>
                </a:cubicBezTo>
                <a:cubicBezTo>
                  <a:pt x="11133017" y="1172799"/>
                  <a:pt x="11080635" y="1278092"/>
                  <a:pt x="11113947" y="1557349"/>
                </a:cubicBezTo>
                <a:cubicBezTo>
                  <a:pt x="11147259" y="1836607"/>
                  <a:pt x="11043704" y="1980663"/>
                  <a:pt x="11113947" y="2182648"/>
                </a:cubicBezTo>
                <a:cubicBezTo>
                  <a:pt x="11184190" y="2384633"/>
                  <a:pt x="11066497" y="2462635"/>
                  <a:pt x="11113947" y="2701765"/>
                </a:cubicBezTo>
                <a:cubicBezTo>
                  <a:pt x="11161397" y="2940895"/>
                  <a:pt x="11030012" y="3167563"/>
                  <a:pt x="11113947" y="3539430"/>
                </a:cubicBezTo>
                <a:cubicBezTo>
                  <a:pt x="11004232" y="3563472"/>
                  <a:pt x="10948384" y="3517903"/>
                  <a:pt x="10862421" y="3539430"/>
                </a:cubicBezTo>
                <a:cubicBezTo>
                  <a:pt x="10776458" y="3560957"/>
                  <a:pt x="10475903" y="3505945"/>
                  <a:pt x="10277476" y="3539430"/>
                </a:cubicBezTo>
                <a:cubicBezTo>
                  <a:pt x="10079049" y="3572915"/>
                  <a:pt x="9805101" y="3466654"/>
                  <a:pt x="9581392" y="3539430"/>
                </a:cubicBezTo>
                <a:cubicBezTo>
                  <a:pt x="9357683" y="3612206"/>
                  <a:pt x="9145009" y="3497766"/>
                  <a:pt x="8885308" y="3539430"/>
                </a:cubicBezTo>
                <a:cubicBezTo>
                  <a:pt x="8625607" y="3581094"/>
                  <a:pt x="8513108" y="3509500"/>
                  <a:pt x="8300364" y="3539430"/>
                </a:cubicBezTo>
                <a:cubicBezTo>
                  <a:pt x="8087620" y="3569360"/>
                  <a:pt x="8166642" y="3530560"/>
                  <a:pt x="8048837" y="3539430"/>
                </a:cubicBezTo>
                <a:cubicBezTo>
                  <a:pt x="7931032" y="3548300"/>
                  <a:pt x="7838154" y="3535817"/>
                  <a:pt x="7686172" y="3539430"/>
                </a:cubicBezTo>
                <a:cubicBezTo>
                  <a:pt x="7534190" y="3543043"/>
                  <a:pt x="7388711" y="3516614"/>
                  <a:pt x="7101227" y="3539430"/>
                </a:cubicBezTo>
                <a:cubicBezTo>
                  <a:pt x="6813743" y="3562246"/>
                  <a:pt x="6896970" y="3529461"/>
                  <a:pt x="6738562" y="3539430"/>
                </a:cubicBezTo>
                <a:cubicBezTo>
                  <a:pt x="6580155" y="3549399"/>
                  <a:pt x="6588940" y="3513012"/>
                  <a:pt x="6487035" y="3539430"/>
                </a:cubicBezTo>
                <a:cubicBezTo>
                  <a:pt x="6385130" y="3565848"/>
                  <a:pt x="5896421" y="3523133"/>
                  <a:pt x="5679812" y="3539430"/>
                </a:cubicBezTo>
                <a:cubicBezTo>
                  <a:pt x="5463203" y="3555727"/>
                  <a:pt x="5466464" y="3526088"/>
                  <a:pt x="5317146" y="3539430"/>
                </a:cubicBezTo>
                <a:cubicBezTo>
                  <a:pt x="5167828" y="3552772"/>
                  <a:pt x="4875805" y="3479298"/>
                  <a:pt x="4732202" y="3539430"/>
                </a:cubicBezTo>
                <a:cubicBezTo>
                  <a:pt x="4588599" y="3599562"/>
                  <a:pt x="4102017" y="3534939"/>
                  <a:pt x="3924978" y="3539430"/>
                </a:cubicBezTo>
                <a:cubicBezTo>
                  <a:pt x="3747939" y="3543921"/>
                  <a:pt x="3329132" y="3532816"/>
                  <a:pt x="3117755" y="3539430"/>
                </a:cubicBezTo>
                <a:cubicBezTo>
                  <a:pt x="2906378" y="3546044"/>
                  <a:pt x="2665647" y="3532452"/>
                  <a:pt x="2532810" y="3539430"/>
                </a:cubicBezTo>
                <a:cubicBezTo>
                  <a:pt x="2399973" y="3546408"/>
                  <a:pt x="2379614" y="3522440"/>
                  <a:pt x="2281284" y="3539430"/>
                </a:cubicBezTo>
                <a:cubicBezTo>
                  <a:pt x="2182954" y="3556420"/>
                  <a:pt x="1908794" y="3491790"/>
                  <a:pt x="1585200" y="3539430"/>
                </a:cubicBezTo>
                <a:cubicBezTo>
                  <a:pt x="1261606" y="3587070"/>
                  <a:pt x="1440681" y="3511953"/>
                  <a:pt x="1333674" y="3539430"/>
                </a:cubicBezTo>
                <a:cubicBezTo>
                  <a:pt x="1226667" y="3566907"/>
                  <a:pt x="1182672" y="3521525"/>
                  <a:pt x="1082147" y="3539430"/>
                </a:cubicBezTo>
                <a:cubicBezTo>
                  <a:pt x="981622" y="3557335"/>
                  <a:pt x="946095" y="3514068"/>
                  <a:pt x="830621" y="3539430"/>
                </a:cubicBezTo>
                <a:cubicBezTo>
                  <a:pt x="715147" y="3564792"/>
                  <a:pt x="355209" y="3468313"/>
                  <a:pt x="0" y="3539430"/>
                </a:cubicBezTo>
                <a:cubicBezTo>
                  <a:pt x="-2626" y="3335266"/>
                  <a:pt x="25289" y="3124577"/>
                  <a:pt x="0" y="2914131"/>
                </a:cubicBezTo>
                <a:cubicBezTo>
                  <a:pt x="-25289" y="2703685"/>
                  <a:pt x="30714" y="2559514"/>
                  <a:pt x="0" y="2430409"/>
                </a:cubicBezTo>
                <a:cubicBezTo>
                  <a:pt x="-30714" y="2301304"/>
                  <a:pt x="33219" y="1928815"/>
                  <a:pt x="0" y="1769715"/>
                </a:cubicBezTo>
                <a:cubicBezTo>
                  <a:pt x="-33219" y="1610615"/>
                  <a:pt x="48656" y="1248017"/>
                  <a:pt x="0" y="1109021"/>
                </a:cubicBezTo>
                <a:cubicBezTo>
                  <a:pt x="-48656" y="970025"/>
                  <a:pt x="58797" y="746503"/>
                  <a:pt x="0" y="554511"/>
                </a:cubicBezTo>
                <a:cubicBezTo>
                  <a:pt x="-58797" y="362519"/>
                  <a:pt x="48368" y="115261"/>
                  <a:pt x="0" y="0"/>
                </a:cubicBezTo>
                <a:close/>
              </a:path>
            </a:pathLst>
          </a:custGeom>
          <a:noFill/>
          <a:ln w="57150">
            <a:solidFill>
              <a:schemeClr val="bg1"/>
            </a:solidFill>
            <a:prstDash val="solid"/>
            <a:extLst>
              <a:ext uri="{C807C97D-BFC1-408E-A445-0C87EB9F89A2}">
                <ask:lineSketchStyleProps xmlns:ask="http://schemas.microsoft.com/office/drawing/2018/sketchyshapes" sd="2954083749">
                  <a:prstGeom prst="rect">
                    <a:avLst/>
                  </a:prstGeom>
                  <ask:type>
                    <ask:lineSketchScribble/>
                  </ask:type>
                </ask:lineSketchStyleProps>
              </a:ext>
            </a:extLst>
          </a:ln>
        </p:spPr>
        <p:txBody>
          <a:bodyPr wrap="square" rtlCol="0">
            <a:spAutoFit/>
          </a:bodyPr>
          <a:lstStyle/>
          <a:p>
            <a:pPr algn="l"/>
            <a:r>
              <a:rPr lang="en-US" sz="2800" b="0" i="0" dirty="0">
                <a:solidFill>
                  <a:schemeClr val="bg1"/>
                </a:solidFill>
                <a:effectLst/>
                <a:latin typeface="Montserrat" panose="00000500000000000000" pitchFamily="2" charset="0"/>
              </a:rPr>
              <a:t>After this, Jesus knew that everything had now been completed and, so that the scripture should be completely fulfilled, he said: I am thirsty. A jar full of sour wine stood there; so, putting a sponge soaked in the wine on a hyssop stick, they held it up to his mouth. After Jesus had taken the wine he said, 'It is fulfilled'; and bowing his head he gave up his spirit.</a:t>
            </a:r>
          </a:p>
          <a:p>
            <a:pPr algn="l"/>
            <a:r>
              <a:rPr lang="en-US" sz="2800" dirty="0">
                <a:solidFill>
                  <a:schemeClr val="bg1"/>
                </a:solidFill>
                <a:latin typeface="Montserrat SemiBold"/>
              </a:rPr>
              <a:t>John 19: 28-30</a:t>
            </a:r>
            <a:endParaRPr lang="en-US" sz="2800" b="0" i="0" dirty="0">
              <a:solidFill>
                <a:schemeClr val="bg1"/>
              </a:solidFill>
              <a:effectLst/>
              <a:latin typeface="Montserrat" panose="00000500000000000000" pitchFamily="2" charset="0"/>
            </a:endParaRPr>
          </a:p>
        </p:txBody>
      </p:sp>
      <p:grpSp>
        <p:nvGrpSpPr>
          <p:cNvPr id="2" name="Group 1">
            <a:extLst>
              <a:ext uri="{FF2B5EF4-FFF2-40B4-BE49-F238E27FC236}">
                <a16:creationId xmlns:a16="http://schemas.microsoft.com/office/drawing/2014/main" id="{48E09243-D8FA-FF77-23E4-A059BD5E52BE}"/>
              </a:ext>
            </a:extLst>
          </p:cNvPr>
          <p:cNvGrpSpPr/>
          <p:nvPr/>
        </p:nvGrpSpPr>
        <p:grpSpPr>
          <a:xfrm>
            <a:off x="10008468" y="30260"/>
            <a:ext cx="2216773" cy="1865157"/>
            <a:chOff x="10008468" y="30260"/>
            <a:chExt cx="2216773" cy="1865157"/>
          </a:xfrm>
        </p:grpSpPr>
        <p:pic>
          <p:nvPicPr>
            <p:cNvPr id="8" name="Picture 7" descr="A chicken and a black background&#10;&#10;Description automatically generated">
              <a:extLst>
                <a:ext uri="{FF2B5EF4-FFF2-40B4-BE49-F238E27FC236}">
                  <a16:creationId xmlns:a16="http://schemas.microsoft.com/office/drawing/2014/main" id="{6FA3CDA1-28E6-0C05-723E-47E809ADFF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9" name="Picture 8" descr="A chicken and a black background&#10;&#10;Description automatically generated">
              <a:extLst>
                <a:ext uri="{FF2B5EF4-FFF2-40B4-BE49-F238E27FC236}">
                  <a16:creationId xmlns:a16="http://schemas.microsoft.com/office/drawing/2014/main" id="{9B4E496F-D0EB-0874-A81D-D727F136D37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1" name="Picture 10" descr="A chicken and a black background&#10;&#10;Description automatically generated">
              <a:extLst>
                <a:ext uri="{FF2B5EF4-FFF2-40B4-BE49-F238E27FC236}">
                  <a16:creationId xmlns:a16="http://schemas.microsoft.com/office/drawing/2014/main" id="{A87D0A99-9F7B-C66B-5AF2-17262587B1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252104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itle 1">
            <a:extLst>
              <a:ext uri="{FF2B5EF4-FFF2-40B4-BE49-F238E27FC236}">
                <a16:creationId xmlns:a16="http://schemas.microsoft.com/office/drawing/2014/main" id="{59D3DC28-BED0-43A7-9571-5995170B307C}"/>
              </a:ext>
            </a:extLst>
          </p:cNvPr>
          <p:cNvSpPr>
            <a:spLocks noGrp="1"/>
          </p:cNvSpPr>
          <p:nvPr>
            <p:ph type="ctrTitle"/>
          </p:nvPr>
        </p:nvSpPr>
        <p:spPr>
          <a:xfrm>
            <a:off x="7006068" y="1310256"/>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7" name="TextBox 6">
            <a:extLst>
              <a:ext uri="{FF2B5EF4-FFF2-40B4-BE49-F238E27FC236}">
                <a16:creationId xmlns:a16="http://schemas.microsoft.com/office/drawing/2014/main" id="{03A995E1-097F-CCE0-FBA9-F177D0BD104F}"/>
              </a:ext>
            </a:extLst>
          </p:cNvPr>
          <p:cNvSpPr txBox="1"/>
          <p:nvPr/>
        </p:nvSpPr>
        <p:spPr>
          <a:xfrm>
            <a:off x="6704248" y="2122216"/>
            <a:ext cx="3503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rPr>
              <a:t>Let’s listen to the reflection. </a:t>
            </a:r>
            <a:endParaRPr kumimoji="0" lang="en-GB"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Picture 3" descr="A purple and green text on a black background&#10;&#10;Description automatically generated">
            <a:extLst>
              <a:ext uri="{FF2B5EF4-FFF2-40B4-BE49-F238E27FC236}">
                <a16:creationId xmlns:a16="http://schemas.microsoft.com/office/drawing/2014/main" id="{2B4B23F9-6D47-AF93-4C53-B72DAC2DE7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pic>
        <p:nvPicPr>
          <p:cNvPr id="8" name="Picture 7" descr="A close-up of a cross&#10;&#10;Description automatically generated">
            <a:extLst>
              <a:ext uri="{FF2B5EF4-FFF2-40B4-BE49-F238E27FC236}">
                <a16:creationId xmlns:a16="http://schemas.microsoft.com/office/drawing/2014/main" id="{F939FD06-5C5B-6354-8870-12404C308F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928654"/>
            <a:ext cx="4552335" cy="5936720"/>
          </a:xfrm>
          <a:prstGeom prst="rect">
            <a:avLst/>
          </a:prstGeom>
        </p:spPr>
      </p:pic>
      <p:pic>
        <p:nvPicPr>
          <p:cNvPr id="5" name="Reflection 6">
            <a:hlinkClick r:id="" action="ppaction://media"/>
            <a:extLst>
              <a:ext uri="{FF2B5EF4-FFF2-40B4-BE49-F238E27FC236}">
                <a16:creationId xmlns:a16="http://schemas.microsoft.com/office/drawing/2014/main" id="{89F874B1-08B2-3734-1F7B-673088046E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2666" y="3225800"/>
            <a:ext cx="406400" cy="406400"/>
          </a:xfrm>
          <a:prstGeom prst="rect">
            <a:avLst/>
          </a:prstGeom>
        </p:spPr>
      </p:pic>
    </p:spTree>
    <p:extLst>
      <p:ext uri="{BB962C8B-B14F-4D97-AF65-F5344CB8AC3E}">
        <p14:creationId xmlns:p14="http://schemas.microsoft.com/office/powerpoint/2010/main" val="20629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2" name="Title 1">
            <a:extLst>
              <a:ext uri="{FF2B5EF4-FFF2-40B4-BE49-F238E27FC236}">
                <a16:creationId xmlns:a16="http://schemas.microsoft.com/office/drawing/2014/main" id="{59D3DC28-BED0-43A7-9571-5995170B307C}"/>
              </a:ext>
            </a:extLst>
          </p:cNvPr>
          <p:cNvSpPr>
            <a:spLocks noGrp="1"/>
          </p:cNvSpPr>
          <p:nvPr>
            <p:ph type="ctrTitle"/>
          </p:nvPr>
        </p:nvSpPr>
        <p:spPr>
          <a:xfrm>
            <a:off x="379800" y="1210047"/>
            <a:ext cx="2899596" cy="811960"/>
          </a:xfrm>
        </p:spPr>
        <p:txBody>
          <a:bodyPr>
            <a:normAutofit/>
          </a:bodyPr>
          <a:lstStyle/>
          <a:p>
            <a:r>
              <a:rPr lang="en-US" sz="4000">
                <a:latin typeface="Montserrat SemiBold" panose="00000700000000000000" pitchFamily="2" charset="0"/>
              </a:rPr>
              <a:t>Reflection</a:t>
            </a:r>
            <a:endParaRPr lang="en-GB" sz="4000">
              <a:latin typeface="Montserrat SemiBold" panose="00000700000000000000" pitchFamily="2" charset="0"/>
            </a:endParaRPr>
          </a:p>
        </p:txBody>
      </p:sp>
      <p:sp>
        <p:nvSpPr>
          <p:cNvPr id="5" name="TextBox 4">
            <a:extLst>
              <a:ext uri="{FF2B5EF4-FFF2-40B4-BE49-F238E27FC236}">
                <a16:creationId xmlns:a16="http://schemas.microsoft.com/office/drawing/2014/main" id="{2229C60F-08FF-D061-0B07-91740F42DE9A}"/>
              </a:ext>
            </a:extLst>
          </p:cNvPr>
          <p:cNvSpPr txBox="1"/>
          <p:nvPr/>
        </p:nvSpPr>
        <p:spPr>
          <a:xfrm>
            <a:off x="422787" y="2022007"/>
            <a:ext cx="11389413" cy="3416320"/>
          </a:xfrm>
          <a:prstGeom prst="rect">
            <a:avLst/>
          </a:prstGeom>
          <a:noFill/>
        </p:spPr>
        <p:txBody>
          <a:bodyPr wrap="square" rtlCol="0">
            <a:spAutoFit/>
          </a:bodyPr>
          <a:lstStyle/>
          <a:p>
            <a:r>
              <a:rPr lang="en-US" dirty="0">
                <a:solidFill>
                  <a:schemeClr val="bg1"/>
                </a:solidFill>
                <a:latin typeface="Montserrat" panose="00000500000000000000" pitchFamily="2" charset="0"/>
              </a:rPr>
              <a:t>As we come into Holy Week we know that many schools will start their annual Easter holidays. Perhaps you have made plans for what you’ll be doing on Maundy Thursday, Good Friday, Easter Saturday and finally Easter Sunday. Perhaps you could factor some time in to think about Khera and the people living in </a:t>
            </a:r>
            <a:r>
              <a:rPr lang="en-US" dirty="0" err="1">
                <a:solidFill>
                  <a:schemeClr val="bg1"/>
                </a:solidFill>
                <a:latin typeface="Montserrat" panose="00000500000000000000" pitchFamily="2" charset="0"/>
              </a:rPr>
              <a:t>Marsabit</a:t>
            </a:r>
            <a:r>
              <a:rPr lang="en-US" dirty="0">
                <a:solidFill>
                  <a:schemeClr val="bg1"/>
                </a:solidFill>
                <a:latin typeface="Montserrat" panose="00000500000000000000" pitchFamily="2" charset="0"/>
              </a:rPr>
              <a:t>, Kenya and to pray for them during Holy Week. </a:t>
            </a:r>
          </a:p>
          <a:p>
            <a:endParaRPr lang="en-US" dirty="0">
              <a:solidFill>
                <a:schemeClr val="bg1"/>
              </a:solidFill>
              <a:latin typeface="Montserrat" panose="00000500000000000000" pitchFamily="2" charset="0"/>
            </a:endParaRPr>
          </a:p>
          <a:p>
            <a:r>
              <a:rPr lang="en-US" dirty="0">
                <a:solidFill>
                  <a:schemeClr val="bg1"/>
                </a:solidFill>
                <a:latin typeface="Montserrat" panose="00000500000000000000" pitchFamily="2" charset="0"/>
              </a:rPr>
              <a:t>It might be nice to listen to a piece of music today as we reflect on those words, ‘It is fulfilled’. </a:t>
            </a:r>
          </a:p>
          <a:p>
            <a:endParaRPr lang="en-US" dirty="0">
              <a:solidFill>
                <a:schemeClr val="bg1"/>
              </a:solidFill>
              <a:latin typeface="Montserrat" panose="00000500000000000000" pitchFamily="2" charset="0"/>
            </a:endParaRPr>
          </a:p>
          <a:p>
            <a:r>
              <a:rPr lang="en-US" dirty="0">
                <a:solidFill>
                  <a:schemeClr val="bg1"/>
                </a:solidFill>
                <a:latin typeface="Montserrat" panose="00000500000000000000" pitchFamily="2" charset="0"/>
              </a:rPr>
              <a:t>Thankyou for taking the time to journey with us this Lent and to learn about our project in Kenya and to fundraise with us through the Big Lent Walk. We are so grateful that you have chosen to stand in solidarity with us. </a:t>
            </a:r>
          </a:p>
          <a:p>
            <a:endParaRPr lang="en-US" dirty="0">
              <a:solidFill>
                <a:schemeClr val="bg1"/>
              </a:solidFill>
              <a:latin typeface="Montserrat" panose="00000500000000000000" pitchFamily="2" charset="0"/>
            </a:endParaRPr>
          </a:p>
          <a:p>
            <a:r>
              <a:rPr lang="en-US" dirty="0">
                <a:solidFill>
                  <a:schemeClr val="bg1"/>
                </a:solidFill>
                <a:latin typeface="Montserrat" panose="00000500000000000000" pitchFamily="2" charset="0"/>
              </a:rPr>
              <a:t>Happy Easter!</a:t>
            </a:r>
          </a:p>
        </p:txBody>
      </p:sp>
      <p:pic>
        <p:nvPicPr>
          <p:cNvPr id="4" name="Picture 3" descr="A purple and green text on a black background&#10;&#10;Description automatically generated">
            <a:extLst>
              <a:ext uri="{FF2B5EF4-FFF2-40B4-BE49-F238E27FC236}">
                <a16:creationId xmlns:a16="http://schemas.microsoft.com/office/drawing/2014/main" id="{43FD864D-F2EE-8E67-5E76-8040C67DB0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1590" y="42583"/>
            <a:ext cx="745908" cy="745908"/>
          </a:xfrm>
          <a:prstGeom prst="rect">
            <a:avLst/>
          </a:prstGeom>
        </p:spPr>
      </p:pic>
    </p:spTree>
    <p:extLst>
      <p:ext uri="{BB962C8B-B14F-4D97-AF65-F5344CB8AC3E}">
        <p14:creationId xmlns:p14="http://schemas.microsoft.com/office/powerpoint/2010/main" val="2948239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rt road through a green field&#10;&#10;Description automatically generated">
            <a:extLst>
              <a:ext uri="{FF2B5EF4-FFF2-40B4-BE49-F238E27FC236}">
                <a16:creationId xmlns:a16="http://schemas.microsoft.com/office/drawing/2014/main" id="{C3268873-A054-057D-048F-0768CC9E44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865136"/>
            <a:ext cx="12192000" cy="5992864"/>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13F73989-A247-60CB-1066-3C1E17BC8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02" y="180833"/>
            <a:ext cx="3677203" cy="469408"/>
          </a:xfrm>
          <a:prstGeom prst="rect">
            <a:avLst/>
          </a:prstGeom>
        </p:spPr>
      </p:pic>
      <p:sp>
        <p:nvSpPr>
          <p:cNvPr id="4" name="TextBox 3">
            <a:hlinkClick r:id="rId5" action="ppaction://hlinksldjump"/>
            <a:extLst>
              <a:ext uri="{FF2B5EF4-FFF2-40B4-BE49-F238E27FC236}">
                <a16:creationId xmlns:a16="http://schemas.microsoft.com/office/drawing/2014/main" id="{F9B3EEDB-2990-2B35-ADC1-6979804105B2}"/>
              </a:ext>
            </a:extLst>
          </p:cNvPr>
          <p:cNvSpPr txBox="1"/>
          <p:nvPr/>
        </p:nvSpPr>
        <p:spPr>
          <a:xfrm>
            <a:off x="1029027" y="1371925"/>
            <a:ext cx="2428240" cy="1569660"/>
          </a:xfrm>
          <a:custGeom>
            <a:avLst/>
            <a:gdLst>
              <a:gd name="connsiteX0" fmla="*/ 0 w 2428240"/>
              <a:gd name="connsiteY0" fmla="*/ 0 h 1569660"/>
              <a:gd name="connsiteX1" fmla="*/ 2428240 w 2428240"/>
              <a:gd name="connsiteY1" fmla="*/ 0 h 1569660"/>
              <a:gd name="connsiteX2" fmla="*/ 2428240 w 2428240"/>
              <a:gd name="connsiteY2" fmla="*/ 1569660 h 1569660"/>
              <a:gd name="connsiteX3" fmla="*/ 0 w 2428240"/>
              <a:gd name="connsiteY3" fmla="*/ 1569660 h 1569660"/>
              <a:gd name="connsiteX4" fmla="*/ 0 w 242824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240" h="1569660" fill="none" extrusionOk="0">
                <a:moveTo>
                  <a:pt x="0" y="0"/>
                </a:moveTo>
                <a:cubicBezTo>
                  <a:pt x="805384" y="-14931"/>
                  <a:pt x="1671905" y="31643"/>
                  <a:pt x="2428240" y="0"/>
                </a:cubicBezTo>
                <a:cubicBezTo>
                  <a:pt x="2526985" y="783209"/>
                  <a:pt x="2296793" y="829231"/>
                  <a:pt x="2428240" y="1569660"/>
                </a:cubicBezTo>
                <a:cubicBezTo>
                  <a:pt x="1342517" y="1507606"/>
                  <a:pt x="982761" y="1515957"/>
                  <a:pt x="0" y="1569660"/>
                </a:cubicBezTo>
                <a:cubicBezTo>
                  <a:pt x="-12499" y="1341838"/>
                  <a:pt x="-131965" y="483701"/>
                  <a:pt x="0" y="0"/>
                </a:cubicBezTo>
                <a:close/>
              </a:path>
              <a:path w="2428240" h="1569660" stroke="0" extrusionOk="0">
                <a:moveTo>
                  <a:pt x="0" y="0"/>
                </a:moveTo>
                <a:cubicBezTo>
                  <a:pt x="287318" y="-5264"/>
                  <a:pt x="1401418" y="84467"/>
                  <a:pt x="2428240" y="0"/>
                </a:cubicBezTo>
                <a:cubicBezTo>
                  <a:pt x="2406898" y="766743"/>
                  <a:pt x="2494278" y="904895"/>
                  <a:pt x="2428240" y="1569660"/>
                </a:cubicBezTo>
                <a:cubicBezTo>
                  <a:pt x="1899241" y="1675980"/>
                  <a:pt x="891306" y="1562011"/>
                  <a:pt x="0" y="1569660"/>
                </a:cubicBezTo>
                <a:cubicBezTo>
                  <a:pt x="-22394" y="796363"/>
                  <a:pt x="87364" y="753378"/>
                  <a:pt x="0" y="0"/>
                </a:cubicBezTo>
                <a:close/>
              </a:path>
            </a:pathLst>
          </a:custGeom>
          <a:solidFill>
            <a:srgbClr val="1F2842"/>
          </a:solidFill>
          <a:ln w="6350">
            <a:solidFill>
              <a:srgbClr val="1B2344"/>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ctr"/>
            <a:r>
              <a:rPr lang="en-US" sz="4800" b="1">
                <a:solidFill>
                  <a:schemeClr val="bg1"/>
                </a:solidFill>
                <a:latin typeface="Montserrat" panose="00000500000000000000" pitchFamily="2" charset="0"/>
              </a:rPr>
              <a:t>Week One</a:t>
            </a:r>
            <a:endParaRPr lang="en-GB" sz="4800" b="1">
              <a:solidFill>
                <a:schemeClr val="bg1"/>
              </a:solidFill>
              <a:latin typeface="Montserrat" panose="00000500000000000000" pitchFamily="2" charset="0"/>
            </a:endParaRPr>
          </a:p>
        </p:txBody>
      </p:sp>
      <p:sp>
        <p:nvSpPr>
          <p:cNvPr id="5" name="TextBox 4">
            <a:hlinkClick r:id="rId6" action="ppaction://hlinksldjump"/>
            <a:extLst>
              <a:ext uri="{FF2B5EF4-FFF2-40B4-BE49-F238E27FC236}">
                <a16:creationId xmlns:a16="http://schemas.microsoft.com/office/drawing/2014/main" id="{7FDCE598-6251-61AA-B74D-60E07C956872}"/>
              </a:ext>
            </a:extLst>
          </p:cNvPr>
          <p:cNvSpPr txBox="1"/>
          <p:nvPr/>
        </p:nvSpPr>
        <p:spPr>
          <a:xfrm>
            <a:off x="4597745" y="1369503"/>
            <a:ext cx="2428240" cy="1569660"/>
          </a:xfrm>
          <a:custGeom>
            <a:avLst/>
            <a:gdLst>
              <a:gd name="connsiteX0" fmla="*/ 0 w 2428240"/>
              <a:gd name="connsiteY0" fmla="*/ 0 h 1569660"/>
              <a:gd name="connsiteX1" fmla="*/ 2428240 w 2428240"/>
              <a:gd name="connsiteY1" fmla="*/ 0 h 1569660"/>
              <a:gd name="connsiteX2" fmla="*/ 2428240 w 2428240"/>
              <a:gd name="connsiteY2" fmla="*/ 1569660 h 1569660"/>
              <a:gd name="connsiteX3" fmla="*/ 0 w 2428240"/>
              <a:gd name="connsiteY3" fmla="*/ 1569660 h 1569660"/>
              <a:gd name="connsiteX4" fmla="*/ 0 w 242824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240" h="1569660" fill="none" extrusionOk="0">
                <a:moveTo>
                  <a:pt x="0" y="0"/>
                </a:moveTo>
                <a:cubicBezTo>
                  <a:pt x="377579" y="123674"/>
                  <a:pt x="1814444" y="-138283"/>
                  <a:pt x="2428240" y="0"/>
                </a:cubicBezTo>
                <a:cubicBezTo>
                  <a:pt x="2509378" y="177528"/>
                  <a:pt x="2498336" y="1323710"/>
                  <a:pt x="2428240" y="1569660"/>
                </a:cubicBezTo>
                <a:cubicBezTo>
                  <a:pt x="1345608" y="1646566"/>
                  <a:pt x="852233" y="1420469"/>
                  <a:pt x="0" y="1569660"/>
                </a:cubicBezTo>
                <a:cubicBezTo>
                  <a:pt x="-119519" y="791791"/>
                  <a:pt x="104031" y="402914"/>
                  <a:pt x="0" y="0"/>
                </a:cubicBezTo>
                <a:close/>
              </a:path>
              <a:path w="2428240" h="1569660" stroke="0" extrusionOk="0">
                <a:moveTo>
                  <a:pt x="0" y="0"/>
                </a:moveTo>
                <a:cubicBezTo>
                  <a:pt x="923352" y="-42219"/>
                  <a:pt x="2108315" y="63140"/>
                  <a:pt x="2428240" y="0"/>
                </a:cubicBezTo>
                <a:cubicBezTo>
                  <a:pt x="2558080" y="347316"/>
                  <a:pt x="2456216" y="1339722"/>
                  <a:pt x="2428240" y="1569660"/>
                </a:cubicBezTo>
                <a:cubicBezTo>
                  <a:pt x="1775774" y="1663315"/>
                  <a:pt x="1139961" y="1503858"/>
                  <a:pt x="0" y="1569660"/>
                </a:cubicBezTo>
                <a:cubicBezTo>
                  <a:pt x="-89356" y="855953"/>
                  <a:pt x="33292" y="260285"/>
                  <a:pt x="0" y="0"/>
                </a:cubicBezTo>
                <a:close/>
              </a:path>
            </a:pathLst>
          </a:custGeom>
          <a:solidFill>
            <a:srgbClr val="1F2842"/>
          </a:solidFill>
          <a:ln>
            <a:solidFill>
              <a:srgbClr val="1B2344"/>
            </a:solidFill>
            <a:extLst>
              <a:ext uri="{C807C97D-BFC1-408E-A445-0C87EB9F89A2}">
                <ask:lineSketchStyleProps xmlns:ask="http://schemas.microsoft.com/office/drawing/2018/sketchyshapes" sd="879248734">
                  <a:prstGeom prst="rect">
                    <a:avLst/>
                  </a:prstGeom>
                  <ask:type>
                    <ask:lineSketchCurved/>
                  </ask:type>
                </ask:lineSketchStyleProps>
              </a:ext>
            </a:extLst>
          </a:ln>
        </p:spPr>
        <p:txBody>
          <a:bodyPr wrap="square" rtlCol="0">
            <a:spAutoFit/>
          </a:bodyPr>
          <a:lstStyle/>
          <a:p>
            <a:pPr algn="ctr"/>
            <a:r>
              <a:rPr lang="en-US" sz="4800" b="1">
                <a:solidFill>
                  <a:schemeClr val="bg1"/>
                </a:solidFill>
                <a:latin typeface="Montserrat" panose="00000500000000000000" pitchFamily="2" charset="0"/>
              </a:rPr>
              <a:t>Week Two</a:t>
            </a:r>
            <a:endParaRPr lang="en-GB" sz="4800" b="1">
              <a:solidFill>
                <a:schemeClr val="bg1"/>
              </a:solidFill>
              <a:latin typeface="Montserrat" panose="00000500000000000000" pitchFamily="2" charset="0"/>
            </a:endParaRPr>
          </a:p>
        </p:txBody>
      </p:sp>
      <p:sp>
        <p:nvSpPr>
          <p:cNvPr id="6" name="TextBox 5">
            <a:hlinkClick r:id="rId7" action="ppaction://hlinksldjump"/>
            <a:extLst>
              <a:ext uri="{FF2B5EF4-FFF2-40B4-BE49-F238E27FC236}">
                <a16:creationId xmlns:a16="http://schemas.microsoft.com/office/drawing/2014/main" id="{4BCB9B75-B123-2514-CCCF-7EFEEDE67D98}"/>
              </a:ext>
            </a:extLst>
          </p:cNvPr>
          <p:cNvSpPr txBox="1"/>
          <p:nvPr/>
        </p:nvSpPr>
        <p:spPr>
          <a:xfrm>
            <a:off x="8166463" y="1403591"/>
            <a:ext cx="2428240" cy="1569660"/>
          </a:xfrm>
          <a:custGeom>
            <a:avLst/>
            <a:gdLst>
              <a:gd name="connsiteX0" fmla="*/ 0 w 2428240"/>
              <a:gd name="connsiteY0" fmla="*/ 0 h 1569660"/>
              <a:gd name="connsiteX1" fmla="*/ 2428240 w 2428240"/>
              <a:gd name="connsiteY1" fmla="*/ 0 h 1569660"/>
              <a:gd name="connsiteX2" fmla="*/ 2428240 w 2428240"/>
              <a:gd name="connsiteY2" fmla="*/ 1569660 h 1569660"/>
              <a:gd name="connsiteX3" fmla="*/ 0 w 2428240"/>
              <a:gd name="connsiteY3" fmla="*/ 1569660 h 1569660"/>
              <a:gd name="connsiteX4" fmla="*/ 0 w 242824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240" h="1569660" fill="none" extrusionOk="0">
                <a:moveTo>
                  <a:pt x="0" y="0"/>
                </a:moveTo>
                <a:cubicBezTo>
                  <a:pt x="969245" y="105372"/>
                  <a:pt x="1340170" y="59995"/>
                  <a:pt x="2428240" y="0"/>
                </a:cubicBezTo>
                <a:cubicBezTo>
                  <a:pt x="2462092" y="230725"/>
                  <a:pt x="2371333" y="791170"/>
                  <a:pt x="2428240" y="1569660"/>
                </a:cubicBezTo>
                <a:cubicBezTo>
                  <a:pt x="2063733" y="1619030"/>
                  <a:pt x="563549" y="1720256"/>
                  <a:pt x="0" y="1569660"/>
                </a:cubicBezTo>
                <a:cubicBezTo>
                  <a:pt x="92838" y="1025830"/>
                  <a:pt x="41454" y="318442"/>
                  <a:pt x="0" y="0"/>
                </a:cubicBezTo>
                <a:close/>
              </a:path>
              <a:path w="2428240" h="1569660" stroke="0" extrusionOk="0">
                <a:moveTo>
                  <a:pt x="0" y="0"/>
                </a:moveTo>
                <a:cubicBezTo>
                  <a:pt x="817888" y="-133403"/>
                  <a:pt x="1216618" y="-36934"/>
                  <a:pt x="2428240" y="0"/>
                </a:cubicBezTo>
                <a:cubicBezTo>
                  <a:pt x="2511220" y="333748"/>
                  <a:pt x="2352893" y="832493"/>
                  <a:pt x="2428240" y="1569660"/>
                </a:cubicBezTo>
                <a:cubicBezTo>
                  <a:pt x="2042312" y="1446512"/>
                  <a:pt x="1183970" y="1461487"/>
                  <a:pt x="0" y="1569660"/>
                </a:cubicBezTo>
                <a:cubicBezTo>
                  <a:pt x="29152" y="1102233"/>
                  <a:pt x="137896" y="320768"/>
                  <a:pt x="0" y="0"/>
                </a:cubicBezTo>
                <a:close/>
              </a:path>
            </a:pathLst>
          </a:custGeom>
          <a:solidFill>
            <a:srgbClr val="1F2842"/>
          </a:solidFill>
          <a:ln>
            <a:solidFill>
              <a:srgbClr val="1B2344"/>
            </a:solidFill>
            <a:extLst>
              <a:ext uri="{C807C97D-BFC1-408E-A445-0C87EB9F89A2}">
                <ask:lineSketchStyleProps xmlns:ask="http://schemas.microsoft.com/office/drawing/2018/sketchyshapes" sd="1634779923">
                  <a:prstGeom prst="rect">
                    <a:avLst/>
                  </a:prstGeom>
                  <ask:type>
                    <ask:lineSketchCurved/>
                  </ask:type>
                </ask:lineSketchStyleProps>
              </a:ext>
            </a:extLst>
          </a:ln>
        </p:spPr>
        <p:txBody>
          <a:bodyPr wrap="square" rtlCol="0">
            <a:spAutoFit/>
          </a:bodyPr>
          <a:lstStyle/>
          <a:p>
            <a:pPr algn="ctr"/>
            <a:r>
              <a:rPr lang="en-US" sz="4800" b="1">
                <a:solidFill>
                  <a:schemeClr val="bg1"/>
                </a:solidFill>
                <a:latin typeface="Montserrat" panose="00000500000000000000" pitchFamily="2" charset="0"/>
              </a:rPr>
              <a:t>Week Three</a:t>
            </a:r>
            <a:endParaRPr lang="en-GB" sz="4800" b="1">
              <a:solidFill>
                <a:schemeClr val="bg1"/>
              </a:solidFill>
              <a:latin typeface="Montserrat" panose="00000500000000000000" pitchFamily="2" charset="0"/>
            </a:endParaRPr>
          </a:p>
        </p:txBody>
      </p:sp>
      <p:sp>
        <p:nvSpPr>
          <p:cNvPr id="8" name="TextBox 7">
            <a:hlinkClick r:id="rId8" action="ppaction://hlinksldjump"/>
            <a:extLst>
              <a:ext uri="{FF2B5EF4-FFF2-40B4-BE49-F238E27FC236}">
                <a16:creationId xmlns:a16="http://schemas.microsoft.com/office/drawing/2014/main" id="{446B9541-2F48-D690-FF6C-0DF3139BB00B}"/>
              </a:ext>
            </a:extLst>
          </p:cNvPr>
          <p:cNvSpPr txBox="1"/>
          <p:nvPr/>
        </p:nvSpPr>
        <p:spPr>
          <a:xfrm>
            <a:off x="1029027" y="3389843"/>
            <a:ext cx="2428240" cy="1569660"/>
          </a:xfrm>
          <a:custGeom>
            <a:avLst/>
            <a:gdLst>
              <a:gd name="connsiteX0" fmla="*/ 0 w 2428240"/>
              <a:gd name="connsiteY0" fmla="*/ 0 h 1569660"/>
              <a:gd name="connsiteX1" fmla="*/ 2428240 w 2428240"/>
              <a:gd name="connsiteY1" fmla="*/ 0 h 1569660"/>
              <a:gd name="connsiteX2" fmla="*/ 2428240 w 2428240"/>
              <a:gd name="connsiteY2" fmla="*/ 1569660 h 1569660"/>
              <a:gd name="connsiteX3" fmla="*/ 0 w 2428240"/>
              <a:gd name="connsiteY3" fmla="*/ 1569660 h 1569660"/>
              <a:gd name="connsiteX4" fmla="*/ 0 w 242824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240" h="1569660" fill="none" extrusionOk="0">
                <a:moveTo>
                  <a:pt x="0" y="0"/>
                </a:moveTo>
                <a:cubicBezTo>
                  <a:pt x="949808" y="-93411"/>
                  <a:pt x="1592796" y="47444"/>
                  <a:pt x="2428240" y="0"/>
                </a:cubicBezTo>
                <a:cubicBezTo>
                  <a:pt x="2368704" y="556080"/>
                  <a:pt x="2322679" y="1189972"/>
                  <a:pt x="2428240" y="1569660"/>
                </a:cubicBezTo>
                <a:cubicBezTo>
                  <a:pt x="1530897" y="1605609"/>
                  <a:pt x="1145854" y="1408161"/>
                  <a:pt x="0" y="1569660"/>
                </a:cubicBezTo>
                <a:cubicBezTo>
                  <a:pt x="93839" y="1124015"/>
                  <a:pt x="-111053" y="207367"/>
                  <a:pt x="0" y="0"/>
                </a:cubicBezTo>
                <a:close/>
              </a:path>
              <a:path w="2428240" h="1569660" stroke="0" extrusionOk="0">
                <a:moveTo>
                  <a:pt x="0" y="0"/>
                </a:moveTo>
                <a:cubicBezTo>
                  <a:pt x="981534" y="-26091"/>
                  <a:pt x="1297497" y="-51785"/>
                  <a:pt x="2428240" y="0"/>
                </a:cubicBezTo>
                <a:cubicBezTo>
                  <a:pt x="2374605" y="327324"/>
                  <a:pt x="2440625" y="1208498"/>
                  <a:pt x="2428240" y="1569660"/>
                </a:cubicBezTo>
                <a:cubicBezTo>
                  <a:pt x="2022293" y="1702285"/>
                  <a:pt x="295704" y="1719686"/>
                  <a:pt x="0" y="1569660"/>
                </a:cubicBezTo>
                <a:cubicBezTo>
                  <a:pt x="77857" y="1189563"/>
                  <a:pt x="128461" y="453904"/>
                  <a:pt x="0" y="0"/>
                </a:cubicBezTo>
                <a:close/>
              </a:path>
            </a:pathLst>
          </a:custGeom>
          <a:solidFill>
            <a:srgbClr val="1F2842"/>
          </a:solidFill>
          <a:ln>
            <a:solidFill>
              <a:schemeClr val="tx1"/>
            </a:solidFill>
            <a:extLst>
              <a:ext uri="{C807C97D-BFC1-408E-A445-0C87EB9F89A2}">
                <ask:lineSketchStyleProps xmlns:ask="http://schemas.microsoft.com/office/drawing/2018/sketchyshapes" sd="2441543475">
                  <a:prstGeom prst="rect">
                    <a:avLst/>
                  </a:prstGeom>
                  <ask:type>
                    <ask:lineSketchCurved/>
                  </ask:type>
                </ask:lineSketchStyleProps>
              </a:ext>
            </a:extLst>
          </a:ln>
        </p:spPr>
        <p:txBody>
          <a:bodyPr wrap="square" rtlCol="0">
            <a:spAutoFit/>
          </a:bodyPr>
          <a:lstStyle/>
          <a:p>
            <a:pPr algn="ctr"/>
            <a:r>
              <a:rPr lang="en-US" sz="4800" b="1">
                <a:solidFill>
                  <a:schemeClr val="bg1"/>
                </a:solidFill>
                <a:latin typeface="Montserrat" panose="00000500000000000000" pitchFamily="2" charset="0"/>
              </a:rPr>
              <a:t>Week Four</a:t>
            </a:r>
            <a:endParaRPr lang="en-GB" sz="4800" b="1">
              <a:solidFill>
                <a:schemeClr val="bg1"/>
              </a:solidFill>
              <a:latin typeface="Montserrat" panose="00000500000000000000" pitchFamily="2" charset="0"/>
            </a:endParaRPr>
          </a:p>
        </p:txBody>
      </p:sp>
      <p:sp>
        <p:nvSpPr>
          <p:cNvPr id="9" name="TextBox 8">
            <a:hlinkClick r:id="rId9" action="ppaction://hlinksldjump"/>
            <a:extLst>
              <a:ext uri="{FF2B5EF4-FFF2-40B4-BE49-F238E27FC236}">
                <a16:creationId xmlns:a16="http://schemas.microsoft.com/office/drawing/2014/main" id="{355734F4-4F27-B86E-0B0F-F4DC54E40D2B}"/>
              </a:ext>
            </a:extLst>
          </p:cNvPr>
          <p:cNvSpPr txBox="1"/>
          <p:nvPr/>
        </p:nvSpPr>
        <p:spPr>
          <a:xfrm>
            <a:off x="4597745" y="3429000"/>
            <a:ext cx="2428240" cy="1569660"/>
          </a:xfrm>
          <a:custGeom>
            <a:avLst/>
            <a:gdLst>
              <a:gd name="connsiteX0" fmla="*/ 0 w 2428240"/>
              <a:gd name="connsiteY0" fmla="*/ 0 h 1569660"/>
              <a:gd name="connsiteX1" fmla="*/ 2428240 w 2428240"/>
              <a:gd name="connsiteY1" fmla="*/ 0 h 1569660"/>
              <a:gd name="connsiteX2" fmla="*/ 2428240 w 2428240"/>
              <a:gd name="connsiteY2" fmla="*/ 1569660 h 1569660"/>
              <a:gd name="connsiteX3" fmla="*/ 0 w 2428240"/>
              <a:gd name="connsiteY3" fmla="*/ 1569660 h 1569660"/>
              <a:gd name="connsiteX4" fmla="*/ 0 w 242824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240" h="1569660" fill="none" extrusionOk="0">
                <a:moveTo>
                  <a:pt x="0" y="0"/>
                </a:moveTo>
                <a:cubicBezTo>
                  <a:pt x="1037566" y="-34149"/>
                  <a:pt x="1418829" y="-17126"/>
                  <a:pt x="2428240" y="0"/>
                </a:cubicBezTo>
                <a:cubicBezTo>
                  <a:pt x="2455465" y="652143"/>
                  <a:pt x="2322303" y="961156"/>
                  <a:pt x="2428240" y="1569660"/>
                </a:cubicBezTo>
                <a:cubicBezTo>
                  <a:pt x="1635671" y="1609465"/>
                  <a:pt x="540389" y="1646071"/>
                  <a:pt x="0" y="1569660"/>
                </a:cubicBezTo>
                <a:cubicBezTo>
                  <a:pt x="-10720" y="1315991"/>
                  <a:pt x="24220" y="587865"/>
                  <a:pt x="0" y="0"/>
                </a:cubicBezTo>
                <a:close/>
              </a:path>
              <a:path w="2428240" h="1569660" stroke="0" extrusionOk="0">
                <a:moveTo>
                  <a:pt x="0" y="0"/>
                </a:moveTo>
                <a:cubicBezTo>
                  <a:pt x="905537" y="28873"/>
                  <a:pt x="2166790" y="27467"/>
                  <a:pt x="2428240" y="0"/>
                </a:cubicBezTo>
                <a:cubicBezTo>
                  <a:pt x="2563667" y="589923"/>
                  <a:pt x="2348860" y="1084991"/>
                  <a:pt x="2428240" y="1569660"/>
                </a:cubicBezTo>
                <a:cubicBezTo>
                  <a:pt x="1901910" y="1473880"/>
                  <a:pt x="322080" y="1421816"/>
                  <a:pt x="0" y="1569660"/>
                </a:cubicBezTo>
                <a:cubicBezTo>
                  <a:pt x="7018" y="802890"/>
                  <a:pt x="-60480" y="624573"/>
                  <a:pt x="0" y="0"/>
                </a:cubicBezTo>
                <a:close/>
              </a:path>
            </a:pathLst>
          </a:custGeom>
          <a:solidFill>
            <a:srgbClr val="1F2842"/>
          </a:solidFill>
          <a:ln w="57150">
            <a:solidFill>
              <a:srgbClr val="1F2842"/>
            </a:solidFill>
            <a:extLst>
              <a:ext uri="{C807C97D-BFC1-408E-A445-0C87EB9F89A2}">
                <ask:lineSketchStyleProps xmlns:ask="http://schemas.microsoft.com/office/drawing/2018/sketchyshapes" sd="826146547">
                  <a:prstGeom prst="rect">
                    <a:avLst/>
                  </a:prstGeom>
                  <ask:type>
                    <ask:lineSketchCurved/>
                  </ask:type>
                </ask:lineSketchStyleProps>
              </a:ext>
            </a:extLst>
          </a:ln>
        </p:spPr>
        <p:txBody>
          <a:bodyPr wrap="square" rtlCol="0">
            <a:spAutoFit/>
          </a:bodyPr>
          <a:lstStyle/>
          <a:p>
            <a:pPr algn="ctr"/>
            <a:r>
              <a:rPr lang="en-US" sz="4800" b="1">
                <a:solidFill>
                  <a:schemeClr val="bg1"/>
                </a:solidFill>
                <a:latin typeface="Montserrat" panose="00000500000000000000" pitchFamily="2" charset="0"/>
              </a:rPr>
              <a:t>Week Five</a:t>
            </a:r>
            <a:endParaRPr lang="en-GB" sz="4800" b="1">
              <a:solidFill>
                <a:schemeClr val="bg1"/>
              </a:solidFill>
              <a:latin typeface="Montserrat" panose="00000500000000000000" pitchFamily="2" charset="0"/>
            </a:endParaRPr>
          </a:p>
        </p:txBody>
      </p:sp>
      <p:sp>
        <p:nvSpPr>
          <p:cNvPr id="2" name="TextBox 1">
            <a:hlinkClick r:id="rId10" action="ppaction://hlinksldjump"/>
            <a:extLst>
              <a:ext uri="{FF2B5EF4-FFF2-40B4-BE49-F238E27FC236}">
                <a16:creationId xmlns:a16="http://schemas.microsoft.com/office/drawing/2014/main" id="{8C6E6831-54AF-EC5B-5065-C2260857C6A4}"/>
              </a:ext>
            </a:extLst>
          </p:cNvPr>
          <p:cNvSpPr txBox="1"/>
          <p:nvPr/>
        </p:nvSpPr>
        <p:spPr>
          <a:xfrm>
            <a:off x="8166463" y="3429000"/>
            <a:ext cx="2428240" cy="1569660"/>
          </a:xfrm>
          <a:custGeom>
            <a:avLst/>
            <a:gdLst>
              <a:gd name="connsiteX0" fmla="*/ 0 w 2428240"/>
              <a:gd name="connsiteY0" fmla="*/ 0 h 1569660"/>
              <a:gd name="connsiteX1" fmla="*/ 2428240 w 2428240"/>
              <a:gd name="connsiteY1" fmla="*/ 0 h 1569660"/>
              <a:gd name="connsiteX2" fmla="*/ 2428240 w 2428240"/>
              <a:gd name="connsiteY2" fmla="*/ 1569660 h 1569660"/>
              <a:gd name="connsiteX3" fmla="*/ 0 w 2428240"/>
              <a:gd name="connsiteY3" fmla="*/ 1569660 h 1569660"/>
              <a:gd name="connsiteX4" fmla="*/ 0 w 242824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240" h="1569660" fill="none" extrusionOk="0">
                <a:moveTo>
                  <a:pt x="0" y="0"/>
                </a:moveTo>
                <a:cubicBezTo>
                  <a:pt x="1037566" y="-34149"/>
                  <a:pt x="1418829" y="-17126"/>
                  <a:pt x="2428240" y="0"/>
                </a:cubicBezTo>
                <a:cubicBezTo>
                  <a:pt x="2455465" y="652143"/>
                  <a:pt x="2322303" y="961156"/>
                  <a:pt x="2428240" y="1569660"/>
                </a:cubicBezTo>
                <a:cubicBezTo>
                  <a:pt x="1635671" y="1609465"/>
                  <a:pt x="540389" y="1646071"/>
                  <a:pt x="0" y="1569660"/>
                </a:cubicBezTo>
                <a:cubicBezTo>
                  <a:pt x="-10720" y="1315991"/>
                  <a:pt x="24220" y="587865"/>
                  <a:pt x="0" y="0"/>
                </a:cubicBezTo>
                <a:close/>
              </a:path>
              <a:path w="2428240" h="1569660" stroke="0" extrusionOk="0">
                <a:moveTo>
                  <a:pt x="0" y="0"/>
                </a:moveTo>
                <a:cubicBezTo>
                  <a:pt x="905537" y="28873"/>
                  <a:pt x="2166790" y="27467"/>
                  <a:pt x="2428240" y="0"/>
                </a:cubicBezTo>
                <a:cubicBezTo>
                  <a:pt x="2563667" y="589923"/>
                  <a:pt x="2348860" y="1084991"/>
                  <a:pt x="2428240" y="1569660"/>
                </a:cubicBezTo>
                <a:cubicBezTo>
                  <a:pt x="1901910" y="1473880"/>
                  <a:pt x="322080" y="1421816"/>
                  <a:pt x="0" y="1569660"/>
                </a:cubicBezTo>
                <a:cubicBezTo>
                  <a:pt x="7018" y="802890"/>
                  <a:pt x="-60480" y="624573"/>
                  <a:pt x="0" y="0"/>
                </a:cubicBezTo>
                <a:close/>
              </a:path>
            </a:pathLst>
          </a:custGeom>
          <a:solidFill>
            <a:srgbClr val="1F2842"/>
          </a:solidFill>
          <a:ln w="57150">
            <a:solidFill>
              <a:srgbClr val="1F2842"/>
            </a:solidFill>
            <a:extLst>
              <a:ext uri="{C807C97D-BFC1-408E-A445-0C87EB9F89A2}">
                <ask:lineSketchStyleProps xmlns:ask="http://schemas.microsoft.com/office/drawing/2018/sketchyshapes" sd="826146547">
                  <a:prstGeom prst="rect">
                    <a:avLst/>
                  </a:prstGeom>
                  <ask:type>
                    <ask:lineSketchCurved/>
                  </ask:type>
                </ask:lineSketchStyleProps>
              </a:ext>
            </a:extLst>
          </a:ln>
        </p:spPr>
        <p:txBody>
          <a:bodyPr wrap="square" rtlCol="0">
            <a:spAutoFit/>
          </a:bodyPr>
          <a:lstStyle/>
          <a:p>
            <a:pPr algn="ctr"/>
            <a:r>
              <a:rPr lang="en-US" sz="4800" b="1">
                <a:solidFill>
                  <a:schemeClr val="bg1"/>
                </a:solidFill>
                <a:latin typeface="Montserrat" panose="00000500000000000000" pitchFamily="2" charset="0"/>
              </a:rPr>
              <a:t>Holy Week</a:t>
            </a:r>
            <a:endParaRPr lang="en-GB" sz="4800" b="1">
              <a:solidFill>
                <a:schemeClr val="bg1"/>
              </a:solidFill>
              <a:latin typeface="Montserrat" panose="00000500000000000000" pitchFamily="2" charset="0"/>
            </a:endParaRPr>
          </a:p>
        </p:txBody>
      </p:sp>
    </p:spTree>
    <p:extLst>
      <p:ext uri="{BB962C8B-B14F-4D97-AF65-F5344CB8AC3E}">
        <p14:creationId xmlns:p14="http://schemas.microsoft.com/office/powerpoint/2010/main" val="3274336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285171" y="995688"/>
            <a:ext cx="2356429" cy="811960"/>
          </a:xfrm>
        </p:spPr>
        <p:txBody>
          <a:bodyPr>
            <a:normAutofit/>
          </a:bodyPr>
          <a:lstStyle/>
          <a:p>
            <a:r>
              <a:rPr lang="en-US" sz="4000">
                <a:latin typeface="Montserrat SemiBold" panose="00000700000000000000" pitchFamily="2" charset="0"/>
              </a:rPr>
              <a:t>Activity</a:t>
            </a:r>
            <a:endParaRPr lang="en-GB" sz="4000">
              <a:latin typeface="Montserrat SemiBold" panose="00000700000000000000" pitchFamily="2" charset="0"/>
            </a:endParaRPr>
          </a:p>
        </p:txBody>
      </p:sp>
      <p:sp>
        <p:nvSpPr>
          <p:cNvPr id="2" name="TextBox 1">
            <a:extLst>
              <a:ext uri="{FF2B5EF4-FFF2-40B4-BE49-F238E27FC236}">
                <a16:creationId xmlns:a16="http://schemas.microsoft.com/office/drawing/2014/main" id="{91AEDDDB-06CE-26D7-9A22-49E6ABA3EB61}"/>
              </a:ext>
            </a:extLst>
          </p:cNvPr>
          <p:cNvSpPr txBox="1"/>
          <p:nvPr/>
        </p:nvSpPr>
        <p:spPr>
          <a:xfrm>
            <a:off x="4300132" y="1938105"/>
            <a:ext cx="3464560" cy="4401205"/>
          </a:xfrm>
          <a:prstGeom prst="rect">
            <a:avLst/>
          </a:prstGeom>
          <a:noFill/>
          <a:ln w="57150">
            <a:solidFill>
              <a:schemeClr val="bg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Montserrat" panose="00000500000000000000" pitchFamily="2" charset="0"/>
              </a:rPr>
              <a:t>Download our </a:t>
            </a:r>
            <a:r>
              <a:rPr lang="en-US" sz="2400">
                <a:solidFill>
                  <a:schemeClr val="bg1"/>
                </a:solidFill>
                <a:latin typeface="Montserrat" panose="00000500000000000000" pitchFamily="2" charset="0"/>
                <a:hlinkClick r:id="rId4">
                  <a:extLst>
                    <a:ext uri="{A12FA001-AC4F-418D-AE19-62706E023703}">
                      <ahyp:hlinkClr xmlns:ahyp="http://schemas.microsoft.com/office/drawing/2018/hyperlinkcolor" val="tx"/>
                    </a:ext>
                  </a:extLst>
                </a:hlinkClick>
              </a:rPr>
              <a:t>stations of the cross </a:t>
            </a:r>
            <a:r>
              <a:rPr lang="en-US" sz="2400">
                <a:solidFill>
                  <a:schemeClr val="bg1"/>
                </a:solidFill>
                <a:latin typeface="Montserrat" panose="00000500000000000000" pitchFamily="2" charset="0"/>
              </a:rPr>
              <a:t>resources.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white"/>
              </a:solidFill>
              <a:latin typeface="Montserrat" panose="00000500000000000000" pitchFamily="2" charset="0"/>
            </a:endParaRPr>
          </a:p>
        </p:txBody>
      </p:sp>
      <p:sp>
        <p:nvSpPr>
          <p:cNvPr id="9" name="TextBox 8">
            <a:extLst>
              <a:ext uri="{FF2B5EF4-FFF2-40B4-BE49-F238E27FC236}">
                <a16:creationId xmlns:a16="http://schemas.microsoft.com/office/drawing/2014/main" id="{933B87C8-E343-8BD9-C3D5-4CAAF67C1E7F}"/>
              </a:ext>
            </a:extLst>
          </p:cNvPr>
          <p:cNvSpPr txBox="1"/>
          <p:nvPr/>
        </p:nvSpPr>
        <p:spPr>
          <a:xfrm>
            <a:off x="377305" y="1960048"/>
            <a:ext cx="3464560" cy="4462760"/>
          </a:xfrm>
          <a:prstGeom prst="rect">
            <a:avLst/>
          </a:prstGeom>
          <a:noFill/>
          <a:ln w="57150">
            <a:solidFill>
              <a:schemeClr val="bg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rPr>
              <a:t>Send in your fundraising money for Big Lent Walk.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10" name="TextBox 9">
            <a:extLst>
              <a:ext uri="{FF2B5EF4-FFF2-40B4-BE49-F238E27FC236}">
                <a16:creationId xmlns:a16="http://schemas.microsoft.com/office/drawing/2014/main" id="{B06E0165-05B3-89C6-22E5-8FF9A3D39D3E}"/>
              </a:ext>
            </a:extLst>
          </p:cNvPr>
          <p:cNvSpPr txBox="1"/>
          <p:nvPr/>
        </p:nvSpPr>
        <p:spPr>
          <a:xfrm>
            <a:off x="8222959" y="1971677"/>
            <a:ext cx="3464560" cy="4339650"/>
          </a:xfrm>
          <a:prstGeom prst="rect">
            <a:avLst/>
          </a:prstGeom>
          <a:noFill/>
          <a:ln w="57150">
            <a:solidFill>
              <a:schemeClr val="bg1"/>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Write to your local MP and ask them to make sure aid is given to countries experiencing drought. </a:t>
            </a:r>
            <a:endPar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8" name="Picture 7" descr="A purple and green text on a black background&#10;&#10;Description automatically generated">
            <a:extLst>
              <a:ext uri="{FF2B5EF4-FFF2-40B4-BE49-F238E27FC236}">
                <a16:creationId xmlns:a16="http://schemas.microsoft.com/office/drawing/2014/main" id="{9A92FEDF-0E44-EFDB-13F3-4D3DF9332C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2655" y="4507139"/>
            <a:ext cx="1753860" cy="1753860"/>
          </a:xfrm>
          <a:prstGeom prst="rect">
            <a:avLst/>
          </a:prstGeom>
        </p:spPr>
      </p:pic>
      <p:grpSp>
        <p:nvGrpSpPr>
          <p:cNvPr id="11" name="Group 10">
            <a:extLst>
              <a:ext uri="{FF2B5EF4-FFF2-40B4-BE49-F238E27FC236}">
                <a16:creationId xmlns:a16="http://schemas.microsoft.com/office/drawing/2014/main" id="{180922EF-F69B-66C1-F671-5C3661D1A005}"/>
              </a:ext>
            </a:extLst>
          </p:cNvPr>
          <p:cNvGrpSpPr/>
          <p:nvPr/>
        </p:nvGrpSpPr>
        <p:grpSpPr>
          <a:xfrm>
            <a:off x="10008468" y="30260"/>
            <a:ext cx="2216773" cy="1865157"/>
            <a:chOff x="10008468" y="30260"/>
            <a:chExt cx="2216773" cy="1865157"/>
          </a:xfrm>
        </p:grpSpPr>
        <p:pic>
          <p:nvPicPr>
            <p:cNvPr id="12" name="Picture 11" descr="A chicken and a black background&#10;&#10;Description automatically generated">
              <a:extLst>
                <a:ext uri="{FF2B5EF4-FFF2-40B4-BE49-F238E27FC236}">
                  <a16:creationId xmlns:a16="http://schemas.microsoft.com/office/drawing/2014/main" id="{EC71E408-A604-78BF-B77C-32CD06A28C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347699">
              <a:off x="10842266" y="30260"/>
              <a:ext cx="1210307" cy="925101"/>
            </a:xfrm>
            <a:prstGeom prst="rect">
              <a:avLst/>
            </a:prstGeom>
          </p:spPr>
        </p:pic>
        <p:pic>
          <p:nvPicPr>
            <p:cNvPr id="13" name="Picture 12" descr="A chicken and a black background&#10;&#10;Description automatically generated">
              <a:extLst>
                <a:ext uri="{FF2B5EF4-FFF2-40B4-BE49-F238E27FC236}">
                  <a16:creationId xmlns:a16="http://schemas.microsoft.com/office/drawing/2014/main" id="{B7EC8E16-6EC3-C7C7-D2E7-816C76A4E4B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347699">
              <a:off x="10008468" y="849868"/>
              <a:ext cx="1367889" cy="1045549"/>
            </a:xfrm>
            <a:prstGeom prst="rect">
              <a:avLst/>
            </a:prstGeom>
          </p:spPr>
        </p:pic>
        <p:pic>
          <p:nvPicPr>
            <p:cNvPr id="14" name="Picture 13" descr="A chicken and a black background&#10;&#10;Description automatically generated">
              <a:extLst>
                <a:ext uri="{FF2B5EF4-FFF2-40B4-BE49-F238E27FC236}">
                  <a16:creationId xmlns:a16="http://schemas.microsoft.com/office/drawing/2014/main" id="{F1ECA2DB-2DF2-B5A9-56E7-A6F18E86477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47699">
              <a:off x="11118462" y="949657"/>
              <a:ext cx="1106779" cy="845969"/>
            </a:xfrm>
            <a:prstGeom prst="rect">
              <a:avLst/>
            </a:prstGeom>
          </p:spPr>
        </p:pic>
      </p:grpSp>
    </p:spTree>
    <p:extLst>
      <p:ext uri="{BB962C8B-B14F-4D97-AF65-F5344CB8AC3E}">
        <p14:creationId xmlns:p14="http://schemas.microsoft.com/office/powerpoint/2010/main" val="1199632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D04A-BBCC-CE8B-6AF6-C25EDB260ACE}"/>
            </a:ext>
          </a:extLst>
        </p:cNvPr>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1214E055-9560-1DE4-B365-91DC0906F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pic>
        <p:nvPicPr>
          <p:cNvPr id="2" name="Picture 1" descr="A chicken and a black background&#10;&#10;Description automatically generated">
            <a:extLst>
              <a:ext uri="{FF2B5EF4-FFF2-40B4-BE49-F238E27FC236}">
                <a16:creationId xmlns:a16="http://schemas.microsoft.com/office/drawing/2014/main" id="{1A6B25FC-470C-5190-059B-15C7024405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47699">
            <a:off x="10774822" y="1011310"/>
            <a:ext cx="1367889" cy="1045549"/>
          </a:xfrm>
          <a:prstGeom prst="rect">
            <a:avLst/>
          </a:prstGeom>
        </p:spPr>
      </p:pic>
      <p:sp>
        <p:nvSpPr>
          <p:cNvPr id="4" name="TextBox 3">
            <a:extLst>
              <a:ext uri="{FF2B5EF4-FFF2-40B4-BE49-F238E27FC236}">
                <a16:creationId xmlns:a16="http://schemas.microsoft.com/office/drawing/2014/main" id="{9F532638-5B8A-31B4-C294-C0E62EA5CA8A}"/>
              </a:ext>
            </a:extLst>
          </p:cNvPr>
          <p:cNvSpPr txBox="1"/>
          <p:nvPr/>
        </p:nvSpPr>
        <p:spPr>
          <a:xfrm>
            <a:off x="533999" y="3674009"/>
            <a:ext cx="614911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bg1"/>
                </a:solidFill>
                <a:latin typeface="Century Gothic"/>
              </a:rPr>
              <a:t>This Lent, schools in England and Wales are taking part in the Big Lent Walk, raising money to help </a:t>
            </a:r>
            <a:r>
              <a:rPr lang="en-GB" sz="2200" dirty="0">
                <a:solidFill>
                  <a:schemeClr val="bg1"/>
                </a:solidFill>
                <a:latin typeface="Century Gothic"/>
              </a:rPr>
              <a:t>communities like </a:t>
            </a:r>
            <a:r>
              <a:rPr lang="en-GB" sz="2200" dirty="0" err="1">
                <a:solidFill>
                  <a:schemeClr val="bg1"/>
                </a:solidFill>
                <a:latin typeface="Century Gothic"/>
              </a:rPr>
              <a:t>Marsabit</a:t>
            </a:r>
            <a:r>
              <a:rPr lang="en-GB" sz="2200" dirty="0">
                <a:solidFill>
                  <a:schemeClr val="bg1"/>
                </a:solidFill>
                <a:latin typeface="Century Gothic"/>
              </a:rPr>
              <a:t> in Kenya. </a:t>
            </a:r>
            <a:endParaRPr lang="en-US" sz="2200" dirty="0">
              <a:solidFill>
                <a:schemeClr val="bg1"/>
              </a:solidFill>
              <a:latin typeface="Century Gothic"/>
            </a:endParaRPr>
          </a:p>
        </p:txBody>
      </p:sp>
      <p:pic>
        <p:nvPicPr>
          <p:cNvPr id="6" name="Picture 5" descr="A purple and green text on a black background&#10;&#10;Description automatically generated">
            <a:extLst>
              <a:ext uri="{FF2B5EF4-FFF2-40B4-BE49-F238E27FC236}">
                <a16:creationId xmlns:a16="http://schemas.microsoft.com/office/drawing/2014/main" id="{8383721A-13B8-65DA-B5A8-F228E133B2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6293" y="1302022"/>
            <a:ext cx="2642385" cy="2513431"/>
          </a:xfrm>
          <a:prstGeom prst="rect">
            <a:avLst/>
          </a:prstGeom>
        </p:spPr>
      </p:pic>
      <p:sp>
        <p:nvSpPr>
          <p:cNvPr id="9" name="Rectangle: Rounded Corners 8">
            <a:hlinkClick r:id="rId6"/>
            <a:extLst>
              <a:ext uri="{FF2B5EF4-FFF2-40B4-BE49-F238E27FC236}">
                <a16:creationId xmlns:a16="http://schemas.microsoft.com/office/drawing/2014/main" id="{8D5DA070-DD5C-CF85-729A-D5E77EFA67AB}"/>
              </a:ext>
            </a:extLst>
          </p:cNvPr>
          <p:cNvSpPr/>
          <p:nvPr/>
        </p:nvSpPr>
        <p:spPr>
          <a:xfrm>
            <a:off x="2656592" y="5475389"/>
            <a:ext cx="1761789" cy="408623"/>
          </a:xfrm>
          <a:prstGeom prst="roundRect">
            <a:avLst/>
          </a:prstGeom>
          <a:solidFill>
            <a:srgbClr val="82BE42"/>
          </a:solidFill>
          <a:ln>
            <a:solidFill>
              <a:srgbClr val="32B44C"/>
            </a:solidFill>
          </a:ln>
        </p:spPr>
        <p:txBody>
          <a:bodyPr wrap="none">
            <a:spAutoFit/>
          </a:bodyPr>
          <a:lstStyle/>
          <a:p>
            <a:pPr algn="ctr"/>
            <a:r>
              <a:rPr lang="en-GB" dirty="0">
                <a:solidFill>
                  <a:schemeClr val="bg1"/>
                </a:solidFill>
                <a:latin typeface="Century Gothic" panose="020B0502020202020204" pitchFamily="34" charset="0"/>
                <a:cs typeface="Arial" panose="020B0604020202020204" pitchFamily="34" charset="0"/>
              </a:rPr>
              <a:t>Find out more</a:t>
            </a:r>
            <a:endParaRPr lang="en-GB" dirty="0">
              <a:solidFill>
                <a:schemeClr val="bg1"/>
              </a:solidFill>
              <a:latin typeface="Century Gothic" panose="020B0502020202020204" pitchFamily="34" charset="0"/>
            </a:endParaRPr>
          </a:p>
        </p:txBody>
      </p:sp>
      <p:pic>
        <p:nvPicPr>
          <p:cNvPr id="13" name="Picture 12" descr="A group of children running on a field&#10;&#10;AI-generated content may be incorrect.">
            <a:extLst>
              <a:ext uri="{FF2B5EF4-FFF2-40B4-BE49-F238E27FC236}">
                <a16:creationId xmlns:a16="http://schemas.microsoft.com/office/drawing/2014/main" id="{217EAF24-98FC-4771-D462-498A39276729}"/>
              </a:ext>
            </a:extLst>
          </p:cNvPr>
          <p:cNvPicPr>
            <a:picLocks noChangeAspect="1"/>
          </p:cNvPicPr>
          <p:nvPr/>
        </p:nvPicPr>
        <p:blipFill>
          <a:blip r:embed="rId7"/>
          <a:stretch>
            <a:fillRect/>
          </a:stretch>
        </p:blipFill>
        <p:spPr>
          <a:xfrm>
            <a:off x="6683114" y="2558738"/>
            <a:ext cx="5196591" cy="3426919"/>
          </a:xfrm>
          <a:prstGeom prst="rect">
            <a:avLst/>
          </a:prstGeom>
        </p:spPr>
      </p:pic>
    </p:spTree>
    <p:extLst>
      <p:ext uri="{BB962C8B-B14F-4D97-AF65-F5344CB8AC3E}">
        <p14:creationId xmlns:p14="http://schemas.microsoft.com/office/powerpoint/2010/main" val="680328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cken standing on the ground&#10;&#10;AI-generated content may be incorrect.">
            <a:extLst>
              <a:ext uri="{FF2B5EF4-FFF2-40B4-BE49-F238E27FC236}">
                <a16:creationId xmlns:a16="http://schemas.microsoft.com/office/drawing/2014/main" id="{91F212E4-703A-3696-E46C-02E706A715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976215"/>
            <a:ext cx="12192000" cy="6923186"/>
          </a:xfrm>
          <a:prstGeom prst="rect">
            <a:avLst/>
          </a:prstGeom>
        </p:spPr>
      </p:pic>
      <p:sp>
        <p:nvSpPr>
          <p:cNvPr id="2" name="Title 1">
            <a:extLst>
              <a:ext uri="{FF2B5EF4-FFF2-40B4-BE49-F238E27FC236}">
                <a16:creationId xmlns:a16="http://schemas.microsoft.com/office/drawing/2014/main" id="{B854B08F-E0C9-2595-06DF-12C5CDB007A3}"/>
              </a:ext>
            </a:extLst>
          </p:cNvPr>
          <p:cNvSpPr>
            <a:spLocks noGrp="1"/>
          </p:cNvSpPr>
          <p:nvPr>
            <p:ph type="ctrTitle"/>
          </p:nvPr>
        </p:nvSpPr>
        <p:spPr>
          <a:xfrm>
            <a:off x="2622700" y="2845525"/>
            <a:ext cx="6744928" cy="1938992"/>
          </a:xfrm>
          <a:solidFill>
            <a:srgbClr val="DDDDDD">
              <a:alpha val="50196"/>
            </a:srgbClr>
          </a:solidFill>
        </p:spPr>
        <p:txBody>
          <a:bodyPr/>
          <a:lstStyle/>
          <a:p>
            <a:pPr algn="ctr"/>
            <a:r>
              <a:rPr lang="en-US" sz="4400" b="1" dirty="0">
                <a:solidFill>
                  <a:srgbClr val="1B2344"/>
                </a:solidFill>
                <a:latin typeface="Montserrat" panose="00000500000000000000" pitchFamily="2" charset="0"/>
              </a:rPr>
              <a:t>Happy Easter from everyone at CAFOD and this chicken!</a:t>
            </a:r>
            <a:endParaRPr lang="en-GB" sz="4400" b="1" dirty="0">
              <a:solidFill>
                <a:srgbClr val="1B2344"/>
              </a:solidFill>
              <a:latin typeface="Montserrat" panose="00000500000000000000" pitchFamily="2" charset="0"/>
            </a:endParaRPr>
          </a:p>
        </p:txBody>
      </p:sp>
      <p:pic>
        <p:nvPicPr>
          <p:cNvPr id="4" name="Picture 3" descr="A blue text on a black background&#10;&#10;Description automatically generated">
            <a:extLst>
              <a:ext uri="{FF2B5EF4-FFF2-40B4-BE49-F238E27FC236}">
                <a16:creationId xmlns:a16="http://schemas.microsoft.com/office/drawing/2014/main" id="{98D90882-BE4B-8FBE-4404-306FFA355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Tree>
    <p:extLst>
      <p:ext uri="{BB962C8B-B14F-4D97-AF65-F5344CB8AC3E}">
        <p14:creationId xmlns:p14="http://schemas.microsoft.com/office/powerpoint/2010/main" val="210888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raw hut and a hut in a village&#10;&#10;Description automatically generated">
            <a:extLst>
              <a:ext uri="{FF2B5EF4-FFF2-40B4-BE49-F238E27FC236}">
                <a16:creationId xmlns:a16="http://schemas.microsoft.com/office/drawing/2014/main" id="{76F59884-DBB2-6493-011E-12DEA8D600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952500"/>
            <a:ext cx="12192000" cy="5905500"/>
          </a:xfrm>
          <a:prstGeom prst="rect">
            <a:avLst/>
          </a:prstGeom>
        </p:spPr>
      </p:pic>
      <p:sp>
        <p:nvSpPr>
          <p:cNvPr id="4" name="TextBox 3">
            <a:extLst>
              <a:ext uri="{FF2B5EF4-FFF2-40B4-BE49-F238E27FC236}">
                <a16:creationId xmlns:a16="http://schemas.microsoft.com/office/drawing/2014/main" id="{F9B3EEDB-2990-2B35-ADC1-6979804105B2}"/>
              </a:ext>
            </a:extLst>
          </p:cNvPr>
          <p:cNvSpPr txBox="1"/>
          <p:nvPr/>
        </p:nvSpPr>
        <p:spPr>
          <a:xfrm>
            <a:off x="1042634" y="1270625"/>
            <a:ext cx="10106731" cy="1446550"/>
          </a:xfrm>
          <a:prstGeom prst="rect">
            <a:avLst/>
          </a:prstGeom>
          <a:noFill/>
        </p:spPr>
        <p:txBody>
          <a:bodyPr wrap="square" rtlCol="0">
            <a:spAutoFit/>
          </a:bodyPr>
          <a:lstStyle/>
          <a:p>
            <a:pPr algn="ctr"/>
            <a:r>
              <a:rPr lang="en-US" sz="8800" b="1">
                <a:solidFill>
                  <a:srgbClr val="1F2842"/>
                </a:solidFill>
                <a:latin typeface="Montserrat" panose="00000500000000000000" pitchFamily="2" charset="0"/>
              </a:rPr>
              <a:t>Week One</a:t>
            </a:r>
            <a:endParaRPr lang="en-GB" sz="8800" b="1">
              <a:solidFill>
                <a:srgbClr val="1F2842"/>
              </a:solidFill>
              <a:latin typeface="Montserrat" panose="00000500000000000000" pitchFamily="2" charset="0"/>
            </a:endParaRPr>
          </a:p>
        </p:txBody>
      </p:sp>
      <p:pic>
        <p:nvPicPr>
          <p:cNvPr id="2" name="Picture 1" descr="A chicken and a black background&#10;&#10;Description automatically generated">
            <a:extLst>
              <a:ext uri="{FF2B5EF4-FFF2-40B4-BE49-F238E27FC236}">
                <a16:creationId xmlns:a16="http://schemas.microsoft.com/office/drawing/2014/main" id="{1F57DCF1-08FE-52FC-A0FB-0EAC7C932A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23491">
            <a:off x="8861713" y="5129941"/>
            <a:ext cx="1367889" cy="1045549"/>
          </a:xfrm>
          <a:prstGeom prst="rect">
            <a:avLst/>
          </a:prstGeom>
        </p:spPr>
      </p:pic>
      <p:pic>
        <p:nvPicPr>
          <p:cNvPr id="5" name="Picture 4" descr="A chicken and a black background&#10;&#10;Description automatically generated">
            <a:extLst>
              <a:ext uri="{FF2B5EF4-FFF2-40B4-BE49-F238E27FC236}">
                <a16:creationId xmlns:a16="http://schemas.microsoft.com/office/drawing/2014/main" id="{8298DB5F-9B49-D849-0FBA-C30BDE9CD4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23491">
            <a:off x="10014081" y="5129271"/>
            <a:ext cx="1367889" cy="1045549"/>
          </a:xfrm>
          <a:prstGeom prst="rect">
            <a:avLst/>
          </a:prstGeom>
        </p:spPr>
      </p:pic>
      <p:pic>
        <p:nvPicPr>
          <p:cNvPr id="7" name="Picture 6" descr="A logo with a cross and a boat&#10;&#10;Description automatically generated">
            <a:extLst>
              <a:ext uri="{FF2B5EF4-FFF2-40B4-BE49-F238E27FC236}">
                <a16:creationId xmlns:a16="http://schemas.microsoft.com/office/drawing/2014/main" id="{4806B0EA-EF2E-5D50-96C5-C9F4AE317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5551" y="2569899"/>
            <a:ext cx="2875185" cy="4105859"/>
          </a:xfrm>
          <a:prstGeom prst="rect">
            <a:avLst/>
          </a:prstGeom>
        </p:spPr>
      </p:pic>
      <p:pic>
        <p:nvPicPr>
          <p:cNvPr id="8" name="Picture 7" descr="A chicken and a black background&#10;&#10;Description automatically generated">
            <a:extLst>
              <a:ext uri="{FF2B5EF4-FFF2-40B4-BE49-F238E27FC236}">
                <a16:creationId xmlns:a16="http://schemas.microsoft.com/office/drawing/2014/main" id="{E801DD08-3136-A30D-DA48-8379E72BB9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23491">
            <a:off x="7732319" y="5129940"/>
            <a:ext cx="1367889" cy="1045549"/>
          </a:xfrm>
          <a:prstGeom prst="rect">
            <a:avLst/>
          </a:prstGeom>
        </p:spPr>
      </p:pic>
    </p:spTree>
    <p:extLst>
      <p:ext uri="{BB962C8B-B14F-4D97-AF65-F5344CB8AC3E}">
        <p14:creationId xmlns:p14="http://schemas.microsoft.com/office/powerpoint/2010/main" val="423831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d holding heart">
            <a:extLst>
              <a:ext uri="{FF2B5EF4-FFF2-40B4-BE49-F238E27FC236}">
                <a16:creationId xmlns:a16="http://schemas.microsoft.com/office/drawing/2014/main" id="{C6CC2BA6-B6DC-4515-FE03-C6C9CB2C74B4}"/>
              </a:ext>
            </a:extLst>
          </p:cNvPr>
          <p:cNvPicPr>
            <a:picLocks noChangeAspect="1"/>
          </p:cNvPicPr>
          <p:nvPr/>
        </p:nvPicPr>
        <p:blipFill>
          <a:blip r:embed="rId2"/>
          <a:srcRect l="4484" t="12470" r="224" b="15752"/>
          <a:stretch/>
        </p:blipFill>
        <p:spPr>
          <a:xfrm>
            <a:off x="0" y="936854"/>
            <a:ext cx="12192000" cy="610030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blue text on a black background&#10;&#10;Description automatically generated">
            <a:extLst>
              <a:ext uri="{FF2B5EF4-FFF2-40B4-BE49-F238E27FC236}">
                <a16:creationId xmlns:a16="http://schemas.microsoft.com/office/drawing/2014/main" id="{A56A8041-6DA1-9C37-5DF4-5809B60DC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62" y="201153"/>
            <a:ext cx="3677203" cy="469408"/>
          </a:xfrm>
          <a:prstGeom prst="rect">
            <a:avLst/>
          </a:prstGeom>
        </p:spPr>
      </p:pic>
      <p:sp>
        <p:nvSpPr>
          <p:cNvPr id="7" name="Title 1">
            <a:extLst>
              <a:ext uri="{FF2B5EF4-FFF2-40B4-BE49-F238E27FC236}">
                <a16:creationId xmlns:a16="http://schemas.microsoft.com/office/drawing/2014/main" id="{78AFC0F5-B2BD-278E-0C71-6AF09C8BA2A7}"/>
              </a:ext>
            </a:extLst>
          </p:cNvPr>
          <p:cNvSpPr>
            <a:spLocks noGrp="1"/>
          </p:cNvSpPr>
          <p:nvPr>
            <p:ph type="ctrTitle"/>
          </p:nvPr>
        </p:nvSpPr>
        <p:spPr>
          <a:xfrm>
            <a:off x="14854259" y="6273840"/>
            <a:ext cx="3405443" cy="811960"/>
          </a:xfrm>
        </p:spPr>
        <p:txBody>
          <a:bodyPr>
            <a:normAutofit/>
          </a:bodyPr>
          <a:lstStyle/>
          <a:p>
            <a:r>
              <a:rPr lang="en-US" sz="1400">
                <a:solidFill>
                  <a:srgbClr val="FF0000"/>
                </a:solidFill>
                <a:latin typeface="Montserrat SemiBold"/>
              </a:rPr>
              <a:t>Genesis 9:12-13 </a:t>
            </a:r>
            <a:endParaRPr lang="en-GB" sz="1400">
              <a:solidFill>
                <a:srgbClr val="FF0000"/>
              </a:solidFill>
              <a:latin typeface="Montserrat SemiBold"/>
            </a:endParaRPr>
          </a:p>
        </p:txBody>
      </p:sp>
      <p:sp>
        <p:nvSpPr>
          <p:cNvPr id="10" name="TextBox 9">
            <a:extLst>
              <a:ext uri="{FF2B5EF4-FFF2-40B4-BE49-F238E27FC236}">
                <a16:creationId xmlns:a16="http://schemas.microsoft.com/office/drawing/2014/main" id="{B06E0165-05B3-89C6-22E5-8FF9A3D39D3E}"/>
              </a:ext>
            </a:extLst>
          </p:cNvPr>
          <p:cNvSpPr txBox="1"/>
          <p:nvPr/>
        </p:nvSpPr>
        <p:spPr>
          <a:xfrm>
            <a:off x="655472" y="2619446"/>
            <a:ext cx="4806059" cy="2677656"/>
          </a:xfrm>
          <a:custGeom>
            <a:avLst/>
            <a:gdLst>
              <a:gd name="connsiteX0" fmla="*/ 0 w 4806059"/>
              <a:gd name="connsiteY0" fmla="*/ 0 h 2677656"/>
              <a:gd name="connsiteX1" fmla="*/ 485946 w 4806059"/>
              <a:gd name="connsiteY1" fmla="*/ 0 h 2677656"/>
              <a:gd name="connsiteX2" fmla="*/ 971892 w 4806059"/>
              <a:gd name="connsiteY2" fmla="*/ 0 h 2677656"/>
              <a:gd name="connsiteX3" fmla="*/ 1602020 w 4806059"/>
              <a:gd name="connsiteY3" fmla="*/ 0 h 2677656"/>
              <a:gd name="connsiteX4" fmla="*/ 1991844 w 4806059"/>
              <a:gd name="connsiteY4" fmla="*/ 0 h 2677656"/>
              <a:gd name="connsiteX5" fmla="*/ 2381669 w 4806059"/>
              <a:gd name="connsiteY5" fmla="*/ 0 h 2677656"/>
              <a:gd name="connsiteX6" fmla="*/ 2963736 w 4806059"/>
              <a:gd name="connsiteY6" fmla="*/ 0 h 2677656"/>
              <a:gd name="connsiteX7" fmla="*/ 3545804 w 4806059"/>
              <a:gd name="connsiteY7" fmla="*/ 0 h 2677656"/>
              <a:gd name="connsiteX8" fmla="*/ 4175931 w 4806059"/>
              <a:gd name="connsiteY8" fmla="*/ 0 h 2677656"/>
              <a:gd name="connsiteX9" fmla="*/ 4806059 w 4806059"/>
              <a:gd name="connsiteY9" fmla="*/ 0 h 2677656"/>
              <a:gd name="connsiteX10" fmla="*/ 4806059 w 4806059"/>
              <a:gd name="connsiteY10" fmla="*/ 589084 h 2677656"/>
              <a:gd name="connsiteX11" fmla="*/ 4806059 w 4806059"/>
              <a:gd name="connsiteY11" fmla="*/ 1151392 h 2677656"/>
              <a:gd name="connsiteX12" fmla="*/ 4806059 w 4806059"/>
              <a:gd name="connsiteY12" fmla="*/ 1713700 h 2677656"/>
              <a:gd name="connsiteX13" fmla="*/ 4806059 w 4806059"/>
              <a:gd name="connsiteY13" fmla="*/ 2195678 h 2677656"/>
              <a:gd name="connsiteX14" fmla="*/ 4806059 w 4806059"/>
              <a:gd name="connsiteY14" fmla="*/ 2677656 h 2677656"/>
              <a:gd name="connsiteX15" fmla="*/ 4416234 w 4806059"/>
              <a:gd name="connsiteY15" fmla="*/ 2677656 h 2677656"/>
              <a:gd name="connsiteX16" fmla="*/ 3930288 w 4806059"/>
              <a:gd name="connsiteY16" fmla="*/ 2677656 h 2677656"/>
              <a:gd name="connsiteX17" fmla="*/ 3300161 w 4806059"/>
              <a:gd name="connsiteY17" fmla="*/ 2677656 h 2677656"/>
              <a:gd name="connsiteX18" fmla="*/ 2862275 w 4806059"/>
              <a:gd name="connsiteY18" fmla="*/ 2677656 h 2677656"/>
              <a:gd name="connsiteX19" fmla="*/ 2328269 w 4806059"/>
              <a:gd name="connsiteY19" fmla="*/ 2677656 h 2677656"/>
              <a:gd name="connsiteX20" fmla="*/ 1794262 w 4806059"/>
              <a:gd name="connsiteY20" fmla="*/ 2677656 h 2677656"/>
              <a:gd name="connsiteX21" fmla="*/ 1404437 w 4806059"/>
              <a:gd name="connsiteY21" fmla="*/ 2677656 h 2677656"/>
              <a:gd name="connsiteX22" fmla="*/ 870431 w 4806059"/>
              <a:gd name="connsiteY22" fmla="*/ 2677656 h 2677656"/>
              <a:gd name="connsiteX23" fmla="*/ 0 w 4806059"/>
              <a:gd name="connsiteY23" fmla="*/ 2677656 h 2677656"/>
              <a:gd name="connsiteX24" fmla="*/ 0 w 4806059"/>
              <a:gd name="connsiteY24" fmla="*/ 2142125 h 2677656"/>
              <a:gd name="connsiteX25" fmla="*/ 0 w 4806059"/>
              <a:gd name="connsiteY25" fmla="*/ 1686923 h 2677656"/>
              <a:gd name="connsiteX26" fmla="*/ 0 w 4806059"/>
              <a:gd name="connsiteY26" fmla="*/ 1124616 h 2677656"/>
              <a:gd name="connsiteX27" fmla="*/ 0 w 4806059"/>
              <a:gd name="connsiteY27" fmla="*/ 535531 h 2677656"/>
              <a:gd name="connsiteX28" fmla="*/ 0 w 4806059"/>
              <a:gd name="connsiteY28"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06059" h="2677656" extrusionOk="0">
                <a:moveTo>
                  <a:pt x="0" y="0"/>
                </a:moveTo>
                <a:cubicBezTo>
                  <a:pt x="123504" y="-10897"/>
                  <a:pt x="372700" y="13471"/>
                  <a:pt x="485946" y="0"/>
                </a:cubicBezTo>
                <a:cubicBezTo>
                  <a:pt x="599192" y="-13471"/>
                  <a:pt x="774253" y="22777"/>
                  <a:pt x="971892" y="0"/>
                </a:cubicBezTo>
                <a:cubicBezTo>
                  <a:pt x="1169531" y="-22777"/>
                  <a:pt x="1361239" y="39936"/>
                  <a:pt x="1602020" y="0"/>
                </a:cubicBezTo>
                <a:cubicBezTo>
                  <a:pt x="1842801" y="-39936"/>
                  <a:pt x="1803290" y="6975"/>
                  <a:pt x="1991844" y="0"/>
                </a:cubicBezTo>
                <a:cubicBezTo>
                  <a:pt x="2180398" y="-6975"/>
                  <a:pt x="2257452" y="13240"/>
                  <a:pt x="2381669" y="0"/>
                </a:cubicBezTo>
                <a:cubicBezTo>
                  <a:pt x="2505886" y="-13240"/>
                  <a:pt x="2679699" y="10975"/>
                  <a:pt x="2963736" y="0"/>
                </a:cubicBezTo>
                <a:cubicBezTo>
                  <a:pt x="3247773" y="-10975"/>
                  <a:pt x="3419358" y="47869"/>
                  <a:pt x="3545804" y="0"/>
                </a:cubicBezTo>
                <a:cubicBezTo>
                  <a:pt x="3672250" y="-47869"/>
                  <a:pt x="3877028" y="23034"/>
                  <a:pt x="4175931" y="0"/>
                </a:cubicBezTo>
                <a:cubicBezTo>
                  <a:pt x="4474834" y="-23034"/>
                  <a:pt x="4648216" y="24028"/>
                  <a:pt x="4806059" y="0"/>
                </a:cubicBezTo>
                <a:cubicBezTo>
                  <a:pt x="4837533" y="273837"/>
                  <a:pt x="4795669" y="454919"/>
                  <a:pt x="4806059" y="589084"/>
                </a:cubicBezTo>
                <a:cubicBezTo>
                  <a:pt x="4816449" y="723249"/>
                  <a:pt x="4751546" y="874553"/>
                  <a:pt x="4806059" y="1151392"/>
                </a:cubicBezTo>
                <a:cubicBezTo>
                  <a:pt x="4860572" y="1428231"/>
                  <a:pt x="4764320" y="1473214"/>
                  <a:pt x="4806059" y="1713700"/>
                </a:cubicBezTo>
                <a:cubicBezTo>
                  <a:pt x="4847798" y="1954186"/>
                  <a:pt x="4801988" y="2062927"/>
                  <a:pt x="4806059" y="2195678"/>
                </a:cubicBezTo>
                <a:cubicBezTo>
                  <a:pt x="4810130" y="2328429"/>
                  <a:pt x="4783436" y="2491173"/>
                  <a:pt x="4806059" y="2677656"/>
                </a:cubicBezTo>
                <a:cubicBezTo>
                  <a:pt x="4714389" y="2681554"/>
                  <a:pt x="4578050" y="2638648"/>
                  <a:pt x="4416234" y="2677656"/>
                </a:cubicBezTo>
                <a:cubicBezTo>
                  <a:pt x="4254418" y="2716664"/>
                  <a:pt x="4049473" y="2634957"/>
                  <a:pt x="3930288" y="2677656"/>
                </a:cubicBezTo>
                <a:cubicBezTo>
                  <a:pt x="3811103" y="2720355"/>
                  <a:pt x="3556588" y="2660897"/>
                  <a:pt x="3300161" y="2677656"/>
                </a:cubicBezTo>
                <a:cubicBezTo>
                  <a:pt x="3043734" y="2694415"/>
                  <a:pt x="3055629" y="2648239"/>
                  <a:pt x="2862275" y="2677656"/>
                </a:cubicBezTo>
                <a:cubicBezTo>
                  <a:pt x="2668921" y="2707073"/>
                  <a:pt x="2593429" y="2677119"/>
                  <a:pt x="2328269" y="2677656"/>
                </a:cubicBezTo>
                <a:cubicBezTo>
                  <a:pt x="2063109" y="2678193"/>
                  <a:pt x="1968040" y="2663188"/>
                  <a:pt x="1794262" y="2677656"/>
                </a:cubicBezTo>
                <a:cubicBezTo>
                  <a:pt x="1620484" y="2692124"/>
                  <a:pt x="1520527" y="2671013"/>
                  <a:pt x="1404437" y="2677656"/>
                </a:cubicBezTo>
                <a:cubicBezTo>
                  <a:pt x="1288347" y="2684299"/>
                  <a:pt x="1013424" y="2666376"/>
                  <a:pt x="870431" y="2677656"/>
                </a:cubicBezTo>
                <a:cubicBezTo>
                  <a:pt x="727438" y="2688936"/>
                  <a:pt x="249526" y="2602481"/>
                  <a:pt x="0" y="2677656"/>
                </a:cubicBezTo>
                <a:cubicBezTo>
                  <a:pt x="-62647" y="2561662"/>
                  <a:pt x="12596" y="2318713"/>
                  <a:pt x="0" y="2142125"/>
                </a:cubicBezTo>
                <a:cubicBezTo>
                  <a:pt x="-12596" y="1965537"/>
                  <a:pt x="13094" y="1851951"/>
                  <a:pt x="0" y="1686923"/>
                </a:cubicBezTo>
                <a:cubicBezTo>
                  <a:pt x="-13094" y="1521895"/>
                  <a:pt x="21060" y="1310330"/>
                  <a:pt x="0" y="1124616"/>
                </a:cubicBezTo>
                <a:cubicBezTo>
                  <a:pt x="-21060" y="938902"/>
                  <a:pt x="36467" y="750233"/>
                  <a:pt x="0" y="535531"/>
                </a:cubicBezTo>
                <a:cubicBezTo>
                  <a:pt x="-36467" y="320830"/>
                  <a:pt x="53545" y="223635"/>
                  <a:pt x="0" y="0"/>
                </a:cubicBezTo>
                <a:close/>
              </a:path>
            </a:pathLst>
          </a:custGeom>
          <a:noFill/>
          <a:ln w="57150">
            <a:solidFill>
              <a:srgbClr val="1F2842"/>
            </a:solidFill>
            <a:prstDash val="solid"/>
            <a:extLst>
              <a:ext uri="{C807C97D-BFC1-408E-A445-0C87EB9F89A2}">
                <ask:lineSketchStyleProps xmlns:ask="http://schemas.microsoft.com/office/drawing/2018/sketchyshapes" sd="2954083749">
                  <a:prstGeom prst="rect">
                    <a:avLst/>
                  </a:prstGeom>
                  <ask:type>
                    <ask:lineSketchScribble/>
                  </ask:type>
                </ask:lineSketchStyleProps>
              </a:ext>
            </a:extLst>
          </a:ln>
        </p:spPr>
        <p:txBody>
          <a:bodyPr wrap="square" lIns="91440" tIns="45720" rIns="91440" bIns="45720" rtlCol="0" anchor="t">
            <a:spAutoFit/>
          </a:bodyPr>
          <a:lstStyle/>
          <a:p>
            <a:r>
              <a:rPr lang="en-US" sz="2800" b="1" dirty="0">
                <a:solidFill>
                  <a:srgbClr val="1F2842"/>
                </a:solidFill>
                <a:latin typeface="Montserrat"/>
                <a:ea typeface="+mn-lt"/>
                <a:cs typeface="+mn-lt"/>
              </a:rPr>
              <a:t>"Return to the Lord your </a:t>
            </a:r>
            <a:r>
              <a:rPr lang="en-US" sz="2800" b="1" i="0" dirty="0">
                <a:solidFill>
                  <a:srgbClr val="1F2842"/>
                </a:solidFill>
                <a:effectLst/>
                <a:latin typeface="Montserrat"/>
                <a:ea typeface="+mn-lt"/>
                <a:cs typeface="+mn-lt"/>
              </a:rPr>
              <a:t>God, </a:t>
            </a:r>
            <a:r>
              <a:rPr lang="en-US" sz="2800" b="1" dirty="0">
                <a:solidFill>
                  <a:srgbClr val="1F2842"/>
                </a:solidFill>
                <a:latin typeface="Montserrat"/>
                <a:ea typeface="+mn-lt"/>
                <a:cs typeface="+mn-lt"/>
              </a:rPr>
              <a:t>for he </a:t>
            </a:r>
            <a:r>
              <a:rPr lang="en-US" sz="2800" b="1" i="0" dirty="0">
                <a:solidFill>
                  <a:srgbClr val="1F2842"/>
                </a:solidFill>
                <a:effectLst/>
                <a:latin typeface="Montserrat"/>
                <a:ea typeface="+mn-lt"/>
                <a:cs typeface="+mn-lt"/>
              </a:rPr>
              <a:t>is </a:t>
            </a:r>
            <a:r>
              <a:rPr lang="en-US" sz="2800" b="1" dirty="0">
                <a:solidFill>
                  <a:srgbClr val="1F2842"/>
                </a:solidFill>
                <a:latin typeface="Montserrat"/>
                <a:ea typeface="+mn-lt"/>
                <a:cs typeface="+mn-lt"/>
              </a:rPr>
              <a:t>gracious </a:t>
            </a:r>
            <a:r>
              <a:rPr lang="en-US" sz="2800" b="1" i="0" dirty="0">
                <a:solidFill>
                  <a:srgbClr val="1F2842"/>
                </a:solidFill>
                <a:effectLst/>
                <a:latin typeface="Montserrat"/>
                <a:ea typeface="+mn-lt"/>
                <a:cs typeface="+mn-lt"/>
              </a:rPr>
              <a:t>and </a:t>
            </a:r>
            <a:r>
              <a:rPr lang="en-US" sz="2800" b="1" dirty="0">
                <a:solidFill>
                  <a:srgbClr val="1F2842"/>
                </a:solidFill>
                <a:latin typeface="Montserrat"/>
                <a:ea typeface="+mn-lt"/>
                <a:cs typeface="+mn-lt"/>
              </a:rPr>
              <a:t>merciful, slow </a:t>
            </a:r>
            <a:r>
              <a:rPr lang="en-US" sz="2800" b="1" i="0" dirty="0">
                <a:solidFill>
                  <a:srgbClr val="1F2842"/>
                </a:solidFill>
                <a:effectLst/>
                <a:latin typeface="Montserrat"/>
                <a:ea typeface="+mn-lt"/>
                <a:cs typeface="+mn-lt"/>
              </a:rPr>
              <a:t>to </a:t>
            </a:r>
            <a:r>
              <a:rPr lang="en-US" sz="2800" b="1" dirty="0">
                <a:solidFill>
                  <a:srgbClr val="1F2842"/>
                </a:solidFill>
                <a:latin typeface="Montserrat"/>
                <a:ea typeface="+mn-lt"/>
                <a:cs typeface="+mn-lt"/>
              </a:rPr>
              <a:t>anger, and abounding </a:t>
            </a:r>
            <a:r>
              <a:rPr lang="en-US" sz="2800" b="1" i="0" dirty="0">
                <a:solidFill>
                  <a:srgbClr val="1F2842"/>
                </a:solidFill>
                <a:effectLst/>
                <a:latin typeface="Montserrat"/>
                <a:ea typeface="+mn-lt"/>
                <a:cs typeface="+mn-lt"/>
              </a:rPr>
              <a:t>in </a:t>
            </a:r>
            <a:r>
              <a:rPr lang="en-US" sz="2800" b="1" dirty="0">
                <a:solidFill>
                  <a:srgbClr val="1F2842"/>
                </a:solidFill>
                <a:latin typeface="Montserrat"/>
                <a:ea typeface="+mn-lt"/>
                <a:cs typeface="+mn-lt"/>
              </a:rPr>
              <a:t>steadfast love</a:t>
            </a:r>
            <a:r>
              <a:rPr lang="en-US" sz="2800" b="1" i="0" dirty="0">
                <a:solidFill>
                  <a:srgbClr val="1F2842"/>
                </a:solidFill>
                <a:effectLst/>
                <a:latin typeface="Montserrat"/>
                <a:ea typeface="+mn-lt"/>
                <a:cs typeface="+mn-lt"/>
              </a:rPr>
              <a:t>.”</a:t>
            </a:r>
            <a:r>
              <a:rPr lang="en-US" sz="2800" b="1" dirty="0">
                <a:solidFill>
                  <a:srgbClr val="1F2842"/>
                </a:solidFill>
                <a:latin typeface="Montserrat"/>
                <a:ea typeface="+mn-lt"/>
                <a:cs typeface="+mn-lt"/>
              </a:rPr>
              <a:t> </a:t>
            </a:r>
          </a:p>
          <a:p>
            <a:r>
              <a:rPr lang="en-US" sz="2800" b="1" dirty="0">
                <a:solidFill>
                  <a:srgbClr val="1F2842"/>
                </a:solidFill>
                <a:latin typeface="Montserrat"/>
                <a:ea typeface="+mn-lt"/>
                <a:cs typeface="+mn-lt"/>
              </a:rPr>
              <a:t>Joel 2:13</a:t>
            </a:r>
            <a:endParaRPr lang="en-US" sz="2800" b="1" dirty="0">
              <a:solidFill>
                <a:srgbClr val="1F2842"/>
              </a:solidFill>
              <a:latin typeface="Montserrat"/>
            </a:endParaRPr>
          </a:p>
        </p:txBody>
      </p:sp>
      <p:pic>
        <p:nvPicPr>
          <p:cNvPr id="2" name="Picture 1" descr="A chicken and a black background&#10;&#10;Description automatically generated">
            <a:extLst>
              <a:ext uri="{FF2B5EF4-FFF2-40B4-BE49-F238E27FC236}">
                <a16:creationId xmlns:a16="http://schemas.microsoft.com/office/drawing/2014/main" id="{804B6BFF-63E0-1774-D9E3-D1447DE379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47699">
            <a:off x="10326531" y="-78305"/>
            <a:ext cx="1367889" cy="1045549"/>
          </a:xfrm>
          <a:prstGeom prst="rect">
            <a:avLst/>
          </a:prstGeom>
        </p:spPr>
      </p:pic>
      <p:sp>
        <p:nvSpPr>
          <p:cNvPr id="6" name="TextBox 5">
            <a:extLst>
              <a:ext uri="{FF2B5EF4-FFF2-40B4-BE49-F238E27FC236}">
                <a16:creationId xmlns:a16="http://schemas.microsoft.com/office/drawing/2014/main" id="{CC0E2898-F2EF-C796-DB9D-CFF190D8B5D2}"/>
              </a:ext>
            </a:extLst>
          </p:cNvPr>
          <p:cNvSpPr txBox="1"/>
          <p:nvPr/>
        </p:nvSpPr>
        <p:spPr>
          <a:xfrm>
            <a:off x="5175849" y="12978741"/>
            <a:ext cx="9144000" cy="317500"/>
          </a:xfrm>
          <a:prstGeom prst="rect">
            <a:avLst/>
          </a:prstGeom>
        </p:spPr>
        <p:txBody>
          <a:bodyPr>
            <a:normAutofit fontScale="92500" lnSpcReduction="20000"/>
          </a:bodyPr>
          <a:lstStyle/>
          <a:p>
            <a:r>
              <a:rPr lang="en-US"/>
              <a:t>ThePhoto by PhotoAuthor is licensed under CCYYSA.</a:t>
            </a:r>
          </a:p>
        </p:txBody>
      </p:sp>
    </p:spTree>
    <p:extLst>
      <p:ext uri="{BB962C8B-B14F-4D97-AF65-F5344CB8AC3E}">
        <p14:creationId xmlns:p14="http://schemas.microsoft.com/office/powerpoint/2010/main" val="1957989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SZUU6KYVHK2A-1013458315-828</_dlc_DocId>
    <_dlc_DocIdUrl xmlns="04672002-f21f-4240-adfb-f0b653fb6fb5">
      <Url>https://cafod365.sharepoint.com/sites/int/Education/_layouts/15/DocIdRedir.aspx?ID=SZUU6KYVHK2A-1013458315-828</Url>
      <Description>SZUU6KYVHK2A-1013458315-828</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Lent</Activity>
    <Audience xmlns="236a9a4b-a03c-46ba-8ec6-624c184acbc6">11-18</Audience>
    <_Status xmlns="http://schemas.microsoft.com/sharepoint/v3/fields">Not Started</_Statu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D75AC73-F70B-446E-885A-B52B54E728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D4D227-311A-4E8E-AA8A-630A2993714D}">
  <ds:schemaRefs>
    <ds:schemaRef ds:uri="http://schemas.microsoft.com/sharepoint/v3/contenttype/forms"/>
  </ds:schemaRefs>
</ds:datastoreItem>
</file>

<file path=customXml/itemProps3.xml><?xml version="1.0" encoding="utf-8"?>
<ds:datastoreItem xmlns:ds="http://schemas.openxmlformats.org/officeDocument/2006/customXml" ds:itemID="{A14C357A-A586-419D-A2E9-7CFEC444D565}">
  <ds:schemaRefs>
    <ds:schemaRef ds:uri="http://purl.org/dc/dcmitype/"/>
    <ds:schemaRef ds:uri="http://schemas.microsoft.com/office/2006/metadata/properties"/>
    <ds:schemaRef ds:uri="http://purl.org/dc/elements/1.1/"/>
    <ds:schemaRef ds:uri="04672002-f21f-4240-adfb-f0b653fb6fb5"/>
    <ds:schemaRef ds:uri="236a9a4b-a03c-46ba-8ec6-624c184acbc6"/>
    <ds:schemaRef ds:uri="http://schemas.microsoft.com/sharepoint/v3/field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453a0c7f-c966-4a5c-a0f8-de0f8150ea1e"/>
    <ds:schemaRef ds:uri="bdf04112-6931-4610-9724-cd62e91446a3"/>
    <ds:schemaRef ds:uri="http://www.w3.org/XML/1998/namespace"/>
  </ds:schemaRefs>
</ds:datastoreItem>
</file>

<file path=customXml/itemProps4.xml><?xml version="1.0" encoding="utf-8"?>
<ds:datastoreItem xmlns:ds="http://schemas.openxmlformats.org/officeDocument/2006/customXml" ds:itemID="{D22652FB-2B35-4195-80BA-046F5FBF29D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553</TotalTime>
  <Words>6461</Words>
  <Application>Microsoft Office PowerPoint</Application>
  <PresentationFormat>Widescreen</PresentationFormat>
  <Paragraphs>765</Paragraphs>
  <Slides>72</Slides>
  <Notes>57</Notes>
  <HiddenSlides>8</HiddenSlides>
  <MMClips>6</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72</vt:i4>
      </vt:variant>
    </vt:vector>
  </HeadingPairs>
  <TitlesOfParts>
    <vt:vector size="86" baseType="lpstr">
      <vt:lpstr>Aptos</vt:lpstr>
      <vt:lpstr>monserrat</vt:lpstr>
      <vt:lpstr>Wingdings</vt:lpstr>
      <vt:lpstr>Arial</vt:lpstr>
      <vt:lpstr>Calibri</vt:lpstr>
      <vt:lpstr>Ink Free</vt:lpstr>
      <vt:lpstr>Century Gothic</vt:lpstr>
      <vt:lpstr>-apple-system</vt:lpstr>
      <vt:lpstr>Calibri Light</vt:lpstr>
      <vt:lpstr>Arial Black</vt:lpstr>
      <vt:lpstr>Montserrat SemiBold</vt:lpstr>
      <vt:lpstr>Montserrat</vt:lpstr>
      <vt:lpstr>Office Theme</vt:lpstr>
      <vt:lpstr>Standard CAFOD theme</vt:lpstr>
      <vt:lpstr>Lent Calendar 2025</vt:lpstr>
      <vt:lpstr>Note for teachers… Welcome to our Lent Calendar. </vt:lpstr>
      <vt:lpstr>Notes on Lectio Divina…</vt:lpstr>
      <vt:lpstr>PowerPoint Presentation</vt:lpstr>
      <vt:lpstr>PowerPoint Presentation</vt:lpstr>
      <vt:lpstr>PowerPoint Presentation</vt:lpstr>
      <vt:lpstr>PowerPoint Presentation</vt:lpstr>
      <vt:lpstr>PowerPoint Presentation</vt:lpstr>
      <vt:lpstr>Genesis 9:12-13 </vt:lpstr>
      <vt:lpstr>Reflection</vt:lpstr>
      <vt:lpstr>Reflection</vt:lpstr>
      <vt:lpstr>PowerPoint Presentation</vt:lpstr>
      <vt:lpstr>PowerPoint Presentation</vt:lpstr>
      <vt:lpstr>PowerPoint Presentation</vt:lpstr>
      <vt:lpstr>PowerPoint Presentation</vt:lpstr>
      <vt:lpstr>Lectio Divina (Optional) </vt:lpstr>
      <vt:lpstr>PowerPoint Presentation</vt:lpstr>
      <vt:lpstr>Activity</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Lectio Divina (Optional)</vt:lpstr>
      <vt:lpstr>PowerPoint Presentation</vt:lpstr>
      <vt:lpstr>Activity</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lpstr>PowerPoint Presentation</vt:lpstr>
      <vt:lpstr>Jar of hope</vt:lpstr>
      <vt:lpstr>PowerPoint Presentation</vt:lpstr>
      <vt:lpstr>Lectio Divina (Optional)</vt:lpstr>
      <vt:lpstr>Activity</vt:lpstr>
      <vt:lpstr>PowerPoint Presentation</vt:lpstr>
      <vt:lpstr>PowerPoint Presentation</vt:lpstr>
      <vt:lpstr>PowerPoint Presentation</vt:lpstr>
      <vt:lpstr>Reflection</vt:lpstr>
      <vt:lpstr>Reflection</vt:lpstr>
      <vt:lpstr>PowerPoint Presentation</vt:lpstr>
      <vt:lpstr>PowerPoint Presentation</vt:lpstr>
      <vt:lpstr>PowerPoint Presentation</vt:lpstr>
      <vt:lpstr>Activity</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lpstr>PowerPoint Presentation</vt:lpstr>
      <vt:lpstr>Activity</vt:lpstr>
      <vt:lpstr>PowerPoint Presentation</vt:lpstr>
      <vt:lpstr>PowerPoint Presentation</vt:lpstr>
      <vt:lpstr>PowerPoint Presentation</vt:lpstr>
      <vt:lpstr>PowerPoint Presentation</vt:lpstr>
      <vt:lpstr>PowerPoint Presentation</vt:lpstr>
      <vt:lpstr>Reflection</vt:lpstr>
      <vt:lpstr>Reflection</vt:lpstr>
      <vt:lpstr>Activity</vt:lpstr>
      <vt:lpstr>PowerPoint Presentation</vt:lpstr>
      <vt:lpstr>Happy Easter from everyone at CAFOD and this chicken!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Bailey</dc:creator>
  <cp:lastModifiedBy>Jessica Bailey</cp:lastModifiedBy>
  <cp:revision>12</cp:revision>
  <dcterms:created xsi:type="dcterms:W3CDTF">2023-11-08T13:31:06Z</dcterms:created>
  <dcterms:modified xsi:type="dcterms:W3CDTF">2025-02-20T14:53:48Z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7bd29139-fbd2-40e9-85b7-426a49483bb6</vt:lpwstr>
  </property>
  <property fmtid="{D5CDD505-2E9C-101B-9397-08002B2CF9AE}" pid="4" name="MediaServiceImageTags">
    <vt:lpwstr/>
  </property>
</Properties>
</file>