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88" r:id="rId6"/>
    <p:sldId id="273" r:id="rId7"/>
    <p:sldId id="275" r:id="rId8"/>
    <p:sldId id="269" r:id="rId9"/>
    <p:sldId id="386" r:id="rId10"/>
    <p:sldId id="368" r:id="rId11"/>
    <p:sldId id="381" r:id="rId12"/>
    <p:sldId id="382" r:id="rId13"/>
    <p:sldId id="263" r:id="rId14"/>
    <p:sldId id="262" r:id="rId15"/>
    <p:sldId id="261" r:id="rId16"/>
    <p:sldId id="260" r:id="rId17"/>
    <p:sldId id="361" r:id="rId18"/>
    <p:sldId id="258" r:id="rId19"/>
    <p:sldId id="363" r:id="rId20"/>
    <p:sldId id="2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EDC36B-B7F4-289F-9627-C0D46B61441E}" v="421" dt="2025-05-20T14:23:17.661"/>
    <p1510:client id="{D83612FF-65D6-B101-FB09-4C45191597EE}" v="116" dt="2025-05-21T14:53:34.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71" autoAdjust="0"/>
    <p:restoredTop sz="86410" autoAdjust="0"/>
  </p:normalViewPr>
  <p:slideViewPr>
    <p:cSldViewPr snapToGrid="0">
      <p:cViewPr varScale="1">
        <p:scale>
          <a:sx n="74" d="100"/>
          <a:sy n="74" d="100"/>
        </p:scale>
        <p:origin x="168"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Children’s liturgy: Sixth Sunday of Easter (Year C)</a:t>
            </a:r>
            <a:endParaRPr lang="en-US" b="1" dirty="0"/>
          </a:p>
          <a:p>
            <a:endParaRPr lang="en-GB" b="1" dirty="0"/>
          </a:p>
          <a:p>
            <a:r>
              <a:rPr lang="en-GB" b="1" dirty="0">
                <a:effectLst/>
              </a:rPr>
              <a:t>Preparation of the worship space</a:t>
            </a:r>
            <a:endParaRPr lang="en-US" b="1" dirty="0">
              <a:ea typeface="Calibri"/>
              <a:cs typeface="Calibri"/>
            </a:endParaRPr>
          </a:p>
          <a:p>
            <a:r>
              <a:rPr lang="en-GB" b="1" dirty="0">
                <a:effectLst/>
              </a:rPr>
              <a:t>Colour: </a:t>
            </a:r>
            <a:r>
              <a:rPr lang="en-GB" dirty="0">
                <a:effectLst/>
              </a:rPr>
              <a:t>white</a:t>
            </a:r>
            <a:r>
              <a:rPr lang="en-GB" dirty="0"/>
              <a:t> </a:t>
            </a:r>
          </a:p>
          <a:p>
            <a:r>
              <a:rPr lang="en-GB" b="1" dirty="0"/>
              <a:t>Props: </a:t>
            </a:r>
            <a:r>
              <a:rPr lang="en-GB" dirty="0"/>
              <a:t>coloured paper or card, pens and pencils</a:t>
            </a:r>
            <a:endParaRPr lang="en-GB" dirty="0">
              <a:ea typeface="Calibri"/>
              <a:cs typeface="Calibri"/>
            </a:endParaRPr>
          </a:p>
          <a:p>
            <a:endParaRPr lang="en-GB" dirty="0"/>
          </a:p>
          <a:p>
            <a:r>
              <a:rPr lang="en-GB" b="1" dirty="0">
                <a:effectLst/>
              </a:rPr>
              <a:t>Song suggestions</a:t>
            </a:r>
            <a:endParaRPr lang="en-GB" b="1" dirty="0">
              <a:ea typeface="Calibri"/>
              <a:cs typeface="Calibri"/>
            </a:endParaRPr>
          </a:p>
          <a:p>
            <a:r>
              <a:rPr lang="en-GB" dirty="0"/>
              <a:t>Peace is flowing like a river (902, Laudate) Peace, perfect peace (597, Celebration Hymnal for Everyone) Make me a channel of your peace </a:t>
            </a:r>
            <a:r>
              <a:rPr lang="en-GB" dirty="0">
                <a:effectLst/>
              </a:rPr>
              <a:t>(</a:t>
            </a:r>
            <a:r>
              <a:rPr lang="en-GB" dirty="0"/>
              <a:t>898</a:t>
            </a:r>
            <a:r>
              <a:rPr lang="en-GB" dirty="0">
                <a:effectLst/>
              </a:rPr>
              <a:t>, Laudate)</a:t>
            </a:r>
            <a:endParaRPr lang="en-GB" dirty="0">
              <a:ea typeface="Calibri"/>
              <a:cs typeface="Calibri"/>
            </a:endParaRPr>
          </a:p>
          <a:p>
            <a:pPr>
              <a:defRPr/>
            </a:pPr>
            <a:endParaRPr lang="en-GB" dirty="0"/>
          </a:p>
          <a:p>
            <a:pPr>
              <a:defRPr/>
            </a:pPr>
            <a:r>
              <a:rPr lang="en-GB" b="1" dirty="0">
                <a:effectLst/>
              </a:rPr>
              <a:t>Welcome</a:t>
            </a:r>
            <a:endParaRPr lang="en-GB" b="1" dirty="0">
              <a:ea typeface="Calibri"/>
              <a:cs typeface="Calibri"/>
            </a:endParaRPr>
          </a:p>
          <a:p>
            <a:pPr>
              <a:defRPr/>
            </a:pPr>
            <a:r>
              <a:rPr lang="en-GB" dirty="0"/>
              <a:t>In today’s gospel, Jesus gives the disciples a very special gift – the gift of peace</a:t>
            </a:r>
            <a:r>
              <a:rPr lang="en-GB" dirty="0">
                <a:effectLst/>
              </a:rPr>
              <a:t>. Let’s think </a:t>
            </a:r>
            <a:r>
              <a:rPr lang="en-GB" dirty="0"/>
              <a:t>some more </a:t>
            </a:r>
            <a:r>
              <a:rPr lang="en-GB" dirty="0">
                <a:effectLst/>
              </a:rPr>
              <a:t>about </a:t>
            </a:r>
            <a:r>
              <a:rPr lang="en-GB" dirty="0"/>
              <a:t>peace </a:t>
            </a:r>
            <a:r>
              <a:rPr lang="en-GB" dirty="0">
                <a:effectLst/>
              </a:rPr>
              <a:t>today.</a:t>
            </a:r>
            <a:endParaRPr lang="en-GB" dirty="0">
              <a:ea typeface="Calibri"/>
              <a:cs typeface="Calibri"/>
            </a:endParaRPr>
          </a:p>
          <a:p>
            <a:endParaRPr lang="en-GB" b="1" dirty="0">
              <a:ea typeface="Calibri"/>
              <a:cs typeface="Calibri"/>
            </a:endParaRPr>
          </a:p>
          <a:p>
            <a:r>
              <a:rPr lang="en-GB" dirty="0">
                <a:ea typeface="Calibri"/>
                <a:cs typeface="Calibri"/>
              </a:rPr>
              <a:t>Hands</a:t>
            </a:r>
          </a:p>
          <a:p>
            <a:r>
              <a:rPr lang="en-US" dirty="0">
                <a:ea typeface="Calibri"/>
                <a:cs typeface="Calibri"/>
              </a:rPr>
              <a:t>Photo credit: Marlis Trio Akbar on </a:t>
            </a:r>
            <a:r>
              <a:rPr lang="en-US" dirty="0" err="1">
                <a:ea typeface="Calibri"/>
                <a:cs typeface="Calibri"/>
              </a:rPr>
              <a:t>Unsplash</a:t>
            </a: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11</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Hands</a:t>
            </a:r>
          </a:p>
          <a:p>
            <a:r>
              <a:rPr lang="en-US" dirty="0">
                <a:ea typeface="Calibri"/>
                <a:cs typeface="Calibri"/>
              </a:rPr>
              <a:t>Photo credit: Set SJ on </a:t>
            </a:r>
            <a:r>
              <a:rPr lang="en-US" dirty="0" err="1">
                <a:ea typeface="Calibri"/>
                <a:cs typeface="Calibri"/>
              </a:rPr>
              <a:t>Unspash</a:t>
            </a:r>
          </a:p>
        </p:txBody>
      </p:sp>
      <p:sp>
        <p:nvSpPr>
          <p:cNvPr id="4" name="Slide Number Placeholder 3"/>
          <p:cNvSpPr>
            <a:spLocks noGrp="1"/>
          </p:cNvSpPr>
          <p:nvPr>
            <p:ph type="sldNum" sz="quarter" idx="5"/>
          </p:nvPr>
        </p:nvSpPr>
        <p:spPr/>
        <p:txBody>
          <a:bodyPr/>
          <a:lstStyle/>
          <a:p>
            <a:fld id="{467C0A84-E356-4051-98B9-B29298D6E6F5}" type="slidenum">
              <a:rPr lang="en-GB" smtClean="0"/>
              <a:t>12</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13</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14</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Children</a:t>
            </a:r>
          </a:p>
          <a:p>
            <a:r>
              <a:rPr lang="en-GB" dirty="0">
                <a:ea typeface="Calibri"/>
                <a:cs typeface="Calibri"/>
              </a:rPr>
              <a:t>Photo credit: Izzy Park on </a:t>
            </a:r>
            <a:r>
              <a:rPr lang="en-GB" dirty="0" err="1">
                <a:ea typeface="Calibri"/>
                <a:cs typeface="Calibri"/>
              </a:rPr>
              <a:t>Unsplash</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Caritas Ukraine volunteers</a:t>
            </a:r>
          </a:p>
          <a:p>
            <a:r>
              <a:rPr lang="en-US" dirty="0">
                <a:ea typeface="Calibri"/>
                <a:cs typeface="Calibri"/>
              </a:rPr>
              <a:t>Photo credit: Caritas Ukraine</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Maria and children who are refugees from Ukraine</a:t>
            </a:r>
          </a:p>
          <a:p>
            <a:r>
              <a:rPr lang="en-GB" dirty="0"/>
              <a:t>Photo credit: Caritas Ukraine</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Children painting</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Taking a hand</a:t>
            </a:r>
          </a:p>
          <a:p>
            <a:r>
              <a:rPr lang="en-US" dirty="0">
                <a:ea typeface="Calibri"/>
                <a:cs typeface="Calibri"/>
              </a:rPr>
              <a:t>Photo credit: Remi Walle on </a:t>
            </a:r>
            <a:r>
              <a:rPr lang="en-US" dirty="0" err="1">
                <a:ea typeface="Calibri"/>
                <a:cs typeface="Calibri"/>
              </a:rPr>
              <a:t>Unsplash</a:t>
            </a:r>
            <a:endParaRPr lang="en-US" dirty="0">
              <a:ea typeface="Calibri"/>
              <a:cs typeface="Calibri"/>
            </a:endParaRPr>
          </a:p>
          <a:p>
            <a:r>
              <a:rPr lang="en-US" dirty="0">
                <a:ea typeface="Calibri"/>
                <a:cs typeface="Calibri"/>
              </a:rPr>
              <a:t>Young CAFOD campaigners</a:t>
            </a:r>
            <a:endParaRPr lang="en-US" dirty="0"/>
          </a:p>
          <a:p>
            <a:r>
              <a:rPr lang="en-US" dirty="0">
                <a:ea typeface="Calibri"/>
                <a:cs typeface="Calibri"/>
              </a:rPr>
              <a:t>Photo credit: </a:t>
            </a:r>
            <a:r>
              <a:rPr lang="en-US" dirty="0"/>
              <a:t>Annie </a:t>
            </a:r>
            <a:r>
              <a:rPr lang="en-US" dirty="0" err="1"/>
              <a:t>Bungeroth</a:t>
            </a:r>
            <a:endParaRPr lang="en-US" dirty="0" err="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9</a:t>
            </a:fld>
            <a:endParaRPr lang="en-GB"/>
          </a:p>
        </p:txBody>
      </p:sp>
    </p:spTree>
    <p:extLst>
      <p:ext uri="{BB962C8B-B14F-4D97-AF65-F5344CB8AC3E}">
        <p14:creationId xmlns:p14="http://schemas.microsoft.com/office/powerpoint/2010/main" val="1186176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588620" y="2406746"/>
            <a:ext cx="4581211" cy="26891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tx1"/>
                </a:solidFill>
                <a:latin typeface="Century Gothic"/>
                <a:ea typeface="Times New Roman" panose="02020603050405020304" pitchFamily="18" charset="0"/>
                <a:cs typeface="Times New Roman"/>
              </a:rPr>
              <a:t>How will you share the gift of peace in your community</a:t>
            </a:r>
            <a:r>
              <a:rPr lang="en-GB" sz="3200" dirty="0">
                <a:solidFill>
                  <a:schemeClr val="tx1"/>
                </a:solidFill>
                <a:effectLst/>
                <a:latin typeface="Century Gothic"/>
                <a:ea typeface="Times New Roman" panose="02020603050405020304" pitchFamily="18" charset="0"/>
                <a:cs typeface="Times New Roman"/>
              </a:rPr>
              <a:t>?</a:t>
            </a:r>
            <a:r>
              <a:rPr lang="en-GB" sz="3200" dirty="0">
                <a:solidFill>
                  <a:schemeClr val="tx1"/>
                </a:solidFill>
                <a:latin typeface="Century Gothic"/>
                <a:ea typeface="Times New Roman" panose="02020603050405020304" pitchFamily="18" charset="0"/>
                <a:cs typeface="Times New Roman"/>
              </a:rPr>
              <a:t> And around the world?</a:t>
            </a:r>
            <a:endParaRPr lang="en-GB" sz="3200" dirty="0">
              <a:solidFill>
                <a:schemeClr val="tx1"/>
              </a:solidFill>
              <a:effectLst/>
              <a:latin typeface="Century Gothic"/>
              <a:ea typeface="Calibri" panose="020F0502020204030204" pitchFamily="34" charset="0"/>
              <a:cs typeface="Times New Roman"/>
            </a:endParaRPr>
          </a:p>
          <a:p>
            <a:pPr marL="0" indent="0">
              <a:buNone/>
            </a:pPr>
            <a:endParaRPr lang="en-US" sz="4000" dirty="0">
              <a:solidFill>
                <a:schemeClr val="tx1"/>
              </a:solidFill>
              <a:latin typeface="Century Gothic"/>
            </a:endParaRPr>
          </a:p>
        </p:txBody>
      </p:sp>
      <p:pic>
        <p:nvPicPr>
          <p:cNvPr id="3" name="Picture 2" descr="A group of hands together&#10;&#10;AI-generated content may be incorrect.">
            <a:extLst>
              <a:ext uri="{FF2B5EF4-FFF2-40B4-BE49-F238E27FC236}">
                <a16:creationId xmlns:a16="http://schemas.microsoft.com/office/drawing/2014/main" id="{AE75BA64-AD3E-4146-7448-F88C97B118B1}"/>
              </a:ext>
            </a:extLst>
          </p:cNvPr>
          <p:cNvPicPr>
            <a:picLocks noChangeAspect="1"/>
          </p:cNvPicPr>
          <p:nvPr/>
        </p:nvPicPr>
        <p:blipFill>
          <a:blip r:embed="rId5"/>
          <a:stretch>
            <a:fillRect/>
          </a:stretch>
        </p:blipFill>
        <p:spPr>
          <a:xfrm>
            <a:off x="5333999" y="1238250"/>
            <a:ext cx="7048501" cy="4789715"/>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382831" y="1457539"/>
            <a:ext cx="11809439" cy="1384995"/>
          </a:xfrm>
          <a:prstGeom prst="rect">
            <a:avLst/>
          </a:prstGeom>
          <a:noFill/>
        </p:spPr>
        <p:txBody>
          <a:bodyPr wrap="square" lIns="91440" tIns="45720" rIns="91440" bIns="45720" rtlCol="0" anchor="t">
            <a:spAutoFit/>
          </a:bodyPr>
          <a:lstStyle/>
          <a:p>
            <a:r>
              <a:rPr lang="en-GB" sz="2800" dirty="0">
                <a:solidFill>
                  <a:schemeClr val="bg1"/>
                </a:solidFill>
                <a:effectLst/>
                <a:latin typeface="Century Gothic"/>
                <a:ea typeface="Calibri"/>
                <a:cs typeface="Times New Roman"/>
              </a:rPr>
              <a:t>We pray for world</a:t>
            </a:r>
            <a:r>
              <a:rPr lang="en-GB" sz="2800" dirty="0">
                <a:solidFill>
                  <a:schemeClr val="bg1"/>
                </a:solidFill>
                <a:latin typeface="Century Gothic"/>
                <a:ea typeface="Calibri"/>
                <a:cs typeface="Times New Roman"/>
              </a:rPr>
              <a:t> leaders</a:t>
            </a:r>
            <a:r>
              <a:rPr lang="en-GB" sz="2800" dirty="0">
                <a:solidFill>
                  <a:schemeClr val="bg1"/>
                </a:solidFill>
                <a:effectLst/>
                <a:latin typeface="Century Gothic"/>
                <a:ea typeface="Calibri"/>
                <a:cs typeface="Times New Roman"/>
              </a:rPr>
              <a:t>: that </a:t>
            </a:r>
            <a:r>
              <a:rPr lang="en-GB" sz="2800" dirty="0">
                <a:solidFill>
                  <a:schemeClr val="bg1"/>
                </a:solidFill>
                <a:latin typeface="Century Gothic"/>
                <a:ea typeface="Calibri"/>
                <a:cs typeface="Times New Roman"/>
              </a:rPr>
              <a:t>they </a:t>
            </a:r>
            <a:r>
              <a:rPr lang="en-GB" sz="2800" dirty="0">
                <a:solidFill>
                  <a:schemeClr val="bg1"/>
                </a:solidFill>
                <a:effectLst/>
                <a:latin typeface="Century Gothic"/>
                <a:ea typeface="Calibri"/>
                <a:cs typeface="Times New Roman"/>
              </a:rPr>
              <a:t>may </a:t>
            </a:r>
            <a:r>
              <a:rPr lang="en-GB" sz="2800" dirty="0">
                <a:solidFill>
                  <a:schemeClr val="bg1"/>
                </a:solidFill>
                <a:latin typeface="Century Gothic"/>
                <a:ea typeface="Calibri"/>
                <a:cs typeface="Times New Roman"/>
              </a:rPr>
              <a:t>do all that they can to make the world a peaceful place </a:t>
            </a:r>
            <a:r>
              <a:rPr lang="en-GB" sz="2800" dirty="0">
                <a:solidFill>
                  <a:schemeClr val="bg1"/>
                </a:solidFill>
                <a:effectLst/>
                <a:latin typeface="Century Gothic"/>
                <a:ea typeface="Calibri"/>
                <a:cs typeface="Times New Roman"/>
              </a:rPr>
              <a:t>for </a:t>
            </a:r>
            <a:r>
              <a:rPr lang="en-GB" sz="2800" dirty="0">
                <a:solidFill>
                  <a:schemeClr val="bg1"/>
                </a:solidFill>
                <a:latin typeface="Century Gothic"/>
                <a:ea typeface="Calibri"/>
                <a:cs typeface="Times New Roman"/>
              </a:rPr>
              <a:t>everyone to live in</a:t>
            </a:r>
            <a:r>
              <a:rPr lang="en-GB" sz="2800" dirty="0">
                <a:solidFill>
                  <a:schemeClr val="bg1"/>
                </a:solidFill>
                <a:effectLst/>
                <a:latin typeface="Century Gothic"/>
                <a:ea typeface="Calibri"/>
                <a:cs typeface="Times New Roman"/>
              </a:rPr>
              <a:t>. </a:t>
            </a:r>
            <a:endParaRPr lang="en-US" dirty="0">
              <a:solidFill>
                <a:schemeClr val="bg1"/>
              </a:solidFill>
              <a:latin typeface="Century Gothic"/>
              <a:ea typeface="Calibri"/>
              <a:cs typeface="Times New Roman"/>
            </a:endParaRPr>
          </a:p>
          <a:p>
            <a:r>
              <a:rPr lang="en-GB" sz="2800" dirty="0">
                <a:solidFill>
                  <a:schemeClr val="bg1"/>
                </a:solidFill>
                <a:effectLst/>
                <a:latin typeface="Century Gothic"/>
                <a:ea typeface="Calibri"/>
                <a:cs typeface="Times New Roman"/>
              </a:rPr>
              <a:t>Lord in your mercy…</a:t>
            </a:r>
            <a:endParaRPr lang="en-US">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606" y="3078879"/>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049663" y="3676417"/>
            <a:ext cx="893696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bg1"/>
                </a:solidFill>
                <a:latin typeface="Century Gothic"/>
                <a:cs typeface="Times New Roman"/>
              </a:rPr>
              <a:t>We pray for all people around the world who live where there is fighting or war: that they may know peace. Lord, in your mercy…</a:t>
            </a:r>
            <a:endParaRPr lang="en-US" dirty="0">
              <a:solidFill>
                <a:schemeClr val="bg1"/>
              </a:solidFill>
              <a:latin typeface="Century Gothic"/>
            </a:endParaRPr>
          </a:p>
          <a:p>
            <a:endParaRPr lang="en-GB" sz="2800" dirty="0">
              <a:solidFill>
                <a:schemeClr val="bg1"/>
              </a:solidFill>
              <a:latin typeface="Century Gothic"/>
              <a:cs typeface="Times New Roman"/>
            </a:endParaRPr>
          </a:p>
        </p:txBody>
      </p:sp>
    </p:spTree>
    <p:extLst>
      <p:ext uri="{BB962C8B-B14F-4D97-AF65-F5344CB8AC3E}">
        <p14:creationId xmlns:p14="http://schemas.microsoft.com/office/powerpoint/2010/main" val="1053679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377596" y="1442967"/>
            <a:ext cx="11456046" cy="2246769"/>
          </a:xfrm>
          <a:prstGeom prst="rect">
            <a:avLst/>
          </a:prstGeom>
          <a:noFill/>
        </p:spPr>
        <p:txBody>
          <a:bodyPr wrap="square" lIns="91440" tIns="45720" rIns="91440" bIns="45720" anchor="t">
            <a:spAutoFit/>
          </a:bodyPr>
          <a:lstStyle/>
          <a:p>
            <a:r>
              <a:rPr lang="en-GB" sz="2800" dirty="0">
                <a:solidFill>
                  <a:schemeClr val="bg1"/>
                </a:solidFill>
                <a:latin typeface="Century Gothic"/>
                <a:cs typeface="Times New Roman"/>
              </a:rPr>
              <a:t>We pray for our parish, family and friends: that we may do all we can to share the gift of peace with others; and that in this Jubilee Year, we may be signs of hope in our world through all we do and how we treat one another. Lord, in your mercy…</a:t>
            </a:r>
            <a:endParaRPr lang="en-GB">
              <a:solidFill>
                <a:schemeClr val="bg1"/>
              </a:solidFill>
              <a:latin typeface="Century Gothic"/>
            </a:endParaRPr>
          </a:p>
          <a:p>
            <a:endParaRPr lang="en-GB" sz="2800" dirty="0">
              <a:solidFill>
                <a:schemeClr val="bg1"/>
              </a:solidFill>
              <a:latin typeface="Century Gothic"/>
              <a:cs typeface="Times New Roman"/>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801345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Times New Roman"/>
              </a:rPr>
              <a:t>Living God, may we bring the light of your peace to those we meet. Help us to find a peaceful way to solve our problems, so that the world may be a safer place for everyone to live. Amen.</a:t>
            </a:r>
            <a:endParaRPr lang="en-US" dirty="0">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49" y="1760192"/>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78713" y="2356624"/>
            <a:ext cx="435309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rPr>
              <a:t>This week, how will you share the gift of peace in your community? And around the world?</a:t>
            </a:r>
            <a:endParaRPr lang="en-US" dirty="0"/>
          </a:p>
        </p:txBody>
      </p:sp>
      <p:pic>
        <p:nvPicPr>
          <p:cNvPr id="2" name="Picture 1" descr="A person&amp;#39;s hands folded in front of other people&#10;&#10;AI-generated content may be incorrect.">
            <a:extLst>
              <a:ext uri="{FF2B5EF4-FFF2-40B4-BE49-F238E27FC236}">
                <a16:creationId xmlns:a16="http://schemas.microsoft.com/office/drawing/2014/main" id="{3EA375C4-FF55-48BB-CFC2-0009782152FA}"/>
              </a:ext>
            </a:extLst>
          </p:cNvPr>
          <p:cNvPicPr>
            <a:picLocks noChangeAspect="1"/>
          </p:cNvPicPr>
          <p:nvPr/>
        </p:nvPicPr>
        <p:blipFill>
          <a:blip r:embed="rId5"/>
          <a:stretch>
            <a:fillRect/>
          </a:stretch>
        </p:blipFill>
        <p:spPr>
          <a:xfrm>
            <a:off x="5093654" y="1149684"/>
            <a:ext cx="6803955" cy="5133474"/>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54184" y="943064"/>
            <a:ext cx="7137896" cy="7232749"/>
          </a:xfrm>
          <a:prstGeom prst="rect">
            <a:avLst/>
          </a:prstGeom>
          <a:noFill/>
        </p:spPr>
        <p:txBody>
          <a:bodyPr wrap="square" lIns="91440" tIns="45720" rIns="91440" bIns="45720" anchor="t">
            <a:spAutoFit/>
          </a:bodyPr>
          <a:lstStyle/>
          <a:p>
            <a:r>
              <a:rPr lang="en-GB" sz="1600" b="1" dirty="0">
                <a:latin typeface="Century Gothic" panose="020B0502020202020204" pitchFamily="34" charset="0"/>
              </a:rPr>
              <a:t>Activity suggestions</a:t>
            </a:r>
          </a:p>
          <a:p>
            <a:endParaRPr lang="en-GB" sz="1600" b="1"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Invite the children to </a:t>
            </a:r>
            <a:r>
              <a:rPr lang="en-GB" sz="1600" dirty="0">
                <a:latin typeface="Century Gothic"/>
                <a:ea typeface="Times New Roman" panose="02020603050405020304" pitchFamily="18" charset="0"/>
                <a:cs typeface="Times New Roman"/>
              </a:rPr>
              <a:t>colour </a:t>
            </a:r>
            <a:r>
              <a:rPr lang="en-GB" sz="1600" dirty="0">
                <a:effectLst/>
                <a:latin typeface="Century Gothic"/>
                <a:ea typeface="Times New Roman" panose="02020603050405020304" pitchFamily="18" charset="0"/>
                <a:cs typeface="Times New Roman"/>
              </a:rPr>
              <a:t>in the accompanying illustration</a:t>
            </a:r>
            <a:r>
              <a:rPr lang="en-GB" sz="1600" dirty="0">
                <a:latin typeface="Century Gothic"/>
                <a:ea typeface="Times New Roman" panose="02020603050405020304" pitchFamily="18" charset="0"/>
                <a:cs typeface="Times New Roman"/>
              </a:rPr>
              <a:t> of a gift – the gift of peace – and to </a:t>
            </a:r>
            <a:r>
              <a:rPr lang="en-GB" sz="1600" dirty="0">
                <a:effectLst/>
                <a:latin typeface="Century Gothic"/>
                <a:ea typeface="Times New Roman" panose="02020603050405020304" pitchFamily="18" charset="0"/>
                <a:cs typeface="Times New Roman"/>
              </a:rPr>
              <a:t>write </a:t>
            </a:r>
            <a:r>
              <a:rPr lang="en-GB" sz="1600" dirty="0">
                <a:latin typeface="Century Gothic"/>
                <a:ea typeface="Times New Roman" panose="02020603050405020304" pitchFamily="18" charset="0"/>
                <a:cs typeface="Times New Roman"/>
              </a:rPr>
              <a:t>or draw in it one or all of the following things:</a:t>
            </a:r>
            <a:endParaRPr lang="en-GB" dirty="0">
              <a:latin typeface="Century Gothic"/>
            </a:endParaRPr>
          </a:p>
          <a:p>
            <a:r>
              <a:rPr lang="en-GB" sz="1600" dirty="0">
                <a:latin typeface="Century Gothic"/>
                <a:ea typeface="Times New Roman" panose="02020603050405020304" pitchFamily="18" charset="0"/>
                <a:cs typeface="Times New Roman"/>
              </a:rPr>
              <a:t>What peace looks like or means to them</a:t>
            </a:r>
            <a:endParaRPr lang="en-GB" dirty="0">
              <a:latin typeface="Century Gothic"/>
            </a:endParaRPr>
          </a:p>
          <a:p>
            <a:r>
              <a:rPr lang="en-GB" sz="1600" dirty="0">
                <a:latin typeface="Century Gothic"/>
                <a:ea typeface="Times New Roman" panose="02020603050405020304" pitchFamily="18" charset="0"/>
                <a:cs typeface="Times New Roman"/>
              </a:rPr>
              <a:t>How they will share the gift of peace over the coming week</a:t>
            </a:r>
            <a:endParaRPr lang="en-GB" dirty="0">
              <a:latin typeface="Century Gothic"/>
            </a:endParaRPr>
          </a:p>
          <a:p>
            <a:r>
              <a:rPr lang="en-GB" sz="1600">
                <a:latin typeface="Century Gothic"/>
                <a:ea typeface="Times New Roman" panose="02020603050405020304" pitchFamily="18" charset="0"/>
                <a:cs typeface="Times New Roman"/>
              </a:rPr>
              <a:t>Who they will share the gift of peace with over the coming week</a:t>
            </a:r>
            <a:endParaRPr lang="en-GB" dirty="0">
              <a:latin typeface="Century Gothic"/>
              <a:ea typeface="Times New Roman" panose="02020603050405020304" pitchFamily="18" charset="0"/>
              <a:cs typeface="Times New Roman"/>
            </a:endParaRPr>
          </a:p>
          <a:p>
            <a:endParaRPr lang="en-GB" sz="1600" dirty="0">
              <a:latin typeface="Century Gothic"/>
              <a:cs typeface="Times New Roman"/>
            </a:endParaRPr>
          </a:p>
          <a:p>
            <a:r>
              <a:rPr lang="en-GB" sz="1600" dirty="0">
                <a:effectLst/>
                <a:latin typeface="Century Gothic"/>
                <a:ea typeface="Times New Roman" panose="02020603050405020304" pitchFamily="18" charset="0"/>
                <a:cs typeface="Times New Roman"/>
              </a:rPr>
              <a:t>Give the children </a:t>
            </a:r>
            <a:r>
              <a:rPr lang="en-GB" sz="1600" dirty="0">
                <a:latin typeface="Century Gothic"/>
                <a:ea typeface="Times New Roman" panose="02020603050405020304" pitchFamily="18" charset="0"/>
                <a:cs typeface="Times New Roman"/>
              </a:rPr>
              <a:t>a gift-shaped piece </a:t>
            </a:r>
            <a:r>
              <a:rPr lang="en-GB" sz="1600" dirty="0">
                <a:effectLst/>
                <a:latin typeface="Century Gothic"/>
                <a:ea typeface="Times New Roman" panose="02020603050405020304" pitchFamily="18" charset="0"/>
                <a:cs typeface="Times New Roman"/>
              </a:rPr>
              <a:t>of </a:t>
            </a:r>
            <a:r>
              <a:rPr lang="en-GB" sz="1600" dirty="0">
                <a:latin typeface="Century Gothic"/>
                <a:ea typeface="Times New Roman" panose="02020603050405020304" pitchFamily="18" charset="0"/>
                <a:cs typeface="Times New Roman"/>
              </a:rPr>
              <a:t>paper with the word ‘peace’ written on it. Encourage </a:t>
            </a:r>
            <a:r>
              <a:rPr lang="en-GB" sz="1600" dirty="0">
                <a:effectLst/>
                <a:latin typeface="Century Gothic"/>
                <a:ea typeface="Times New Roman" panose="02020603050405020304" pitchFamily="18" charset="0"/>
                <a:cs typeface="Times New Roman"/>
              </a:rPr>
              <a:t>them to write on it</a:t>
            </a:r>
            <a:r>
              <a:rPr lang="en-GB" sz="1600" dirty="0">
                <a:latin typeface="Century Gothic"/>
                <a:ea typeface="Times New Roman" panose="02020603050405020304" pitchFamily="18" charset="0"/>
                <a:cs typeface="Times New Roman"/>
              </a:rPr>
              <a:t> who they will share peace with over the coming week and what other things peace might bring with it, for example: hope, happiness, togetherness, etc, so that they can see just what an amazing gift peace is.</a:t>
            </a:r>
            <a:endParaRPr lang="en-GB" dirty="0">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Encourage the children when they go back to their seats and make the sign of peace in Mass to think about children around the world who live in a place where there is fighting and who hope to build peace in their communities.</a:t>
            </a:r>
            <a:endParaRPr lang="en-GB" dirty="0">
              <a:latin typeface="Century Gothic"/>
            </a:endParaRPr>
          </a:p>
          <a:p>
            <a:endParaRPr lang="en-GB" sz="1600"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Remind the children to </a:t>
            </a:r>
            <a:r>
              <a:rPr lang="en-GB" sz="1600" dirty="0">
                <a:latin typeface="Century Gothic"/>
                <a:ea typeface="Times New Roman" panose="02020603050405020304" pitchFamily="18" charset="0"/>
                <a:cs typeface="Times New Roman"/>
              </a:rPr>
              <a:t>tell the people that they live with </a:t>
            </a:r>
            <a:r>
              <a:rPr lang="en-GB" sz="1600" dirty="0">
                <a:effectLst/>
                <a:latin typeface="Century Gothic"/>
                <a:ea typeface="Times New Roman" panose="02020603050405020304" pitchFamily="18" charset="0"/>
                <a:cs typeface="Times New Roman"/>
              </a:rPr>
              <a:t>all that they have heard and thought about in the </a:t>
            </a:r>
            <a:r>
              <a:rPr lang="en-GB" sz="1600" dirty="0">
                <a:latin typeface="Century Gothic"/>
                <a:ea typeface="Times New Roman" panose="02020603050405020304" pitchFamily="18" charset="0"/>
                <a:cs typeface="Times New Roman"/>
              </a:rPr>
              <a:t>liturgy today and </a:t>
            </a:r>
            <a:r>
              <a:rPr lang="en-GB" sz="1600" dirty="0">
                <a:effectLst/>
                <a:latin typeface="Century Gothic"/>
                <a:ea typeface="Times New Roman" panose="02020603050405020304" pitchFamily="18" charset="0"/>
                <a:cs typeface="Times New Roman"/>
              </a:rPr>
              <a:t>to </a:t>
            </a:r>
            <a:r>
              <a:rPr lang="en-GB" sz="1600" dirty="0">
                <a:latin typeface="Century Gothic"/>
                <a:ea typeface="Times New Roman" panose="02020603050405020304" pitchFamily="18" charset="0"/>
                <a:cs typeface="Times New Roman"/>
              </a:rPr>
              <a:t>share their message of peace with others during the week.</a:t>
            </a:r>
            <a:endParaRPr lang="en-GB" dirty="0">
              <a:latin typeface="Century Gothic"/>
            </a:endParaRPr>
          </a:p>
          <a:p>
            <a:endParaRPr lang="en-GB" sz="1600" dirty="0">
              <a:latin typeface="Century Gothic"/>
              <a:cs typeface="Times New Roman"/>
            </a:endParaRPr>
          </a:p>
          <a:p>
            <a:endParaRPr lang="en-GB" sz="1600" dirty="0">
              <a:latin typeface="Century Gothic"/>
              <a:cs typeface="Times New Roman"/>
            </a:endParaRPr>
          </a:p>
          <a:p>
            <a:endParaRPr lang="en-GB" sz="1600" dirty="0">
              <a:latin typeface="Century Gothic"/>
              <a:cs typeface="Times New Roman"/>
            </a:endParaRPr>
          </a:p>
          <a:p>
            <a:endParaRPr lang="en-GB" sz="1600" dirty="0">
              <a:latin typeface="Century Gothic"/>
              <a:ea typeface="Times New Roman" panose="02020603050405020304" pitchFamily="18" charset="0"/>
              <a:cs typeface="Segoe UI"/>
            </a:endParaRPr>
          </a:p>
          <a:p>
            <a:pPr fontAlgn="base"/>
            <a:endParaRPr lang="en-GB" sz="1600" dirty="0">
              <a:effectLst/>
              <a:latin typeface="Century Gothic"/>
              <a:ea typeface="Times New Roman" panose="02020603050405020304" pitchFamily="18" charset="0"/>
              <a:cs typeface="Times New Roman"/>
            </a:endParaRPr>
          </a:p>
          <a:p>
            <a:pPr marL="171450" indent="-171450" fontAlgn="base"/>
            <a:endParaRPr lang="en-US" sz="1600" dirty="0">
              <a:latin typeface="Century Gothic" panose="020B0502020202020204" pitchFamily="34" charset="0"/>
              <a:ea typeface="MS Mincho" panose="02020609040205080304" pitchFamily="49" charset="-128"/>
              <a:cs typeface="Arial" panose="020B0604020202020204" pitchFamily="34" charset="0"/>
            </a:endParaRPr>
          </a:p>
        </p:txBody>
      </p:sp>
      <p:pic>
        <p:nvPicPr>
          <p:cNvPr id="2" name="Picture 1" descr="A black and white drawing of a gift box&#10;&#10;AI-generated content may be incorrect.">
            <a:extLst>
              <a:ext uri="{FF2B5EF4-FFF2-40B4-BE49-F238E27FC236}">
                <a16:creationId xmlns:a16="http://schemas.microsoft.com/office/drawing/2014/main" id="{0B8FB13A-53E5-25E3-F429-FDCC5248275B}"/>
              </a:ext>
            </a:extLst>
          </p:cNvPr>
          <p:cNvPicPr>
            <a:picLocks noChangeAspect="1"/>
          </p:cNvPicPr>
          <p:nvPr/>
        </p:nvPicPr>
        <p:blipFill>
          <a:blip r:embed="rId3"/>
          <a:stretch>
            <a:fillRect/>
          </a:stretch>
        </p:blipFill>
        <p:spPr>
          <a:xfrm>
            <a:off x="7941293" y="1261672"/>
            <a:ext cx="3841972" cy="5396460"/>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drawing of a gift box&#10;&#10;AI-generated content may be incorrect.">
            <a:extLst>
              <a:ext uri="{FF2B5EF4-FFF2-40B4-BE49-F238E27FC236}">
                <a16:creationId xmlns:a16="http://schemas.microsoft.com/office/drawing/2014/main" id="{B0F948F4-4AD7-E0A2-88B2-49255C3D08FA}"/>
              </a:ext>
            </a:extLst>
          </p:cNvPr>
          <p:cNvPicPr>
            <a:picLocks noChangeAspect="1"/>
          </p:cNvPicPr>
          <p:nvPr/>
        </p:nvPicPr>
        <p:blipFill>
          <a:blip r:embed="rId3"/>
          <a:stretch>
            <a:fillRect/>
          </a:stretch>
        </p:blipFill>
        <p:spPr>
          <a:xfrm>
            <a:off x="3656605" y="0"/>
            <a:ext cx="4878791" cy="6858000"/>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94195"/>
          </a:xfrm>
        </p:spPr>
        <p:txBody>
          <a:bodyPr vert="horz" wrap="square" lIns="91440" tIns="45720" rIns="91440" bIns="45720" rtlCol="0" anchor="t">
            <a:spAutoFit/>
          </a:bodyPr>
          <a:lstStyle/>
          <a:p>
            <a:pPr marL="0" indent="0">
              <a:spcBef>
                <a:spcPts val="0"/>
              </a:spcBef>
              <a:spcAft>
                <a:spcPts val="0"/>
              </a:spcAft>
              <a:buNone/>
            </a:pPr>
            <a:r>
              <a:rPr lang="en-GB" sz="2200" b="1" dirty="0">
                <a:solidFill>
                  <a:srgbClr val="000000"/>
                </a:solidFill>
                <a:latin typeface="Century Gothic"/>
                <a:cs typeface="Arial" panose="020B0604020202020204"/>
              </a:rPr>
              <a:t>Planning your Jubilee Pledge?</a:t>
            </a:r>
            <a:endParaRPr lang="en-US" sz="2200" dirty="0">
              <a:solidFill>
                <a:srgbClr val="000000"/>
              </a:solidFill>
              <a:latin typeface="Century Gothic"/>
              <a:cs typeface="Arial" panose="020B0604020202020204"/>
            </a:endParaRPr>
          </a:p>
          <a:p>
            <a:pPr marL="0" indent="0">
              <a:spcBef>
                <a:spcPts val="0"/>
              </a:spcBef>
              <a:spcAft>
                <a:spcPts val="0"/>
              </a:spcAft>
              <a:buNone/>
            </a:pPr>
            <a:endParaRPr lang="en-GB" sz="2400" b="1" dirty="0">
              <a:solidFill>
                <a:srgbClr val="000000"/>
              </a:solidFill>
              <a:latin typeface="Century Gothic"/>
              <a:cs typeface="Arial" panose="020B0604020202020204"/>
            </a:endParaRPr>
          </a:p>
          <a:p>
            <a:pPr marL="0" indent="0">
              <a:spcBef>
                <a:spcPts val="0"/>
              </a:spcBef>
              <a:spcAft>
                <a:spcPts val="0"/>
              </a:spcAft>
              <a:buNone/>
            </a:pPr>
            <a:r>
              <a:rPr lang="en-GB" sz="1800" dirty="0">
                <a:solidFill>
                  <a:srgbClr val="000000"/>
                </a:solidFill>
                <a:latin typeface="Century Gothic"/>
                <a:cs typeface="Arial" panose="020B0604020202020204"/>
              </a:rPr>
              <a:t>It will soon be time to make your Jubilee Pledge!</a:t>
            </a:r>
          </a:p>
          <a:p>
            <a:pPr marL="0" indent="0">
              <a:spcBef>
                <a:spcPts val="0"/>
              </a:spcBef>
              <a:spcAft>
                <a:spcPts val="0"/>
              </a:spcAft>
              <a:buNone/>
            </a:pPr>
            <a:endParaRPr lang="en-GB"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In June or July, all Catholic schools are invited to make a Jubilee Pledge to live out Catholic Social Teaching. </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better world needs all of us, and the Pledge will be a whole school, long-term commitment to building a fairer world. </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Watch our film and download our resources to help you write your Pledge and plan your Pledge Day:</a:t>
            </a: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ea typeface="+mn-lt"/>
                <a:cs typeface="+mn-lt"/>
                <a:hlinkClick r:id="rId2"/>
              </a:rPr>
              <a:t>Jubilee pledge for schools</a:t>
            </a:r>
            <a:endParaRPr lang="en-US">
              <a:latin typeface="Century Gothic"/>
              <a:ea typeface="+mn-lt"/>
              <a:cs typeface="+mn-lt"/>
            </a:endParaRPr>
          </a:p>
          <a:p>
            <a:pPr marL="0" indent="0">
              <a:spcBef>
                <a:spcPts val="0"/>
              </a:spcBef>
              <a:spcAft>
                <a:spcPts val="0"/>
              </a:spcAft>
              <a:buNone/>
            </a:pP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3"/>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600" dirty="0">
              <a:solidFill>
                <a:srgbClr val="000000"/>
              </a:solidFill>
              <a:latin typeface="Century Gothic"/>
              <a:cs typeface="Arial"/>
            </a:endParaRPr>
          </a:p>
          <a:p>
            <a:pPr marL="171450" indent="-171450">
              <a:spcBef>
                <a:spcPts val="0"/>
              </a:spcBef>
              <a:spcAft>
                <a:spcPts val="0"/>
              </a:spcAft>
              <a:buNone/>
            </a:pPr>
            <a:endParaRPr lang="en-GB" sz="1800" dirty="0">
              <a:solidFill>
                <a:srgbClr val="000000"/>
              </a:solidFill>
              <a:latin typeface="Century Gothic"/>
              <a:cs typeface="Arial"/>
            </a:endParaRPr>
          </a:p>
          <a:p>
            <a:pPr marL="0" indent="0">
              <a:spcBef>
                <a:spcPts val="0"/>
              </a:spcBef>
              <a:spcAft>
                <a:spcPts val="0"/>
              </a:spcAft>
              <a:buNone/>
            </a:pPr>
            <a:endParaRPr lang="en-US" sz="1800" dirty="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483025" y="1591693"/>
            <a:ext cx="5460076" cy="5570756"/>
          </a:xfrm>
          <a:prstGeom prst="rect">
            <a:avLst/>
          </a:prstGeom>
          <a:noFill/>
        </p:spPr>
        <p:txBody>
          <a:bodyPr wrap="square" lIns="91440" tIns="45720" rIns="91440" bIns="45720" rtlCol="0" anchor="t">
            <a:spAutoFit/>
          </a:bodyPr>
          <a:lstStyle/>
          <a:p>
            <a:r>
              <a:rPr lang="en-GB" sz="3200" dirty="0">
                <a:latin typeface="Century Gothic"/>
                <a:ea typeface="Times New Roman" panose="02020603050405020304" pitchFamily="18" charset="0"/>
                <a:cs typeface="Times New Roman"/>
              </a:rPr>
              <a:t>Dear God</a:t>
            </a:r>
            <a:r>
              <a:rPr lang="en-GB" sz="3200" dirty="0">
                <a:effectLst/>
                <a:latin typeface="Century Gothic"/>
                <a:ea typeface="Times New Roman" panose="02020603050405020304" pitchFamily="18" charset="0"/>
                <a:cs typeface="Times New Roman"/>
              </a:rPr>
              <a:t>, </a:t>
            </a:r>
            <a:endParaRPr lang="en-US">
              <a:latin typeface="Century Gothic"/>
              <a:ea typeface="Times New Roman" panose="02020603050405020304" pitchFamily="18" charset="0"/>
              <a:cs typeface="Arial" panose="020B0604020202020204"/>
            </a:endParaRPr>
          </a:p>
          <a:p>
            <a:r>
              <a:rPr lang="en-GB" sz="3200" dirty="0">
                <a:latin typeface="Century Gothic"/>
                <a:ea typeface="Times New Roman" panose="02020603050405020304" pitchFamily="18" charset="0"/>
                <a:cs typeface="Times New Roman"/>
              </a:rPr>
              <a:t>Help us to make our world a peaceful place so that all people may live free from the fear of fighting and war. We ask this through Christ our Lord, Prince of Peace. </a:t>
            </a:r>
            <a:endParaRPr lang="en-US">
              <a:latin typeface="Century Gothic"/>
              <a:ea typeface="Times New Roman" panose="02020603050405020304" pitchFamily="18" charset="0"/>
              <a:cs typeface="Arial"/>
            </a:endParaRPr>
          </a:p>
          <a:p>
            <a:r>
              <a:rPr lang="en-GB" sz="3200" dirty="0">
                <a:effectLst/>
                <a:latin typeface="Century Gothic"/>
                <a:ea typeface="Times New Roman" panose="02020603050405020304" pitchFamily="18" charset="0"/>
                <a:cs typeface="Times New Roman"/>
              </a:rPr>
              <a:t>Amen.</a:t>
            </a:r>
            <a:endParaRPr lang="en-US" dirty="0">
              <a:latin typeface="Century Gothic"/>
              <a:cs typeface="Arial"/>
            </a:endParaRPr>
          </a:p>
          <a:p>
            <a:pPr fontAlgn="base"/>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8077909" y="214957"/>
            <a:ext cx="4654813"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John 14: 23-29</a:t>
            </a:r>
            <a:endParaRPr lang="en-US" sz="2400"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519220" y="6112035"/>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345844" y="1351139"/>
            <a:ext cx="11420680" cy="5709255"/>
          </a:xfrm>
          <a:prstGeom prst="rect">
            <a:avLst/>
          </a:prstGeom>
          <a:noFill/>
        </p:spPr>
        <p:txBody>
          <a:bodyPr wrap="square" lIns="91440" tIns="45720" rIns="91440" bIns="45720" anchor="t">
            <a:spAutoFit/>
          </a:bodyPr>
          <a:lstStyle/>
          <a:p>
            <a:r>
              <a:rPr lang="en-GB" sz="2000" dirty="0">
                <a:solidFill>
                  <a:srgbClr val="000000"/>
                </a:solidFill>
                <a:latin typeface="Century Gothic"/>
                <a:ea typeface="Times New Roman" panose="02020603050405020304" pitchFamily="18" charset="0"/>
                <a:cs typeface="Times New Roman"/>
              </a:rPr>
              <a:t>Jesus said to his disciples:</a:t>
            </a:r>
            <a:endParaRPr lang="en-GB" sz="2000" dirty="0">
              <a:latin typeface="Century Gothic"/>
              <a:cs typeface="Times New Roman"/>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“Whoever loves me will obey my teaching. My Father will love him, and my Father and I will come to him and live with him. Whoever does not love me does not obey my teaching. And the teaching you have heard is not mine, but comes from the Father, who sent me.</a:t>
            </a:r>
            <a:endParaRPr lang="en-GB" sz="2000" dirty="0">
              <a:latin typeface="Century Gothic"/>
              <a:cs typeface="Times New Roman"/>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“I have told you this while I am still with you. The Helper, the Holy Spirit, whom the Father will send in my name</a:t>
            </a:r>
            <a:r>
              <a:rPr lang="en-GB" sz="2000" dirty="0">
                <a:solidFill>
                  <a:srgbClr val="000000"/>
                </a:solidFill>
                <a:effectLst/>
                <a:latin typeface="Century Gothic"/>
                <a:ea typeface="Times New Roman" panose="02020603050405020304" pitchFamily="18" charset="0"/>
                <a:cs typeface="Times New Roman"/>
              </a:rPr>
              <a:t>, </a:t>
            </a:r>
            <a:r>
              <a:rPr lang="en-GB" sz="2000" dirty="0">
                <a:solidFill>
                  <a:srgbClr val="000000"/>
                </a:solidFill>
                <a:latin typeface="Century Gothic"/>
                <a:ea typeface="Times New Roman" panose="02020603050405020304" pitchFamily="18" charset="0"/>
                <a:cs typeface="Times New Roman"/>
              </a:rPr>
              <a:t>will teach you everything </a:t>
            </a:r>
            <a:r>
              <a:rPr lang="en-GB" sz="2000" dirty="0">
                <a:solidFill>
                  <a:srgbClr val="000000"/>
                </a:solidFill>
                <a:effectLst/>
                <a:latin typeface="Century Gothic"/>
                <a:ea typeface="Times New Roman" panose="02020603050405020304" pitchFamily="18" charset="0"/>
                <a:cs typeface="Times New Roman"/>
              </a:rPr>
              <a:t>and </a:t>
            </a:r>
            <a:r>
              <a:rPr lang="en-GB" sz="2000" dirty="0">
                <a:solidFill>
                  <a:srgbClr val="000000"/>
                </a:solidFill>
                <a:latin typeface="Century Gothic"/>
                <a:ea typeface="Times New Roman" panose="02020603050405020304" pitchFamily="18" charset="0"/>
                <a:cs typeface="Times New Roman"/>
              </a:rPr>
              <a:t>make you remember all that I have told you.</a:t>
            </a:r>
            <a:endParaRPr lang="en-GB" sz="2000" dirty="0">
              <a:latin typeface="Century Gothic"/>
              <a:cs typeface="Times New Roman"/>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“Peace is what I leave with you; it is my own peace that I give you. I do not give it as the world does. Do not be worried and upset; do not be afraid. You heard me say to you, ‘I am leaving, but I will come back to you.’ If you loved me, you would be glad that I am going to the Father; for he is greater than I. I have told</a:t>
            </a:r>
            <a:r>
              <a:rPr lang="en-GB" sz="2000" dirty="0">
                <a:latin typeface="Century Gothic"/>
                <a:ea typeface="Times New Roman" panose="02020603050405020304" pitchFamily="18" charset="0"/>
                <a:cs typeface="Times New Roman"/>
              </a:rPr>
              <a:t> </a:t>
            </a:r>
            <a:r>
              <a:rPr lang="en-GB" sz="2000" dirty="0">
                <a:solidFill>
                  <a:srgbClr val="000000"/>
                </a:solidFill>
                <a:latin typeface="Century Gothic"/>
                <a:ea typeface="Times New Roman" panose="02020603050405020304" pitchFamily="18" charset="0"/>
                <a:cs typeface="Times New Roman"/>
              </a:rPr>
              <a:t>you</a:t>
            </a:r>
            <a:r>
              <a:rPr lang="en-GB" sz="2000" dirty="0">
                <a:latin typeface="Century Gothic"/>
                <a:ea typeface="Times New Roman" panose="02020603050405020304" pitchFamily="18" charset="0"/>
                <a:cs typeface="Times New Roman"/>
              </a:rPr>
              <a:t> this now before it all happens</a:t>
            </a:r>
            <a:r>
              <a:rPr lang="en-GB" sz="2000" dirty="0">
                <a:solidFill>
                  <a:srgbClr val="000000"/>
                </a:solidFill>
                <a:effectLst/>
                <a:latin typeface="Century Gothic"/>
                <a:ea typeface="Times New Roman" panose="02020603050405020304" pitchFamily="18" charset="0"/>
                <a:cs typeface="Times New Roman"/>
              </a:rPr>
              <a:t>, </a:t>
            </a:r>
            <a:r>
              <a:rPr lang="en-GB" sz="2000" dirty="0">
                <a:solidFill>
                  <a:srgbClr val="000000"/>
                </a:solidFill>
                <a:latin typeface="Century Gothic"/>
                <a:ea typeface="Times New Roman" panose="02020603050405020304" pitchFamily="18" charset="0"/>
                <a:cs typeface="Times New Roman"/>
              </a:rPr>
              <a:t>so </a:t>
            </a:r>
            <a:r>
              <a:rPr lang="en-GB" sz="2000" dirty="0">
                <a:latin typeface="Century Gothic"/>
                <a:ea typeface="Times New Roman" panose="02020603050405020304" pitchFamily="18" charset="0"/>
                <a:cs typeface="Times New Roman"/>
              </a:rPr>
              <a:t>that when it does happen, you will believe.”</a:t>
            </a:r>
            <a:endParaRPr lang="en-GB" sz="2000" dirty="0">
              <a:latin typeface="Century Gothic"/>
            </a:endParaRPr>
          </a:p>
          <a:p>
            <a:endParaRPr lang="en-GB" sz="2200" dirty="0">
              <a:latin typeface="Century Gothic"/>
              <a:cs typeface="Times New Roman"/>
            </a:endParaRPr>
          </a:p>
          <a:p>
            <a:endParaRPr lang="en-GB" sz="2400" dirty="0">
              <a:effectLst/>
              <a:latin typeface="Century Gothic"/>
              <a:ea typeface="Times New Roman" panose="02020603050405020304" pitchFamily="18" charset="0"/>
            </a:endParaRPr>
          </a:p>
          <a:p>
            <a:endParaRPr lang="en-GB" sz="19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474412" y="599045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 </a:t>
            </a: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384882" y="1752367"/>
            <a:ext cx="6107438" cy="5632311"/>
          </a:xfrm>
          <a:prstGeom prst="rect">
            <a:avLst/>
          </a:prstGeom>
          <a:noFill/>
        </p:spPr>
        <p:txBody>
          <a:bodyPr wrap="square" lIns="91440" tIns="45720" rIns="91440" bIns="45720" rtlCol="0" anchor="t">
            <a:spAutoFit/>
          </a:bodyPr>
          <a:lstStyle/>
          <a:p>
            <a:r>
              <a:rPr lang="en-GB" sz="2400" dirty="0">
                <a:latin typeface="Century Gothic"/>
                <a:cs typeface="Times New Roman"/>
              </a:rPr>
              <a:t>Today Jesus gives his disciples a very special gift. Can you remember what that gift is?</a:t>
            </a:r>
            <a:endParaRPr lang="en-US" dirty="0">
              <a:latin typeface="Century Gothic"/>
            </a:endParaRPr>
          </a:p>
          <a:p>
            <a:endParaRPr lang="en-GB" sz="2400" dirty="0">
              <a:latin typeface="Century Gothic"/>
              <a:cs typeface="Times New Roman"/>
            </a:endParaRPr>
          </a:p>
          <a:p>
            <a:r>
              <a:rPr lang="en-GB" sz="2400" dirty="0">
                <a:latin typeface="Century Gothic"/>
                <a:cs typeface="Times New Roman"/>
              </a:rPr>
              <a:t>Jesus gives his disciples peace. And he tells his disciples not to be afraid. Can you think of a time when you were fighting or arguing with someone? How did you feel?</a:t>
            </a:r>
            <a:endParaRPr lang="en-GB">
              <a:latin typeface="Century Gothic"/>
            </a:endParaRPr>
          </a:p>
          <a:p>
            <a:endParaRPr lang="en-GB" sz="2400" dirty="0">
              <a:latin typeface="Century Gothic"/>
              <a:cs typeface="Times New Roman"/>
            </a:endParaRPr>
          </a:p>
          <a:p>
            <a:r>
              <a:rPr lang="en-GB" sz="2400" dirty="0">
                <a:latin typeface="Century Gothic"/>
                <a:cs typeface="Times New Roman"/>
              </a:rPr>
              <a:t>Can you remember a time when other people were arguing near you? How did you feel then?</a:t>
            </a:r>
            <a:endParaRPr lang="en-GB" dirty="0">
              <a:latin typeface="Century Gothic"/>
            </a:endParaRPr>
          </a:p>
          <a:p>
            <a:endParaRPr lang="en-GB" sz="2400" dirty="0">
              <a:latin typeface="Century Gothic"/>
              <a:cs typeface="Times New Roman"/>
            </a:endParaRPr>
          </a:p>
          <a:p>
            <a:endParaRPr lang="en-GB" sz="2400" dirty="0">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83358" y="1060091"/>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entury Gothic"/>
              </a:rPr>
              <a:t>What do you remember from the Gospel reading? </a:t>
            </a:r>
            <a:endParaRPr lang="en-US" dirty="0"/>
          </a:p>
        </p:txBody>
      </p:sp>
      <p:pic>
        <p:nvPicPr>
          <p:cNvPr id="9" name="Picture 8" descr="A child and child looking at each other&#10;&#10;AI-generated content may be incorrect.">
            <a:extLst>
              <a:ext uri="{FF2B5EF4-FFF2-40B4-BE49-F238E27FC236}">
                <a16:creationId xmlns:a16="http://schemas.microsoft.com/office/drawing/2014/main" id="{471C90F3-3BFE-4F6F-F52F-DCFD66511138}"/>
              </a:ext>
            </a:extLst>
          </p:cNvPr>
          <p:cNvPicPr>
            <a:picLocks noChangeAspect="1"/>
          </p:cNvPicPr>
          <p:nvPr/>
        </p:nvPicPr>
        <p:blipFill>
          <a:blip r:embed="rId5"/>
          <a:stretch>
            <a:fillRect/>
          </a:stretch>
        </p:blipFill>
        <p:spPr>
          <a:xfrm>
            <a:off x="6498860" y="1848787"/>
            <a:ext cx="5390215" cy="3672591"/>
          </a:xfrm>
          <a:prstGeom prst="rect">
            <a:avLst/>
          </a:prstGeom>
        </p:spPr>
      </p:pic>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468221" y="1308370"/>
            <a:ext cx="557257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Can you remember a time when you stopped fighting with someone and made friends with them again?</a:t>
            </a:r>
            <a:endParaRPr lang="en-US" dirty="0">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Or when the argument near you ended and the people forgave each other? How did that feel?</a:t>
            </a:r>
          </a:p>
          <a:p>
            <a:endParaRPr lang="en-GB" sz="2400" dirty="0">
              <a:latin typeface="Century Gothic"/>
              <a:cs typeface="Times New Roman"/>
            </a:endParaRPr>
          </a:p>
          <a:p>
            <a:r>
              <a:rPr lang="en-GB" sz="2400" dirty="0">
                <a:latin typeface="Century Gothic"/>
                <a:cs typeface="Times New Roman"/>
              </a:rPr>
              <a:t>CAFOD is a part of a family of Catholic charities around the world called Caritas. </a:t>
            </a:r>
          </a:p>
        </p:txBody>
      </p:sp>
      <p:sp>
        <p:nvSpPr>
          <p:cNvPr id="5" name="TextBox 4">
            <a:extLst>
              <a:ext uri="{FF2B5EF4-FFF2-40B4-BE49-F238E27FC236}">
                <a16:creationId xmlns:a16="http://schemas.microsoft.com/office/drawing/2014/main" id="{85EEC75F-9B9C-ED3F-41D2-E1033CE48027}"/>
              </a:ext>
            </a:extLst>
          </p:cNvPr>
          <p:cNvSpPr txBox="1"/>
          <p:nvPr/>
        </p:nvSpPr>
        <p:spPr>
          <a:xfrm>
            <a:off x="462426" y="5755383"/>
            <a:ext cx="113796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rPr>
              <a:t>CAFOD is supporting their Caritas sisters and brothers to reach communities in need in Ukraine and neighbouring countries because of the war.</a:t>
            </a:r>
            <a:endParaRPr lang="en-US" sz="2400" dirty="0">
              <a:latin typeface="Century Gothic"/>
            </a:endParaRPr>
          </a:p>
          <a:p>
            <a:pPr algn="l"/>
            <a:endParaRPr lang="en-US" dirty="0">
              <a:cs typeface="Arial"/>
            </a:endParaRPr>
          </a:p>
        </p:txBody>
      </p:sp>
      <p:pic>
        <p:nvPicPr>
          <p:cNvPr id="6" name="Picture 5" descr="A group of women standing in front of a tent&#10;&#10;AI-generated content may be incorrect.">
            <a:extLst>
              <a:ext uri="{FF2B5EF4-FFF2-40B4-BE49-F238E27FC236}">
                <a16:creationId xmlns:a16="http://schemas.microsoft.com/office/drawing/2014/main" id="{D343161D-7499-45F1-4D49-372C02B713F1}"/>
              </a:ext>
            </a:extLst>
          </p:cNvPr>
          <p:cNvPicPr>
            <a:picLocks noChangeAspect="1"/>
          </p:cNvPicPr>
          <p:nvPr/>
        </p:nvPicPr>
        <p:blipFill>
          <a:blip r:embed="rId3"/>
          <a:srcRect l="20158" t="-98" b="-352"/>
          <a:stretch>
            <a:fillRect/>
          </a:stretch>
        </p:blipFill>
        <p:spPr>
          <a:xfrm>
            <a:off x="6227164" y="1297618"/>
            <a:ext cx="5608820" cy="3996998"/>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164F200-3848-E2A1-85C8-E7D45D853C8D}"/>
              </a:ext>
            </a:extLst>
          </p:cNvPr>
          <p:cNvSpPr txBox="1"/>
          <p:nvPr/>
        </p:nvSpPr>
        <p:spPr>
          <a:xfrm>
            <a:off x="212726" y="1183818"/>
            <a:ext cx="520052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Caritas workers have set up places where children living in Ukraine can go to feel safe despite the war.</a:t>
            </a:r>
            <a:endParaRPr lang="en-US" dirty="0">
              <a:latin typeface="Century Gothic"/>
              <a:cs typeface="Times New Roman"/>
            </a:endParaRPr>
          </a:p>
          <a:p>
            <a:endParaRPr lang="en-GB" sz="2400" dirty="0">
              <a:latin typeface="Century Gothic"/>
              <a:cs typeface="Times New Roman"/>
            </a:endParaRPr>
          </a:p>
          <a:p>
            <a:r>
              <a:rPr lang="en-GB" sz="2400" dirty="0">
                <a:solidFill>
                  <a:srgbClr val="000000"/>
                </a:solidFill>
                <a:latin typeface="Century Gothic"/>
                <a:cs typeface="Times New Roman"/>
              </a:rPr>
              <a:t>Maria runs art activities for the children to help them cope with what is going on around them. </a:t>
            </a:r>
            <a:endParaRPr lang="en-US">
              <a:solidFill>
                <a:srgbClr val="000000"/>
              </a:solidFill>
              <a:latin typeface="Century Gothic"/>
              <a:cs typeface="Times New Roman"/>
            </a:endParaRPr>
          </a:p>
          <a:p>
            <a:endParaRPr lang="en-GB" sz="2400" dirty="0">
              <a:solidFill>
                <a:srgbClr val="000000"/>
              </a:solidFill>
              <a:latin typeface="Century Gothic"/>
              <a:cs typeface="Times New Roman"/>
            </a:endParaRPr>
          </a:p>
          <a:p>
            <a:r>
              <a:rPr lang="en-GB" sz="2400" dirty="0">
                <a:solidFill>
                  <a:srgbClr val="000000"/>
                </a:solidFill>
                <a:latin typeface="Century Gothic"/>
                <a:cs typeface="Times New Roman"/>
              </a:rPr>
              <a:t>She says of the children, “We try to play with them, paint together, just create a safe space and make contact.”</a:t>
            </a:r>
            <a:endParaRPr lang="en-US">
              <a:latin typeface="Century Gothic"/>
            </a:endParaRPr>
          </a:p>
        </p:txBody>
      </p:sp>
      <p:pic>
        <p:nvPicPr>
          <p:cNvPr id="4" name="Picture 3" descr="A group of people painting on paper&#10;&#10;AI-generated content may be incorrect.">
            <a:extLst>
              <a:ext uri="{FF2B5EF4-FFF2-40B4-BE49-F238E27FC236}">
                <a16:creationId xmlns:a16="http://schemas.microsoft.com/office/drawing/2014/main" id="{2F6732E4-33B2-99FF-DCAA-51D99EE5A4EE}"/>
              </a:ext>
            </a:extLst>
          </p:cNvPr>
          <p:cNvPicPr>
            <a:picLocks noChangeAspect="1"/>
          </p:cNvPicPr>
          <p:nvPr/>
        </p:nvPicPr>
        <p:blipFill>
          <a:blip r:embed="rId3"/>
          <a:stretch>
            <a:fillRect/>
          </a:stretch>
        </p:blipFill>
        <p:spPr>
          <a:xfrm>
            <a:off x="5412073" y="1386590"/>
            <a:ext cx="6601919" cy="4484558"/>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C2D937-6325-223A-F605-F4E725988BAD}"/>
              </a:ext>
            </a:extLst>
          </p:cNvPr>
          <p:cNvSpPr>
            <a:spLocks noGrp="1"/>
          </p:cNvSpPr>
          <p:nvPr>
            <p:ph idx="1"/>
          </p:nvPr>
        </p:nvSpPr>
        <p:spPr>
          <a:xfrm>
            <a:off x="6521953" y="1385987"/>
            <a:ext cx="5404929" cy="5262979"/>
          </a:xfrm>
        </p:spPr>
        <p:txBody>
          <a:bodyPr vert="horz" wrap="square" lIns="91440" tIns="45720" rIns="91440" bIns="45720" rtlCol="0" anchor="t">
            <a:spAutoFit/>
          </a:bodyPr>
          <a:lstStyle/>
          <a:p>
            <a:pPr marL="0" indent="0">
              <a:spcBef>
                <a:spcPts val="0"/>
              </a:spcBef>
              <a:spcAft>
                <a:spcPts val="0"/>
              </a:spcAft>
              <a:buNone/>
            </a:pPr>
            <a:r>
              <a:rPr lang="en-US" sz="2400" dirty="0">
                <a:solidFill>
                  <a:srgbClr val="000000"/>
                </a:solidFill>
                <a:latin typeface="Century Gothic"/>
                <a:ea typeface="+mn-lt"/>
                <a:cs typeface="Times New Roman"/>
              </a:rPr>
              <a:t>Some children in other countries around the world where there is lots of fighting or violence go to peace clubs. </a:t>
            </a:r>
            <a:endParaRPr lang="en-US" dirty="0">
              <a:latin typeface="Century Gothic"/>
              <a:ea typeface="+mn-lt"/>
              <a:cs typeface="Times New Roman"/>
            </a:endParaRPr>
          </a:p>
          <a:p>
            <a:pPr marL="0" indent="0">
              <a:spcBef>
                <a:spcPts val="0"/>
              </a:spcBef>
              <a:spcAft>
                <a:spcPts val="0"/>
              </a:spcAft>
              <a:buNone/>
            </a:pPr>
            <a:endParaRPr lang="en-US" sz="2400" dirty="0">
              <a:solidFill>
                <a:srgbClr val="000000"/>
              </a:solidFill>
              <a:latin typeface="Century Gothic"/>
              <a:ea typeface="+mn-lt"/>
              <a:cs typeface="Times New Roman"/>
            </a:endParaRPr>
          </a:p>
          <a:p>
            <a:pPr marL="0" indent="0">
              <a:spcBef>
                <a:spcPts val="0"/>
              </a:spcBef>
              <a:spcAft>
                <a:spcPts val="0"/>
              </a:spcAft>
              <a:buNone/>
            </a:pPr>
            <a:r>
              <a:rPr lang="en-US" sz="2400" dirty="0">
                <a:solidFill>
                  <a:srgbClr val="000000"/>
                </a:solidFill>
                <a:latin typeface="Century Gothic"/>
                <a:ea typeface="+mn-lt"/>
                <a:cs typeface="Times New Roman"/>
              </a:rPr>
              <a:t>These clubs focus on art, sport, music or dancing to bring different children together somewhere safe. The clubs help them learn to live peacefully together. </a:t>
            </a:r>
            <a:endParaRPr lang="en-US">
              <a:latin typeface="Century Gothic"/>
              <a:ea typeface="+mn-lt"/>
              <a:cs typeface="Times New Roman"/>
            </a:endParaRPr>
          </a:p>
          <a:p>
            <a:pPr marL="0" indent="0">
              <a:spcBef>
                <a:spcPts val="0"/>
              </a:spcBef>
              <a:spcAft>
                <a:spcPts val="0"/>
              </a:spcAft>
              <a:buNone/>
            </a:pPr>
            <a:endParaRPr lang="en-US" sz="2400" dirty="0">
              <a:solidFill>
                <a:srgbClr val="000000"/>
              </a:solidFill>
              <a:latin typeface="Century Gothic"/>
              <a:ea typeface="+mn-lt"/>
              <a:cs typeface="Times New Roman"/>
            </a:endParaRPr>
          </a:p>
          <a:p>
            <a:pPr marL="0" indent="0">
              <a:spcBef>
                <a:spcPts val="0"/>
              </a:spcBef>
              <a:spcAft>
                <a:spcPts val="0"/>
              </a:spcAft>
              <a:buNone/>
            </a:pPr>
            <a:r>
              <a:rPr lang="en-US" sz="2400" dirty="0">
                <a:solidFill>
                  <a:srgbClr val="000000"/>
                </a:solidFill>
                <a:latin typeface="Century Gothic"/>
                <a:ea typeface="+mn-lt"/>
                <a:cs typeface="Times New Roman"/>
              </a:rPr>
              <a:t>This helps the children to build peace in their community.</a:t>
            </a:r>
            <a:endParaRPr lang="en-US">
              <a:latin typeface="Century Gothic"/>
            </a:endParaRPr>
          </a:p>
          <a:p>
            <a:pPr marL="0" indent="0">
              <a:spcBef>
                <a:spcPts val="0"/>
              </a:spcBef>
              <a:spcAft>
                <a:spcPts val="0"/>
              </a:spcAft>
              <a:buNone/>
            </a:pPr>
            <a:endParaRPr lang="en-US" sz="2400" dirty="0">
              <a:solidFill>
                <a:srgbClr val="000000"/>
              </a:solidFill>
              <a:latin typeface="Century Gothic"/>
              <a:cs typeface="Arial" panose="020B0604020202020204"/>
            </a:endParaRPr>
          </a:p>
        </p:txBody>
      </p:sp>
      <p:pic>
        <p:nvPicPr>
          <p:cNvPr id="2" name="Picture 1" descr="A pair of hands painting on a wall&#10;&#10;AI-generated content may be incorrect.">
            <a:extLst>
              <a:ext uri="{FF2B5EF4-FFF2-40B4-BE49-F238E27FC236}">
                <a16:creationId xmlns:a16="http://schemas.microsoft.com/office/drawing/2014/main" id="{727B5EAE-CE3B-ACEE-826F-827B916AC456}"/>
              </a:ext>
            </a:extLst>
          </p:cNvPr>
          <p:cNvPicPr>
            <a:picLocks noChangeAspect="1"/>
          </p:cNvPicPr>
          <p:nvPr/>
        </p:nvPicPr>
        <p:blipFill>
          <a:blip r:embed="rId3"/>
          <a:srcRect t="70" r="8125" b="308"/>
          <a:stretch>
            <a:fillRect/>
          </a:stretch>
        </p:blipFill>
        <p:spPr>
          <a:xfrm>
            <a:off x="-127801" y="1540640"/>
            <a:ext cx="6359139" cy="4640691"/>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780047" y="1252139"/>
            <a:ext cx="522205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latin typeface="Century Gothic"/>
                <a:ea typeface="+mn-lt"/>
                <a:cs typeface="Times New Roman"/>
              </a:rPr>
              <a:t>How do you think you can build peace? Think about how you speak to and treat others you disagree with, or how you could be friendly to someone who doesn’t have many friends?</a:t>
            </a:r>
            <a:endParaRPr lang="en-US" dirty="0">
              <a:latin typeface="Century Gothic"/>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What could you do to stop someone else from being unkind to others? </a:t>
            </a:r>
            <a:endParaRPr lang="en-US">
              <a:solidFill>
                <a:srgbClr val="000000"/>
              </a:solidFill>
              <a:latin typeface="Century Gothic"/>
              <a:ea typeface="+mn-lt"/>
              <a:cs typeface="Times New Roman"/>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Or how could you let people in power know that you would like to live in a peaceful world?</a:t>
            </a:r>
            <a:endParaRPr lang="en-US">
              <a:latin typeface="Century Gothic"/>
            </a:endParaRPr>
          </a:p>
          <a:p>
            <a:endParaRPr lang="en-US" sz="2400" dirty="0">
              <a:latin typeface="Century Gothic"/>
              <a:cs typeface="Times New Roman"/>
            </a:endParaRPr>
          </a:p>
          <a:p>
            <a:endParaRPr lang="en-US" dirty="0">
              <a:solidFill>
                <a:srgbClr val="000000"/>
              </a:solidFill>
              <a:latin typeface="Arial" panose="020B0604020202020204"/>
              <a:ea typeface="+mn-lt"/>
              <a:cs typeface="Arial"/>
            </a:endParaRPr>
          </a:p>
        </p:txBody>
      </p:sp>
      <p:pic>
        <p:nvPicPr>
          <p:cNvPr id="3" name="Picture 2" descr="A person touching their hands&#10;&#10;AI-generated content may be incorrect.">
            <a:extLst>
              <a:ext uri="{FF2B5EF4-FFF2-40B4-BE49-F238E27FC236}">
                <a16:creationId xmlns:a16="http://schemas.microsoft.com/office/drawing/2014/main" id="{60E6B58E-6E85-EF1B-388D-A1E0A537429F}"/>
              </a:ext>
            </a:extLst>
          </p:cNvPr>
          <p:cNvPicPr>
            <a:picLocks noChangeAspect="1"/>
          </p:cNvPicPr>
          <p:nvPr/>
        </p:nvPicPr>
        <p:blipFill>
          <a:blip r:embed="rId3"/>
          <a:srcRect r="-13" b="-1821"/>
          <a:stretch>
            <a:fillRect/>
          </a:stretch>
        </p:blipFill>
        <p:spPr>
          <a:xfrm>
            <a:off x="6509919" y="2592"/>
            <a:ext cx="4906350" cy="3396526"/>
          </a:xfrm>
          <a:prstGeom prst="rect">
            <a:avLst/>
          </a:prstGeom>
        </p:spPr>
      </p:pic>
      <p:pic>
        <p:nvPicPr>
          <p:cNvPr id="5" name="Picture 4" descr="Two girls holding up a large eye&#10;&#10;AI-generated content may be incorrect.">
            <a:extLst>
              <a:ext uri="{FF2B5EF4-FFF2-40B4-BE49-F238E27FC236}">
                <a16:creationId xmlns:a16="http://schemas.microsoft.com/office/drawing/2014/main" id="{65AF6E7C-40AB-2691-F88B-7774DA0C3BD5}"/>
              </a:ext>
            </a:extLst>
          </p:cNvPr>
          <p:cNvPicPr>
            <a:picLocks noChangeAspect="1"/>
          </p:cNvPicPr>
          <p:nvPr/>
        </p:nvPicPr>
        <p:blipFill>
          <a:blip r:embed="rId4"/>
          <a:stretch>
            <a:fillRect/>
          </a:stretch>
        </p:blipFill>
        <p:spPr>
          <a:xfrm>
            <a:off x="6509075" y="3216956"/>
            <a:ext cx="4896789" cy="3635116"/>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SZUU6KYVHK2A-2146017777-18727</_dlc_DocId>
    <_dlc_DocIdUrl xmlns="04672002-f21f-4240-adfb-f0b653fb6fb5">
      <Url>https://cafod365.sharepoint.com/sites/int/Education/_layouts/15/DocIdRedir.aspx?ID=SZUU6KYVHK2A-2146017777-18727</Url>
      <Description>SZUU6KYVHK2A-2146017777-18727</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FDB06-B221-499B-BA77-123DF03D2BB2}">
  <ds:schemaRefs>
    <ds:schemaRef ds:uri="http://schemas.microsoft.com/office/2006/metadata/properties"/>
    <ds:schemaRef ds:uri="http://purl.org/dc/terms/"/>
    <ds:schemaRef ds:uri="236a9a4b-a03c-46ba-8ec6-624c184acbc6"/>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bdf04112-6931-4610-9724-cd62e91446a3"/>
    <ds:schemaRef ds:uri="http://purl.org/dc/elements/1.1/"/>
    <ds:schemaRef ds:uri="04672002-f21f-4240-adfb-f0b653fb6fb5"/>
    <ds:schemaRef ds:uri="http://www.w3.org/XML/1998/namespace"/>
    <ds:schemaRef ds:uri="http://purl.org/dc/dcmitype/"/>
    <ds:schemaRef ds:uri="453a0c7f-c966-4a5c-a0f8-de0f8150ea1e"/>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4.xml><?xml version="1.0" encoding="utf-8"?>
<ds:datastoreItem xmlns:ds="http://schemas.openxmlformats.org/officeDocument/2006/customXml" ds:itemID="{D3847099-E9AA-480C-AD33-EFE4B0D77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9425</TotalTime>
  <Words>1537</Words>
  <Application>Microsoft Office PowerPoint</Application>
  <PresentationFormat>Widescreen</PresentationFormat>
  <Paragraphs>154</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2445</cp:revision>
  <dcterms:created xsi:type="dcterms:W3CDTF">2021-02-16T09:08:51Z</dcterms:created>
  <dcterms:modified xsi:type="dcterms:W3CDTF">2025-05-23T15:44:39Z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12f9cb71-4ea1-4876-9841-3f83b11c29c4</vt:lpwstr>
  </property>
  <property fmtid="{D5CDD505-2E9C-101B-9397-08002B2CF9AE}" pid="4" name="MediaServiceImageTags">
    <vt:lpwstr/>
  </property>
</Properties>
</file>