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8"/>
  </p:notesMasterIdLst>
  <p:sldIdLst>
    <p:sldId id="309" r:id="rId6"/>
    <p:sldId id="310" r:id="rId7"/>
    <p:sldId id="318" r:id="rId8"/>
    <p:sldId id="311" r:id="rId9"/>
    <p:sldId id="312" r:id="rId10"/>
    <p:sldId id="320" r:id="rId11"/>
    <p:sldId id="324" r:id="rId12"/>
    <p:sldId id="313" r:id="rId13"/>
    <p:sldId id="315" r:id="rId14"/>
    <p:sldId id="322" r:id="rId15"/>
    <p:sldId id="317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B"/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EDAE6-2CA8-4748-AB49-E1C309977F7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DB2A-CEF5-104F-86F2-86AABCAC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Photo credit: Philipp Spalek / Caritas Germany</a:t>
            </a:r>
            <a:endParaRPr lang="en-US" dirty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Photo credit: </a:t>
            </a:r>
            <a:r>
              <a:rPr lang="en-GB"/>
              <a:t>Philipp Spalek / Caritas Germany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>
              <a:ea typeface="Calibri"/>
              <a:cs typeface="Calibri"/>
            </a:endParaRPr>
          </a:p>
          <a:p>
            <a:br>
              <a:rPr lang="en-US">
                <a:cs typeface="+mn-lt"/>
              </a:rPr>
            </a:b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Hannah Busing on </a:t>
            </a:r>
            <a:r>
              <a:rPr lang="en-GB" dirty="0" err="1">
                <a:ea typeface="Calibri"/>
                <a:cs typeface="Calibri"/>
              </a:rPr>
              <a:t>Unsplash</a:t>
            </a:r>
            <a:endParaRPr lang="en-GB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 Philipp Spalek / Caritas Germany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Caritas Poland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0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 </a:t>
            </a:r>
            <a:r>
              <a:rPr lang="en-GB"/>
              <a:t>Philipp Spalek / Caritas Germany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5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Photo credit: </a:t>
            </a:r>
            <a:r>
              <a:rPr lang="en-US"/>
              <a:t>Philipp Spalek / Caritas Germany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Tyler Nix on </a:t>
            </a:r>
            <a:r>
              <a:rPr lang="en-GB" err="1">
                <a:ea typeface="Calibri"/>
                <a:cs typeface="Calibri"/>
              </a:rPr>
              <a:t>Unsplash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5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Photo credit: Annie </a:t>
            </a:r>
            <a:r>
              <a:rPr lang="en-GB" err="1">
                <a:cs typeface="Calibri"/>
              </a:rPr>
              <a:t>Bungeroth</a:t>
            </a:r>
            <a:endParaRPr lang="en-GB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CB01-360B-DB94-9627-DA028545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FAFDD-C265-2B59-1973-0576EF6D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6AFE-AB14-A526-B34A-B03463EF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26F2-55D2-3329-0DE1-10BF9EEE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AD33-5598-7454-1A3F-F19C919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7C9F-9F27-A9EB-2C00-2B534FE09D40}"/>
              </a:ext>
            </a:extLst>
          </p:cNvPr>
          <p:cNvSpPr/>
          <p:nvPr userDrawn="1"/>
        </p:nvSpPr>
        <p:spPr>
          <a:xfrm>
            <a:off x="0" y="6274942"/>
            <a:ext cx="12192000" cy="583058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text&#10;&#10;Description automatically generated">
            <a:extLst>
              <a:ext uri="{FF2B5EF4-FFF2-40B4-BE49-F238E27FC236}">
                <a16:creationId xmlns:a16="http://schemas.microsoft.com/office/drawing/2014/main" id="{D4444EE8-0A64-D6B6-DC26-654A036F7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69" y="6302501"/>
            <a:ext cx="4187518" cy="527939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F24D9DE-30D0-4747-7DE9-14D6C27DA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504" y="6333765"/>
            <a:ext cx="3038855" cy="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B17D-41D4-3695-66C2-2632AF9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8295-289E-8EEF-FB35-AC256422A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5DEA-A1A4-E7E4-63A3-551E170D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F820-1285-02FF-8CB5-82F9981B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5A30-9AC1-16A2-F392-F0410C60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8318B-1739-6ED6-529B-11202348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E7C2-CF84-7B0E-56C7-B696D664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99B3-EB19-32AE-B224-F72D62F6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DA1F-8756-BB90-8B14-822B2DF3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2FA-E732-BB47-0147-8410BB63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7268-DEEC-D0AA-6076-A789A584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6618-8889-F497-7F70-8BAF881B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88-DE29-8D66-F1C7-F854236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6937-46F6-FBB7-94ED-86B8336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C0A6-177D-9FC4-DEC0-F2F986D9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9FD0-391A-845E-DAEA-A34644D8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0F7-18EE-7B1D-06CB-EE9F67E6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5897-BCDC-D956-18D1-62711B2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B466-2DB2-0591-E2CC-7B5E65A0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87FB-61C1-8836-F600-B10A091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137-0C8F-5CA2-1E3E-46B96E1D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17A0-6E0F-26AD-34D5-E879ACB36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72E13-25BD-00A6-CB35-615857B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20B2-AFB0-36AA-1AD8-790111FB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8AAE-7601-9A50-83C1-6445AF00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F795-CF59-8872-F5B5-B650CDC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D340-69C7-2A76-787A-38B85F3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C997-DF7E-B846-3FB2-E98A3A5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7EC-B360-3D17-D905-862E5EE8C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BC3CD-0BF2-33B3-8647-531B2B8F1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2AA9-7D27-E7B9-C611-5C698E07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B1235-551B-B73E-E063-2E8F637B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90BFA-45D8-3A6C-1D2F-558B5641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33C1E-9D76-297E-4CA7-6FB5098D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5804-0F00-B045-B7CF-35B74071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8F732-303C-4FE6-033D-00A1FDA3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D17D3-BE25-F053-AF5C-A577BF23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A2724-3C96-1DA6-0AC7-197686E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CE95-5CA9-F939-D4E4-845462C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11C3-BBD5-95BA-E075-56C0A78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DA61A-E2DD-88F0-4CD6-8699CC0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B3C0-2FDB-C144-E4FC-2C7E4A4C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F1D4-9746-8CF5-338A-1036E4AF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77B28-4DCF-D14E-C9D7-5AE743DC2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2ABE-DD25-1F26-B4F8-85B3711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7CF1-3434-488E-4C72-326DE5EA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CF33-400D-3D6E-4714-19BF461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104-CC2E-4969-E77A-4F3E13E2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CEC26-AB7A-ABDD-7B4E-DA4F9A91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BDCC-DFD3-542B-B2BB-B7D7486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28F9-05F0-721F-8F1A-82CD04F0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E3E0A-5C71-3D2F-3EAE-76F52FDC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9954-9775-F5EA-B57C-88E953C8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F5E5-9DB8-2CA4-544C-754CC19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C82F-3D95-DC46-AB3A-DD5217A61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AF8-3F83-1A79-AFFA-6525FE343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6939-B828-D64A-8466-58793CA777A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BF36-FE10-D938-D940-580D0B213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477A-ACD1-13DA-5CC9-402C63D7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A337B-B140-6EC3-5ADE-AF62AF6B5816}"/>
              </a:ext>
            </a:extLst>
          </p:cNvPr>
          <p:cNvSpPr/>
          <p:nvPr/>
        </p:nvSpPr>
        <p:spPr>
          <a:xfrm>
            <a:off x="0" y="0"/>
            <a:ext cx="12192000" cy="1404226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EA88C-8FC5-8641-2926-7B1E0864CE0B}"/>
              </a:ext>
            </a:extLst>
          </p:cNvPr>
          <p:cNvSpPr txBox="1"/>
          <p:nvPr/>
        </p:nvSpPr>
        <p:spPr>
          <a:xfrm>
            <a:off x="313750" y="1905650"/>
            <a:ext cx="546234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latin typeface="Century Gothic"/>
              </a:rPr>
              <a:t>The 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r>
              <a:rPr lang="en-US" sz="4800" b="1">
                <a:latin typeface="Century Gothic"/>
              </a:rPr>
              <a:t>Common 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en-US" sz="4800" b="1">
                <a:latin typeface="Century Gothic"/>
              </a:rPr>
              <a:t>Good</a:t>
            </a:r>
            <a:endParaRPr lang="en-US">
              <a:cs typeface="Calibri"/>
            </a:endParaRPr>
          </a:p>
          <a:p>
            <a:endParaRPr lang="en-US" sz="2400">
              <a:solidFill>
                <a:srgbClr val="152345"/>
              </a:solidFill>
              <a:latin typeface="Century Gothic"/>
            </a:endParaRPr>
          </a:p>
          <a:p>
            <a:r>
              <a:rPr lang="en-US" sz="2400">
                <a:solidFill>
                  <a:srgbClr val="152345"/>
                </a:solidFill>
                <a:latin typeface="Century Gothic"/>
              </a:rPr>
              <a:t>Exploring CST principles </a:t>
            </a:r>
            <a:endParaRPr lang="en-US">
              <a:solidFill>
                <a:srgbClr val="000000"/>
              </a:solidFill>
              <a:latin typeface="Century Gothic"/>
            </a:endParaRPr>
          </a:p>
          <a:p>
            <a:r>
              <a:rPr lang="en-US" sz="2400">
                <a:solidFill>
                  <a:srgbClr val="152345"/>
                </a:solidFill>
                <a:latin typeface="Century Gothic"/>
              </a:rPr>
              <a:t>in CAFOD’s work</a:t>
            </a:r>
            <a:endParaRPr lang="en-US">
              <a:latin typeface="Century Gothic"/>
            </a:endParaRPr>
          </a:p>
        </p:txBody>
      </p:sp>
      <p:pic>
        <p:nvPicPr>
          <p:cNvPr id="11" name="Picture 10" descr="A logo with a green cross&#10;&#10;Description automatically generated">
            <a:extLst>
              <a:ext uri="{FF2B5EF4-FFF2-40B4-BE49-F238E27FC236}">
                <a16:creationId xmlns:a16="http://schemas.microsoft.com/office/drawing/2014/main" id="{E543BCAB-DC95-C2C0-C158-BFEB4F67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338"/>
            <a:ext cx="3025931" cy="1404227"/>
          </a:xfrm>
          <a:prstGeom prst="rect">
            <a:avLst/>
          </a:prstGeom>
        </p:spPr>
      </p:pic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073CF0C1-A50D-0304-2064-4498DBD0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0" y="0"/>
            <a:ext cx="10935278" cy="1404226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8A57FE0-2568-4762-C4DE-38CA8343D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29" y="1556774"/>
            <a:ext cx="7091516" cy="47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632" y="412541"/>
            <a:ext cx="5447905" cy="522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The Common Good is making sure we think of everyone in all decisions we make. </a:t>
            </a:r>
            <a:endParaRPr lang="en-GB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Century Gothic"/>
              <a:ea typeface="Calibri"/>
              <a:cs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Incredible 'eyes' artwork from St Mary's Primary School sent a message to world leaders meeting to discuss global issues, including the plight of refugees. </a:t>
            </a:r>
            <a:endParaRPr lang="en-GB" sz="240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St Mary's pupil May said: "The eyes of the world are watching them, and all young people, to make sure they make the right decisions.”</a:t>
            </a:r>
            <a:endParaRPr lang="en-GB" sz="2400"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</a:endParaRPr>
          </a:p>
          <a:p>
            <a:pPr marL="0" marR="0" lvl="0" indent="0" defTabSz="9144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0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  <a:ea typeface="Calibri"/>
              <a:cs typeface="Calibri"/>
            </a:endParaRPr>
          </a:p>
          <a:p>
            <a:pPr marL="0" marR="0" lvl="0" indent="0" defTabSz="9144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  <a:ea typeface="Calibri"/>
              <a:cs typeface="Calibri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  <a:ea typeface="Calibri"/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200" i="1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ABA19-300F-C895-0A97-B7BF741E1DF0}"/>
              </a:ext>
            </a:extLst>
          </p:cNvPr>
          <p:cNvSpPr txBox="1"/>
          <p:nvPr/>
        </p:nvSpPr>
        <p:spPr>
          <a:xfrm>
            <a:off x="184355" y="417871"/>
            <a:ext cx="647085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latin typeface="Century Gothic"/>
              </a:rPr>
              <a:t>Thinking of everyone</a:t>
            </a:r>
            <a:endParaRPr lang="en-US"/>
          </a:p>
        </p:txBody>
      </p:sp>
      <p:pic>
        <p:nvPicPr>
          <p:cNvPr id="4" name="Picture 3" descr="A group of people standing in a circle with a blue circle with a white circle with a blue circle with a white circle with a blue circle with a white circle with a black circle with a white&#10;&#10;Description automatically generated">
            <a:extLst>
              <a:ext uri="{FF2B5EF4-FFF2-40B4-BE49-F238E27FC236}">
                <a16:creationId xmlns:a16="http://schemas.microsoft.com/office/drawing/2014/main" id="{9B72F1D5-B108-92FA-40C9-4D4323614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09" y="1394460"/>
            <a:ext cx="609600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7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9AB75F-1EE3-4A3A-91ED-9764B54590F7}"/>
              </a:ext>
            </a:extLst>
          </p:cNvPr>
          <p:cNvSpPr txBox="1"/>
          <p:nvPr/>
        </p:nvSpPr>
        <p:spPr>
          <a:xfrm>
            <a:off x="422288" y="512869"/>
            <a:ext cx="4323142" cy="67864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3200" b="1" i="0" u="none" strike="noStrike">
                <a:solidFill>
                  <a:srgbClr val="000000"/>
                </a:solidFill>
                <a:effectLst/>
                <a:latin typeface="Century Gothic"/>
              </a:rPr>
              <a:t>Let us pray</a:t>
            </a:r>
          </a:p>
          <a:p>
            <a:endParaRPr lang="en-AU" sz="3200" b="1" i="0" u="none" strike="noStrike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AU" sz="2500">
                <a:latin typeface="Century Gothic"/>
                <a:cs typeface="Calibri"/>
              </a:rPr>
              <a:t>Loving God, </a:t>
            </a:r>
            <a:endParaRPr lang="en-US" sz="2500">
              <a:latin typeface="Century Gothic"/>
              <a:cs typeface="Calibri"/>
            </a:endParaRPr>
          </a:p>
          <a:p>
            <a:r>
              <a:rPr lang="en-AU" sz="2500">
                <a:latin typeface="Century Gothic"/>
                <a:cs typeface="Calibri"/>
              </a:rPr>
              <a:t>We believe that we are all brothers and sisters.</a:t>
            </a:r>
            <a:endParaRPr lang="en-US" sz="2500">
              <a:latin typeface="Century Gothic"/>
              <a:cs typeface="Calibri"/>
            </a:endParaRPr>
          </a:p>
          <a:p>
            <a:r>
              <a:rPr lang="en-AU" sz="2500">
                <a:latin typeface="Century Gothic"/>
                <a:cs typeface="Calibri"/>
              </a:rPr>
              <a:t>Help us to think about what is good for everyone, not just ourselves.</a:t>
            </a:r>
            <a:endParaRPr lang="en-US" sz="2500">
              <a:latin typeface="Century Gothic"/>
              <a:cs typeface="Calibri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AU" sz="2500">
                <a:latin typeface="Century Gothic"/>
                <a:cs typeface="Calibri"/>
              </a:rPr>
              <a:t>Lord in your mercy</a:t>
            </a:r>
            <a:endParaRPr lang="en-US" sz="2500">
              <a:latin typeface="Century Gothic"/>
              <a:cs typeface="Calibri"/>
            </a:endParaRPr>
          </a:p>
          <a:p>
            <a:r>
              <a:rPr lang="en-NZ" sz="2800" b="1">
                <a:latin typeface="Century Gothic"/>
                <a:cs typeface="Calibri"/>
              </a:rPr>
              <a:t>Hear our prayer</a:t>
            </a:r>
            <a:endParaRPr lang="en-US" sz="2800">
              <a:latin typeface="Century Gothic"/>
              <a:cs typeface="Calibri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18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B39FEC1-AE41-D24D-06FE-D80280388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521" y="5186159"/>
            <a:ext cx="6942131" cy="10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latin typeface="Century Gothic"/>
              </a:rPr>
              <a:t>Thinking of everyone 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98CA3B"/>
                </a:solidFill>
                <a:latin typeface="Century Gothic"/>
              </a:rPr>
              <a:t>The Common Good</a:t>
            </a:r>
            <a:endParaRPr lang="en-US"/>
          </a:p>
        </p:txBody>
      </p:sp>
      <p:pic>
        <p:nvPicPr>
          <p:cNvPr id="2" name="Picture 1" descr="A person holding a baby and a person holding a baby&#10;&#10;Description automatically generated">
            <a:extLst>
              <a:ext uri="{FF2B5EF4-FFF2-40B4-BE49-F238E27FC236}">
                <a16:creationId xmlns:a16="http://schemas.microsoft.com/office/drawing/2014/main" id="{B1DAF750-BE2A-997F-4222-4731915C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839" y="352322"/>
            <a:ext cx="6956322" cy="46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68" y="1728145"/>
            <a:ext cx="8041163" cy="369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Century Gothic"/>
              </a:rPr>
              <a:t>Thinking of everyone</a:t>
            </a:r>
          </a:p>
          <a:p>
            <a:pPr marL="0" marR="0" lvl="0" indent="0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b="1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entury Gothic"/>
              </a:rPr>
              <a:t>Chikondi the giraffe reminds us that The Common Good is thinking of everyone. 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entury Gothic"/>
              </a:rPr>
              <a:t>How can we make sure we are thinking of everyone when we make our decisions?</a:t>
            </a:r>
            <a:endParaRPr lang="en-US"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giraffe wearing a white shirt&#10;&#10;Description automatically generated">
            <a:extLst>
              <a:ext uri="{FF2B5EF4-FFF2-40B4-BE49-F238E27FC236}">
                <a16:creationId xmlns:a16="http://schemas.microsoft.com/office/drawing/2014/main" id="{27522DB6-8FB6-17B8-3C15-A7CE372D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959" y="256142"/>
            <a:ext cx="31432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0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19" y="1714341"/>
            <a:ext cx="7853514" cy="361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latin typeface="Century Gothic"/>
              </a:rPr>
              <a:t>The Common Good means we believe in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latin typeface="Century Gothic"/>
              </a:rPr>
              <a:t>thinking of everyone.</a:t>
            </a:r>
            <a:endParaRPr lang="en-US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giraffe wearing a white shirt&#10;&#10;Description automatically generated">
            <a:extLst>
              <a:ext uri="{FF2B5EF4-FFF2-40B4-BE49-F238E27FC236}">
                <a16:creationId xmlns:a16="http://schemas.microsoft.com/office/drawing/2014/main" id="{3C0C7601-C39B-8E19-DBB2-EC18AAD6F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959" y="256142"/>
            <a:ext cx="31432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D2DD9C-FD91-9511-5EE6-62EA86D84CCD}"/>
              </a:ext>
            </a:extLst>
          </p:cNvPr>
          <p:cNvSpPr txBox="1"/>
          <p:nvPr/>
        </p:nvSpPr>
        <p:spPr>
          <a:xfrm>
            <a:off x="1507533" y="808186"/>
            <a:ext cx="9171031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 b="1">
                <a:latin typeface="Century Gothic"/>
                <a:ea typeface="+mn-lt"/>
                <a:cs typeface="+mn-lt"/>
              </a:rPr>
              <a:t>“All who believed were together and had all things in common; they would... distribute the proceeds to all, as any had need.”</a:t>
            </a:r>
            <a:r>
              <a:rPr lang="en-GB" sz="3600">
                <a:ea typeface="+mn-lt"/>
                <a:cs typeface="+mn-lt"/>
              </a:rPr>
              <a:t> </a:t>
            </a:r>
            <a:endParaRPr lang="en-GB">
              <a:latin typeface="Century Gothic"/>
              <a:ea typeface="+mn-lt"/>
              <a:cs typeface="+mn-lt"/>
            </a:endParaRPr>
          </a:p>
          <a:p>
            <a:endParaRPr lang="en-GB" sz="3600">
              <a:latin typeface="Century Gothic"/>
              <a:ea typeface="+mn-lt"/>
              <a:cs typeface="+mn-lt"/>
            </a:endParaRPr>
          </a:p>
          <a:p>
            <a:r>
              <a:rPr lang="en-GB" sz="3600">
                <a:latin typeface="Century Gothic"/>
                <a:ea typeface="+mn-lt"/>
                <a:cs typeface="+mn-lt"/>
              </a:rPr>
              <a:t>Acts 2:44-45</a:t>
            </a:r>
            <a:endParaRPr lang="en-GB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821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826456-8845-62B9-71B9-BBED8AA3B690}"/>
              </a:ext>
            </a:extLst>
          </p:cNvPr>
          <p:cNvSpPr txBox="1"/>
          <p:nvPr/>
        </p:nvSpPr>
        <p:spPr>
          <a:xfrm>
            <a:off x="2173607" y="4700386"/>
            <a:ext cx="41483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latin typeface="Century Gothic"/>
              </a:rPr>
              <a:t>The Common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164-C88A-C9DB-8FFE-1555FC56F33D}"/>
              </a:ext>
            </a:extLst>
          </p:cNvPr>
          <p:cNvSpPr txBox="1"/>
          <p:nvPr/>
        </p:nvSpPr>
        <p:spPr>
          <a:xfrm>
            <a:off x="236299" y="5284273"/>
            <a:ext cx="8473682" cy="84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entury Gothic"/>
                <a:ea typeface="+mn-lt"/>
                <a:cs typeface="+mn-lt"/>
              </a:rPr>
              <a:t>Our actions can affect all of those around us. When </a:t>
            </a:r>
            <a:endParaRPr lang="en-US" sz="2400" dirty="0">
              <a:latin typeface="Century Gothic"/>
              <a:ea typeface="+mn-lt"/>
              <a:cs typeface="+mn-lt"/>
            </a:endParaRPr>
          </a:p>
          <a:p>
            <a:r>
              <a:rPr lang="en-GB" sz="2400" dirty="0">
                <a:latin typeface="Century Gothic"/>
                <a:ea typeface="+mn-lt"/>
                <a:cs typeface="+mn-lt"/>
              </a:rPr>
              <a:t>we make decisions, we should be thinking of everyone. </a:t>
            </a:r>
            <a:endParaRPr lang="en-US" sz="2400" dirty="0">
              <a:latin typeface="Century Gothic"/>
            </a:endParaRPr>
          </a:p>
        </p:txBody>
      </p:sp>
      <p:pic>
        <p:nvPicPr>
          <p:cNvPr id="4" name="Picture 3" descr="A cartoon giraffe wearing a white shirt&#10;&#10;Description automatically generated">
            <a:extLst>
              <a:ext uri="{FF2B5EF4-FFF2-40B4-BE49-F238E27FC236}">
                <a16:creationId xmlns:a16="http://schemas.microsoft.com/office/drawing/2014/main" id="{816F5F09-7EA2-0052-6672-518A9EB58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647" y="219271"/>
            <a:ext cx="3143250" cy="5905500"/>
          </a:xfrm>
          <a:prstGeom prst="rect">
            <a:avLst/>
          </a:prstGeom>
        </p:spPr>
      </p:pic>
      <p:pic>
        <p:nvPicPr>
          <p:cNvPr id="6" name="Picture 5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1F8E171D-5AE2-0460-1A1D-3AC2A4721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52" y="238343"/>
            <a:ext cx="6617917" cy="446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238756" y="1006581"/>
            <a:ext cx="4655704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entury Gothic"/>
                <a:ea typeface="Calibri"/>
              </a:rPr>
              <a:t>This is Maria with her three children. They are refugees from the war in Ukraine. When fighting started, she became very frightened for her family, so they fled to Poland. </a:t>
            </a:r>
            <a:endParaRPr lang="en-US" sz="2400">
              <a:latin typeface="Century Gothic"/>
              <a:ea typeface="Calibri" panose="020F0502020204030204" pitchFamily="34" charset="0"/>
            </a:endParaRPr>
          </a:p>
          <a:p>
            <a:endParaRPr lang="en-US" sz="2400">
              <a:latin typeface="Century Gothic"/>
              <a:ea typeface="Calibri" panose="020F0502020204030204" pitchFamily="34" charset="0"/>
            </a:endParaRPr>
          </a:p>
          <a:p>
            <a:r>
              <a:rPr lang="en-US" sz="2400">
                <a:latin typeface="Century Gothic"/>
                <a:ea typeface="Calibri"/>
              </a:rPr>
              <a:t>"When I heard bombs going off and helicopters flying over our house, I didn't want to believe it, " Maria says. </a:t>
            </a:r>
            <a:endParaRPr lang="en-US" sz="2400">
              <a:latin typeface="Century Gothic"/>
              <a:ea typeface="Calibri" panose="020F050202020403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73E953-0AB3-6789-E314-8FC35726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759" y="715696"/>
            <a:ext cx="7045157" cy="47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1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77A338-A79C-5327-E7CF-D799BE2ED480}"/>
              </a:ext>
            </a:extLst>
          </p:cNvPr>
          <p:cNvSpPr txBox="1"/>
          <p:nvPr/>
        </p:nvSpPr>
        <p:spPr>
          <a:xfrm>
            <a:off x="280676" y="828218"/>
            <a:ext cx="372954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The journey to Poland took 30 hours. Maria and her children were lucky to find space on a very crowded train. </a:t>
            </a:r>
            <a:endParaRPr lang="en-US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  <a:p>
            <a:endParaRPr lang="en-US" sz="2400">
              <a:solidFill>
                <a:srgbClr val="39393C"/>
              </a:solidFill>
              <a:latin typeface="Century Gothic"/>
              <a:ea typeface="+mn-lt"/>
              <a:cs typeface="+mn-lt"/>
            </a:endParaRPr>
          </a:p>
          <a:p>
            <a:r>
              <a:rPr lang="en-US" sz="240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"There was hardly any water and nothing to eat," says Maria. After hours on the train, they boarded a bus.</a:t>
            </a:r>
            <a:endParaRPr lang="en-US" sz="240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  <a:p>
            <a:endParaRPr lang="en-US" sz="2400">
              <a:solidFill>
                <a:srgbClr val="39393C"/>
              </a:solidFill>
              <a:latin typeface="Century Gothic"/>
              <a:ea typeface="+mn-lt"/>
              <a:cs typeface="+mn-lt"/>
            </a:endParaRPr>
          </a:p>
        </p:txBody>
      </p:sp>
      <p:pic>
        <p:nvPicPr>
          <p:cNvPr id="2" name="Picture 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1059A9A-6095-5AFB-70D7-755315C3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27" y="562659"/>
            <a:ext cx="7700210" cy="4404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DF309-A4CE-2AE0-A35B-A41197694CA5}"/>
              </a:ext>
            </a:extLst>
          </p:cNvPr>
          <p:cNvSpPr txBox="1"/>
          <p:nvPr/>
        </p:nvSpPr>
        <p:spPr>
          <a:xfrm>
            <a:off x="3395806" y="5145299"/>
            <a:ext cx="8936868" cy="842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39393C"/>
                </a:solidFill>
                <a:latin typeface="Century Gothic"/>
              </a:rPr>
              <a:t>When they arrived at the Polish border, the family waited for many hours in the cold before they could enter Poland. 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82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77A338-A79C-5327-E7CF-D799BE2ED480}"/>
              </a:ext>
            </a:extLst>
          </p:cNvPr>
          <p:cNvSpPr txBox="1"/>
          <p:nvPr/>
        </p:nvSpPr>
        <p:spPr>
          <a:xfrm>
            <a:off x="255232" y="662836"/>
            <a:ext cx="502240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CAFOD is part of Caritas, a charity that helps people in times of crisis. A Polish Caritas worker took Maria's family to a tent where refugees get a hot meal, warm clothing, soap – and even a cuddly toy.</a:t>
            </a:r>
          </a:p>
          <a:p>
            <a:br>
              <a:rPr lang="en-US" sz="2400">
                <a:latin typeface="Century Gothic"/>
                <a:ea typeface="+mn-lt"/>
                <a:cs typeface="+mn-lt"/>
              </a:rPr>
            </a:br>
            <a:r>
              <a:rPr lang="en-US" sz="240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These are called "tents of hope" by Caritas staff. </a:t>
            </a:r>
            <a:endParaRPr lang="en-US" sz="240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  <a:p>
            <a:endParaRPr lang="en-US" sz="240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  <a:p>
            <a:r>
              <a:rPr lang="en-US" sz="2400">
                <a:solidFill>
                  <a:srgbClr val="39393C"/>
                </a:solidFill>
                <a:latin typeface="Century Gothic"/>
                <a:ea typeface="Calibri"/>
                <a:cs typeface="Calibri"/>
              </a:rPr>
              <a:t>"I'm hopeful the war ends and we'll go back home," says Maria.</a:t>
            </a:r>
          </a:p>
          <a:p>
            <a:endParaRPr lang="en-US" sz="240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</p:txBody>
      </p:sp>
      <p:pic>
        <p:nvPicPr>
          <p:cNvPr id="2" name="Picture 1" descr="A group of people sitting in a room with a stuffed animal&#10;&#10;Description automatically generated">
            <a:extLst>
              <a:ext uri="{FF2B5EF4-FFF2-40B4-BE49-F238E27FC236}">
                <a16:creationId xmlns:a16="http://schemas.microsoft.com/office/drawing/2014/main" id="{BD80E2D1-5943-7EA1-FDBB-779AFFE4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54" y="870241"/>
            <a:ext cx="6685935" cy="44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7864068" y="296396"/>
            <a:ext cx="4065464" cy="61940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2960">
              <a:spcAft>
                <a:spcPts val="600"/>
              </a:spcAft>
            </a:pPr>
            <a:r>
              <a:rPr lang="en-US" sz="2150">
                <a:latin typeface="Century Gothic"/>
                <a:ea typeface="Calibri"/>
                <a:cs typeface="Calibri"/>
              </a:rPr>
              <a:t>People fleeing their homes because of war or disaster may feel scared, hungry, exhausted and confused. </a:t>
            </a:r>
          </a:p>
          <a:p>
            <a:pPr defTabSz="822960">
              <a:spcAft>
                <a:spcPts val="600"/>
              </a:spcAft>
            </a:pPr>
            <a:endParaRPr lang="en-US" sz="2150">
              <a:latin typeface="Century Gothic"/>
              <a:ea typeface="Calibri"/>
              <a:cs typeface="Calibri"/>
            </a:endParaRPr>
          </a:p>
          <a:p>
            <a:pPr defTabSz="822960">
              <a:spcAft>
                <a:spcPts val="600"/>
              </a:spcAft>
            </a:pPr>
            <a:r>
              <a:rPr lang="en-US" sz="2150">
                <a:latin typeface="Century Gothic"/>
                <a:ea typeface="Calibri"/>
                <a:cs typeface="Calibri"/>
              </a:rPr>
              <a:t>With CAFOD's help, Caritas provides a welcome, food, clothing and comfort for refugees in times of trouble. </a:t>
            </a:r>
          </a:p>
          <a:p>
            <a:pPr defTabSz="822960">
              <a:spcAft>
                <a:spcPts val="600"/>
              </a:spcAft>
            </a:pPr>
            <a:endParaRPr lang="en-US" sz="2150">
              <a:latin typeface="Century Gothic"/>
              <a:ea typeface="Calibri"/>
              <a:cs typeface="Calibri"/>
            </a:endParaRPr>
          </a:p>
          <a:p>
            <a:pPr defTabSz="822960">
              <a:spcAft>
                <a:spcPts val="600"/>
              </a:spcAft>
            </a:pPr>
            <a:r>
              <a:rPr lang="en-US" sz="2150">
                <a:latin typeface="Century Gothic"/>
                <a:cs typeface="Calibri"/>
              </a:rPr>
              <a:t>CAFOD also campaigns to ensure politicians make decisions for the good of all – including people who are forced to leave their homes. </a:t>
            </a:r>
          </a:p>
          <a:p>
            <a:pPr defTabSz="822960">
              <a:spcAft>
                <a:spcPts val="600"/>
              </a:spcAft>
            </a:pPr>
            <a:endParaRPr lang="en-US" sz="2200">
              <a:latin typeface="Century Gothic"/>
              <a:cs typeface="Calibri"/>
            </a:endParaRPr>
          </a:p>
          <a:p>
            <a:pPr defTabSz="822960">
              <a:spcAft>
                <a:spcPts val="600"/>
              </a:spcAft>
            </a:pPr>
            <a:endParaRPr lang="en-US" sz="2200"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Picture 3" descr="A person in an orange apron in a kitchen&#10;&#10;Description automatically generated">
            <a:extLst>
              <a:ext uri="{FF2B5EF4-FFF2-40B4-BE49-F238E27FC236}">
                <a16:creationId xmlns:a16="http://schemas.microsoft.com/office/drawing/2014/main" id="{2ADFDE58-52B2-5B6B-F738-5FCC3969F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6" t="1793" r="5863" b="1272"/>
          <a:stretch/>
        </p:blipFill>
        <p:spPr>
          <a:xfrm>
            <a:off x="3806159" y="-221"/>
            <a:ext cx="3789012" cy="2743448"/>
          </a:xfrm>
          <a:prstGeom prst="rect">
            <a:avLst/>
          </a:prstGeom>
        </p:spPr>
      </p:pic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17E9B28C-E12A-6838-029B-C3A48E57A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12" t="4963" r="7922" b="12658"/>
          <a:stretch/>
        </p:blipFill>
        <p:spPr>
          <a:xfrm>
            <a:off x="3803732" y="2711147"/>
            <a:ext cx="3800883" cy="2825906"/>
          </a:xfrm>
          <a:prstGeom prst="rect">
            <a:avLst/>
          </a:prstGeom>
        </p:spPr>
      </p:pic>
      <p:pic>
        <p:nvPicPr>
          <p:cNvPr id="6" name="Picture 5" descr="A room with many beds and people in it&#10;&#10;Description automatically generated">
            <a:extLst>
              <a:ext uri="{FF2B5EF4-FFF2-40B4-BE49-F238E27FC236}">
                <a16:creationId xmlns:a16="http://schemas.microsoft.com/office/drawing/2014/main" id="{E9E02A17-3B28-7388-7EF6-13DD8035B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6" t="6934" r="2233" b="124"/>
          <a:stretch/>
        </p:blipFill>
        <p:spPr>
          <a:xfrm>
            <a:off x="10870" y="2720832"/>
            <a:ext cx="3792940" cy="2806041"/>
          </a:xfrm>
          <a:prstGeom prst="rect">
            <a:avLst/>
          </a:prstGeom>
        </p:spPr>
      </p:pic>
      <p:pic>
        <p:nvPicPr>
          <p:cNvPr id="7" name="Picture 6" descr="A person in a red jacket smiling&#10;&#10;Description automatically generated">
            <a:extLst>
              <a:ext uri="{FF2B5EF4-FFF2-40B4-BE49-F238E27FC236}">
                <a16:creationId xmlns:a16="http://schemas.microsoft.com/office/drawing/2014/main" id="{DAEABEB6-5BB0-FBA0-25A8-CD6F9C0D35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" t="9274" r="15386" b="819"/>
          <a:stretch/>
        </p:blipFill>
        <p:spPr>
          <a:xfrm>
            <a:off x="6158" y="6524"/>
            <a:ext cx="3811826" cy="27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25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CD665-F896-3FBD-FA3F-CCEBCA007A84}"/>
              </a:ext>
            </a:extLst>
          </p:cNvPr>
          <p:cNvSpPr txBox="1"/>
          <p:nvPr/>
        </p:nvSpPr>
        <p:spPr>
          <a:xfrm>
            <a:off x="416986" y="859436"/>
            <a:ext cx="368946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entury Gothic"/>
                <a:ea typeface="+mn-lt"/>
                <a:cs typeface="+mn-lt"/>
              </a:rPr>
              <a:t>“Beside the good of the individual, there is a good linked to living in society: the common good, the good of ‘all of us’...To desire the common good is a requirement of justice and charity.” </a:t>
            </a:r>
            <a:endParaRPr lang="en-US" sz="2400"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en-US" sz="2400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</a:rPr>
              <a:t>Pope Benedict XVI, Caritas in Veritate, 7</a:t>
            </a:r>
            <a:endParaRPr lang="en-US" sz="2400">
              <a:latin typeface="Century Gothic"/>
            </a:endParaRPr>
          </a:p>
        </p:txBody>
      </p:sp>
      <p:pic>
        <p:nvPicPr>
          <p:cNvPr id="2" name="Picture 1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1B99D51E-B9C7-24C9-E060-5CF06943B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5" y="499620"/>
            <a:ext cx="7484804" cy="4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SZUU6KYVHK2A-2146017777-16749</_dlc_DocId>
    <_dlc_DocIdUrl xmlns="04672002-f21f-4240-adfb-f0b653fb6fb5">
      <Url>https://cafod365.sharepoint.com/sites/int/Education/_layouts/15/DocIdRedir.aspx?ID=SZUU6KYVHK2A-2146017777-16749</Url>
      <Description>SZUU6KYVHK2A-2146017777-16749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cea24d0ca80266ad768db3cd46c8f402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cdde22eea87f3e8dcea922064e9110a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B8929-40CA-4F38-B3AD-8B6B27CAD2F8}">
  <ds:schemaRefs>
    <ds:schemaRef ds:uri="236a9a4b-a03c-46ba-8ec6-624c184acbc6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53a0c7f-c966-4a5c-a0f8-de0f8150ea1e"/>
    <ds:schemaRef ds:uri="bdf04112-6931-4610-9724-cd62e91446a3"/>
    <ds:schemaRef ds:uri="04672002-f21f-4240-adfb-f0b653fb6fb5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B153BA6-2FF2-487E-A366-58FD56A2EA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AF82B3-58CC-4883-83B3-685A7D050AD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7FDA65F-3D79-43FF-AE14-D73FDAAE1602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622</Words>
  <Application>Microsoft Office PowerPoint</Application>
  <PresentationFormat>Widescreen</PresentationFormat>
  <Paragraphs>90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43</cp:revision>
  <dcterms:created xsi:type="dcterms:W3CDTF">2023-09-12T16:31:41Z</dcterms:created>
  <dcterms:modified xsi:type="dcterms:W3CDTF">2024-06-11T08:04:55Z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7ed77d9a-6377-4ee0-91ee-3caf2ca82962</vt:lpwstr>
  </property>
  <property fmtid="{D5CDD505-2E9C-101B-9397-08002B2CF9AE}" pid="4" name="MediaServiceImageTags">
    <vt:lpwstr/>
  </property>
</Properties>
</file>