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0"/>
  </p:notesMasterIdLst>
  <p:sldIdLst>
    <p:sldId id="2157" r:id="rId6"/>
    <p:sldId id="2159" r:id="rId7"/>
    <p:sldId id="2155" r:id="rId8"/>
    <p:sldId id="2156" r:id="rId9"/>
    <p:sldId id="274" r:id="rId10"/>
    <p:sldId id="275" r:id="rId11"/>
    <p:sldId id="262" r:id="rId12"/>
    <p:sldId id="258" r:id="rId13"/>
    <p:sldId id="257" r:id="rId14"/>
    <p:sldId id="273" r:id="rId15"/>
    <p:sldId id="272" r:id="rId16"/>
    <p:sldId id="268" r:id="rId17"/>
    <p:sldId id="256" r:id="rId18"/>
    <p:sldId id="267" r:id="rId19"/>
  </p:sldIdLst>
  <p:sldSz cx="12192000" cy="6858000"/>
  <p:notesSz cx="6858000" cy="9144000"/>
  <p:embeddedFontLst>
    <p:embeddedFont>
      <p:font typeface="Montserrat" panose="00000500000000000000" pitchFamily="2" charset="0"/>
      <p:regular r:id="rId21"/>
      <p:bold r:id="rId22"/>
      <p:italic r:id="rId23"/>
      <p:boldItalic r:id="rId24"/>
    </p:embeddedFont>
    <p:embeddedFont>
      <p:font typeface="Montserrat ExtraBold" panose="00000900000000000000" pitchFamily="2" charset="0"/>
      <p:bold r:id="rId25"/>
      <p:boldItalic r:id="rId26"/>
    </p:embeddedFont>
    <p:embeddedFont>
      <p:font typeface="Montserrat School" panose="020B060402020202020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C6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24DD67-F966-8472-2C29-9535F072AEDE}" v="484" dt="2026-09-28T11:45:49.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13C8BD-97D4-429A-B1B5-44E703A710B4}"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28910-D7CF-4F75-A507-0DCFAA419AB5}" type="slidenum">
              <a:rPr lang="en-GB" smtClean="0"/>
              <a:t>‹#›</a:t>
            </a:fld>
            <a:endParaRPr lang="en-GB"/>
          </a:p>
        </p:txBody>
      </p:sp>
    </p:spTree>
    <p:extLst>
      <p:ext uri="{BB962C8B-B14F-4D97-AF65-F5344CB8AC3E}">
        <p14:creationId xmlns:p14="http://schemas.microsoft.com/office/powerpoint/2010/main" val="3331596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1C622-B966-A834-AA2F-D6FCACD00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64160-C7C6-3D19-B8E9-59EA061B5B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AAC9509-1A12-7E77-9EC8-2B7031770B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28A63C-79A4-F8C7-321B-1EB078620C47}"/>
              </a:ext>
            </a:extLst>
          </p:cNvPr>
          <p:cNvSpPr>
            <a:spLocks noGrp="1"/>
          </p:cNvSpPr>
          <p:nvPr>
            <p:ph type="sldNum" sz="quarter" idx="5"/>
          </p:nvPr>
        </p:nvSpPr>
        <p:spPr/>
        <p:txBody>
          <a:bodyPr/>
          <a:lstStyle/>
          <a:p>
            <a:fld id="{84328910-D7CF-4F75-A507-0DCFAA419AB5}" type="slidenum">
              <a:rPr lang="en-GB" smtClean="0"/>
              <a:t>2</a:t>
            </a:fld>
            <a:endParaRPr lang="en-GB"/>
          </a:p>
        </p:txBody>
      </p:sp>
    </p:spTree>
    <p:extLst>
      <p:ext uri="{BB962C8B-B14F-4D97-AF65-F5344CB8AC3E}">
        <p14:creationId xmlns:p14="http://schemas.microsoft.com/office/powerpoint/2010/main" val="275401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61F3D-04D9-E8A7-7DA8-DD058B1BC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9428C-04FB-A215-F218-DC6C34E25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01427-85F8-E36C-C6EF-F0A148927B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4AABEB0-6299-16E5-753B-5D24C57EA5FE}"/>
              </a:ext>
            </a:extLst>
          </p:cNvPr>
          <p:cNvSpPr>
            <a:spLocks noGrp="1"/>
          </p:cNvSpPr>
          <p:nvPr>
            <p:ph type="sldNum" sz="quarter" idx="5"/>
          </p:nvPr>
        </p:nvSpPr>
        <p:spPr/>
        <p:txBody>
          <a:bodyPr/>
          <a:lstStyle/>
          <a:p>
            <a:fld id="{84328910-D7CF-4F75-A507-0DCFAA419AB5}" type="slidenum">
              <a:rPr lang="en-GB" smtClean="0"/>
              <a:t>6</a:t>
            </a:fld>
            <a:endParaRPr lang="en-GB"/>
          </a:p>
        </p:txBody>
      </p:sp>
    </p:spTree>
    <p:extLst>
      <p:ext uri="{BB962C8B-B14F-4D97-AF65-F5344CB8AC3E}">
        <p14:creationId xmlns:p14="http://schemas.microsoft.com/office/powerpoint/2010/main" val="1935561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Photo Credit: Thom Flint</a:t>
            </a:r>
          </a:p>
          <a:p>
            <a:endParaRPr lang="en-GB"/>
          </a:p>
        </p:txBody>
      </p:sp>
      <p:sp>
        <p:nvSpPr>
          <p:cNvPr id="4" name="Slide Number Placeholder 3"/>
          <p:cNvSpPr>
            <a:spLocks noGrp="1"/>
          </p:cNvSpPr>
          <p:nvPr>
            <p:ph type="sldNum" sz="quarter" idx="5"/>
          </p:nvPr>
        </p:nvSpPr>
        <p:spPr/>
        <p:txBody>
          <a:bodyPr/>
          <a:lstStyle/>
          <a:p>
            <a:fld id="{84328910-D7CF-4F75-A507-0DCFAA419AB5}" type="slidenum">
              <a:rPr lang="en-GB" smtClean="0"/>
              <a:t>7</a:t>
            </a:fld>
            <a:endParaRPr lang="en-GB"/>
          </a:p>
        </p:txBody>
      </p:sp>
    </p:spTree>
    <p:extLst>
      <p:ext uri="{BB962C8B-B14F-4D97-AF65-F5344CB8AC3E}">
        <p14:creationId xmlns:p14="http://schemas.microsoft.com/office/powerpoint/2010/main" val="181667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328910-D7CF-4F75-A507-0DCFAA419AB5}" type="slidenum">
              <a:rPr lang="en-GB" smtClean="0"/>
              <a:t>8</a:t>
            </a:fld>
            <a:endParaRPr lang="en-GB"/>
          </a:p>
        </p:txBody>
      </p:sp>
    </p:spTree>
    <p:extLst>
      <p:ext uri="{BB962C8B-B14F-4D97-AF65-F5344CB8AC3E}">
        <p14:creationId xmlns:p14="http://schemas.microsoft.com/office/powerpoint/2010/main" val="1369045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Photo Credit: Thom Flint</a:t>
            </a:r>
          </a:p>
          <a:p>
            <a:endParaRPr lang="en-GB"/>
          </a:p>
        </p:txBody>
      </p:sp>
      <p:sp>
        <p:nvSpPr>
          <p:cNvPr id="4" name="Slide Number Placeholder 3"/>
          <p:cNvSpPr>
            <a:spLocks noGrp="1"/>
          </p:cNvSpPr>
          <p:nvPr>
            <p:ph type="sldNum" sz="quarter" idx="5"/>
          </p:nvPr>
        </p:nvSpPr>
        <p:spPr/>
        <p:txBody>
          <a:bodyPr/>
          <a:lstStyle/>
          <a:p>
            <a:fld id="{84328910-D7CF-4F75-A507-0DCFAA419AB5}" type="slidenum">
              <a:rPr lang="en-GB" smtClean="0"/>
              <a:t>9</a:t>
            </a:fld>
            <a:endParaRPr lang="en-GB"/>
          </a:p>
        </p:txBody>
      </p:sp>
    </p:spTree>
    <p:extLst>
      <p:ext uri="{BB962C8B-B14F-4D97-AF65-F5344CB8AC3E}">
        <p14:creationId xmlns:p14="http://schemas.microsoft.com/office/powerpoint/2010/main" val="380247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Photo Credit: Thom Flint</a:t>
            </a:r>
          </a:p>
          <a:p>
            <a:endParaRPr lang="en-GB"/>
          </a:p>
        </p:txBody>
      </p:sp>
      <p:sp>
        <p:nvSpPr>
          <p:cNvPr id="4" name="Slide Number Placeholder 3"/>
          <p:cNvSpPr>
            <a:spLocks noGrp="1"/>
          </p:cNvSpPr>
          <p:nvPr>
            <p:ph type="sldNum" sz="quarter" idx="5"/>
          </p:nvPr>
        </p:nvSpPr>
        <p:spPr/>
        <p:txBody>
          <a:bodyPr/>
          <a:lstStyle/>
          <a:p>
            <a:fld id="{84328910-D7CF-4F75-A507-0DCFAA419AB5}" type="slidenum">
              <a:rPr lang="en-GB" smtClean="0"/>
              <a:t>11</a:t>
            </a:fld>
            <a:endParaRPr lang="en-GB"/>
          </a:p>
        </p:txBody>
      </p:sp>
    </p:spTree>
    <p:extLst>
      <p:ext uri="{BB962C8B-B14F-4D97-AF65-F5344CB8AC3E}">
        <p14:creationId xmlns:p14="http://schemas.microsoft.com/office/powerpoint/2010/main" val="1610290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Photo Credit: Thom Flint</a:t>
            </a:r>
          </a:p>
          <a:p>
            <a:endParaRPr lang="en-GB"/>
          </a:p>
        </p:txBody>
      </p:sp>
      <p:sp>
        <p:nvSpPr>
          <p:cNvPr id="4" name="Slide Number Placeholder 3"/>
          <p:cNvSpPr>
            <a:spLocks noGrp="1"/>
          </p:cNvSpPr>
          <p:nvPr>
            <p:ph type="sldNum" sz="quarter" idx="5"/>
          </p:nvPr>
        </p:nvSpPr>
        <p:spPr/>
        <p:txBody>
          <a:bodyPr/>
          <a:lstStyle/>
          <a:p>
            <a:fld id="{84328910-D7CF-4F75-A507-0DCFAA419AB5}" type="slidenum">
              <a:rPr lang="en-GB" smtClean="0"/>
              <a:t>13</a:t>
            </a:fld>
            <a:endParaRPr lang="en-GB"/>
          </a:p>
        </p:txBody>
      </p:sp>
    </p:spTree>
    <p:extLst>
      <p:ext uri="{BB962C8B-B14F-4D97-AF65-F5344CB8AC3E}">
        <p14:creationId xmlns:p14="http://schemas.microsoft.com/office/powerpoint/2010/main" val="2263192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4B02A-2F86-FE0A-038A-6128F977FF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EC0772-85CB-BDD9-099F-02C69978F5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49BEEE-E5D0-F10D-B578-5F4D64E1ECDF}"/>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B33B3FAA-7027-EABF-8CF7-FCA4962AC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8E46E-EF21-E89D-4AB6-3F04DE3E0858}"/>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2987778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4E49-A728-106E-34F2-3C3986EBAB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6C5DFD-3748-4C3B-D076-B00F4B94BE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A0CE5-DB38-3FE1-713A-9EF8D654635A}"/>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DCE953D3-2217-7B6F-35B3-09862865E9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1B3F4B-1005-23AB-E3A0-4938F728186E}"/>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2237810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6908-A2F2-2A88-1E54-E0C35462D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0078F8-40EE-EEFA-57DB-03F7116BCA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12AE16-537F-3102-6F14-8014C610DE0C}"/>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DC12C90D-36DF-556E-D78F-78A6175ED5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7E99B-7979-DA7B-AE37-8B9F9055A7D2}"/>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18761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8364-C06E-0293-C135-569BB185FE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188724-3F37-EC31-B6A5-2F25A06547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C6D763-A353-1E3D-80B4-B234EE75FC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DBE4C4-A320-BD96-23B0-39BFEE540167}"/>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6" name="Footer Placeholder 5">
            <a:extLst>
              <a:ext uri="{FF2B5EF4-FFF2-40B4-BE49-F238E27FC236}">
                <a16:creationId xmlns:a16="http://schemas.microsoft.com/office/drawing/2014/main" id="{0DB9EB0D-9731-AB22-1DD0-0AD294F3B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0AD748-EDB2-8F2B-B893-725980C869EA}"/>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0322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C8D9-A287-5154-2D0C-08EEA7B63C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57D35B-E3B7-2921-B161-4C8197C8D6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5CDC2A-AD65-2D2A-6CA6-E01F935D51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0CA448-F96E-3D87-5D89-E1DDDDAF28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37F98E-F60B-545E-AFDE-ECDC9B0AFF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42A6AF-9BA5-5606-6574-9602E9F9689E}"/>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8" name="Footer Placeholder 7">
            <a:extLst>
              <a:ext uri="{FF2B5EF4-FFF2-40B4-BE49-F238E27FC236}">
                <a16:creationId xmlns:a16="http://schemas.microsoft.com/office/drawing/2014/main" id="{9DAAB70A-B392-974C-3149-625E1E2ADB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2B972B-8BC8-4B67-AECD-14AD65D5CDBF}"/>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564820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5B1D-9AA5-DED0-F754-AB52C9FC64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85C4F6-7636-B0EA-A2F5-F02ACDAEE465}"/>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4" name="Footer Placeholder 3">
            <a:extLst>
              <a:ext uri="{FF2B5EF4-FFF2-40B4-BE49-F238E27FC236}">
                <a16:creationId xmlns:a16="http://schemas.microsoft.com/office/drawing/2014/main" id="{40ACF740-6096-1BB3-916F-1E30E1D5A7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A0B37D-4585-82A2-5334-9956275F6F0F}"/>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962329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6DD49-D79F-A005-D7FA-2E431D0ADF1C}"/>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3" name="Footer Placeholder 2">
            <a:extLst>
              <a:ext uri="{FF2B5EF4-FFF2-40B4-BE49-F238E27FC236}">
                <a16:creationId xmlns:a16="http://schemas.microsoft.com/office/drawing/2014/main" id="{8504CED5-8B46-08A5-3024-436D1929F3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CC9FB0-C20D-8217-66A4-70C8F33BFC93}"/>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245476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429E-75FD-3407-D385-4360A50BF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321979-807B-00A5-7CA1-DA821DA3B3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A87CD7-4764-CB70-F75B-A8F9882AC9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7E6CF7-B7EF-A9CC-387C-2F7D00BE75C9}"/>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6" name="Footer Placeholder 5">
            <a:extLst>
              <a:ext uri="{FF2B5EF4-FFF2-40B4-BE49-F238E27FC236}">
                <a16:creationId xmlns:a16="http://schemas.microsoft.com/office/drawing/2014/main" id="{95B511EA-9326-0263-6309-F0D889EBAD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5C14B2-49D6-D066-FA9A-B8F5C291E713}"/>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8064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3AD7D-2CDC-2B4D-59FA-2754EB6310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B19F81-820A-4D29-7D8A-9E332ACDB7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F770F3-EF9D-0142-39F1-4AD3F7947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37A331-49C1-C062-EF3C-1550B35BB9E8}"/>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6" name="Footer Placeholder 5">
            <a:extLst>
              <a:ext uri="{FF2B5EF4-FFF2-40B4-BE49-F238E27FC236}">
                <a16:creationId xmlns:a16="http://schemas.microsoft.com/office/drawing/2014/main" id="{D524D9C6-C5F3-A8B4-81C1-02E842159E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5B9CE6-59B9-9E9A-021D-F9DDC010F926}"/>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671740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020D2-EFDC-94E7-724E-457C0D94D8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18D79D-4D59-189E-7EA9-A8CF07B134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FC66E-3E5E-B69B-4CC6-B705B37E7A31}"/>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02172075-7C70-B003-5F41-963B78D773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CACEB-3C0E-3F68-BB8B-820E7B125CC3}"/>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151282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4E8C35-3A74-28A7-3226-3AF19670BF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C329B9-2C65-BC28-955F-77143381D4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F7D66C-D8C2-28DC-2568-B760C7C91A58}"/>
              </a:ext>
            </a:extLst>
          </p:cNvPr>
          <p:cNvSpPr>
            <a:spLocks noGrp="1"/>
          </p:cNvSpPr>
          <p:nvPr>
            <p:ph type="dt" sz="half" idx="10"/>
          </p:nvPr>
        </p:nvSpPr>
        <p:spPr/>
        <p:txBody>
          <a:body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B34C3AEB-244F-5F4C-1A85-62F2827F2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1D58F-ECE0-2738-7EB3-C9537AB3C83B}"/>
              </a:ext>
            </a:extLst>
          </p:cNvPr>
          <p:cNvSpPr>
            <a:spLocks noGrp="1"/>
          </p:cNvSpPr>
          <p:nvPr>
            <p:ph type="sldNum" sz="quarter" idx="12"/>
          </p:nvPr>
        </p:nvSpPr>
        <p:spPr/>
        <p:txBody>
          <a:bodyPr/>
          <a:lstStyle/>
          <a:p>
            <a:fld id="{2F1C00FF-CBC1-4E32-8670-DC88481F7090}" type="slidenum">
              <a:rPr lang="en-US" smtClean="0"/>
              <a:t>‹#›</a:t>
            </a:fld>
            <a:endParaRPr lang="en-US"/>
          </a:p>
        </p:txBody>
      </p:sp>
    </p:spTree>
    <p:extLst>
      <p:ext uri="{BB962C8B-B14F-4D97-AF65-F5344CB8AC3E}">
        <p14:creationId xmlns:p14="http://schemas.microsoft.com/office/powerpoint/2010/main" val="2726583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ster - only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p:nvPr>
        </p:nvSpPr>
        <p:spPr>
          <a:xfrm>
            <a:off x="423333" y="1146951"/>
            <a:ext cx="9250752" cy="5144121"/>
          </a:xfrm>
        </p:spPr>
        <p:txBody>
          <a:bodyPr/>
          <a:lstStyle>
            <a:lvl1pPr marL="162980" indent="-162980">
              <a:tabLst/>
              <a:defRPr/>
            </a:lvl1pPr>
            <a:lvl2pPr marL="385224" indent="-222245">
              <a:tabLst/>
              <a:defRPr/>
            </a:lvl2pPr>
            <a:lvl3pPr marL="618051" indent="-222245">
              <a:tabLst/>
              <a:defRPr/>
            </a:lvl3pPr>
          </a:lstStyle>
          <a:p>
            <a:pPr lvl="0"/>
            <a:r>
              <a:rPr lang="en-US"/>
              <a:t>Click to edit Master text styles</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AD51DDBE-C133-A808-8365-386DDB5334DF}"/>
              </a:ext>
            </a:extLst>
          </p:cNvPr>
          <p:cNvSpPr>
            <a:spLocks noGrp="1"/>
          </p:cNvSpPr>
          <p:nvPr>
            <p:ph type="ftr" sz="quarter" idx="13"/>
          </p:nvPr>
        </p:nvSpPr>
        <p:spPr/>
        <p:txBody>
          <a:bodyPr/>
          <a:lstStyle/>
          <a:p>
            <a:endParaRPr lang="en-US"/>
          </a:p>
        </p:txBody>
      </p:sp>
      <p:sp>
        <p:nvSpPr>
          <p:cNvPr id="12" name="Slide Number Placeholder 11">
            <a:extLst>
              <a:ext uri="{FF2B5EF4-FFF2-40B4-BE49-F238E27FC236}">
                <a16:creationId xmlns:a16="http://schemas.microsoft.com/office/drawing/2014/main" id="{25955DC4-43CB-8C56-6D3B-05C4DB4A2501}"/>
              </a:ext>
            </a:extLst>
          </p:cNvPr>
          <p:cNvSpPr>
            <a:spLocks noGrp="1"/>
          </p:cNvSpPr>
          <p:nvPr>
            <p:ph type="sldNum" sz="quarter" idx="14"/>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7089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AD809E-073F-E54E-85E1-980426ED70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9FB3CA-A28A-BC8B-9B7E-EBF2DDBF35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E0BB8-06F0-B959-A9B1-05E23EE05E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CFA9BC-8957-4682-B652-FB4B6A296FBA}" type="datetimeFigureOut">
              <a:rPr lang="en-US" smtClean="0"/>
              <a:t>9/28/2026</a:t>
            </a:fld>
            <a:endParaRPr lang="en-US"/>
          </a:p>
        </p:txBody>
      </p:sp>
      <p:sp>
        <p:nvSpPr>
          <p:cNvPr id="5" name="Footer Placeholder 4">
            <a:extLst>
              <a:ext uri="{FF2B5EF4-FFF2-40B4-BE49-F238E27FC236}">
                <a16:creationId xmlns:a16="http://schemas.microsoft.com/office/drawing/2014/main" id="{CE70BA00-CC98-31EA-DE04-87889BF413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438A51-2292-81FB-1D21-79E6999461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1C00FF-CBC1-4E32-8670-DC88481F7090}" type="slidenum">
              <a:rPr lang="en-US" smtClean="0"/>
              <a:t>‹#›</a:t>
            </a:fld>
            <a:endParaRPr lang="en-US"/>
          </a:p>
        </p:txBody>
      </p:sp>
    </p:spTree>
    <p:extLst>
      <p:ext uri="{BB962C8B-B14F-4D97-AF65-F5344CB8AC3E}">
        <p14:creationId xmlns:p14="http://schemas.microsoft.com/office/powerpoint/2010/main" val="144984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7QIbFPEF2Jw"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s://formstack.io/A0997" TargetMode="External"/><Relationship Id="rId4" Type="http://schemas.openxmlformats.org/officeDocument/2006/relationships/hyperlink" Target="NUL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jpeg"/><Relationship Id="rId2" Type="http://schemas.openxmlformats.org/officeDocument/2006/relationships/image" Target="../media/image6.svg"/><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1A7E-3CDF-882B-3D4C-6C9C0DEDD95F}"/>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4E5B8AB-1842-BA38-FEEB-2173CB69B187}"/>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DE455B8B-ABB3-029C-7283-3499FDDA20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422400"/>
            <a:ext cx="12420600" cy="8280400"/>
          </a:xfrm>
          <a:prstGeom prst="rect">
            <a:avLst/>
          </a:prstGeom>
        </p:spPr>
      </p:pic>
      <p:sp>
        <p:nvSpPr>
          <p:cNvPr id="7" name="TextBox 6">
            <a:extLst>
              <a:ext uri="{FF2B5EF4-FFF2-40B4-BE49-F238E27FC236}">
                <a16:creationId xmlns:a16="http://schemas.microsoft.com/office/drawing/2014/main" id="{04B58694-34C1-42A6-5DDD-1584104EB5B5}"/>
              </a:ext>
            </a:extLst>
          </p:cNvPr>
          <p:cNvSpPr txBox="1"/>
          <p:nvPr/>
        </p:nvSpPr>
        <p:spPr>
          <a:xfrm>
            <a:off x="7605323" y="304453"/>
            <a:ext cx="4580355" cy="2123658"/>
          </a:xfrm>
          <a:prstGeom prst="rect">
            <a:avLst/>
          </a:prstGeom>
          <a:noFill/>
        </p:spPr>
        <p:txBody>
          <a:bodyPr wrap="square" lIns="91440" tIns="45720" rIns="91440" bIns="45720" rtlCol="0" anchor="t">
            <a:spAutoFit/>
          </a:bodyPr>
          <a:lstStyle/>
          <a:p>
            <a:r>
              <a:rPr lang="en-GB" sz="4000" dirty="0">
                <a:solidFill>
                  <a:schemeClr val="bg1"/>
                </a:solidFill>
                <a:latin typeface="Montserrat ExtraBold" panose="00000900000000000000" pitchFamily="2" charset="0"/>
              </a:rPr>
              <a:t>Zimbabwe </a:t>
            </a:r>
            <a:r>
              <a:rPr lang="en-GB" sz="4000" dirty="0" err="1">
                <a:solidFill>
                  <a:schemeClr val="bg1"/>
                </a:solidFill>
                <a:latin typeface="Montserrat ExtraBold" panose="00000900000000000000" pitchFamily="2" charset="0"/>
              </a:rPr>
              <a:t>photopack</a:t>
            </a:r>
            <a:endParaRPr lang="en-GB" sz="4000" dirty="0">
              <a:solidFill>
                <a:schemeClr val="bg1"/>
              </a:solidFill>
              <a:latin typeface="Montserrat ExtraBold" panose="00000900000000000000" pitchFamily="2" charset="0"/>
            </a:endParaRPr>
          </a:p>
          <a:p>
            <a:endParaRPr lang="en-GB" sz="2800" dirty="0">
              <a:solidFill>
                <a:schemeClr val="bg1"/>
              </a:solidFill>
              <a:latin typeface="Montserrat ExtraBold" panose="00000900000000000000" pitchFamily="2" charset="0"/>
            </a:endParaRPr>
          </a:p>
          <a:p>
            <a:r>
              <a:rPr lang="en-GB" sz="2400" dirty="0">
                <a:solidFill>
                  <a:schemeClr val="bg1"/>
                </a:solidFill>
                <a:latin typeface="Montserrat ExtraBold"/>
              </a:rPr>
              <a:t>For secondary schools</a:t>
            </a:r>
          </a:p>
        </p:txBody>
      </p:sp>
    </p:spTree>
    <p:extLst>
      <p:ext uri="{BB962C8B-B14F-4D97-AF65-F5344CB8AC3E}">
        <p14:creationId xmlns:p14="http://schemas.microsoft.com/office/powerpoint/2010/main" val="3222468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5598-4E1E-0533-D93B-6935349AD0C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99DA2AB-3270-4083-62BA-A68CA463E24E}"/>
              </a:ext>
            </a:extLst>
          </p:cNvPr>
          <p:cNvSpPr txBox="1"/>
          <p:nvPr/>
        </p:nvSpPr>
        <p:spPr>
          <a:xfrm>
            <a:off x="1031420" y="1600197"/>
            <a:ext cx="10129159" cy="2862322"/>
          </a:xfrm>
          <a:custGeom>
            <a:avLst/>
            <a:gdLst>
              <a:gd name="csX0" fmla="*/ 0 w 10129159"/>
              <a:gd name="csY0" fmla="*/ 0 h 2862322"/>
              <a:gd name="csX1" fmla="*/ 371402 w 10129159"/>
              <a:gd name="csY1" fmla="*/ 0 h 2862322"/>
              <a:gd name="csX2" fmla="*/ 844097 w 10129159"/>
              <a:gd name="csY2" fmla="*/ 0 h 2862322"/>
              <a:gd name="csX3" fmla="*/ 1620665 w 10129159"/>
              <a:gd name="csY3" fmla="*/ 0 h 2862322"/>
              <a:gd name="csX4" fmla="*/ 2397234 w 10129159"/>
              <a:gd name="csY4" fmla="*/ 0 h 2862322"/>
              <a:gd name="csX5" fmla="*/ 3072512 w 10129159"/>
              <a:gd name="csY5" fmla="*/ 0 h 2862322"/>
              <a:gd name="csX6" fmla="*/ 3443914 w 10129159"/>
              <a:gd name="csY6" fmla="*/ 0 h 2862322"/>
              <a:gd name="csX7" fmla="*/ 4220483 w 10129159"/>
              <a:gd name="csY7" fmla="*/ 0 h 2862322"/>
              <a:gd name="csX8" fmla="*/ 4895760 w 10129159"/>
              <a:gd name="csY8" fmla="*/ 0 h 2862322"/>
              <a:gd name="csX9" fmla="*/ 5571037 w 10129159"/>
              <a:gd name="csY9" fmla="*/ 0 h 2862322"/>
              <a:gd name="csX10" fmla="*/ 6043732 w 10129159"/>
              <a:gd name="csY10" fmla="*/ 0 h 2862322"/>
              <a:gd name="csX11" fmla="*/ 6415134 w 10129159"/>
              <a:gd name="csY11" fmla="*/ 0 h 2862322"/>
              <a:gd name="csX12" fmla="*/ 7090411 w 10129159"/>
              <a:gd name="csY12" fmla="*/ 0 h 2862322"/>
              <a:gd name="csX13" fmla="*/ 7968272 w 10129159"/>
              <a:gd name="csY13" fmla="*/ 0 h 2862322"/>
              <a:gd name="csX14" fmla="*/ 8643549 w 10129159"/>
              <a:gd name="csY14" fmla="*/ 0 h 2862322"/>
              <a:gd name="csX15" fmla="*/ 9420118 w 10129159"/>
              <a:gd name="csY15" fmla="*/ 0 h 2862322"/>
              <a:gd name="csX16" fmla="*/ 10129159 w 10129159"/>
              <a:gd name="csY16" fmla="*/ 0 h 2862322"/>
              <a:gd name="csX17" fmla="*/ 10129159 w 10129159"/>
              <a:gd name="csY17" fmla="*/ 486595 h 2862322"/>
              <a:gd name="csX18" fmla="*/ 10129159 w 10129159"/>
              <a:gd name="csY18" fmla="*/ 1001813 h 2862322"/>
              <a:gd name="csX19" fmla="*/ 10129159 w 10129159"/>
              <a:gd name="csY19" fmla="*/ 1545654 h 2862322"/>
              <a:gd name="csX20" fmla="*/ 10129159 w 10129159"/>
              <a:gd name="csY20" fmla="*/ 2118118 h 2862322"/>
              <a:gd name="csX21" fmla="*/ 10129159 w 10129159"/>
              <a:gd name="csY21" fmla="*/ 2862322 h 2862322"/>
              <a:gd name="csX22" fmla="*/ 9555173 w 10129159"/>
              <a:gd name="csY22" fmla="*/ 2862322 h 2862322"/>
              <a:gd name="csX23" fmla="*/ 8879896 w 10129159"/>
              <a:gd name="csY23" fmla="*/ 2862322 h 2862322"/>
              <a:gd name="csX24" fmla="*/ 8002036 w 10129159"/>
              <a:gd name="csY24" fmla="*/ 2862322 h 2862322"/>
              <a:gd name="csX25" fmla="*/ 7630633 w 10129159"/>
              <a:gd name="csY25" fmla="*/ 2862322 h 2862322"/>
              <a:gd name="csX26" fmla="*/ 7056647 w 10129159"/>
              <a:gd name="csY26" fmla="*/ 2862322 h 2862322"/>
              <a:gd name="csX27" fmla="*/ 6381370 w 10129159"/>
              <a:gd name="csY27" fmla="*/ 2862322 h 2862322"/>
              <a:gd name="csX28" fmla="*/ 5807384 w 10129159"/>
              <a:gd name="csY28" fmla="*/ 2862322 h 2862322"/>
              <a:gd name="csX29" fmla="*/ 5030816 w 10129159"/>
              <a:gd name="csY29" fmla="*/ 2862322 h 2862322"/>
              <a:gd name="csX30" fmla="*/ 4152955 w 10129159"/>
              <a:gd name="csY30" fmla="*/ 2862322 h 2862322"/>
              <a:gd name="csX31" fmla="*/ 3275095 w 10129159"/>
              <a:gd name="csY31" fmla="*/ 2862322 h 2862322"/>
              <a:gd name="csX32" fmla="*/ 2599817 w 10129159"/>
              <a:gd name="csY32" fmla="*/ 2862322 h 2862322"/>
              <a:gd name="csX33" fmla="*/ 1721957 w 10129159"/>
              <a:gd name="csY33" fmla="*/ 2862322 h 2862322"/>
              <a:gd name="csX34" fmla="*/ 1249263 w 10129159"/>
              <a:gd name="csY34" fmla="*/ 2862322 h 2862322"/>
              <a:gd name="csX35" fmla="*/ 573986 w 10129159"/>
              <a:gd name="csY35" fmla="*/ 2862322 h 2862322"/>
              <a:gd name="csX36" fmla="*/ 0 w 10129159"/>
              <a:gd name="csY36" fmla="*/ 2862322 h 2862322"/>
              <a:gd name="csX37" fmla="*/ 0 w 10129159"/>
              <a:gd name="csY37" fmla="*/ 2232611 h 2862322"/>
              <a:gd name="csX38" fmla="*/ 0 w 10129159"/>
              <a:gd name="csY38" fmla="*/ 1688770 h 2862322"/>
              <a:gd name="csX39" fmla="*/ 0 w 10129159"/>
              <a:gd name="csY39" fmla="*/ 1144929 h 2862322"/>
              <a:gd name="csX40" fmla="*/ 0 w 10129159"/>
              <a:gd name="csY40" fmla="*/ 629711 h 2862322"/>
              <a:gd name="csX41" fmla="*/ 0 w 10129159"/>
              <a:gd name="csY41" fmla="*/ 0 h 2862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0129159" h="2862322" extrusionOk="0">
                <a:moveTo>
                  <a:pt x="0" y="0"/>
                </a:moveTo>
                <a:cubicBezTo>
                  <a:pt x="92260" y="-7085"/>
                  <a:pt x="272712" y="-7019"/>
                  <a:pt x="371402" y="0"/>
                </a:cubicBezTo>
                <a:cubicBezTo>
                  <a:pt x="470092" y="7019"/>
                  <a:pt x="631057" y="1671"/>
                  <a:pt x="844097" y="0"/>
                </a:cubicBezTo>
                <a:cubicBezTo>
                  <a:pt x="1057138" y="-1671"/>
                  <a:pt x="1462802" y="-38754"/>
                  <a:pt x="1620665" y="0"/>
                </a:cubicBezTo>
                <a:cubicBezTo>
                  <a:pt x="1778528" y="38754"/>
                  <a:pt x="2123464" y="-28119"/>
                  <a:pt x="2397234" y="0"/>
                </a:cubicBezTo>
                <a:cubicBezTo>
                  <a:pt x="2671004" y="28119"/>
                  <a:pt x="2771408" y="27072"/>
                  <a:pt x="3072512" y="0"/>
                </a:cubicBezTo>
                <a:cubicBezTo>
                  <a:pt x="3373616" y="-27072"/>
                  <a:pt x="3327934" y="-3248"/>
                  <a:pt x="3443914" y="0"/>
                </a:cubicBezTo>
                <a:cubicBezTo>
                  <a:pt x="3559894" y="3248"/>
                  <a:pt x="4017587" y="26822"/>
                  <a:pt x="4220483" y="0"/>
                </a:cubicBezTo>
                <a:cubicBezTo>
                  <a:pt x="4423379" y="-26822"/>
                  <a:pt x="4599181" y="20203"/>
                  <a:pt x="4895760" y="0"/>
                </a:cubicBezTo>
                <a:cubicBezTo>
                  <a:pt x="5192339" y="-20203"/>
                  <a:pt x="5348486" y="5744"/>
                  <a:pt x="5571037" y="0"/>
                </a:cubicBezTo>
                <a:cubicBezTo>
                  <a:pt x="5793588" y="-5744"/>
                  <a:pt x="5886699" y="13828"/>
                  <a:pt x="6043732" y="0"/>
                </a:cubicBezTo>
                <a:cubicBezTo>
                  <a:pt x="6200766" y="-13828"/>
                  <a:pt x="6238131" y="-1710"/>
                  <a:pt x="6415134" y="0"/>
                </a:cubicBezTo>
                <a:cubicBezTo>
                  <a:pt x="6592137" y="1710"/>
                  <a:pt x="6754112" y="-19350"/>
                  <a:pt x="7090411" y="0"/>
                </a:cubicBezTo>
                <a:cubicBezTo>
                  <a:pt x="7426710" y="19350"/>
                  <a:pt x="7760579" y="-36016"/>
                  <a:pt x="7968272" y="0"/>
                </a:cubicBezTo>
                <a:cubicBezTo>
                  <a:pt x="8175965" y="36016"/>
                  <a:pt x="8423554" y="4327"/>
                  <a:pt x="8643549" y="0"/>
                </a:cubicBezTo>
                <a:cubicBezTo>
                  <a:pt x="8863544" y="-4327"/>
                  <a:pt x="9215784" y="9086"/>
                  <a:pt x="9420118" y="0"/>
                </a:cubicBezTo>
                <a:cubicBezTo>
                  <a:pt x="9624452" y="-9086"/>
                  <a:pt x="9782981" y="20499"/>
                  <a:pt x="10129159" y="0"/>
                </a:cubicBezTo>
                <a:cubicBezTo>
                  <a:pt x="10136150" y="99165"/>
                  <a:pt x="10113466" y="317806"/>
                  <a:pt x="10129159" y="486595"/>
                </a:cubicBezTo>
                <a:cubicBezTo>
                  <a:pt x="10144852" y="655384"/>
                  <a:pt x="10136748" y="850828"/>
                  <a:pt x="10129159" y="1001813"/>
                </a:cubicBezTo>
                <a:cubicBezTo>
                  <a:pt x="10121570" y="1152798"/>
                  <a:pt x="10110085" y="1275797"/>
                  <a:pt x="10129159" y="1545654"/>
                </a:cubicBezTo>
                <a:cubicBezTo>
                  <a:pt x="10148233" y="1815511"/>
                  <a:pt x="10108894" y="1910610"/>
                  <a:pt x="10129159" y="2118118"/>
                </a:cubicBezTo>
                <a:cubicBezTo>
                  <a:pt x="10149424" y="2325626"/>
                  <a:pt x="10139496" y="2513423"/>
                  <a:pt x="10129159" y="2862322"/>
                </a:cubicBezTo>
                <a:cubicBezTo>
                  <a:pt x="9945391" y="2861575"/>
                  <a:pt x="9678816" y="2867149"/>
                  <a:pt x="9555173" y="2862322"/>
                </a:cubicBezTo>
                <a:cubicBezTo>
                  <a:pt x="9431530" y="2857495"/>
                  <a:pt x="9149257" y="2856166"/>
                  <a:pt x="8879896" y="2862322"/>
                </a:cubicBezTo>
                <a:cubicBezTo>
                  <a:pt x="8610535" y="2868478"/>
                  <a:pt x="8438274" y="2830570"/>
                  <a:pt x="8002036" y="2862322"/>
                </a:cubicBezTo>
                <a:cubicBezTo>
                  <a:pt x="7565798" y="2894074"/>
                  <a:pt x="7716387" y="2857408"/>
                  <a:pt x="7630633" y="2862322"/>
                </a:cubicBezTo>
                <a:cubicBezTo>
                  <a:pt x="7544879" y="2867236"/>
                  <a:pt x="7327815" y="2862908"/>
                  <a:pt x="7056647" y="2862322"/>
                </a:cubicBezTo>
                <a:cubicBezTo>
                  <a:pt x="6785479" y="2861736"/>
                  <a:pt x="6657397" y="2887650"/>
                  <a:pt x="6381370" y="2862322"/>
                </a:cubicBezTo>
                <a:cubicBezTo>
                  <a:pt x="6105343" y="2836994"/>
                  <a:pt x="6017725" y="2875744"/>
                  <a:pt x="5807384" y="2862322"/>
                </a:cubicBezTo>
                <a:cubicBezTo>
                  <a:pt x="5597043" y="2848900"/>
                  <a:pt x="5309045" y="2832713"/>
                  <a:pt x="5030816" y="2862322"/>
                </a:cubicBezTo>
                <a:cubicBezTo>
                  <a:pt x="4752587" y="2891931"/>
                  <a:pt x="4434676" y="2905640"/>
                  <a:pt x="4152955" y="2862322"/>
                </a:cubicBezTo>
                <a:cubicBezTo>
                  <a:pt x="3871234" y="2819004"/>
                  <a:pt x="3526422" y="2901788"/>
                  <a:pt x="3275095" y="2862322"/>
                </a:cubicBezTo>
                <a:cubicBezTo>
                  <a:pt x="3023768" y="2822856"/>
                  <a:pt x="2790332" y="2841611"/>
                  <a:pt x="2599817" y="2862322"/>
                </a:cubicBezTo>
                <a:cubicBezTo>
                  <a:pt x="2409302" y="2883033"/>
                  <a:pt x="1998541" y="2819891"/>
                  <a:pt x="1721957" y="2862322"/>
                </a:cubicBezTo>
                <a:cubicBezTo>
                  <a:pt x="1445373" y="2904753"/>
                  <a:pt x="1365564" y="2885307"/>
                  <a:pt x="1249263" y="2862322"/>
                </a:cubicBezTo>
                <a:cubicBezTo>
                  <a:pt x="1132962" y="2839337"/>
                  <a:pt x="808361" y="2871952"/>
                  <a:pt x="573986" y="2862322"/>
                </a:cubicBezTo>
                <a:cubicBezTo>
                  <a:pt x="339611" y="2852692"/>
                  <a:pt x="260986" y="2866200"/>
                  <a:pt x="0" y="2862322"/>
                </a:cubicBezTo>
                <a:cubicBezTo>
                  <a:pt x="1445" y="2685728"/>
                  <a:pt x="15513" y="2436669"/>
                  <a:pt x="0" y="2232611"/>
                </a:cubicBezTo>
                <a:cubicBezTo>
                  <a:pt x="-15513" y="2028553"/>
                  <a:pt x="-21065" y="1820961"/>
                  <a:pt x="0" y="1688770"/>
                </a:cubicBezTo>
                <a:cubicBezTo>
                  <a:pt x="21065" y="1556579"/>
                  <a:pt x="24040" y="1300432"/>
                  <a:pt x="0" y="1144929"/>
                </a:cubicBezTo>
                <a:cubicBezTo>
                  <a:pt x="-24040" y="989426"/>
                  <a:pt x="-18136" y="856505"/>
                  <a:pt x="0" y="629711"/>
                </a:cubicBezTo>
                <a:cubicBezTo>
                  <a:pt x="18136" y="402917"/>
                  <a:pt x="25001" y="227285"/>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r>
              <a:rPr lang="en-GB" dirty="0">
                <a:latin typeface="Montserrat"/>
              </a:rPr>
              <a:t>This </a:t>
            </a:r>
            <a:r>
              <a:rPr lang="en-GB" dirty="0" err="1">
                <a:latin typeface="Montserrat"/>
              </a:rPr>
              <a:t>photopack</a:t>
            </a:r>
            <a:r>
              <a:rPr lang="en-GB" dirty="0">
                <a:latin typeface="Montserrat"/>
              </a:rPr>
              <a:t> accompanies the Zimbabwe film and is designed to help young people learn about how access to water is keeping children at school.</a:t>
            </a:r>
          </a:p>
          <a:p>
            <a:endParaRPr lang="en-GB" dirty="0">
              <a:latin typeface="Montserrat" panose="00000500000000000000" pitchFamily="2" charset="0"/>
            </a:endParaRPr>
          </a:p>
          <a:p>
            <a:pPr marL="285750" indent="-285750">
              <a:buFont typeface="Arial" panose="020B0604020202020204" pitchFamily="34" charset="0"/>
              <a:buChar char="•"/>
            </a:pPr>
            <a:r>
              <a:rPr lang="en-GB" dirty="0">
                <a:latin typeface="Montserrat"/>
                <a:ea typeface="+mn-lt"/>
                <a:cs typeface="+mn-lt"/>
              </a:rPr>
              <a:t>Learn more about how water projects are helping communities in Zimbabwe like Maggie's</a:t>
            </a:r>
            <a:r>
              <a:rPr lang="en-GB" u="sng" dirty="0">
                <a:latin typeface="Montserrat"/>
                <a:ea typeface="+mn-lt"/>
                <a:cs typeface="+mn-lt"/>
                <a:hlinkClick r:id="rId3"/>
              </a:rPr>
              <a:t>:</a:t>
            </a:r>
            <a:r>
              <a:rPr lang="en-GB" dirty="0">
                <a:latin typeface="Montserrat"/>
                <a:ea typeface="+mn-lt"/>
                <a:cs typeface="+mn-lt"/>
                <a:hlinkClick r:id="rId3"/>
              </a:rPr>
              <a:t> Film for young people | CAFOD</a:t>
            </a:r>
            <a:r>
              <a:rPr lang="en-GB" dirty="0">
                <a:latin typeface="Montserrat"/>
                <a:hlinkClick r:id="rId3"/>
              </a:rPr>
              <a:t>  </a:t>
            </a:r>
            <a:endParaRPr lang="en-GB">
              <a:latin typeface="Montserrat"/>
            </a:endParaRPr>
          </a:p>
          <a:p>
            <a:pPr marL="285750" indent="-285750">
              <a:buFont typeface="Arial" panose="020B0604020202020204" pitchFamily="34" charset="0"/>
              <a:buChar char="•"/>
            </a:pPr>
            <a:endParaRPr lang="en-GB" dirty="0">
              <a:latin typeface="Montserrat"/>
              <a:ea typeface="+mn-lt"/>
              <a:cs typeface="+mn-lt"/>
            </a:endParaRPr>
          </a:p>
          <a:p>
            <a:pPr marL="285750" indent="-285750">
              <a:buFont typeface="Arial" panose="020B0604020202020204" pitchFamily="34" charset="0"/>
              <a:buChar char="•"/>
            </a:pPr>
            <a:r>
              <a:rPr lang="en-GB" dirty="0">
                <a:latin typeface="Montserrat"/>
              </a:rPr>
              <a:t>Each card includes photos, quotes and prompt questions. </a:t>
            </a:r>
          </a:p>
          <a:p>
            <a:pPr marL="285750" indent="-285750">
              <a:buFont typeface="Arial" panose="020B0604020202020204" pitchFamily="34" charset="0"/>
              <a:buChar char="•"/>
            </a:pPr>
            <a:endParaRPr lang="en-GB" dirty="0">
              <a:latin typeface="Montserrat" panose="00000500000000000000" pitchFamily="2" charset="0"/>
              <a:hlinkClick r:id="rId4" invalidUrl="http://"/>
            </a:endParaRPr>
          </a:p>
          <a:p>
            <a:pPr marL="285750" indent="-285750">
              <a:buFont typeface="Arial" panose="020B0604020202020204" pitchFamily="34" charset="0"/>
              <a:buChar char="•"/>
            </a:pPr>
            <a:r>
              <a:rPr lang="en-GB" dirty="0">
                <a:latin typeface="Montserrat"/>
                <a:hlinkClick r:id="rId5"/>
              </a:rPr>
              <a:t>Order a fundraising pack </a:t>
            </a:r>
            <a:r>
              <a:rPr lang="en-GB" dirty="0">
                <a:latin typeface="Montserrat"/>
              </a:rPr>
              <a:t>and think about ways your school could raise money to help more communities have access to water.</a:t>
            </a:r>
          </a:p>
        </p:txBody>
      </p:sp>
      <p:pic>
        <p:nvPicPr>
          <p:cNvPr id="3" name="Picture 2" descr="A logo with a green and blue circle&#10;&#10;AI-generated content may be incorrect.">
            <a:extLst>
              <a:ext uri="{FF2B5EF4-FFF2-40B4-BE49-F238E27FC236}">
                <a16:creationId xmlns:a16="http://schemas.microsoft.com/office/drawing/2014/main" id="{4BF767BA-F580-54EC-D709-BE20F34724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sp>
        <p:nvSpPr>
          <p:cNvPr id="2" name="TextBox 1">
            <a:extLst>
              <a:ext uri="{FF2B5EF4-FFF2-40B4-BE49-F238E27FC236}">
                <a16:creationId xmlns:a16="http://schemas.microsoft.com/office/drawing/2014/main" id="{1F3ACAE9-0C09-FC77-06CE-14626490D626}"/>
              </a:ext>
            </a:extLst>
          </p:cNvPr>
          <p:cNvSpPr txBox="1"/>
          <p:nvPr/>
        </p:nvSpPr>
        <p:spPr>
          <a:xfrm>
            <a:off x="1031417" y="623709"/>
            <a:ext cx="5266944" cy="461665"/>
          </a:xfrm>
          <a:prstGeom prst="rect">
            <a:avLst/>
          </a:prstGeom>
          <a:noFill/>
        </p:spPr>
        <p:txBody>
          <a:bodyPr wrap="square" lIns="91440" tIns="45720" rIns="91440" bIns="45720" rtlCol="0" anchor="t">
            <a:spAutoFit/>
          </a:bodyPr>
          <a:lstStyle/>
          <a:p>
            <a:r>
              <a:rPr lang="en-GB" sz="2400" b="1" dirty="0">
                <a:latin typeface="Montserrat"/>
              </a:rPr>
              <a:t>How to use this </a:t>
            </a:r>
            <a:r>
              <a:rPr lang="en-GB" sz="2400" b="1" dirty="0" err="1">
                <a:latin typeface="Montserrat"/>
              </a:rPr>
              <a:t>photopack</a:t>
            </a:r>
            <a:endParaRPr lang="en-GB" sz="2400" b="1" dirty="0">
              <a:latin typeface="Montserrat"/>
            </a:endParaRPr>
          </a:p>
        </p:txBody>
      </p:sp>
    </p:spTree>
    <p:extLst>
      <p:ext uri="{BB962C8B-B14F-4D97-AF65-F5344CB8AC3E}">
        <p14:creationId xmlns:p14="http://schemas.microsoft.com/office/powerpoint/2010/main" val="3805517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42BB-548C-FB5A-FBD7-2C82F5DEA1E6}"/>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2DCD9033-7469-F5BB-2866-6C1179C0A7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bg1"/>
          </a:solidFill>
        </p:spPr>
      </p:pic>
      <p:pic>
        <p:nvPicPr>
          <p:cNvPr id="9" name="Graphic 8" descr="Marker with solid fill">
            <a:extLst>
              <a:ext uri="{FF2B5EF4-FFF2-40B4-BE49-F238E27FC236}">
                <a16:creationId xmlns:a16="http://schemas.microsoft.com/office/drawing/2014/main" id="{BDECF89A-A8D4-2371-34B0-92471D95DA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6836" y="3546980"/>
            <a:ext cx="1454727" cy="1454727"/>
          </a:xfrm>
          <a:prstGeom prst="rect">
            <a:avLst/>
          </a:prstGeom>
        </p:spPr>
      </p:pic>
      <p:pic>
        <p:nvPicPr>
          <p:cNvPr id="4" name="Content Placeholder 4">
            <a:extLst>
              <a:ext uri="{FF2B5EF4-FFF2-40B4-BE49-F238E27FC236}">
                <a16:creationId xmlns:a16="http://schemas.microsoft.com/office/drawing/2014/main" id="{1FC2AFD2-D099-534B-825A-FC94DD0F2A58}"/>
              </a:ext>
            </a:extLst>
          </p:cNvPr>
          <p:cNvPicPr>
            <a:picLocks noChangeAspect="1"/>
          </p:cNvPicPr>
          <p:nvPr/>
        </p:nvPicPr>
        <p:blipFill>
          <a:blip>
            <a:extLst>
              <a:ext uri="{96DAC541-7B7A-43D3-8B79-37D633B846F1}">
                <asvg:svgBlip xmlns:asvg="http://schemas.microsoft.com/office/drawing/2016/SVG/main" r:embed="rId4"/>
              </a:ext>
            </a:extLst>
          </a:blip>
          <a:srcRect l="7039" t="38770" r="7029" b="36200"/>
          <a:stretch/>
        </p:blipFill>
        <p:spPr>
          <a:xfrm>
            <a:off x="10184702" y="6025484"/>
            <a:ext cx="1604625" cy="467391"/>
          </a:xfrm>
          <a:prstGeom prst="rect">
            <a:avLst/>
          </a:prstGeom>
        </p:spPr>
      </p:pic>
      <p:sp>
        <p:nvSpPr>
          <p:cNvPr id="6" name="TextBox 5">
            <a:extLst>
              <a:ext uri="{FF2B5EF4-FFF2-40B4-BE49-F238E27FC236}">
                <a16:creationId xmlns:a16="http://schemas.microsoft.com/office/drawing/2014/main" id="{10197569-D4BD-95CD-29F5-1A97610A5746}"/>
              </a:ext>
            </a:extLst>
          </p:cNvPr>
          <p:cNvSpPr txBox="1"/>
          <p:nvPr/>
        </p:nvSpPr>
        <p:spPr>
          <a:xfrm>
            <a:off x="7445209" y="3547529"/>
            <a:ext cx="3830752" cy="1384995"/>
          </a:xfrm>
          <a:prstGeom prst="rect">
            <a:avLst/>
          </a:prstGeom>
          <a:noFill/>
        </p:spPr>
        <p:txBody>
          <a:bodyPr wrap="square" lIns="91440" tIns="45720" rIns="91440" bIns="45720" rtlCol="0" anchor="t">
            <a:spAutoFit/>
          </a:bodyPr>
          <a:lstStyle/>
          <a:p>
            <a:r>
              <a:rPr lang="en-GB" sz="2800">
                <a:solidFill>
                  <a:schemeClr val="bg1"/>
                </a:solidFill>
                <a:latin typeface="Montserrat ExtraBold"/>
              </a:rPr>
              <a:t>Zimbabwe is a country on the continent of Africa</a:t>
            </a:r>
            <a:endParaRPr lang="en-GB" sz="2800">
              <a:solidFill>
                <a:schemeClr val="bg1"/>
              </a:solidFill>
              <a:latin typeface="Montserrat ExtraBold" panose="00000900000000000000" pitchFamily="2" charset="0"/>
            </a:endParaRPr>
          </a:p>
        </p:txBody>
      </p:sp>
    </p:spTree>
    <p:extLst>
      <p:ext uri="{BB962C8B-B14F-4D97-AF65-F5344CB8AC3E}">
        <p14:creationId xmlns:p14="http://schemas.microsoft.com/office/powerpoint/2010/main" val="349042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345"/>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CD505D0-288C-8D96-F268-0AD1889D895A}"/>
              </a:ext>
            </a:extLst>
          </p:cNvPr>
          <p:cNvSpPr>
            <a:spLocks noGrp="1"/>
          </p:cNvSpPr>
          <p:nvPr>
            <p:ph type="title"/>
          </p:nvPr>
        </p:nvSpPr>
        <p:spPr>
          <a:xfrm>
            <a:off x="543415" y="-6974"/>
            <a:ext cx="10515600" cy="1325563"/>
          </a:xfrm>
        </p:spPr>
        <p:txBody>
          <a:bodyPr/>
          <a:lstStyle/>
          <a:p>
            <a:r>
              <a:rPr lang="en-GB" b="1" dirty="0">
                <a:solidFill>
                  <a:schemeClr val="bg1"/>
                </a:solidFill>
                <a:latin typeface="Montserrat"/>
              </a:rPr>
              <a:t>Zimbabwe fact file</a:t>
            </a:r>
            <a:endParaRPr lang="en-US" b="1" dirty="0">
              <a:solidFill>
                <a:schemeClr val="bg1"/>
              </a:solidFill>
              <a:latin typeface="Montserrat"/>
            </a:endParaRPr>
          </a:p>
        </p:txBody>
      </p:sp>
      <p:sp>
        <p:nvSpPr>
          <p:cNvPr id="6" name="Slide Number Placeholder 5">
            <a:extLst>
              <a:ext uri="{FF2B5EF4-FFF2-40B4-BE49-F238E27FC236}">
                <a16:creationId xmlns:a16="http://schemas.microsoft.com/office/drawing/2014/main" id="{C8910E87-96D3-6D91-CDFD-68456377CCF5}"/>
              </a:ext>
            </a:extLst>
          </p:cNvPr>
          <p:cNvSpPr>
            <a:spLocks noGrp="1"/>
          </p:cNvSpPr>
          <p:nvPr>
            <p:ph type="sldNum" sz="quarter" idx="14"/>
          </p:nvPr>
        </p:nvSpPr>
        <p:spPr>
          <a:xfrm>
            <a:off x="11822050" y="6496436"/>
            <a:ext cx="231900" cy="213851"/>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0" cap="none" spc="0" normalizeH="0" baseline="0" noProof="0">
                <a:ln>
                  <a:noFill/>
                </a:ln>
                <a:solidFill>
                  <a:srgbClr val="222444"/>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0" cap="none" spc="0" normalizeH="0" baseline="0" noProof="0">
              <a:ln>
                <a:noFill/>
              </a:ln>
              <a:solidFill>
                <a:srgbClr val="222444"/>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90BF89B3-466C-8B2E-EC71-F6FF303B1E21}"/>
              </a:ext>
            </a:extLst>
          </p:cNvPr>
          <p:cNvSpPr txBox="1"/>
          <p:nvPr/>
        </p:nvSpPr>
        <p:spPr>
          <a:xfrm>
            <a:off x="1422722" y="826707"/>
            <a:ext cx="7543800" cy="10670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00" cap="none" spc="0" normalizeH="0" baseline="0" noProof="0">
              <a:ln>
                <a:noFill/>
              </a:ln>
              <a:solidFill>
                <a:prstClr val="black"/>
              </a:solidFill>
              <a:effectLst/>
              <a:uLnTx/>
              <a:uFillTx/>
              <a:latin typeface="Montserrat School" pitchFamily="2"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00" cap="none" spc="0" normalizeH="0" baseline="0" noProof="0" dirty="0">
                <a:ln>
                  <a:noFill/>
                </a:ln>
                <a:solidFill>
                  <a:prstClr val="white"/>
                </a:solidFill>
                <a:effectLst/>
                <a:uLnTx/>
                <a:uFillTx/>
                <a:latin typeface="Montserrat"/>
                <a:ea typeface="Aptos" panose="020B0004020202020204" pitchFamily="34" charset="0"/>
                <a:cs typeface="Times New Roman" panose="02020603050405020304" pitchFamily="18" charset="0"/>
              </a:rPr>
              <a:t>Zimbabwe is a country in the south of Africa. Its capital city is Harare.</a:t>
            </a:r>
            <a:endParaRPr lang="en-GB" sz="1800" b="0" i="0" u="none" strike="noStrike" kern="100" cap="none" spc="0" normalizeH="0" baseline="0" noProof="0" dirty="0">
              <a:ln>
                <a:noFill/>
              </a:ln>
              <a:solidFill>
                <a:prstClr val="white"/>
              </a:solidFill>
              <a:effectLst/>
              <a:uLnTx/>
              <a:uFillTx/>
              <a:latin typeface="Montserrat"/>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47F69293-E813-2371-764A-ECD739ABDE83}"/>
              </a:ext>
            </a:extLst>
          </p:cNvPr>
          <p:cNvSpPr txBox="1"/>
          <p:nvPr/>
        </p:nvSpPr>
        <p:spPr>
          <a:xfrm>
            <a:off x="1483032" y="2226502"/>
            <a:ext cx="7543800" cy="923330"/>
          </a:xfrm>
          <a:prstGeom prst="rect">
            <a:avLst/>
          </a:prstGeom>
          <a:solidFill>
            <a:srgbClr val="182345"/>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Montserrat"/>
              </a:rPr>
              <a:t>Zimbabwe is a country with amazing animals and beautiful natural wonders.</a:t>
            </a:r>
            <a:endParaRPr lang="en-GB" sz="1800" b="0" i="0" u="none" strike="noStrike" kern="1200" cap="none" spc="0" normalizeH="0" baseline="0" noProof="0" dirty="0">
              <a:ln>
                <a:noFill/>
              </a:ln>
              <a:solidFill>
                <a:prstClr val="white"/>
              </a:solidFill>
              <a:effectLst/>
              <a:uLnTx/>
              <a:uFillTx/>
              <a:latin typeface="Montserra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Montserrat School" pitchFamily="2" charset="0"/>
              <a:ea typeface="+mn-ea"/>
              <a:cs typeface="+mn-cs"/>
            </a:endParaRPr>
          </a:p>
        </p:txBody>
      </p:sp>
      <p:grpSp>
        <p:nvGrpSpPr>
          <p:cNvPr id="10" name="Group 9">
            <a:extLst>
              <a:ext uri="{FF2B5EF4-FFF2-40B4-BE49-F238E27FC236}">
                <a16:creationId xmlns:a16="http://schemas.microsoft.com/office/drawing/2014/main" id="{2C1D0A07-6757-0934-8D9E-2697D9E716F7}"/>
              </a:ext>
            </a:extLst>
          </p:cNvPr>
          <p:cNvGrpSpPr/>
          <p:nvPr/>
        </p:nvGrpSpPr>
        <p:grpSpPr>
          <a:xfrm>
            <a:off x="401868" y="3065800"/>
            <a:ext cx="8734421" cy="3340579"/>
            <a:chOff x="1608898" y="2069686"/>
            <a:chExt cx="8734421" cy="3340579"/>
          </a:xfrm>
        </p:grpSpPr>
        <p:sp>
          <p:nvSpPr>
            <p:cNvPr id="12" name="TextBox 11">
              <a:extLst>
                <a:ext uri="{FF2B5EF4-FFF2-40B4-BE49-F238E27FC236}">
                  <a16:creationId xmlns:a16="http://schemas.microsoft.com/office/drawing/2014/main" id="{976FC745-FC33-3AB1-D3BA-F6D3A8989E82}"/>
                </a:ext>
              </a:extLst>
            </p:cNvPr>
            <p:cNvSpPr txBox="1"/>
            <p:nvPr/>
          </p:nvSpPr>
          <p:spPr>
            <a:xfrm>
              <a:off x="2799519" y="5040933"/>
              <a:ext cx="7543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8" name="Picture 17" descr="Thermometer outline">
              <a:extLst>
                <a:ext uri="{FF2B5EF4-FFF2-40B4-BE49-F238E27FC236}">
                  <a16:creationId xmlns:a16="http://schemas.microsoft.com/office/drawing/2014/main" id="{BE0CE1FB-F720-41A3-1A00-36862DBDB6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608898" y="2069686"/>
              <a:ext cx="958284" cy="958284"/>
            </a:xfrm>
            <a:prstGeom prst="rect">
              <a:avLst/>
            </a:prstGeom>
          </p:spPr>
        </p:pic>
      </p:grpSp>
      <p:sp>
        <p:nvSpPr>
          <p:cNvPr id="13" name="TextBox 12">
            <a:extLst>
              <a:ext uri="{FF2B5EF4-FFF2-40B4-BE49-F238E27FC236}">
                <a16:creationId xmlns:a16="http://schemas.microsoft.com/office/drawing/2014/main" id="{56BA921A-C946-7846-04FD-ACE8D3DF3E4A}"/>
              </a:ext>
            </a:extLst>
          </p:cNvPr>
          <p:cNvSpPr txBox="1"/>
          <p:nvPr/>
        </p:nvSpPr>
        <p:spPr>
          <a:xfrm>
            <a:off x="9166214" y="3204421"/>
            <a:ext cx="2751976"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Montserrat"/>
              </a:rPr>
              <a:t>Capital city: Harare</a:t>
            </a:r>
            <a:endParaRPr lang="en-US" sz="1200" b="0" i="0" u="none" strike="noStrike" kern="1200" cap="none" spc="0" normalizeH="0" baseline="0" noProof="0" dirty="0">
              <a:ln>
                <a:noFill/>
              </a:ln>
              <a:solidFill>
                <a:prstClr val="white"/>
              </a:solidFill>
              <a:effectLst/>
              <a:uLnTx/>
              <a:uFillTx/>
              <a:latin typeface="Montserrat"/>
            </a:endParaRPr>
          </a:p>
        </p:txBody>
      </p:sp>
      <p:sp>
        <p:nvSpPr>
          <p:cNvPr id="19" name="TextBox 18">
            <a:extLst>
              <a:ext uri="{FF2B5EF4-FFF2-40B4-BE49-F238E27FC236}">
                <a16:creationId xmlns:a16="http://schemas.microsoft.com/office/drawing/2014/main" id="{3420DF16-D64B-57A6-5EF1-08C99892E855}"/>
              </a:ext>
            </a:extLst>
          </p:cNvPr>
          <p:cNvSpPr txBox="1"/>
          <p:nvPr/>
        </p:nvSpPr>
        <p:spPr>
          <a:xfrm>
            <a:off x="9246579" y="5383813"/>
            <a:ext cx="2751976"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err="1">
                <a:ln>
                  <a:noFill/>
                </a:ln>
                <a:solidFill>
                  <a:prstClr val="white"/>
                </a:solidFill>
                <a:effectLst/>
                <a:uLnTx/>
                <a:uFillTx/>
                <a:latin typeface="Montserrat"/>
              </a:rPr>
              <a:t>Rushinga</a:t>
            </a:r>
            <a:r>
              <a:rPr kumimoji="0" lang="en-GB" sz="1200" b="0" i="0" u="none" strike="noStrike" kern="1200" cap="none" spc="0" normalizeH="0" baseline="0" noProof="0" dirty="0">
                <a:ln>
                  <a:noFill/>
                </a:ln>
                <a:solidFill>
                  <a:prstClr val="white"/>
                </a:solidFill>
                <a:effectLst/>
                <a:uLnTx/>
                <a:uFillTx/>
                <a:latin typeface="Montserrat"/>
              </a:rPr>
              <a:t>, in northern Zimbabwe</a:t>
            </a:r>
            <a:endParaRPr lang="en-US" sz="1200" b="0" i="0" u="none" strike="noStrike" kern="1200" cap="none" spc="0" normalizeH="0" baseline="0" noProof="0" dirty="0">
              <a:ln>
                <a:noFill/>
              </a:ln>
              <a:solidFill>
                <a:prstClr val="white"/>
              </a:solidFill>
              <a:effectLst/>
              <a:uLnTx/>
              <a:uFillTx/>
              <a:latin typeface="Montserrat"/>
            </a:endParaRPr>
          </a:p>
        </p:txBody>
      </p:sp>
      <p:sp>
        <p:nvSpPr>
          <p:cNvPr id="20" name="TextBox 19">
            <a:extLst>
              <a:ext uri="{FF2B5EF4-FFF2-40B4-BE49-F238E27FC236}">
                <a16:creationId xmlns:a16="http://schemas.microsoft.com/office/drawing/2014/main" id="{387E62E2-1FBD-C222-2E13-72A33DA8CE6C}"/>
              </a:ext>
            </a:extLst>
          </p:cNvPr>
          <p:cNvSpPr txBox="1"/>
          <p:nvPr/>
        </p:nvSpPr>
        <p:spPr>
          <a:xfrm>
            <a:off x="1485479" y="4128107"/>
            <a:ext cx="7543800" cy="646331"/>
          </a:xfrm>
          <a:prstGeom prst="rect">
            <a:avLst/>
          </a:prstGeom>
          <a:noFill/>
        </p:spPr>
        <p:txBody>
          <a:bodyPr wrap="square" lIns="91440" tIns="45720" rIns="91440" bIns="45720" rtlCol="0" anchor="t">
            <a:spAutoFit/>
          </a:bodyPr>
          <a:lstStyle/>
          <a:p>
            <a:pPr>
              <a:defRPr/>
            </a:pPr>
            <a:r>
              <a:rPr lang="en-GB" dirty="0">
                <a:solidFill>
                  <a:prstClr val="white"/>
                </a:solidFill>
                <a:latin typeface="Montserrat"/>
              </a:rPr>
              <a:t>Poor </a:t>
            </a:r>
            <a:r>
              <a:rPr kumimoji="0" lang="en-GB" sz="1800" b="0" i="0" u="none" strike="noStrike" kern="1200" cap="none" spc="0" normalizeH="0" baseline="0" noProof="0" dirty="0">
                <a:ln>
                  <a:noFill/>
                </a:ln>
                <a:solidFill>
                  <a:prstClr val="white"/>
                </a:solidFill>
                <a:effectLst/>
                <a:uLnTx/>
                <a:uFillTx/>
                <a:latin typeface="Montserrat"/>
              </a:rPr>
              <a:t>rainfall leads to drought. This can mean it’s hard to grow crops.</a:t>
            </a:r>
            <a:endParaRPr lang="en-US" sz="1800" b="0" i="0" u="none" strike="noStrike" kern="1200" cap="none" spc="0" normalizeH="0" baseline="0" noProof="0">
              <a:ln>
                <a:noFill/>
              </a:ln>
              <a:solidFill>
                <a:prstClr val="white"/>
              </a:solidFill>
              <a:effectLst/>
              <a:uLnTx/>
              <a:uFillTx/>
              <a:latin typeface="Montserrat"/>
            </a:endParaRPr>
          </a:p>
        </p:txBody>
      </p:sp>
      <p:pic>
        <p:nvPicPr>
          <p:cNvPr id="28" name="Graphic 27" descr="Africa with solid fill">
            <a:extLst>
              <a:ext uri="{FF2B5EF4-FFF2-40B4-BE49-F238E27FC236}">
                <a16:creationId xmlns:a16="http://schemas.microsoft.com/office/drawing/2014/main" id="{BCCC98BF-6BE2-7517-C768-38F0AE5E15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9250" y="1058557"/>
            <a:ext cx="914400" cy="914400"/>
          </a:xfrm>
          <a:prstGeom prst="rect">
            <a:avLst/>
          </a:prstGeom>
        </p:spPr>
      </p:pic>
      <p:pic>
        <p:nvPicPr>
          <p:cNvPr id="1031" name="Graphic 1030" descr="Elephant outline">
            <a:extLst>
              <a:ext uri="{FF2B5EF4-FFF2-40B4-BE49-F238E27FC236}">
                <a16:creationId xmlns:a16="http://schemas.microsoft.com/office/drawing/2014/main" id="{A7D61B24-E3B7-9938-2EEB-0191CF17D4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5706" y="2000412"/>
            <a:ext cx="914400" cy="914400"/>
          </a:xfrm>
          <a:prstGeom prst="rect">
            <a:avLst/>
          </a:prstGeom>
        </p:spPr>
      </p:pic>
      <p:sp>
        <p:nvSpPr>
          <p:cNvPr id="1035" name="TextBox 1034">
            <a:extLst>
              <a:ext uri="{FF2B5EF4-FFF2-40B4-BE49-F238E27FC236}">
                <a16:creationId xmlns:a16="http://schemas.microsoft.com/office/drawing/2014/main" id="{CB75C50F-AF8E-AF84-16DF-CE09531C4FDC}"/>
              </a:ext>
            </a:extLst>
          </p:cNvPr>
          <p:cNvSpPr txBox="1"/>
          <p:nvPr/>
        </p:nvSpPr>
        <p:spPr>
          <a:xfrm>
            <a:off x="1485479" y="3170505"/>
            <a:ext cx="7475369"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Montserrat"/>
                <a:ea typeface="Aptos" panose="020B0004020202020204" pitchFamily="34" charset="0"/>
                <a:cs typeface="Times New Roman" panose="02020603050405020304" pitchFamily="18" charset="0"/>
              </a:rPr>
              <a:t>Climate change has made Zimbabwe's weather hard to predict for many years.</a:t>
            </a:r>
            <a:endParaRPr lang="en-GB" sz="1800" b="0" i="0" u="none" strike="noStrike" kern="1200" cap="none" spc="0" normalizeH="0" baseline="0" noProof="0" dirty="0">
              <a:ln>
                <a:noFill/>
              </a:ln>
              <a:solidFill>
                <a:prstClr val="white"/>
              </a:solidFill>
              <a:effectLst/>
              <a:uLnTx/>
              <a:uFillTx/>
              <a:latin typeface="Montserrat"/>
            </a:endParaRPr>
          </a:p>
        </p:txBody>
      </p:sp>
      <p:pic>
        <p:nvPicPr>
          <p:cNvPr id="1040" name="Graphic 1039" descr="Open book with solid fill">
            <a:extLst>
              <a:ext uri="{FF2B5EF4-FFF2-40B4-BE49-F238E27FC236}">
                <a16:creationId xmlns:a16="http://schemas.microsoft.com/office/drawing/2014/main" id="{774F995B-4526-A5E3-6C21-F62329481D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9637" y="5199589"/>
            <a:ext cx="914400" cy="914400"/>
          </a:xfrm>
          <a:prstGeom prst="rect">
            <a:avLst/>
          </a:prstGeom>
        </p:spPr>
      </p:pic>
      <p:sp>
        <p:nvSpPr>
          <p:cNvPr id="1044" name="TextBox 1043">
            <a:extLst>
              <a:ext uri="{FF2B5EF4-FFF2-40B4-BE49-F238E27FC236}">
                <a16:creationId xmlns:a16="http://schemas.microsoft.com/office/drawing/2014/main" id="{22065F92-AB3F-D8E3-5071-5AFA64AC7393}"/>
              </a:ext>
            </a:extLst>
          </p:cNvPr>
          <p:cNvSpPr txBox="1"/>
          <p:nvPr/>
        </p:nvSpPr>
        <p:spPr>
          <a:xfrm>
            <a:off x="1469425" y="5244752"/>
            <a:ext cx="7696789"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Montserrat"/>
                <a:ea typeface="Aptos" panose="020B0004020202020204" pitchFamily="34" charset="0"/>
                <a:cs typeface="Times New Roman" panose="02020603050405020304" pitchFamily="18" charset="0"/>
              </a:rPr>
              <a:t>In places with too little water, some children miss school because they need to collect water.</a:t>
            </a:r>
            <a:endParaRPr lang="en-GB" sz="1800" b="0" i="0" u="none" strike="noStrike" kern="1200" cap="none" spc="0" normalizeH="0" baseline="0" noProof="0" dirty="0">
              <a:ln>
                <a:noFill/>
              </a:ln>
              <a:solidFill>
                <a:prstClr val="white"/>
              </a:solidFill>
              <a:effectLst/>
              <a:uLnTx/>
              <a:uFillTx/>
              <a:latin typeface="Montserrat"/>
            </a:endParaRPr>
          </a:p>
        </p:txBody>
      </p:sp>
      <p:pic>
        <p:nvPicPr>
          <p:cNvPr id="1046" name="Picture 1045">
            <a:extLst>
              <a:ext uri="{FF2B5EF4-FFF2-40B4-BE49-F238E27FC236}">
                <a16:creationId xmlns:a16="http://schemas.microsoft.com/office/drawing/2014/main" id="{787975A4-18E6-5EF8-5B94-CA8D9F9B7A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6579" y="3561237"/>
            <a:ext cx="2671611" cy="1781073"/>
          </a:xfrm>
          <a:prstGeom prst="rect">
            <a:avLst/>
          </a:prstGeom>
        </p:spPr>
      </p:pic>
      <p:pic>
        <p:nvPicPr>
          <p:cNvPr id="1047" name="Picture 1046" descr="Harare, Zimbabwe (2024 Trip Guide) - By Travel S Helper">
            <a:extLst>
              <a:ext uri="{FF2B5EF4-FFF2-40B4-BE49-F238E27FC236}">
                <a16:creationId xmlns:a16="http://schemas.microsoft.com/office/drawing/2014/main" id="{7514A923-AB3E-8E78-57A6-C5AB63018687}"/>
              </a:ext>
            </a:extLst>
          </p:cNvPr>
          <p:cNvPicPr>
            <a:picLocks noChangeAspect="1"/>
          </p:cNvPicPr>
          <p:nvPr/>
        </p:nvPicPr>
        <p:blipFill>
          <a:blip r:embed="rId7"/>
          <a:stretch>
            <a:fillRect/>
          </a:stretch>
        </p:blipFill>
        <p:spPr>
          <a:xfrm>
            <a:off x="9166214" y="1340513"/>
            <a:ext cx="2764858" cy="1728036"/>
          </a:xfrm>
          <a:prstGeom prst="rect">
            <a:avLst/>
          </a:prstGeom>
        </p:spPr>
      </p:pic>
      <p:pic>
        <p:nvPicPr>
          <p:cNvPr id="3" name="Picture 2" descr="Plant outline">
            <a:extLst>
              <a:ext uri="{FF2B5EF4-FFF2-40B4-BE49-F238E27FC236}">
                <a16:creationId xmlns:a16="http://schemas.microsoft.com/office/drawing/2014/main" id="{015EF4CC-1981-1208-14CE-8A0242F1225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39933" y="4179460"/>
            <a:ext cx="693034" cy="693034"/>
          </a:xfrm>
          <a:prstGeom prst="rect">
            <a:avLst/>
          </a:prstGeom>
        </p:spPr>
      </p:pic>
      <p:pic>
        <p:nvPicPr>
          <p:cNvPr id="4" name="Content Placeholder 4">
            <a:extLst>
              <a:ext uri="{FF2B5EF4-FFF2-40B4-BE49-F238E27FC236}">
                <a16:creationId xmlns:a16="http://schemas.microsoft.com/office/drawing/2014/main" id="{F26E65C4-F6E4-4F0B-6F1D-2150666C7AB8}"/>
              </a:ext>
            </a:extLst>
          </p:cNvPr>
          <p:cNvPicPr>
            <a:picLocks noChangeAspect="1"/>
          </p:cNvPicPr>
          <p:nvPr/>
        </p:nvPicPr>
        <p:blipFill>
          <a:blip>
            <a:extLst>
              <a:ext uri="{96DAC541-7B7A-43D3-8B79-37D633B846F1}">
                <asvg:svgBlip xmlns:asvg="http://schemas.microsoft.com/office/drawing/2016/SVG/main" r:embed="rId9"/>
              </a:ext>
            </a:extLst>
          </a:blip>
          <a:srcRect l="7039" t="38770" r="7029" b="36200"/>
          <a:stretch/>
        </p:blipFill>
        <p:spPr>
          <a:xfrm>
            <a:off x="10187738" y="6029045"/>
            <a:ext cx="1604625" cy="467391"/>
          </a:xfrm>
          <a:prstGeom prst="rect">
            <a:avLst/>
          </a:prstGeom>
        </p:spPr>
      </p:pic>
    </p:spTree>
    <p:extLst>
      <p:ext uri="{BB962C8B-B14F-4D97-AF65-F5344CB8AC3E}">
        <p14:creationId xmlns:p14="http://schemas.microsoft.com/office/powerpoint/2010/main" val="249577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25027-0C3F-EE8B-76C7-D9B81663B4D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6A6919E-072F-7FC0-99F6-D1190F3748D4}"/>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DFB4E7AD-A152-3E85-7CB2-9ED7F3A7C3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962"/>
            <a:ext cx="12192000" cy="8128000"/>
          </a:xfrm>
          <a:prstGeom prst="rect">
            <a:avLst/>
          </a:prstGeom>
        </p:spPr>
      </p:pic>
      <p:sp>
        <p:nvSpPr>
          <p:cNvPr id="6" name="TextBox 5">
            <a:extLst>
              <a:ext uri="{FF2B5EF4-FFF2-40B4-BE49-F238E27FC236}">
                <a16:creationId xmlns:a16="http://schemas.microsoft.com/office/drawing/2014/main" id="{EBCD7C58-A7D6-1964-E897-312DB5ECDFD6}"/>
              </a:ext>
            </a:extLst>
          </p:cNvPr>
          <p:cNvSpPr txBox="1"/>
          <p:nvPr/>
        </p:nvSpPr>
        <p:spPr>
          <a:xfrm>
            <a:off x="486567" y="341378"/>
            <a:ext cx="3830752" cy="523220"/>
          </a:xfrm>
          <a:prstGeom prst="rect">
            <a:avLst/>
          </a:prstGeom>
          <a:noFill/>
        </p:spPr>
        <p:txBody>
          <a:bodyPr wrap="square" lIns="91440" tIns="45720" rIns="91440" bIns="45720" rtlCol="0" anchor="t">
            <a:spAutoFit/>
          </a:bodyPr>
          <a:lstStyle/>
          <a:p>
            <a:r>
              <a:rPr lang="en-GB" sz="2800">
                <a:solidFill>
                  <a:schemeClr val="bg1"/>
                </a:solidFill>
                <a:latin typeface="Montserrat ExtraBold"/>
              </a:rPr>
              <a:t>Photo 1</a:t>
            </a:r>
            <a:endParaRPr lang="en-US">
              <a:solidFill>
                <a:schemeClr val="bg1"/>
              </a:solidFill>
            </a:endParaRPr>
          </a:p>
        </p:txBody>
      </p:sp>
    </p:spTree>
    <p:extLst>
      <p:ext uri="{BB962C8B-B14F-4D97-AF65-F5344CB8AC3E}">
        <p14:creationId xmlns:p14="http://schemas.microsoft.com/office/powerpoint/2010/main" val="818406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0454D-88D8-361E-79AA-6DBFEF0739F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0F5AFE1-D9C9-A43F-775F-D4B9D49437A8}"/>
              </a:ext>
            </a:extLst>
          </p:cNvPr>
          <p:cNvSpPr txBox="1"/>
          <p:nvPr/>
        </p:nvSpPr>
        <p:spPr>
          <a:xfrm>
            <a:off x="206829" y="163285"/>
            <a:ext cx="1262741" cy="1046440"/>
          </a:xfrm>
          <a:prstGeom prst="rect">
            <a:avLst/>
          </a:prstGeom>
          <a:noFill/>
          <a:ln w="19050">
            <a:solidFill>
              <a:schemeClr val="tx1"/>
            </a:solidFill>
            <a:prstDash val="sysDash"/>
          </a:ln>
        </p:spPr>
        <p:txBody>
          <a:bodyPr wrap="square" lIns="91440" tIns="45720" rIns="91440" bIns="45720" rtlCol="0" anchor="t">
            <a:spAutoFit/>
          </a:bodyPr>
          <a:lstStyle/>
          <a:p>
            <a:pPr algn="ctr"/>
            <a:r>
              <a:rPr lang="en-GB" b="1" dirty="0">
                <a:latin typeface="Montserrat"/>
              </a:rPr>
              <a:t>Photo </a:t>
            </a:r>
          </a:p>
          <a:p>
            <a:pPr algn="ctr"/>
            <a:r>
              <a:rPr lang="en-GB" sz="4400" b="1" dirty="0">
                <a:latin typeface="Montserrat"/>
              </a:rPr>
              <a:t>1</a:t>
            </a:r>
            <a:endParaRPr lang="en-US" sz="4400" b="1">
              <a:latin typeface="Montserrat"/>
            </a:endParaRPr>
          </a:p>
        </p:txBody>
      </p:sp>
      <p:graphicFrame>
        <p:nvGraphicFramePr>
          <p:cNvPr id="8" name="Table 7">
            <a:extLst>
              <a:ext uri="{FF2B5EF4-FFF2-40B4-BE49-F238E27FC236}">
                <a16:creationId xmlns:a16="http://schemas.microsoft.com/office/drawing/2014/main" id="{B3958820-3B92-5397-289F-33996563417B}"/>
              </a:ext>
            </a:extLst>
          </p:cNvPr>
          <p:cNvGraphicFramePr>
            <a:graphicFrameLocks noGrp="1"/>
          </p:cNvGraphicFramePr>
          <p:nvPr>
            <p:extLst>
              <p:ext uri="{D42A27DB-BD31-4B8C-83A1-F6EECF244321}">
                <p14:modId xmlns:p14="http://schemas.microsoft.com/office/powerpoint/2010/main" val="712851000"/>
              </p:ext>
            </p:extLst>
          </p:nvPr>
        </p:nvGraphicFramePr>
        <p:xfrm>
          <a:off x="355669" y="2926095"/>
          <a:ext cx="11444802" cy="3506540"/>
        </p:xfrm>
        <a:graphic>
          <a:graphicData uri="http://schemas.openxmlformats.org/drawingml/2006/table">
            <a:tbl>
              <a:tblPr/>
              <a:tblGrid>
                <a:gridCol w="11444802">
                  <a:extLst>
                    <a:ext uri="{9D8B030D-6E8A-4147-A177-3AD203B41FA5}">
                      <a16:colId xmlns:a16="http://schemas.microsoft.com/office/drawing/2014/main" val="1987969688"/>
                    </a:ext>
                  </a:extLst>
                </a:gridCol>
              </a:tblGrid>
              <a:tr h="517085">
                <a:tc>
                  <a:txBody>
                    <a:bodyPr/>
                    <a:lstStyle/>
                    <a:p>
                      <a:pPr lvl="0" algn="l">
                        <a:lnSpc>
                          <a:spcPct val="100000"/>
                        </a:lnSpc>
                        <a:spcBef>
                          <a:spcPts val="0"/>
                        </a:spcBef>
                        <a:spcAft>
                          <a:spcPts val="0"/>
                        </a:spcAft>
                        <a:buNone/>
                      </a:pPr>
                      <a:r>
                        <a:rPr lang="en-GB" sz="1600" b="0" i="0" u="none" strike="noStrike" kern="1200" noProof="0" dirty="0">
                          <a:solidFill>
                            <a:srgbClr val="000000"/>
                          </a:solidFill>
                          <a:effectLst/>
                          <a:latin typeface="Montserrat"/>
                        </a:rPr>
                        <a:t>Due to the effects of climate change, the weather in Zimbabwe is very hard to predict. Lack of rain has brought drought in many areas. Because of this, many people, including schoolgirls like Maggie, walk long distances to collect water.</a:t>
                      </a: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600" b="0" i="0" u="none" strike="noStrike" kern="1200" noProof="0" dirty="0">
                          <a:solidFill>
                            <a:srgbClr val="000000"/>
                          </a:solidFill>
                          <a:effectLst/>
                          <a:latin typeface="Montserrat"/>
                        </a:rPr>
                        <a:t>Climate change is not only an environmental issue - it is a justice issue, c</a:t>
                      </a:r>
                      <a:r>
                        <a:rPr lang="en-GB" sz="1600" b="0" i="0" u="none" strike="noStrike" kern="1200" noProof="0" dirty="0">
                          <a:solidFill>
                            <a:srgbClr val="000000"/>
                          </a:solidFill>
                          <a:effectLst/>
                          <a:latin typeface="Montserrat"/>
                          <a:cs typeface="Segoe UI"/>
                        </a:rPr>
                        <a:t>ommunities like Maggie's are experiencing some of its greatest impacts, despite contributing least to the causes of the climate crisis.</a:t>
                      </a:r>
                      <a:endParaRPr lang="en-GB" sz="1600" dirty="0">
                        <a:latin typeface="Montserrat"/>
                        <a:cs typeface="Segoe UI"/>
                      </a:endParaRP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600" b="0" i="0" u="none" strike="noStrike" kern="1200" noProof="0" dirty="0">
                          <a:solidFill>
                            <a:srgbClr val="000000"/>
                          </a:solidFill>
                          <a:effectLst/>
                          <a:latin typeface="Montserrat"/>
                        </a:rPr>
                        <a:t>Maggie said that carrying water was difficult because it was heavy. She would carry five litres of water - that’s about the weight of ten water bottles and often the water wasn't even clean.</a:t>
                      </a:r>
                      <a:endParaRPr lang="en-GB" sz="1600">
                        <a:latin typeface="Montserrat"/>
                      </a:endParaRP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rPr>
                        <a:t>What tasks or jobs do you need to do in the morning before going to school? How do these compare with Maggie’s responsibilities?</a:t>
                      </a:r>
                    </a:p>
                    <a:p>
                      <a:pPr lvl="0" algn="l">
                        <a:lnSpc>
                          <a:spcPct val="100000"/>
                        </a:lnSpc>
                        <a:spcBef>
                          <a:spcPts val="0"/>
                        </a:spcBef>
                        <a:spcAft>
                          <a:spcPts val="0"/>
                        </a:spcAft>
                        <a:buNone/>
                      </a:pPr>
                      <a:endParaRPr lang="en-GB" sz="1600" b="1" i="0" u="none" strike="noStrike" kern="1200" noProof="0" dirty="0">
                        <a:solidFill>
                          <a:srgbClr val="A1C617"/>
                        </a:solidFill>
                        <a:effectLst/>
                        <a:latin typeface="Montserrat"/>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rPr>
                        <a:t>How might long journeys for water affect young people's education, dignity, health or safety?</a:t>
                      </a:r>
                    </a:p>
                  </a:txBody>
                  <a:tcPr marL="0" marR="0" marT="46390" marB="46390">
                    <a:lnL>
                      <a:noFill/>
                    </a:lnL>
                    <a:lnR>
                      <a:noFill/>
                    </a:lnR>
                    <a:lnT>
                      <a:noFill/>
                    </a:lnT>
                    <a:lnB>
                      <a:noFill/>
                    </a:lnB>
                    <a:solidFill>
                      <a:schemeClr val="bg1"/>
                    </a:solidFill>
                  </a:tcPr>
                </a:tc>
                <a:extLst>
                  <a:ext uri="{0D108BD9-81ED-4DB2-BD59-A6C34878D82A}">
                    <a16:rowId xmlns:a16="http://schemas.microsoft.com/office/drawing/2014/main" val="2691315321"/>
                  </a:ext>
                </a:extLst>
              </a:tr>
            </a:tbl>
          </a:graphicData>
        </a:graphic>
      </p:graphicFrame>
      <p:sp>
        <p:nvSpPr>
          <p:cNvPr id="10" name="TextBox 9">
            <a:extLst>
              <a:ext uri="{FF2B5EF4-FFF2-40B4-BE49-F238E27FC236}">
                <a16:creationId xmlns:a16="http://schemas.microsoft.com/office/drawing/2014/main" id="{507AF84C-21F1-9BCD-F4D9-5A5C86CFDFE1}"/>
              </a:ext>
            </a:extLst>
          </p:cNvPr>
          <p:cNvSpPr txBox="1"/>
          <p:nvPr/>
        </p:nvSpPr>
        <p:spPr>
          <a:xfrm>
            <a:off x="359328" y="1340844"/>
            <a:ext cx="11451875" cy="1477328"/>
          </a:xfrm>
          <a:custGeom>
            <a:avLst/>
            <a:gdLst>
              <a:gd name="csX0" fmla="*/ 0 w 11451875"/>
              <a:gd name="csY0" fmla="*/ 0 h 1477328"/>
              <a:gd name="csX1" fmla="*/ 330083 w 11451875"/>
              <a:gd name="csY1" fmla="*/ 0 h 1477328"/>
              <a:gd name="csX2" fmla="*/ 774686 w 11451875"/>
              <a:gd name="csY2" fmla="*/ 0 h 1477328"/>
              <a:gd name="csX3" fmla="*/ 1562844 w 11451875"/>
              <a:gd name="csY3" fmla="*/ 0 h 1477328"/>
              <a:gd name="csX4" fmla="*/ 2351003 w 11451875"/>
              <a:gd name="csY4" fmla="*/ 0 h 1477328"/>
              <a:gd name="csX5" fmla="*/ 3024642 w 11451875"/>
              <a:gd name="csY5" fmla="*/ 0 h 1477328"/>
              <a:gd name="csX6" fmla="*/ 3354726 w 11451875"/>
              <a:gd name="csY6" fmla="*/ 0 h 1477328"/>
              <a:gd name="csX7" fmla="*/ 4142884 w 11451875"/>
              <a:gd name="csY7" fmla="*/ 0 h 1477328"/>
              <a:gd name="csX8" fmla="*/ 4816524 w 11451875"/>
              <a:gd name="csY8" fmla="*/ 0 h 1477328"/>
              <a:gd name="csX9" fmla="*/ 5490164 w 11451875"/>
              <a:gd name="csY9" fmla="*/ 0 h 1477328"/>
              <a:gd name="csX10" fmla="*/ 5934766 w 11451875"/>
              <a:gd name="csY10" fmla="*/ 0 h 1477328"/>
              <a:gd name="csX11" fmla="*/ 6264849 w 11451875"/>
              <a:gd name="csY11" fmla="*/ 0 h 1477328"/>
              <a:gd name="csX12" fmla="*/ 6938489 w 11451875"/>
              <a:gd name="csY12" fmla="*/ 0 h 1477328"/>
              <a:gd name="csX13" fmla="*/ 7841166 w 11451875"/>
              <a:gd name="csY13" fmla="*/ 0 h 1477328"/>
              <a:gd name="csX14" fmla="*/ 8514806 w 11451875"/>
              <a:gd name="csY14" fmla="*/ 0 h 1477328"/>
              <a:gd name="csX15" fmla="*/ 9302964 w 11451875"/>
              <a:gd name="csY15" fmla="*/ 0 h 1477328"/>
              <a:gd name="csX16" fmla="*/ 10205642 w 11451875"/>
              <a:gd name="csY16" fmla="*/ 0 h 1477328"/>
              <a:gd name="csX17" fmla="*/ 10535725 w 11451875"/>
              <a:gd name="csY17" fmla="*/ 0 h 1477328"/>
              <a:gd name="csX18" fmla="*/ 11451875 w 11451875"/>
              <a:gd name="csY18" fmla="*/ 0 h 1477328"/>
              <a:gd name="csX19" fmla="*/ 11451875 w 11451875"/>
              <a:gd name="csY19" fmla="*/ 521989 h 1477328"/>
              <a:gd name="csX20" fmla="*/ 11451875 w 11451875"/>
              <a:gd name="csY20" fmla="*/ 1014432 h 1477328"/>
              <a:gd name="csX21" fmla="*/ 11451875 w 11451875"/>
              <a:gd name="csY21" fmla="*/ 1477328 h 1477328"/>
              <a:gd name="csX22" fmla="*/ 10892754 w 11451875"/>
              <a:gd name="csY22" fmla="*/ 1477328 h 1477328"/>
              <a:gd name="csX23" fmla="*/ 10219114 w 11451875"/>
              <a:gd name="csY23" fmla="*/ 1477328 h 1477328"/>
              <a:gd name="csX24" fmla="*/ 9316437 w 11451875"/>
              <a:gd name="csY24" fmla="*/ 1477328 h 1477328"/>
              <a:gd name="csX25" fmla="*/ 8986354 w 11451875"/>
              <a:gd name="csY25" fmla="*/ 1477328 h 1477328"/>
              <a:gd name="csX26" fmla="*/ 8427233 w 11451875"/>
              <a:gd name="csY26" fmla="*/ 1477328 h 1477328"/>
              <a:gd name="csX27" fmla="*/ 7753593 w 11451875"/>
              <a:gd name="csY27" fmla="*/ 1477328 h 1477328"/>
              <a:gd name="csX28" fmla="*/ 7194472 w 11451875"/>
              <a:gd name="csY28" fmla="*/ 1477328 h 1477328"/>
              <a:gd name="csX29" fmla="*/ 6406314 w 11451875"/>
              <a:gd name="csY29" fmla="*/ 1477328 h 1477328"/>
              <a:gd name="csX30" fmla="*/ 5503636 w 11451875"/>
              <a:gd name="csY30" fmla="*/ 1477328 h 1477328"/>
              <a:gd name="csX31" fmla="*/ 4600959 w 11451875"/>
              <a:gd name="csY31" fmla="*/ 1477328 h 1477328"/>
              <a:gd name="csX32" fmla="*/ 3927319 w 11451875"/>
              <a:gd name="csY32" fmla="*/ 1477328 h 1477328"/>
              <a:gd name="csX33" fmla="*/ 3024642 w 11451875"/>
              <a:gd name="csY33" fmla="*/ 1477328 h 1477328"/>
              <a:gd name="csX34" fmla="*/ 2580040 w 11451875"/>
              <a:gd name="csY34" fmla="*/ 1477328 h 1477328"/>
              <a:gd name="csX35" fmla="*/ 1906400 w 11451875"/>
              <a:gd name="csY35" fmla="*/ 1477328 h 1477328"/>
              <a:gd name="csX36" fmla="*/ 1461798 w 11451875"/>
              <a:gd name="csY36" fmla="*/ 1477328 h 1477328"/>
              <a:gd name="csX37" fmla="*/ 0 w 11451875"/>
              <a:gd name="csY37" fmla="*/ 1477328 h 1477328"/>
              <a:gd name="csX38" fmla="*/ 0 w 11451875"/>
              <a:gd name="csY38" fmla="*/ 970112 h 1477328"/>
              <a:gd name="csX39" fmla="*/ 0 w 11451875"/>
              <a:gd name="csY39" fmla="*/ 492443 h 1477328"/>
              <a:gd name="csX40" fmla="*/ 0 w 11451875"/>
              <a:gd name="csY40" fmla="*/ 0 h 1477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1451875" h="1477328" extrusionOk="0">
                <a:moveTo>
                  <a:pt x="0" y="0"/>
                </a:moveTo>
                <a:cubicBezTo>
                  <a:pt x="70230" y="-10338"/>
                  <a:pt x="250166" y="-6812"/>
                  <a:pt x="330083" y="0"/>
                </a:cubicBezTo>
                <a:cubicBezTo>
                  <a:pt x="410000" y="6812"/>
                  <a:pt x="591109" y="-6707"/>
                  <a:pt x="774686" y="0"/>
                </a:cubicBezTo>
                <a:cubicBezTo>
                  <a:pt x="958263" y="6707"/>
                  <a:pt x="1310321" y="-5928"/>
                  <a:pt x="1562844" y="0"/>
                </a:cubicBezTo>
                <a:cubicBezTo>
                  <a:pt x="1815367" y="5928"/>
                  <a:pt x="2028256" y="-26092"/>
                  <a:pt x="2351003" y="0"/>
                </a:cubicBezTo>
                <a:cubicBezTo>
                  <a:pt x="2673750" y="26092"/>
                  <a:pt x="2752320" y="5926"/>
                  <a:pt x="3024642" y="0"/>
                </a:cubicBezTo>
                <a:cubicBezTo>
                  <a:pt x="3296964" y="-5926"/>
                  <a:pt x="3265094" y="9726"/>
                  <a:pt x="3354726" y="0"/>
                </a:cubicBezTo>
                <a:cubicBezTo>
                  <a:pt x="3444358" y="-9726"/>
                  <a:pt x="3854426" y="2298"/>
                  <a:pt x="4142884" y="0"/>
                </a:cubicBezTo>
                <a:cubicBezTo>
                  <a:pt x="4431342" y="-2298"/>
                  <a:pt x="4486739" y="21021"/>
                  <a:pt x="4816524" y="0"/>
                </a:cubicBezTo>
                <a:cubicBezTo>
                  <a:pt x="5146309" y="-21021"/>
                  <a:pt x="5235901" y="-21120"/>
                  <a:pt x="5490164" y="0"/>
                </a:cubicBezTo>
                <a:cubicBezTo>
                  <a:pt x="5744427" y="21120"/>
                  <a:pt x="5757241" y="-872"/>
                  <a:pt x="5934766" y="0"/>
                </a:cubicBezTo>
                <a:cubicBezTo>
                  <a:pt x="6112291" y="872"/>
                  <a:pt x="6150980" y="-2627"/>
                  <a:pt x="6264849" y="0"/>
                </a:cubicBezTo>
                <a:cubicBezTo>
                  <a:pt x="6378718" y="2627"/>
                  <a:pt x="6746708" y="15135"/>
                  <a:pt x="6938489" y="0"/>
                </a:cubicBezTo>
                <a:cubicBezTo>
                  <a:pt x="7130270" y="-15135"/>
                  <a:pt x="7525192" y="-42893"/>
                  <a:pt x="7841166" y="0"/>
                </a:cubicBezTo>
                <a:cubicBezTo>
                  <a:pt x="8157140" y="42893"/>
                  <a:pt x="8194260" y="-1179"/>
                  <a:pt x="8514806" y="0"/>
                </a:cubicBezTo>
                <a:cubicBezTo>
                  <a:pt x="8835352" y="1179"/>
                  <a:pt x="9119928" y="-6672"/>
                  <a:pt x="9302964" y="0"/>
                </a:cubicBezTo>
                <a:cubicBezTo>
                  <a:pt x="9486000" y="6672"/>
                  <a:pt x="9768825" y="39235"/>
                  <a:pt x="10205642" y="0"/>
                </a:cubicBezTo>
                <a:cubicBezTo>
                  <a:pt x="10642459" y="-39235"/>
                  <a:pt x="10423351" y="-15035"/>
                  <a:pt x="10535725" y="0"/>
                </a:cubicBezTo>
                <a:cubicBezTo>
                  <a:pt x="10648099" y="15035"/>
                  <a:pt x="11069303" y="2794"/>
                  <a:pt x="11451875" y="0"/>
                </a:cubicBezTo>
                <a:cubicBezTo>
                  <a:pt x="11433500" y="219843"/>
                  <a:pt x="11452718" y="294475"/>
                  <a:pt x="11451875" y="521989"/>
                </a:cubicBezTo>
                <a:cubicBezTo>
                  <a:pt x="11451032" y="749503"/>
                  <a:pt x="11432355" y="901746"/>
                  <a:pt x="11451875" y="1014432"/>
                </a:cubicBezTo>
                <a:cubicBezTo>
                  <a:pt x="11471395" y="1127118"/>
                  <a:pt x="11441190" y="1365991"/>
                  <a:pt x="11451875" y="1477328"/>
                </a:cubicBezTo>
                <a:cubicBezTo>
                  <a:pt x="11227293" y="1479716"/>
                  <a:pt x="11105004" y="1504308"/>
                  <a:pt x="10892754" y="1477328"/>
                </a:cubicBezTo>
                <a:cubicBezTo>
                  <a:pt x="10680504" y="1450348"/>
                  <a:pt x="10375761" y="1461203"/>
                  <a:pt x="10219114" y="1477328"/>
                </a:cubicBezTo>
                <a:cubicBezTo>
                  <a:pt x="10062467" y="1493453"/>
                  <a:pt x="9632458" y="1516207"/>
                  <a:pt x="9316437" y="1477328"/>
                </a:cubicBezTo>
                <a:cubicBezTo>
                  <a:pt x="9000416" y="1438449"/>
                  <a:pt x="9070349" y="1483847"/>
                  <a:pt x="8986354" y="1477328"/>
                </a:cubicBezTo>
                <a:cubicBezTo>
                  <a:pt x="8902359" y="1470809"/>
                  <a:pt x="8702371" y="1468438"/>
                  <a:pt x="8427233" y="1477328"/>
                </a:cubicBezTo>
                <a:cubicBezTo>
                  <a:pt x="8152095" y="1486218"/>
                  <a:pt x="8062805" y="1450812"/>
                  <a:pt x="7753593" y="1477328"/>
                </a:cubicBezTo>
                <a:cubicBezTo>
                  <a:pt x="7444381" y="1503844"/>
                  <a:pt x="7360521" y="1470510"/>
                  <a:pt x="7194472" y="1477328"/>
                </a:cubicBezTo>
                <a:cubicBezTo>
                  <a:pt x="7028423" y="1484146"/>
                  <a:pt x="6584006" y="1470373"/>
                  <a:pt x="6406314" y="1477328"/>
                </a:cubicBezTo>
                <a:cubicBezTo>
                  <a:pt x="6228622" y="1484283"/>
                  <a:pt x="5900622" y="1499522"/>
                  <a:pt x="5503636" y="1477328"/>
                </a:cubicBezTo>
                <a:cubicBezTo>
                  <a:pt x="5106650" y="1455134"/>
                  <a:pt x="4951322" y="1464596"/>
                  <a:pt x="4600959" y="1477328"/>
                </a:cubicBezTo>
                <a:cubicBezTo>
                  <a:pt x="4250596" y="1490060"/>
                  <a:pt x="4138571" y="1445090"/>
                  <a:pt x="3927319" y="1477328"/>
                </a:cubicBezTo>
                <a:cubicBezTo>
                  <a:pt x="3716067" y="1509566"/>
                  <a:pt x="3280227" y="1474126"/>
                  <a:pt x="3024642" y="1477328"/>
                </a:cubicBezTo>
                <a:cubicBezTo>
                  <a:pt x="2769057" y="1480530"/>
                  <a:pt x="2681958" y="1461627"/>
                  <a:pt x="2580040" y="1477328"/>
                </a:cubicBezTo>
                <a:cubicBezTo>
                  <a:pt x="2478122" y="1493029"/>
                  <a:pt x="2119742" y="1444479"/>
                  <a:pt x="1906400" y="1477328"/>
                </a:cubicBezTo>
                <a:cubicBezTo>
                  <a:pt x="1693058" y="1510177"/>
                  <a:pt x="1578394" y="1459218"/>
                  <a:pt x="1461798" y="1477328"/>
                </a:cubicBezTo>
                <a:cubicBezTo>
                  <a:pt x="1345202" y="1495438"/>
                  <a:pt x="602234" y="1484482"/>
                  <a:pt x="0" y="1477328"/>
                </a:cubicBezTo>
                <a:cubicBezTo>
                  <a:pt x="20318" y="1267674"/>
                  <a:pt x="-1413" y="1195141"/>
                  <a:pt x="0" y="970112"/>
                </a:cubicBezTo>
                <a:cubicBezTo>
                  <a:pt x="1413" y="745083"/>
                  <a:pt x="10069" y="635389"/>
                  <a:pt x="0" y="492443"/>
                </a:cubicBezTo>
                <a:cubicBezTo>
                  <a:pt x="-10069" y="349497"/>
                  <a:pt x="-13823" y="162889"/>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pPr algn="ctr"/>
            <a:r>
              <a:rPr lang="en-GB" dirty="0">
                <a:latin typeface="Montserrat"/>
              </a:rPr>
              <a:t>“We would wake up very early in the morning, and my mother would get a bucket, and I would get my five litre tin, and then we'd go. We’d fetch water and then come back home.</a:t>
            </a:r>
          </a:p>
          <a:p>
            <a:pPr algn="ctr"/>
            <a:r>
              <a:rPr lang="en-GB" dirty="0">
                <a:latin typeface="Montserrat"/>
              </a:rPr>
              <a:t>But usually the water was not clean, because there were people with livestock, especially pigs - they would play in the water. So sometimes the water would not be very clean.”</a:t>
            </a:r>
          </a:p>
          <a:p>
            <a:pPr algn="ctr"/>
            <a:r>
              <a:rPr lang="en-GB" dirty="0">
                <a:latin typeface="Montserrat"/>
              </a:rPr>
              <a:t>Maggie</a:t>
            </a:r>
          </a:p>
        </p:txBody>
      </p:sp>
      <p:pic>
        <p:nvPicPr>
          <p:cNvPr id="3" name="Picture 2" descr="A logo with a green and blue circle&#10;&#10;AI-generated content may be incorrect.">
            <a:extLst>
              <a:ext uri="{FF2B5EF4-FFF2-40B4-BE49-F238E27FC236}">
                <a16:creationId xmlns:a16="http://schemas.microsoft.com/office/drawing/2014/main" id="{25FBE827-8CA6-9563-A782-F1F3BF545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sp>
        <p:nvSpPr>
          <p:cNvPr id="6" name="TextBox 5">
            <a:extLst>
              <a:ext uri="{FF2B5EF4-FFF2-40B4-BE49-F238E27FC236}">
                <a16:creationId xmlns:a16="http://schemas.microsoft.com/office/drawing/2014/main" id="{3144492A-24EA-6693-2538-D91040FF7BB6}"/>
              </a:ext>
            </a:extLst>
          </p:cNvPr>
          <p:cNvSpPr txBox="1"/>
          <p:nvPr/>
        </p:nvSpPr>
        <p:spPr>
          <a:xfrm>
            <a:off x="8470772" y="6506130"/>
            <a:ext cx="3602403" cy="276999"/>
          </a:xfrm>
          <a:prstGeom prst="rect">
            <a:avLst/>
          </a:prstGeom>
          <a:noFill/>
          <a:ln w="19050">
            <a:solidFill>
              <a:schemeClr val="tx1"/>
            </a:solidFill>
            <a:prstDash val="sysDash"/>
          </a:ln>
        </p:spPr>
        <p:txBody>
          <a:bodyPr wrap="square" lIns="91440" tIns="45720" rIns="91440" bIns="45720" rtlCol="0" anchor="t">
            <a:spAutoFit/>
          </a:bodyPr>
          <a:lstStyle/>
          <a:p>
            <a:pPr algn="ctr"/>
            <a:r>
              <a:rPr lang="en-GB" sz="1200" b="1" dirty="0">
                <a:latin typeface="Montserrat"/>
              </a:rPr>
              <a:t>Photo credit: </a:t>
            </a:r>
            <a:r>
              <a:rPr lang="en-GB" sz="1200" b="1" dirty="0">
                <a:highlight>
                  <a:srgbClr val="F9F9FA"/>
                </a:highlight>
                <a:latin typeface="Montserrat"/>
                <a:ea typeface="+mn-lt"/>
                <a:cs typeface="+mn-lt"/>
              </a:rPr>
              <a:t>Cynthia Matonhodze, CAFOD</a:t>
            </a:r>
            <a:endParaRPr lang="en-US" sz="1200" b="1">
              <a:latin typeface="Montserrat"/>
            </a:endParaRPr>
          </a:p>
        </p:txBody>
      </p:sp>
    </p:spTree>
    <p:extLst>
      <p:ext uri="{BB962C8B-B14F-4D97-AF65-F5344CB8AC3E}">
        <p14:creationId xmlns:p14="http://schemas.microsoft.com/office/powerpoint/2010/main" val="3473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a:extLst>
              <a:ext uri="{FF2B5EF4-FFF2-40B4-BE49-F238E27FC236}">
                <a16:creationId xmlns:a16="http://schemas.microsoft.com/office/drawing/2014/main" id="{04C81E84-2AFC-A7BA-6BE5-EC7B7E149A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 y="-164592"/>
            <a:ext cx="12192000" cy="8128000"/>
          </a:xfrm>
          <a:prstGeom prst="rect">
            <a:avLst/>
          </a:prstGeom>
        </p:spPr>
      </p:pic>
      <p:sp>
        <p:nvSpPr>
          <p:cNvPr id="3" name="TextBox 2">
            <a:extLst>
              <a:ext uri="{FF2B5EF4-FFF2-40B4-BE49-F238E27FC236}">
                <a16:creationId xmlns:a16="http://schemas.microsoft.com/office/drawing/2014/main" id="{D7A1D75A-07DB-3CCA-F9BD-101CE0596E39}"/>
              </a:ext>
            </a:extLst>
          </p:cNvPr>
          <p:cNvSpPr txBox="1"/>
          <p:nvPr/>
        </p:nvSpPr>
        <p:spPr>
          <a:xfrm>
            <a:off x="486567" y="341378"/>
            <a:ext cx="3830752" cy="523220"/>
          </a:xfrm>
          <a:prstGeom prst="rect">
            <a:avLst/>
          </a:prstGeom>
          <a:noFill/>
        </p:spPr>
        <p:txBody>
          <a:bodyPr wrap="square" lIns="91440" tIns="45720" rIns="91440" bIns="45720" rtlCol="0" anchor="t">
            <a:spAutoFit/>
          </a:bodyPr>
          <a:lstStyle/>
          <a:p>
            <a:r>
              <a:rPr lang="en-GB" sz="2800">
                <a:solidFill>
                  <a:schemeClr val="bg1"/>
                </a:solidFill>
                <a:latin typeface="Montserrat ExtraBold"/>
              </a:rPr>
              <a:t>Photo 2</a:t>
            </a:r>
            <a:endParaRPr lang="en-US">
              <a:solidFill>
                <a:schemeClr val="bg1"/>
              </a:solidFill>
            </a:endParaRPr>
          </a:p>
        </p:txBody>
      </p:sp>
    </p:spTree>
    <p:extLst>
      <p:ext uri="{BB962C8B-B14F-4D97-AF65-F5344CB8AC3E}">
        <p14:creationId xmlns:p14="http://schemas.microsoft.com/office/powerpoint/2010/main" val="3074588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90337C-1F81-6416-6EBD-C96BC59D0076}"/>
              </a:ext>
            </a:extLst>
          </p:cNvPr>
          <p:cNvSpPr txBox="1"/>
          <p:nvPr/>
        </p:nvSpPr>
        <p:spPr>
          <a:xfrm>
            <a:off x="206829" y="163285"/>
            <a:ext cx="1262741" cy="1046440"/>
          </a:xfrm>
          <a:prstGeom prst="rect">
            <a:avLst/>
          </a:prstGeom>
          <a:noFill/>
          <a:ln w="19050">
            <a:solidFill>
              <a:schemeClr val="tx1"/>
            </a:solidFill>
            <a:prstDash val="sysDash"/>
          </a:ln>
        </p:spPr>
        <p:txBody>
          <a:bodyPr wrap="square" lIns="91440" tIns="45720" rIns="91440" bIns="45720" rtlCol="0" anchor="t">
            <a:spAutoFit/>
          </a:bodyPr>
          <a:lstStyle/>
          <a:p>
            <a:pPr algn="ctr"/>
            <a:r>
              <a:rPr lang="en-GB" b="1" dirty="0">
                <a:latin typeface="Montserrat"/>
              </a:rPr>
              <a:t>Photo </a:t>
            </a:r>
          </a:p>
          <a:p>
            <a:pPr algn="ctr"/>
            <a:r>
              <a:rPr lang="en-GB" sz="4400" b="1" dirty="0">
                <a:latin typeface="Montserrat"/>
              </a:rPr>
              <a:t>2</a:t>
            </a:r>
            <a:endParaRPr lang="en-US" sz="4400" b="1">
              <a:latin typeface="Montserrat"/>
            </a:endParaRPr>
          </a:p>
        </p:txBody>
      </p:sp>
      <p:sp>
        <p:nvSpPr>
          <p:cNvPr id="10" name="TextBox 9">
            <a:extLst>
              <a:ext uri="{FF2B5EF4-FFF2-40B4-BE49-F238E27FC236}">
                <a16:creationId xmlns:a16="http://schemas.microsoft.com/office/drawing/2014/main" id="{44D54479-0831-8CC2-A2D9-88FBD6820F6A}"/>
              </a:ext>
            </a:extLst>
          </p:cNvPr>
          <p:cNvSpPr txBox="1"/>
          <p:nvPr/>
        </p:nvSpPr>
        <p:spPr>
          <a:xfrm>
            <a:off x="844511" y="1419615"/>
            <a:ext cx="10129159" cy="1659750"/>
          </a:xfrm>
          <a:custGeom>
            <a:avLst/>
            <a:gdLst>
              <a:gd name="csX0" fmla="*/ 0 w 10129159"/>
              <a:gd name="csY0" fmla="*/ 0 h 1659750"/>
              <a:gd name="csX1" fmla="*/ 371402 w 10129159"/>
              <a:gd name="csY1" fmla="*/ 0 h 1659750"/>
              <a:gd name="csX2" fmla="*/ 844097 w 10129159"/>
              <a:gd name="csY2" fmla="*/ 0 h 1659750"/>
              <a:gd name="csX3" fmla="*/ 1620665 w 10129159"/>
              <a:gd name="csY3" fmla="*/ 0 h 1659750"/>
              <a:gd name="csX4" fmla="*/ 2397234 w 10129159"/>
              <a:gd name="csY4" fmla="*/ 0 h 1659750"/>
              <a:gd name="csX5" fmla="*/ 3072512 w 10129159"/>
              <a:gd name="csY5" fmla="*/ 0 h 1659750"/>
              <a:gd name="csX6" fmla="*/ 3443914 w 10129159"/>
              <a:gd name="csY6" fmla="*/ 0 h 1659750"/>
              <a:gd name="csX7" fmla="*/ 4220483 w 10129159"/>
              <a:gd name="csY7" fmla="*/ 0 h 1659750"/>
              <a:gd name="csX8" fmla="*/ 4895760 w 10129159"/>
              <a:gd name="csY8" fmla="*/ 0 h 1659750"/>
              <a:gd name="csX9" fmla="*/ 5571037 w 10129159"/>
              <a:gd name="csY9" fmla="*/ 0 h 1659750"/>
              <a:gd name="csX10" fmla="*/ 6043732 w 10129159"/>
              <a:gd name="csY10" fmla="*/ 0 h 1659750"/>
              <a:gd name="csX11" fmla="*/ 6415134 w 10129159"/>
              <a:gd name="csY11" fmla="*/ 0 h 1659750"/>
              <a:gd name="csX12" fmla="*/ 7090411 w 10129159"/>
              <a:gd name="csY12" fmla="*/ 0 h 1659750"/>
              <a:gd name="csX13" fmla="*/ 7968272 w 10129159"/>
              <a:gd name="csY13" fmla="*/ 0 h 1659750"/>
              <a:gd name="csX14" fmla="*/ 8643549 w 10129159"/>
              <a:gd name="csY14" fmla="*/ 0 h 1659750"/>
              <a:gd name="csX15" fmla="*/ 9420118 w 10129159"/>
              <a:gd name="csY15" fmla="*/ 0 h 1659750"/>
              <a:gd name="csX16" fmla="*/ 10129159 w 10129159"/>
              <a:gd name="csY16" fmla="*/ 0 h 1659750"/>
              <a:gd name="csX17" fmla="*/ 10129159 w 10129159"/>
              <a:gd name="csY17" fmla="*/ 503458 h 1659750"/>
              <a:gd name="csX18" fmla="*/ 10129159 w 10129159"/>
              <a:gd name="csY18" fmla="*/ 1023513 h 1659750"/>
              <a:gd name="csX19" fmla="*/ 10129159 w 10129159"/>
              <a:gd name="csY19" fmla="*/ 1659750 h 1659750"/>
              <a:gd name="csX20" fmla="*/ 9453882 w 10129159"/>
              <a:gd name="csY20" fmla="*/ 1659750 h 1659750"/>
              <a:gd name="csX21" fmla="*/ 9082479 w 10129159"/>
              <a:gd name="csY21" fmla="*/ 1659750 h 1659750"/>
              <a:gd name="csX22" fmla="*/ 8407202 w 10129159"/>
              <a:gd name="csY22" fmla="*/ 1659750 h 1659750"/>
              <a:gd name="csX23" fmla="*/ 7731925 w 10129159"/>
              <a:gd name="csY23" fmla="*/ 1659750 h 1659750"/>
              <a:gd name="csX24" fmla="*/ 6854064 w 10129159"/>
              <a:gd name="csY24" fmla="*/ 1659750 h 1659750"/>
              <a:gd name="csX25" fmla="*/ 6482662 w 10129159"/>
              <a:gd name="csY25" fmla="*/ 1659750 h 1659750"/>
              <a:gd name="csX26" fmla="*/ 5908676 w 10129159"/>
              <a:gd name="csY26" fmla="*/ 1659750 h 1659750"/>
              <a:gd name="csX27" fmla="*/ 5233399 w 10129159"/>
              <a:gd name="csY27" fmla="*/ 1659750 h 1659750"/>
              <a:gd name="csX28" fmla="*/ 4659413 w 10129159"/>
              <a:gd name="csY28" fmla="*/ 1659750 h 1659750"/>
              <a:gd name="csX29" fmla="*/ 3882844 w 10129159"/>
              <a:gd name="csY29" fmla="*/ 1659750 h 1659750"/>
              <a:gd name="csX30" fmla="*/ 3004984 w 10129159"/>
              <a:gd name="csY30" fmla="*/ 1659750 h 1659750"/>
              <a:gd name="csX31" fmla="*/ 2127123 w 10129159"/>
              <a:gd name="csY31" fmla="*/ 1659750 h 1659750"/>
              <a:gd name="csX32" fmla="*/ 1451846 w 10129159"/>
              <a:gd name="csY32" fmla="*/ 1659750 h 1659750"/>
              <a:gd name="csX33" fmla="*/ 573986 w 10129159"/>
              <a:gd name="csY33" fmla="*/ 1659750 h 1659750"/>
              <a:gd name="csX34" fmla="*/ 0 w 10129159"/>
              <a:gd name="csY34" fmla="*/ 1659750 h 1659750"/>
              <a:gd name="csX35" fmla="*/ 0 w 10129159"/>
              <a:gd name="csY35" fmla="*/ 1106500 h 1659750"/>
              <a:gd name="csX36" fmla="*/ 0 w 10129159"/>
              <a:gd name="csY36" fmla="*/ 569848 h 1659750"/>
              <a:gd name="csX37" fmla="*/ 0 w 10129159"/>
              <a:gd name="csY37" fmla="*/ 0 h 1659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129159" h="1659750" extrusionOk="0">
                <a:moveTo>
                  <a:pt x="0" y="0"/>
                </a:moveTo>
                <a:cubicBezTo>
                  <a:pt x="92260" y="-7085"/>
                  <a:pt x="272712" y="-7019"/>
                  <a:pt x="371402" y="0"/>
                </a:cubicBezTo>
                <a:cubicBezTo>
                  <a:pt x="470092" y="7019"/>
                  <a:pt x="631057" y="1671"/>
                  <a:pt x="844097" y="0"/>
                </a:cubicBezTo>
                <a:cubicBezTo>
                  <a:pt x="1057138" y="-1671"/>
                  <a:pt x="1462802" y="-38754"/>
                  <a:pt x="1620665" y="0"/>
                </a:cubicBezTo>
                <a:cubicBezTo>
                  <a:pt x="1778528" y="38754"/>
                  <a:pt x="2123464" y="-28119"/>
                  <a:pt x="2397234" y="0"/>
                </a:cubicBezTo>
                <a:cubicBezTo>
                  <a:pt x="2671004" y="28119"/>
                  <a:pt x="2771408" y="27072"/>
                  <a:pt x="3072512" y="0"/>
                </a:cubicBezTo>
                <a:cubicBezTo>
                  <a:pt x="3373616" y="-27072"/>
                  <a:pt x="3327934" y="-3248"/>
                  <a:pt x="3443914" y="0"/>
                </a:cubicBezTo>
                <a:cubicBezTo>
                  <a:pt x="3559894" y="3248"/>
                  <a:pt x="4017587" y="26822"/>
                  <a:pt x="4220483" y="0"/>
                </a:cubicBezTo>
                <a:cubicBezTo>
                  <a:pt x="4423379" y="-26822"/>
                  <a:pt x="4599181" y="20203"/>
                  <a:pt x="4895760" y="0"/>
                </a:cubicBezTo>
                <a:cubicBezTo>
                  <a:pt x="5192339" y="-20203"/>
                  <a:pt x="5348486" y="5744"/>
                  <a:pt x="5571037" y="0"/>
                </a:cubicBezTo>
                <a:cubicBezTo>
                  <a:pt x="5793588" y="-5744"/>
                  <a:pt x="5886699" y="13828"/>
                  <a:pt x="6043732" y="0"/>
                </a:cubicBezTo>
                <a:cubicBezTo>
                  <a:pt x="6200766" y="-13828"/>
                  <a:pt x="6238131" y="-1710"/>
                  <a:pt x="6415134" y="0"/>
                </a:cubicBezTo>
                <a:cubicBezTo>
                  <a:pt x="6592137" y="1710"/>
                  <a:pt x="6754112" y="-19350"/>
                  <a:pt x="7090411" y="0"/>
                </a:cubicBezTo>
                <a:cubicBezTo>
                  <a:pt x="7426710" y="19350"/>
                  <a:pt x="7760579" y="-36016"/>
                  <a:pt x="7968272" y="0"/>
                </a:cubicBezTo>
                <a:cubicBezTo>
                  <a:pt x="8175965" y="36016"/>
                  <a:pt x="8423554" y="4327"/>
                  <a:pt x="8643549" y="0"/>
                </a:cubicBezTo>
                <a:cubicBezTo>
                  <a:pt x="8863544" y="-4327"/>
                  <a:pt x="9215784" y="9086"/>
                  <a:pt x="9420118" y="0"/>
                </a:cubicBezTo>
                <a:cubicBezTo>
                  <a:pt x="9624452" y="-9086"/>
                  <a:pt x="9782981" y="20499"/>
                  <a:pt x="10129159" y="0"/>
                </a:cubicBezTo>
                <a:cubicBezTo>
                  <a:pt x="10109359" y="240290"/>
                  <a:pt x="10116223" y="294506"/>
                  <a:pt x="10129159" y="503458"/>
                </a:cubicBezTo>
                <a:cubicBezTo>
                  <a:pt x="10142095" y="712410"/>
                  <a:pt x="10153475" y="836653"/>
                  <a:pt x="10129159" y="1023513"/>
                </a:cubicBezTo>
                <a:cubicBezTo>
                  <a:pt x="10104843" y="1210373"/>
                  <a:pt x="10158665" y="1360165"/>
                  <a:pt x="10129159" y="1659750"/>
                </a:cubicBezTo>
                <a:cubicBezTo>
                  <a:pt x="9916005" y="1639098"/>
                  <a:pt x="9716213" y="1644667"/>
                  <a:pt x="9453882" y="1659750"/>
                </a:cubicBezTo>
                <a:cubicBezTo>
                  <a:pt x="9191551" y="1674833"/>
                  <a:pt x="9254184" y="1648459"/>
                  <a:pt x="9082479" y="1659750"/>
                </a:cubicBezTo>
                <a:cubicBezTo>
                  <a:pt x="8910774" y="1671041"/>
                  <a:pt x="8599351" y="1669361"/>
                  <a:pt x="8407202" y="1659750"/>
                </a:cubicBezTo>
                <a:cubicBezTo>
                  <a:pt x="8215053" y="1650139"/>
                  <a:pt x="8001286" y="1653594"/>
                  <a:pt x="7731925" y="1659750"/>
                </a:cubicBezTo>
                <a:cubicBezTo>
                  <a:pt x="7462564" y="1665906"/>
                  <a:pt x="7292512" y="1632551"/>
                  <a:pt x="6854064" y="1659750"/>
                </a:cubicBezTo>
                <a:cubicBezTo>
                  <a:pt x="6415616" y="1686949"/>
                  <a:pt x="6558908" y="1654509"/>
                  <a:pt x="6482662" y="1659750"/>
                </a:cubicBezTo>
                <a:cubicBezTo>
                  <a:pt x="6406416" y="1664991"/>
                  <a:pt x="6179844" y="1660336"/>
                  <a:pt x="5908676" y="1659750"/>
                </a:cubicBezTo>
                <a:cubicBezTo>
                  <a:pt x="5637508" y="1659164"/>
                  <a:pt x="5509426" y="1685078"/>
                  <a:pt x="5233399" y="1659750"/>
                </a:cubicBezTo>
                <a:cubicBezTo>
                  <a:pt x="4957372" y="1634422"/>
                  <a:pt x="4869754" y="1673172"/>
                  <a:pt x="4659413" y="1659750"/>
                </a:cubicBezTo>
                <a:cubicBezTo>
                  <a:pt x="4449072" y="1646328"/>
                  <a:pt x="4164389" y="1632122"/>
                  <a:pt x="3882844" y="1659750"/>
                </a:cubicBezTo>
                <a:cubicBezTo>
                  <a:pt x="3601299" y="1687378"/>
                  <a:pt x="3283481" y="1701978"/>
                  <a:pt x="3004984" y="1659750"/>
                </a:cubicBezTo>
                <a:cubicBezTo>
                  <a:pt x="2726487" y="1617522"/>
                  <a:pt x="2382088" y="1700778"/>
                  <a:pt x="2127123" y="1659750"/>
                </a:cubicBezTo>
                <a:cubicBezTo>
                  <a:pt x="1872158" y="1618722"/>
                  <a:pt x="1637685" y="1635660"/>
                  <a:pt x="1451846" y="1659750"/>
                </a:cubicBezTo>
                <a:cubicBezTo>
                  <a:pt x="1266007" y="1683840"/>
                  <a:pt x="850570" y="1617319"/>
                  <a:pt x="573986" y="1659750"/>
                </a:cubicBezTo>
                <a:cubicBezTo>
                  <a:pt x="297402" y="1702181"/>
                  <a:pt x="125631" y="1631663"/>
                  <a:pt x="0" y="1659750"/>
                </a:cubicBezTo>
                <a:cubicBezTo>
                  <a:pt x="-21574" y="1485621"/>
                  <a:pt x="23081" y="1228586"/>
                  <a:pt x="0" y="1106500"/>
                </a:cubicBezTo>
                <a:cubicBezTo>
                  <a:pt x="-23081" y="984414"/>
                  <a:pt x="-15977" y="769288"/>
                  <a:pt x="0" y="569848"/>
                </a:cubicBezTo>
                <a:cubicBezTo>
                  <a:pt x="15977" y="370408"/>
                  <a:pt x="-15491" y="172330"/>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pPr algn="ctr">
              <a:lnSpc>
                <a:spcPct val="107000"/>
              </a:lnSpc>
              <a:spcAft>
                <a:spcPts val="800"/>
              </a:spcAft>
            </a:pPr>
            <a:r>
              <a:rPr lang="en-GB" dirty="0">
                <a:latin typeface="Montserrat"/>
              </a:rPr>
              <a:t>“Spending time at the water point affects your studying time. Most of your day you spend time at the water, so don't have time to read. Usually during the weekends, we’re given homework by the teacher, so if you spend most of the time fetching water, what happens is that you cannot study.</a:t>
            </a:r>
            <a:r>
              <a:rPr lang="en-GB" dirty="0">
                <a:latin typeface="Montserrat"/>
                <a:ea typeface="Aptos" panose="020B0004020202020204" pitchFamily="34" charset="0"/>
                <a:cs typeface="Times New Roman"/>
              </a:rPr>
              <a:t>”</a:t>
            </a:r>
            <a:endParaRPr lang="en-GB" dirty="0">
              <a:latin typeface="Montserrat"/>
            </a:endParaRPr>
          </a:p>
          <a:p>
            <a:pPr algn="ctr">
              <a:lnSpc>
                <a:spcPct val="107000"/>
              </a:lnSpc>
              <a:spcAft>
                <a:spcPts val="800"/>
              </a:spcAft>
            </a:pPr>
            <a:r>
              <a:rPr lang="en-US" kern="100" dirty="0">
                <a:latin typeface="Montserrat"/>
                <a:ea typeface="Aptos" panose="020B0004020202020204" pitchFamily="34" charset="0"/>
                <a:cs typeface="Times New Roman"/>
              </a:rPr>
              <a:t>Maggie</a:t>
            </a:r>
          </a:p>
        </p:txBody>
      </p:sp>
      <p:pic>
        <p:nvPicPr>
          <p:cNvPr id="3" name="Picture 2" descr="A logo with a green and blue circle&#10;&#10;AI-generated content may be incorrect.">
            <a:extLst>
              <a:ext uri="{FF2B5EF4-FFF2-40B4-BE49-F238E27FC236}">
                <a16:creationId xmlns:a16="http://schemas.microsoft.com/office/drawing/2014/main" id="{63046ED1-DFE9-E98B-DEFD-FBA9F1AE9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graphicFrame>
        <p:nvGraphicFramePr>
          <p:cNvPr id="6" name="Table 5">
            <a:extLst>
              <a:ext uri="{FF2B5EF4-FFF2-40B4-BE49-F238E27FC236}">
                <a16:creationId xmlns:a16="http://schemas.microsoft.com/office/drawing/2014/main" id="{A062EEC3-D6E4-3D9D-B8EB-9F9F21408076}"/>
              </a:ext>
            </a:extLst>
          </p:cNvPr>
          <p:cNvGraphicFramePr>
            <a:graphicFrameLocks noGrp="1"/>
          </p:cNvGraphicFramePr>
          <p:nvPr>
            <p:extLst>
              <p:ext uri="{D42A27DB-BD31-4B8C-83A1-F6EECF244321}">
                <p14:modId xmlns:p14="http://schemas.microsoft.com/office/powerpoint/2010/main" val="1070783776"/>
              </p:ext>
            </p:extLst>
          </p:nvPr>
        </p:nvGraphicFramePr>
        <p:xfrm>
          <a:off x="376296" y="3203665"/>
          <a:ext cx="11608015" cy="3384620"/>
        </p:xfrm>
        <a:graphic>
          <a:graphicData uri="http://schemas.openxmlformats.org/drawingml/2006/table">
            <a:tbl>
              <a:tblPr/>
              <a:tblGrid>
                <a:gridCol w="11608015">
                  <a:extLst>
                    <a:ext uri="{9D8B030D-6E8A-4147-A177-3AD203B41FA5}">
                      <a16:colId xmlns:a16="http://schemas.microsoft.com/office/drawing/2014/main" val="1987969688"/>
                    </a:ext>
                  </a:extLst>
                </a:gridCol>
              </a:tblGrid>
              <a:tr h="517085">
                <a:tc>
                  <a:txBody>
                    <a:bodyPr/>
                    <a:lstStyle/>
                    <a:p>
                      <a:pPr lvl="0" algn="l">
                        <a:lnSpc>
                          <a:spcPct val="100000"/>
                        </a:lnSpc>
                        <a:spcBef>
                          <a:spcPts val="0"/>
                        </a:spcBef>
                        <a:spcAft>
                          <a:spcPts val="0"/>
                        </a:spcAft>
                        <a:buNone/>
                      </a:pPr>
                      <a:r>
                        <a:rPr lang="en-GB" sz="1800" b="0" i="0" u="none" strike="noStrike" kern="1200" noProof="0" dirty="0">
                          <a:solidFill>
                            <a:srgbClr val="000000"/>
                          </a:solidFill>
                          <a:effectLst/>
                          <a:latin typeface="Montserrat"/>
                        </a:rPr>
                        <a:t>Many girls at Maggie's school, such as Mary - Maggie's friend, would need to collect water before school. Maggie said that she noticed her friend Mary would miss lessons and began to fail in subjects. It made Maggie really sad to see her friend not able to achieve her full potential in school and she really missed spending time with her best friend in lessons and at break time. </a:t>
                      </a:r>
                    </a:p>
                    <a:p>
                      <a:pPr lvl="0" algn="l">
                        <a:lnSpc>
                          <a:spcPct val="100000"/>
                        </a:lnSpc>
                        <a:spcBef>
                          <a:spcPts val="0"/>
                        </a:spcBef>
                        <a:spcAft>
                          <a:spcPts val="0"/>
                        </a:spcAft>
                        <a:buNone/>
                      </a:pPr>
                      <a:endParaRPr lang="en-GB" sz="1800" b="0" i="0" u="none" strike="noStrike" kern="1200" noProof="0" dirty="0">
                        <a:solidFill>
                          <a:srgbClr val="A1C617"/>
                        </a:solidFill>
                        <a:effectLst/>
                        <a:latin typeface="Montserrat"/>
                      </a:endParaRPr>
                    </a:p>
                    <a:p>
                      <a:pPr lvl="0" algn="l">
                        <a:lnSpc>
                          <a:spcPct val="100000"/>
                        </a:lnSpc>
                        <a:spcBef>
                          <a:spcPts val="0"/>
                        </a:spcBef>
                        <a:spcAft>
                          <a:spcPts val="0"/>
                        </a:spcAft>
                        <a:buNone/>
                      </a:pPr>
                      <a:r>
                        <a:rPr lang="en-GB" sz="1800" b="1" i="0" u="none" strike="noStrike" kern="1200" noProof="0" dirty="0">
                          <a:solidFill>
                            <a:srgbClr val="A1C617"/>
                          </a:solidFill>
                          <a:effectLst/>
                          <a:latin typeface="Montserrat"/>
                        </a:rPr>
                        <a:t>Think of all the different ways you have used water today.</a:t>
                      </a:r>
                      <a:r>
                        <a:rPr lang="en-GB" sz="1800" b="0" i="0" u="none" strike="noStrike" kern="1200" noProof="0" dirty="0">
                          <a:solidFill>
                            <a:srgbClr val="A1C617"/>
                          </a:solidFill>
                          <a:effectLst/>
                          <a:latin typeface="Montserrat"/>
                        </a:rPr>
                        <a:t> </a:t>
                      </a:r>
                    </a:p>
                    <a:p>
                      <a:pPr lvl="0" algn="l">
                        <a:lnSpc>
                          <a:spcPct val="100000"/>
                        </a:lnSpc>
                        <a:spcBef>
                          <a:spcPts val="0"/>
                        </a:spcBef>
                        <a:spcAft>
                          <a:spcPts val="0"/>
                        </a:spcAft>
                        <a:buNone/>
                      </a:pPr>
                      <a:r>
                        <a:rPr lang="en-GB" sz="1800" b="1" i="0" u="none" strike="noStrike" kern="1200" noProof="0" dirty="0">
                          <a:solidFill>
                            <a:srgbClr val="A1C617"/>
                          </a:solidFill>
                          <a:effectLst/>
                          <a:latin typeface="Montserrat"/>
                        </a:rPr>
                        <a:t>Can you imagine not being able to attend your favourite lesson in school, or seeing your best friend at break time, because of access to water?</a:t>
                      </a:r>
                      <a:r>
                        <a:rPr lang="en-GB" sz="1800" b="0" i="0" u="none" strike="noStrike" kern="1200" noProof="0" dirty="0">
                          <a:solidFill>
                            <a:srgbClr val="A1C617"/>
                          </a:solidFill>
                          <a:effectLst/>
                          <a:latin typeface="Montserrat"/>
                        </a:rPr>
                        <a:t> </a:t>
                      </a:r>
                    </a:p>
                    <a:p>
                      <a:pPr lvl="0" algn="l">
                        <a:lnSpc>
                          <a:spcPct val="100000"/>
                        </a:lnSpc>
                        <a:spcBef>
                          <a:spcPts val="0"/>
                        </a:spcBef>
                        <a:spcAft>
                          <a:spcPts val="0"/>
                        </a:spcAft>
                        <a:buNone/>
                      </a:pPr>
                      <a:endParaRPr lang="en-GB" sz="1800" b="0" i="0" u="none" strike="noStrike" kern="1200" noProof="0" dirty="0">
                        <a:solidFill>
                          <a:srgbClr val="A1C617"/>
                        </a:solidFill>
                        <a:effectLst/>
                        <a:latin typeface="Montserrat"/>
                      </a:endParaRPr>
                    </a:p>
                    <a:p>
                      <a:pPr lvl="0" algn="l">
                        <a:lnSpc>
                          <a:spcPct val="100000"/>
                        </a:lnSpc>
                        <a:spcBef>
                          <a:spcPts val="0"/>
                        </a:spcBef>
                        <a:spcAft>
                          <a:spcPts val="0"/>
                        </a:spcAft>
                        <a:buNone/>
                      </a:pPr>
                      <a:r>
                        <a:rPr lang="en-GB" sz="1800" b="1" i="0" u="none" strike="noStrike" kern="1200" noProof="0" dirty="0">
                          <a:solidFill>
                            <a:srgbClr val="A1C617"/>
                          </a:solidFill>
                          <a:effectLst/>
                          <a:latin typeface="Montserrat"/>
                        </a:rPr>
                        <a:t>How might limited time for study and building friendships affect Mary’s, and other young people’s, confidence at school?</a:t>
                      </a:r>
                      <a:r>
                        <a:rPr lang="en-GB" sz="1800" b="0" i="0" u="none" strike="noStrike" kern="1200" noProof="0" dirty="0">
                          <a:solidFill>
                            <a:srgbClr val="A1C617"/>
                          </a:solidFill>
                          <a:effectLst/>
                          <a:latin typeface="Montserrat"/>
                        </a:rPr>
                        <a:t> </a:t>
                      </a:r>
                      <a:endParaRPr lang="en-GB">
                        <a:solidFill>
                          <a:srgbClr val="A1C617"/>
                        </a:solidFill>
                        <a:latin typeface="Montserrat"/>
                      </a:endParaRPr>
                    </a:p>
                    <a:p>
                      <a:pPr lvl="0">
                        <a:buNone/>
                      </a:pPr>
                      <a:endParaRPr lang="en-GB" sz="1800" b="0" i="0" u="none" strike="noStrike" kern="1200" noProof="0">
                        <a:solidFill>
                          <a:srgbClr val="000000"/>
                        </a:solidFill>
                        <a:effectLst/>
                      </a:endParaRPr>
                    </a:p>
                  </a:txBody>
                  <a:tcPr marL="0" marR="0" marT="46390" marB="46390">
                    <a:lnL>
                      <a:noFill/>
                    </a:lnL>
                    <a:lnR>
                      <a:noFill/>
                    </a:lnR>
                    <a:lnT>
                      <a:noFill/>
                    </a:lnT>
                    <a:lnB>
                      <a:noFill/>
                    </a:lnB>
                    <a:solidFill>
                      <a:schemeClr val="bg1"/>
                    </a:solidFill>
                  </a:tcPr>
                </a:tc>
                <a:extLst>
                  <a:ext uri="{0D108BD9-81ED-4DB2-BD59-A6C34878D82A}">
                    <a16:rowId xmlns:a16="http://schemas.microsoft.com/office/drawing/2014/main" val="2691315321"/>
                  </a:ext>
                </a:extLst>
              </a:tr>
            </a:tbl>
          </a:graphicData>
        </a:graphic>
      </p:graphicFrame>
      <p:sp>
        <p:nvSpPr>
          <p:cNvPr id="4" name="TextBox 3">
            <a:extLst>
              <a:ext uri="{FF2B5EF4-FFF2-40B4-BE49-F238E27FC236}">
                <a16:creationId xmlns:a16="http://schemas.microsoft.com/office/drawing/2014/main" id="{BBADE581-7C01-64F2-53DC-478C9F19635D}"/>
              </a:ext>
            </a:extLst>
          </p:cNvPr>
          <p:cNvSpPr txBox="1"/>
          <p:nvPr/>
        </p:nvSpPr>
        <p:spPr>
          <a:xfrm>
            <a:off x="9005986" y="6397272"/>
            <a:ext cx="3103475" cy="276999"/>
          </a:xfrm>
          <a:prstGeom prst="rect">
            <a:avLst/>
          </a:prstGeom>
          <a:noFill/>
          <a:ln w="19050">
            <a:solidFill>
              <a:schemeClr val="tx1"/>
            </a:solidFill>
            <a:prstDash val="sysDash"/>
          </a:ln>
        </p:spPr>
        <p:txBody>
          <a:bodyPr wrap="square" lIns="91440" tIns="45720" rIns="91440" bIns="45720" rtlCol="0" anchor="t">
            <a:spAutoFit/>
          </a:bodyPr>
          <a:lstStyle/>
          <a:p>
            <a:pPr algn="ctr"/>
            <a:r>
              <a:rPr lang="en-GB" sz="1200" b="1" dirty="0">
                <a:latin typeface="Montserrat"/>
              </a:rPr>
              <a:t>Photo credit: Thom Flint, CAFOD</a:t>
            </a:r>
            <a:endParaRPr lang="en-US" sz="1200" b="1">
              <a:latin typeface="Montserrat"/>
            </a:endParaRPr>
          </a:p>
        </p:txBody>
      </p:sp>
    </p:spTree>
    <p:extLst>
      <p:ext uri="{BB962C8B-B14F-4D97-AF65-F5344CB8AC3E}">
        <p14:creationId xmlns:p14="http://schemas.microsoft.com/office/powerpoint/2010/main" val="403842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293D-5CE0-439B-58DC-AC8B5908654E}"/>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6C1D1A29-8656-7C6D-D35B-35EEF6A4049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4" name="TextBox 3">
            <a:extLst>
              <a:ext uri="{FF2B5EF4-FFF2-40B4-BE49-F238E27FC236}">
                <a16:creationId xmlns:a16="http://schemas.microsoft.com/office/drawing/2014/main" id="{FF23F02A-0931-2733-5276-CF95CA6B80CD}"/>
              </a:ext>
            </a:extLst>
          </p:cNvPr>
          <p:cNvSpPr txBox="1"/>
          <p:nvPr/>
        </p:nvSpPr>
        <p:spPr>
          <a:xfrm>
            <a:off x="486567" y="341378"/>
            <a:ext cx="3830752" cy="523220"/>
          </a:xfrm>
          <a:prstGeom prst="rect">
            <a:avLst/>
          </a:prstGeom>
          <a:noFill/>
        </p:spPr>
        <p:txBody>
          <a:bodyPr wrap="square" lIns="91440" tIns="45720" rIns="91440" bIns="45720" rtlCol="0" anchor="t">
            <a:spAutoFit/>
          </a:bodyPr>
          <a:lstStyle/>
          <a:p>
            <a:r>
              <a:rPr lang="en-GB" sz="2800">
                <a:solidFill>
                  <a:schemeClr val="bg1"/>
                </a:solidFill>
                <a:latin typeface="Montserrat ExtraBold"/>
              </a:rPr>
              <a:t>Photo 3</a:t>
            </a:r>
            <a:endParaRPr lang="en-US">
              <a:solidFill>
                <a:schemeClr val="bg1"/>
              </a:solidFill>
            </a:endParaRPr>
          </a:p>
        </p:txBody>
      </p:sp>
    </p:spTree>
    <p:extLst>
      <p:ext uri="{BB962C8B-B14F-4D97-AF65-F5344CB8AC3E}">
        <p14:creationId xmlns:p14="http://schemas.microsoft.com/office/powerpoint/2010/main" val="1859461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CDAC8-327D-1867-7339-28B51F80135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3FB4C6A-3195-AF16-8BFC-21D086B0AC8D}"/>
              </a:ext>
            </a:extLst>
          </p:cNvPr>
          <p:cNvSpPr txBox="1"/>
          <p:nvPr/>
        </p:nvSpPr>
        <p:spPr>
          <a:xfrm>
            <a:off x="675425" y="1387418"/>
            <a:ext cx="10736287" cy="1323439"/>
          </a:xfrm>
          <a:custGeom>
            <a:avLst/>
            <a:gdLst>
              <a:gd name="csX0" fmla="*/ 0 w 10736287"/>
              <a:gd name="csY0" fmla="*/ 0 h 1323439"/>
              <a:gd name="csX1" fmla="*/ 348929 w 10736287"/>
              <a:gd name="csY1" fmla="*/ 0 h 1323439"/>
              <a:gd name="csX2" fmla="*/ 805222 w 10736287"/>
              <a:gd name="csY2" fmla="*/ 0 h 1323439"/>
              <a:gd name="csX3" fmla="*/ 1583602 w 10736287"/>
              <a:gd name="csY3" fmla="*/ 0 h 1323439"/>
              <a:gd name="csX4" fmla="*/ 2361983 w 10736287"/>
              <a:gd name="csY4" fmla="*/ 0 h 1323439"/>
              <a:gd name="csX5" fmla="*/ 3033001 w 10736287"/>
              <a:gd name="csY5" fmla="*/ 0 h 1323439"/>
              <a:gd name="csX6" fmla="*/ 3381930 w 10736287"/>
              <a:gd name="csY6" fmla="*/ 0 h 1323439"/>
              <a:gd name="csX7" fmla="*/ 4160311 w 10736287"/>
              <a:gd name="csY7" fmla="*/ 0 h 1323439"/>
              <a:gd name="csX8" fmla="*/ 4831329 w 10736287"/>
              <a:gd name="csY8" fmla="*/ 0 h 1323439"/>
              <a:gd name="csX9" fmla="*/ 5502347 w 10736287"/>
              <a:gd name="csY9" fmla="*/ 0 h 1323439"/>
              <a:gd name="csX10" fmla="*/ 5958639 w 10736287"/>
              <a:gd name="csY10" fmla="*/ 0 h 1323439"/>
              <a:gd name="csX11" fmla="*/ 6307569 w 10736287"/>
              <a:gd name="csY11" fmla="*/ 0 h 1323439"/>
              <a:gd name="csX12" fmla="*/ 6978587 w 10736287"/>
              <a:gd name="csY12" fmla="*/ 0 h 1323439"/>
              <a:gd name="csX13" fmla="*/ 7864330 w 10736287"/>
              <a:gd name="csY13" fmla="*/ 0 h 1323439"/>
              <a:gd name="csX14" fmla="*/ 8535348 w 10736287"/>
              <a:gd name="csY14" fmla="*/ 0 h 1323439"/>
              <a:gd name="csX15" fmla="*/ 9313729 w 10736287"/>
              <a:gd name="csY15" fmla="*/ 0 h 1323439"/>
              <a:gd name="csX16" fmla="*/ 10736287 w 10736287"/>
              <a:gd name="csY16" fmla="*/ 0 h 1323439"/>
              <a:gd name="csX17" fmla="*/ 10736287 w 10736287"/>
              <a:gd name="csY17" fmla="*/ 622016 h 1323439"/>
              <a:gd name="csX18" fmla="*/ 10736287 w 10736287"/>
              <a:gd name="csY18" fmla="*/ 1323439 h 1323439"/>
              <a:gd name="csX19" fmla="*/ 10172632 w 10736287"/>
              <a:gd name="csY19" fmla="*/ 1323439 h 1323439"/>
              <a:gd name="csX20" fmla="*/ 9716340 w 10736287"/>
              <a:gd name="csY20" fmla="*/ 1323439 h 1323439"/>
              <a:gd name="csX21" fmla="*/ 9367410 w 10736287"/>
              <a:gd name="csY21" fmla="*/ 1323439 h 1323439"/>
              <a:gd name="csX22" fmla="*/ 8696392 w 10736287"/>
              <a:gd name="csY22" fmla="*/ 1323439 h 1323439"/>
              <a:gd name="csX23" fmla="*/ 8025375 w 10736287"/>
              <a:gd name="csY23" fmla="*/ 1323439 h 1323439"/>
              <a:gd name="csX24" fmla="*/ 7139631 w 10736287"/>
              <a:gd name="csY24" fmla="*/ 1323439 h 1323439"/>
              <a:gd name="csX25" fmla="*/ 6790702 w 10736287"/>
              <a:gd name="csY25" fmla="*/ 1323439 h 1323439"/>
              <a:gd name="csX26" fmla="*/ 6227046 w 10736287"/>
              <a:gd name="csY26" fmla="*/ 1323439 h 1323439"/>
              <a:gd name="csX27" fmla="*/ 5556029 w 10736287"/>
              <a:gd name="csY27" fmla="*/ 1323439 h 1323439"/>
              <a:gd name="csX28" fmla="*/ 4992373 w 10736287"/>
              <a:gd name="csY28" fmla="*/ 1323439 h 1323439"/>
              <a:gd name="csX29" fmla="*/ 4213993 w 10736287"/>
              <a:gd name="csY29" fmla="*/ 1323439 h 1323439"/>
              <a:gd name="csX30" fmla="*/ 3328249 w 10736287"/>
              <a:gd name="csY30" fmla="*/ 1323439 h 1323439"/>
              <a:gd name="csX31" fmla="*/ 2442505 w 10736287"/>
              <a:gd name="csY31" fmla="*/ 1323439 h 1323439"/>
              <a:gd name="csX32" fmla="*/ 1771487 w 10736287"/>
              <a:gd name="csY32" fmla="*/ 1323439 h 1323439"/>
              <a:gd name="csX33" fmla="*/ 885744 w 10736287"/>
              <a:gd name="csY33" fmla="*/ 1323439 h 1323439"/>
              <a:gd name="csX34" fmla="*/ 0 w 10736287"/>
              <a:gd name="csY34" fmla="*/ 1323439 h 1323439"/>
              <a:gd name="csX35" fmla="*/ 0 w 10736287"/>
              <a:gd name="csY35" fmla="*/ 661720 h 1323439"/>
              <a:gd name="csX36" fmla="*/ 0 w 10736287"/>
              <a:gd name="csY36" fmla="*/ 0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736287" h="1323439" extrusionOk="0">
                <a:moveTo>
                  <a:pt x="0" y="0"/>
                </a:moveTo>
                <a:cubicBezTo>
                  <a:pt x="76478" y="385"/>
                  <a:pt x="212975" y="-10319"/>
                  <a:pt x="348929" y="0"/>
                </a:cubicBezTo>
                <a:cubicBezTo>
                  <a:pt x="484883" y="10319"/>
                  <a:pt x="578683" y="-16397"/>
                  <a:pt x="805222" y="0"/>
                </a:cubicBezTo>
                <a:cubicBezTo>
                  <a:pt x="1031761" y="16397"/>
                  <a:pt x="1263849" y="-12973"/>
                  <a:pt x="1583602" y="0"/>
                </a:cubicBezTo>
                <a:cubicBezTo>
                  <a:pt x="1903355" y="12973"/>
                  <a:pt x="2040720" y="-5589"/>
                  <a:pt x="2361983" y="0"/>
                </a:cubicBezTo>
                <a:cubicBezTo>
                  <a:pt x="2683246" y="5589"/>
                  <a:pt x="2756132" y="25143"/>
                  <a:pt x="3033001" y="0"/>
                </a:cubicBezTo>
                <a:cubicBezTo>
                  <a:pt x="3309870" y="-25143"/>
                  <a:pt x="3271671" y="-8650"/>
                  <a:pt x="3381930" y="0"/>
                </a:cubicBezTo>
                <a:cubicBezTo>
                  <a:pt x="3492189" y="8650"/>
                  <a:pt x="3955733" y="-38230"/>
                  <a:pt x="4160311" y="0"/>
                </a:cubicBezTo>
                <a:cubicBezTo>
                  <a:pt x="4364889" y="38230"/>
                  <a:pt x="4631302" y="31864"/>
                  <a:pt x="4831329" y="0"/>
                </a:cubicBezTo>
                <a:cubicBezTo>
                  <a:pt x="5031356" y="-31864"/>
                  <a:pt x="5290150" y="-31633"/>
                  <a:pt x="5502347" y="0"/>
                </a:cubicBezTo>
                <a:cubicBezTo>
                  <a:pt x="5714544" y="31633"/>
                  <a:pt x="5834034" y="1945"/>
                  <a:pt x="5958639" y="0"/>
                </a:cubicBezTo>
                <a:cubicBezTo>
                  <a:pt x="6083244" y="-1945"/>
                  <a:pt x="6184926" y="-10277"/>
                  <a:pt x="6307569" y="0"/>
                </a:cubicBezTo>
                <a:cubicBezTo>
                  <a:pt x="6430212" y="10277"/>
                  <a:pt x="6822523" y="29665"/>
                  <a:pt x="6978587" y="0"/>
                </a:cubicBezTo>
                <a:cubicBezTo>
                  <a:pt x="7134651" y="-29665"/>
                  <a:pt x="7643857" y="22815"/>
                  <a:pt x="7864330" y="0"/>
                </a:cubicBezTo>
                <a:cubicBezTo>
                  <a:pt x="8084803" y="-22815"/>
                  <a:pt x="8305644" y="11489"/>
                  <a:pt x="8535348" y="0"/>
                </a:cubicBezTo>
                <a:cubicBezTo>
                  <a:pt x="8765052" y="-11489"/>
                  <a:pt x="9042950" y="17595"/>
                  <a:pt x="9313729" y="0"/>
                </a:cubicBezTo>
                <a:cubicBezTo>
                  <a:pt x="9584508" y="-17595"/>
                  <a:pt x="10111327" y="-22015"/>
                  <a:pt x="10736287" y="0"/>
                </a:cubicBezTo>
                <a:cubicBezTo>
                  <a:pt x="10745246" y="206031"/>
                  <a:pt x="10741825" y="317243"/>
                  <a:pt x="10736287" y="622016"/>
                </a:cubicBezTo>
                <a:cubicBezTo>
                  <a:pt x="10730749" y="926789"/>
                  <a:pt x="10745507" y="1069738"/>
                  <a:pt x="10736287" y="1323439"/>
                </a:cubicBezTo>
                <a:cubicBezTo>
                  <a:pt x="10547906" y="1336099"/>
                  <a:pt x="10438841" y="1334157"/>
                  <a:pt x="10172632" y="1323439"/>
                </a:cubicBezTo>
                <a:cubicBezTo>
                  <a:pt x="9906423" y="1312721"/>
                  <a:pt x="9841257" y="1342403"/>
                  <a:pt x="9716340" y="1323439"/>
                </a:cubicBezTo>
                <a:cubicBezTo>
                  <a:pt x="9591423" y="1304475"/>
                  <a:pt x="9499813" y="1308888"/>
                  <a:pt x="9367410" y="1323439"/>
                </a:cubicBezTo>
                <a:cubicBezTo>
                  <a:pt x="9235007" y="1337991"/>
                  <a:pt x="8870699" y="1298310"/>
                  <a:pt x="8696392" y="1323439"/>
                </a:cubicBezTo>
                <a:cubicBezTo>
                  <a:pt x="8522085" y="1348568"/>
                  <a:pt x="8288296" y="1314855"/>
                  <a:pt x="8025375" y="1323439"/>
                </a:cubicBezTo>
                <a:cubicBezTo>
                  <a:pt x="7762454" y="1332023"/>
                  <a:pt x="7464077" y="1316090"/>
                  <a:pt x="7139631" y="1323439"/>
                </a:cubicBezTo>
                <a:cubicBezTo>
                  <a:pt x="6815185" y="1330788"/>
                  <a:pt x="6862910" y="1326310"/>
                  <a:pt x="6790702" y="1323439"/>
                </a:cubicBezTo>
                <a:cubicBezTo>
                  <a:pt x="6718494" y="1320568"/>
                  <a:pt x="6341612" y="1345312"/>
                  <a:pt x="6227046" y="1323439"/>
                </a:cubicBezTo>
                <a:cubicBezTo>
                  <a:pt x="6112480" y="1301566"/>
                  <a:pt x="5822822" y="1339705"/>
                  <a:pt x="5556029" y="1323439"/>
                </a:cubicBezTo>
                <a:cubicBezTo>
                  <a:pt x="5289236" y="1307173"/>
                  <a:pt x="5233710" y="1327307"/>
                  <a:pt x="4992373" y="1323439"/>
                </a:cubicBezTo>
                <a:cubicBezTo>
                  <a:pt x="4751036" y="1319571"/>
                  <a:pt x="4430692" y="1302582"/>
                  <a:pt x="4213993" y="1323439"/>
                </a:cubicBezTo>
                <a:cubicBezTo>
                  <a:pt x="3997294" y="1344296"/>
                  <a:pt x="3512874" y="1281695"/>
                  <a:pt x="3328249" y="1323439"/>
                </a:cubicBezTo>
                <a:cubicBezTo>
                  <a:pt x="3143624" y="1365183"/>
                  <a:pt x="2675245" y="1365477"/>
                  <a:pt x="2442505" y="1323439"/>
                </a:cubicBezTo>
                <a:cubicBezTo>
                  <a:pt x="2209765" y="1281401"/>
                  <a:pt x="1972853" y="1333584"/>
                  <a:pt x="1771487" y="1323439"/>
                </a:cubicBezTo>
                <a:cubicBezTo>
                  <a:pt x="1570121" y="1313294"/>
                  <a:pt x="1129260" y="1310227"/>
                  <a:pt x="885744" y="1323439"/>
                </a:cubicBezTo>
                <a:cubicBezTo>
                  <a:pt x="642228" y="1336651"/>
                  <a:pt x="440934" y="1356145"/>
                  <a:pt x="0" y="1323439"/>
                </a:cubicBezTo>
                <a:cubicBezTo>
                  <a:pt x="-15699" y="1044622"/>
                  <a:pt x="19717" y="798974"/>
                  <a:pt x="0" y="661720"/>
                </a:cubicBezTo>
                <a:cubicBezTo>
                  <a:pt x="-19717" y="524466"/>
                  <a:pt x="-31728" y="267505"/>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pPr algn="ctr"/>
            <a:r>
              <a:rPr lang="en-GB" sz="1600" dirty="0">
                <a:latin typeface="Montserrat"/>
              </a:rPr>
              <a:t>“When my friend first told me that now the showers are working, I actually ran to my gym teacher and asked for soap and went to shower because I really wanted to make sure that it's true that they were actually working.  I just felt good to have water, just having water. After I finished showering, I just stood in the shower and just let water flow on my body. And it was just a good feeling.”</a:t>
            </a:r>
          </a:p>
          <a:p>
            <a:pPr algn="ctr"/>
            <a:r>
              <a:rPr lang="en-GB" sz="1600" dirty="0">
                <a:latin typeface="Montserrat"/>
              </a:rPr>
              <a:t>Maggie</a:t>
            </a:r>
          </a:p>
        </p:txBody>
      </p:sp>
      <p:pic>
        <p:nvPicPr>
          <p:cNvPr id="3" name="Picture 2" descr="A logo with a green and blue circle&#10;&#10;AI-generated content may be incorrect.">
            <a:extLst>
              <a:ext uri="{FF2B5EF4-FFF2-40B4-BE49-F238E27FC236}">
                <a16:creationId xmlns:a16="http://schemas.microsoft.com/office/drawing/2014/main" id="{5B186A0F-7703-7C4A-AC6B-4990C2A34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sp>
        <p:nvSpPr>
          <p:cNvPr id="2" name="TextBox 1">
            <a:extLst>
              <a:ext uri="{FF2B5EF4-FFF2-40B4-BE49-F238E27FC236}">
                <a16:creationId xmlns:a16="http://schemas.microsoft.com/office/drawing/2014/main" id="{ADB314BD-91C7-810F-0BBB-A4DCCB9AB068}"/>
              </a:ext>
            </a:extLst>
          </p:cNvPr>
          <p:cNvSpPr txBox="1"/>
          <p:nvPr/>
        </p:nvSpPr>
        <p:spPr>
          <a:xfrm>
            <a:off x="206829" y="163285"/>
            <a:ext cx="1262741" cy="1046440"/>
          </a:xfrm>
          <a:prstGeom prst="rect">
            <a:avLst/>
          </a:prstGeom>
          <a:noFill/>
          <a:ln w="19050">
            <a:solidFill>
              <a:schemeClr val="tx1"/>
            </a:solidFill>
            <a:prstDash val="sysDash"/>
          </a:ln>
        </p:spPr>
        <p:txBody>
          <a:bodyPr wrap="square" lIns="91440" tIns="45720" rIns="91440" bIns="45720" rtlCol="0" anchor="t">
            <a:spAutoFit/>
          </a:bodyPr>
          <a:lstStyle/>
          <a:p>
            <a:pPr algn="ctr"/>
            <a:r>
              <a:rPr lang="en-GB" b="1" dirty="0">
                <a:latin typeface="Montserrat"/>
              </a:rPr>
              <a:t>Photo </a:t>
            </a:r>
          </a:p>
          <a:p>
            <a:pPr algn="ctr"/>
            <a:r>
              <a:rPr lang="en-GB" sz="4400" b="1" dirty="0">
                <a:latin typeface="Montserrat"/>
              </a:rPr>
              <a:t>3</a:t>
            </a:r>
            <a:endParaRPr lang="en-US" sz="4400" b="1" dirty="0">
              <a:latin typeface="Montserrat"/>
            </a:endParaRPr>
          </a:p>
        </p:txBody>
      </p:sp>
      <p:graphicFrame>
        <p:nvGraphicFramePr>
          <p:cNvPr id="6" name="Table 5">
            <a:extLst>
              <a:ext uri="{FF2B5EF4-FFF2-40B4-BE49-F238E27FC236}">
                <a16:creationId xmlns:a16="http://schemas.microsoft.com/office/drawing/2014/main" id="{CA6F2A25-1C9A-3D15-B038-E59AD9F545AD}"/>
              </a:ext>
            </a:extLst>
          </p:cNvPr>
          <p:cNvGraphicFramePr>
            <a:graphicFrameLocks noGrp="1"/>
          </p:cNvGraphicFramePr>
          <p:nvPr>
            <p:extLst>
              <p:ext uri="{D42A27DB-BD31-4B8C-83A1-F6EECF244321}">
                <p14:modId xmlns:p14="http://schemas.microsoft.com/office/powerpoint/2010/main" val="3580456113"/>
              </p:ext>
            </p:extLst>
          </p:nvPr>
        </p:nvGraphicFramePr>
        <p:xfrm>
          <a:off x="291992" y="3096136"/>
          <a:ext cx="11608015" cy="3384620"/>
        </p:xfrm>
        <a:graphic>
          <a:graphicData uri="http://schemas.openxmlformats.org/drawingml/2006/table">
            <a:tbl>
              <a:tblPr/>
              <a:tblGrid>
                <a:gridCol w="11608015">
                  <a:extLst>
                    <a:ext uri="{9D8B030D-6E8A-4147-A177-3AD203B41FA5}">
                      <a16:colId xmlns:a16="http://schemas.microsoft.com/office/drawing/2014/main" val="1987969688"/>
                    </a:ext>
                  </a:extLst>
                </a:gridCol>
              </a:tblGrid>
              <a:tr h="517085">
                <a:tc>
                  <a:txBody>
                    <a:bodyPr/>
                    <a:lstStyle/>
                    <a:p>
                      <a:pPr lvl="0" algn="l">
                        <a:lnSpc>
                          <a:spcPct val="100000"/>
                        </a:lnSpc>
                        <a:spcBef>
                          <a:spcPts val="0"/>
                        </a:spcBef>
                        <a:spcAft>
                          <a:spcPts val="0"/>
                        </a:spcAft>
                        <a:buNone/>
                      </a:pPr>
                      <a:r>
                        <a:rPr lang="en-GB" sz="1800" b="0" i="0" u="none" strike="noStrike" kern="1200" noProof="0" dirty="0">
                          <a:solidFill>
                            <a:srgbClr val="000000"/>
                          </a:solidFill>
                          <a:effectLst/>
                          <a:latin typeface="Montserrat"/>
                        </a:rPr>
                        <a:t>Maggie loves playing netball - it gives her the chance to make new friends, learn new skills, have fun and stay active. Maggie said "It's important to have fun because you stop thinking about other issues that have happened before, you’re just in your zone of being happy."</a:t>
                      </a:r>
                    </a:p>
                    <a:p>
                      <a:pPr lvl="0" algn="l">
                        <a:lnSpc>
                          <a:spcPct val="100000"/>
                        </a:lnSpc>
                        <a:spcBef>
                          <a:spcPts val="0"/>
                        </a:spcBef>
                        <a:spcAft>
                          <a:spcPts val="0"/>
                        </a:spcAft>
                        <a:buNone/>
                      </a:pPr>
                      <a:endParaRPr lang="en-GB" sz="18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800" b="0" i="0" u="none" strike="noStrike" kern="1200" noProof="0" dirty="0">
                          <a:solidFill>
                            <a:srgbClr val="000000"/>
                          </a:solidFill>
                          <a:effectLst/>
                          <a:latin typeface="Montserrat"/>
                        </a:rPr>
                        <a:t>Before the showers were installed, girls often struggled to manage their periods safely and hygienically at school. Some missed lessons, felt embarrassed, or avoided sport altogether. With CAFOD’s help, taps and showers were installed at Maggie’s school, powered by solar panels. Now, with clean water and private washing facilities, girls can take part in netball confidently, manage their periods with dignity and arrive to lessons feeling clean and refreshed.</a:t>
                      </a:r>
                      <a:endParaRPr lang="en-GB" sz="1800" dirty="0">
                        <a:latin typeface="Montserrat"/>
                      </a:endParaRPr>
                    </a:p>
                    <a:p>
                      <a:pPr lvl="0" algn="l">
                        <a:lnSpc>
                          <a:spcPct val="100000"/>
                        </a:lnSpc>
                        <a:spcBef>
                          <a:spcPts val="0"/>
                        </a:spcBef>
                        <a:spcAft>
                          <a:spcPts val="0"/>
                        </a:spcAft>
                        <a:buNone/>
                      </a:pPr>
                      <a:endParaRPr lang="en-GB" sz="18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800" b="1" i="0" u="none" strike="noStrike" kern="1200" noProof="0" dirty="0">
                          <a:solidFill>
                            <a:srgbClr val="A1C617"/>
                          </a:solidFill>
                          <a:effectLst/>
                          <a:latin typeface="Montserrat"/>
                        </a:rPr>
                        <a:t>What hobby supports your wellbeing and helps you feel “in your zone of being happy”?</a:t>
                      </a:r>
                    </a:p>
                    <a:p>
                      <a:pPr lvl="0" algn="l">
                        <a:lnSpc>
                          <a:spcPct val="100000"/>
                        </a:lnSpc>
                        <a:spcBef>
                          <a:spcPts val="0"/>
                        </a:spcBef>
                        <a:spcAft>
                          <a:spcPts val="0"/>
                        </a:spcAft>
                        <a:buNone/>
                      </a:pPr>
                      <a:r>
                        <a:rPr lang="en-GB" sz="1800" b="1" i="0" u="none" strike="noStrike" kern="1200" noProof="0" dirty="0">
                          <a:solidFill>
                            <a:srgbClr val="A1C617"/>
                          </a:solidFill>
                          <a:effectLst/>
                          <a:latin typeface="Montserrat"/>
                        </a:rPr>
                        <a:t>How does access to showers help girls participate fully in sport, lessons and school life? </a:t>
                      </a:r>
                    </a:p>
                  </a:txBody>
                  <a:tcPr marL="0" marR="0" marT="46390" marB="46390">
                    <a:lnL>
                      <a:noFill/>
                    </a:lnL>
                    <a:lnR>
                      <a:noFill/>
                    </a:lnR>
                    <a:lnT>
                      <a:noFill/>
                    </a:lnT>
                    <a:lnB>
                      <a:noFill/>
                    </a:lnB>
                    <a:solidFill>
                      <a:schemeClr val="bg1"/>
                    </a:solidFill>
                  </a:tcPr>
                </a:tc>
                <a:extLst>
                  <a:ext uri="{0D108BD9-81ED-4DB2-BD59-A6C34878D82A}">
                    <a16:rowId xmlns:a16="http://schemas.microsoft.com/office/drawing/2014/main" val="2691315321"/>
                  </a:ext>
                </a:extLst>
              </a:tr>
            </a:tbl>
          </a:graphicData>
        </a:graphic>
      </p:graphicFrame>
      <p:sp>
        <p:nvSpPr>
          <p:cNvPr id="5" name="TextBox 4">
            <a:extLst>
              <a:ext uri="{FF2B5EF4-FFF2-40B4-BE49-F238E27FC236}">
                <a16:creationId xmlns:a16="http://schemas.microsoft.com/office/drawing/2014/main" id="{7BD28194-0078-4CE3-7F9B-6DA6B111D367}"/>
              </a:ext>
            </a:extLst>
          </p:cNvPr>
          <p:cNvSpPr txBox="1"/>
          <p:nvPr/>
        </p:nvSpPr>
        <p:spPr>
          <a:xfrm>
            <a:off x="8978554" y="6480756"/>
            <a:ext cx="3103475" cy="276999"/>
          </a:xfrm>
          <a:prstGeom prst="rect">
            <a:avLst/>
          </a:prstGeom>
          <a:noFill/>
          <a:ln w="19050">
            <a:solidFill>
              <a:schemeClr val="tx1"/>
            </a:solidFill>
            <a:prstDash val="sysDash"/>
          </a:ln>
        </p:spPr>
        <p:txBody>
          <a:bodyPr wrap="square" lIns="91440" tIns="45720" rIns="91440" bIns="45720" rtlCol="0" anchor="t">
            <a:spAutoFit/>
          </a:bodyPr>
          <a:lstStyle/>
          <a:p>
            <a:pPr algn="ctr"/>
            <a:r>
              <a:rPr lang="en-GB" sz="1200" b="1" dirty="0">
                <a:latin typeface="Montserrat"/>
              </a:rPr>
              <a:t>Photo credit: Thom Flint, CAFOD</a:t>
            </a:r>
            <a:endParaRPr lang="en-US" sz="1200" b="1" dirty="0">
              <a:latin typeface="Montserrat"/>
            </a:endParaRPr>
          </a:p>
        </p:txBody>
      </p:sp>
    </p:spTree>
    <p:extLst>
      <p:ext uri="{BB962C8B-B14F-4D97-AF65-F5344CB8AC3E}">
        <p14:creationId xmlns:p14="http://schemas.microsoft.com/office/powerpoint/2010/main" val="2038676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94171-8586-8C0B-F5C8-47E02480E6BA}"/>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A5810DE6-CB3B-EFAF-C650-B0B8DEE73AB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70000"/>
            <a:ext cx="12192000" cy="8128000"/>
          </a:xfrm>
          <a:prstGeom prst="rect">
            <a:avLst/>
          </a:prstGeom>
        </p:spPr>
      </p:pic>
      <p:sp>
        <p:nvSpPr>
          <p:cNvPr id="4" name="TextBox 3">
            <a:extLst>
              <a:ext uri="{FF2B5EF4-FFF2-40B4-BE49-F238E27FC236}">
                <a16:creationId xmlns:a16="http://schemas.microsoft.com/office/drawing/2014/main" id="{96DD427B-2432-2720-7968-6578D9926220}"/>
              </a:ext>
            </a:extLst>
          </p:cNvPr>
          <p:cNvSpPr txBox="1"/>
          <p:nvPr/>
        </p:nvSpPr>
        <p:spPr>
          <a:xfrm>
            <a:off x="486567" y="341378"/>
            <a:ext cx="3830752" cy="523220"/>
          </a:xfrm>
          <a:prstGeom prst="rect">
            <a:avLst/>
          </a:prstGeom>
          <a:noFill/>
        </p:spPr>
        <p:txBody>
          <a:bodyPr wrap="square" lIns="91440" tIns="45720" rIns="91440" bIns="45720" rtlCol="0" anchor="t">
            <a:spAutoFit/>
          </a:bodyPr>
          <a:lstStyle/>
          <a:p>
            <a:r>
              <a:rPr lang="en-GB" sz="2800">
                <a:solidFill>
                  <a:srgbClr val="002060"/>
                </a:solidFill>
                <a:latin typeface="Montserrat ExtraBold"/>
              </a:rPr>
              <a:t>Photo 4</a:t>
            </a:r>
            <a:endParaRPr lang="en-US">
              <a:solidFill>
                <a:srgbClr val="002060"/>
              </a:solidFill>
            </a:endParaRPr>
          </a:p>
        </p:txBody>
      </p:sp>
    </p:spTree>
    <p:extLst>
      <p:ext uri="{BB962C8B-B14F-4D97-AF65-F5344CB8AC3E}">
        <p14:creationId xmlns:p14="http://schemas.microsoft.com/office/powerpoint/2010/main" val="3185136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FD3E6-E146-D8EA-543D-76937F91320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384647C0-AFA5-8F2F-0AFF-E24D8968E3B6}"/>
              </a:ext>
            </a:extLst>
          </p:cNvPr>
          <p:cNvSpPr txBox="1"/>
          <p:nvPr/>
        </p:nvSpPr>
        <p:spPr>
          <a:xfrm>
            <a:off x="355681" y="1419616"/>
            <a:ext cx="11538140" cy="2031325"/>
          </a:xfrm>
          <a:custGeom>
            <a:avLst/>
            <a:gdLst>
              <a:gd name="csX0" fmla="*/ 0 w 11538140"/>
              <a:gd name="csY0" fmla="*/ 0 h 2031325"/>
              <a:gd name="csX1" fmla="*/ 332570 w 11538140"/>
              <a:gd name="csY1" fmla="*/ 0 h 2031325"/>
              <a:gd name="csX2" fmla="*/ 780521 w 11538140"/>
              <a:gd name="csY2" fmla="*/ 0 h 2031325"/>
              <a:gd name="csX3" fmla="*/ 1574617 w 11538140"/>
              <a:gd name="csY3" fmla="*/ 0 h 2031325"/>
              <a:gd name="csX4" fmla="*/ 2368712 w 11538140"/>
              <a:gd name="csY4" fmla="*/ 0 h 2031325"/>
              <a:gd name="csX5" fmla="*/ 3047426 w 11538140"/>
              <a:gd name="csY5" fmla="*/ 0 h 2031325"/>
              <a:gd name="csX6" fmla="*/ 3379996 w 11538140"/>
              <a:gd name="csY6" fmla="*/ 0 h 2031325"/>
              <a:gd name="csX7" fmla="*/ 4174092 w 11538140"/>
              <a:gd name="csY7" fmla="*/ 0 h 2031325"/>
              <a:gd name="csX8" fmla="*/ 4852806 w 11538140"/>
              <a:gd name="csY8" fmla="*/ 0 h 2031325"/>
              <a:gd name="csX9" fmla="*/ 5531520 w 11538140"/>
              <a:gd name="csY9" fmla="*/ 0 h 2031325"/>
              <a:gd name="csX10" fmla="*/ 5979471 w 11538140"/>
              <a:gd name="csY10" fmla="*/ 0 h 2031325"/>
              <a:gd name="csX11" fmla="*/ 6312041 w 11538140"/>
              <a:gd name="csY11" fmla="*/ 0 h 2031325"/>
              <a:gd name="csX12" fmla="*/ 6990755 w 11538140"/>
              <a:gd name="csY12" fmla="*/ 0 h 2031325"/>
              <a:gd name="csX13" fmla="*/ 7900232 w 11538140"/>
              <a:gd name="csY13" fmla="*/ 0 h 2031325"/>
              <a:gd name="csX14" fmla="*/ 8578946 w 11538140"/>
              <a:gd name="csY14" fmla="*/ 0 h 2031325"/>
              <a:gd name="csX15" fmla="*/ 9373042 w 11538140"/>
              <a:gd name="csY15" fmla="*/ 0 h 2031325"/>
              <a:gd name="csX16" fmla="*/ 10282519 w 11538140"/>
              <a:gd name="csY16" fmla="*/ 0 h 2031325"/>
              <a:gd name="csX17" fmla="*/ 10615089 w 11538140"/>
              <a:gd name="csY17" fmla="*/ 0 h 2031325"/>
              <a:gd name="csX18" fmla="*/ 11538140 w 11538140"/>
              <a:gd name="csY18" fmla="*/ 0 h 2031325"/>
              <a:gd name="csX19" fmla="*/ 11538140 w 11538140"/>
              <a:gd name="csY19" fmla="*/ 717735 h 2031325"/>
              <a:gd name="csX20" fmla="*/ 11538140 w 11538140"/>
              <a:gd name="csY20" fmla="*/ 1394843 h 2031325"/>
              <a:gd name="csX21" fmla="*/ 11538140 w 11538140"/>
              <a:gd name="csY21" fmla="*/ 2031325 h 2031325"/>
              <a:gd name="csX22" fmla="*/ 10974807 w 11538140"/>
              <a:gd name="csY22" fmla="*/ 2031325 h 2031325"/>
              <a:gd name="csX23" fmla="*/ 10296093 w 11538140"/>
              <a:gd name="csY23" fmla="*/ 2031325 h 2031325"/>
              <a:gd name="csX24" fmla="*/ 9386616 w 11538140"/>
              <a:gd name="csY24" fmla="*/ 2031325 h 2031325"/>
              <a:gd name="csX25" fmla="*/ 9054046 w 11538140"/>
              <a:gd name="csY25" fmla="*/ 2031325 h 2031325"/>
              <a:gd name="csX26" fmla="*/ 8490714 w 11538140"/>
              <a:gd name="csY26" fmla="*/ 2031325 h 2031325"/>
              <a:gd name="csX27" fmla="*/ 7811999 w 11538140"/>
              <a:gd name="csY27" fmla="*/ 2031325 h 2031325"/>
              <a:gd name="csX28" fmla="*/ 7248667 w 11538140"/>
              <a:gd name="csY28" fmla="*/ 2031325 h 2031325"/>
              <a:gd name="csX29" fmla="*/ 6454571 w 11538140"/>
              <a:gd name="csY29" fmla="*/ 2031325 h 2031325"/>
              <a:gd name="csX30" fmla="*/ 5545094 w 11538140"/>
              <a:gd name="csY30" fmla="*/ 2031325 h 2031325"/>
              <a:gd name="csX31" fmla="*/ 4635617 w 11538140"/>
              <a:gd name="csY31" fmla="*/ 2031325 h 2031325"/>
              <a:gd name="csX32" fmla="*/ 3956903 w 11538140"/>
              <a:gd name="csY32" fmla="*/ 2031325 h 2031325"/>
              <a:gd name="csX33" fmla="*/ 3047426 w 11538140"/>
              <a:gd name="csY33" fmla="*/ 2031325 h 2031325"/>
              <a:gd name="csX34" fmla="*/ 2599475 w 11538140"/>
              <a:gd name="csY34" fmla="*/ 2031325 h 2031325"/>
              <a:gd name="csX35" fmla="*/ 1920761 w 11538140"/>
              <a:gd name="csY35" fmla="*/ 2031325 h 2031325"/>
              <a:gd name="csX36" fmla="*/ 1472810 w 11538140"/>
              <a:gd name="csY36" fmla="*/ 2031325 h 2031325"/>
              <a:gd name="csX37" fmla="*/ 0 w 11538140"/>
              <a:gd name="csY37" fmla="*/ 2031325 h 2031325"/>
              <a:gd name="csX38" fmla="*/ 0 w 11538140"/>
              <a:gd name="csY38" fmla="*/ 1333903 h 2031325"/>
              <a:gd name="csX39" fmla="*/ 0 w 11538140"/>
              <a:gd name="csY39" fmla="*/ 677108 h 2031325"/>
              <a:gd name="csX40" fmla="*/ 0 w 11538140"/>
              <a:gd name="csY40"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1538140" h="2031325" extrusionOk="0">
                <a:moveTo>
                  <a:pt x="0" y="0"/>
                </a:moveTo>
                <a:cubicBezTo>
                  <a:pt x="112220" y="-4134"/>
                  <a:pt x="188795" y="-12106"/>
                  <a:pt x="332570" y="0"/>
                </a:cubicBezTo>
                <a:cubicBezTo>
                  <a:pt x="476345" y="12106"/>
                  <a:pt x="619203" y="8895"/>
                  <a:pt x="780521" y="0"/>
                </a:cubicBezTo>
                <a:cubicBezTo>
                  <a:pt x="941839" y="-8895"/>
                  <a:pt x="1243185" y="30076"/>
                  <a:pt x="1574617" y="0"/>
                </a:cubicBezTo>
                <a:cubicBezTo>
                  <a:pt x="1906049" y="-30076"/>
                  <a:pt x="2107345" y="-30119"/>
                  <a:pt x="2368712" y="0"/>
                </a:cubicBezTo>
                <a:cubicBezTo>
                  <a:pt x="2630080" y="30119"/>
                  <a:pt x="2830224" y="12925"/>
                  <a:pt x="3047426" y="0"/>
                </a:cubicBezTo>
                <a:cubicBezTo>
                  <a:pt x="3264628" y="-12925"/>
                  <a:pt x="3301804" y="-2648"/>
                  <a:pt x="3379996" y="0"/>
                </a:cubicBezTo>
                <a:cubicBezTo>
                  <a:pt x="3458188" y="2648"/>
                  <a:pt x="3840259" y="-1672"/>
                  <a:pt x="4174092" y="0"/>
                </a:cubicBezTo>
                <a:cubicBezTo>
                  <a:pt x="4507925" y="1672"/>
                  <a:pt x="4589137" y="-13959"/>
                  <a:pt x="4852806" y="0"/>
                </a:cubicBezTo>
                <a:cubicBezTo>
                  <a:pt x="5116475" y="13959"/>
                  <a:pt x="5203439" y="29263"/>
                  <a:pt x="5531520" y="0"/>
                </a:cubicBezTo>
                <a:cubicBezTo>
                  <a:pt x="5859601" y="-29263"/>
                  <a:pt x="5826005" y="4655"/>
                  <a:pt x="5979471" y="0"/>
                </a:cubicBezTo>
                <a:cubicBezTo>
                  <a:pt x="6132937" y="-4655"/>
                  <a:pt x="6204178" y="7571"/>
                  <a:pt x="6312041" y="0"/>
                </a:cubicBezTo>
                <a:cubicBezTo>
                  <a:pt x="6419904" y="-7571"/>
                  <a:pt x="6754280" y="-1168"/>
                  <a:pt x="6990755" y="0"/>
                </a:cubicBezTo>
                <a:cubicBezTo>
                  <a:pt x="7227230" y="1168"/>
                  <a:pt x="7452783" y="42890"/>
                  <a:pt x="7900232" y="0"/>
                </a:cubicBezTo>
                <a:cubicBezTo>
                  <a:pt x="8347681" y="-42890"/>
                  <a:pt x="8328314" y="33794"/>
                  <a:pt x="8578946" y="0"/>
                </a:cubicBezTo>
                <a:cubicBezTo>
                  <a:pt x="8829578" y="-33794"/>
                  <a:pt x="9179439" y="18980"/>
                  <a:pt x="9373042" y="0"/>
                </a:cubicBezTo>
                <a:cubicBezTo>
                  <a:pt x="9566645" y="-18980"/>
                  <a:pt x="9900163" y="20333"/>
                  <a:pt x="10282519" y="0"/>
                </a:cubicBezTo>
                <a:cubicBezTo>
                  <a:pt x="10664875" y="-20333"/>
                  <a:pt x="10461367" y="4415"/>
                  <a:pt x="10615089" y="0"/>
                </a:cubicBezTo>
                <a:cubicBezTo>
                  <a:pt x="10768811" y="-4415"/>
                  <a:pt x="11317269" y="22146"/>
                  <a:pt x="11538140" y="0"/>
                </a:cubicBezTo>
                <a:cubicBezTo>
                  <a:pt x="11523134" y="338605"/>
                  <a:pt x="11516703" y="457042"/>
                  <a:pt x="11538140" y="717735"/>
                </a:cubicBezTo>
                <a:cubicBezTo>
                  <a:pt x="11559577" y="978428"/>
                  <a:pt x="11519498" y="1100688"/>
                  <a:pt x="11538140" y="1394843"/>
                </a:cubicBezTo>
                <a:cubicBezTo>
                  <a:pt x="11556782" y="1688998"/>
                  <a:pt x="11536134" y="1819254"/>
                  <a:pt x="11538140" y="2031325"/>
                </a:cubicBezTo>
                <a:cubicBezTo>
                  <a:pt x="11399507" y="2015106"/>
                  <a:pt x="11095671" y="2010586"/>
                  <a:pt x="10974807" y="2031325"/>
                </a:cubicBezTo>
                <a:cubicBezTo>
                  <a:pt x="10853943" y="2052064"/>
                  <a:pt x="10633975" y="2025981"/>
                  <a:pt x="10296093" y="2031325"/>
                </a:cubicBezTo>
                <a:cubicBezTo>
                  <a:pt x="9958211" y="2036669"/>
                  <a:pt x="9584975" y="1986307"/>
                  <a:pt x="9386616" y="2031325"/>
                </a:cubicBezTo>
                <a:cubicBezTo>
                  <a:pt x="9188257" y="2076343"/>
                  <a:pt x="9202874" y="2022486"/>
                  <a:pt x="9054046" y="2031325"/>
                </a:cubicBezTo>
                <a:cubicBezTo>
                  <a:pt x="8905218" y="2040165"/>
                  <a:pt x="8679124" y="2044833"/>
                  <a:pt x="8490714" y="2031325"/>
                </a:cubicBezTo>
                <a:cubicBezTo>
                  <a:pt x="8302304" y="2017817"/>
                  <a:pt x="7989530" y="2002858"/>
                  <a:pt x="7811999" y="2031325"/>
                </a:cubicBezTo>
                <a:cubicBezTo>
                  <a:pt x="7634469" y="2059792"/>
                  <a:pt x="7422532" y="2029395"/>
                  <a:pt x="7248667" y="2031325"/>
                </a:cubicBezTo>
                <a:cubicBezTo>
                  <a:pt x="7074802" y="2033255"/>
                  <a:pt x="6739846" y="2020059"/>
                  <a:pt x="6454571" y="2031325"/>
                </a:cubicBezTo>
                <a:cubicBezTo>
                  <a:pt x="6169296" y="2042591"/>
                  <a:pt x="5976465" y="1987023"/>
                  <a:pt x="5545094" y="2031325"/>
                </a:cubicBezTo>
                <a:cubicBezTo>
                  <a:pt x="5113723" y="2075627"/>
                  <a:pt x="5032739" y="2070363"/>
                  <a:pt x="4635617" y="2031325"/>
                </a:cubicBezTo>
                <a:cubicBezTo>
                  <a:pt x="4238495" y="1992287"/>
                  <a:pt x="4127522" y="2016052"/>
                  <a:pt x="3956903" y="2031325"/>
                </a:cubicBezTo>
                <a:cubicBezTo>
                  <a:pt x="3786284" y="2046598"/>
                  <a:pt x="3273656" y="1996359"/>
                  <a:pt x="3047426" y="2031325"/>
                </a:cubicBezTo>
                <a:cubicBezTo>
                  <a:pt x="2821196" y="2066291"/>
                  <a:pt x="2712926" y="2017169"/>
                  <a:pt x="2599475" y="2031325"/>
                </a:cubicBezTo>
                <a:cubicBezTo>
                  <a:pt x="2486024" y="2045481"/>
                  <a:pt x="2117885" y="2047405"/>
                  <a:pt x="1920761" y="2031325"/>
                </a:cubicBezTo>
                <a:cubicBezTo>
                  <a:pt x="1723637" y="2015245"/>
                  <a:pt x="1682809" y="2020273"/>
                  <a:pt x="1472810" y="2031325"/>
                </a:cubicBezTo>
                <a:cubicBezTo>
                  <a:pt x="1262811" y="2042377"/>
                  <a:pt x="667355" y="1980791"/>
                  <a:pt x="0" y="2031325"/>
                </a:cubicBezTo>
                <a:cubicBezTo>
                  <a:pt x="-14553" y="1854164"/>
                  <a:pt x="1757" y="1478296"/>
                  <a:pt x="0" y="1333903"/>
                </a:cubicBezTo>
                <a:cubicBezTo>
                  <a:pt x="-1757" y="1189510"/>
                  <a:pt x="30488" y="908446"/>
                  <a:pt x="0" y="677108"/>
                </a:cubicBezTo>
                <a:cubicBezTo>
                  <a:pt x="-30488" y="445771"/>
                  <a:pt x="33027" y="289243"/>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r>
              <a:rPr lang="en-GB" dirty="0">
                <a:latin typeface="Montserrat"/>
              </a:rPr>
              <a:t>“Girls missed lessons because of their periods...And then they’d spend two or three days, or even six days, not coming to school because of that.</a:t>
            </a:r>
            <a:endParaRPr lang="en-US">
              <a:latin typeface="Montserrat"/>
            </a:endParaRPr>
          </a:p>
          <a:p>
            <a:r>
              <a:rPr lang="en-GB" dirty="0">
                <a:latin typeface="Montserrat"/>
              </a:rPr>
              <a:t>Some of the girls start failing lessons... It really, really bothered me, because we always thought that you are the same as the boys, you can excel just as much as the boys. Even my mother always tells me that. So, it really bothered me… because of the issue of periods, that you cannot excel in school. The showers have helped us…I can now play netball when I'm on my period.”</a:t>
            </a:r>
          </a:p>
          <a:p>
            <a:pPr algn="ctr"/>
            <a:r>
              <a:rPr lang="en-GB" dirty="0">
                <a:latin typeface="Montserrat"/>
              </a:rPr>
              <a:t>Maggie</a:t>
            </a:r>
          </a:p>
        </p:txBody>
      </p:sp>
      <p:pic>
        <p:nvPicPr>
          <p:cNvPr id="3" name="Picture 2" descr="A logo with a green and blue circle&#10;&#10;AI-generated content may be incorrect.">
            <a:extLst>
              <a:ext uri="{FF2B5EF4-FFF2-40B4-BE49-F238E27FC236}">
                <a16:creationId xmlns:a16="http://schemas.microsoft.com/office/drawing/2014/main" id="{3FF86F29-EB2C-3EC3-F4BE-F345E661E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sp>
        <p:nvSpPr>
          <p:cNvPr id="4" name="TextBox 3">
            <a:extLst>
              <a:ext uri="{FF2B5EF4-FFF2-40B4-BE49-F238E27FC236}">
                <a16:creationId xmlns:a16="http://schemas.microsoft.com/office/drawing/2014/main" id="{31727C71-6A41-F706-4F65-50078F1C6F85}"/>
              </a:ext>
            </a:extLst>
          </p:cNvPr>
          <p:cNvSpPr txBox="1"/>
          <p:nvPr/>
        </p:nvSpPr>
        <p:spPr>
          <a:xfrm>
            <a:off x="206829" y="163285"/>
            <a:ext cx="1262741" cy="1046440"/>
          </a:xfrm>
          <a:prstGeom prst="rect">
            <a:avLst/>
          </a:prstGeom>
          <a:noFill/>
          <a:ln w="19050">
            <a:solidFill>
              <a:schemeClr val="tx1"/>
            </a:solidFill>
            <a:prstDash val="sysDash"/>
          </a:ln>
        </p:spPr>
        <p:txBody>
          <a:bodyPr wrap="square" lIns="91440" tIns="45720" rIns="91440" bIns="45720" rtlCol="0" anchor="t">
            <a:spAutoFit/>
          </a:bodyPr>
          <a:lstStyle/>
          <a:p>
            <a:pPr algn="ctr"/>
            <a:r>
              <a:rPr lang="en-GB" b="1" dirty="0">
                <a:latin typeface="Montserrat"/>
              </a:rPr>
              <a:t>Photo </a:t>
            </a:r>
          </a:p>
          <a:p>
            <a:pPr algn="ctr"/>
            <a:r>
              <a:rPr lang="en-GB" sz="4400" b="1" dirty="0">
                <a:latin typeface="Montserrat"/>
              </a:rPr>
              <a:t>4</a:t>
            </a:r>
            <a:endParaRPr lang="en-US" sz="4400" b="1" dirty="0">
              <a:latin typeface="Montserrat"/>
            </a:endParaRPr>
          </a:p>
        </p:txBody>
      </p:sp>
      <p:graphicFrame>
        <p:nvGraphicFramePr>
          <p:cNvPr id="6" name="Table 5">
            <a:extLst>
              <a:ext uri="{FF2B5EF4-FFF2-40B4-BE49-F238E27FC236}">
                <a16:creationId xmlns:a16="http://schemas.microsoft.com/office/drawing/2014/main" id="{40117D59-3BA9-FA71-82BD-649A2F07F24A}"/>
              </a:ext>
            </a:extLst>
          </p:cNvPr>
          <p:cNvGraphicFramePr>
            <a:graphicFrameLocks noGrp="1"/>
          </p:cNvGraphicFramePr>
          <p:nvPr>
            <p:extLst>
              <p:ext uri="{D42A27DB-BD31-4B8C-83A1-F6EECF244321}">
                <p14:modId xmlns:p14="http://schemas.microsoft.com/office/powerpoint/2010/main" val="4004704090"/>
              </p:ext>
            </p:extLst>
          </p:nvPr>
        </p:nvGraphicFramePr>
        <p:xfrm>
          <a:off x="308428" y="3592285"/>
          <a:ext cx="11631705" cy="2775020"/>
        </p:xfrm>
        <a:graphic>
          <a:graphicData uri="http://schemas.openxmlformats.org/drawingml/2006/table">
            <a:tbl>
              <a:tblPr/>
              <a:tblGrid>
                <a:gridCol w="11631705">
                  <a:extLst>
                    <a:ext uri="{9D8B030D-6E8A-4147-A177-3AD203B41FA5}">
                      <a16:colId xmlns:a16="http://schemas.microsoft.com/office/drawing/2014/main" val="1987969688"/>
                    </a:ext>
                  </a:extLst>
                </a:gridCol>
              </a:tblGrid>
              <a:tr h="517085">
                <a:tc>
                  <a:txBody>
                    <a:bodyPr/>
                    <a:lstStyle/>
                    <a:p>
                      <a:pPr lvl="0" algn="l">
                        <a:lnSpc>
                          <a:spcPct val="100000"/>
                        </a:lnSpc>
                        <a:spcBef>
                          <a:spcPts val="0"/>
                        </a:spcBef>
                        <a:spcAft>
                          <a:spcPts val="0"/>
                        </a:spcAft>
                        <a:buNone/>
                      </a:pPr>
                      <a:r>
                        <a:rPr lang="en-GB" sz="1600" b="0" i="0" u="none" strike="noStrike" kern="1200" noProof="0" dirty="0">
                          <a:solidFill>
                            <a:srgbClr val="000000"/>
                          </a:solidFill>
                          <a:effectLst/>
                          <a:latin typeface="Montserrat"/>
                          <a:cs typeface="Segoe UI"/>
                        </a:rPr>
                        <a:t>Before the new toilets and showers were installed, many girls at Maggie’s school struggled to manage their periods safely and privately. Some had to go home to wash or change, meaning they missed lessons, while others were unable to come to school at all during their period. When people do not have access to the products, water or facilities they need to manage their periods safely and with dignity, this is sometimes called period poverty.</a:t>
                      </a: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cs typeface="Segoe UI"/>
                      </a:endParaRPr>
                    </a:p>
                    <a:p>
                      <a:pPr lvl="0" algn="l">
                        <a:lnSpc>
                          <a:spcPct val="100000"/>
                        </a:lnSpc>
                        <a:spcBef>
                          <a:spcPts val="0"/>
                        </a:spcBef>
                        <a:spcAft>
                          <a:spcPts val="0"/>
                        </a:spcAft>
                        <a:buNone/>
                      </a:pPr>
                      <a:r>
                        <a:rPr lang="en-GB" sz="1600" b="0" i="0" u="none" strike="noStrike" kern="1200" noProof="0" dirty="0">
                          <a:solidFill>
                            <a:srgbClr val="000000"/>
                          </a:solidFill>
                          <a:effectLst/>
                          <a:latin typeface="Montserrat"/>
                          <a:cs typeface="Segoe UI"/>
                        </a:rPr>
                        <a:t>Maggie explained that having showers and mirrors at school has made a huge difference. Girls can now wash, check their clothes and manage their periods privately and with dignity, helping them to participate more fully in school life.</a:t>
                      </a:r>
                      <a:endParaRPr lang="en-GB" sz="1600" b="0">
                        <a:latin typeface="Montserrat"/>
                      </a:endParaRP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cs typeface="Segoe UI"/>
                        </a:rPr>
                        <a:t>Why should having a period never be a barrier to someone’s education or opportunities?</a:t>
                      </a:r>
                      <a:endParaRPr lang="en-GB" sz="1600" b="1">
                        <a:solidFill>
                          <a:srgbClr val="A1C617"/>
                        </a:solidFill>
                        <a:latin typeface="Montserrat"/>
                        <a:cs typeface="Segoe UI"/>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cs typeface="Segoe UI"/>
                        </a:rPr>
                        <a:t>How does Maggie’s story show the Catholic Social Teaching principle of human dignity?</a:t>
                      </a:r>
                      <a:endParaRPr lang="en-GB" sz="1600" b="1">
                        <a:solidFill>
                          <a:srgbClr val="A1C617"/>
                        </a:solidFill>
                        <a:latin typeface="Montserrat"/>
                        <a:cs typeface="Segoe UI"/>
                      </a:endParaRPr>
                    </a:p>
                  </a:txBody>
                  <a:tcPr marL="0" marR="0" marT="46390" marB="46390">
                    <a:lnL>
                      <a:noFill/>
                    </a:lnL>
                    <a:lnR>
                      <a:noFill/>
                    </a:lnR>
                    <a:lnT>
                      <a:noFill/>
                    </a:lnT>
                    <a:lnB>
                      <a:noFill/>
                    </a:lnB>
                    <a:solidFill>
                      <a:schemeClr val="bg1"/>
                    </a:solidFill>
                  </a:tcPr>
                </a:tc>
                <a:extLst>
                  <a:ext uri="{0D108BD9-81ED-4DB2-BD59-A6C34878D82A}">
                    <a16:rowId xmlns:a16="http://schemas.microsoft.com/office/drawing/2014/main" val="2691315321"/>
                  </a:ext>
                </a:extLst>
              </a:tr>
            </a:tbl>
          </a:graphicData>
        </a:graphic>
      </p:graphicFrame>
      <p:sp>
        <p:nvSpPr>
          <p:cNvPr id="5" name="TextBox 4">
            <a:extLst>
              <a:ext uri="{FF2B5EF4-FFF2-40B4-BE49-F238E27FC236}">
                <a16:creationId xmlns:a16="http://schemas.microsoft.com/office/drawing/2014/main" id="{659210AB-694A-417E-5ED1-17559A3326AC}"/>
              </a:ext>
            </a:extLst>
          </p:cNvPr>
          <p:cNvSpPr txBox="1"/>
          <p:nvPr/>
        </p:nvSpPr>
        <p:spPr>
          <a:xfrm>
            <a:off x="9005986" y="6397272"/>
            <a:ext cx="3103475" cy="276999"/>
          </a:xfrm>
          <a:prstGeom prst="rect">
            <a:avLst/>
          </a:prstGeom>
          <a:noFill/>
          <a:ln w="19050">
            <a:solidFill>
              <a:schemeClr val="tx1"/>
            </a:solidFill>
            <a:prstDash val="sysDash"/>
          </a:ln>
        </p:spPr>
        <p:txBody>
          <a:bodyPr wrap="square" lIns="91440" tIns="45720" rIns="91440" bIns="45720" rtlCol="0" anchor="t">
            <a:spAutoFit/>
          </a:bodyPr>
          <a:lstStyle/>
          <a:p>
            <a:pPr algn="ctr"/>
            <a:r>
              <a:rPr lang="en-GB" sz="1200" b="1" dirty="0">
                <a:latin typeface="Montserrat"/>
              </a:rPr>
              <a:t>Photo credit: Thom Flint, CAFOD</a:t>
            </a:r>
            <a:endParaRPr lang="en-US" sz="1200" b="1">
              <a:latin typeface="Montserrat"/>
            </a:endParaRPr>
          </a:p>
        </p:txBody>
      </p:sp>
    </p:spTree>
    <p:extLst>
      <p:ext uri="{BB962C8B-B14F-4D97-AF65-F5344CB8AC3E}">
        <p14:creationId xmlns:p14="http://schemas.microsoft.com/office/powerpoint/2010/main" val="1802440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25B7-B732-69E9-18AA-653502E3EBC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8EF7FB9-66DF-C60B-1E6B-4D233BFF264F}"/>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F24FB4EE-8B45-F9EF-2E59-606FD3509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9576"/>
            <a:ext cx="12192000" cy="8128000"/>
          </a:xfrm>
          <a:prstGeom prst="rect">
            <a:avLst/>
          </a:prstGeom>
        </p:spPr>
      </p:pic>
      <p:sp>
        <p:nvSpPr>
          <p:cNvPr id="6" name="TextBox 5">
            <a:extLst>
              <a:ext uri="{FF2B5EF4-FFF2-40B4-BE49-F238E27FC236}">
                <a16:creationId xmlns:a16="http://schemas.microsoft.com/office/drawing/2014/main" id="{B76FFD23-D921-6BEB-DB21-0DCE880C3447}"/>
              </a:ext>
            </a:extLst>
          </p:cNvPr>
          <p:cNvSpPr txBox="1"/>
          <p:nvPr/>
        </p:nvSpPr>
        <p:spPr>
          <a:xfrm>
            <a:off x="486567" y="341378"/>
            <a:ext cx="3830752" cy="523220"/>
          </a:xfrm>
          <a:prstGeom prst="rect">
            <a:avLst/>
          </a:prstGeom>
          <a:noFill/>
        </p:spPr>
        <p:txBody>
          <a:bodyPr wrap="square" lIns="91440" tIns="45720" rIns="91440" bIns="45720" rtlCol="0" anchor="t">
            <a:spAutoFit/>
          </a:bodyPr>
          <a:lstStyle/>
          <a:p>
            <a:r>
              <a:rPr lang="en-GB" sz="2800">
                <a:solidFill>
                  <a:schemeClr val="bg1"/>
                </a:solidFill>
                <a:latin typeface="Montserrat ExtraBold"/>
              </a:rPr>
              <a:t>Photo 5</a:t>
            </a:r>
            <a:endParaRPr lang="en-US">
              <a:solidFill>
                <a:schemeClr val="bg1"/>
              </a:solidFill>
            </a:endParaRPr>
          </a:p>
        </p:txBody>
      </p:sp>
    </p:spTree>
    <p:extLst>
      <p:ext uri="{BB962C8B-B14F-4D97-AF65-F5344CB8AC3E}">
        <p14:creationId xmlns:p14="http://schemas.microsoft.com/office/powerpoint/2010/main" val="1046113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59D21-643A-A301-A752-674F4BA58E5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2CAAED2-DE0B-D624-7D36-3E899D86986D}"/>
              </a:ext>
            </a:extLst>
          </p:cNvPr>
          <p:cNvSpPr txBox="1"/>
          <p:nvPr/>
        </p:nvSpPr>
        <p:spPr>
          <a:xfrm>
            <a:off x="607288" y="1592029"/>
            <a:ext cx="10977423" cy="1477328"/>
          </a:xfrm>
          <a:custGeom>
            <a:avLst/>
            <a:gdLst>
              <a:gd name="csX0" fmla="*/ 0 w 10977423"/>
              <a:gd name="csY0" fmla="*/ 0 h 1477328"/>
              <a:gd name="csX1" fmla="*/ 356766 w 10977423"/>
              <a:gd name="csY1" fmla="*/ 0 h 1477328"/>
              <a:gd name="csX2" fmla="*/ 823307 w 10977423"/>
              <a:gd name="csY2" fmla="*/ 0 h 1477328"/>
              <a:gd name="csX3" fmla="*/ 1619170 w 10977423"/>
              <a:gd name="csY3" fmla="*/ 0 h 1477328"/>
              <a:gd name="csX4" fmla="*/ 2415033 w 10977423"/>
              <a:gd name="csY4" fmla="*/ 0 h 1477328"/>
              <a:gd name="csX5" fmla="*/ 3101122 w 10977423"/>
              <a:gd name="csY5" fmla="*/ 0 h 1477328"/>
              <a:gd name="csX6" fmla="*/ 3457888 w 10977423"/>
              <a:gd name="csY6" fmla="*/ 0 h 1477328"/>
              <a:gd name="csX7" fmla="*/ 4253751 w 10977423"/>
              <a:gd name="csY7" fmla="*/ 0 h 1477328"/>
              <a:gd name="csX8" fmla="*/ 4939840 w 10977423"/>
              <a:gd name="csY8" fmla="*/ 0 h 1477328"/>
              <a:gd name="csX9" fmla="*/ 5625929 w 10977423"/>
              <a:gd name="csY9" fmla="*/ 0 h 1477328"/>
              <a:gd name="csX10" fmla="*/ 6092470 w 10977423"/>
              <a:gd name="csY10" fmla="*/ 0 h 1477328"/>
              <a:gd name="csX11" fmla="*/ 6449236 w 10977423"/>
              <a:gd name="csY11" fmla="*/ 0 h 1477328"/>
              <a:gd name="csX12" fmla="*/ 7135325 w 10977423"/>
              <a:gd name="csY12" fmla="*/ 0 h 1477328"/>
              <a:gd name="csX13" fmla="*/ 8040962 w 10977423"/>
              <a:gd name="csY13" fmla="*/ 0 h 1477328"/>
              <a:gd name="csX14" fmla="*/ 8727051 w 10977423"/>
              <a:gd name="csY14" fmla="*/ 0 h 1477328"/>
              <a:gd name="csX15" fmla="*/ 9522914 w 10977423"/>
              <a:gd name="csY15" fmla="*/ 0 h 1477328"/>
              <a:gd name="csX16" fmla="*/ 10977423 w 10977423"/>
              <a:gd name="csY16" fmla="*/ 0 h 1477328"/>
              <a:gd name="csX17" fmla="*/ 10977423 w 10977423"/>
              <a:gd name="csY17" fmla="*/ 448123 h 1477328"/>
              <a:gd name="csX18" fmla="*/ 10977423 w 10977423"/>
              <a:gd name="csY18" fmla="*/ 911019 h 1477328"/>
              <a:gd name="csX19" fmla="*/ 10977423 w 10977423"/>
              <a:gd name="csY19" fmla="*/ 1477328 h 1477328"/>
              <a:gd name="csX20" fmla="*/ 10291334 w 10977423"/>
              <a:gd name="csY20" fmla="*/ 1477328 h 1477328"/>
              <a:gd name="csX21" fmla="*/ 9934568 w 10977423"/>
              <a:gd name="csY21" fmla="*/ 1477328 h 1477328"/>
              <a:gd name="csX22" fmla="*/ 9248479 w 10977423"/>
              <a:gd name="csY22" fmla="*/ 1477328 h 1477328"/>
              <a:gd name="csX23" fmla="*/ 8562390 w 10977423"/>
              <a:gd name="csY23" fmla="*/ 1477328 h 1477328"/>
              <a:gd name="csX24" fmla="*/ 7656753 w 10977423"/>
              <a:gd name="csY24" fmla="*/ 1477328 h 1477328"/>
              <a:gd name="csX25" fmla="*/ 7299986 w 10977423"/>
              <a:gd name="csY25" fmla="*/ 1477328 h 1477328"/>
              <a:gd name="csX26" fmla="*/ 6723672 w 10977423"/>
              <a:gd name="csY26" fmla="*/ 1477328 h 1477328"/>
              <a:gd name="csX27" fmla="*/ 6037583 w 10977423"/>
              <a:gd name="csY27" fmla="*/ 1477328 h 1477328"/>
              <a:gd name="csX28" fmla="*/ 5461268 w 10977423"/>
              <a:gd name="csY28" fmla="*/ 1477328 h 1477328"/>
              <a:gd name="csX29" fmla="*/ 4665405 w 10977423"/>
              <a:gd name="csY29" fmla="*/ 1477328 h 1477328"/>
              <a:gd name="csX30" fmla="*/ 3759767 w 10977423"/>
              <a:gd name="csY30" fmla="*/ 1477328 h 1477328"/>
              <a:gd name="csX31" fmla="*/ 2854130 w 10977423"/>
              <a:gd name="csY31" fmla="*/ 1477328 h 1477328"/>
              <a:gd name="csX32" fmla="*/ 2168041 w 10977423"/>
              <a:gd name="csY32" fmla="*/ 1477328 h 1477328"/>
              <a:gd name="csX33" fmla="*/ 1262404 w 10977423"/>
              <a:gd name="csY33" fmla="*/ 1477328 h 1477328"/>
              <a:gd name="csX34" fmla="*/ 795863 w 10977423"/>
              <a:gd name="csY34" fmla="*/ 1477328 h 1477328"/>
              <a:gd name="csX35" fmla="*/ 0 w 10977423"/>
              <a:gd name="csY35" fmla="*/ 1477328 h 1477328"/>
              <a:gd name="csX36" fmla="*/ 0 w 10977423"/>
              <a:gd name="csY36" fmla="*/ 1014432 h 1477328"/>
              <a:gd name="csX37" fmla="*/ 0 w 10977423"/>
              <a:gd name="csY37" fmla="*/ 566309 h 1477328"/>
              <a:gd name="csX38" fmla="*/ 0 w 10977423"/>
              <a:gd name="csY38" fmla="*/ 0 h 1477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0977423" h="1477328" extrusionOk="0">
                <a:moveTo>
                  <a:pt x="0" y="0"/>
                </a:moveTo>
                <a:cubicBezTo>
                  <a:pt x="157349" y="-2990"/>
                  <a:pt x="222890" y="-824"/>
                  <a:pt x="356766" y="0"/>
                </a:cubicBezTo>
                <a:cubicBezTo>
                  <a:pt x="490642" y="824"/>
                  <a:pt x="661442" y="-18901"/>
                  <a:pt x="823307" y="0"/>
                </a:cubicBezTo>
                <a:cubicBezTo>
                  <a:pt x="985172" y="18901"/>
                  <a:pt x="1438306" y="30329"/>
                  <a:pt x="1619170" y="0"/>
                </a:cubicBezTo>
                <a:cubicBezTo>
                  <a:pt x="1800034" y="-30329"/>
                  <a:pt x="2029445" y="-24438"/>
                  <a:pt x="2415033" y="0"/>
                </a:cubicBezTo>
                <a:cubicBezTo>
                  <a:pt x="2800621" y="24438"/>
                  <a:pt x="2893712" y="-4558"/>
                  <a:pt x="3101122" y="0"/>
                </a:cubicBezTo>
                <a:cubicBezTo>
                  <a:pt x="3308532" y="4558"/>
                  <a:pt x="3379196" y="9511"/>
                  <a:pt x="3457888" y="0"/>
                </a:cubicBezTo>
                <a:cubicBezTo>
                  <a:pt x="3536580" y="-9511"/>
                  <a:pt x="3934093" y="2796"/>
                  <a:pt x="4253751" y="0"/>
                </a:cubicBezTo>
                <a:cubicBezTo>
                  <a:pt x="4573409" y="-2796"/>
                  <a:pt x="4737441" y="28780"/>
                  <a:pt x="4939840" y="0"/>
                </a:cubicBezTo>
                <a:cubicBezTo>
                  <a:pt x="5142239" y="-28780"/>
                  <a:pt x="5475272" y="3746"/>
                  <a:pt x="5625929" y="0"/>
                </a:cubicBezTo>
                <a:cubicBezTo>
                  <a:pt x="5776586" y="-3746"/>
                  <a:pt x="5966647" y="10200"/>
                  <a:pt x="6092470" y="0"/>
                </a:cubicBezTo>
                <a:cubicBezTo>
                  <a:pt x="6218293" y="-10200"/>
                  <a:pt x="6276844" y="-7452"/>
                  <a:pt x="6449236" y="0"/>
                </a:cubicBezTo>
                <a:cubicBezTo>
                  <a:pt x="6621628" y="7452"/>
                  <a:pt x="6985375" y="12000"/>
                  <a:pt x="7135325" y="0"/>
                </a:cubicBezTo>
                <a:cubicBezTo>
                  <a:pt x="7285275" y="-12000"/>
                  <a:pt x="7719777" y="23695"/>
                  <a:pt x="8040962" y="0"/>
                </a:cubicBezTo>
                <a:cubicBezTo>
                  <a:pt x="8362147" y="-23695"/>
                  <a:pt x="8465790" y="-32722"/>
                  <a:pt x="8727051" y="0"/>
                </a:cubicBezTo>
                <a:cubicBezTo>
                  <a:pt x="8988312" y="32722"/>
                  <a:pt x="9236118" y="4910"/>
                  <a:pt x="9522914" y="0"/>
                </a:cubicBezTo>
                <a:cubicBezTo>
                  <a:pt x="9809710" y="-4910"/>
                  <a:pt x="10487952" y="-5041"/>
                  <a:pt x="10977423" y="0"/>
                </a:cubicBezTo>
                <a:cubicBezTo>
                  <a:pt x="10965386" y="174279"/>
                  <a:pt x="10986272" y="301683"/>
                  <a:pt x="10977423" y="448123"/>
                </a:cubicBezTo>
                <a:cubicBezTo>
                  <a:pt x="10968574" y="594563"/>
                  <a:pt x="10986309" y="737550"/>
                  <a:pt x="10977423" y="911019"/>
                </a:cubicBezTo>
                <a:cubicBezTo>
                  <a:pt x="10968537" y="1084488"/>
                  <a:pt x="11002178" y="1346539"/>
                  <a:pt x="10977423" y="1477328"/>
                </a:cubicBezTo>
                <a:cubicBezTo>
                  <a:pt x="10741296" y="1459398"/>
                  <a:pt x="10561092" y="1475503"/>
                  <a:pt x="10291334" y="1477328"/>
                </a:cubicBezTo>
                <a:cubicBezTo>
                  <a:pt x="10021576" y="1479153"/>
                  <a:pt x="10027969" y="1477698"/>
                  <a:pt x="9934568" y="1477328"/>
                </a:cubicBezTo>
                <a:cubicBezTo>
                  <a:pt x="9841167" y="1476958"/>
                  <a:pt x="9444187" y="1509077"/>
                  <a:pt x="9248479" y="1477328"/>
                </a:cubicBezTo>
                <a:cubicBezTo>
                  <a:pt x="9052771" y="1445579"/>
                  <a:pt x="8709446" y="1466670"/>
                  <a:pt x="8562390" y="1477328"/>
                </a:cubicBezTo>
                <a:cubicBezTo>
                  <a:pt x="8415334" y="1487986"/>
                  <a:pt x="8086079" y="1491498"/>
                  <a:pt x="7656753" y="1477328"/>
                </a:cubicBezTo>
                <a:cubicBezTo>
                  <a:pt x="7227427" y="1463158"/>
                  <a:pt x="7378790" y="1463461"/>
                  <a:pt x="7299986" y="1477328"/>
                </a:cubicBezTo>
                <a:cubicBezTo>
                  <a:pt x="7221182" y="1491195"/>
                  <a:pt x="6957488" y="1451931"/>
                  <a:pt x="6723672" y="1477328"/>
                </a:cubicBezTo>
                <a:cubicBezTo>
                  <a:pt x="6489856" y="1502725"/>
                  <a:pt x="6231985" y="1477537"/>
                  <a:pt x="6037583" y="1477328"/>
                </a:cubicBezTo>
                <a:cubicBezTo>
                  <a:pt x="5843181" y="1477119"/>
                  <a:pt x="5663494" y="1491262"/>
                  <a:pt x="5461268" y="1477328"/>
                </a:cubicBezTo>
                <a:cubicBezTo>
                  <a:pt x="5259042" y="1463394"/>
                  <a:pt x="4951707" y="1466796"/>
                  <a:pt x="4665405" y="1477328"/>
                </a:cubicBezTo>
                <a:cubicBezTo>
                  <a:pt x="4379103" y="1487860"/>
                  <a:pt x="4199403" y="1468425"/>
                  <a:pt x="3759767" y="1477328"/>
                </a:cubicBezTo>
                <a:cubicBezTo>
                  <a:pt x="3320131" y="1486231"/>
                  <a:pt x="3080389" y="1432503"/>
                  <a:pt x="2854130" y="1477328"/>
                </a:cubicBezTo>
                <a:cubicBezTo>
                  <a:pt x="2627871" y="1522153"/>
                  <a:pt x="2479762" y="1490835"/>
                  <a:pt x="2168041" y="1477328"/>
                </a:cubicBezTo>
                <a:cubicBezTo>
                  <a:pt x="1856320" y="1463821"/>
                  <a:pt x="1583558" y="1478586"/>
                  <a:pt x="1262404" y="1477328"/>
                </a:cubicBezTo>
                <a:cubicBezTo>
                  <a:pt x="941250" y="1476070"/>
                  <a:pt x="985844" y="1486957"/>
                  <a:pt x="795863" y="1477328"/>
                </a:cubicBezTo>
                <a:cubicBezTo>
                  <a:pt x="605882" y="1467699"/>
                  <a:pt x="317111" y="1509111"/>
                  <a:pt x="0" y="1477328"/>
                </a:cubicBezTo>
                <a:cubicBezTo>
                  <a:pt x="11288" y="1347357"/>
                  <a:pt x="15120" y="1199217"/>
                  <a:pt x="0" y="1014432"/>
                </a:cubicBezTo>
                <a:cubicBezTo>
                  <a:pt x="-15120" y="829647"/>
                  <a:pt x="-21281" y="773103"/>
                  <a:pt x="0" y="566309"/>
                </a:cubicBezTo>
                <a:cubicBezTo>
                  <a:pt x="21281" y="359515"/>
                  <a:pt x="-14821" y="267041"/>
                  <a:pt x="0" y="0"/>
                </a:cubicBezTo>
                <a:close/>
              </a:path>
            </a:pathLst>
          </a:custGeom>
          <a:noFill/>
          <a:ln w="57150">
            <a:solidFill>
              <a:schemeClr val="tx1"/>
            </a:solidFill>
            <a:extLst>
              <a:ext uri="{C807C97D-BFC1-408E-A445-0C87EB9F89A2}">
                <ask:lineSketchStyleProps xmlns:ask="http://schemas.microsoft.com/office/drawing/2018/sketchyshapes" sd="512993337">
                  <a:prstGeom prst="rect">
                    <a:avLst/>
                  </a:prstGeom>
                  <ask:type>
                    <ask:lineSketchFreehand/>
                  </ask:type>
                </ask:lineSketchStyleProps>
              </a:ext>
            </a:extLst>
          </a:ln>
        </p:spPr>
        <p:txBody>
          <a:bodyPr wrap="square" lIns="91440" tIns="45720" rIns="91440" bIns="45720" anchor="t">
            <a:spAutoFit/>
          </a:bodyPr>
          <a:lstStyle/>
          <a:p>
            <a:r>
              <a:rPr lang="en-GB" dirty="0">
                <a:latin typeface="Montserrat"/>
              </a:rPr>
              <a:t>“Someone from the community comes and talks to girls in the clubs...</a:t>
            </a:r>
          </a:p>
          <a:p>
            <a:r>
              <a:rPr lang="en-GB" dirty="0">
                <a:latin typeface="Montserrat"/>
              </a:rPr>
              <a:t>The club has made me confident. If you want to say anything, you stand in front and address the group. So, at first I was shy, but now I've gained confidence, and that actually made me become a prefect.”</a:t>
            </a:r>
          </a:p>
          <a:p>
            <a:pPr algn="ctr"/>
            <a:r>
              <a:rPr lang="en-GB" dirty="0">
                <a:latin typeface="Montserrat"/>
              </a:rPr>
              <a:t>Maggie</a:t>
            </a:r>
          </a:p>
        </p:txBody>
      </p:sp>
      <p:pic>
        <p:nvPicPr>
          <p:cNvPr id="3" name="Picture 2" descr="A logo with a green and blue circle&#10;&#10;AI-generated content may be incorrect.">
            <a:extLst>
              <a:ext uri="{FF2B5EF4-FFF2-40B4-BE49-F238E27FC236}">
                <a16:creationId xmlns:a16="http://schemas.microsoft.com/office/drawing/2014/main" id="{74F44B20-6082-A633-0347-EE7B93D098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2485" y="247679"/>
            <a:ext cx="2582686" cy="754460"/>
          </a:xfrm>
          <a:prstGeom prst="rect">
            <a:avLst/>
          </a:prstGeom>
        </p:spPr>
      </p:pic>
      <p:sp>
        <p:nvSpPr>
          <p:cNvPr id="2" name="TextBox 1">
            <a:extLst>
              <a:ext uri="{FF2B5EF4-FFF2-40B4-BE49-F238E27FC236}">
                <a16:creationId xmlns:a16="http://schemas.microsoft.com/office/drawing/2014/main" id="{3EFD0E59-321F-9E4C-F8D6-078D63057099}"/>
              </a:ext>
            </a:extLst>
          </p:cNvPr>
          <p:cNvSpPr txBox="1"/>
          <p:nvPr/>
        </p:nvSpPr>
        <p:spPr>
          <a:xfrm>
            <a:off x="206829" y="163285"/>
            <a:ext cx="1262741" cy="1046440"/>
          </a:xfrm>
          <a:prstGeom prst="rect">
            <a:avLst/>
          </a:prstGeom>
          <a:noFill/>
          <a:ln w="19050">
            <a:solidFill>
              <a:schemeClr val="tx1"/>
            </a:solidFill>
            <a:prstDash val="sysDash"/>
          </a:ln>
        </p:spPr>
        <p:txBody>
          <a:bodyPr wrap="square" lIns="91440" tIns="45720" rIns="91440" bIns="45720" rtlCol="0" anchor="t">
            <a:spAutoFit/>
          </a:bodyPr>
          <a:lstStyle/>
          <a:p>
            <a:pPr algn="ctr"/>
            <a:r>
              <a:rPr lang="en-GB" b="1" dirty="0">
                <a:latin typeface="Montserrat"/>
              </a:rPr>
              <a:t>Photo </a:t>
            </a:r>
          </a:p>
          <a:p>
            <a:pPr algn="ctr"/>
            <a:r>
              <a:rPr lang="en-GB" sz="4400" b="1" dirty="0">
                <a:latin typeface="Montserrat"/>
              </a:rPr>
              <a:t>5</a:t>
            </a:r>
            <a:endParaRPr lang="en-US" sz="4400" b="1" dirty="0">
              <a:latin typeface="Montserrat"/>
            </a:endParaRPr>
          </a:p>
        </p:txBody>
      </p:sp>
      <p:graphicFrame>
        <p:nvGraphicFramePr>
          <p:cNvPr id="6" name="Table 5">
            <a:extLst>
              <a:ext uri="{FF2B5EF4-FFF2-40B4-BE49-F238E27FC236}">
                <a16:creationId xmlns:a16="http://schemas.microsoft.com/office/drawing/2014/main" id="{9248FC52-B37D-B647-FB02-8FA98B47692A}"/>
              </a:ext>
            </a:extLst>
          </p:cNvPr>
          <p:cNvGraphicFramePr>
            <a:graphicFrameLocks noGrp="1"/>
          </p:cNvGraphicFramePr>
          <p:nvPr>
            <p:extLst>
              <p:ext uri="{D42A27DB-BD31-4B8C-83A1-F6EECF244321}">
                <p14:modId xmlns:p14="http://schemas.microsoft.com/office/powerpoint/2010/main" val="2685212491"/>
              </p:ext>
            </p:extLst>
          </p:nvPr>
        </p:nvGraphicFramePr>
        <p:xfrm>
          <a:off x="373635" y="3315179"/>
          <a:ext cx="11608015" cy="3293180"/>
        </p:xfrm>
        <a:graphic>
          <a:graphicData uri="http://schemas.openxmlformats.org/drawingml/2006/table">
            <a:tbl>
              <a:tblPr/>
              <a:tblGrid>
                <a:gridCol w="11608015">
                  <a:extLst>
                    <a:ext uri="{9D8B030D-6E8A-4147-A177-3AD203B41FA5}">
                      <a16:colId xmlns:a16="http://schemas.microsoft.com/office/drawing/2014/main" val="1987969688"/>
                    </a:ext>
                  </a:extLst>
                </a:gridCol>
              </a:tblGrid>
              <a:tr h="517085">
                <a:tc>
                  <a:txBody>
                    <a:bodyPr/>
                    <a:lstStyle/>
                    <a:p>
                      <a:pPr lvl="0" algn="l">
                        <a:lnSpc>
                          <a:spcPct val="100000"/>
                        </a:lnSpc>
                        <a:spcBef>
                          <a:spcPts val="0"/>
                        </a:spcBef>
                        <a:spcAft>
                          <a:spcPts val="0"/>
                        </a:spcAft>
                        <a:buNone/>
                      </a:pPr>
                      <a:r>
                        <a:rPr lang="en-GB" sz="1600" b="0" i="0" u="none" strike="noStrike" kern="1200" noProof="0" dirty="0">
                          <a:solidFill>
                            <a:srgbClr val="000000"/>
                          </a:solidFill>
                          <a:effectLst/>
                          <a:latin typeface="Montserrat"/>
                          <a:cs typeface="Segoe UI"/>
                        </a:rPr>
                        <a:t>CAFOD has helped set up Gender Clubs at Maggie’s school, where girls can learn about hygiene, their rights, gender-based violence and how to report concerns. The clubs provide a safe space for students to learn, speak up and support one another.</a:t>
                      </a:r>
                    </a:p>
                    <a:p>
                      <a:pPr lvl="0" algn="l">
                        <a:lnSpc>
                          <a:spcPct val="100000"/>
                        </a:lnSpc>
                        <a:spcBef>
                          <a:spcPts val="0"/>
                        </a:spcBef>
                        <a:spcAft>
                          <a:spcPts val="0"/>
                        </a:spcAft>
                        <a:buNone/>
                      </a:pPr>
                      <a:endParaRPr lang="en-GB" sz="1600" b="0" i="0" u="none" strike="noStrike" kern="1200" noProof="0" dirty="0">
                        <a:solidFill>
                          <a:srgbClr val="000000"/>
                        </a:solidFill>
                        <a:effectLst/>
                        <a:latin typeface="Montserrat"/>
                        <a:cs typeface="Segoe UI"/>
                      </a:endParaRPr>
                    </a:p>
                    <a:p>
                      <a:pPr lvl="0" algn="l">
                        <a:lnSpc>
                          <a:spcPct val="100000"/>
                        </a:lnSpc>
                        <a:spcBef>
                          <a:spcPts val="0"/>
                        </a:spcBef>
                        <a:spcAft>
                          <a:spcPts val="0"/>
                        </a:spcAft>
                        <a:buNone/>
                      </a:pPr>
                      <a:r>
                        <a:rPr lang="en-GB" sz="1600" b="0" i="0" u="none" strike="noStrike" kern="1200" noProof="0" dirty="0">
                          <a:solidFill>
                            <a:srgbClr val="000000"/>
                          </a:solidFill>
                          <a:effectLst/>
                          <a:latin typeface="Montserrat"/>
                          <a:cs typeface="Segoe UI"/>
                        </a:rPr>
                        <a:t>Taking part has given Maggie opportunities to use her voice and build her confidence and leadership skills. She explained that this newfound confidence helped her to become a prefect.</a:t>
                      </a:r>
                      <a:endParaRPr lang="en-GB" sz="1600" b="0">
                        <a:latin typeface="Montserrat"/>
                      </a:endParaRPr>
                    </a:p>
                    <a:p>
                      <a:pPr lvl="0" algn="l">
                        <a:lnSpc>
                          <a:spcPct val="100000"/>
                        </a:lnSpc>
                        <a:spcBef>
                          <a:spcPts val="0"/>
                        </a:spcBef>
                        <a:spcAft>
                          <a:spcPts val="0"/>
                        </a:spcAft>
                        <a:buNone/>
                      </a:pPr>
                      <a:endParaRPr lang="en-GB" sz="1600" b="1" i="0" u="none" strike="noStrike" kern="1200" noProof="0" dirty="0">
                        <a:solidFill>
                          <a:srgbClr val="000000"/>
                        </a:solidFill>
                        <a:effectLst/>
                        <a:latin typeface="Montserrat"/>
                        <a:cs typeface="Segoe UI"/>
                      </a:endParaRPr>
                    </a:p>
                    <a:p>
                      <a:pPr lvl="0" algn="l">
                        <a:lnSpc>
                          <a:spcPct val="100000"/>
                        </a:lnSpc>
                        <a:spcBef>
                          <a:spcPts val="0"/>
                        </a:spcBef>
                        <a:spcAft>
                          <a:spcPts val="0"/>
                        </a:spcAft>
                        <a:buNone/>
                      </a:pPr>
                      <a:endParaRPr lang="en-GB" sz="1600" b="1" i="0" u="none" strike="noStrike" kern="1200" noProof="0" dirty="0">
                        <a:solidFill>
                          <a:srgbClr val="000000"/>
                        </a:solidFill>
                        <a:effectLst/>
                        <a:latin typeface="Montserrat"/>
                        <a:cs typeface="Segoe UI"/>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cs typeface="Segoe UI"/>
                        </a:rPr>
                        <a:t>What helps you feel confident enough to speak up and share your ideas?</a:t>
                      </a:r>
                      <a:endParaRPr lang="en-GB" sz="1600">
                        <a:latin typeface="Montserrat"/>
                      </a:endParaRPr>
                    </a:p>
                    <a:p>
                      <a:pPr lvl="0" algn="l">
                        <a:lnSpc>
                          <a:spcPct val="100000"/>
                        </a:lnSpc>
                        <a:spcBef>
                          <a:spcPts val="0"/>
                        </a:spcBef>
                        <a:spcAft>
                          <a:spcPts val="0"/>
                        </a:spcAft>
                        <a:buNone/>
                      </a:pPr>
                      <a:endParaRPr lang="en-GB" sz="1600" b="1" i="0" u="none" strike="noStrike" kern="1200" noProof="0" dirty="0">
                        <a:solidFill>
                          <a:srgbClr val="A1C617"/>
                        </a:solidFill>
                        <a:effectLst/>
                        <a:latin typeface="Montserrat"/>
                        <a:cs typeface="Segoe UI"/>
                      </a:endParaRPr>
                    </a:p>
                    <a:p>
                      <a:pPr lvl="0" algn="l">
                        <a:lnSpc>
                          <a:spcPct val="100000"/>
                        </a:lnSpc>
                        <a:spcBef>
                          <a:spcPts val="0"/>
                        </a:spcBef>
                        <a:spcAft>
                          <a:spcPts val="0"/>
                        </a:spcAft>
                        <a:buNone/>
                      </a:pPr>
                      <a:r>
                        <a:rPr lang="en-GB" sz="1600" b="1" i="0" u="none" strike="noStrike" kern="1200" noProof="0" dirty="0">
                          <a:solidFill>
                            <a:srgbClr val="A1C617"/>
                          </a:solidFill>
                          <a:effectLst/>
                          <a:latin typeface="Montserrat"/>
                          <a:cs typeface="Segoe UI"/>
                        </a:rPr>
                        <a:t>How could you use your voice and skills to make a positive difference in your school or community?</a:t>
                      </a:r>
                      <a:endParaRPr lang="en-GB" sz="1600" dirty="0">
                        <a:latin typeface="Montserrat"/>
                      </a:endParaRPr>
                    </a:p>
                    <a:p>
                      <a:pPr lvl="0" algn="l">
                        <a:lnSpc>
                          <a:spcPct val="100000"/>
                        </a:lnSpc>
                        <a:spcBef>
                          <a:spcPts val="0"/>
                        </a:spcBef>
                        <a:spcAft>
                          <a:spcPts val="0"/>
                        </a:spcAft>
                        <a:buNone/>
                      </a:pPr>
                      <a:endParaRPr lang="en-GB" sz="1600" b="0" i="0" u="none" strike="noStrike" kern="1200" noProof="0">
                        <a:solidFill>
                          <a:srgbClr val="000000"/>
                        </a:solidFill>
                        <a:effectLst/>
                        <a:latin typeface="Montserrat School"/>
                      </a:endParaRPr>
                    </a:p>
                    <a:p>
                      <a:pPr lvl="0" algn="l">
                        <a:lnSpc>
                          <a:spcPct val="100000"/>
                        </a:lnSpc>
                        <a:spcBef>
                          <a:spcPts val="0"/>
                        </a:spcBef>
                        <a:spcAft>
                          <a:spcPts val="0"/>
                        </a:spcAft>
                        <a:buNone/>
                      </a:pPr>
                      <a:endParaRPr lang="en-GB" sz="1800" b="1" i="0" u="none" strike="noStrike" kern="1200" noProof="0">
                        <a:solidFill>
                          <a:srgbClr val="92D050"/>
                        </a:solidFill>
                        <a:effectLst/>
                        <a:latin typeface="Montserrat School ExtBd" pitchFamily="2" charset="0"/>
                      </a:endParaRPr>
                    </a:p>
                  </a:txBody>
                  <a:tcPr marL="0" marR="0" marT="46390" marB="46390">
                    <a:lnL>
                      <a:noFill/>
                    </a:lnL>
                    <a:lnR>
                      <a:noFill/>
                    </a:lnR>
                    <a:lnT>
                      <a:noFill/>
                    </a:lnT>
                    <a:lnB>
                      <a:noFill/>
                    </a:lnB>
                    <a:solidFill>
                      <a:schemeClr val="bg1"/>
                    </a:solidFill>
                  </a:tcPr>
                </a:tc>
                <a:extLst>
                  <a:ext uri="{0D108BD9-81ED-4DB2-BD59-A6C34878D82A}">
                    <a16:rowId xmlns:a16="http://schemas.microsoft.com/office/drawing/2014/main" val="2691315321"/>
                  </a:ext>
                </a:extLst>
              </a:tr>
            </a:tbl>
          </a:graphicData>
        </a:graphic>
      </p:graphicFrame>
      <p:sp>
        <p:nvSpPr>
          <p:cNvPr id="8" name="TextBox 7">
            <a:extLst>
              <a:ext uri="{FF2B5EF4-FFF2-40B4-BE49-F238E27FC236}">
                <a16:creationId xmlns:a16="http://schemas.microsoft.com/office/drawing/2014/main" id="{16E471A5-5CCA-BAA1-0B08-C29964E30B0A}"/>
              </a:ext>
            </a:extLst>
          </p:cNvPr>
          <p:cNvSpPr txBox="1"/>
          <p:nvPr/>
        </p:nvSpPr>
        <p:spPr>
          <a:xfrm>
            <a:off x="8470772" y="6506130"/>
            <a:ext cx="3602403" cy="276999"/>
          </a:xfrm>
          <a:prstGeom prst="rect">
            <a:avLst/>
          </a:prstGeom>
          <a:noFill/>
          <a:ln w="19050">
            <a:solidFill>
              <a:schemeClr val="tx1"/>
            </a:solidFill>
            <a:prstDash val="sysDash"/>
          </a:ln>
        </p:spPr>
        <p:txBody>
          <a:bodyPr wrap="square" lIns="91440" tIns="45720" rIns="91440" bIns="45720" rtlCol="0" anchor="t">
            <a:spAutoFit/>
          </a:bodyPr>
          <a:lstStyle/>
          <a:p>
            <a:pPr algn="ctr"/>
            <a:r>
              <a:rPr lang="en-GB" sz="1200" b="1" dirty="0">
                <a:latin typeface="Montserrat"/>
              </a:rPr>
              <a:t>Photo credit: </a:t>
            </a:r>
            <a:r>
              <a:rPr lang="en-GB" sz="1200" b="1" dirty="0">
                <a:highlight>
                  <a:srgbClr val="F9F9FA"/>
                </a:highlight>
                <a:latin typeface="Montserrat"/>
                <a:ea typeface="+mn-lt"/>
                <a:cs typeface="+mn-lt"/>
              </a:rPr>
              <a:t>Cynthia Matonhodze, CAFOD</a:t>
            </a:r>
            <a:endParaRPr lang="en-US" sz="1200" b="1">
              <a:latin typeface="Montserrat"/>
            </a:endParaRPr>
          </a:p>
        </p:txBody>
      </p:sp>
    </p:spTree>
    <p:extLst>
      <p:ext uri="{BB962C8B-B14F-4D97-AF65-F5344CB8AC3E}">
        <p14:creationId xmlns:p14="http://schemas.microsoft.com/office/powerpoint/2010/main" val="34861571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76" ma:contentTypeDescription="Create a new document." ma:contentTypeScope="" ma:versionID="577683d2868247b252211b2613be0c92">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xmlns:ns6="453a0c7f-c966-4a5c-a0f8-de0f8150ea1e" targetNamespace="http://schemas.microsoft.com/office/2006/metadata/properties" ma:root="true" ma:fieldsID="c3e6392446de2dc74f0d420db2acf702" ns2:_="" ns3:_="" ns4:_="" ns5:_="" ns6:_="">
    <xsd:import namespace="04672002-f21f-4240-adfb-f0b653fb6fb5"/>
    <xsd:import namespace="236a9a4b-a03c-46ba-8ec6-624c184acbc6"/>
    <xsd:import namespace="http://schemas.microsoft.com/sharepoint/v3/fields"/>
    <xsd:import namespace="bdf04112-6931-4610-9724-cd62e91446a3"/>
    <xsd:import namespace="453a0c7f-c966-4a5c-a0f8-de0f8150ea1e"/>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6: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73aede18-5762-4cff-92fc-bd8aa2d291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3a0c7f-c966-4a5c-a0f8-de0f8150ea1e"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3b9f4064-c5ee-4255-b955-fb8a72b2bce5}" ma:internalName="TaxCatchAll" ma:showField="CatchAllData" ma:web="04672002-f21f-4240-adfb-f0b653fb6f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ctivity xmlns="236a9a4b-a03c-46ba-8ec6-624c184acbc6">Advent</Activity>
    <Audience xmlns="236a9a4b-a03c-46ba-8ec6-624c184acbc6">11-18</Audience>
    <_Status xmlns="http://schemas.microsoft.com/sharepoint/v3/fields">Not Started</_Status>
    <lcf76f155ced4ddcb4097134ff3c332f xmlns="236a9a4b-a03c-46ba-8ec6-624c184acbc6">
      <Terms xmlns="http://schemas.microsoft.com/office/infopath/2007/PartnerControls"/>
    </lcf76f155ced4ddcb4097134ff3c332f>
    <TaxCatchAll xmlns="453a0c7f-c966-4a5c-a0f8-de0f8150ea1e" xsi:nil="true"/>
    <_dlc_DocId xmlns="04672002-f21f-4240-adfb-f0b653fb6fb5">SZUU6KYVHK2A-2146017777-19992</_dlc_DocId>
    <_dlc_DocIdUrl xmlns="04672002-f21f-4240-adfb-f0b653fb6fb5">
      <Url>https://cafod365.sharepoint.com/sites/int/Education/_layouts/15/DocIdRedir.aspx?ID=SZUU6KYVHK2A-2146017777-19992</Url>
      <Description>SZUU6KYVHK2A-2146017777-19992</Description>
    </_dlc_DocIdUrl>
  </documentManagement>
</p:properties>
</file>

<file path=customXml/itemProps1.xml><?xml version="1.0" encoding="utf-8"?>
<ds:datastoreItem xmlns:ds="http://schemas.openxmlformats.org/officeDocument/2006/customXml" ds:itemID="{78D3DD52-D3A7-4AB6-BF44-D1874DF4CC74}">
  <ds:schemaRefs>
    <ds:schemaRef ds:uri="http://schemas.microsoft.com/sharepoint/events"/>
  </ds:schemaRefs>
</ds:datastoreItem>
</file>

<file path=customXml/itemProps2.xml><?xml version="1.0" encoding="utf-8"?>
<ds:datastoreItem xmlns:ds="http://schemas.openxmlformats.org/officeDocument/2006/customXml" ds:itemID="{84FC92AF-4F14-4FEF-945B-E776806EB02B}">
  <ds:schemaRefs>
    <ds:schemaRef ds:uri="04672002-f21f-4240-adfb-f0b653fb6fb5"/>
    <ds:schemaRef ds:uri="236a9a4b-a03c-46ba-8ec6-624c184acbc6"/>
    <ds:schemaRef ds:uri="453a0c7f-c966-4a5c-a0f8-de0f8150ea1e"/>
    <ds:schemaRef ds:uri="bdf04112-6931-4610-9724-cd62e91446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C09DE4A-CDE7-4E18-B493-8E19094E4538}">
  <ds:schemaRefs>
    <ds:schemaRef ds:uri="http://schemas.microsoft.com/sharepoint/v3/contenttype/forms"/>
  </ds:schemaRefs>
</ds:datastoreItem>
</file>

<file path=customXml/itemProps4.xml><?xml version="1.0" encoding="utf-8"?>
<ds:datastoreItem xmlns:ds="http://schemas.openxmlformats.org/officeDocument/2006/customXml" ds:itemID="{D4D2530C-301A-4D8A-A213-0A14A1413E27}">
  <ds:schemaRefs>
    <ds:schemaRef ds:uri="04672002-f21f-4240-adfb-f0b653fb6fb5"/>
    <ds:schemaRef ds:uri="236a9a4b-a03c-46ba-8ec6-624c184acbc6"/>
    <ds:schemaRef ds:uri="453a0c7f-c966-4a5c-a0f8-de0f8150ea1e"/>
    <ds:schemaRef ds:uri="bdf04112-6931-4610-9724-cd62e91446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field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1400</Words>
  <Application>Microsoft Office PowerPoint</Application>
  <PresentationFormat>Widescreen</PresentationFormat>
  <Paragraphs>101</Paragraphs>
  <Slides>14</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Montserrat School ExtBd</vt:lpstr>
      <vt:lpstr>Montserrat ExtraBold</vt:lpstr>
      <vt:lpstr>Arial</vt:lpstr>
      <vt:lpstr>Aptos Display</vt:lpstr>
      <vt:lpstr>Montserrat</vt:lpstr>
      <vt:lpstr>Montserrat School</vt:lpstr>
      <vt:lpstr>Aptos</vt:lpstr>
      <vt:lpstr>Office Theme</vt:lpstr>
      <vt:lpstr>PowerPoint Presentation</vt:lpstr>
      <vt:lpstr>PowerPoint Presentation</vt:lpstr>
      <vt:lpstr>PowerPoint Presentation</vt:lpstr>
      <vt:lpstr>Zimbabwe fact 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Bailey</dc:creator>
  <cp:lastModifiedBy>Ruth Martin</cp:lastModifiedBy>
  <cp:revision>139</cp:revision>
  <dcterms:created xsi:type="dcterms:W3CDTF">2025-09-22T10:39:09Z</dcterms:created>
  <dcterms:modified xsi:type="dcterms:W3CDTF">2026-09-28T14:25:46Z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0x01010096472308B02E1E4A9F4BBEA19176AB65</vt:lpwstr>
  </property>
  <property fmtid="{D5CDD505-2E9C-101B-9397-08002B2CF9AE}" pid="3" name="_dlc_DocIdItemGuid">
    <vt:lpwstr>d7773265-7e8e-4471-9e5d-d4eada1b01f7</vt:lpwstr>
  </property>
  <property fmtid="{D5CDD505-2E9C-101B-9397-08002B2CF9AE}" pid="4" name="MediaServiceImageTags">
    <vt:lpwstr/>
  </property>
</Properties>
</file>