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4"/>
  </p:notesMasterIdLst>
  <p:handoutMasterIdLst>
    <p:handoutMasterId r:id="rId25"/>
  </p:handoutMasterIdLst>
  <p:sldIdLst>
    <p:sldId id="301" r:id="rId6"/>
    <p:sldId id="268" r:id="rId7"/>
    <p:sldId id="420" r:id="rId8"/>
    <p:sldId id="423" r:id="rId9"/>
    <p:sldId id="269" r:id="rId10"/>
    <p:sldId id="386" r:id="rId11"/>
    <p:sldId id="381" r:id="rId12"/>
    <p:sldId id="382" r:id="rId13"/>
    <p:sldId id="424" r:id="rId14"/>
    <p:sldId id="394" r:id="rId15"/>
    <p:sldId id="422" r:id="rId16"/>
    <p:sldId id="293" r:id="rId17"/>
    <p:sldId id="405" r:id="rId18"/>
    <p:sldId id="418" r:id="rId19"/>
    <p:sldId id="399" r:id="rId20"/>
    <p:sldId id="361" r:id="rId21"/>
    <p:sldId id="290" r:id="rId22"/>
    <p:sldId id="257" r:id="rId23"/>
  </p:sldIdLst>
  <p:sldSz cx="9144000" cy="5143500" type="screen16x9"/>
  <p:notesSz cx="20104100" cy="11309350"/>
  <p:embeddedFontLst>
    <p:embeddedFont>
      <p:font typeface="Century Gothic" panose="020B0502020202020204"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
      <p:font typeface="Montserrat ExtraBold" panose="00000900000000000000" pitchFamily="2" charset="0"/>
      <p:bold r:id="rId34"/>
      <p:italic r:id="rId35"/>
      <p:boldItalic r:id="rId36"/>
    </p:embeddedFont>
    <p:embeddedFont>
      <p:font typeface="Montserrat Light" panose="00000400000000000000" pitchFamily="2" charset="0"/>
      <p:regular r:id="rId37"/>
      <p:italic r:id="rId38"/>
    </p:embeddedFont>
    <p:embeddedFont>
      <p:font typeface="Segoe UI" panose="020B0502040204020203" pitchFamily="34" charset="0"/>
      <p:regular r:id="rId39"/>
      <p:bold r:id="rId40"/>
      <p:italic r:id="rId41"/>
      <p:boldItalic r:id="rId42"/>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C67802-1FAB-3695-F34C-51D747B48ED5}" v="1" dt="2025-10-15T15:39:46.125"/>
    <p1510:client id="{26D36ABE-CF6D-4268-9C31-801941A22744}" v="3" dt="2025-10-15T15:51:03.381"/>
    <p1510:client id="{3893DC2C-027B-1CF4-A9D3-0A9BEAA7E1EB}" v="1295" dt="2025-10-15T14:36:41.78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310"/>
        <p:guide pos="98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9.fntdata"/><Relationship Id="rId42" Type="http://schemas.openxmlformats.org/officeDocument/2006/relationships/font" Target="fonts/font17.fntdata"/><Relationship Id="rId47"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10/15/2025</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10/15/2025</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u="none" strike="noStrike" kern="1200">
                <a:solidFill>
                  <a:schemeClr val="tx1"/>
                </a:solidFill>
                <a:effectLst/>
              </a:rPr>
              <a:t>Children’s liturgy: </a:t>
            </a:r>
            <a:r>
              <a:rPr lang="en-US" b="1"/>
              <a:t>Twenty-ninth </a:t>
            </a:r>
            <a:r>
              <a:rPr lang="en-US" b="1" i="0" u="none" strike="noStrike" kern="1200">
                <a:solidFill>
                  <a:schemeClr val="tx1"/>
                </a:solidFill>
                <a:effectLst/>
              </a:rPr>
              <a:t>Sunday in Ordinary Time (Year C)</a:t>
            </a:r>
            <a:endParaRPr lang="en-US" b="1"/>
          </a:p>
          <a:p>
            <a:endParaRPr lang="en-US" b="1" dirty="0"/>
          </a:p>
          <a:p>
            <a:r>
              <a:rPr lang="en-US" b="1" i="0" u="none" strike="noStrike" kern="1200" dirty="0">
                <a:solidFill>
                  <a:schemeClr val="tx1"/>
                </a:solidFill>
                <a:effectLst/>
              </a:rPr>
              <a:t>Preparation of the worship space</a:t>
            </a:r>
            <a:endParaRPr lang="en-US" dirty="0"/>
          </a:p>
          <a:p>
            <a:r>
              <a:rPr lang="en-US" b="1" i="0" u="none" strike="noStrike" kern="1200" err="1">
                <a:solidFill>
                  <a:schemeClr val="tx1"/>
                </a:solidFill>
                <a:effectLst/>
              </a:rPr>
              <a:t>Colour</a:t>
            </a:r>
            <a:r>
              <a:rPr lang="en-US" b="1" i="0" u="none" strike="noStrike" kern="1200">
                <a:solidFill>
                  <a:schemeClr val="tx1"/>
                </a:solidFill>
                <a:effectLst/>
              </a:rPr>
              <a:t>: </a:t>
            </a:r>
            <a:r>
              <a:rPr lang="en-US" b="0" i="0" u="none" strike="noStrike" kern="1200">
                <a:solidFill>
                  <a:schemeClr val="tx1"/>
                </a:solidFill>
                <a:effectLst/>
              </a:rPr>
              <a:t>green </a:t>
            </a:r>
            <a:endParaRPr lang="en-US"/>
          </a:p>
          <a:p>
            <a:r>
              <a:rPr lang="en-US" b="1" i="0" u="none" strike="noStrike" kern="1200" dirty="0">
                <a:solidFill>
                  <a:schemeClr val="tx1"/>
                </a:solidFill>
                <a:effectLst/>
              </a:rPr>
              <a:t>Props: </a:t>
            </a:r>
            <a:r>
              <a:rPr lang="en-US" b="0" i="0" u="none" strike="noStrike" kern="1200" dirty="0" err="1">
                <a:solidFill>
                  <a:schemeClr val="tx1"/>
                </a:solidFill>
                <a:effectLst/>
              </a:rPr>
              <a:t>coloured</a:t>
            </a:r>
            <a:r>
              <a:rPr lang="en-US" b="0" i="0" u="none" strike="noStrike" kern="1200" dirty="0">
                <a:solidFill>
                  <a:schemeClr val="tx1"/>
                </a:solidFill>
                <a:effectLst/>
              </a:rPr>
              <a:t> pens and pencils</a:t>
            </a:r>
            <a:r>
              <a:rPr lang="en-US" dirty="0"/>
              <a:t>, weighing scales, small plain cards, pebbles</a:t>
            </a:r>
          </a:p>
          <a:p>
            <a:endParaRPr lang="en-US" b="1" dirty="0"/>
          </a:p>
          <a:p>
            <a:r>
              <a:rPr lang="en-US" b="1" i="0" u="none" strike="noStrike" kern="1200" dirty="0">
                <a:solidFill>
                  <a:schemeClr val="tx1"/>
                </a:solidFill>
                <a:effectLst/>
              </a:rPr>
              <a:t>Song suggestions</a:t>
            </a:r>
            <a:endParaRPr lang="en-US" dirty="0"/>
          </a:p>
          <a:p>
            <a:r>
              <a:rPr lang="en-US" dirty="0"/>
              <a:t>O Lord, hear my prayer </a:t>
            </a:r>
            <a:r>
              <a:rPr lang="en-US" b="0" i="0" u="none" strike="noStrike" kern="1200" dirty="0">
                <a:solidFill>
                  <a:schemeClr val="tx1"/>
                </a:solidFill>
                <a:effectLst/>
              </a:rPr>
              <a:t>(</a:t>
            </a:r>
            <a:r>
              <a:rPr lang="en-US" dirty="0"/>
              <a:t>929</a:t>
            </a:r>
            <a:r>
              <a:rPr lang="en-US" b="0" i="0" u="none" strike="noStrike" kern="1200" dirty="0">
                <a:solidFill>
                  <a:schemeClr val="tx1"/>
                </a:solidFill>
                <a:effectLst/>
              </a:rPr>
              <a:t>, Laudate)</a:t>
            </a:r>
            <a:endParaRPr lang="en-US" dirty="0"/>
          </a:p>
          <a:p>
            <a:endParaRPr lang="en-US" b="1" dirty="0"/>
          </a:p>
          <a:p>
            <a:r>
              <a:rPr lang="en-US" b="1" i="0" u="none" strike="noStrike" kern="1200" dirty="0">
                <a:solidFill>
                  <a:schemeClr val="tx1"/>
                </a:solidFill>
                <a:effectLst/>
              </a:rPr>
              <a:t>Welcome</a:t>
            </a:r>
            <a:endParaRPr lang="en-US" dirty="0"/>
          </a:p>
          <a:p>
            <a:r>
              <a:rPr lang="en-US" b="0" i="0" u="none" strike="noStrike" kern="1200" dirty="0">
                <a:solidFill>
                  <a:schemeClr val="tx1"/>
                </a:solidFill>
                <a:effectLst/>
              </a:rPr>
              <a:t>Today we </a:t>
            </a:r>
            <a:r>
              <a:rPr lang="en-US" dirty="0"/>
              <a:t>hear about a bad judge and a widow who would not give up. Jesus teaches us </a:t>
            </a:r>
            <a:r>
              <a:rPr lang="en-US" b="0" i="0" u="none" strike="noStrike" kern="1200" dirty="0">
                <a:solidFill>
                  <a:schemeClr val="tx1"/>
                </a:solidFill>
                <a:effectLst/>
              </a:rPr>
              <a:t>the </a:t>
            </a:r>
            <a:r>
              <a:rPr lang="en-US" dirty="0"/>
              <a:t>importance of justice, of praying and of never giving up hope. Let’s find out more...</a:t>
            </a:r>
          </a:p>
          <a:p>
            <a:endParaRPr lang="en-US" b="1" dirty="0"/>
          </a:p>
          <a:p>
            <a:endParaRPr lang="en-US" dirty="0"/>
          </a:p>
          <a:p>
            <a:r>
              <a:rPr lang="en-US" dirty="0" err="1"/>
              <a:t>Abadhalee</a:t>
            </a:r>
            <a:r>
              <a:rPr lang="en-US" dirty="0"/>
              <a:t>, Southern Ethiopia</a:t>
            </a:r>
          </a:p>
          <a:p>
            <a:r>
              <a:rPr lang="en-US" dirty="0"/>
              <a:t>Photo credit: Louise Norton</a:t>
            </a:r>
          </a:p>
          <a:p>
            <a:endParaRPr lang="en-US"/>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Adi and her children, Southern Ethiopia</a:t>
            </a:r>
            <a:endParaRPr lang="en-US">
              <a:ea typeface="Calibri"/>
            </a:endParaRPr>
          </a:p>
          <a:p>
            <a:r>
              <a:rPr lang="en-US" dirty="0"/>
              <a:t>Photo credit: Louise Norton</a:t>
            </a:r>
          </a:p>
          <a:p>
            <a:r>
              <a:rPr lang="en-US" dirty="0"/>
              <a:t>Meera and her daughter, Pakistan</a:t>
            </a:r>
          </a:p>
          <a:p>
            <a:r>
              <a:rPr lang="en-US" dirty="0"/>
              <a:t>Photo credit: Community World Service Asia (CWSA)</a:t>
            </a:r>
          </a:p>
          <a:p>
            <a:r>
              <a:rPr lang="en-US" dirty="0"/>
              <a:t>Esmerelda, Peru</a:t>
            </a:r>
          </a:p>
          <a:p>
            <a:r>
              <a:rPr lang="en-US" dirty="0"/>
              <a:t>Photo credit: Gemma Salter</a:t>
            </a:r>
          </a:p>
          <a:p>
            <a:r>
              <a:rPr lang="en-US" dirty="0"/>
              <a:t>Long </a:t>
            </a:r>
            <a:r>
              <a:rPr lang="en-US" err="1"/>
              <a:t>Sreyneang</a:t>
            </a:r>
            <a:r>
              <a:rPr lang="en-US" dirty="0"/>
              <a:t>, Cambodia</a:t>
            </a:r>
          </a:p>
          <a:p>
            <a:r>
              <a:rPr lang="en-US" dirty="0"/>
              <a:t>Photo credit: Tom </a:t>
            </a:r>
            <a:r>
              <a:rPr lang="en-US" err="1"/>
              <a:t>Chheat</a:t>
            </a:r>
            <a:endParaRPr lang="en-US"/>
          </a:p>
        </p:txBody>
      </p:sp>
      <p:sp>
        <p:nvSpPr>
          <p:cNvPr id="4" name="Slide Number Placeholder 3"/>
          <p:cNvSpPr>
            <a:spLocks noGrp="1"/>
          </p:cNvSpPr>
          <p:nvPr>
            <p:ph type="sldNum" sz="quarter" idx="5"/>
          </p:nvPr>
        </p:nvSpPr>
        <p:spPr/>
        <p:txBody>
          <a:bodyPr/>
          <a:lstStyle/>
          <a:p>
            <a:fld id="{9B55366C-5F8C-42CA-9C4D-03125D9DB2B7}" type="slidenum">
              <a:rPr lang="en-US"/>
              <a:t>10</a:t>
            </a:fld>
            <a:endParaRPr lang="en-US"/>
          </a:p>
        </p:txBody>
      </p:sp>
    </p:spTree>
    <p:extLst>
      <p:ext uri="{BB962C8B-B14F-4D97-AF65-F5344CB8AC3E}">
        <p14:creationId xmlns:p14="http://schemas.microsoft.com/office/powerpoint/2010/main" val="4218967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38383C"/>
                </a:solidFill>
                <a:ea typeface="Calibri"/>
                <a:cs typeface="Calibri"/>
              </a:rPr>
              <a:t>Children at St Chad's Primary School</a:t>
            </a:r>
          </a:p>
          <a:p>
            <a:r>
              <a:rPr lang="en-US" dirty="0">
                <a:solidFill>
                  <a:srgbClr val="38383C"/>
                </a:solidFill>
                <a:ea typeface="Calibri"/>
                <a:cs typeface="Calibri"/>
              </a:rPr>
              <a:t>Photo credit: Joe Newman</a:t>
            </a:r>
          </a:p>
        </p:txBody>
      </p:sp>
      <p:sp>
        <p:nvSpPr>
          <p:cNvPr id="4" name="Slide Number Placeholder 3"/>
          <p:cNvSpPr>
            <a:spLocks noGrp="1"/>
          </p:cNvSpPr>
          <p:nvPr>
            <p:ph type="sldNum" sz="quarter" idx="5"/>
          </p:nvPr>
        </p:nvSpPr>
        <p:spPr/>
        <p:txBody>
          <a:bodyPr/>
          <a:lstStyle/>
          <a:p>
            <a:fld id="{9B55366C-5F8C-42CA-9C4D-03125D9DB2B7}" type="slidenum">
              <a:rPr lang="en-US"/>
              <a:t>11</a:t>
            </a:fld>
            <a:endParaRPr lang="en-US"/>
          </a:p>
        </p:txBody>
      </p:sp>
    </p:spTree>
    <p:extLst>
      <p:ext uri="{BB962C8B-B14F-4D97-AF65-F5344CB8AC3E}">
        <p14:creationId xmlns:p14="http://schemas.microsoft.com/office/powerpoint/2010/main" val="578907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Francis Xavier's RC Primary School, Herefordshire</a:t>
            </a:r>
          </a:p>
          <a:p>
            <a:r>
              <a:rPr lang="en-US" dirty="0">
                <a:ea typeface="Calibri"/>
                <a:cs typeface="Calibri"/>
              </a:rPr>
              <a:t>Photo credit:</a:t>
            </a:r>
            <a:r>
              <a:rPr lang="en-US" dirty="0">
                <a:ea typeface="Calibri"/>
              </a:rPr>
              <a:t> </a:t>
            </a:r>
            <a:r>
              <a:rPr lang="en-US" dirty="0"/>
              <a:t>Victoria Ahmed </a:t>
            </a:r>
          </a:p>
        </p:txBody>
      </p:sp>
      <p:sp>
        <p:nvSpPr>
          <p:cNvPr id="4" name="Slide Number Placeholder 3"/>
          <p:cNvSpPr>
            <a:spLocks noGrp="1"/>
          </p:cNvSpPr>
          <p:nvPr>
            <p:ph type="sldNum" sz="quarter" idx="5"/>
          </p:nvPr>
        </p:nvSpPr>
        <p:spPr/>
        <p:txBody>
          <a:bodyPr/>
          <a:lstStyle/>
          <a:p>
            <a:fld id="{467C0A84-E356-4051-98B9-B29298D6E6F5}" type="slidenum">
              <a:rPr lang="en-GB" smtClean="0"/>
              <a:t>14</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ea typeface="Calibri" panose="020F0502020204030204"/>
              <a:cs typeface="Calibri" panose="020F0502020204030204"/>
            </a:endParaRPr>
          </a:p>
          <a:p>
            <a:r>
              <a:rPr lang="en-US">
                <a:ea typeface="Calibri" panose="020F0502020204030204"/>
                <a:cs typeface="Calibri" panose="020F0502020204030204"/>
              </a:rPr>
              <a:t>Photo credit: Vicky Ahmed</a:t>
            </a:r>
          </a:p>
        </p:txBody>
      </p:sp>
      <p:sp>
        <p:nvSpPr>
          <p:cNvPr id="4" name="Slide Number Placeholder 3"/>
          <p:cNvSpPr>
            <a:spLocks noGrp="1"/>
          </p:cNvSpPr>
          <p:nvPr>
            <p:ph type="sldNum" sz="quarter" idx="5"/>
          </p:nvPr>
        </p:nvSpPr>
        <p:spPr/>
        <p:txBody>
          <a:bodyPr/>
          <a:lstStyle/>
          <a:p>
            <a:fld id="{9B55366C-5F8C-42CA-9C4D-03125D9DB2B7}" type="slidenum">
              <a:rPr lang="en-US"/>
              <a:t>15</a:t>
            </a:fld>
            <a:endParaRPr lang="en-US"/>
          </a:p>
        </p:txBody>
      </p:sp>
    </p:spTree>
    <p:extLst>
      <p:ext uri="{BB962C8B-B14F-4D97-AF65-F5344CB8AC3E}">
        <p14:creationId xmlns:p14="http://schemas.microsoft.com/office/powerpoint/2010/main" val="3531482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Jane Smith</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16</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18</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Francis Xavier's RC Primary School, Herefordshire</a:t>
            </a:r>
            <a:endParaRPr lang="en-US">
              <a:solidFill>
                <a:srgbClr val="444444"/>
              </a:solidFill>
            </a:endParaRPr>
          </a:p>
          <a:p>
            <a:r>
              <a:rPr lang="en-US" dirty="0"/>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ea typeface="Calibri"/>
              <a:cs typeface="Calibri"/>
            </a:endParaRPr>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Romero cross</a:t>
            </a:r>
          </a:p>
          <a:p>
            <a:r>
              <a:rPr lang="en-US" dirty="0">
                <a:latin typeface="Calibri"/>
                <a:ea typeface="Calibri"/>
                <a:cs typeface="Calibri"/>
              </a:rPr>
              <a:t>Photo credit: CAFOD</a:t>
            </a:r>
          </a:p>
        </p:txBody>
      </p:sp>
      <p:sp>
        <p:nvSpPr>
          <p:cNvPr id="4" name="Slide Number Placeholder 3"/>
          <p:cNvSpPr>
            <a:spLocks noGrp="1"/>
          </p:cNvSpPr>
          <p:nvPr>
            <p:ph type="sldNum" sz="quarter" idx="5"/>
          </p:nvPr>
        </p:nvSpPr>
        <p:spPr/>
        <p:txBody>
          <a:bodyPr/>
          <a:lstStyle/>
          <a:p>
            <a:fld id="{A3F0725B-8BBF-6349-B206-C25D6BA6A9C8}" type="slidenum">
              <a:rPr lang="en-US" smtClean="0"/>
              <a:t>4</a:t>
            </a:fld>
            <a:endParaRPr lang="en-US"/>
          </a:p>
        </p:txBody>
      </p:sp>
    </p:spTree>
    <p:extLst>
      <p:ext uri="{BB962C8B-B14F-4D97-AF65-F5344CB8AC3E}">
        <p14:creationId xmlns:p14="http://schemas.microsoft.com/office/powerpoint/2010/main" val="1711523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ea typeface="Calibri"/>
                <a:cs typeface="Calibri"/>
              </a:rPr>
              <a:t>Judge's gavel</a:t>
            </a:r>
          </a:p>
          <a:p>
            <a:r>
              <a:rPr lang="en-GB" dirty="0">
                <a:ea typeface="Calibri"/>
                <a:cs typeface="Calibri"/>
              </a:rPr>
              <a:t>Photo credit: Stock image</a:t>
            </a: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5</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Thoughtful</a:t>
            </a:r>
          </a:p>
          <a:p>
            <a:r>
              <a:rPr lang="en-US" dirty="0">
                <a:ea typeface="Calibri"/>
                <a:cs typeface="Calibri"/>
              </a:rPr>
              <a:t>Photo </a:t>
            </a:r>
            <a:r>
              <a:rPr lang="en-US" dirty="0" err="1">
                <a:ea typeface="Calibri"/>
                <a:cs typeface="Calibri"/>
              </a:rPr>
              <a:t>credit:Joseph</a:t>
            </a:r>
            <a:r>
              <a:rPr lang="en-US" dirty="0">
                <a:ea typeface="Calibri"/>
                <a:cs typeface="Calibri"/>
              </a:rPr>
              <a:t> Gonzalez on</a:t>
            </a:r>
            <a:r>
              <a:rPr lang="en-US" dirty="0">
                <a:solidFill>
                  <a:srgbClr val="000000"/>
                </a:solidFill>
              </a:rPr>
              <a:t> </a:t>
            </a:r>
            <a:r>
              <a:rPr lang="en-US" dirty="0" err="1">
                <a:solidFill>
                  <a:srgbClr val="000000"/>
                </a:solidFill>
              </a:rPr>
              <a:t>Unsplash</a:t>
            </a:r>
            <a:endParaRPr lang="en-US" dirty="0" err="1">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praying</a:t>
            </a:r>
          </a:p>
          <a:p>
            <a:r>
              <a:rPr lang="en-US" dirty="0">
                <a:ea typeface="Calibri"/>
                <a:cs typeface="Calibri"/>
              </a:rPr>
              <a:t>Photo credit: Carlos Magno</a:t>
            </a: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Lucia, Guatemala</a:t>
            </a:r>
          </a:p>
          <a:p>
            <a:r>
              <a:rPr lang="en-US" dirty="0">
                <a:ea typeface="Calibri"/>
                <a:cs typeface="Calibri"/>
              </a:rPr>
              <a:t>Photo credit:</a:t>
            </a:r>
            <a:r>
              <a:rPr lang="en-US" dirty="0"/>
              <a:t> </a:t>
            </a:r>
            <a:r>
              <a:rPr lang="en-US" dirty="0">
                <a:solidFill>
                  <a:srgbClr val="38383C"/>
                </a:solidFill>
              </a:rPr>
              <a:t>Montserrat Fernandez</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Community Big Lent Walk, Reading</a:t>
            </a:r>
          </a:p>
          <a:p>
            <a:r>
              <a:rPr lang="en-US" dirty="0">
                <a:latin typeface="Calibri"/>
                <a:ea typeface="Calibri"/>
                <a:cs typeface="Calibri"/>
              </a:rPr>
              <a:t>Photo credit: Amit Rudro</a:t>
            </a:r>
            <a:endParaRPr lang="en-US" dirty="0"/>
          </a:p>
        </p:txBody>
      </p:sp>
      <p:sp>
        <p:nvSpPr>
          <p:cNvPr id="4" name="Slide Number Placeholder 3"/>
          <p:cNvSpPr>
            <a:spLocks noGrp="1"/>
          </p:cNvSpPr>
          <p:nvPr>
            <p:ph type="sldNum" sz="quarter" idx="5"/>
          </p:nvPr>
        </p:nvSpPr>
        <p:spPr/>
        <p:txBody>
          <a:bodyPr/>
          <a:lstStyle/>
          <a:p>
            <a:fld id="{A3F0725B-8BBF-6349-B206-C25D6BA6A9C8}" type="slidenum">
              <a:rPr lang="en-US" smtClean="0"/>
              <a:t>9</a:t>
            </a:fld>
            <a:endParaRPr lang="en-US"/>
          </a:p>
        </p:txBody>
      </p:sp>
    </p:spTree>
    <p:extLst>
      <p:ext uri="{BB962C8B-B14F-4D97-AF65-F5344CB8AC3E}">
        <p14:creationId xmlns:p14="http://schemas.microsoft.com/office/powerpoint/2010/main" val="21767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15/10/2025</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15/10/2025</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15/10/2025</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AxzEJQ6ZKFI" TargetMode="External"/><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5.jpe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hyperlink" Target="https://cafod.org.uk/education/education-resources/autumn-resources-for-schools"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hyperlink" Target="https://assets.ctfassets.net/vy3axnuecuwj/5b6ec034df855a14e69419706b84fda41d6047294216f6ccb2075b4567ff06d0/7b2a61202d179091730fa1bdf7acb3b5/29th_Sunday_Ordinary_Time.pdf"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hyperlink" Target="https://cafod.org.uk/education/campaign-in-your-school"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hyperlink" Target="https://formstack.io/8716E" TargetMode="External"/><Relationship Id="rId7" Type="http://schemas.openxmlformats.org/officeDocument/2006/relationships/hyperlink" Target="https://cafod.org.uk/education/campaign-in-your-school" TargetMode="External"/><Relationship Id="rId2" Type="http://schemas.openxmlformats.org/officeDocument/2006/relationships/hyperlink" Target="https://cafod.org.uk/education/primary-teaching-resources/primary-school-assemblies/season-of-creation-assembly-for-ks2" TargetMode="External"/><Relationship Id="rId1" Type="http://schemas.openxmlformats.org/officeDocument/2006/relationships/slideLayout" Target="../slideLayouts/slideLayout8.xml"/><Relationship Id="rId6" Type="http://schemas.openxmlformats.org/officeDocument/2006/relationships/hyperlink" Target="https://cafod.org.uk/jubilee-schools/jubilee-pledge/jubilee-pledge-map" TargetMode="External"/><Relationship Id="rId5" Type="http://schemas.openxmlformats.org/officeDocument/2006/relationships/hyperlink" Target="https://cafod.org.uk/education/education-resources/emergency-resources-schools" TargetMode="External"/><Relationship Id="rId10" Type="http://schemas.openxmlformats.org/officeDocument/2006/relationships/image" Target="../media/image30.jpeg"/><Relationship Id="rId4" Type="http://schemas.openxmlformats.org/officeDocument/2006/relationships/hyperlink" Target="https://cafod.org.uk/education/education-resources/autumn-resources-for-schools" TargetMode="External"/><Relationship Id="rId9"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2.jpe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1107806" y="1404873"/>
            <a:ext cx="3048297" cy="1523494"/>
          </a:xfrm>
        </p:spPr>
        <p:txBody>
          <a:bodyPr/>
          <a:lstStyle/>
          <a:p>
            <a:pPr rtl="0" fontAlgn="base"/>
            <a:r>
              <a:rPr lang="en-GB" dirty="0">
                <a:solidFill>
                  <a:srgbClr val="000000"/>
                </a:solidFill>
                <a:latin typeface="Century Gothic"/>
                <a:cs typeface="Times New Roman"/>
              </a:rPr>
              <a:t>How do you think you can help to make the world a fairer place? </a:t>
            </a:r>
            <a:endParaRPr lang="en-GB" dirty="0">
              <a:latin typeface="Century Gothic"/>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dirty="0">
                <a:latin typeface="Century Gothic"/>
              </a:rPr>
              <a:t>Gospel Celebration of the Word</a:t>
            </a:r>
            <a:endParaRPr lang="en-US" dirty="0">
              <a:latin typeface="Century Gothic" panose="020B0502020202020204" pitchFamily="34" charset="0"/>
            </a:endParaRPr>
          </a:p>
        </p:txBody>
      </p:sp>
      <p:pic>
        <p:nvPicPr>
          <p:cNvPr id="8" name="Picture Placeholder 7">
            <a:extLst>
              <a:ext uri="{FF2B5EF4-FFF2-40B4-BE49-F238E27FC236}">
                <a16:creationId xmlns:a16="http://schemas.microsoft.com/office/drawing/2014/main" id="{3B692EFD-8589-CE50-0B9E-682A2DAF435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3319" r="13319"/>
          <a:stretch/>
        </p:blipFill>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81AC09-FEED-085F-BF48-52366811F473}"/>
              </a:ext>
            </a:extLst>
          </p:cNvPr>
          <p:cNvSpPr txBox="1"/>
          <p:nvPr/>
        </p:nvSpPr>
        <p:spPr>
          <a:xfrm>
            <a:off x="3257396" y="738545"/>
            <a:ext cx="5640453" cy="200824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dirty="0">
                <a:latin typeface="Century Gothic"/>
                <a:ea typeface="+mn-lt"/>
                <a:cs typeface="+mn-lt"/>
              </a:rPr>
              <a:t>CAFOD works with our global brothers and sisters living in poverty, because a better world needs all of us. With your prayers and fundraising, we all work together to try and make the world a fairer place. </a:t>
            </a:r>
            <a:r>
              <a:rPr lang="en-US" sz="1800" dirty="0">
                <a:solidFill>
                  <a:srgbClr val="000000"/>
                </a:solidFill>
                <a:latin typeface="Montserrat"/>
                <a:cs typeface="Arial"/>
              </a:rPr>
              <a:t>Watch our film to find out more:</a:t>
            </a:r>
          </a:p>
          <a:p>
            <a:endParaRPr lang="en-US" sz="1800" dirty="0">
              <a:solidFill>
                <a:srgbClr val="000000"/>
              </a:solidFill>
              <a:latin typeface="Montserrat"/>
              <a:cs typeface="Arial"/>
            </a:endParaRPr>
          </a:p>
          <a:p>
            <a:r>
              <a:rPr lang="en-US" sz="1800" dirty="0">
                <a:solidFill>
                  <a:srgbClr val="000000"/>
                </a:solidFill>
                <a:latin typeface="Montserrat"/>
                <a:cs typeface="Arial"/>
                <a:hlinkClick r:id="rId3">
                  <a:extLst>
                    <a:ext uri="{A12FA001-AC4F-418D-AE19-62706E023703}">
                      <ahyp:hlinkClr xmlns:ahyp="http://schemas.microsoft.com/office/drawing/2018/hyperlinkcolor" val="tx"/>
                    </a:ext>
                  </a:extLst>
                </a:hlinkClick>
              </a:rPr>
              <a:t>A better world needs all of us - CAFOD</a:t>
            </a:r>
            <a:endParaRPr lang="en-US"/>
          </a:p>
        </p:txBody>
      </p:sp>
      <p:pic>
        <p:nvPicPr>
          <p:cNvPr id="3" name="Picture 2" descr="A group of people standing in front of a hut&#10;&#10;AI-generated content may be incorrect.">
            <a:extLst>
              <a:ext uri="{FF2B5EF4-FFF2-40B4-BE49-F238E27FC236}">
                <a16:creationId xmlns:a16="http://schemas.microsoft.com/office/drawing/2014/main" id="{9899B672-C478-2842-CDEE-23F2DE251B75}"/>
              </a:ext>
            </a:extLst>
          </p:cNvPr>
          <p:cNvPicPr>
            <a:picLocks noChangeAspect="1"/>
          </p:cNvPicPr>
          <p:nvPr/>
        </p:nvPicPr>
        <p:blipFill>
          <a:blip r:embed="rId4"/>
          <a:stretch>
            <a:fillRect/>
          </a:stretch>
        </p:blipFill>
        <p:spPr>
          <a:xfrm>
            <a:off x="300049" y="740140"/>
            <a:ext cx="2758508" cy="2061148"/>
          </a:xfrm>
          <a:prstGeom prst="rect">
            <a:avLst/>
          </a:prstGeom>
        </p:spPr>
      </p:pic>
      <p:pic>
        <p:nvPicPr>
          <p:cNvPr id="2" name="Picture 1" descr="A person holding a baby&#10;&#10;AI-generated content may be incorrect.">
            <a:extLst>
              <a:ext uri="{FF2B5EF4-FFF2-40B4-BE49-F238E27FC236}">
                <a16:creationId xmlns:a16="http://schemas.microsoft.com/office/drawing/2014/main" id="{DDBB4948-4F35-FB86-27F2-EC014DB0371A}"/>
              </a:ext>
            </a:extLst>
          </p:cNvPr>
          <p:cNvPicPr>
            <a:picLocks noChangeAspect="1"/>
          </p:cNvPicPr>
          <p:nvPr/>
        </p:nvPicPr>
        <p:blipFill>
          <a:blip r:embed="rId5"/>
          <a:srcRect l="22606" t="-2458" r="6915" b="371"/>
          <a:stretch>
            <a:fillRect/>
          </a:stretch>
        </p:blipFill>
        <p:spPr>
          <a:xfrm>
            <a:off x="302631" y="2911413"/>
            <a:ext cx="2492422" cy="1890530"/>
          </a:xfrm>
          <a:prstGeom prst="rect">
            <a:avLst/>
          </a:prstGeom>
        </p:spPr>
      </p:pic>
      <p:pic>
        <p:nvPicPr>
          <p:cNvPr id="4" name="Picture 3" descr="A child holding a microphone&#10;&#10;AI-generated content may be incorrect.">
            <a:extLst>
              <a:ext uri="{FF2B5EF4-FFF2-40B4-BE49-F238E27FC236}">
                <a16:creationId xmlns:a16="http://schemas.microsoft.com/office/drawing/2014/main" id="{9CF07EE0-B83F-59A6-0402-883E87ECF62C}"/>
              </a:ext>
            </a:extLst>
          </p:cNvPr>
          <p:cNvPicPr>
            <a:picLocks noChangeAspect="1"/>
          </p:cNvPicPr>
          <p:nvPr/>
        </p:nvPicPr>
        <p:blipFill>
          <a:blip r:embed="rId6"/>
          <a:stretch>
            <a:fillRect/>
          </a:stretch>
        </p:blipFill>
        <p:spPr>
          <a:xfrm>
            <a:off x="2995809" y="2913713"/>
            <a:ext cx="2861947" cy="1883140"/>
          </a:xfrm>
          <a:prstGeom prst="rect">
            <a:avLst/>
          </a:prstGeom>
        </p:spPr>
      </p:pic>
      <p:pic>
        <p:nvPicPr>
          <p:cNvPr id="6" name="Picture 5" descr="A person watering plants in a field&#10;&#10;AI-generated content may be incorrect.">
            <a:extLst>
              <a:ext uri="{FF2B5EF4-FFF2-40B4-BE49-F238E27FC236}">
                <a16:creationId xmlns:a16="http://schemas.microsoft.com/office/drawing/2014/main" id="{2B4B2C63-2BEE-173E-E93F-A369444A58D3}"/>
              </a:ext>
            </a:extLst>
          </p:cNvPr>
          <p:cNvPicPr>
            <a:picLocks noChangeAspect="1"/>
          </p:cNvPicPr>
          <p:nvPr/>
        </p:nvPicPr>
        <p:blipFill>
          <a:blip r:embed="rId7"/>
          <a:stretch>
            <a:fillRect/>
          </a:stretch>
        </p:blipFill>
        <p:spPr>
          <a:xfrm>
            <a:off x="6078174" y="2913712"/>
            <a:ext cx="2843184" cy="1892510"/>
          </a:xfrm>
          <a:prstGeom prst="rect">
            <a:avLst/>
          </a:prstGeom>
        </p:spPr>
      </p:pic>
    </p:spTree>
    <p:extLst>
      <p:ext uri="{BB962C8B-B14F-4D97-AF65-F5344CB8AC3E}">
        <p14:creationId xmlns:p14="http://schemas.microsoft.com/office/powerpoint/2010/main" val="2762190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C4AF15-D94B-7F69-EFEC-EF57BA044E98}"/>
              </a:ext>
            </a:extLst>
          </p:cNvPr>
          <p:cNvSpPr txBox="1"/>
          <p:nvPr/>
        </p:nvSpPr>
        <p:spPr>
          <a:xfrm>
            <a:off x="6000170" y="937501"/>
            <a:ext cx="2883074" cy="369661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800" dirty="0">
                <a:latin typeface="Century Gothic"/>
                <a:cs typeface="Times New Roman"/>
              </a:rPr>
              <a:t>Children at St Chad's Primary School wanted to do something to help make the world a fairer place. </a:t>
            </a:r>
          </a:p>
          <a:p>
            <a:endParaRPr lang="en-US" sz="1800" dirty="0">
              <a:latin typeface="Century Gothic"/>
              <a:cs typeface="Times New Roman"/>
            </a:endParaRPr>
          </a:p>
          <a:p>
            <a:r>
              <a:rPr lang="en-US" sz="1800" dirty="0">
                <a:latin typeface="Century Gothic"/>
                <a:cs typeface="Times New Roman"/>
              </a:rPr>
              <a:t>They </a:t>
            </a:r>
            <a:r>
              <a:rPr lang="en-US" sz="1800" dirty="0" err="1">
                <a:latin typeface="Century Gothic"/>
                <a:cs typeface="Times New Roman"/>
              </a:rPr>
              <a:t>organised</a:t>
            </a:r>
            <a:r>
              <a:rPr lang="en-US" sz="1800" dirty="0">
                <a:latin typeface="Century Gothic"/>
                <a:cs typeface="Times New Roman"/>
              </a:rPr>
              <a:t> a cake sale, with all the money raised going to CAFOD. </a:t>
            </a:r>
          </a:p>
          <a:p>
            <a:endParaRPr lang="en-US" sz="1800" dirty="0">
              <a:latin typeface="Century Gothic"/>
              <a:cs typeface="Times New Roman"/>
            </a:endParaRPr>
          </a:p>
          <a:p>
            <a:r>
              <a:rPr lang="en-US" sz="1800" dirty="0">
                <a:latin typeface="Century Gothic"/>
                <a:cs typeface="Times New Roman"/>
              </a:rPr>
              <a:t>The cakes look delicious, don't they?!</a:t>
            </a:r>
          </a:p>
          <a:p>
            <a:endParaRPr lang="en-US" sz="1800" dirty="0">
              <a:latin typeface="Century Gothic"/>
              <a:cs typeface="Times New Roman"/>
            </a:endParaRPr>
          </a:p>
        </p:txBody>
      </p:sp>
      <p:pic>
        <p:nvPicPr>
          <p:cNvPr id="3" name="Picture 2" descr="A group of children posing for a picture&#10;&#10;AI-generated content may be incorrect.">
            <a:extLst>
              <a:ext uri="{FF2B5EF4-FFF2-40B4-BE49-F238E27FC236}">
                <a16:creationId xmlns:a16="http://schemas.microsoft.com/office/drawing/2014/main" id="{249D2F6F-D0B9-56F4-167F-ABFCDFEECF00}"/>
              </a:ext>
            </a:extLst>
          </p:cNvPr>
          <p:cNvPicPr>
            <a:picLocks noChangeAspect="1"/>
          </p:cNvPicPr>
          <p:nvPr/>
        </p:nvPicPr>
        <p:blipFill>
          <a:blip r:embed="rId3"/>
          <a:stretch>
            <a:fillRect/>
          </a:stretch>
        </p:blipFill>
        <p:spPr>
          <a:xfrm>
            <a:off x="280897" y="915893"/>
            <a:ext cx="5569430" cy="3709359"/>
          </a:xfrm>
          <a:prstGeom prst="rect">
            <a:avLst/>
          </a:prstGeom>
        </p:spPr>
      </p:pic>
    </p:spTree>
    <p:extLst>
      <p:ext uri="{BB962C8B-B14F-4D97-AF65-F5344CB8AC3E}">
        <p14:creationId xmlns:p14="http://schemas.microsoft.com/office/powerpoint/2010/main" val="1138621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27092"/>
            <a:ext cx="6109252" cy="3285884"/>
          </a:xfrm>
        </p:spPr>
        <p:txBody>
          <a:bodyPr vert="horz" lIns="731520" tIns="365760" rIns="365760" bIns="45720" numCol="2" spcCol="274320" rtlCol="0" anchor="t">
            <a:normAutofit fontScale="92500" lnSpcReduction="20000"/>
          </a:bodyPr>
          <a:lstStyle/>
          <a:p>
            <a:pPr marL="0" indent="0">
              <a:buNone/>
            </a:pPr>
            <a:r>
              <a:rPr lang="en-US" sz="1600" dirty="0">
                <a:latin typeface="Century Gothic"/>
              </a:rPr>
              <a:t>We pray for the church:</a:t>
            </a:r>
          </a:p>
          <a:p>
            <a:pPr marL="0" indent="0">
              <a:buNone/>
            </a:pPr>
            <a:r>
              <a:rPr lang="en-GB" sz="1600" dirty="0">
                <a:solidFill>
                  <a:schemeClr val="bg1"/>
                </a:solidFill>
                <a:latin typeface="Century Gothic"/>
                <a:ea typeface="Calibri"/>
                <a:cs typeface="Times New Roman"/>
              </a:rPr>
              <a:t>that it may stand up for what is right and never stay silent when people are treated unfairly. </a:t>
            </a:r>
            <a:endParaRPr lang="en-GB">
              <a:solidFill>
                <a:schemeClr val="bg1"/>
              </a:solidFill>
              <a:latin typeface="Century Gothic"/>
              <a:ea typeface="Calibri"/>
              <a:cs typeface="Times New Roman"/>
            </a:endParaRPr>
          </a:p>
          <a:p>
            <a:pPr marL="0" indent="0">
              <a:buNone/>
            </a:pPr>
            <a:r>
              <a:rPr lang="en-GB" sz="1600" dirty="0">
                <a:solidFill>
                  <a:schemeClr val="bg1"/>
                </a:solidFill>
                <a:latin typeface="Century Gothic"/>
                <a:ea typeface="Calibri"/>
                <a:cs typeface="Times New Roman"/>
              </a:rPr>
              <a:t>Lord in your mercy…</a:t>
            </a:r>
            <a:endParaRPr lang="en-GB" dirty="0">
              <a:solidFill>
                <a:schemeClr val="bg1"/>
              </a:solidFill>
              <a:latin typeface="Century Gothic"/>
            </a:endParaRPr>
          </a:p>
          <a:p>
            <a:pPr marL="0" indent="0">
              <a:buNone/>
            </a:pPr>
            <a:endParaRPr lang="en-US" dirty="0"/>
          </a:p>
          <a:p>
            <a:pPr marL="0" indent="0">
              <a:buNone/>
            </a:pPr>
            <a:endParaRPr lang="en-US" sz="1600" dirty="0">
              <a:latin typeface="Century Gothic" panose="020B0502020202020204" pitchFamily="34" charset="0"/>
            </a:endParaRPr>
          </a:p>
          <a:p>
            <a:pPr marL="0" indent="0">
              <a:buNone/>
            </a:pPr>
            <a:endParaRPr lang="en-US" sz="1600" dirty="0">
              <a:latin typeface="Century Gothic" panose="020B0502020202020204" pitchFamily="34" charset="0"/>
            </a:endParaRPr>
          </a:p>
          <a:p>
            <a:pPr marL="0" indent="0">
              <a:buNone/>
            </a:pPr>
            <a:endParaRPr lang="en-US" sz="1600" dirty="0">
              <a:solidFill>
                <a:srgbClr val="A2C617"/>
              </a:solidFill>
              <a:latin typeface="Century Gothic" panose="020B0502020202020204" pitchFamily="34" charset="0"/>
              <a:cs typeface="Times New Roman"/>
            </a:endParaRPr>
          </a:p>
          <a:p>
            <a:pPr marL="0" indent="0">
              <a:buNone/>
            </a:pPr>
            <a:endParaRPr lang="en-US" sz="1600" dirty="0">
              <a:solidFill>
                <a:srgbClr val="85A321"/>
              </a:solidFill>
              <a:latin typeface="Century Gothic" panose="020B0502020202020204" pitchFamily="34" charset="0"/>
              <a:cs typeface="Times New Roman"/>
            </a:endParaRPr>
          </a:p>
          <a:p>
            <a:pPr marL="0" indent="0">
              <a:buNone/>
            </a:pPr>
            <a:endParaRPr lang="en-US" sz="1600" dirty="0">
              <a:solidFill>
                <a:srgbClr val="85A321"/>
              </a:solidFill>
              <a:latin typeface="Century Gothic"/>
              <a:cs typeface="Times New Roman"/>
            </a:endParaRPr>
          </a:p>
          <a:p>
            <a:pPr marL="0" indent="0">
              <a:buNone/>
            </a:pPr>
            <a:endParaRPr lang="en-US" sz="1600" dirty="0">
              <a:solidFill>
                <a:srgbClr val="85A321"/>
              </a:solidFill>
              <a:latin typeface="Century Gothic"/>
              <a:cs typeface="Times New Roman"/>
            </a:endParaRPr>
          </a:p>
          <a:p>
            <a:pPr marL="0" indent="0">
              <a:buNone/>
            </a:pPr>
            <a:endParaRPr lang="en-US" sz="1600" dirty="0">
              <a:solidFill>
                <a:srgbClr val="85A321"/>
              </a:solidFill>
              <a:latin typeface="Century Gothic"/>
              <a:cs typeface="Times New Roman"/>
            </a:endParaRPr>
          </a:p>
          <a:p>
            <a:pPr marL="0" indent="0">
              <a:buNone/>
            </a:pPr>
            <a:endParaRPr lang="en-US" sz="1600" dirty="0">
              <a:solidFill>
                <a:srgbClr val="85A321"/>
              </a:solidFill>
              <a:latin typeface="Century Gothic"/>
              <a:cs typeface="Times New Roman"/>
            </a:endParaRPr>
          </a:p>
          <a:p>
            <a:pPr marL="0" indent="0">
              <a:buNone/>
            </a:pPr>
            <a:r>
              <a:rPr lang="en-US" sz="1600" dirty="0">
                <a:solidFill>
                  <a:srgbClr val="85A321"/>
                </a:solidFill>
                <a:latin typeface="Century Gothic"/>
                <a:cs typeface="Times New Roman"/>
              </a:rPr>
              <a:t>We pray for our community and those around the world who are struggling to make their voices heard, who are left out or treated unfairly: </a:t>
            </a:r>
            <a:r>
              <a:rPr lang="en-US" sz="1600" dirty="0">
                <a:solidFill>
                  <a:schemeClr val="bg1"/>
                </a:solidFill>
                <a:latin typeface="Century Gothic"/>
                <a:cs typeface="Times New Roman"/>
              </a:rPr>
              <a:t>may God give us all strength to work together for a fairer world.</a:t>
            </a:r>
            <a:endParaRPr lang="en-US">
              <a:solidFill>
                <a:schemeClr val="bg1"/>
              </a:solidFill>
            </a:endParaRPr>
          </a:p>
          <a:p>
            <a:pPr marL="0" indent="0">
              <a:buNone/>
            </a:pPr>
            <a:r>
              <a:rPr lang="en-US" sz="1600" dirty="0">
                <a:solidFill>
                  <a:schemeClr val="bg1"/>
                </a:solidFill>
                <a:latin typeface="Century Gothic"/>
                <a:cs typeface="Times New Roman"/>
              </a:rPr>
              <a:t>Lord in your mercy…</a:t>
            </a:r>
            <a:endParaRPr lang="en-US" sz="1600" dirty="0">
              <a:solidFill>
                <a:schemeClr val="bg1"/>
              </a:solidFill>
              <a:latin typeface="Century Gothic"/>
            </a:endParaRPr>
          </a:p>
          <a:p>
            <a:pPr marL="0" indent="0">
              <a:buNone/>
            </a:pPr>
            <a:endParaRPr lang="en-US" sz="1600" dirty="0"/>
          </a:p>
          <a:p>
            <a:pPr marL="121920" indent="-121920"/>
            <a:endParaRPr lang="en-US" sz="1600" dirty="0"/>
          </a:p>
          <a:p>
            <a:pPr marL="121920" indent="-121920"/>
            <a:endParaRPr lang="en-US"/>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2622759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3034749" y="1127092"/>
            <a:ext cx="6109252" cy="3285884"/>
          </a:xfrm>
        </p:spPr>
        <p:txBody>
          <a:bodyPr vert="horz" lIns="731520" tIns="365760" rIns="365760" bIns="45720" numCol="2" spcCol="274320" rtlCol="0" anchor="t">
            <a:normAutofit fontScale="92500" lnSpcReduction="20000"/>
          </a:bodyPr>
          <a:lstStyle/>
          <a:p>
            <a:pPr marL="0" indent="0">
              <a:buNone/>
            </a:pPr>
            <a:r>
              <a:rPr lang="en-US" sz="1700" dirty="0">
                <a:latin typeface="Century Gothic"/>
              </a:rPr>
              <a:t>We pray for our parish, family and friends: </a:t>
            </a:r>
          </a:p>
          <a:p>
            <a:pPr marL="0" indent="0">
              <a:buNone/>
            </a:pPr>
            <a:r>
              <a:rPr lang="en-GB" sz="1700" dirty="0">
                <a:solidFill>
                  <a:schemeClr val="bg1"/>
                </a:solidFill>
                <a:latin typeface="Century Gothic"/>
              </a:rPr>
              <a:t>that they may be  show kindness, fairness and justice to one another </a:t>
            </a:r>
            <a:r>
              <a:rPr lang="en-GB" sz="1700">
                <a:solidFill>
                  <a:schemeClr val="bg1"/>
                </a:solidFill>
                <a:latin typeface="Century Gothic"/>
              </a:rPr>
              <a:t>in our hearts and in our homes. </a:t>
            </a:r>
          </a:p>
          <a:p>
            <a:pPr marL="0" indent="0">
              <a:buNone/>
            </a:pPr>
            <a:r>
              <a:rPr lang="en-GB" sz="1700" dirty="0">
                <a:solidFill>
                  <a:schemeClr val="bg1"/>
                </a:solidFill>
                <a:latin typeface="Century Gothic"/>
              </a:rPr>
              <a:t>Lord in your mercy…</a:t>
            </a:r>
            <a:endParaRPr lang="en-US" sz="1700" dirty="0">
              <a:solidFill>
                <a:schemeClr val="bg1"/>
              </a:solidFill>
            </a:endParaRPr>
          </a:p>
          <a:p>
            <a:pPr marL="0" indent="0">
              <a:buNone/>
            </a:pPr>
            <a:endParaRPr lang="en-US" sz="1700" dirty="0">
              <a:solidFill>
                <a:srgbClr val="A2C617"/>
              </a:solidFill>
              <a:latin typeface="Century Gothic"/>
              <a:cs typeface="Times New Roman"/>
            </a:endParaRPr>
          </a:p>
          <a:p>
            <a:pPr marL="0" indent="0">
              <a:buNone/>
            </a:pPr>
            <a:endParaRPr lang="en-US" sz="1700" dirty="0">
              <a:solidFill>
                <a:srgbClr val="A2C617"/>
              </a:solidFill>
              <a:latin typeface="Century Gothic"/>
              <a:cs typeface="Times New Roman"/>
            </a:endParaRPr>
          </a:p>
          <a:p>
            <a:pPr marL="0" indent="0">
              <a:buNone/>
            </a:pPr>
            <a:endParaRPr lang="en-US" sz="1700" dirty="0">
              <a:solidFill>
                <a:srgbClr val="A2C617"/>
              </a:solidFill>
              <a:latin typeface="Century Gothic"/>
              <a:cs typeface="Times New Roman"/>
            </a:endParaRPr>
          </a:p>
          <a:p>
            <a:pPr marL="0" indent="0">
              <a:buNone/>
            </a:pPr>
            <a:endParaRPr lang="en-US" sz="1700" dirty="0">
              <a:solidFill>
                <a:srgbClr val="A2C617"/>
              </a:solidFill>
              <a:latin typeface="Century Gothic"/>
              <a:cs typeface="Times New Roman"/>
            </a:endParaRPr>
          </a:p>
          <a:p>
            <a:pPr marL="0" indent="0">
              <a:buNone/>
            </a:pPr>
            <a:r>
              <a:rPr lang="en-US" sz="1700" dirty="0">
                <a:solidFill>
                  <a:srgbClr val="A2C617"/>
                </a:solidFill>
                <a:latin typeface="Century Gothic"/>
                <a:cs typeface="Times New Roman"/>
              </a:rPr>
              <a:t> </a:t>
            </a:r>
            <a:endParaRPr lang="en-US" sz="1700">
              <a:solidFill>
                <a:srgbClr val="FFFFFF"/>
              </a:solidFill>
              <a:latin typeface="Century Gothic"/>
              <a:cs typeface="Times New Roman"/>
            </a:endParaRPr>
          </a:p>
          <a:p>
            <a:pPr marL="0" indent="0">
              <a:buNone/>
            </a:pPr>
            <a:r>
              <a:rPr lang="en-US" sz="1700" dirty="0">
                <a:solidFill>
                  <a:srgbClr val="A2C617"/>
                </a:solidFill>
                <a:latin typeface="Century Gothic"/>
                <a:cs typeface="Times New Roman"/>
              </a:rPr>
              <a:t>God who always hears us,</a:t>
            </a:r>
            <a:r>
              <a:rPr lang="en-GB" sz="1700" dirty="0">
                <a:solidFill>
                  <a:schemeClr val="bg1"/>
                </a:solidFill>
                <a:latin typeface="Century Gothic"/>
                <a:cs typeface="Times New Roman"/>
              </a:rPr>
              <a:t> </a:t>
            </a:r>
            <a:endParaRPr lang="en-US" sz="1700">
              <a:solidFill>
                <a:schemeClr val="bg1"/>
              </a:solidFill>
              <a:latin typeface="Century Gothic"/>
              <a:cs typeface="Times New Roman"/>
            </a:endParaRPr>
          </a:p>
          <a:p>
            <a:pPr marL="0" indent="0">
              <a:buNone/>
            </a:pPr>
            <a:r>
              <a:rPr lang="en-GB" sz="1700" dirty="0">
                <a:solidFill>
                  <a:schemeClr val="bg1"/>
                </a:solidFill>
                <a:latin typeface="Century Gothic"/>
                <a:cs typeface="Times New Roman"/>
              </a:rPr>
              <a:t>Help us to make a change when we see something that is not right in our world. May we find strength to keep going, even if at first we are not heard. Amen.</a:t>
            </a:r>
            <a:endParaRPr lang="en-GB" dirty="0">
              <a:solidFill>
                <a:schemeClr val="bg1"/>
              </a:solidFill>
              <a:latin typeface="Century Gothic"/>
            </a:endParaRPr>
          </a:p>
          <a:p>
            <a:pPr marL="0" indent="0">
              <a:buNone/>
            </a:pPr>
            <a:endParaRPr lang="en-GB" sz="1700" dirty="0">
              <a:solidFill>
                <a:schemeClr val="bg1"/>
              </a:solidFill>
              <a:latin typeface="Century Gothic"/>
              <a:cs typeface="Times New Roman"/>
            </a:endParaRPr>
          </a:p>
          <a:p>
            <a:pPr marL="0" indent="0">
              <a:buNone/>
            </a:pPr>
            <a:endParaRPr lang="en-GB" sz="1500" dirty="0">
              <a:solidFill>
                <a:schemeClr val="bg1"/>
              </a:solidFill>
              <a:latin typeface="Century Gothic"/>
              <a:cs typeface="Times New Roman"/>
            </a:endParaRPr>
          </a:p>
          <a:p>
            <a:pPr marL="0" indent="0">
              <a:buNone/>
            </a:pPr>
            <a:endParaRPr lang="en-US"/>
          </a:p>
          <a:p>
            <a:pPr marL="121920" indent="-121920"/>
            <a:endParaRPr lang="en-US"/>
          </a:p>
          <a:p>
            <a:pPr marL="121920" indent="-121920"/>
            <a:endParaRPr lang="en-US"/>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13</a:t>
            </a:fld>
            <a:endParaRPr lang="en-US"/>
          </a:p>
        </p:txBody>
      </p:sp>
    </p:spTree>
    <p:extLst>
      <p:ext uri="{BB962C8B-B14F-4D97-AF65-F5344CB8AC3E}">
        <p14:creationId xmlns:p14="http://schemas.microsoft.com/office/powerpoint/2010/main" val="2257934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a:extLst>
              <a:ext uri="{FF2B5EF4-FFF2-40B4-BE49-F238E27FC236}">
                <a16:creationId xmlns:a16="http://schemas.microsoft.com/office/drawing/2014/main" id="{A93B0124-7EE9-8647-B504-89E0A4CA760D}"/>
              </a:ext>
            </a:extLst>
          </p:cNvPr>
          <p:cNvSpPr>
            <a:spLocks noGrp="1"/>
          </p:cNvSpPr>
          <p:nvPr>
            <p:ph idx="1"/>
          </p:nvPr>
        </p:nvSpPr>
        <p:spPr>
          <a:xfrm>
            <a:off x="652871" y="1517572"/>
            <a:ext cx="2774487" cy="2825595"/>
          </a:xfrm>
        </p:spPr>
        <p:txBody>
          <a:bodyPr vert="horz" lIns="68580" tIns="34290" rIns="68580" bIns="34290" rtlCol="0" anchor="t">
            <a:noAutofit/>
          </a:bodyPr>
          <a:lstStyle/>
          <a:p>
            <a:pPr marL="0" indent="0">
              <a:lnSpc>
                <a:spcPct val="120000"/>
              </a:lnSpc>
              <a:buNone/>
            </a:pPr>
            <a:r>
              <a:rPr lang="en-US" sz="1800">
                <a:latin typeface="Century Gothic" panose="020B0502020202020204" pitchFamily="34" charset="0"/>
                <a:cs typeface="Segoe UI" panose="020B0502040204020203" pitchFamily="34" charset="0"/>
              </a:rPr>
              <a:t> </a:t>
            </a:r>
          </a:p>
          <a:p>
            <a:pPr marL="0" indent="0">
              <a:lnSpc>
                <a:spcPct val="120000"/>
              </a:lnSpc>
              <a:buNone/>
            </a:pPr>
            <a:endParaRPr lang="en-US" sz="1800">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US">
              <a:latin typeface="Century Gothic" panose="020B0502020202020204"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8400">
              <a:latin typeface="Segoe UI" panose="020B0502040204020203" pitchFamily="34" charset="0"/>
              <a:cs typeface="Segoe UI" panose="020B0502040204020203" pitchFamily="34" charset="0"/>
            </a:endParaRPr>
          </a:p>
          <a:p>
            <a:pPr marL="0" indent="0">
              <a:lnSpc>
                <a:spcPct val="120000"/>
              </a:lnSpc>
              <a:buNone/>
            </a:pPr>
            <a:endParaRPr lang="en-GB" sz="2400" i="1">
              <a:latin typeface="Segoe UI" panose="020B0502040204020203" pitchFamily="34" charset="0"/>
              <a:ea typeface="Calibri" panose="020F0502020204030204" pitchFamily="34" charset="0"/>
              <a:cs typeface="Segoe UI" panose="020B0502040204020203" pitchFamily="34" charset="0"/>
            </a:endParaRPr>
          </a:p>
        </p:txBody>
      </p:sp>
      <p:grpSp>
        <p:nvGrpSpPr>
          <p:cNvPr id="7" name="Group 6">
            <a:extLst>
              <a:ext uri="{FF2B5EF4-FFF2-40B4-BE49-F238E27FC236}">
                <a16:creationId xmlns:a16="http://schemas.microsoft.com/office/drawing/2014/main" id="{55586551-CDD2-5E40-A17D-FFF2E00F5042}"/>
              </a:ext>
            </a:extLst>
          </p:cNvPr>
          <p:cNvGrpSpPr/>
          <p:nvPr/>
        </p:nvGrpSpPr>
        <p:grpSpPr>
          <a:xfrm>
            <a:off x="7131747" y="4066124"/>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2"/>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4261016" y="1967104"/>
            <a:ext cx="4237371" cy="1546577"/>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400" dirty="0">
                <a:latin typeface="Century Gothic"/>
                <a:cs typeface="Times New Roman"/>
              </a:rPr>
              <a:t>How do you think you can help to make the world a fairer place this week? </a:t>
            </a:r>
            <a:endParaRPr lang="en-US" dirty="0">
              <a:cs typeface="Arial"/>
            </a:endParaRPr>
          </a:p>
          <a:p>
            <a:endParaRPr lang="en-GB" sz="2400">
              <a:latin typeface="Century Gothic"/>
              <a:cs typeface="Times New Roman"/>
            </a:endParaRPr>
          </a:p>
        </p:txBody>
      </p:sp>
      <p:pic>
        <p:nvPicPr>
          <p:cNvPr id="5" name="Picture 4" descr="A bulletin board with posters and pictures&#10;&#10;AI-generated content may be incorrect.">
            <a:extLst>
              <a:ext uri="{FF2B5EF4-FFF2-40B4-BE49-F238E27FC236}">
                <a16:creationId xmlns:a16="http://schemas.microsoft.com/office/drawing/2014/main" id="{562A93E1-AEAA-7184-C147-698DAB201B86}"/>
              </a:ext>
            </a:extLst>
          </p:cNvPr>
          <p:cNvPicPr>
            <a:picLocks noChangeAspect="1"/>
          </p:cNvPicPr>
          <p:nvPr/>
        </p:nvPicPr>
        <p:blipFill>
          <a:blip r:embed="rId5"/>
          <a:stretch>
            <a:fillRect/>
          </a:stretch>
        </p:blipFill>
        <p:spPr>
          <a:xfrm>
            <a:off x="282752" y="725715"/>
            <a:ext cx="2681791" cy="4047672"/>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0903E8-01B7-0245-2D9B-96B94422D646}"/>
              </a:ext>
            </a:extLst>
          </p:cNvPr>
          <p:cNvSpPr txBox="1"/>
          <p:nvPr/>
        </p:nvSpPr>
        <p:spPr>
          <a:xfrm>
            <a:off x="562362" y="1012383"/>
            <a:ext cx="4631424" cy="343940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dirty="0">
                <a:solidFill>
                  <a:srgbClr val="112643"/>
                </a:solidFill>
                <a:latin typeface="Century Gothic"/>
                <a:cs typeface="Arial"/>
              </a:rPr>
              <a:t>CAFOD Family Fast Day</a:t>
            </a:r>
            <a:endParaRPr lang="en-US" sz="2100" dirty="0"/>
          </a:p>
          <a:p>
            <a:endParaRPr lang="en-GB" b="1">
              <a:solidFill>
                <a:srgbClr val="112643"/>
              </a:solidFill>
              <a:latin typeface="Century Gothic"/>
              <a:cs typeface="Arial"/>
            </a:endParaRPr>
          </a:p>
          <a:p>
            <a:r>
              <a:rPr lang="en-US" dirty="0">
                <a:latin typeface="Century Gothic"/>
                <a:cs typeface="Times New Roman"/>
              </a:rPr>
              <a:t>Hundreds of schools and parishes across England and Wales raised money for CAFOD's recent Family Fast Day. </a:t>
            </a:r>
          </a:p>
          <a:p>
            <a:endParaRPr lang="en-US">
              <a:latin typeface="Century Gothic"/>
              <a:cs typeface="Times New Roman"/>
            </a:endParaRPr>
          </a:p>
          <a:p>
            <a:r>
              <a:rPr lang="en-US" dirty="0">
                <a:latin typeface="Century Gothic"/>
                <a:cs typeface="Times New Roman"/>
                <a:hlinkClick r:id="rId3"/>
              </a:rPr>
              <a:t>Explore our fundraising resources </a:t>
            </a:r>
            <a:r>
              <a:rPr lang="en-US" dirty="0">
                <a:latin typeface="Century Gothic"/>
                <a:cs typeface="Times New Roman"/>
              </a:rPr>
              <a:t>and find out how your school can support people like </a:t>
            </a:r>
            <a:r>
              <a:rPr lang="en-US" dirty="0" err="1">
                <a:latin typeface="Century Gothic"/>
                <a:cs typeface="Times New Roman"/>
              </a:rPr>
              <a:t>Abadhalee</a:t>
            </a:r>
            <a:r>
              <a:rPr lang="en-US" dirty="0">
                <a:latin typeface="Century Gothic"/>
                <a:cs typeface="Times New Roman"/>
              </a:rPr>
              <a:t> and his family.</a:t>
            </a:r>
          </a:p>
          <a:p>
            <a:endParaRPr lang="en-US">
              <a:latin typeface="Century Gothic"/>
              <a:cs typeface="Times New Roman"/>
            </a:endParaRPr>
          </a:p>
          <a:p>
            <a:endParaRPr lang="en-US">
              <a:latin typeface="Century Gothic"/>
              <a:cs typeface="Times New Roman"/>
            </a:endParaRPr>
          </a:p>
          <a:p>
            <a:endParaRPr lang="en-US">
              <a:latin typeface="Century Gothic"/>
            </a:endParaRPr>
          </a:p>
        </p:txBody>
      </p:sp>
      <p:pic>
        <p:nvPicPr>
          <p:cNvPr id="2" name="Picture 1" descr="A hand putting a coin into a pyramid shaped box&#10;&#10;AI-generated content may be incorrect.">
            <a:extLst>
              <a:ext uri="{FF2B5EF4-FFF2-40B4-BE49-F238E27FC236}">
                <a16:creationId xmlns:a16="http://schemas.microsoft.com/office/drawing/2014/main" id="{59E0F8F2-3C46-4DC5-7B4B-C39E95ACA1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95827" y="867266"/>
            <a:ext cx="2470715" cy="3665763"/>
          </a:xfrm>
          <a:prstGeom prst="rect">
            <a:avLst/>
          </a:prstGeom>
        </p:spPr>
      </p:pic>
    </p:spTree>
    <p:extLst>
      <p:ext uri="{BB962C8B-B14F-4D97-AF65-F5344CB8AC3E}">
        <p14:creationId xmlns:p14="http://schemas.microsoft.com/office/powerpoint/2010/main" val="4019257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265796" y="811480"/>
            <a:ext cx="5601426" cy="7929094"/>
          </a:xfrm>
          <a:prstGeom prst="rect">
            <a:avLst/>
          </a:prstGeom>
          <a:noFill/>
        </p:spPr>
        <p:txBody>
          <a:bodyPr wrap="square" lIns="68580" tIns="34290" rIns="68580" bIns="34290" anchor="t">
            <a:spAutoFit/>
          </a:bodyPr>
          <a:lstStyle/>
          <a:p>
            <a:r>
              <a:rPr lang="en-GB" sz="1600" b="1" dirty="0">
                <a:latin typeface="Century Gothic"/>
              </a:rPr>
              <a:t>Activity suggestions</a:t>
            </a:r>
          </a:p>
          <a:p>
            <a:endParaRPr lang="en-GB" sz="1600" b="1" dirty="0">
              <a:latin typeface="Century Gothic"/>
            </a:endParaRPr>
          </a:p>
          <a:p>
            <a:r>
              <a:rPr lang="en-US" sz="1100" u="sng" dirty="0">
                <a:latin typeface="Century Gothic"/>
                <a:hlinkClick r:id="rId3"/>
              </a:rPr>
              <a:t>Download the illustration</a:t>
            </a:r>
          </a:p>
          <a:p>
            <a:endParaRPr lang="en-GB" sz="1100" dirty="0">
              <a:latin typeface="Century Gothic"/>
              <a:cs typeface="Times New Roman"/>
            </a:endParaRPr>
          </a:p>
          <a:p>
            <a:pPr algn="l"/>
            <a:r>
              <a:rPr lang="en-GB" sz="1100" dirty="0">
                <a:latin typeface="Century Gothic"/>
                <a:cs typeface="Times New Roman"/>
              </a:rPr>
              <a:t>Invite the children to colour in the accompanying illustration. They could add what they think the judge and the woman are saying to each other in the speech bubbles. On the back they could write or draw how they will stand up for what is right in the coming week.</a:t>
            </a:r>
          </a:p>
          <a:p>
            <a:pPr algn="l"/>
            <a:endParaRPr lang="en-GB" sz="1100" dirty="0">
              <a:latin typeface="Century Gothic"/>
              <a:cs typeface="Times New Roman"/>
            </a:endParaRPr>
          </a:p>
          <a:p>
            <a:pPr algn="l"/>
            <a:r>
              <a:rPr lang="en-GB" sz="1100" dirty="0">
                <a:latin typeface="Century Gothic"/>
                <a:cs typeface="Times New Roman"/>
              </a:rPr>
              <a:t>Encourage the children to make some simple cards with the words justice, fairness, mercy, prayer, faith and hope on them. Then invite them to add them to the weighing scales and to keep adding cards with the same words to make the scales equally balanced. Then they can see fairness. (You might need to add some little pebbles if it takes too long!)</a:t>
            </a:r>
          </a:p>
          <a:p>
            <a:pPr algn="l"/>
            <a:endParaRPr lang="en-GB" sz="1100" dirty="0">
              <a:latin typeface="Century Gothic"/>
              <a:cs typeface="Times New Roman"/>
            </a:endParaRPr>
          </a:p>
          <a:p>
            <a:pPr algn="l"/>
            <a:r>
              <a:rPr lang="en-GB" sz="1100" dirty="0">
                <a:latin typeface="Century Gothic"/>
              </a:rPr>
              <a:t>Invite the children to write a prayer to God for a fairer world for all people to live in.</a:t>
            </a:r>
            <a:endParaRPr lang="en-GB" sz="1100" dirty="0">
              <a:solidFill>
                <a:srgbClr val="000000"/>
              </a:solidFill>
              <a:latin typeface="Century Gothic"/>
            </a:endParaRPr>
          </a:p>
          <a:p>
            <a:pPr algn="l"/>
            <a:r>
              <a:rPr lang="en-GB" sz="1100" dirty="0">
                <a:latin typeface="Century Gothic"/>
              </a:rPr>
              <a:t>Encourage the children to get involved with our Jubilee debt campaign. Find out more at </a:t>
            </a:r>
            <a:r>
              <a:rPr lang="en-GB" sz="1100" dirty="0">
                <a:latin typeface="Century Gothic"/>
                <a:hlinkClick r:id="rId4"/>
              </a:rPr>
              <a:t>https://cafod.org.uk/education/campaign-in-your-school</a:t>
            </a:r>
            <a:endParaRPr lang="en-GB" sz="1100" dirty="0">
              <a:latin typeface="Calibri"/>
              <a:ea typeface="Calibri"/>
              <a:cs typeface="Calibri"/>
            </a:endParaRPr>
          </a:p>
          <a:p>
            <a:pPr algn="l"/>
            <a:endParaRPr lang="en-GB" sz="1100" dirty="0">
              <a:latin typeface="Century Gothic"/>
            </a:endParaRPr>
          </a:p>
          <a:p>
            <a:pPr algn="l"/>
            <a:r>
              <a:rPr lang="en-GB" sz="1100" dirty="0">
                <a:latin typeface="Century Gothic"/>
              </a:rPr>
              <a:t>Remind the children to share all that they have heard and thought about in the liturgy today with the people at home. If they have written a prayer, encourage them to say it together in the coming week. Remind them to do all that they can to stand up for what is right and fair in the coming week.</a:t>
            </a:r>
            <a:endParaRPr lang="en-US" sz="1100" dirty="0"/>
          </a:p>
          <a:p>
            <a:pPr algn="l"/>
            <a:endParaRPr lang="en-GB" sz="1100" dirty="0">
              <a:latin typeface="Century Gothic"/>
            </a:endParaRPr>
          </a:p>
          <a:p>
            <a:pPr algn="l"/>
            <a:endParaRPr lang="en-GB" sz="1200" dirty="0">
              <a:latin typeface="Century Gothic"/>
              <a:cs typeface="Times New Roman"/>
            </a:endParaRPr>
          </a:p>
          <a:p>
            <a:pPr algn="l"/>
            <a:endParaRPr lang="en-GB" sz="1200" dirty="0">
              <a:latin typeface="Century Gothic"/>
              <a:cs typeface="Times New Roman"/>
            </a:endParaRPr>
          </a:p>
          <a:p>
            <a:pPr algn="l"/>
            <a:endParaRPr lang="en-GB" sz="1200" dirty="0">
              <a:latin typeface="Century Gothic"/>
              <a:cs typeface="Times New Roman"/>
            </a:endParaRPr>
          </a:p>
          <a:p>
            <a:pPr algn="l"/>
            <a:endParaRPr lang="en-GB" sz="1200" dirty="0">
              <a:latin typeface="Century Gothic"/>
            </a:endParaRPr>
          </a:p>
          <a:p>
            <a:endParaRPr lang="en-GB" sz="1500" dirty="0">
              <a:latin typeface="Century Gothic"/>
              <a:cs typeface="Times New Roman"/>
            </a:endParaRPr>
          </a:p>
          <a:p>
            <a:endParaRPr lang="en-GB" b="1" dirty="0">
              <a:latin typeface="Century Gothic"/>
              <a:cs typeface="Times New Roman"/>
            </a:endParaRPr>
          </a:p>
          <a:p>
            <a:endParaRPr lang="en-GB" dirty="0">
              <a:latin typeface="Century Gothic"/>
              <a:cs typeface="Times New Roman"/>
            </a:endParaRPr>
          </a:p>
          <a:p>
            <a:endParaRPr lang="en-GB" sz="1275" dirty="0">
              <a:latin typeface="Century Gothic"/>
              <a:cs typeface="Times New Roman"/>
            </a:endParaRPr>
          </a:p>
          <a:p>
            <a:endParaRPr lang="en-GB" dirty="0">
              <a:latin typeface="Century Gothic"/>
              <a:cs typeface="Times New Roman"/>
            </a:endParaRPr>
          </a:p>
          <a:p>
            <a:endParaRPr lang="en-GB" dirty="0">
              <a:latin typeface="Century Gothic"/>
              <a:cs typeface="Times New Roman"/>
            </a:endParaRPr>
          </a:p>
          <a:p>
            <a:endParaRPr lang="en-GB" sz="1500" dirty="0">
              <a:latin typeface="Century Gothic"/>
              <a:cs typeface="Times New Roman"/>
            </a:endParaRPr>
          </a:p>
          <a:p>
            <a:endParaRPr lang="en-GB" sz="1500" dirty="0">
              <a:latin typeface="Century Gothic"/>
              <a:ea typeface="Times New Roman" panose="02020603050405020304" pitchFamily="18" charset="0"/>
              <a:cs typeface="Times New Roman"/>
            </a:endParaRPr>
          </a:p>
          <a:p>
            <a:endParaRPr lang="en-GB" dirty="0">
              <a:latin typeface="Century Gothic"/>
              <a:ea typeface="Times New Roman" panose="02020603050405020304" pitchFamily="18" charset="0"/>
              <a:cs typeface="Times New Roman"/>
            </a:endParaRPr>
          </a:p>
          <a:p>
            <a:endParaRPr lang="en-GB" dirty="0">
              <a:latin typeface="Century Gothic"/>
              <a:ea typeface="Times New Roman" panose="02020603050405020304" pitchFamily="18" charset="0"/>
              <a:cs typeface="Times New Roman"/>
            </a:endParaRPr>
          </a:p>
          <a:p>
            <a:endParaRPr lang="en-GB" sz="1200" dirty="0">
              <a:latin typeface="Century Gothic"/>
              <a:ea typeface="Times New Roman" panose="02020603050405020304" pitchFamily="18" charset="0"/>
              <a:cs typeface="Times New Roman"/>
            </a:endParaRPr>
          </a:p>
        </p:txBody>
      </p:sp>
      <p:pic>
        <p:nvPicPr>
          <p:cNvPr id="3" name="Picture 2" descr="A black and white drawing of a person talking to a person&#10;&#10;AI-generated content may be incorrect.">
            <a:extLst>
              <a:ext uri="{FF2B5EF4-FFF2-40B4-BE49-F238E27FC236}">
                <a16:creationId xmlns:a16="http://schemas.microsoft.com/office/drawing/2014/main" id="{CD23CAE3-5F79-5172-6CC7-89BAD0436F7A}"/>
              </a:ext>
            </a:extLst>
          </p:cNvPr>
          <p:cNvPicPr>
            <a:picLocks noChangeAspect="1"/>
          </p:cNvPicPr>
          <p:nvPr/>
        </p:nvPicPr>
        <p:blipFill>
          <a:blip r:embed="rId5"/>
          <a:stretch>
            <a:fillRect/>
          </a:stretch>
        </p:blipFill>
        <p:spPr>
          <a:xfrm>
            <a:off x="6156583" y="808893"/>
            <a:ext cx="2668927" cy="3771900"/>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660191"/>
            <a:ext cx="2387693" cy="307777"/>
          </a:xfrm>
        </p:spPr>
        <p:txBody>
          <a:bodyPr/>
          <a:lstStyle/>
          <a:p>
            <a:pPr algn="ctr"/>
            <a:r>
              <a:rPr lang="en-US">
                <a:latin typeface="Century Gothic" panose="020B0502020202020204" pitchFamily="34" charset="0"/>
              </a:rPr>
              <a:t>Season of Creation</a:t>
            </a:r>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299181" y="2660191"/>
            <a:ext cx="2387693" cy="307777"/>
          </a:xfrm>
        </p:spPr>
        <p:txBody>
          <a:bodyPr/>
          <a:lstStyle/>
          <a:p>
            <a:r>
              <a:rPr lang="en-US">
                <a:latin typeface="Century Gothic" panose="020B0502020202020204" pitchFamily="34" charset="0"/>
              </a:rPr>
              <a:t>Jubilee activities</a:t>
            </a:r>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660191"/>
            <a:ext cx="2387693" cy="307777"/>
          </a:xfrm>
        </p:spPr>
        <p:txBody>
          <a:bodyPr/>
          <a:lstStyle/>
          <a:p>
            <a:pPr algn="ctr"/>
            <a:r>
              <a:rPr lang="en-US">
                <a:latin typeface="Century Gothic" panose="020B0502020202020204" pitchFamily="34" charset="0"/>
              </a:rPr>
              <a:t>Fundraise this term</a:t>
            </a: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p:txBody>
          <a:bodyPr/>
          <a:lstStyle/>
          <a:p>
            <a:pPr marL="0" indent="0">
              <a:buNone/>
            </a:pPr>
            <a:r>
              <a:rPr lang="en-US">
                <a:latin typeface="Century Gothic" panose="020B0502020202020204" pitchFamily="34" charset="0"/>
                <a:hlinkClick r:id="rId2"/>
              </a:rPr>
              <a:t>Watch our national assembly</a:t>
            </a:r>
            <a:endParaRPr lang="en-US">
              <a:latin typeface="Century Gothic" panose="020B0502020202020204" pitchFamily="34" charset="0"/>
            </a:endParaRPr>
          </a:p>
          <a:p>
            <a:endParaRPr lang="en-US"/>
          </a:p>
        </p:txBody>
      </p:sp>
      <p:sp>
        <p:nvSpPr>
          <p:cNvPr id="26" name="Text Placeholder 25">
            <a:extLst>
              <a:ext uri="{FF2B5EF4-FFF2-40B4-BE49-F238E27FC236}">
                <a16:creationId xmlns:a16="http://schemas.microsoft.com/office/drawing/2014/main" id="{4278F38B-28FE-E990-DFC3-45493B46C543}"/>
              </a:ext>
            </a:extLst>
          </p:cNvPr>
          <p:cNvSpPr>
            <a:spLocks noGrp="1"/>
          </p:cNvSpPr>
          <p:nvPr>
            <p:ph type="body" sz="quarter" idx="28"/>
          </p:nvPr>
        </p:nvSpPr>
        <p:spPr/>
        <p:txBody>
          <a:bodyPr>
            <a:normAutofit fontScale="92500" lnSpcReduction="10000"/>
          </a:bodyPr>
          <a:lstStyle/>
          <a:p>
            <a:pPr marL="0" indent="0">
              <a:buNone/>
            </a:pPr>
            <a:r>
              <a:rPr lang="en-US" dirty="0">
                <a:latin typeface="Century Gothic" panose="020B0502020202020204" pitchFamily="34" charset="0"/>
                <a:hlinkClick r:id="rId3"/>
              </a:rPr>
              <a:t>Order an Autumn fundraising pack</a:t>
            </a:r>
            <a:endParaRPr lang="en-US" dirty="0">
              <a:latin typeface="Century Gothic" panose="020B0502020202020204" pitchFamily="34" charset="0"/>
            </a:endParaRPr>
          </a:p>
          <a:p>
            <a:pPr marL="0" indent="0">
              <a:buNone/>
            </a:pPr>
            <a:r>
              <a:rPr lang="en-US" dirty="0">
                <a:latin typeface="Century Gothic" panose="020B0502020202020204" pitchFamily="34" charset="0"/>
                <a:hlinkClick r:id="rId4"/>
              </a:rPr>
              <a:t>Watch our new animation on water</a:t>
            </a:r>
            <a:endParaRPr lang="en-US" dirty="0">
              <a:latin typeface="Century Gothic" panose="020B0502020202020204" pitchFamily="34" charset="0"/>
            </a:endParaRPr>
          </a:p>
          <a:p>
            <a:pPr marL="0" indent="0">
              <a:buNone/>
            </a:pPr>
            <a:r>
              <a:rPr lang="en-US" dirty="0">
                <a:latin typeface="Century Gothic" panose="020B0502020202020204" pitchFamily="34" charset="0"/>
                <a:hlinkClick r:id="rId5"/>
              </a:rPr>
              <a:t>Pray for long-lasting peace in the Middle East and think about fundraising</a:t>
            </a:r>
            <a:endParaRPr lang="en-US" dirty="0"/>
          </a:p>
        </p:txBody>
      </p:sp>
      <p:sp>
        <p:nvSpPr>
          <p:cNvPr id="27" name="Text Placeholder 26">
            <a:extLst>
              <a:ext uri="{FF2B5EF4-FFF2-40B4-BE49-F238E27FC236}">
                <a16:creationId xmlns:a16="http://schemas.microsoft.com/office/drawing/2014/main" id="{7CE451F8-C45B-315D-0BD6-C272B41221B8}"/>
              </a:ext>
            </a:extLst>
          </p:cNvPr>
          <p:cNvSpPr>
            <a:spLocks noGrp="1"/>
          </p:cNvSpPr>
          <p:nvPr>
            <p:ph type="body" sz="quarter" idx="29"/>
          </p:nvPr>
        </p:nvSpPr>
        <p:spPr/>
        <p:txBody>
          <a:bodyPr/>
          <a:lstStyle/>
          <a:p>
            <a:pPr marL="0" indent="0">
              <a:buNone/>
            </a:pPr>
            <a:r>
              <a:rPr lang="en-US">
                <a:latin typeface="Century Gothic" panose="020B0502020202020204" pitchFamily="34" charset="0"/>
                <a:hlinkClick r:id="rId6"/>
              </a:rPr>
              <a:t>Make the Jubilee Pledge</a:t>
            </a:r>
            <a:endParaRPr lang="en-US">
              <a:latin typeface="Century Gothic" panose="020B0502020202020204" pitchFamily="34" charset="0"/>
            </a:endParaRPr>
          </a:p>
          <a:p>
            <a:pPr marL="0" indent="0">
              <a:buNone/>
            </a:pPr>
            <a:r>
              <a:rPr lang="en-US">
                <a:latin typeface="Century Gothic" panose="020B0502020202020204" pitchFamily="34" charset="0"/>
                <a:hlinkClick r:id="rId7"/>
              </a:rPr>
              <a:t>Tell us about your Jubilee Debt action!</a:t>
            </a:r>
            <a:endParaRPr lang="en-US">
              <a:latin typeface="Century Gothic" panose="020B0502020202020204" pitchFamily="34" charset="0"/>
            </a:endParaRPr>
          </a:p>
          <a:p>
            <a:pPr marL="0" indent="0">
              <a:buNone/>
            </a:pPr>
            <a:endParaRPr lang="en-US"/>
          </a:p>
        </p:txBody>
      </p:sp>
      <p:pic>
        <p:nvPicPr>
          <p:cNvPr id="5" name="Picture Placeholder 4" descr="A poster with a person standing in front of a large cylinder&#10;&#10;AI-generated content may be incorrect.">
            <a:extLst>
              <a:ext uri="{FF2B5EF4-FFF2-40B4-BE49-F238E27FC236}">
                <a16:creationId xmlns:a16="http://schemas.microsoft.com/office/drawing/2014/main" id="{0F0AFF38-4E6D-1A30-CBE2-63532FFA9410}"/>
              </a:ext>
            </a:extLst>
          </p:cNvPr>
          <p:cNvPicPr>
            <a:picLocks noGrp="1" noChangeAspect="1"/>
          </p:cNvPicPr>
          <p:nvPr>
            <p:ph type="pic" sz="quarter" idx="30"/>
          </p:nvPr>
        </p:nvPicPr>
        <p:blipFill>
          <a:blip r:embed="rId8" cstate="email">
            <a:extLst>
              <a:ext uri="{28A0092B-C50C-407E-A947-70E740481C1C}">
                <a14:useLocalDpi xmlns:a14="http://schemas.microsoft.com/office/drawing/2010/main"/>
              </a:ext>
            </a:extLst>
          </a:blip>
          <a:srcRect/>
          <a:stretch>
            <a:fillRect/>
          </a:stretch>
        </p:blipFill>
        <p:spPr>
          <a:xfrm rot="5400000">
            <a:off x="3895725" y="606426"/>
            <a:ext cx="1352550" cy="2660650"/>
          </a:xfrm>
        </p:spPr>
      </p:pic>
      <p:pic>
        <p:nvPicPr>
          <p:cNvPr id="7" name="Picture Placeholder 6" descr="A group of people holding a banner&#10;&#10;AI-generated content may be incorrect.">
            <a:extLst>
              <a:ext uri="{FF2B5EF4-FFF2-40B4-BE49-F238E27FC236}">
                <a16:creationId xmlns:a16="http://schemas.microsoft.com/office/drawing/2014/main" id="{62AE6062-9BEA-F26F-08E4-D68552D80AEC}"/>
              </a:ext>
            </a:extLst>
          </p:cNvPr>
          <p:cNvPicPr>
            <a:picLocks noGrp="1" noChangeAspect="1"/>
          </p:cNvPicPr>
          <p:nvPr>
            <p:ph type="pic" sz="quarter" idx="31"/>
          </p:nvPr>
        </p:nvPicPr>
        <p:blipFill>
          <a:blip r:embed="rId9" cstate="email">
            <a:extLst>
              <a:ext uri="{28A0092B-C50C-407E-A947-70E740481C1C}">
                <a14:useLocalDpi xmlns:a14="http://schemas.microsoft.com/office/drawing/2010/main"/>
              </a:ext>
            </a:extLst>
          </a:blip>
          <a:srcRect/>
          <a:stretch>
            <a:fillRect/>
          </a:stretch>
        </p:blipFill>
        <p:spPr/>
      </p:pic>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17</a:t>
            </a:fld>
            <a:endParaRPr lang="en-US"/>
          </a:p>
        </p:txBody>
      </p:sp>
      <p:pic>
        <p:nvPicPr>
          <p:cNvPr id="2" name="Picture Placeholder 1" descr="A blue background with colorful lines and text&#10;&#10;AI-generated content may be incorrect.">
            <a:extLst>
              <a:ext uri="{FF2B5EF4-FFF2-40B4-BE49-F238E27FC236}">
                <a16:creationId xmlns:a16="http://schemas.microsoft.com/office/drawing/2014/main" id="{8213B807-AE87-5095-E025-4FE1A19EA8C1}"/>
              </a:ext>
            </a:extLst>
          </p:cNvPr>
          <p:cNvPicPr>
            <a:picLocks noGrp="1" noChangeAspect="1"/>
          </p:cNvPicPr>
          <p:nvPr>
            <p:ph type="pic" sz="quarter" idx="16"/>
          </p:nvPr>
        </p:nvPicPr>
        <p:blipFill>
          <a:blip r:embed="rId10" cstate="email">
            <a:extLst>
              <a:ext uri="{28A0092B-C50C-407E-A947-70E740481C1C}">
                <a14:useLocalDpi xmlns:a14="http://schemas.microsoft.com/office/drawing/2010/main"/>
              </a:ext>
            </a:extLst>
          </a:blip>
          <a:srcRect/>
          <a:stretch>
            <a:fillRect/>
          </a:stretch>
        </p:blipFill>
        <p:spPr>
          <a:xfrm>
            <a:off x="317501" y="1260475"/>
            <a:ext cx="2660650" cy="1352550"/>
          </a:xfrm>
          <a:prstGeom prst="rect">
            <a:avLst/>
          </a:prstGeom>
        </p:spPr>
      </p:pic>
    </p:spTree>
    <p:extLst>
      <p:ext uri="{BB962C8B-B14F-4D97-AF65-F5344CB8AC3E}">
        <p14:creationId xmlns:p14="http://schemas.microsoft.com/office/powerpoint/2010/main" val="1858560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452581" y="1490633"/>
            <a:ext cx="3094754" cy="3447098"/>
          </a:xfrm>
        </p:spPr>
        <p:txBody>
          <a:bodyPr/>
          <a:lstStyle/>
          <a:p>
            <a:pPr rtl="0" fontAlgn="base"/>
            <a:br>
              <a:rPr lang="en-US" dirty="0">
                <a:latin typeface="Century Gothic" panose="020B0502020202020204" pitchFamily="34" charset="0"/>
              </a:rPr>
            </a:br>
            <a:r>
              <a:rPr lang="en-US" dirty="0">
                <a:solidFill>
                  <a:srgbClr val="000000"/>
                </a:solidFill>
                <a:latin typeface="Century Gothic"/>
                <a:cs typeface="Times New Roman"/>
              </a:rPr>
              <a:t>God of justice and wisdom, </a:t>
            </a:r>
            <a:br>
              <a:rPr lang="en-US" dirty="0">
                <a:solidFill>
                  <a:srgbClr val="000000"/>
                </a:solidFill>
                <a:latin typeface="Century Gothic"/>
                <a:cs typeface="Times New Roman"/>
              </a:rPr>
            </a:br>
            <a:r>
              <a:rPr lang="en-US" dirty="0">
                <a:solidFill>
                  <a:srgbClr val="000000"/>
                </a:solidFill>
                <a:latin typeface="Century Gothic"/>
                <a:cs typeface="Times New Roman"/>
              </a:rPr>
              <a:t>Help us to keep on praying and never to doubt that you will be with us always. </a:t>
            </a:r>
            <a:br>
              <a:rPr lang="en-US" dirty="0">
                <a:solidFill>
                  <a:srgbClr val="000000"/>
                </a:solidFill>
                <a:latin typeface="Century Gothic"/>
                <a:cs typeface="Times New Roman"/>
              </a:rPr>
            </a:br>
            <a:r>
              <a:rPr lang="en-US" dirty="0">
                <a:solidFill>
                  <a:srgbClr val="000000"/>
                </a:solidFill>
                <a:latin typeface="Century Gothic"/>
                <a:cs typeface="Times New Roman"/>
              </a:rPr>
              <a:t>Amen.</a:t>
            </a:r>
            <a:br>
              <a:rPr lang="en-US" dirty="0">
                <a:latin typeface="Century Gothic" panose="020B0502020202020204" pitchFamily="34" charset="0"/>
              </a:rPr>
            </a:br>
            <a:br>
              <a:rPr lang="en-US" sz="1800" dirty="0">
                <a:latin typeface="Century Gothic"/>
              </a:rPr>
            </a:br>
            <a:br>
              <a:rPr lang="en-US" dirty="0">
                <a:latin typeface="Century Gothic"/>
              </a:rPr>
            </a:br>
            <a:endParaRPr lang="en-US" dirty="0"/>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368210" y="167694"/>
            <a:ext cx="3491110" cy="346249"/>
          </a:xfrm>
          <a:prstGeom prst="rect">
            <a:avLst/>
          </a:prstGeom>
          <a:noFill/>
        </p:spPr>
        <p:txBody>
          <a:bodyPr wrap="square" lIns="68580" tIns="34290" rIns="68580" bIns="34290" rtlCol="0" anchor="t">
            <a:spAutoFit/>
          </a:bodyPr>
          <a:lstStyle/>
          <a:p>
            <a:r>
              <a:rPr lang="en-US" b="1" dirty="0">
                <a:latin typeface="Century Gothic"/>
                <a:cs typeface="Segoe UI"/>
              </a:rPr>
              <a:t>Gospel: Luke 18: 1-8</a:t>
            </a:r>
            <a:endParaRPr lang="en-US" b="1" dirty="0">
              <a:latin typeface="Century Gothic" panose="020B0502020202020204" pitchFamily="34" charset="0"/>
              <a:cs typeface="Segoe UI"/>
            </a:endParaRP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394392" y="4425764"/>
            <a:ext cx="5425188" cy="542823"/>
            <a:chOff x="344402" y="5655667"/>
            <a:chExt cx="7233584" cy="723764"/>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4402" y="5655667"/>
              <a:ext cx="717233" cy="718457"/>
            </a:xfrm>
            <a:prstGeom prst="rect">
              <a:avLst/>
            </a:prstGeom>
          </p:spPr>
        </p:pic>
      </p:grpSp>
      <p:sp>
        <p:nvSpPr>
          <p:cNvPr id="9" name="TextBox 8">
            <a:extLst>
              <a:ext uri="{FF2B5EF4-FFF2-40B4-BE49-F238E27FC236}">
                <a16:creationId xmlns:a16="http://schemas.microsoft.com/office/drawing/2014/main" id="{BC610C57-B7D8-4A07-8F6D-4C75DF40C943}"/>
              </a:ext>
            </a:extLst>
          </p:cNvPr>
          <p:cNvSpPr txBox="1"/>
          <p:nvPr/>
        </p:nvSpPr>
        <p:spPr>
          <a:xfrm>
            <a:off x="357923" y="843906"/>
            <a:ext cx="8436611" cy="5209118"/>
          </a:xfrm>
          <a:prstGeom prst="rect">
            <a:avLst/>
          </a:prstGeom>
          <a:noFill/>
        </p:spPr>
        <p:txBody>
          <a:bodyPr wrap="square" lIns="68580" tIns="34290" rIns="68580" bIns="34290" anchor="t">
            <a:spAutoFit/>
          </a:bodyPr>
          <a:lstStyle/>
          <a:p>
            <a:pPr algn="l"/>
            <a:r>
              <a:rPr lang="en-GB" sz="1900" dirty="0">
                <a:latin typeface="Century Gothic"/>
                <a:cs typeface="Times New Roman"/>
              </a:rPr>
              <a:t>Jesus told his disciples a parable to teach them they should always pray and never be discouraged. </a:t>
            </a:r>
            <a:endParaRPr lang="en-US" sz="1900">
              <a:latin typeface="Century Gothic"/>
              <a:cs typeface="Times New Roman"/>
            </a:endParaRPr>
          </a:p>
          <a:p>
            <a:pPr algn="l"/>
            <a:endParaRPr lang="en-GB" sz="1900" dirty="0">
              <a:latin typeface="Century Gothic"/>
              <a:cs typeface="Times New Roman"/>
            </a:endParaRPr>
          </a:p>
          <a:p>
            <a:pPr algn="l"/>
            <a:r>
              <a:rPr lang="en-GB" sz="1900" dirty="0">
                <a:latin typeface="Century Gothic"/>
                <a:cs typeface="Times New Roman"/>
              </a:rPr>
              <a:t>“In a certain town there was a judge who neither feared God nor respected people. And there was a widow in that same town who kept coming to him and pleading for her rights, saying, ‘Help me against my opponent!’ </a:t>
            </a:r>
            <a:endParaRPr lang="en-US" sz="1900">
              <a:latin typeface="Century Gothic"/>
              <a:cs typeface="Times New Roman"/>
            </a:endParaRPr>
          </a:p>
          <a:p>
            <a:pPr algn="l"/>
            <a:endParaRPr lang="en-GB" sz="1900" dirty="0">
              <a:latin typeface="Century Gothic"/>
              <a:cs typeface="Times New Roman"/>
            </a:endParaRPr>
          </a:p>
          <a:p>
            <a:pPr algn="l"/>
            <a:r>
              <a:rPr lang="en-GB" sz="1900" dirty="0">
                <a:latin typeface="Century Gothic"/>
                <a:cs typeface="Times New Roman"/>
              </a:rPr>
              <a:t>For a long time, the judge refused to act, but at last he said to himself, ‘Even though I don’t fear God or respect people, yet because of all the trouble this widow is giving me, I will see that she gets her rights. If I don’t, she will keep on coming and finally wear me out!’”</a:t>
            </a:r>
            <a:endParaRPr lang="en-US" sz="1900">
              <a:latin typeface="Century Gothic"/>
            </a:endParaRPr>
          </a:p>
          <a:p>
            <a:pPr algn="l"/>
            <a:endParaRPr lang="en-GB" sz="2000" dirty="0">
              <a:latin typeface="Century Gothic"/>
              <a:cs typeface="Times New Roman"/>
            </a:endParaRPr>
          </a:p>
          <a:p>
            <a:pPr algn="l"/>
            <a:endParaRPr lang="en-GB" sz="2000" dirty="0">
              <a:latin typeface="Century Gothic"/>
              <a:cs typeface="Times New Roman"/>
            </a:endParaRPr>
          </a:p>
          <a:p>
            <a:pPr algn="l"/>
            <a:endParaRPr lang="en-GB" sz="1650" dirty="0">
              <a:latin typeface="Century Gothic"/>
              <a:cs typeface="Times New Roman"/>
            </a:endParaRPr>
          </a:p>
          <a:p>
            <a:endParaRPr lang="en-GB" sz="1650" dirty="0">
              <a:latin typeface="Century Gothic"/>
              <a:cs typeface="Times New Roman"/>
            </a:endParaRPr>
          </a:p>
          <a:p>
            <a:endParaRPr lang="en-GB" sz="1650" dirty="0">
              <a:latin typeface="Century Gothic"/>
              <a:cs typeface="Times New Roman"/>
            </a:endParaRPr>
          </a:p>
          <a:p>
            <a:endParaRPr lang="en-GB" sz="1650" dirty="0">
              <a:solidFill>
                <a:srgbClr val="000000"/>
              </a:solidFill>
              <a:latin typeface="Century Gothic"/>
              <a:ea typeface="Times New Roman" panose="02020603050405020304" pitchFamily="18" charset="0"/>
              <a:cs typeface="Times New Roman"/>
            </a:endParaRPr>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DEEC538-0A27-1F28-9DA8-AC289FE864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AD07A-4865-386F-D07B-F4ADFA0DD2F0}"/>
              </a:ext>
            </a:extLst>
          </p:cNvPr>
          <p:cNvSpPr>
            <a:spLocks noGrp="1"/>
          </p:cNvSpPr>
          <p:nvPr>
            <p:ph type="sldNum" sz="quarter" idx="12"/>
          </p:nvPr>
        </p:nvSpPr>
        <p:spPr/>
        <p:txBody>
          <a:bodyPr/>
          <a:lstStyle/>
          <a:p>
            <a:fld id="{EA6EBE3F-60D7-48A8-BD0B-B317D75812BF}" type="slidenum">
              <a:rPr lang="en-GB" smtClean="0"/>
              <a:t>4</a:t>
            </a:fld>
            <a:endParaRPr lang="en-GB"/>
          </a:p>
        </p:txBody>
      </p:sp>
      <p:sp>
        <p:nvSpPr>
          <p:cNvPr id="6" name="TextBox 5">
            <a:extLst>
              <a:ext uri="{FF2B5EF4-FFF2-40B4-BE49-F238E27FC236}">
                <a16:creationId xmlns:a16="http://schemas.microsoft.com/office/drawing/2014/main" id="{35F62269-425E-2980-F8E4-4B1420F8A85E}"/>
              </a:ext>
            </a:extLst>
          </p:cNvPr>
          <p:cNvSpPr txBox="1"/>
          <p:nvPr/>
        </p:nvSpPr>
        <p:spPr>
          <a:xfrm>
            <a:off x="3896940" y="1288097"/>
            <a:ext cx="4533275" cy="27238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1900" dirty="0">
                <a:latin typeface="Century Gothic"/>
              </a:rPr>
              <a:t>And the Lord continued, “Listen to what the corrupt judge said. Now, will God not judge in favour of his own people who cry to him night and day for help? Will he be slow to help them? I tell you, he will judge in their favour and do it quickly. But will the Son of Man find faith in the earth when he comes?”</a:t>
            </a:r>
            <a:endParaRPr lang="en-US" sz="1900" dirty="0"/>
          </a:p>
        </p:txBody>
      </p:sp>
      <p:pic>
        <p:nvPicPr>
          <p:cNvPr id="2" name="Picture 1" descr="A painted cross with a person on it&#10;&#10;AI-generated content may be incorrect.">
            <a:extLst>
              <a:ext uri="{FF2B5EF4-FFF2-40B4-BE49-F238E27FC236}">
                <a16:creationId xmlns:a16="http://schemas.microsoft.com/office/drawing/2014/main" id="{B81A198A-7E7D-6FF4-5387-7196DFEC46C0}"/>
              </a:ext>
            </a:extLst>
          </p:cNvPr>
          <p:cNvPicPr>
            <a:picLocks noChangeAspect="1"/>
          </p:cNvPicPr>
          <p:nvPr/>
        </p:nvPicPr>
        <p:blipFill>
          <a:blip r:embed="rId3"/>
          <a:stretch>
            <a:fillRect/>
          </a:stretch>
        </p:blipFill>
        <p:spPr>
          <a:xfrm>
            <a:off x="1180476" y="880673"/>
            <a:ext cx="2426533" cy="3738171"/>
          </a:xfrm>
          <a:prstGeom prst="rect">
            <a:avLst/>
          </a:prstGeom>
        </p:spPr>
      </p:pic>
    </p:spTree>
    <p:extLst>
      <p:ext uri="{BB962C8B-B14F-4D97-AF65-F5344CB8AC3E}">
        <p14:creationId xmlns:p14="http://schemas.microsoft.com/office/powerpoint/2010/main" val="1059049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7161139" y="4492849"/>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791532"/>
            <a:ext cx="8574693" cy="3970318"/>
          </a:xfrm>
          <a:prstGeom prst="rect">
            <a:avLst/>
          </a:prstGeom>
        </p:spPr>
        <p:txBody>
          <a:bodyPr wrap="square">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r>
              <a:rPr lang="en-GB" sz="2100">
                <a:latin typeface="Century Gothic" panose="020B0502020202020204" pitchFamily="34" charset="0"/>
              </a:rPr>
              <a:t> </a:t>
            </a: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284692" y="787997"/>
            <a:ext cx="8715053"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Century Gothic"/>
              </a:rPr>
              <a:t>What do you remember from the Gospel reading? </a:t>
            </a:r>
            <a:endParaRPr lang="en-US">
              <a:latin typeface="Arial" panose="020B0604020202020204"/>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284026" y="1281112"/>
            <a:ext cx="5142053" cy="422423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dirty="0">
                <a:latin typeface="Century Gothic"/>
                <a:cs typeface="Times New Roman"/>
              </a:rPr>
              <a:t>Jesus tells us a story about a bad judge and a woman who wants justice – she wants what is right and fair.</a:t>
            </a:r>
            <a:endParaRPr lang="en-US" dirty="0">
              <a:latin typeface="Century Gothic"/>
            </a:endParaRPr>
          </a:p>
          <a:p>
            <a:pPr algn="l"/>
            <a:endParaRPr lang="en-GB" dirty="0">
              <a:latin typeface="Century Gothic"/>
              <a:cs typeface="Times New Roman"/>
            </a:endParaRPr>
          </a:p>
          <a:p>
            <a:pPr algn="l"/>
            <a:r>
              <a:rPr lang="en-GB" dirty="0">
                <a:latin typeface="Century Gothic"/>
                <a:cs typeface="Times New Roman"/>
              </a:rPr>
              <a:t>Judges are supposed to be fair and honest, but this isn’t always the case. </a:t>
            </a:r>
          </a:p>
          <a:p>
            <a:pPr algn="l"/>
            <a:endParaRPr lang="en-GB" dirty="0">
              <a:latin typeface="Century Gothic"/>
              <a:cs typeface="Times New Roman"/>
            </a:endParaRPr>
          </a:p>
          <a:p>
            <a:pPr algn="l"/>
            <a:r>
              <a:rPr lang="en-GB" dirty="0">
                <a:latin typeface="Century Gothic"/>
                <a:cs typeface="Times New Roman"/>
              </a:rPr>
              <a:t>The prophets in the Bible were always getting angry with bad judges who thought more about themselves than about the people who needed their help. And if the judges didn’t sort out the problems fairly,</a:t>
            </a:r>
          </a:p>
          <a:p>
            <a:pPr algn="l"/>
            <a:r>
              <a:rPr lang="en-GB" dirty="0">
                <a:latin typeface="Century Gothic"/>
                <a:cs typeface="Times New Roman"/>
              </a:rPr>
              <a:t>then people would suffer again and again.</a:t>
            </a:r>
            <a:endParaRPr lang="en-GB">
              <a:latin typeface="Century Gothic"/>
            </a:endParaRPr>
          </a:p>
          <a:p>
            <a:pPr algn="l"/>
            <a:endParaRPr lang="en-GB" dirty="0">
              <a:latin typeface="Century Gothic"/>
              <a:cs typeface="Times New Roman"/>
            </a:endParaRPr>
          </a:p>
          <a:p>
            <a:endParaRPr lang="en-GB">
              <a:latin typeface="Century Gothic"/>
            </a:endParaRPr>
          </a:p>
        </p:txBody>
      </p:sp>
      <p:pic>
        <p:nvPicPr>
          <p:cNvPr id="11" name="Picture 10" descr="A hand holding a gavel&#10;&#10;AI-generated content may be incorrect.">
            <a:extLst>
              <a:ext uri="{FF2B5EF4-FFF2-40B4-BE49-F238E27FC236}">
                <a16:creationId xmlns:a16="http://schemas.microsoft.com/office/drawing/2014/main" id="{DD9DDA13-0030-13C8-58E2-00BC5D97E659}"/>
              </a:ext>
            </a:extLst>
          </p:cNvPr>
          <p:cNvPicPr>
            <a:picLocks noChangeAspect="1"/>
          </p:cNvPicPr>
          <p:nvPr/>
        </p:nvPicPr>
        <p:blipFill>
          <a:blip r:embed="rId5"/>
          <a:srcRect l="17308" t="11269" r="810" b="3945"/>
          <a:stretch>
            <a:fillRect/>
          </a:stretch>
        </p:blipFill>
        <p:spPr>
          <a:xfrm>
            <a:off x="5604429" y="1317729"/>
            <a:ext cx="4129413" cy="3089036"/>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562922-A73F-572E-052F-F3FCBAA911B6}"/>
              </a:ext>
            </a:extLst>
          </p:cNvPr>
          <p:cNvSpPr txBox="1"/>
          <p:nvPr/>
        </p:nvSpPr>
        <p:spPr>
          <a:xfrm>
            <a:off x="285056" y="840633"/>
            <a:ext cx="5498319" cy="47782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US" dirty="0">
                <a:latin typeface="Century Gothic"/>
                <a:cs typeface="Times New Roman"/>
              </a:rPr>
              <a:t>Can you think of things that seem unfair to you? </a:t>
            </a:r>
          </a:p>
          <a:p>
            <a:pPr algn="l"/>
            <a:endParaRPr lang="en-US" dirty="0">
              <a:latin typeface="Century Gothic"/>
              <a:cs typeface="Times New Roman"/>
            </a:endParaRPr>
          </a:p>
          <a:p>
            <a:pPr algn="l"/>
            <a:r>
              <a:rPr lang="en-US" dirty="0">
                <a:latin typeface="Century Gothic"/>
                <a:cs typeface="Times New Roman"/>
              </a:rPr>
              <a:t>How do you feel when someone has treated you unfairly?</a:t>
            </a:r>
            <a:endParaRPr lang="en-US">
              <a:latin typeface="Century Gothic"/>
            </a:endParaRPr>
          </a:p>
          <a:p>
            <a:pPr algn="l"/>
            <a:endParaRPr lang="en-US" dirty="0">
              <a:latin typeface="Century Gothic"/>
              <a:cs typeface="Times New Roman"/>
            </a:endParaRPr>
          </a:p>
          <a:p>
            <a:pPr algn="l"/>
            <a:r>
              <a:rPr lang="en-US" dirty="0">
                <a:latin typeface="Century Gothic"/>
                <a:cs typeface="Times New Roman"/>
              </a:rPr>
              <a:t>The woman was ignored by the judge, but she didn’t give up. She just kept asking the judge to make things right. Eventually, just to get rid of her, he gave her what she wanted. Her prayers were finally answered.</a:t>
            </a:r>
            <a:endParaRPr lang="en-US" dirty="0">
              <a:latin typeface="Century Gothic"/>
            </a:endParaRPr>
          </a:p>
          <a:p>
            <a:pPr algn="l"/>
            <a:endParaRPr lang="en-US" dirty="0">
              <a:latin typeface="Century Gothic"/>
              <a:cs typeface="Times New Roman"/>
            </a:endParaRPr>
          </a:p>
          <a:p>
            <a:pPr algn="l"/>
            <a:r>
              <a:rPr lang="en-US" dirty="0">
                <a:latin typeface="Century Gothic"/>
                <a:cs typeface="Times New Roman"/>
              </a:rPr>
              <a:t>Why do you think Jesus told us this story? What does he want us to understand?</a:t>
            </a:r>
            <a:endParaRPr lang="en-US" dirty="0">
              <a:latin typeface="Century Gothic"/>
            </a:endParaRPr>
          </a:p>
          <a:p>
            <a:endParaRPr lang="en-US" dirty="0">
              <a:latin typeface="Century Gothic"/>
              <a:cs typeface="Times New Roman"/>
            </a:endParaRPr>
          </a:p>
          <a:p>
            <a:endParaRPr lang="en-US">
              <a:latin typeface="Century Gothic"/>
              <a:cs typeface="Times New Roman"/>
            </a:endParaRPr>
          </a:p>
          <a:p>
            <a:endParaRPr lang="en-US">
              <a:latin typeface="Century Gothic"/>
              <a:cs typeface="Times New Roman"/>
            </a:endParaRPr>
          </a:p>
          <a:p>
            <a:endParaRPr lang="en-US">
              <a:latin typeface="Century Gothic"/>
              <a:cs typeface="Times New Roman"/>
            </a:endParaRPr>
          </a:p>
        </p:txBody>
      </p:sp>
      <p:pic>
        <p:nvPicPr>
          <p:cNvPr id="2" name="Picture 1" descr="A child in a car&#10;&#10;AI-generated content may be incorrect.">
            <a:extLst>
              <a:ext uri="{FF2B5EF4-FFF2-40B4-BE49-F238E27FC236}">
                <a16:creationId xmlns:a16="http://schemas.microsoft.com/office/drawing/2014/main" id="{C86C5930-F1DA-C2D3-E036-9EA2CF58CB54}"/>
              </a:ext>
            </a:extLst>
          </p:cNvPr>
          <p:cNvPicPr>
            <a:picLocks noChangeAspect="1"/>
          </p:cNvPicPr>
          <p:nvPr/>
        </p:nvPicPr>
        <p:blipFill>
          <a:blip r:embed="rId3"/>
          <a:srcRect r="18050"/>
          <a:stretch>
            <a:fillRect/>
          </a:stretch>
        </p:blipFill>
        <p:spPr>
          <a:xfrm>
            <a:off x="5789398" y="1283533"/>
            <a:ext cx="3467242" cy="3063615"/>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4F9584-9540-6EA5-93D5-2AFB20C13A70}"/>
              </a:ext>
            </a:extLst>
          </p:cNvPr>
          <p:cNvSpPr txBox="1"/>
          <p:nvPr/>
        </p:nvSpPr>
        <p:spPr>
          <a:xfrm>
            <a:off x="5113481" y="872511"/>
            <a:ext cx="3858323" cy="47782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dirty="0">
                <a:latin typeface="Century Gothic"/>
                <a:cs typeface="Times New Roman"/>
              </a:rPr>
              <a:t>The woman is like us. Just like she asked the judge, we call to God in our prayers to give us what we need and want.</a:t>
            </a:r>
            <a:endParaRPr lang="en-US">
              <a:latin typeface="Century Gothic"/>
            </a:endParaRPr>
          </a:p>
          <a:p>
            <a:pPr algn="l"/>
            <a:endParaRPr lang="en-GB" dirty="0">
              <a:latin typeface="Century Gothic"/>
              <a:cs typeface="Times New Roman"/>
            </a:endParaRPr>
          </a:p>
          <a:p>
            <a:pPr algn="l"/>
            <a:r>
              <a:rPr lang="en-GB" dirty="0">
                <a:latin typeface="Century Gothic"/>
                <a:cs typeface="Times New Roman"/>
              </a:rPr>
              <a:t>If even the bad judge eventually did the right thing, how much more will God, who is all-powerful and good, do what is right? </a:t>
            </a:r>
            <a:endParaRPr lang="en-GB">
              <a:latin typeface="Century Gothic"/>
              <a:cs typeface="Times New Roman"/>
            </a:endParaRPr>
          </a:p>
          <a:p>
            <a:pPr algn="l"/>
            <a:endParaRPr lang="en-GB" dirty="0">
              <a:latin typeface="Century Gothic"/>
              <a:cs typeface="Times New Roman"/>
            </a:endParaRPr>
          </a:p>
          <a:p>
            <a:pPr algn="l"/>
            <a:r>
              <a:rPr lang="en-GB" dirty="0">
                <a:latin typeface="Century Gothic"/>
                <a:cs typeface="Times New Roman"/>
              </a:rPr>
              <a:t>So, if we don’t get what we pray for the first time, should we just give up?</a:t>
            </a:r>
            <a:endParaRPr lang="en-GB">
              <a:latin typeface="Century Gothic"/>
            </a:endParaRPr>
          </a:p>
          <a:p>
            <a:pPr algn="l"/>
            <a:endParaRPr lang="en-GB" dirty="0">
              <a:latin typeface="Century Gothic"/>
              <a:cs typeface="Times New Roman"/>
            </a:endParaRPr>
          </a:p>
          <a:p>
            <a:pPr algn="l"/>
            <a:endParaRPr lang="en-GB" dirty="0">
              <a:latin typeface="Century Gothic"/>
              <a:cs typeface="Times New Roman"/>
            </a:endParaRPr>
          </a:p>
          <a:p>
            <a:endParaRPr lang="en-GB">
              <a:latin typeface="Century Gothic"/>
              <a:cs typeface="Times New Roman"/>
            </a:endParaRPr>
          </a:p>
          <a:p>
            <a:endParaRPr lang="en-GB">
              <a:latin typeface="Century Gothic"/>
              <a:cs typeface="Times New Roman"/>
            </a:endParaRPr>
          </a:p>
        </p:txBody>
      </p:sp>
      <p:pic>
        <p:nvPicPr>
          <p:cNvPr id="2" name="Picture 1" descr="A group of children praying&#10;&#10;AI-generated content may be incorrect.">
            <a:extLst>
              <a:ext uri="{FF2B5EF4-FFF2-40B4-BE49-F238E27FC236}">
                <a16:creationId xmlns:a16="http://schemas.microsoft.com/office/drawing/2014/main" id="{3E5EEC69-F7EB-69F4-0A16-F90989AF090E}"/>
              </a:ext>
            </a:extLst>
          </p:cNvPr>
          <p:cNvPicPr>
            <a:picLocks noChangeAspect="1"/>
          </p:cNvPicPr>
          <p:nvPr/>
        </p:nvPicPr>
        <p:blipFill>
          <a:blip r:embed="rId3"/>
          <a:stretch>
            <a:fillRect/>
          </a:stretch>
        </p:blipFill>
        <p:spPr>
          <a:xfrm>
            <a:off x="257599" y="1024741"/>
            <a:ext cx="4692999" cy="3097908"/>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229078" y="909098"/>
            <a:ext cx="4812964" cy="394723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dirty="0">
                <a:solidFill>
                  <a:srgbClr val="000000"/>
                </a:solidFill>
                <a:latin typeface="Century Gothic"/>
                <a:ea typeface="+mn-lt"/>
                <a:cs typeface="Times New Roman"/>
              </a:rPr>
              <a:t>Jesus says that God hears the cries of all who call out to him day and night. And God</a:t>
            </a:r>
            <a:r>
              <a:rPr lang="en-GB" dirty="0">
                <a:latin typeface="Century Gothic"/>
                <a:cs typeface="Times New Roman"/>
              </a:rPr>
              <a:t> will certainly answer our prayers, even if it’s not in the way that we expect.</a:t>
            </a:r>
            <a:endParaRPr lang="en-US">
              <a:latin typeface="Century Gothic"/>
            </a:endParaRPr>
          </a:p>
          <a:p>
            <a:pPr algn="l"/>
            <a:endParaRPr lang="en-GB" dirty="0">
              <a:latin typeface="Century Gothic"/>
              <a:cs typeface="Times New Roman"/>
            </a:endParaRPr>
          </a:p>
          <a:p>
            <a:pPr algn="l"/>
            <a:r>
              <a:rPr lang="en-GB" dirty="0">
                <a:latin typeface="Century Gothic"/>
                <a:cs typeface="Times New Roman"/>
              </a:rPr>
              <a:t>How does it make you feel to know that God always hears you when you pray?</a:t>
            </a:r>
            <a:endParaRPr lang="en-GB" dirty="0"/>
          </a:p>
          <a:p>
            <a:pPr algn="l"/>
            <a:endParaRPr lang="en-GB" dirty="0">
              <a:latin typeface="Century Gothic"/>
              <a:cs typeface="Times New Roman"/>
            </a:endParaRPr>
          </a:p>
          <a:p>
            <a:pPr algn="l"/>
            <a:r>
              <a:rPr lang="en-GB" dirty="0">
                <a:latin typeface="Century Gothic"/>
                <a:cs typeface="Times New Roman"/>
              </a:rPr>
              <a:t>There are many things that are unfair in our world. And there are many people like the woman in the story who struggle to make their voices heard.</a:t>
            </a:r>
            <a:endParaRPr lang="en-US"/>
          </a:p>
          <a:p>
            <a:endParaRPr lang="en-US">
              <a:latin typeface="Century Gothic"/>
              <a:cs typeface="Times New Roman"/>
            </a:endParaRPr>
          </a:p>
          <a:p>
            <a:endParaRPr lang="en-US">
              <a:latin typeface="Century Gothic"/>
              <a:cs typeface="Times New Roman"/>
            </a:endParaRPr>
          </a:p>
        </p:txBody>
      </p:sp>
      <p:pic>
        <p:nvPicPr>
          <p:cNvPr id="2" name="Picture 1" descr="A close-up of a person&amp;#39;s hands&#10;&#10;AI-generated content may be incorrect.">
            <a:extLst>
              <a:ext uri="{FF2B5EF4-FFF2-40B4-BE49-F238E27FC236}">
                <a16:creationId xmlns:a16="http://schemas.microsoft.com/office/drawing/2014/main" id="{B6AB4F8A-F683-EB25-C291-AC144C1C7E9F}"/>
              </a:ext>
            </a:extLst>
          </p:cNvPr>
          <p:cNvPicPr>
            <a:picLocks noChangeAspect="1"/>
          </p:cNvPicPr>
          <p:nvPr/>
        </p:nvPicPr>
        <p:blipFill>
          <a:blip r:embed="rId3"/>
          <a:stretch>
            <a:fillRect/>
          </a:stretch>
        </p:blipFill>
        <p:spPr>
          <a:xfrm>
            <a:off x="5047159" y="1047367"/>
            <a:ext cx="3843882" cy="3050888"/>
          </a:xfrm>
          <a:prstGeom prst="rect">
            <a:avLst/>
          </a:prstGeom>
        </p:spPr>
      </p:pic>
    </p:spTree>
    <p:extLst>
      <p:ext uri="{BB962C8B-B14F-4D97-AF65-F5344CB8AC3E}">
        <p14:creationId xmlns:p14="http://schemas.microsoft.com/office/powerpoint/2010/main" val="442809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E9C6EA6-7BE7-A4EA-26AC-068672F6D926}"/>
              </a:ext>
            </a:extLst>
          </p:cNvPr>
          <p:cNvSpPr>
            <a:spLocks noGrp="1"/>
          </p:cNvSpPr>
          <p:nvPr>
            <p:ph type="sldNum" sz="quarter" idx="12"/>
          </p:nvPr>
        </p:nvSpPr>
        <p:spPr/>
        <p:txBody>
          <a:bodyPr/>
          <a:lstStyle/>
          <a:p>
            <a:fld id="{EA6EBE3F-60D7-48A8-BD0B-B317D75812BF}" type="slidenum">
              <a:rPr lang="en-GB" smtClean="0"/>
              <a:t>9</a:t>
            </a:fld>
            <a:endParaRPr lang="en-GB"/>
          </a:p>
        </p:txBody>
      </p:sp>
      <p:sp>
        <p:nvSpPr>
          <p:cNvPr id="6" name="TextBox 5">
            <a:extLst>
              <a:ext uri="{FF2B5EF4-FFF2-40B4-BE49-F238E27FC236}">
                <a16:creationId xmlns:a16="http://schemas.microsoft.com/office/drawing/2014/main" id="{D2E6E9E2-3A77-1A27-2BD6-E61759B43E92}"/>
              </a:ext>
            </a:extLst>
          </p:cNvPr>
          <p:cNvSpPr txBox="1"/>
          <p:nvPr/>
        </p:nvSpPr>
        <p:spPr>
          <a:xfrm>
            <a:off x="202921" y="1099149"/>
            <a:ext cx="440333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cs typeface="Times New Roman"/>
              </a:rPr>
              <a:t>We can pray for these people, but we also have to do what we can to make sure that all people are treated fairly. Who knows, we might even be the answer to someone’s prayers!</a:t>
            </a:r>
            <a:endParaRPr lang="en-US" dirty="0">
              <a:latin typeface="Century Gothic"/>
            </a:endParaRPr>
          </a:p>
          <a:p>
            <a:pPr algn="l"/>
            <a:endParaRPr lang="en-US" dirty="0">
              <a:latin typeface="Century Gothic"/>
              <a:cs typeface="Times New Roman"/>
            </a:endParaRPr>
          </a:p>
          <a:p>
            <a:pPr algn="l"/>
            <a:r>
              <a:rPr lang="en-US" dirty="0">
                <a:latin typeface="Century Gothic"/>
                <a:cs typeface="Times New Roman"/>
              </a:rPr>
              <a:t>This year is a Jubilee Year, a special year when we try to make the world a fairer place for all people to live in. </a:t>
            </a:r>
          </a:p>
        </p:txBody>
      </p:sp>
      <p:pic>
        <p:nvPicPr>
          <p:cNvPr id="2" name="Picture 1" descr="A group of people holding signs and waving&#10;&#10;AI-generated content may be incorrect.">
            <a:extLst>
              <a:ext uri="{FF2B5EF4-FFF2-40B4-BE49-F238E27FC236}">
                <a16:creationId xmlns:a16="http://schemas.microsoft.com/office/drawing/2014/main" id="{D805FF99-0933-04B7-4FBB-81B8F02B2937}"/>
              </a:ext>
            </a:extLst>
          </p:cNvPr>
          <p:cNvPicPr>
            <a:picLocks noChangeAspect="1"/>
          </p:cNvPicPr>
          <p:nvPr/>
        </p:nvPicPr>
        <p:blipFill>
          <a:blip r:embed="rId3"/>
          <a:srcRect l="3807" t="5126" r="-70" b="2494"/>
          <a:stretch>
            <a:fillRect/>
          </a:stretch>
        </p:blipFill>
        <p:spPr>
          <a:xfrm>
            <a:off x="4709824" y="1099328"/>
            <a:ext cx="4243316" cy="2717233"/>
          </a:xfrm>
          <a:prstGeom prst="rect">
            <a:avLst/>
          </a:prstGeom>
        </p:spPr>
      </p:pic>
      <p:sp>
        <p:nvSpPr>
          <p:cNvPr id="3" name="TextBox 2">
            <a:extLst>
              <a:ext uri="{FF2B5EF4-FFF2-40B4-BE49-F238E27FC236}">
                <a16:creationId xmlns:a16="http://schemas.microsoft.com/office/drawing/2014/main" id="{5027C825-90FB-39F3-515D-210C082F57E9}"/>
              </a:ext>
            </a:extLst>
          </p:cNvPr>
          <p:cNvSpPr txBox="1"/>
          <p:nvPr/>
        </p:nvSpPr>
        <p:spPr>
          <a:xfrm>
            <a:off x="201681" y="4012027"/>
            <a:ext cx="875928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entury Gothic"/>
              </a:rPr>
              <a:t>We are called to join together as pilgrims of hope, working together for God’s kingdom of justice, peace and love.</a:t>
            </a:r>
            <a:endParaRPr lang="en-US" dirty="0"/>
          </a:p>
        </p:txBody>
      </p:sp>
    </p:spTree>
    <p:extLst>
      <p:ext uri="{BB962C8B-B14F-4D97-AF65-F5344CB8AC3E}">
        <p14:creationId xmlns:p14="http://schemas.microsoft.com/office/powerpoint/2010/main" val="2052786866"/>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SZUU6KYVHK2A-2146017777-19026</_dlc_DocId>
    <_dlc_DocIdUrl xmlns="04672002-f21f-4240-adfb-f0b653fb6fb5">
      <Url>https://cafod365.sharepoint.com/sites/int/Education/_layouts/15/DocIdRedir.aspx?ID=SZUU6KYVHK2A-2146017777-19026</Url>
      <Description>SZUU6KYVHK2A-2146017777-19026</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1cd5efdf3ce76515720b5128cd026d23">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67d2abc0b29ab5b5c3b0a78c25a21d2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7880FD4-C537-4FE3-BF29-620D65E12577}">
  <ds:schemaRef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236a9a4b-a03c-46ba-8ec6-624c184acbc6"/>
    <ds:schemaRef ds:uri="http://purl.org/dc/terms/"/>
    <ds:schemaRef ds:uri="453a0c7f-c966-4a5c-a0f8-de0f8150ea1e"/>
    <ds:schemaRef ds:uri="bdf04112-6931-4610-9724-cd62e91446a3"/>
    <ds:schemaRef ds:uri="http://schemas.microsoft.com/sharepoint/v3/fields"/>
    <ds:schemaRef ds:uri="04672002-f21f-4240-adfb-f0b653fb6fb5"/>
    <ds:schemaRef ds:uri="http://www.w3.org/XML/1998/namespace"/>
  </ds:schemaRefs>
</ds:datastoreItem>
</file>

<file path=customXml/itemProps2.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3.xml><?xml version="1.0" encoding="utf-8"?>
<ds:datastoreItem xmlns:ds="http://schemas.openxmlformats.org/officeDocument/2006/customXml" ds:itemID="{7694F406-3018-4E93-A7CA-59DB17571D16}">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ACDDB819-B1C6-44E0-A4E7-79EC63B129E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19</TotalTime>
  <Words>1575</Words>
  <Application>Microsoft Office PowerPoint</Application>
  <PresentationFormat>On-screen Show (16:9)</PresentationFormat>
  <Paragraphs>212</Paragraphs>
  <Slides>18</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Century Gothic</vt:lpstr>
      <vt:lpstr>Montserrat Light</vt:lpstr>
      <vt:lpstr>Aptos</vt:lpstr>
      <vt:lpstr>Montserrat</vt:lpstr>
      <vt:lpstr>Montserrat ExtraBold</vt:lpstr>
      <vt:lpstr>Segoe UI</vt:lpstr>
      <vt:lpstr>Arial</vt:lpstr>
      <vt:lpstr>Calibri</vt:lpstr>
      <vt:lpstr>Office Theme</vt:lpstr>
      <vt:lpstr>How do you think you can help to make the world a fairer place? </vt:lpstr>
      <vt:lpstr> God of justice and wisdom,  Help us to keep on praying and never to doubt that you will be with us always.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722</cp:revision>
  <dcterms:created xsi:type="dcterms:W3CDTF">2025-02-19T13:24:09Z</dcterms:created>
  <dcterms:modified xsi:type="dcterms:W3CDTF">2025-10-15T15:51:45Z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dc1fadb5-4b66-4b6b-a6f1-9b922c4bdc5f</vt:lpwstr>
  </property>
  <property fmtid="{D5CDD505-2E9C-101B-9397-08002B2CF9AE}" pid="8" name="MediaServiceImageTags">
    <vt:lpwstr/>
  </property>
</Properties>
</file>