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notesMasterIdLst>
    <p:notesMasterId r:id="rId59"/>
  </p:notesMasterIdLst>
  <p:sldIdLst>
    <p:sldId id="256" r:id="rId6"/>
    <p:sldId id="261" r:id="rId7"/>
    <p:sldId id="263" r:id="rId8"/>
    <p:sldId id="257" r:id="rId9"/>
    <p:sldId id="260" r:id="rId10"/>
    <p:sldId id="262" r:id="rId11"/>
    <p:sldId id="264" r:id="rId12"/>
    <p:sldId id="272" r:id="rId13"/>
    <p:sldId id="266" r:id="rId14"/>
    <p:sldId id="273" r:id="rId15"/>
    <p:sldId id="265" r:id="rId16"/>
    <p:sldId id="274" r:id="rId17"/>
    <p:sldId id="267" r:id="rId18"/>
    <p:sldId id="275" r:id="rId19"/>
    <p:sldId id="269" r:id="rId20"/>
    <p:sldId id="276" r:id="rId21"/>
    <p:sldId id="268" r:id="rId22"/>
    <p:sldId id="277" r:id="rId23"/>
    <p:sldId id="270" r:id="rId24"/>
    <p:sldId id="283" r:id="rId25"/>
    <p:sldId id="271" r:id="rId26"/>
    <p:sldId id="284" r:id="rId27"/>
    <p:sldId id="278" r:id="rId28"/>
    <p:sldId id="285" r:id="rId29"/>
    <p:sldId id="279" r:id="rId30"/>
    <p:sldId id="286" r:id="rId31"/>
    <p:sldId id="280" r:id="rId32"/>
    <p:sldId id="287" r:id="rId33"/>
    <p:sldId id="281" r:id="rId34"/>
    <p:sldId id="289" r:id="rId35"/>
    <p:sldId id="282" r:id="rId36"/>
    <p:sldId id="290" r:id="rId37"/>
    <p:sldId id="288" r:id="rId38"/>
    <p:sldId id="291" r:id="rId39"/>
    <p:sldId id="292" r:id="rId40"/>
    <p:sldId id="303" r:id="rId41"/>
    <p:sldId id="293" r:id="rId42"/>
    <p:sldId id="304" r:id="rId43"/>
    <p:sldId id="294" r:id="rId44"/>
    <p:sldId id="305" r:id="rId45"/>
    <p:sldId id="296" r:id="rId46"/>
    <p:sldId id="310" r:id="rId47"/>
    <p:sldId id="297" r:id="rId48"/>
    <p:sldId id="312" r:id="rId49"/>
    <p:sldId id="299" r:id="rId50"/>
    <p:sldId id="307" r:id="rId51"/>
    <p:sldId id="298" r:id="rId52"/>
    <p:sldId id="308" r:id="rId53"/>
    <p:sldId id="300" r:id="rId54"/>
    <p:sldId id="309" r:id="rId55"/>
    <p:sldId id="301" r:id="rId56"/>
    <p:sldId id="306" r:id="rId57"/>
    <p:sldId id="258" r:id="rId58"/>
  </p:sldIdLst>
  <p:sldSz cx="12192000" cy="6858000"/>
  <p:notesSz cx="6858000" cy="9144000"/>
  <p:embeddedFontLst>
    <p:embeddedFont>
      <p:font typeface="Montserrat" panose="00000500000000000000" pitchFamily="2"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08BA93-6C79-2F3A-99BD-3E772C8C3E86}" name="Caroline Stanton" initials="CS" userId="S::cstanton@cafod.org.uk::527cb2fd-c638-4374-a960-d86f3fe5049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5E5FF"/>
    <a:srgbClr val="FDFDFD"/>
    <a:srgbClr val="AE895D"/>
    <a:srgbClr val="C2A071"/>
    <a:srgbClr val="D48E86"/>
    <a:srgbClr val="FD5FD4"/>
    <a:srgbClr val="20120C"/>
    <a:srgbClr val="FFFFFF"/>
    <a:srgbClr val="DFB4B4"/>
    <a:srgbClr val="D6A0A3"/>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06209F-B727-4B74-B1C9-FBE3014D3425}" v="342" dt="2024-11-01T19:52:43.7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85995" autoAdjust="0"/>
  </p:normalViewPr>
  <p:slideViewPr>
    <p:cSldViewPr snapToGrid="0">
      <p:cViewPr varScale="1">
        <p:scale>
          <a:sx n="51" d="100"/>
          <a:sy n="51" d="100"/>
        </p:scale>
        <p:origin x="129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font" Target="fonts/font4.fntdata"/><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font" Target="fonts/font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1.fntdata"/><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22B5CD-6793-4F60-AD75-F2D147130CAD}"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D0F44A-A360-45EA-B570-85B2032293E0}" type="slidenum">
              <a:rPr lang="en-US" smtClean="0"/>
              <a:t>‹#›</a:t>
            </a:fld>
            <a:endParaRPr lang="en-US"/>
          </a:p>
        </p:txBody>
      </p:sp>
    </p:spTree>
    <p:extLst>
      <p:ext uri="{BB962C8B-B14F-4D97-AF65-F5344CB8AC3E}">
        <p14:creationId xmlns:p14="http://schemas.microsoft.com/office/powerpoint/2010/main" val="953461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credit: Thom Flint, CAFOD</a:t>
            </a:r>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5</a:t>
            </a:fld>
            <a:endParaRPr lang="en-US"/>
          </a:p>
        </p:txBody>
      </p:sp>
    </p:spTree>
    <p:extLst>
      <p:ext uri="{BB962C8B-B14F-4D97-AF65-F5344CB8AC3E}">
        <p14:creationId xmlns:p14="http://schemas.microsoft.com/office/powerpoint/2010/main" val="300918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14</a:t>
            </a:fld>
            <a:endParaRPr lang="en-US"/>
          </a:p>
        </p:txBody>
      </p:sp>
    </p:spTree>
    <p:extLst>
      <p:ext uri="{BB962C8B-B14F-4D97-AF65-F5344CB8AC3E}">
        <p14:creationId xmlns:p14="http://schemas.microsoft.com/office/powerpoint/2010/main" val="1551648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credit: Arlette </a:t>
            </a:r>
            <a:r>
              <a:rPr lang="en-GB" err="1"/>
              <a:t>Bashizi</a:t>
            </a:r>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15</a:t>
            </a:fld>
            <a:endParaRPr lang="en-US"/>
          </a:p>
        </p:txBody>
      </p:sp>
    </p:spTree>
    <p:extLst>
      <p:ext uri="{BB962C8B-B14F-4D97-AF65-F5344CB8AC3E}">
        <p14:creationId xmlns:p14="http://schemas.microsoft.com/office/powerpoint/2010/main" val="3054869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credit: Arlette </a:t>
            </a:r>
            <a:r>
              <a:rPr lang="en-GB" err="1"/>
              <a:t>Bashizi</a:t>
            </a:r>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16</a:t>
            </a:fld>
            <a:endParaRPr lang="en-US"/>
          </a:p>
        </p:txBody>
      </p:sp>
    </p:spTree>
    <p:extLst>
      <p:ext uri="{BB962C8B-B14F-4D97-AF65-F5344CB8AC3E}">
        <p14:creationId xmlns:p14="http://schemas.microsoft.com/office/powerpoint/2010/main" val="1112831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17</a:t>
            </a:fld>
            <a:endParaRPr lang="en-US"/>
          </a:p>
        </p:txBody>
      </p:sp>
    </p:spTree>
    <p:extLst>
      <p:ext uri="{BB962C8B-B14F-4D97-AF65-F5344CB8AC3E}">
        <p14:creationId xmlns:p14="http://schemas.microsoft.com/office/powerpoint/2010/main" val="3541151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credit: Arlette </a:t>
            </a:r>
            <a:r>
              <a:rPr lang="en-GB" err="1"/>
              <a:t>Bashizi</a:t>
            </a:r>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18</a:t>
            </a:fld>
            <a:endParaRPr lang="en-US"/>
          </a:p>
        </p:txBody>
      </p:sp>
    </p:spTree>
    <p:extLst>
      <p:ext uri="{BB962C8B-B14F-4D97-AF65-F5344CB8AC3E}">
        <p14:creationId xmlns:p14="http://schemas.microsoft.com/office/powerpoint/2010/main" val="4081837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19</a:t>
            </a:fld>
            <a:endParaRPr lang="en-US"/>
          </a:p>
        </p:txBody>
      </p:sp>
    </p:spTree>
    <p:extLst>
      <p:ext uri="{BB962C8B-B14F-4D97-AF65-F5344CB8AC3E}">
        <p14:creationId xmlns:p14="http://schemas.microsoft.com/office/powerpoint/2010/main" val="378871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credit: Arlette </a:t>
            </a:r>
            <a:r>
              <a:rPr lang="en-GB" err="1"/>
              <a:t>Bashizi</a:t>
            </a:r>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20</a:t>
            </a:fld>
            <a:endParaRPr lang="en-US"/>
          </a:p>
        </p:txBody>
      </p:sp>
    </p:spTree>
    <p:extLst>
      <p:ext uri="{BB962C8B-B14F-4D97-AF65-F5344CB8AC3E}">
        <p14:creationId xmlns:p14="http://schemas.microsoft.com/office/powerpoint/2010/main" val="857116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21</a:t>
            </a:fld>
            <a:endParaRPr lang="en-US"/>
          </a:p>
        </p:txBody>
      </p:sp>
    </p:spTree>
    <p:extLst>
      <p:ext uri="{BB962C8B-B14F-4D97-AF65-F5344CB8AC3E}">
        <p14:creationId xmlns:p14="http://schemas.microsoft.com/office/powerpoint/2010/main" val="851666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 credit: Arlette </a:t>
            </a:r>
            <a:r>
              <a:rPr lang="en-GB" dirty="0" err="1"/>
              <a:t>Bashizi</a:t>
            </a:r>
            <a:endParaRPr lang="en-US" dirty="0"/>
          </a:p>
        </p:txBody>
      </p:sp>
      <p:sp>
        <p:nvSpPr>
          <p:cNvPr id="4" name="Slide Number Placeholder 3"/>
          <p:cNvSpPr>
            <a:spLocks noGrp="1"/>
          </p:cNvSpPr>
          <p:nvPr>
            <p:ph type="sldNum" sz="quarter" idx="5"/>
          </p:nvPr>
        </p:nvSpPr>
        <p:spPr/>
        <p:txBody>
          <a:bodyPr/>
          <a:lstStyle/>
          <a:p>
            <a:fld id="{1ED0F44A-A360-45EA-B570-85B2032293E0}" type="slidenum">
              <a:rPr lang="en-US" smtClean="0"/>
              <a:t>22</a:t>
            </a:fld>
            <a:endParaRPr lang="en-US"/>
          </a:p>
        </p:txBody>
      </p:sp>
    </p:spTree>
    <p:extLst>
      <p:ext uri="{BB962C8B-B14F-4D97-AF65-F5344CB8AC3E}">
        <p14:creationId xmlns:p14="http://schemas.microsoft.com/office/powerpoint/2010/main" val="3419734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23</a:t>
            </a:fld>
            <a:endParaRPr lang="en-US"/>
          </a:p>
        </p:txBody>
      </p:sp>
    </p:spTree>
    <p:extLst>
      <p:ext uri="{BB962C8B-B14F-4D97-AF65-F5344CB8AC3E}">
        <p14:creationId xmlns:p14="http://schemas.microsoft.com/office/powerpoint/2010/main" val="2654077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6</a:t>
            </a:fld>
            <a:endParaRPr lang="en-US"/>
          </a:p>
        </p:txBody>
      </p:sp>
    </p:spTree>
    <p:extLst>
      <p:ext uri="{BB962C8B-B14F-4D97-AF65-F5344CB8AC3E}">
        <p14:creationId xmlns:p14="http://schemas.microsoft.com/office/powerpoint/2010/main" val="1794467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credit: Arlette </a:t>
            </a:r>
            <a:r>
              <a:rPr lang="en-GB" err="1"/>
              <a:t>Bashizi</a:t>
            </a:r>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24</a:t>
            </a:fld>
            <a:endParaRPr lang="en-US"/>
          </a:p>
        </p:txBody>
      </p:sp>
    </p:spTree>
    <p:extLst>
      <p:ext uri="{BB962C8B-B14F-4D97-AF65-F5344CB8AC3E}">
        <p14:creationId xmlns:p14="http://schemas.microsoft.com/office/powerpoint/2010/main" val="4180323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25</a:t>
            </a:fld>
            <a:endParaRPr lang="en-US"/>
          </a:p>
        </p:txBody>
      </p:sp>
    </p:spTree>
    <p:extLst>
      <p:ext uri="{BB962C8B-B14F-4D97-AF65-F5344CB8AC3E}">
        <p14:creationId xmlns:p14="http://schemas.microsoft.com/office/powerpoint/2010/main" val="3373175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credit: Arlette </a:t>
            </a:r>
            <a:r>
              <a:rPr lang="en-GB" err="1"/>
              <a:t>Bashizi</a:t>
            </a:r>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26</a:t>
            </a:fld>
            <a:endParaRPr lang="en-US"/>
          </a:p>
        </p:txBody>
      </p:sp>
    </p:spTree>
    <p:extLst>
      <p:ext uri="{BB962C8B-B14F-4D97-AF65-F5344CB8AC3E}">
        <p14:creationId xmlns:p14="http://schemas.microsoft.com/office/powerpoint/2010/main" val="3587706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27</a:t>
            </a:fld>
            <a:endParaRPr lang="en-US"/>
          </a:p>
        </p:txBody>
      </p:sp>
    </p:spTree>
    <p:extLst>
      <p:ext uri="{BB962C8B-B14F-4D97-AF65-F5344CB8AC3E}">
        <p14:creationId xmlns:p14="http://schemas.microsoft.com/office/powerpoint/2010/main" val="2169254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credit: Arlette </a:t>
            </a:r>
            <a:r>
              <a:rPr lang="en-GB" err="1"/>
              <a:t>Bashizi</a:t>
            </a:r>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28</a:t>
            </a:fld>
            <a:endParaRPr lang="en-US"/>
          </a:p>
        </p:txBody>
      </p:sp>
    </p:spTree>
    <p:extLst>
      <p:ext uri="{BB962C8B-B14F-4D97-AF65-F5344CB8AC3E}">
        <p14:creationId xmlns:p14="http://schemas.microsoft.com/office/powerpoint/2010/main" val="226183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29</a:t>
            </a:fld>
            <a:endParaRPr lang="en-US"/>
          </a:p>
        </p:txBody>
      </p:sp>
    </p:spTree>
    <p:extLst>
      <p:ext uri="{BB962C8B-B14F-4D97-AF65-F5344CB8AC3E}">
        <p14:creationId xmlns:p14="http://schemas.microsoft.com/office/powerpoint/2010/main" val="2189680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credit: Arlette </a:t>
            </a:r>
            <a:r>
              <a:rPr lang="en-GB" err="1"/>
              <a:t>Bashizi</a:t>
            </a:r>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30</a:t>
            </a:fld>
            <a:endParaRPr lang="en-US"/>
          </a:p>
        </p:txBody>
      </p:sp>
    </p:spTree>
    <p:extLst>
      <p:ext uri="{BB962C8B-B14F-4D97-AF65-F5344CB8AC3E}">
        <p14:creationId xmlns:p14="http://schemas.microsoft.com/office/powerpoint/2010/main" val="3473125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 leavers” – young people who have lived experience of alternative care, such as growing up in charitable children’s institutions (such as orphanages). </a:t>
            </a:r>
          </a:p>
        </p:txBody>
      </p:sp>
      <p:sp>
        <p:nvSpPr>
          <p:cNvPr id="4" name="Slide Number Placeholder 3"/>
          <p:cNvSpPr>
            <a:spLocks noGrp="1"/>
          </p:cNvSpPr>
          <p:nvPr>
            <p:ph type="sldNum" sz="quarter" idx="5"/>
          </p:nvPr>
        </p:nvSpPr>
        <p:spPr/>
        <p:txBody>
          <a:bodyPr/>
          <a:lstStyle/>
          <a:p>
            <a:fld id="{1ED0F44A-A360-45EA-B570-85B2032293E0}" type="slidenum">
              <a:rPr lang="en-US" smtClean="0"/>
              <a:t>31</a:t>
            </a:fld>
            <a:endParaRPr lang="en-US"/>
          </a:p>
        </p:txBody>
      </p:sp>
    </p:spTree>
    <p:extLst>
      <p:ext uri="{BB962C8B-B14F-4D97-AF65-F5344CB8AC3E}">
        <p14:creationId xmlns:p14="http://schemas.microsoft.com/office/powerpoint/2010/main" val="31327066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credit: Arlette </a:t>
            </a:r>
            <a:r>
              <a:rPr lang="en-GB" err="1"/>
              <a:t>Bashizi</a:t>
            </a:r>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32</a:t>
            </a:fld>
            <a:endParaRPr lang="en-US"/>
          </a:p>
        </p:txBody>
      </p:sp>
    </p:spTree>
    <p:extLst>
      <p:ext uri="{BB962C8B-B14F-4D97-AF65-F5344CB8AC3E}">
        <p14:creationId xmlns:p14="http://schemas.microsoft.com/office/powerpoint/2010/main" val="15939345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credit: Emerson Peters, </a:t>
            </a:r>
            <a:r>
              <a:rPr lang="en-GB" err="1"/>
              <a:t>Unsplash</a:t>
            </a:r>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33</a:t>
            </a:fld>
            <a:endParaRPr lang="en-US"/>
          </a:p>
        </p:txBody>
      </p:sp>
    </p:spTree>
    <p:extLst>
      <p:ext uri="{BB962C8B-B14F-4D97-AF65-F5344CB8AC3E}">
        <p14:creationId xmlns:p14="http://schemas.microsoft.com/office/powerpoint/2010/main" val="1512417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7</a:t>
            </a:fld>
            <a:endParaRPr lang="en-US"/>
          </a:p>
        </p:txBody>
      </p:sp>
    </p:spTree>
    <p:extLst>
      <p:ext uri="{BB962C8B-B14F-4D97-AF65-F5344CB8AC3E}">
        <p14:creationId xmlns:p14="http://schemas.microsoft.com/office/powerpoint/2010/main" val="30335783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 credit: Arlette </a:t>
            </a:r>
            <a:r>
              <a:rPr lang="en-GB" dirty="0" err="1"/>
              <a:t>Bashizi</a:t>
            </a:r>
            <a:endParaRPr lang="en-US" dirty="0"/>
          </a:p>
        </p:txBody>
      </p:sp>
      <p:sp>
        <p:nvSpPr>
          <p:cNvPr id="4" name="Slide Number Placeholder 3"/>
          <p:cNvSpPr>
            <a:spLocks noGrp="1"/>
          </p:cNvSpPr>
          <p:nvPr>
            <p:ph type="sldNum" sz="quarter" idx="5"/>
          </p:nvPr>
        </p:nvSpPr>
        <p:spPr/>
        <p:txBody>
          <a:bodyPr/>
          <a:lstStyle/>
          <a:p>
            <a:fld id="{1ED0F44A-A360-45EA-B570-85B2032293E0}" type="slidenum">
              <a:rPr lang="en-US" smtClean="0"/>
              <a:t>34</a:t>
            </a:fld>
            <a:endParaRPr lang="en-US"/>
          </a:p>
        </p:txBody>
      </p:sp>
    </p:spTree>
    <p:extLst>
      <p:ext uri="{BB962C8B-B14F-4D97-AF65-F5344CB8AC3E}">
        <p14:creationId xmlns:p14="http://schemas.microsoft.com/office/powerpoint/2010/main" val="26846365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35</a:t>
            </a:fld>
            <a:endParaRPr lang="en-US"/>
          </a:p>
        </p:txBody>
      </p:sp>
    </p:spTree>
    <p:extLst>
      <p:ext uri="{BB962C8B-B14F-4D97-AF65-F5344CB8AC3E}">
        <p14:creationId xmlns:p14="http://schemas.microsoft.com/office/powerpoint/2010/main" val="3859219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credit: Arlette </a:t>
            </a:r>
            <a:r>
              <a:rPr lang="en-GB" err="1"/>
              <a:t>Bashizi</a:t>
            </a:r>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36</a:t>
            </a:fld>
            <a:endParaRPr lang="en-US"/>
          </a:p>
        </p:txBody>
      </p:sp>
    </p:spTree>
    <p:extLst>
      <p:ext uri="{BB962C8B-B14F-4D97-AF65-F5344CB8AC3E}">
        <p14:creationId xmlns:p14="http://schemas.microsoft.com/office/powerpoint/2010/main" val="3637461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credit: Thom Flint, CAFOD</a:t>
            </a:r>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37</a:t>
            </a:fld>
            <a:endParaRPr lang="en-US"/>
          </a:p>
        </p:txBody>
      </p:sp>
    </p:spTree>
    <p:extLst>
      <p:ext uri="{BB962C8B-B14F-4D97-AF65-F5344CB8AC3E}">
        <p14:creationId xmlns:p14="http://schemas.microsoft.com/office/powerpoint/2010/main" val="3912239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credit: Thom Flint, CAFOD</a:t>
            </a:r>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38</a:t>
            </a:fld>
            <a:endParaRPr lang="en-US"/>
          </a:p>
        </p:txBody>
      </p:sp>
    </p:spTree>
    <p:extLst>
      <p:ext uri="{BB962C8B-B14F-4D97-AF65-F5344CB8AC3E}">
        <p14:creationId xmlns:p14="http://schemas.microsoft.com/office/powerpoint/2010/main" val="39821178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39</a:t>
            </a:fld>
            <a:endParaRPr lang="en-US"/>
          </a:p>
        </p:txBody>
      </p:sp>
    </p:spTree>
    <p:extLst>
      <p:ext uri="{BB962C8B-B14F-4D97-AF65-F5344CB8AC3E}">
        <p14:creationId xmlns:p14="http://schemas.microsoft.com/office/powerpoint/2010/main" val="18846854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credit: Thom Flint, CAFOD</a:t>
            </a:r>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40</a:t>
            </a:fld>
            <a:endParaRPr lang="en-US"/>
          </a:p>
        </p:txBody>
      </p:sp>
    </p:spTree>
    <p:extLst>
      <p:ext uri="{BB962C8B-B14F-4D97-AF65-F5344CB8AC3E}">
        <p14:creationId xmlns:p14="http://schemas.microsoft.com/office/powerpoint/2010/main" val="19399651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 credit: </a:t>
            </a:r>
            <a:r>
              <a:rPr lang="en-US" dirty="0">
                <a:effectLst/>
              </a:rPr>
              <a:t>Svitlana </a:t>
            </a:r>
            <a:r>
              <a:rPr lang="en-US" dirty="0" err="1">
                <a:effectLst/>
              </a:rPr>
              <a:t>Dmytrenko</a:t>
            </a:r>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41</a:t>
            </a:fld>
            <a:endParaRPr lang="en-US"/>
          </a:p>
        </p:txBody>
      </p:sp>
    </p:spTree>
    <p:extLst>
      <p:ext uri="{BB962C8B-B14F-4D97-AF65-F5344CB8AC3E}">
        <p14:creationId xmlns:p14="http://schemas.microsoft.com/office/powerpoint/2010/main" val="28686793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credit: Thom Flint, CAFOD</a:t>
            </a:r>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42</a:t>
            </a:fld>
            <a:endParaRPr lang="en-US"/>
          </a:p>
        </p:txBody>
      </p:sp>
    </p:spTree>
    <p:extLst>
      <p:ext uri="{BB962C8B-B14F-4D97-AF65-F5344CB8AC3E}">
        <p14:creationId xmlns:p14="http://schemas.microsoft.com/office/powerpoint/2010/main" val="11080800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43</a:t>
            </a:fld>
            <a:endParaRPr lang="en-US"/>
          </a:p>
        </p:txBody>
      </p:sp>
    </p:spTree>
    <p:extLst>
      <p:ext uri="{BB962C8B-B14F-4D97-AF65-F5344CB8AC3E}">
        <p14:creationId xmlns:p14="http://schemas.microsoft.com/office/powerpoint/2010/main" val="1615854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8</a:t>
            </a:fld>
            <a:endParaRPr lang="en-US"/>
          </a:p>
        </p:txBody>
      </p:sp>
    </p:spTree>
    <p:extLst>
      <p:ext uri="{BB962C8B-B14F-4D97-AF65-F5344CB8AC3E}">
        <p14:creationId xmlns:p14="http://schemas.microsoft.com/office/powerpoint/2010/main" val="19380548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credit: Arlette </a:t>
            </a:r>
            <a:r>
              <a:rPr lang="en-GB" err="1"/>
              <a:t>Bashizi</a:t>
            </a:r>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44</a:t>
            </a:fld>
            <a:endParaRPr lang="en-US"/>
          </a:p>
        </p:txBody>
      </p:sp>
    </p:spTree>
    <p:extLst>
      <p:ext uri="{BB962C8B-B14F-4D97-AF65-F5344CB8AC3E}">
        <p14:creationId xmlns:p14="http://schemas.microsoft.com/office/powerpoint/2010/main" val="3715618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45</a:t>
            </a:fld>
            <a:endParaRPr lang="en-US"/>
          </a:p>
        </p:txBody>
      </p:sp>
    </p:spTree>
    <p:extLst>
      <p:ext uri="{BB962C8B-B14F-4D97-AF65-F5344CB8AC3E}">
        <p14:creationId xmlns:p14="http://schemas.microsoft.com/office/powerpoint/2010/main" val="39716494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credit: Thom Flint, CAFOD</a:t>
            </a:r>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46</a:t>
            </a:fld>
            <a:endParaRPr lang="en-US"/>
          </a:p>
        </p:txBody>
      </p:sp>
    </p:spTree>
    <p:extLst>
      <p:ext uri="{BB962C8B-B14F-4D97-AF65-F5344CB8AC3E}">
        <p14:creationId xmlns:p14="http://schemas.microsoft.com/office/powerpoint/2010/main" val="19422267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credit: </a:t>
            </a:r>
            <a:br>
              <a:rPr lang="en-US">
                <a:effectLst/>
              </a:rPr>
            </a:br>
            <a:r>
              <a:rPr lang="en-US">
                <a:effectLst/>
              </a:rPr>
              <a:t>Svitlana </a:t>
            </a:r>
            <a:r>
              <a:rPr lang="en-US" err="1">
                <a:effectLst/>
              </a:rPr>
              <a:t>Dmytrenko</a:t>
            </a:r>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47</a:t>
            </a:fld>
            <a:endParaRPr lang="en-US"/>
          </a:p>
        </p:txBody>
      </p:sp>
    </p:spTree>
    <p:extLst>
      <p:ext uri="{BB962C8B-B14F-4D97-AF65-F5344CB8AC3E}">
        <p14:creationId xmlns:p14="http://schemas.microsoft.com/office/powerpoint/2010/main" val="32099754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credit:</a:t>
            </a:r>
            <a:br>
              <a:rPr lang="en-US">
                <a:effectLst/>
              </a:rPr>
            </a:br>
            <a:r>
              <a:rPr lang="en-US">
                <a:effectLst/>
              </a:rPr>
              <a:t>Svitlana </a:t>
            </a:r>
            <a:r>
              <a:rPr lang="en-US" err="1">
                <a:effectLst/>
              </a:rPr>
              <a:t>Dmytrenko</a:t>
            </a:r>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48</a:t>
            </a:fld>
            <a:endParaRPr lang="en-US"/>
          </a:p>
        </p:txBody>
      </p:sp>
    </p:spTree>
    <p:extLst>
      <p:ext uri="{BB962C8B-B14F-4D97-AF65-F5344CB8AC3E}">
        <p14:creationId xmlns:p14="http://schemas.microsoft.com/office/powerpoint/2010/main" val="7517358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credit: Thom Flint, CAFOD</a:t>
            </a:r>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49</a:t>
            </a:fld>
            <a:endParaRPr lang="en-US"/>
          </a:p>
        </p:txBody>
      </p:sp>
    </p:spTree>
    <p:extLst>
      <p:ext uri="{BB962C8B-B14F-4D97-AF65-F5344CB8AC3E}">
        <p14:creationId xmlns:p14="http://schemas.microsoft.com/office/powerpoint/2010/main" val="7992047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credit: Thom Flint, CAFOD</a:t>
            </a:r>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50</a:t>
            </a:fld>
            <a:endParaRPr lang="en-US"/>
          </a:p>
        </p:txBody>
      </p:sp>
    </p:spTree>
    <p:extLst>
      <p:ext uri="{BB962C8B-B14F-4D97-AF65-F5344CB8AC3E}">
        <p14:creationId xmlns:p14="http://schemas.microsoft.com/office/powerpoint/2010/main" val="9216224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credits: </a:t>
            </a:r>
            <a:br>
              <a:rPr lang="en-US">
                <a:effectLst/>
              </a:rPr>
            </a:br>
            <a:r>
              <a:rPr lang="en-US">
                <a:effectLst/>
              </a:rPr>
              <a:t>Svitlana </a:t>
            </a:r>
            <a:r>
              <a:rPr lang="en-US" err="1">
                <a:effectLst/>
              </a:rPr>
              <a:t>Dmytrenko</a:t>
            </a:r>
            <a:r>
              <a:rPr lang="en-US">
                <a:effectLst/>
              </a:rPr>
              <a:t>, Thom Flint, CAFOD partners</a:t>
            </a:r>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51</a:t>
            </a:fld>
            <a:endParaRPr lang="en-US"/>
          </a:p>
        </p:txBody>
      </p:sp>
    </p:spTree>
    <p:extLst>
      <p:ext uri="{BB962C8B-B14F-4D97-AF65-F5344CB8AC3E}">
        <p14:creationId xmlns:p14="http://schemas.microsoft.com/office/powerpoint/2010/main" val="40489971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52</a:t>
            </a:fld>
            <a:endParaRPr lang="en-US"/>
          </a:p>
        </p:txBody>
      </p:sp>
    </p:spTree>
    <p:extLst>
      <p:ext uri="{BB962C8B-B14F-4D97-AF65-F5344CB8AC3E}">
        <p14:creationId xmlns:p14="http://schemas.microsoft.com/office/powerpoint/2010/main" val="1065328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9</a:t>
            </a:fld>
            <a:endParaRPr lang="en-US"/>
          </a:p>
        </p:txBody>
      </p:sp>
    </p:spTree>
    <p:extLst>
      <p:ext uri="{BB962C8B-B14F-4D97-AF65-F5344CB8AC3E}">
        <p14:creationId xmlns:p14="http://schemas.microsoft.com/office/powerpoint/2010/main" val="4205723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10</a:t>
            </a:fld>
            <a:endParaRPr lang="en-US"/>
          </a:p>
        </p:txBody>
      </p:sp>
    </p:spTree>
    <p:extLst>
      <p:ext uri="{BB962C8B-B14F-4D97-AF65-F5344CB8AC3E}">
        <p14:creationId xmlns:p14="http://schemas.microsoft.com/office/powerpoint/2010/main" val="1516794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11</a:t>
            </a:fld>
            <a:endParaRPr lang="en-US"/>
          </a:p>
        </p:txBody>
      </p:sp>
    </p:spTree>
    <p:extLst>
      <p:ext uri="{BB962C8B-B14F-4D97-AF65-F5344CB8AC3E}">
        <p14:creationId xmlns:p14="http://schemas.microsoft.com/office/powerpoint/2010/main" val="2166572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12</a:t>
            </a:fld>
            <a:endParaRPr lang="en-US"/>
          </a:p>
        </p:txBody>
      </p:sp>
    </p:spTree>
    <p:extLst>
      <p:ext uri="{BB962C8B-B14F-4D97-AF65-F5344CB8AC3E}">
        <p14:creationId xmlns:p14="http://schemas.microsoft.com/office/powerpoint/2010/main" val="2852294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D0F44A-A360-45EA-B570-85B2032293E0}" type="slidenum">
              <a:rPr lang="en-US" smtClean="0"/>
              <a:t>13</a:t>
            </a:fld>
            <a:endParaRPr lang="en-US"/>
          </a:p>
        </p:txBody>
      </p:sp>
    </p:spTree>
    <p:extLst>
      <p:ext uri="{BB962C8B-B14F-4D97-AF65-F5344CB8AC3E}">
        <p14:creationId xmlns:p14="http://schemas.microsoft.com/office/powerpoint/2010/main" val="4289968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EC36B-16F0-25EE-312E-D075AD4A4E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FBE4F9-3FDE-CDF2-2BB4-70F7418885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29E3D5-BE45-F827-8EFC-960075982CB0}"/>
              </a:ext>
            </a:extLst>
          </p:cNvPr>
          <p:cNvSpPr>
            <a:spLocks noGrp="1"/>
          </p:cNvSpPr>
          <p:nvPr>
            <p:ph type="dt" sz="half" idx="10"/>
          </p:nvPr>
        </p:nvSpPr>
        <p:spPr/>
        <p:txBody>
          <a:bodyPr/>
          <a:lstStyle/>
          <a:p>
            <a:fld id="{30898D34-EF8D-4BC1-BEFB-3B5C4D62110B}" type="datetimeFigureOut">
              <a:rPr lang="en-US" smtClean="0"/>
              <a:t>11/1/2024</a:t>
            </a:fld>
            <a:endParaRPr lang="en-US"/>
          </a:p>
        </p:txBody>
      </p:sp>
      <p:sp>
        <p:nvSpPr>
          <p:cNvPr id="5" name="Footer Placeholder 4">
            <a:extLst>
              <a:ext uri="{FF2B5EF4-FFF2-40B4-BE49-F238E27FC236}">
                <a16:creationId xmlns:a16="http://schemas.microsoft.com/office/drawing/2014/main" id="{533A785B-FED0-1DCC-B62A-B7FB909BE4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196CE2-C880-2305-AFD4-733D7BB57AF6}"/>
              </a:ext>
            </a:extLst>
          </p:cNvPr>
          <p:cNvSpPr>
            <a:spLocks noGrp="1"/>
          </p:cNvSpPr>
          <p:nvPr>
            <p:ph type="sldNum" sz="quarter" idx="12"/>
          </p:nvPr>
        </p:nvSpPr>
        <p:spPr/>
        <p:txBody>
          <a:bodyPr/>
          <a:lstStyle/>
          <a:p>
            <a:fld id="{95AE9579-890A-4E7B-9FA4-38969B763A48}" type="slidenum">
              <a:rPr lang="en-US" smtClean="0"/>
              <a:t>‹#›</a:t>
            </a:fld>
            <a:endParaRPr lang="en-US"/>
          </a:p>
        </p:txBody>
      </p:sp>
    </p:spTree>
    <p:extLst>
      <p:ext uri="{BB962C8B-B14F-4D97-AF65-F5344CB8AC3E}">
        <p14:creationId xmlns:p14="http://schemas.microsoft.com/office/powerpoint/2010/main" val="4268114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D3316-375A-BAB6-9288-A0F66874C4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D58B4E-9118-FBC9-BA45-8E59FB7630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26746-7BB6-1EA5-3349-63A55386FC65}"/>
              </a:ext>
            </a:extLst>
          </p:cNvPr>
          <p:cNvSpPr>
            <a:spLocks noGrp="1"/>
          </p:cNvSpPr>
          <p:nvPr>
            <p:ph type="dt" sz="half" idx="10"/>
          </p:nvPr>
        </p:nvSpPr>
        <p:spPr/>
        <p:txBody>
          <a:bodyPr/>
          <a:lstStyle/>
          <a:p>
            <a:fld id="{30898D34-EF8D-4BC1-BEFB-3B5C4D62110B}" type="datetimeFigureOut">
              <a:rPr lang="en-US" smtClean="0"/>
              <a:t>11/1/2024</a:t>
            </a:fld>
            <a:endParaRPr lang="en-US"/>
          </a:p>
        </p:txBody>
      </p:sp>
      <p:sp>
        <p:nvSpPr>
          <p:cNvPr id="5" name="Footer Placeholder 4">
            <a:extLst>
              <a:ext uri="{FF2B5EF4-FFF2-40B4-BE49-F238E27FC236}">
                <a16:creationId xmlns:a16="http://schemas.microsoft.com/office/drawing/2014/main" id="{DB8212C1-2946-2685-D905-45D6A27FB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B1639-E180-3766-95D7-A036A2D7AC90}"/>
              </a:ext>
            </a:extLst>
          </p:cNvPr>
          <p:cNvSpPr>
            <a:spLocks noGrp="1"/>
          </p:cNvSpPr>
          <p:nvPr>
            <p:ph type="sldNum" sz="quarter" idx="12"/>
          </p:nvPr>
        </p:nvSpPr>
        <p:spPr/>
        <p:txBody>
          <a:bodyPr/>
          <a:lstStyle/>
          <a:p>
            <a:fld id="{95AE9579-890A-4E7B-9FA4-38969B763A48}" type="slidenum">
              <a:rPr lang="en-US" smtClean="0"/>
              <a:t>‹#›</a:t>
            </a:fld>
            <a:endParaRPr lang="en-US"/>
          </a:p>
        </p:txBody>
      </p:sp>
    </p:spTree>
    <p:extLst>
      <p:ext uri="{BB962C8B-B14F-4D97-AF65-F5344CB8AC3E}">
        <p14:creationId xmlns:p14="http://schemas.microsoft.com/office/powerpoint/2010/main" val="906817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CDDD37-8128-B633-171C-802DB8D3EB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2E65DA-825D-1735-F620-93595882F7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62390-47C8-7530-66E6-45D0658FB86A}"/>
              </a:ext>
            </a:extLst>
          </p:cNvPr>
          <p:cNvSpPr>
            <a:spLocks noGrp="1"/>
          </p:cNvSpPr>
          <p:nvPr>
            <p:ph type="dt" sz="half" idx="10"/>
          </p:nvPr>
        </p:nvSpPr>
        <p:spPr/>
        <p:txBody>
          <a:bodyPr/>
          <a:lstStyle/>
          <a:p>
            <a:fld id="{30898D34-EF8D-4BC1-BEFB-3B5C4D62110B}" type="datetimeFigureOut">
              <a:rPr lang="en-US" smtClean="0"/>
              <a:t>11/1/2024</a:t>
            </a:fld>
            <a:endParaRPr lang="en-US"/>
          </a:p>
        </p:txBody>
      </p:sp>
      <p:sp>
        <p:nvSpPr>
          <p:cNvPr id="5" name="Footer Placeholder 4">
            <a:extLst>
              <a:ext uri="{FF2B5EF4-FFF2-40B4-BE49-F238E27FC236}">
                <a16:creationId xmlns:a16="http://schemas.microsoft.com/office/drawing/2014/main" id="{8E949F75-66B6-18A0-79EA-04909391D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43DA83-1AF1-2879-0B80-85CD58E59AAA}"/>
              </a:ext>
            </a:extLst>
          </p:cNvPr>
          <p:cNvSpPr>
            <a:spLocks noGrp="1"/>
          </p:cNvSpPr>
          <p:nvPr>
            <p:ph type="sldNum" sz="quarter" idx="12"/>
          </p:nvPr>
        </p:nvSpPr>
        <p:spPr/>
        <p:txBody>
          <a:bodyPr/>
          <a:lstStyle/>
          <a:p>
            <a:fld id="{95AE9579-890A-4E7B-9FA4-38969B763A48}" type="slidenum">
              <a:rPr lang="en-US" smtClean="0"/>
              <a:t>‹#›</a:t>
            </a:fld>
            <a:endParaRPr lang="en-US"/>
          </a:p>
        </p:txBody>
      </p:sp>
    </p:spTree>
    <p:extLst>
      <p:ext uri="{BB962C8B-B14F-4D97-AF65-F5344CB8AC3E}">
        <p14:creationId xmlns:p14="http://schemas.microsoft.com/office/powerpoint/2010/main" val="1984669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8A440-20E8-A063-6A64-8E26B61E65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68594F-0712-0781-50F7-60AAF105BE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6D09B-12D6-257E-EE8C-0BB7F6D12B87}"/>
              </a:ext>
            </a:extLst>
          </p:cNvPr>
          <p:cNvSpPr>
            <a:spLocks noGrp="1"/>
          </p:cNvSpPr>
          <p:nvPr>
            <p:ph type="dt" sz="half" idx="10"/>
          </p:nvPr>
        </p:nvSpPr>
        <p:spPr/>
        <p:txBody>
          <a:bodyPr/>
          <a:lstStyle/>
          <a:p>
            <a:fld id="{30898D34-EF8D-4BC1-BEFB-3B5C4D62110B}" type="datetimeFigureOut">
              <a:rPr lang="en-US" smtClean="0"/>
              <a:t>11/1/2024</a:t>
            </a:fld>
            <a:endParaRPr lang="en-US"/>
          </a:p>
        </p:txBody>
      </p:sp>
      <p:sp>
        <p:nvSpPr>
          <p:cNvPr id="5" name="Footer Placeholder 4">
            <a:extLst>
              <a:ext uri="{FF2B5EF4-FFF2-40B4-BE49-F238E27FC236}">
                <a16:creationId xmlns:a16="http://schemas.microsoft.com/office/drawing/2014/main" id="{DA5D5CB5-E7C4-0072-0754-7F6C8F2879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6A674-67A9-03BE-6DF9-0EACDBA69086}"/>
              </a:ext>
            </a:extLst>
          </p:cNvPr>
          <p:cNvSpPr>
            <a:spLocks noGrp="1"/>
          </p:cNvSpPr>
          <p:nvPr>
            <p:ph type="sldNum" sz="quarter" idx="12"/>
          </p:nvPr>
        </p:nvSpPr>
        <p:spPr/>
        <p:txBody>
          <a:bodyPr/>
          <a:lstStyle/>
          <a:p>
            <a:fld id="{95AE9579-890A-4E7B-9FA4-38969B763A48}" type="slidenum">
              <a:rPr lang="en-US" smtClean="0"/>
              <a:t>‹#›</a:t>
            </a:fld>
            <a:endParaRPr lang="en-US"/>
          </a:p>
        </p:txBody>
      </p:sp>
    </p:spTree>
    <p:extLst>
      <p:ext uri="{BB962C8B-B14F-4D97-AF65-F5344CB8AC3E}">
        <p14:creationId xmlns:p14="http://schemas.microsoft.com/office/powerpoint/2010/main" val="418569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AC253-16E4-6F74-53E0-C2843417E9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946B81-292C-041A-1765-999BC6442BA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923AA5-C522-EE7C-1D3A-D3F0335D4F15}"/>
              </a:ext>
            </a:extLst>
          </p:cNvPr>
          <p:cNvSpPr>
            <a:spLocks noGrp="1"/>
          </p:cNvSpPr>
          <p:nvPr>
            <p:ph type="dt" sz="half" idx="10"/>
          </p:nvPr>
        </p:nvSpPr>
        <p:spPr/>
        <p:txBody>
          <a:bodyPr/>
          <a:lstStyle/>
          <a:p>
            <a:fld id="{30898D34-EF8D-4BC1-BEFB-3B5C4D62110B}" type="datetimeFigureOut">
              <a:rPr lang="en-US" smtClean="0"/>
              <a:t>11/1/2024</a:t>
            </a:fld>
            <a:endParaRPr lang="en-US"/>
          </a:p>
        </p:txBody>
      </p:sp>
      <p:sp>
        <p:nvSpPr>
          <p:cNvPr id="5" name="Footer Placeholder 4">
            <a:extLst>
              <a:ext uri="{FF2B5EF4-FFF2-40B4-BE49-F238E27FC236}">
                <a16:creationId xmlns:a16="http://schemas.microsoft.com/office/drawing/2014/main" id="{1EA93CD9-21B0-9143-50A7-97750FD0E1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CA7537-98F5-2439-BC8D-594BC91CCD9A}"/>
              </a:ext>
            </a:extLst>
          </p:cNvPr>
          <p:cNvSpPr>
            <a:spLocks noGrp="1"/>
          </p:cNvSpPr>
          <p:nvPr>
            <p:ph type="sldNum" sz="quarter" idx="12"/>
          </p:nvPr>
        </p:nvSpPr>
        <p:spPr/>
        <p:txBody>
          <a:bodyPr/>
          <a:lstStyle/>
          <a:p>
            <a:fld id="{95AE9579-890A-4E7B-9FA4-38969B763A48}" type="slidenum">
              <a:rPr lang="en-US" smtClean="0"/>
              <a:t>‹#›</a:t>
            </a:fld>
            <a:endParaRPr lang="en-US"/>
          </a:p>
        </p:txBody>
      </p:sp>
    </p:spTree>
    <p:extLst>
      <p:ext uri="{BB962C8B-B14F-4D97-AF65-F5344CB8AC3E}">
        <p14:creationId xmlns:p14="http://schemas.microsoft.com/office/powerpoint/2010/main" val="4044916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380A6-DA37-E39B-3E62-7C1E674C98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E180EB-2406-6B4E-A430-40378C28EA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FAF84-CB4E-51A4-980D-2E83FB184C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B5C9C3-0F13-7641-70F1-07406EF80FC2}"/>
              </a:ext>
            </a:extLst>
          </p:cNvPr>
          <p:cNvSpPr>
            <a:spLocks noGrp="1"/>
          </p:cNvSpPr>
          <p:nvPr>
            <p:ph type="dt" sz="half" idx="10"/>
          </p:nvPr>
        </p:nvSpPr>
        <p:spPr/>
        <p:txBody>
          <a:bodyPr/>
          <a:lstStyle/>
          <a:p>
            <a:fld id="{30898D34-EF8D-4BC1-BEFB-3B5C4D62110B}" type="datetimeFigureOut">
              <a:rPr lang="en-US" smtClean="0"/>
              <a:t>11/1/2024</a:t>
            </a:fld>
            <a:endParaRPr lang="en-US"/>
          </a:p>
        </p:txBody>
      </p:sp>
      <p:sp>
        <p:nvSpPr>
          <p:cNvPr id="6" name="Footer Placeholder 5">
            <a:extLst>
              <a:ext uri="{FF2B5EF4-FFF2-40B4-BE49-F238E27FC236}">
                <a16:creationId xmlns:a16="http://schemas.microsoft.com/office/drawing/2014/main" id="{EAEFE62E-6FED-BE90-ED8F-BA4FAB9FE5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7977B6-AE24-A175-DD7F-D8B82E23B122}"/>
              </a:ext>
            </a:extLst>
          </p:cNvPr>
          <p:cNvSpPr>
            <a:spLocks noGrp="1"/>
          </p:cNvSpPr>
          <p:nvPr>
            <p:ph type="sldNum" sz="quarter" idx="12"/>
          </p:nvPr>
        </p:nvSpPr>
        <p:spPr/>
        <p:txBody>
          <a:bodyPr/>
          <a:lstStyle/>
          <a:p>
            <a:fld id="{95AE9579-890A-4E7B-9FA4-38969B763A48}" type="slidenum">
              <a:rPr lang="en-US" smtClean="0"/>
              <a:t>‹#›</a:t>
            </a:fld>
            <a:endParaRPr lang="en-US"/>
          </a:p>
        </p:txBody>
      </p:sp>
    </p:spTree>
    <p:extLst>
      <p:ext uri="{BB962C8B-B14F-4D97-AF65-F5344CB8AC3E}">
        <p14:creationId xmlns:p14="http://schemas.microsoft.com/office/powerpoint/2010/main" val="702165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6B74-79B9-853A-6F41-D3D34DC290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72AB3C-9A45-06EF-6E0E-CB6DABAC1F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E4F093-7E2A-7446-A393-220610A23D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D57386-816C-0EB7-B07C-F3124A5397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8AD819-E9F7-54DB-7CBA-47A0BA204C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DCE285-F055-C35E-5806-7FE28573AC96}"/>
              </a:ext>
            </a:extLst>
          </p:cNvPr>
          <p:cNvSpPr>
            <a:spLocks noGrp="1"/>
          </p:cNvSpPr>
          <p:nvPr>
            <p:ph type="dt" sz="half" idx="10"/>
          </p:nvPr>
        </p:nvSpPr>
        <p:spPr/>
        <p:txBody>
          <a:bodyPr/>
          <a:lstStyle/>
          <a:p>
            <a:fld id="{30898D34-EF8D-4BC1-BEFB-3B5C4D62110B}" type="datetimeFigureOut">
              <a:rPr lang="en-US" smtClean="0"/>
              <a:t>11/1/2024</a:t>
            </a:fld>
            <a:endParaRPr lang="en-US"/>
          </a:p>
        </p:txBody>
      </p:sp>
      <p:sp>
        <p:nvSpPr>
          <p:cNvPr id="8" name="Footer Placeholder 7">
            <a:extLst>
              <a:ext uri="{FF2B5EF4-FFF2-40B4-BE49-F238E27FC236}">
                <a16:creationId xmlns:a16="http://schemas.microsoft.com/office/drawing/2014/main" id="{6315168A-A22A-56A3-ECF4-56007F45E8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213737-9F6D-C495-D83F-947021AAEC82}"/>
              </a:ext>
            </a:extLst>
          </p:cNvPr>
          <p:cNvSpPr>
            <a:spLocks noGrp="1"/>
          </p:cNvSpPr>
          <p:nvPr>
            <p:ph type="sldNum" sz="quarter" idx="12"/>
          </p:nvPr>
        </p:nvSpPr>
        <p:spPr/>
        <p:txBody>
          <a:bodyPr/>
          <a:lstStyle/>
          <a:p>
            <a:fld id="{95AE9579-890A-4E7B-9FA4-38969B763A48}" type="slidenum">
              <a:rPr lang="en-US" smtClean="0"/>
              <a:t>‹#›</a:t>
            </a:fld>
            <a:endParaRPr lang="en-US"/>
          </a:p>
        </p:txBody>
      </p:sp>
    </p:spTree>
    <p:extLst>
      <p:ext uri="{BB962C8B-B14F-4D97-AF65-F5344CB8AC3E}">
        <p14:creationId xmlns:p14="http://schemas.microsoft.com/office/powerpoint/2010/main" val="2229734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B319B-EAC9-9477-D2DE-E998AADC46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D74F95-4BD3-F617-855A-24A4364C078F}"/>
              </a:ext>
            </a:extLst>
          </p:cNvPr>
          <p:cNvSpPr>
            <a:spLocks noGrp="1"/>
          </p:cNvSpPr>
          <p:nvPr>
            <p:ph type="dt" sz="half" idx="10"/>
          </p:nvPr>
        </p:nvSpPr>
        <p:spPr/>
        <p:txBody>
          <a:bodyPr/>
          <a:lstStyle/>
          <a:p>
            <a:fld id="{30898D34-EF8D-4BC1-BEFB-3B5C4D62110B}" type="datetimeFigureOut">
              <a:rPr lang="en-US" smtClean="0"/>
              <a:t>11/1/2024</a:t>
            </a:fld>
            <a:endParaRPr lang="en-US"/>
          </a:p>
        </p:txBody>
      </p:sp>
      <p:sp>
        <p:nvSpPr>
          <p:cNvPr id="4" name="Footer Placeholder 3">
            <a:extLst>
              <a:ext uri="{FF2B5EF4-FFF2-40B4-BE49-F238E27FC236}">
                <a16:creationId xmlns:a16="http://schemas.microsoft.com/office/drawing/2014/main" id="{C2DFFCCE-A79A-6154-D4E2-5705FBC0BC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9CBF5F-1962-B635-53AA-E5FAE3288E72}"/>
              </a:ext>
            </a:extLst>
          </p:cNvPr>
          <p:cNvSpPr>
            <a:spLocks noGrp="1"/>
          </p:cNvSpPr>
          <p:nvPr>
            <p:ph type="sldNum" sz="quarter" idx="12"/>
          </p:nvPr>
        </p:nvSpPr>
        <p:spPr/>
        <p:txBody>
          <a:bodyPr/>
          <a:lstStyle/>
          <a:p>
            <a:fld id="{95AE9579-890A-4E7B-9FA4-38969B763A48}" type="slidenum">
              <a:rPr lang="en-US" smtClean="0"/>
              <a:t>‹#›</a:t>
            </a:fld>
            <a:endParaRPr lang="en-US"/>
          </a:p>
        </p:txBody>
      </p:sp>
    </p:spTree>
    <p:extLst>
      <p:ext uri="{BB962C8B-B14F-4D97-AF65-F5344CB8AC3E}">
        <p14:creationId xmlns:p14="http://schemas.microsoft.com/office/powerpoint/2010/main" val="627455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CD5FFE-ED75-C608-E775-822412ECDC41}"/>
              </a:ext>
            </a:extLst>
          </p:cNvPr>
          <p:cNvSpPr>
            <a:spLocks noGrp="1"/>
          </p:cNvSpPr>
          <p:nvPr>
            <p:ph type="dt" sz="half" idx="10"/>
          </p:nvPr>
        </p:nvSpPr>
        <p:spPr/>
        <p:txBody>
          <a:bodyPr/>
          <a:lstStyle/>
          <a:p>
            <a:fld id="{30898D34-EF8D-4BC1-BEFB-3B5C4D62110B}" type="datetimeFigureOut">
              <a:rPr lang="en-US" smtClean="0"/>
              <a:t>11/1/2024</a:t>
            </a:fld>
            <a:endParaRPr lang="en-US"/>
          </a:p>
        </p:txBody>
      </p:sp>
      <p:sp>
        <p:nvSpPr>
          <p:cNvPr id="3" name="Footer Placeholder 2">
            <a:extLst>
              <a:ext uri="{FF2B5EF4-FFF2-40B4-BE49-F238E27FC236}">
                <a16:creationId xmlns:a16="http://schemas.microsoft.com/office/drawing/2014/main" id="{F1D3161C-90E7-F0ED-E73B-7EFD6FD008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3DDC73-ED98-FA5D-A3DD-10BBC531C81F}"/>
              </a:ext>
            </a:extLst>
          </p:cNvPr>
          <p:cNvSpPr>
            <a:spLocks noGrp="1"/>
          </p:cNvSpPr>
          <p:nvPr>
            <p:ph type="sldNum" sz="quarter" idx="12"/>
          </p:nvPr>
        </p:nvSpPr>
        <p:spPr/>
        <p:txBody>
          <a:bodyPr/>
          <a:lstStyle/>
          <a:p>
            <a:fld id="{95AE9579-890A-4E7B-9FA4-38969B763A48}" type="slidenum">
              <a:rPr lang="en-US" smtClean="0"/>
              <a:t>‹#›</a:t>
            </a:fld>
            <a:endParaRPr lang="en-US"/>
          </a:p>
        </p:txBody>
      </p:sp>
    </p:spTree>
    <p:extLst>
      <p:ext uri="{BB962C8B-B14F-4D97-AF65-F5344CB8AC3E}">
        <p14:creationId xmlns:p14="http://schemas.microsoft.com/office/powerpoint/2010/main" val="477841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23305-4040-E5B9-09EA-919D8F02ED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01D050-3DA0-D6A7-646D-A31AC90359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E9AAFC-D3BE-9391-91A5-486D192FB4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41FD5-19A0-7364-1387-AF1773D63EB3}"/>
              </a:ext>
            </a:extLst>
          </p:cNvPr>
          <p:cNvSpPr>
            <a:spLocks noGrp="1"/>
          </p:cNvSpPr>
          <p:nvPr>
            <p:ph type="dt" sz="half" idx="10"/>
          </p:nvPr>
        </p:nvSpPr>
        <p:spPr/>
        <p:txBody>
          <a:bodyPr/>
          <a:lstStyle/>
          <a:p>
            <a:fld id="{30898D34-EF8D-4BC1-BEFB-3B5C4D62110B}" type="datetimeFigureOut">
              <a:rPr lang="en-US" smtClean="0"/>
              <a:t>11/1/2024</a:t>
            </a:fld>
            <a:endParaRPr lang="en-US"/>
          </a:p>
        </p:txBody>
      </p:sp>
      <p:sp>
        <p:nvSpPr>
          <p:cNvPr id="6" name="Footer Placeholder 5">
            <a:extLst>
              <a:ext uri="{FF2B5EF4-FFF2-40B4-BE49-F238E27FC236}">
                <a16:creationId xmlns:a16="http://schemas.microsoft.com/office/drawing/2014/main" id="{F19A4B67-DB1B-75D2-F1B9-C96B668E9C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3A552-1D01-120E-4538-AF2672BFC45E}"/>
              </a:ext>
            </a:extLst>
          </p:cNvPr>
          <p:cNvSpPr>
            <a:spLocks noGrp="1"/>
          </p:cNvSpPr>
          <p:nvPr>
            <p:ph type="sldNum" sz="quarter" idx="12"/>
          </p:nvPr>
        </p:nvSpPr>
        <p:spPr/>
        <p:txBody>
          <a:bodyPr/>
          <a:lstStyle/>
          <a:p>
            <a:fld id="{95AE9579-890A-4E7B-9FA4-38969B763A48}" type="slidenum">
              <a:rPr lang="en-US" smtClean="0"/>
              <a:t>‹#›</a:t>
            </a:fld>
            <a:endParaRPr lang="en-US"/>
          </a:p>
        </p:txBody>
      </p:sp>
    </p:spTree>
    <p:extLst>
      <p:ext uri="{BB962C8B-B14F-4D97-AF65-F5344CB8AC3E}">
        <p14:creationId xmlns:p14="http://schemas.microsoft.com/office/powerpoint/2010/main" val="1794038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CB83F-DE58-2D1B-8223-01D151A4C6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CF1475-6480-EDCF-958C-490E438216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13E05D-7D05-AA27-45D9-119070EB75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1B0C24-8863-D32F-C693-3CFD9C610C90}"/>
              </a:ext>
            </a:extLst>
          </p:cNvPr>
          <p:cNvSpPr>
            <a:spLocks noGrp="1"/>
          </p:cNvSpPr>
          <p:nvPr>
            <p:ph type="dt" sz="half" idx="10"/>
          </p:nvPr>
        </p:nvSpPr>
        <p:spPr/>
        <p:txBody>
          <a:bodyPr/>
          <a:lstStyle/>
          <a:p>
            <a:fld id="{30898D34-EF8D-4BC1-BEFB-3B5C4D62110B}" type="datetimeFigureOut">
              <a:rPr lang="en-US" smtClean="0"/>
              <a:t>11/1/2024</a:t>
            </a:fld>
            <a:endParaRPr lang="en-US"/>
          </a:p>
        </p:txBody>
      </p:sp>
      <p:sp>
        <p:nvSpPr>
          <p:cNvPr id="6" name="Footer Placeholder 5">
            <a:extLst>
              <a:ext uri="{FF2B5EF4-FFF2-40B4-BE49-F238E27FC236}">
                <a16:creationId xmlns:a16="http://schemas.microsoft.com/office/drawing/2014/main" id="{497FC883-C838-D2DB-DAEB-E9520EBCD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AD8C87-B740-8A7B-3671-6DC7E6CFB022}"/>
              </a:ext>
            </a:extLst>
          </p:cNvPr>
          <p:cNvSpPr>
            <a:spLocks noGrp="1"/>
          </p:cNvSpPr>
          <p:nvPr>
            <p:ph type="sldNum" sz="quarter" idx="12"/>
          </p:nvPr>
        </p:nvSpPr>
        <p:spPr/>
        <p:txBody>
          <a:bodyPr/>
          <a:lstStyle/>
          <a:p>
            <a:fld id="{95AE9579-890A-4E7B-9FA4-38969B763A48}" type="slidenum">
              <a:rPr lang="en-US" smtClean="0"/>
              <a:t>‹#›</a:t>
            </a:fld>
            <a:endParaRPr lang="en-US"/>
          </a:p>
        </p:txBody>
      </p:sp>
    </p:spTree>
    <p:extLst>
      <p:ext uri="{BB962C8B-B14F-4D97-AF65-F5344CB8AC3E}">
        <p14:creationId xmlns:p14="http://schemas.microsoft.com/office/powerpoint/2010/main" val="1281221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146E0B-8E81-0F3B-AA38-F87BA85BD5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C7C1B2-ACE1-1DAD-462F-C14AE333F1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70D0C-389C-B40A-662C-BDA37DCAFD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0898D34-EF8D-4BC1-BEFB-3B5C4D62110B}" type="datetimeFigureOut">
              <a:rPr lang="en-US" smtClean="0"/>
              <a:t>11/1/2024</a:t>
            </a:fld>
            <a:endParaRPr lang="en-US"/>
          </a:p>
        </p:txBody>
      </p:sp>
      <p:sp>
        <p:nvSpPr>
          <p:cNvPr id="5" name="Footer Placeholder 4">
            <a:extLst>
              <a:ext uri="{FF2B5EF4-FFF2-40B4-BE49-F238E27FC236}">
                <a16:creationId xmlns:a16="http://schemas.microsoft.com/office/drawing/2014/main" id="{CB084D71-2C84-91CA-BDE1-F6FFC32CDF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D32201A-0924-6E6F-E5AC-589259E3F6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5AE9579-890A-4E7B-9FA4-38969B763A48}" type="slidenum">
              <a:rPr lang="en-US" smtClean="0"/>
              <a:t>‹#›</a:t>
            </a:fld>
            <a:endParaRPr lang="en-US"/>
          </a:p>
        </p:txBody>
      </p:sp>
    </p:spTree>
    <p:extLst>
      <p:ext uri="{BB962C8B-B14F-4D97-AF65-F5344CB8AC3E}">
        <p14:creationId xmlns:p14="http://schemas.microsoft.com/office/powerpoint/2010/main" val="2281868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3.jpeg"/><Relationship Id="rId7"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5.png"/><Relationship Id="rId9" Type="http://schemas.openxmlformats.org/officeDocument/2006/relationships/image" Target="../media/image29.svg"/></Relationships>
</file>

<file path=ppt/slides/_rels/slide1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5.jpeg"/><Relationship Id="rId7" Type="http://schemas.openxmlformats.org/officeDocument/2006/relationships/slide" Target="slide4.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5.png"/><Relationship Id="rId9" Type="http://schemas.openxmlformats.org/officeDocument/2006/relationships/image" Target="../media/image29.svg"/></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1.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15.png"/><Relationship Id="rId10" Type="http://schemas.openxmlformats.org/officeDocument/2006/relationships/image" Target="../media/image29.svg"/><Relationship Id="rId4" Type="http://schemas.openxmlformats.org/officeDocument/2006/relationships/notesSlide" Target="../notesSlides/notesSlide10.xml"/><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slide" Target="slide4.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9.svg"/></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1.jpeg"/><Relationship Id="rId7" Type="http://schemas.openxmlformats.org/officeDocument/2006/relationships/slide" Target="slide4.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5.png"/><Relationship Id="rId9" Type="http://schemas.openxmlformats.org/officeDocument/2006/relationships/image" Target="../media/image29.svg"/></Relationships>
</file>

<file path=ppt/slides/_rels/slide1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png"/><Relationship Id="rId11" Type="http://schemas.openxmlformats.org/officeDocument/2006/relationships/image" Target="../media/image29.svg"/><Relationship Id="rId5" Type="http://schemas.openxmlformats.org/officeDocument/2006/relationships/image" Target="../media/image15.png"/><Relationship Id="rId10" Type="http://schemas.openxmlformats.org/officeDocument/2006/relationships/image" Target="../media/image28.png"/><Relationship Id="rId4" Type="http://schemas.openxmlformats.org/officeDocument/2006/relationships/notesSlide" Target="../notesSlides/notesSlide16.xml"/><Relationship Id="rId9" Type="http://schemas.openxmlformats.org/officeDocument/2006/relationships/slide" Target="slide4.xml"/></Relationships>
</file>

<file path=ppt/slides/_rels/slide2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5.jpe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worldgifts.cafod.org.uk/products/super-soup-kitchen?pr_prod_strat=e5_desc&amp;pr_rec_id=f5098a126&amp;pr_rec_pid=7672483971234&amp;pr_ref_pid=8493814251682&amp;pr_seq=uniform" TargetMode="External"/><Relationship Id="rId5" Type="http://schemas.openxmlformats.org/officeDocument/2006/relationships/image" Target="../media/image26.png"/><Relationship Id="rId10" Type="http://schemas.openxmlformats.org/officeDocument/2006/relationships/image" Target="../media/image29.svg"/><Relationship Id="rId4" Type="http://schemas.openxmlformats.org/officeDocument/2006/relationships/image" Target="../media/image15.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slide" Target="slide4.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47.jpeg"/><Relationship Id="rId4" Type="http://schemas.openxmlformats.org/officeDocument/2006/relationships/image" Target="../media/image26.png"/><Relationship Id="rId9" Type="http://schemas.openxmlformats.org/officeDocument/2006/relationships/image" Target="../media/image29.svg"/></Relationships>
</file>

<file path=ppt/slides/_rels/slide2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slide" Target="slide4.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49.jpeg"/><Relationship Id="rId4" Type="http://schemas.openxmlformats.org/officeDocument/2006/relationships/image" Target="../media/image26.png"/><Relationship Id="rId9" Type="http://schemas.openxmlformats.org/officeDocument/2006/relationships/image" Target="../media/image29.svg"/></Relationships>
</file>

<file path=ppt/slides/_rels/slide2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slide" Target="slide4.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51.png"/><Relationship Id="rId4" Type="http://schemas.openxmlformats.org/officeDocument/2006/relationships/image" Target="../media/image26.png"/><Relationship Id="rId9" Type="http://schemas.openxmlformats.org/officeDocument/2006/relationships/image" Target="../media/image29.svg"/></Relationships>
</file>

<file path=ppt/slides/_rels/slide2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slide" Target="slide4.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53.jpeg"/><Relationship Id="rId4" Type="http://schemas.openxmlformats.org/officeDocument/2006/relationships/image" Target="../media/image26.png"/><Relationship Id="rId9" Type="http://schemas.openxmlformats.org/officeDocument/2006/relationships/image" Target="../media/image29.svg"/></Relationships>
</file>

<file path=ppt/slides/_rels/slide3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24.png"/></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slide" Target="slide4.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55.jpeg"/><Relationship Id="rId4" Type="http://schemas.openxmlformats.org/officeDocument/2006/relationships/image" Target="../media/image26.png"/><Relationship Id="rId9" Type="http://schemas.openxmlformats.org/officeDocument/2006/relationships/image" Target="../media/image29.svg"/></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6.jpeg"/><Relationship Id="rId7"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24.png"/></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29.svg"/><Relationship Id="rId3" Type="http://schemas.openxmlformats.org/officeDocument/2006/relationships/image" Target="../media/image15.png"/><Relationship Id="rId7" Type="http://schemas.openxmlformats.org/officeDocument/2006/relationships/image" Target="../media/image59.png"/><Relationship Id="rId12"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slide" Target="slide4.xml"/><Relationship Id="rId5" Type="http://schemas.openxmlformats.org/officeDocument/2006/relationships/hyperlink" Target="https://cafod.org.uk/jubilee-schools" TargetMode="External"/><Relationship Id="rId10" Type="http://schemas.openxmlformats.org/officeDocument/2006/relationships/image" Target="../media/image62.png"/><Relationship Id="rId4" Type="http://schemas.openxmlformats.org/officeDocument/2006/relationships/image" Target="../media/image26.png"/><Relationship Id="rId9" Type="http://schemas.openxmlformats.org/officeDocument/2006/relationships/image" Target="../media/image61.png"/></Relationships>
</file>

<file path=ppt/slides/_rels/slide3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24.png"/></Relationships>
</file>

<file path=ppt/slides/_rels/slide3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slide" Target="slide4.xm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64.jpeg"/><Relationship Id="rId4" Type="http://schemas.openxmlformats.org/officeDocument/2006/relationships/image" Target="../media/image26.png"/><Relationship Id="rId9" Type="http://schemas.openxmlformats.org/officeDocument/2006/relationships/image" Target="../media/image29.svg"/></Relationships>
</file>

<file path=ppt/slides/_rels/slide37.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24.png"/></Relationships>
</file>

<file path=ppt/slides/_rels/slide3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6.jpeg"/><Relationship Id="rId7" Type="http://schemas.openxmlformats.org/officeDocument/2006/relationships/slide" Target="slide4.xm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5.png"/><Relationship Id="rId9" Type="http://schemas.openxmlformats.org/officeDocument/2006/relationships/image" Target="../media/image29.svg"/></Relationships>
</file>

<file path=ppt/slides/_rels/slide39.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27.xml"/><Relationship Id="rId18" Type="http://schemas.openxmlformats.org/officeDocument/2006/relationships/slide" Target="slide37.xml"/><Relationship Id="rId26" Type="http://schemas.openxmlformats.org/officeDocument/2006/relationships/slide" Target="slide53.xml"/><Relationship Id="rId3" Type="http://schemas.openxmlformats.org/officeDocument/2006/relationships/slide" Target="slide7.xml"/><Relationship Id="rId21" Type="http://schemas.openxmlformats.org/officeDocument/2006/relationships/slide" Target="slide43.xml"/><Relationship Id="rId7" Type="http://schemas.openxmlformats.org/officeDocument/2006/relationships/slide" Target="slide15.xml"/><Relationship Id="rId12" Type="http://schemas.openxmlformats.org/officeDocument/2006/relationships/slide" Target="slide25.xml"/><Relationship Id="rId17" Type="http://schemas.openxmlformats.org/officeDocument/2006/relationships/slide" Target="slide35.xml"/><Relationship Id="rId25" Type="http://schemas.openxmlformats.org/officeDocument/2006/relationships/slide" Target="slide51.xml"/><Relationship Id="rId2" Type="http://schemas.openxmlformats.org/officeDocument/2006/relationships/image" Target="../media/image1.jpeg"/><Relationship Id="rId16" Type="http://schemas.openxmlformats.org/officeDocument/2006/relationships/slide" Target="slide33.xml"/><Relationship Id="rId20"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13.xml"/><Relationship Id="rId11" Type="http://schemas.openxmlformats.org/officeDocument/2006/relationships/slide" Target="slide23.xml"/><Relationship Id="rId24" Type="http://schemas.openxmlformats.org/officeDocument/2006/relationships/slide" Target="slide49.xml"/><Relationship Id="rId5" Type="http://schemas.openxmlformats.org/officeDocument/2006/relationships/slide" Target="slide11.xml"/><Relationship Id="rId15" Type="http://schemas.openxmlformats.org/officeDocument/2006/relationships/slide" Target="slide31.xml"/><Relationship Id="rId23" Type="http://schemas.openxmlformats.org/officeDocument/2006/relationships/slide" Target="slide47.xml"/><Relationship Id="rId10" Type="http://schemas.openxmlformats.org/officeDocument/2006/relationships/slide" Target="slide21.xml"/><Relationship Id="rId19" Type="http://schemas.openxmlformats.org/officeDocument/2006/relationships/slide" Target="slide39.xml"/><Relationship Id="rId4" Type="http://schemas.openxmlformats.org/officeDocument/2006/relationships/slide" Target="slide9.xml"/><Relationship Id="rId9" Type="http://schemas.openxmlformats.org/officeDocument/2006/relationships/slide" Target="slide19.xml"/><Relationship Id="rId14" Type="http://schemas.openxmlformats.org/officeDocument/2006/relationships/slide" Target="slide29.xml"/><Relationship Id="rId22" Type="http://schemas.openxmlformats.org/officeDocument/2006/relationships/slide" Target="slide45.xml"/></Relationships>
</file>

<file path=ppt/slides/_rels/slide4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slide" Target="slide4.xm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68.jpeg"/><Relationship Id="rId4" Type="http://schemas.openxmlformats.org/officeDocument/2006/relationships/image" Target="../media/image26.png"/><Relationship Id="rId9" Type="http://schemas.openxmlformats.org/officeDocument/2006/relationships/image" Target="../media/image29.svg"/></Relationships>
</file>

<file path=ppt/slides/_rels/slide41.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24.png"/></Relationships>
</file>

<file path=ppt/slides/_rels/slide4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slide" Target="slide4.xm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70.jpeg"/><Relationship Id="rId4" Type="http://schemas.openxmlformats.org/officeDocument/2006/relationships/image" Target="../media/image26.png"/><Relationship Id="rId9" Type="http://schemas.openxmlformats.org/officeDocument/2006/relationships/image" Target="../media/image29.svg"/></Relationships>
</file>

<file path=ppt/slides/_rels/slide4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24.png"/></Relationships>
</file>

<file path=ppt/slides/_rels/slide4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notesSlide" Target="../notesSlides/notesSlide40.xml"/><Relationship Id="rId7" Type="http://schemas.openxmlformats.org/officeDocument/2006/relationships/image" Target="../media/image72.jpeg"/><Relationship Id="rId2" Type="http://schemas.openxmlformats.org/officeDocument/2006/relationships/slideLayout" Target="../slideLayouts/slideLayout1.xml"/><Relationship Id="rId1" Type="http://schemas.openxmlformats.org/officeDocument/2006/relationships/video" Target="https://www.youtube.com/embed/Itbc194rsks?feature=oembed" TargetMode="Externa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9.svg"/><Relationship Id="rId4" Type="http://schemas.openxmlformats.org/officeDocument/2006/relationships/image" Target="../media/image15.png"/><Relationship Id="rId9" Type="http://schemas.openxmlformats.org/officeDocument/2006/relationships/image" Target="../media/image28.png"/></Relationships>
</file>

<file path=ppt/slides/_rels/slide45.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24.png"/></Relationships>
</file>

<file path=ppt/slides/_rels/slide4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1.xml"/><Relationship Id="rId7" Type="http://schemas.openxmlformats.org/officeDocument/2006/relationships/image" Target="../media/image74.jpeg"/><Relationship Id="rId12" Type="http://schemas.openxmlformats.org/officeDocument/2006/relationships/image" Target="../media/image29.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6.png"/><Relationship Id="rId11" Type="http://schemas.openxmlformats.org/officeDocument/2006/relationships/image" Target="../media/image28.png"/><Relationship Id="rId5" Type="http://schemas.openxmlformats.org/officeDocument/2006/relationships/image" Target="../media/image15.png"/><Relationship Id="rId10" Type="http://schemas.openxmlformats.org/officeDocument/2006/relationships/slide" Target="slide4.xml"/><Relationship Id="rId4" Type="http://schemas.openxmlformats.org/officeDocument/2006/relationships/notesSlide" Target="../notesSlides/notesSlide42.xml"/><Relationship Id="rId9" Type="http://schemas.openxmlformats.org/officeDocument/2006/relationships/image" Target="../media/image27.png"/></Relationships>
</file>

<file path=ppt/slides/_rels/slide47.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24.png"/></Relationships>
</file>

<file path=ppt/slides/_rels/slide4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slide" Target="slide4.xm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77.jpeg"/><Relationship Id="rId4" Type="http://schemas.openxmlformats.org/officeDocument/2006/relationships/image" Target="../media/image26.png"/><Relationship Id="rId9" Type="http://schemas.openxmlformats.org/officeDocument/2006/relationships/image" Target="../media/image29.svg"/></Relationships>
</file>

<file path=ppt/slides/_rels/slide49.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24.png"/></Relationships>
</file>

<file path=ppt/slides/_rels/slide5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slide" Target="slide4.xm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79.jpeg"/><Relationship Id="rId4" Type="http://schemas.openxmlformats.org/officeDocument/2006/relationships/image" Target="../media/image26.png"/><Relationship Id="rId9" Type="http://schemas.openxmlformats.org/officeDocument/2006/relationships/image" Target="../media/image29.svg"/></Relationships>
</file>

<file path=ppt/slides/_rels/slide5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84.jpeg"/><Relationship Id="rId3" Type="http://schemas.openxmlformats.org/officeDocument/2006/relationships/image" Target="../media/image1.jpeg"/><Relationship Id="rId7" Type="http://schemas.openxmlformats.org/officeDocument/2006/relationships/image" Target="../media/image22.png"/><Relationship Id="rId12" Type="http://schemas.openxmlformats.org/officeDocument/2006/relationships/image" Target="../media/image83.jpeg"/><Relationship Id="rId17" Type="http://schemas.openxmlformats.org/officeDocument/2006/relationships/image" Target="../media/image88.jpeg"/><Relationship Id="rId2" Type="http://schemas.openxmlformats.org/officeDocument/2006/relationships/notesSlide" Target="../notesSlides/notesSlide47.xml"/><Relationship Id="rId16" Type="http://schemas.openxmlformats.org/officeDocument/2006/relationships/image" Target="../media/image87.jpe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82.jpeg"/><Relationship Id="rId5" Type="http://schemas.openxmlformats.org/officeDocument/2006/relationships/image" Target="../media/image15.png"/><Relationship Id="rId15" Type="http://schemas.openxmlformats.org/officeDocument/2006/relationships/image" Target="../media/image86.png"/><Relationship Id="rId10" Type="http://schemas.openxmlformats.org/officeDocument/2006/relationships/image" Target="../media/image81.jpeg"/><Relationship Id="rId4" Type="http://schemas.openxmlformats.org/officeDocument/2006/relationships/image" Target="../media/image20.png"/><Relationship Id="rId9" Type="http://schemas.openxmlformats.org/officeDocument/2006/relationships/image" Target="../media/image80.jpeg"/><Relationship Id="rId14" Type="http://schemas.openxmlformats.org/officeDocument/2006/relationships/image" Target="../media/image85.jpeg"/></Relationships>
</file>

<file path=ppt/slides/_rels/slide5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1.xml"/><Relationship Id="rId7" Type="http://schemas.openxmlformats.org/officeDocument/2006/relationships/image" Target="../media/image89.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6.png"/><Relationship Id="rId5" Type="http://schemas.openxmlformats.org/officeDocument/2006/relationships/image" Target="../media/image15.png"/><Relationship Id="rId10" Type="http://schemas.openxmlformats.org/officeDocument/2006/relationships/image" Target="../media/image29.svg"/><Relationship Id="rId4" Type="http://schemas.openxmlformats.org/officeDocument/2006/relationships/notesSlide" Target="../notesSlides/notesSlide48.xml"/><Relationship Id="rId9" Type="http://schemas.openxmlformats.org/officeDocument/2006/relationships/image" Target="../media/image28.png"/></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92.png"/><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jpeg"/><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5.png"/><Relationship Id="rId9" Type="http://schemas.openxmlformats.org/officeDocument/2006/relationships/image" Target="../media/image29.sv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1.jpe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5.png"/><Relationship Id="rId9" Type="http://schemas.openxmlformats.org/officeDocument/2006/relationships/image" Target="../media/image29.sv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954CC"/>
        </a:solidFill>
        <a:effectLst/>
      </p:bgPr>
    </p:bg>
    <p:spTree>
      <p:nvGrpSpPr>
        <p:cNvPr id="1" name=""/>
        <p:cNvGrpSpPr/>
        <p:nvPr/>
      </p:nvGrpSpPr>
      <p:grpSpPr>
        <a:xfrm>
          <a:off x="0" y="0"/>
          <a:ext cx="0" cy="0"/>
          <a:chOff x="0" y="0"/>
          <a:chExt cx="0" cy="0"/>
        </a:xfrm>
      </p:grpSpPr>
      <p:pic>
        <p:nvPicPr>
          <p:cNvPr id="19" name="Picture 18" descr="A tree and stars in the sky&#10;&#10;Description automatically generated">
            <a:extLst>
              <a:ext uri="{FF2B5EF4-FFF2-40B4-BE49-F238E27FC236}">
                <a16:creationId xmlns:a16="http://schemas.microsoft.com/office/drawing/2014/main" id="{A7339A0C-EA3E-E4EE-DA53-D534BB20EB5E}"/>
              </a:ext>
            </a:extLst>
          </p:cNvPr>
          <p:cNvPicPr>
            <a:picLocks noChangeAspect="1"/>
          </p:cNvPicPr>
          <p:nvPr/>
        </p:nvPicPr>
        <p:blipFill rotWithShape="1">
          <a:blip r:embed="rId2" cstate="print">
            <a:alphaModFix amt="50000"/>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descr="A group of gold stars on a black background&#10;&#10;Description automatically generated">
            <a:extLst>
              <a:ext uri="{FF2B5EF4-FFF2-40B4-BE49-F238E27FC236}">
                <a16:creationId xmlns:a16="http://schemas.microsoft.com/office/drawing/2014/main" id="{F8A6D206-8A49-6C2B-EFBA-5920525F7C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925" y="3684163"/>
            <a:ext cx="2709880" cy="2709880"/>
          </a:xfrm>
          <a:prstGeom prst="rect">
            <a:avLst/>
          </a:prstGeom>
        </p:spPr>
      </p:pic>
      <p:pic>
        <p:nvPicPr>
          <p:cNvPr id="6" name="Picture 5" descr="A group of gold stars on a black background&#10;&#10;Description automatically generated">
            <a:extLst>
              <a:ext uri="{FF2B5EF4-FFF2-40B4-BE49-F238E27FC236}">
                <a16:creationId xmlns:a16="http://schemas.microsoft.com/office/drawing/2014/main" id="{5194394D-7755-2452-B96E-18B119F4F2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8735" y="4706761"/>
            <a:ext cx="3552805" cy="2151239"/>
          </a:xfrm>
          <a:prstGeom prst="rect">
            <a:avLst/>
          </a:prstGeom>
        </p:spPr>
      </p:pic>
      <p:pic>
        <p:nvPicPr>
          <p:cNvPr id="7" name="Picture 6" descr="A group of gold stars on a black background&#10;&#10;Description automatically generated">
            <a:extLst>
              <a:ext uri="{FF2B5EF4-FFF2-40B4-BE49-F238E27FC236}">
                <a16:creationId xmlns:a16="http://schemas.microsoft.com/office/drawing/2014/main" id="{FE63D803-9004-1BDC-9802-65130130C7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89181">
            <a:off x="4734760" y="825225"/>
            <a:ext cx="4746171" cy="4746171"/>
          </a:xfrm>
          <a:prstGeom prst="rect">
            <a:avLst/>
          </a:prstGeom>
        </p:spPr>
      </p:pic>
      <p:pic>
        <p:nvPicPr>
          <p:cNvPr id="8" name="Picture 7" descr="A group of gold stars on a black background&#10;&#10;Description automatically generated">
            <a:extLst>
              <a:ext uri="{FF2B5EF4-FFF2-40B4-BE49-F238E27FC236}">
                <a16:creationId xmlns:a16="http://schemas.microsoft.com/office/drawing/2014/main" id="{81973BF5-A6F4-1881-D795-3F1215AAC74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6855344">
            <a:off x="9266143" y="525038"/>
            <a:ext cx="1964324" cy="2478647"/>
          </a:xfrm>
          <a:prstGeom prst="rect">
            <a:avLst/>
          </a:prstGeom>
        </p:spPr>
      </p:pic>
      <p:sp>
        <p:nvSpPr>
          <p:cNvPr id="9" name="TextBox 8">
            <a:extLst>
              <a:ext uri="{FF2B5EF4-FFF2-40B4-BE49-F238E27FC236}">
                <a16:creationId xmlns:a16="http://schemas.microsoft.com/office/drawing/2014/main" id="{0CE64571-A8F8-ACF9-2E7A-10021BB8CEED}"/>
              </a:ext>
            </a:extLst>
          </p:cNvPr>
          <p:cNvSpPr txBox="1"/>
          <p:nvPr/>
        </p:nvSpPr>
        <p:spPr>
          <a:xfrm>
            <a:off x="6676652" y="4816509"/>
            <a:ext cx="5829566" cy="1754326"/>
          </a:xfrm>
          <a:prstGeom prst="rect">
            <a:avLst/>
          </a:prstGeom>
          <a:noFill/>
        </p:spPr>
        <p:txBody>
          <a:bodyPr wrap="square" rtlCol="0">
            <a:spAutoFit/>
          </a:bodyPr>
          <a:lstStyle/>
          <a:p>
            <a:pPr algn="ctr"/>
            <a:r>
              <a:rPr lang="en-GB" sz="5400">
                <a:solidFill>
                  <a:schemeClr val="bg1"/>
                </a:solidFill>
                <a:latin typeface="Montserrat" panose="00000500000000000000" pitchFamily="2" charset="0"/>
              </a:rPr>
              <a:t>Advent Calendar 2024</a:t>
            </a:r>
            <a:endParaRPr lang="en-US" sz="5400">
              <a:solidFill>
                <a:schemeClr val="bg1"/>
              </a:solidFill>
              <a:latin typeface="Montserrat" panose="00000500000000000000" pitchFamily="2" charset="0"/>
            </a:endParaRPr>
          </a:p>
        </p:txBody>
      </p:sp>
      <p:pic>
        <p:nvPicPr>
          <p:cNvPr id="11" name="Picture 10" descr="A white text on a black background&#10;&#10;Description automatically generated">
            <a:extLst>
              <a:ext uri="{FF2B5EF4-FFF2-40B4-BE49-F238E27FC236}">
                <a16:creationId xmlns:a16="http://schemas.microsoft.com/office/drawing/2014/main" id="{67E5CB56-B2AA-8441-05A0-B18CCA0B38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576" y="91692"/>
            <a:ext cx="4245429" cy="1747250"/>
          </a:xfrm>
          <a:prstGeom prst="rect">
            <a:avLst/>
          </a:prstGeom>
        </p:spPr>
      </p:pic>
      <p:pic>
        <p:nvPicPr>
          <p:cNvPr id="12" name="Picture 11" descr="A group of gold stars on a black background&#10;&#10;Description automatically generated">
            <a:extLst>
              <a:ext uri="{FF2B5EF4-FFF2-40B4-BE49-F238E27FC236}">
                <a16:creationId xmlns:a16="http://schemas.microsoft.com/office/drawing/2014/main" id="{1038AF46-C48B-B847-B5D5-FC1ABB17E16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6855344">
            <a:off x="4649265" y="3175869"/>
            <a:ext cx="2446582" cy="3087176"/>
          </a:xfrm>
          <a:prstGeom prst="rect">
            <a:avLst/>
          </a:prstGeom>
        </p:spPr>
      </p:pic>
      <p:pic>
        <p:nvPicPr>
          <p:cNvPr id="13" name="Picture 12" descr="A group of gold stars on a black background&#10;&#10;Description automatically generated">
            <a:extLst>
              <a:ext uri="{FF2B5EF4-FFF2-40B4-BE49-F238E27FC236}">
                <a16:creationId xmlns:a16="http://schemas.microsoft.com/office/drawing/2014/main" id="{6268D20A-D568-BA55-6395-FB087F08EF4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6855344">
            <a:off x="9647878" y="1535608"/>
            <a:ext cx="2446582" cy="3087176"/>
          </a:xfrm>
          <a:prstGeom prst="rect">
            <a:avLst/>
          </a:prstGeom>
        </p:spPr>
      </p:pic>
      <p:pic>
        <p:nvPicPr>
          <p:cNvPr id="14" name="Picture 13" descr="A group of gold stars on a black background&#10;&#10;Description automatically generated">
            <a:extLst>
              <a:ext uri="{FF2B5EF4-FFF2-40B4-BE49-F238E27FC236}">
                <a16:creationId xmlns:a16="http://schemas.microsoft.com/office/drawing/2014/main" id="{0830E4ED-592B-EBC7-CFD3-5E288953AE9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rot="6855344">
            <a:off x="2079036" y="1449362"/>
            <a:ext cx="2048499" cy="2584862"/>
          </a:xfrm>
          <a:prstGeom prst="rect">
            <a:avLst/>
          </a:prstGeom>
        </p:spPr>
      </p:pic>
      <p:pic>
        <p:nvPicPr>
          <p:cNvPr id="15" name="Picture 14" descr="A group of gold stars on a black background&#10;&#10;Description automatically generated">
            <a:extLst>
              <a:ext uri="{FF2B5EF4-FFF2-40B4-BE49-F238E27FC236}">
                <a16:creationId xmlns:a16="http://schemas.microsoft.com/office/drawing/2014/main" id="{BEFFC58C-BB3F-F7BE-0EC3-AAEE9E6D040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rot="6855344">
            <a:off x="4185551" y="2816108"/>
            <a:ext cx="1289538" cy="1620349"/>
          </a:xfrm>
          <a:prstGeom prst="rect">
            <a:avLst/>
          </a:prstGeom>
        </p:spPr>
      </p:pic>
      <p:pic>
        <p:nvPicPr>
          <p:cNvPr id="16" name="Picture 15" descr="A group of gold stars on a black background&#10;&#10;Description automatically generated">
            <a:extLst>
              <a:ext uri="{FF2B5EF4-FFF2-40B4-BE49-F238E27FC236}">
                <a16:creationId xmlns:a16="http://schemas.microsoft.com/office/drawing/2014/main" id="{6375B0F8-E310-75CB-5AD0-92654A1ACCE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rot="8058347">
            <a:off x="7093395" y="-404322"/>
            <a:ext cx="2236518" cy="2822110"/>
          </a:xfrm>
          <a:prstGeom prst="rect">
            <a:avLst/>
          </a:prstGeom>
        </p:spPr>
      </p:pic>
      <p:pic>
        <p:nvPicPr>
          <p:cNvPr id="17" name="Picture 16" descr="A group of gold stars on a black background&#10;&#10;Description automatically generated">
            <a:extLst>
              <a:ext uri="{FF2B5EF4-FFF2-40B4-BE49-F238E27FC236}">
                <a16:creationId xmlns:a16="http://schemas.microsoft.com/office/drawing/2014/main" id="{89ECA387-AA5F-02F2-8892-7871B9E75D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rot="8524375">
            <a:off x="9858818" y="-588626"/>
            <a:ext cx="1738864" cy="2194155"/>
          </a:xfrm>
          <a:prstGeom prst="rect">
            <a:avLst/>
          </a:prstGeom>
        </p:spPr>
      </p:pic>
      <p:pic>
        <p:nvPicPr>
          <p:cNvPr id="18" name="Picture 17" descr="A group of gold stars on a black background&#10;&#10;Description automatically generated">
            <a:extLst>
              <a:ext uri="{FF2B5EF4-FFF2-40B4-BE49-F238E27FC236}">
                <a16:creationId xmlns:a16="http://schemas.microsoft.com/office/drawing/2014/main" id="{D4FF2D71-F532-09E5-4096-704C156E072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rot="15970821">
            <a:off x="3496396" y="3698403"/>
            <a:ext cx="3124517" cy="2873828"/>
          </a:xfrm>
          <a:prstGeom prst="rect">
            <a:avLst/>
          </a:prstGeom>
        </p:spPr>
      </p:pic>
      <p:pic>
        <p:nvPicPr>
          <p:cNvPr id="21" name="Picture 20" descr="A group of snowflakes on a black background&#10;&#10;Description automatically generated">
            <a:extLst>
              <a:ext uri="{FF2B5EF4-FFF2-40B4-BE49-F238E27FC236}">
                <a16:creationId xmlns:a16="http://schemas.microsoft.com/office/drawing/2014/main" id="{E7C0694D-A6E7-78E6-4C83-FB23EA8FE26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2664690" y="2614144"/>
            <a:ext cx="1453163" cy="2492083"/>
          </a:xfrm>
          <a:prstGeom prst="rect">
            <a:avLst/>
          </a:prstGeom>
        </p:spPr>
      </p:pic>
      <p:pic>
        <p:nvPicPr>
          <p:cNvPr id="22" name="Picture 21" descr="A group of snowflakes on a black background&#10;&#10;Description automatically generated">
            <a:extLst>
              <a:ext uri="{FF2B5EF4-FFF2-40B4-BE49-F238E27FC236}">
                <a16:creationId xmlns:a16="http://schemas.microsoft.com/office/drawing/2014/main" id="{9989CCC4-2B99-3978-D36A-EDDDF910BD8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76013" y="3480807"/>
            <a:ext cx="1453163" cy="2492083"/>
          </a:xfrm>
          <a:prstGeom prst="rect">
            <a:avLst/>
          </a:prstGeom>
        </p:spPr>
      </p:pic>
      <p:pic>
        <p:nvPicPr>
          <p:cNvPr id="23" name="Picture 22" descr="A group of snowflakes on a black background&#10;&#10;Description automatically generated">
            <a:extLst>
              <a:ext uri="{FF2B5EF4-FFF2-40B4-BE49-F238E27FC236}">
                <a16:creationId xmlns:a16="http://schemas.microsoft.com/office/drawing/2014/main" id="{718B53BF-62B6-B76E-2FFA-12BBE931ECE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3297007" y="4395969"/>
            <a:ext cx="1453163" cy="2492083"/>
          </a:xfrm>
          <a:prstGeom prst="rect">
            <a:avLst/>
          </a:prstGeom>
        </p:spPr>
      </p:pic>
      <p:pic>
        <p:nvPicPr>
          <p:cNvPr id="2" name="Picture 1" descr="A group of snowflakes on a black background&#10;&#10;Description automatically generated">
            <a:extLst>
              <a:ext uri="{FF2B5EF4-FFF2-40B4-BE49-F238E27FC236}">
                <a16:creationId xmlns:a16="http://schemas.microsoft.com/office/drawing/2014/main" id="{94100E05-2396-B684-2478-1C52DA798FB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rot="1296363">
            <a:off x="5938961" y="1290663"/>
            <a:ext cx="1453163" cy="2492083"/>
          </a:xfrm>
          <a:prstGeom prst="rect">
            <a:avLst/>
          </a:prstGeom>
        </p:spPr>
      </p:pic>
      <p:pic>
        <p:nvPicPr>
          <p:cNvPr id="3" name="Picture 2" descr="A group of snowflakes on a black background&#10;&#10;Description automatically generated">
            <a:extLst>
              <a:ext uri="{FF2B5EF4-FFF2-40B4-BE49-F238E27FC236}">
                <a16:creationId xmlns:a16="http://schemas.microsoft.com/office/drawing/2014/main" id="{B17877DD-FE0E-0F05-ADEC-2D478FF920F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8342157" y="2150091"/>
            <a:ext cx="1453163" cy="2492083"/>
          </a:xfrm>
          <a:prstGeom prst="rect">
            <a:avLst/>
          </a:prstGeom>
        </p:spPr>
      </p:pic>
      <p:pic>
        <p:nvPicPr>
          <p:cNvPr id="4" name="Picture 3" descr="A group of snowflakes on a black background&#10;&#10;Description automatically generated">
            <a:extLst>
              <a:ext uri="{FF2B5EF4-FFF2-40B4-BE49-F238E27FC236}">
                <a16:creationId xmlns:a16="http://schemas.microsoft.com/office/drawing/2014/main" id="{DA08043A-307A-AFFC-0239-0F6F36D808D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6999946" y="1913272"/>
            <a:ext cx="1453163" cy="2492083"/>
          </a:xfrm>
          <a:prstGeom prst="rect">
            <a:avLst/>
          </a:prstGeom>
        </p:spPr>
      </p:pic>
      <p:pic>
        <p:nvPicPr>
          <p:cNvPr id="10" name="Picture 9" descr="A group of snowflakes on a black background&#10;&#10;Description automatically generated">
            <a:extLst>
              <a:ext uri="{FF2B5EF4-FFF2-40B4-BE49-F238E27FC236}">
                <a16:creationId xmlns:a16="http://schemas.microsoft.com/office/drawing/2014/main" id="{1DFA030F-B832-AAE3-34E1-BFB74FC4950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10348853" y="1319930"/>
            <a:ext cx="1152734" cy="1976866"/>
          </a:xfrm>
          <a:prstGeom prst="rect">
            <a:avLst/>
          </a:prstGeom>
        </p:spPr>
      </p:pic>
      <p:pic>
        <p:nvPicPr>
          <p:cNvPr id="20" name="Picture 19" descr="A group of snowflakes on a black background&#10;&#10;Description automatically generated">
            <a:extLst>
              <a:ext uri="{FF2B5EF4-FFF2-40B4-BE49-F238E27FC236}">
                <a16:creationId xmlns:a16="http://schemas.microsoft.com/office/drawing/2014/main" id="{40BB7F06-8A23-486B-C7A3-B23D212528F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9477970" y="203625"/>
            <a:ext cx="1152734" cy="1976866"/>
          </a:xfrm>
          <a:prstGeom prst="rect">
            <a:avLst/>
          </a:prstGeom>
        </p:spPr>
      </p:pic>
    </p:spTree>
    <p:extLst>
      <p:ext uri="{BB962C8B-B14F-4D97-AF65-F5344CB8AC3E}">
        <p14:creationId xmlns:p14="http://schemas.microsoft.com/office/powerpoint/2010/main" val="3120579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007BAD-33C4-B40B-438C-AD6139389469}"/>
              </a:ext>
            </a:extLst>
          </p:cNvPr>
          <p:cNvSpPr/>
          <p:nvPr/>
        </p:nvSpPr>
        <p:spPr>
          <a:xfrm>
            <a:off x="5170714" y="0"/>
            <a:ext cx="7021286" cy="6843676"/>
          </a:xfrm>
          <a:prstGeom prst="rect">
            <a:avLst/>
          </a:prstGeom>
          <a:gradFill flip="none" rotWithShape="1">
            <a:gsLst>
              <a:gs pos="19000">
                <a:srgbClr val="644A34"/>
              </a:gs>
              <a:gs pos="0">
                <a:srgbClr val="977156"/>
              </a:gs>
              <a:gs pos="100000">
                <a:srgbClr val="9954CC"/>
              </a:gs>
              <a:gs pos="92000">
                <a:srgbClr val="9954CC"/>
              </a:gs>
              <a:gs pos="100000">
                <a:srgbClr val="9954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7C82C83-AF3F-14EC-B17A-98605BBA62A6}"/>
              </a:ext>
            </a:extLst>
          </p:cNvPr>
          <p:cNvSpPr/>
          <p:nvPr/>
        </p:nvSpPr>
        <p:spPr>
          <a:xfrm>
            <a:off x="0" y="0"/>
            <a:ext cx="7165546" cy="6843676"/>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6741" y="5747189"/>
            <a:ext cx="2609519" cy="1073974"/>
          </a:xfrm>
          <a:prstGeom prst="rect">
            <a:avLst/>
          </a:prstGeom>
        </p:spPr>
      </p:pic>
      <p:pic>
        <p:nvPicPr>
          <p:cNvPr id="7" name="Picture 6" descr="A group of colorful smoke&#10;&#10;Description automatically generated">
            <a:extLst>
              <a:ext uri="{FF2B5EF4-FFF2-40B4-BE49-F238E27FC236}">
                <a16:creationId xmlns:a16="http://schemas.microsoft.com/office/drawing/2014/main" id="{D2114769-89D3-AADB-5CA3-FABB19B08D4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353958">
            <a:off x="6685762" y="3636410"/>
            <a:ext cx="5958453" cy="2486879"/>
          </a:xfrm>
          <a:prstGeom prst="rect">
            <a:avLst/>
          </a:prstGeom>
        </p:spPr>
      </p:pic>
      <p:sp>
        <p:nvSpPr>
          <p:cNvPr id="3" name="TextBox 2">
            <a:extLst>
              <a:ext uri="{FF2B5EF4-FFF2-40B4-BE49-F238E27FC236}">
                <a16:creationId xmlns:a16="http://schemas.microsoft.com/office/drawing/2014/main" id="{92E65ECB-9356-3E10-D3C3-9BC57559B973}"/>
              </a:ext>
            </a:extLst>
          </p:cNvPr>
          <p:cNvSpPr txBox="1"/>
          <p:nvPr/>
        </p:nvSpPr>
        <p:spPr>
          <a:xfrm>
            <a:off x="7417851" y="114878"/>
            <a:ext cx="4494274" cy="5339923"/>
          </a:xfrm>
          <a:prstGeom prst="rect">
            <a:avLst/>
          </a:prstGeom>
          <a:noFill/>
        </p:spPr>
        <p:txBody>
          <a:bodyPr wrap="square" rtlCol="0">
            <a:spAutoFit/>
          </a:bodyPr>
          <a:lstStyle/>
          <a:p>
            <a:r>
              <a:rPr lang="en-GB" sz="1700" b="1">
                <a:solidFill>
                  <a:srgbClr val="E5E5FF"/>
                </a:solidFill>
                <a:latin typeface="Montserrat" panose="00000500000000000000" pitchFamily="2" charset="0"/>
              </a:rPr>
              <a:t>CAFOD supports children around the world – in their joys and in their sorrows. </a:t>
            </a:r>
          </a:p>
          <a:p>
            <a:endParaRPr lang="en-GB" sz="1700" b="1">
              <a:solidFill>
                <a:srgbClr val="E5E5FF"/>
              </a:solidFill>
              <a:latin typeface="Montserrat" panose="00000500000000000000" pitchFamily="2" charset="0"/>
            </a:endParaRPr>
          </a:p>
          <a:p>
            <a:r>
              <a:rPr lang="en-GB" sz="1700" b="1">
                <a:solidFill>
                  <a:srgbClr val="E5E5FF"/>
                </a:solidFill>
                <a:latin typeface="Montserrat" panose="00000500000000000000" pitchFamily="2" charset="0"/>
              </a:rPr>
              <a:t>This is Yuliia. She lives in Ukraine. </a:t>
            </a:r>
            <a:r>
              <a:rPr lang="en-US" sz="1700" b="1">
                <a:solidFill>
                  <a:srgbClr val="E5E5FF"/>
                </a:solidFill>
                <a:latin typeface="Montserrat" panose="00000500000000000000" pitchFamily="2" charset="0"/>
              </a:rPr>
              <a:t>Yuliia wants to be a baker when she’s older and enjoys making pastries with her Mum and Grandmother. </a:t>
            </a:r>
          </a:p>
          <a:p>
            <a:r>
              <a:rPr lang="en-US" sz="1700" b="1">
                <a:solidFill>
                  <a:srgbClr val="E5E5FF"/>
                </a:solidFill>
                <a:latin typeface="Montserrat" panose="00000500000000000000" pitchFamily="2" charset="0"/>
              </a:rPr>
              <a:t>Yuliia was evacuated two years ago with her family along a Red Cross route. The family left their beloved home and made a traumatic journey to where they live today in a village in another part of the country. “My dream,” she says, “is to have peace over our heads.”</a:t>
            </a:r>
            <a:endParaRPr lang="en-GB" b="1">
              <a:solidFill>
                <a:srgbClr val="E5E5FF"/>
              </a:solidFill>
              <a:latin typeface="Montserrat" panose="00000500000000000000" pitchFamily="2" charset="0"/>
            </a:endParaRPr>
          </a:p>
          <a:p>
            <a:pPr algn="ctr"/>
            <a:endParaRPr lang="en-GB" b="1">
              <a:solidFill>
                <a:srgbClr val="E5E5FF"/>
              </a:solidFill>
              <a:latin typeface="Montserrat" panose="00000500000000000000" pitchFamily="2" charset="0"/>
            </a:endParaRPr>
          </a:p>
          <a:p>
            <a:pPr algn="ctr"/>
            <a:r>
              <a:rPr lang="en-GB" sz="1700" b="1">
                <a:solidFill>
                  <a:srgbClr val="E5E5FF"/>
                </a:solidFill>
                <a:latin typeface="Montserrat" panose="00000500000000000000" pitchFamily="2" charset="0"/>
              </a:rPr>
              <a:t>Lord, we pray for children around the world. Let us not forget all the things young children can teach us. Amen.  </a:t>
            </a:r>
          </a:p>
        </p:txBody>
      </p:sp>
      <p:sp>
        <p:nvSpPr>
          <p:cNvPr id="6" name="TextBox 5">
            <a:extLst>
              <a:ext uri="{FF2B5EF4-FFF2-40B4-BE49-F238E27FC236}">
                <a16:creationId xmlns:a16="http://schemas.microsoft.com/office/drawing/2014/main" id="{71C956D1-FEA7-8075-D17C-31D972E67E3B}"/>
              </a:ext>
            </a:extLst>
          </p:cNvPr>
          <p:cNvSpPr txBox="1"/>
          <p:nvPr/>
        </p:nvSpPr>
        <p:spPr>
          <a:xfrm>
            <a:off x="200807" y="6218117"/>
            <a:ext cx="6882517" cy="523220"/>
          </a:xfrm>
          <a:prstGeom prst="rect">
            <a:avLst/>
          </a:prstGeom>
          <a:solidFill>
            <a:srgbClr val="222544">
              <a:alpha val="62000"/>
            </a:srgbClr>
          </a:solidFill>
        </p:spPr>
        <p:txBody>
          <a:bodyPr wrap="square" rtlCol="0">
            <a:spAutoFit/>
          </a:bodyPr>
          <a:lstStyle/>
          <a:p>
            <a:pPr algn="ctr"/>
            <a:r>
              <a:rPr lang="en-GB" sz="1400" b="1">
                <a:solidFill>
                  <a:schemeClr val="bg1"/>
                </a:solidFill>
                <a:latin typeface="Montserrat" panose="00000500000000000000" pitchFamily="2" charset="0"/>
              </a:rPr>
              <a:t>        Yuliia in Ukraine. You can support children around the world through our Therapy through play World Gift. </a:t>
            </a:r>
            <a:endParaRPr lang="en-US" sz="1400" b="1">
              <a:solidFill>
                <a:schemeClr val="bg1"/>
              </a:solidFill>
              <a:latin typeface="Montserrat" panose="00000500000000000000" pitchFamily="2" charset="0"/>
            </a:endParaRPr>
          </a:p>
        </p:txBody>
      </p:sp>
      <p:pic>
        <p:nvPicPr>
          <p:cNvPr id="8" name="Picture 7" descr="A group of snowflakes on a black background&#10;&#10;Description automatically generated">
            <a:extLst>
              <a:ext uri="{FF2B5EF4-FFF2-40B4-BE49-F238E27FC236}">
                <a16:creationId xmlns:a16="http://schemas.microsoft.com/office/drawing/2014/main" id="{0D090BF9-12A6-FA93-2E1C-E09AC8A934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1364" y="5975907"/>
            <a:ext cx="658063" cy="941452"/>
          </a:xfrm>
          <a:prstGeom prst="rect">
            <a:avLst/>
          </a:prstGeom>
        </p:spPr>
      </p:pic>
      <p:pic>
        <p:nvPicPr>
          <p:cNvPr id="9" name="Graphic 8" descr="Monthly calendar outline">
            <a:hlinkClick r:id="rId7" action="ppaction://hlinksldjump"/>
            <a:extLst>
              <a:ext uri="{FF2B5EF4-FFF2-40B4-BE49-F238E27FC236}">
                <a16:creationId xmlns:a16="http://schemas.microsoft.com/office/drawing/2014/main" id="{80D658DD-1E7C-D9A6-8556-AA0BE3AFB5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84030" y="5803702"/>
            <a:ext cx="914400" cy="914400"/>
          </a:xfrm>
          <a:prstGeom prst="rect">
            <a:avLst/>
          </a:prstGeom>
        </p:spPr>
      </p:pic>
    </p:spTree>
    <p:extLst>
      <p:ext uri="{BB962C8B-B14F-4D97-AF65-F5344CB8AC3E}">
        <p14:creationId xmlns:p14="http://schemas.microsoft.com/office/powerpoint/2010/main" val="167359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54CC"/>
        </a:solidFill>
        <a:effectLst/>
      </p:bgPr>
    </p:bg>
    <p:spTree>
      <p:nvGrpSpPr>
        <p:cNvPr id="1" name=""/>
        <p:cNvGrpSpPr/>
        <p:nvPr/>
      </p:nvGrpSpPr>
      <p:grpSpPr>
        <a:xfrm>
          <a:off x="0" y="0"/>
          <a:ext cx="0" cy="0"/>
          <a:chOff x="0" y="0"/>
          <a:chExt cx="0" cy="0"/>
        </a:xfrm>
      </p:grpSpPr>
      <p:pic>
        <p:nvPicPr>
          <p:cNvPr id="23" name="Picture 22" descr="A tree and stars in the sky&#10;&#10;Description automatically generated">
            <a:extLst>
              <a:ext uri="{FF2B5EF4-FFF2-40B4-BE49-F238E27FC236}">
                <a16:creationId xmlns:a16="http://schemas.microsoft.com/office/drawing/2014/main" id="{92B53489-29A3-E9B0-6A56-7F8846EAC4F4}"/>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group of colorful smoke&#10;&#10;Description automatically generated">
            <a:extLst>
              <a:ext uri="{FF2B5EF4-FFF2-40B4-BE49-F238E27FC236}">
                <a16:creationId xmlns:a16="http://schemas.microsoft.com/office/drawing/2014/main" id="{11312FCB-9E50-B8AC-C801-B6EA8D567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0"/>
            <a:ext cx="3418115" cy="2364832"/>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481" y="5601609"/>
            <a:ext cx="2609519" cy="1073974"/>
          </a:xfrm>
          <a:prstGeom prst="rect">
            <a:avLst/>
          </a:prstGeom>
        </p:spPr>
      </p:pic>
      <p:pic>
        <p:nvPicPr>
          <p:cNvPr id="8" name="Picture 7" descr="A group of colorful smoke&#10;&#10;Description automatically generated">
            <a:extLst>
              <a:ext uri="{FF2B5EF4-FFF2-40B4-BE49-F238E27FC236}">
                <a16:creationId xmlns:a16="http://schemas.microsoft.com/office/drawing/2014/main" id="{63EB40D3-F4F7-BD18-6897-457B46AC34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0800000">
            <a:off x="-7495" y="0"/>
            <a:ext cx="4658437" cy="2674985"/>
          </a:xfrm>
          <a:prstGeom prst="rect">
            <a:avLst/>
          </a:prstGeom>
        </p:spPr>
      </p:pic>
      <p:sp>
        <p:nvSpPr>
          <p:cNvPr id="13" name="TextBox 12">
            <a:extLst>
              <a:ext uri="{FF2B5EF4-FFF2-40B4-BE49-F238E27FC236}">
                <a16:creationId xmlns:a16="http://schemas.microsoft.com/office/drawing/2014/main" id="{DDA09FC3-91EF-4EB4-216B-08AD0151A743}"/>
              </a:ext>
            </a:extLst>
          </p:cNvPr>
          <p:cNvSpPr txBox="1"/>
          <p:nvPr/>
        </p:nvSpPr>
        <p:spPr>
          <a:xfrm>
            <a:off x="3607747" y="387856"/>
            <a:ext cx="8267041" cy="1107996"/>
          </a:xfrm>
          <a:prstGeom prst="rect">
            <a:avLst/>
          </a:prstGeom>
          <a:noFill/>
        </p:spPr>
        <p:txBody>
          <a:bodyPr wrap="square" rtlCol="0">
            <a:spAutoFit/>
          </a:bodyPr>
          <a:lstStyle/>
          <a:p>
            <a:pPr algn="r"/>
            <a:r>
              <a:rPr lang="en-US" sz="2200" b="1" i="0" dirty="0">
                <a:solidFill>
                  <a:schemeClr val="bg1"/>
                </a:solidFill>
                <a:effectLst/>
                <a:latin typeface="Montserrat" panose="00000500000000000000" pitchFamily="2" charset="0"/>
              </a:rPr>
              <a:t>I have compassion on the crowd because they have been with me now three days and have nothing to eat.</a:t>
            </a:r>
          </a:p>
          <a:p>
            <a:pPr algn="r"/>
            <a:r>
              <a:rPr lang="en-US" sz="2200" b="1" i="0" dirty="0">
                <a:solidFill>
                  <a:schemeClr val="bg1"/>
                </a:solidFill>
                <a:effectLst/>
                <a:latin typeface="Montserrat" panose="00000500000000000000" pitchFamily="2" charset="0"/>
              </a:rPr>
              <a:t> Matthe</a:t>
            </a:r>
            <a:r>
              <a:rPr lang="en-US" sz="2200" b="1" dirty="0">
                <a:solidFill>
                  <a:schemeClr val="bg1"/>
                </a:solidFill>
                <a:latin typeface="Montserrat" panose="00000500000000000000" pitchFamily="2" charset="0"/>
              </a:rPr>
              <a:t>w 15:32</a:t>
            </a:r>
          </a:p>
        </p:txBody>
      </p:sp>
      <p:pic>
        <p:nvPicPr>
          <p:cNvPr id="16" name="Picture 15" descr="A group of gold stars on a black background&#10;&#10;Description automatically generated">
            <a:extLst>
              <a:ext uri="{FF2B5EF4-FFF2-40B4-BE49-F238E27FC236}">
                <a16:creationId xmlns:a16="http://schemas.microsoft.com/office/drawing/2014/main" id="{BA553F60-2BE5-01DB-9C02-B140BBE73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2241612" y="-67476"/>
            <a:ext cx="848708" cy="848708"/>
          </a:xfrm>
          <a:prstGeom prst="rect">
            <a:avLst/>
          </a:prstGeom>
        </p:spPr>
      </p:pic>
      <p:sp>
        <p:nvSpPr>
          <p:cNvPr id="19" name="Rectangle 18">
            <a:extLst>
              <a:ext uri="{FF2B5EF4-FFF2-40B4-BE49-F238E27FC236}">
                <a16:creationId xmlns:a16="http://schemas.microsoft.com/office/drawing/2014/main" id="{FB8BB5B3-8377-CBE4-E1C6-49879102DEB0}"/>
              </a:ext>
            </a:extLst>
          </p:cNvPr>
          <p:cNvSpPr/>
          <p:nvPr/>
        </p:nvSpPr>
        <p:spPr>
          <a:xfrm>
            <a:off x="818525" y="1954373"/>
            <a:ext cx="5271254" cy="35730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2F42EAD-F92E-145D-28D4-AC3465C65AAB}"/>
              </a:ext>
            </a:extLst>
          </p:cNvPr>
          <p:cNvSpPr txBox="1"/>
          <p:nvPr/>
        </p:nvSpPr>
        <p:spPr>
          <a:xfrm>
            <a:off x="347387" y="364026"/>
            <a:ext cx="3707956" cy="830997"/>
          </a:xfrm>
          <a:prstGeom prst="rect">
            <a:avLst/>
          </a:prstGeom>
          <a:noFill/>
        </p:spPr>
        <p:txBody>
          <a:bodyPr wrap="square" rtlCol="0">
            <a:spAutoFit/>
          </a:bodyPr>
          <a:lstStyle/>
          <a:p>
            <a:r>
              <a:rPr lang="en-GB" sz="2400" b="1">
                <a:solidFill>
                  <a:srgbClr val="E5E5FF"/>
                </a:solidFill>
                <a:latin typeface="Montserrat" panose="00000500000000000000" pitchFamily="2" charset="0"/>
              </a:rPr>
              <a:t>Wednesday </a:t>
            </a:r>
          </a:p>
          <a:p>
            <a:r>
              <a:rPr lang="en-GB" sz="2400" b="1">
                <a:solidFill>
                  <a:srgbClr val="E5E5FF"/>
                </a:solidFill>
                <a:latin typeface="Montserrat" panose="00000500000000000000" pitchFamily="2" charset="0"/>
              </a:rPr>
              <a:t>4 December</a:t>
            </a:r>
            <a:endParaRPr lang="en-US" sz="2400" b="1">
              <a:solidFill>
                <a:srgbClr val="E5E5FF"/>
              </a:solidFill>
              <a:latin typeface="Montserrat" panose="00000500000000000000" pitchFamily="2" charset="0"/>
            </a:endParaRPr>
          </a:p>
        </p:txBody>
      </p:sp>
      <p:pic>
        <p:nvPicPr>
          <p:cNvPr id="20" name="Picture 19" descr="A group of gold stars on a black background&#10;&#10;Description automatically generated">
            <a:extLst>
              <a:ext uri="{FF2B5EF4-FFF2-40B4-BE49-F238E27FC236}">
                <a16:creationId xmlns:a16="http://schemas.microsoft.com/office/drawing/2014/main" id="{A84D4D3F-3E20-98FA-EC07-D2DCB6ABFA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76967" y="1428525"/>
            <a:ext cx="848708" cy="848708"/>
          </a:xfrm>
          <a:prstGeom prst="rect">
            <a:avLst/>
          </a:prstGeom>
        </p:spPr>
      </p:pic>
      <p:pic>
        <p:nvPicPr>
          <p:cNvPr id="21" name="Picture 20" descr="A group of gold stars on a black background&#10;&#10;Description automatically generated">
            <a:extLst>
              <a:ext uri="{FF2B5EF4-FFF2-40B4-BE49-F238E27FC236}">
                <a16:creationId xmlns:a16="http://schemas.microsoft.com/office/drawing/2014/main" id="{78820B70-3BAE-271A-A8A1-268366D84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55631" y="-77002"/>
            <a:ext cx="848708" cy="848708"/>
          </a:xfrm>
          <a:prstGeom prst="rect">
            <a:avLst/>
          </a:prstGeom>
        </p:spPr>
      </p:pic>
      <p:sp>
        <p:nvSpPr>
          <p:cNvPr id="22" name="TextBox 21">
            <a:extLst>
              <a:ext uri="{FF2B5EF4-FFF2-40B4-BE49-F238E27FC236}">
                <a16:creationId xmlns:a16="http://schemas.microsoft.com/office/drawing/2014/main" id="{1439F622-E0F4-9A98-B6C4-5A385617D09B}"/>
              </a:ext>
            </a:extLst>
          </p:cNvPr>
          <p:cNvSpPr txBox="1"/>
          <p:nvPr/>
        </p:nvSpPr>
        <p:spPr>
          <a:xfrm>
            <a:off x="6288551" y="2001952"/>
            <a:ext cx="5586237" cy="3785652"/>
          </a:xfrm>
          <a:prstGeom prst="rect">
            <a:avLst/>
          </a:prstGeom>
          <a:noFill/>
        </p:spPr>
        <p:txBody>
          <a:bodyPr wrap="square" rtlCol="0">
            <a:spAutoFit/>
          </a:bodyPr>
          <a:lstStyle/>
          <a:p>
            <a:endParaRPr lang="en-GB" sz="2000" b="1">
              <a:solidFill>
                <a:srgbClr val="E5E5FF"/>
              </a:solidFill>
              <a:latin typeface="Montserrat" panose="00000500000000000000" pitchFamily="2" charset="0"/>
            </a:endParaRPr>
          </a:p>
          <a:p>
            <a:endParaRPr lang="en-GB" sz="2000" b="1">
              <a:solidFill>
                <a:srgbClr val="E5E5FF"/>
              </a:solidFill>
              <a:latin typeface="Montserrat" panose="00000500000000000000" pitchFamily="2" charset="0"/>
            </a:endParaRPr>
          </a:p>
          <a:p>
            <a:r>
              <a:rPr lang="en-GB" sz="2000" b="1">
                <a:solidFill>
                  <a:srgbClr val="E5E5FF"/>
                </a:solidFill>
                <a:latin typeface="Montserrat" panose="00000500000000000000" pitchFamily="2" charset="0"/>
              </a:rPr>
              <a:t>This passage shows how Jesus cares about our basic needs – food and water. He cares about the whole self; our mind, body and spirit. </a:t>
            </a:r>
          </a:p>
          <a:p>
            <a:endParaRPr lang="en-GB" sz="2000" b="1">
              <a:solidFill>
                <a:srgbClr val="E5E5FF"/>
              </a:solidFill>
              <a:latin typeface="Montserrat" panose="00000500000000000000" pitchFamily="2" charset="0"/>
            </a:endParaRPr>
          </a:p>
          <a:p>
            <a:r>
              <a:rPr lang="en-GB" sz="2000" b="1">
                <a:solidFill>
                  <a:srgbClr val="E5E5FF"/>
                </a:solidFill>
                <a:latin typeface="Montserrat" panose="00000500000000000000" pitchFamily="2" charset="0"/>
              </a:rPr>
              <a:t>CAFOD reflects this by attending to the needs of the whole person – that’s an expression of dignity, a key principle in Catholic Social Teaching.  </a:t>
            </a:r>
          </a:p>
          <a:p>
            <a:endParaRPr lang="en-GB" sz="2000" b="1">
              <a:solidFill>
                <a:srgbClr val="E5E5FF"/>
              </a:solidFill>
              <a:latin typeface="Montserrat" panose="00000500000000000000" pitchFamily="2" charset="0"/>
            </a:endParaRPr>
          </a:p>
        </p:txBody>
      </p:sp>
      <p:pic>
        <p:nvPicPr>
          <p:cNvPr id="7" name="Picture 6" descr="A group of colorful smoke&#10;&#10;Description automatically generated">
            <a:extLst>
              <a:ext uri="{FF2B5EF4-FFF2-40B4-BE49-F238E27FC236}">
                <a16:creationId xmlns:a16="http://schemas.microsoft.com/office/drawing/2014/main" id="{1A5C1F38-0766-DD9F-9EB7-3E2B5F762C8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490410">
            <a:off x="6695282" y="1447103"/>
            <a:ext cx="3851375" cy="1607448"/>
          </a:xfrm>
          <a:prstGeom prst="rect">
            <a:avLst/>
          </a:prstGeom>
        </p:spPr>
      </p:pic>
      <p:sp>
        <p:nvSpPr>
          <p:cNvPr id="2" name="Rectangle 1">
            <a:extLst>
              <a:ext uri="{FF2B5EF4-FFF2-40B4-BE49-F238E27FC236}">
                <a16:creationId xmlns:a16="http://schemas.microsoft.com/office/drawing/2014/main" id="{4273CFEF-67D7-3330-435B-A02AEDCB1ABF}"/>
              </a:ext>
            </a:extLst>
          </p:cNvPr>
          <p:cNvSpPr/>
          <p:nvPr/>
        </p:nvSpPr>
        <p:spPr>
          <a:xfrm>
            <a:off x="6138261" y="1928439"/>
            <a:ext cx="5464629" cy="64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rgbClr val="222544"/>
                </a:solidFill>
                <a:latin typeface="Montserrat" panose="00000500000000000000" pitchFamily="2" charset="0"/>
              </a:rPr>
              <a:t>The basics</a:t>
            </a:r>
          </a:p>
        </p:txBody>
      </p:sp>
      <p:sp>
        <p:nvSpPr>
          <p:cNvPr id="5" name="TextBox 4">
            <a:extLst>
              <a:ext uri="{FF2B5EF4-FFF2-40B4-BE49-F238E27FC236}">
                <a16:creationId xmlns:a16="http://schemas.microsoft.com/office/drawing/2014/main" id="{06059C41-AACB-B521-1F3F-6FCCFF641314}"/>
              </a:ext>
            </a:extLst>
          </p:cNvPr>
          <p:cNvSpPr txBox="1"/>
          <p:nvPr/>
        </p:nvSpPr>
        <p:spPr>
          <a:xfrm>
            <a:off x="843291" y="5573788"/>
            <a:ext cx="5252709" cy="646331"/>
          </a:xfrm>
          <a:prstGeom prst="rect">
            <a:avLst/>
          </a:prstGeom>
          <a:noFill/>
        </p:spPr>
        <p:txBody>
          <a:bodyPr wrap="square" rtlCol="0">
            <a:spAutoFit/>
          </a:bodyPr>
          <a:lstStyle/>
          <a:p>
            <a:pPr algn="ctr"/>
            <a:r>
              <a:rPr lang="en-GB" b="1">
                <a:latin typeface="Montserrat" panose="00000500000000000000" pitchFamily="2" charset="0"/>
              </a:rPr>
              <a:t>Maria cooking on their firewood stove in Ukraine. </a:t>
            </a:r>
            <a:endParaRPr lang="en-US" b="1">
              <a:latin typeface="Montserrat" panose="00000500000000000000" pitchFamily="2" charset="0"/>
            </a:endParaRPr>
          </a:p>
        </p:txBody>
      </p:sp>
    </p:spTree>
    <p:extLst>
      <p:ext uri="{BB962C8B-B14F-4D97-AF65-F5344CB8AC3E}">
        <p14:creationId xmlns:p14="http://schemas.microsoft.com/office/powerpoint/2010/main" val="2646837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007BAD-33C4-B40B-438C-AD6139389469}"/>
              </a:ext>
            </a:extLst>
          </p:cNvPr>
          <p:cNvSpPr/>
          <p:nvPr/>
        </p:nvSpPr>
        <p:spPr>
          <a:xfrm>
            <a:off x="5170714" y="-1"/>
            <a:ext cx="7165546" cy="6917359"/>
          </a:xfrm>
          <a:prstGeom prst="rect">
            <a:avLst/>
          </a:prstGeom>
          <a:gradFill flip="none" rotWithShape="1">
            <a:gsLst>
              <a:gs pos="11000">
                <a:srgbClr val="FAFAFC"/>
              </a:gs>
              <a:gs pos="0">
                <a:srgbClr val="FAFAFC"/>
              </a:gs>
              <a:gs pos="100000">
                <a:srgbClr val="9954CC"/>
              </a:gs>
              <a:gs pos="33000">
                <a:srgbClr val="9954CC"/>
              </a:gs>
              <a:gs pos="79000">
                <a:srgbClr val="9954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7C82C83-AF3F-14EC-B17A-98605BBA62A6}"/>
              </a:ext>
            </a:extLst>
          </p:cNvPr>
          <p:cNvSpPr>
            <a:spLocks noChangeAspect="1"/>
          </p:cNvSpPr>
          <p:nvPr/>
        </p:nvSpPr>
        <p:spPr>
          <a:xfrm>
            <a:off x="-307570" y="-140028"/>
            <a:ext cx="7445547" cy="71111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6741" y="5747189"/>
            <a:ext cx="2609519" cy="1073974"/>
          </a:xfrm>
          <a:prstGeom prst="rect">
            <a:avLst/>
          </a:prstGeom>
        </p:spPr>
      </p:pic>
      <p:pic>
        <p:nvPicPr>
          <p:cNvPr id="7" name="Picture 6" descr="A group of colorful smoke&#10;&#10;Description automatically generated">
            <a:extLst>
              <a:ext uri="{FF2B5EF4-FFF2-40B4-BE49-F238E27FC236}">
                <a16:creationId xmlns:a16="http://schemas.microsoft.com/office/drawing/2014/main" id="{D2114769-89D3-AADB-5CA3-FABB19B08D4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353958">
            <a:off x="6555134" y="4271405"/>
            <a:ext cx="5958453" cy="2486879"/>
          </a:xfrm>
          <a:prstGeom prst="rect">
            <a:avLst/>
          </a:prstGeom>
        </p:spPr>
      </p:pic>
      <p:sp>
        <p:nvSpPr>
          <p:cNvPr id="3" name="TextBox 2">
            <a:extLst>
              <a:ext uri="{FF2B5EF4-FFF2-40B4-BE49-F238E27FC236}">
                <a16:creationId xmlns:a16="http://schemas.microsoft.com/office/drawing/2014/main" id="{92E65ECB-9356-3E10-D3C3-9BC57559B973}"/>
              </a:ext>
            </a:extLst>
          </p:cNvPr>
          <p:cNvSpPr txBox="1"/>
          <p:nvPr/>
        </p:nvSpPr>
        <p:spPr>
          <a:xfrm>
            <a:off x="7286910" y="160958"/>
            <a:ext cx="4494274" cy="5570756"/>
          </a:xfrm>
          <a:prstGeom prst="rect">
            <a:avLst/>
          </a:prstGeom>
          <a:noFill/>
        </p:spPr>
        <p:txBody>
          <a:bodyPr wrap="square" rtlCol="0">
            <a:spAutoFit/>
          </a:bodyPr>
          <a:lstStyle/>
          <a:p>
            <a:r>
              <a:rPr lang="en-GB" sz="1600" b="1">
                <a:solidFill>
                  <a:srgbClr val="E5E5FF"/>
                </a:solidFill>
                <a:latin typeface="Montserrat" panose="00000500000000000000" pitchFamily="2" charset="0"/>
              </a:rPr>
              <a:t>Maria and Steve live with their children in a small village in Ukraine. They had been displaced from their original home in Luhansk province in 2014 but had to move again in 2022. </a:t>
            </a:r>
          </a:p>
          <a:p>
            <a:endParaRPr lang="en-GB" sz="1600" b="1">
              <a:solidFill>
                <a:srgbClr val="E5E5FF"/>
              </a:solidFill>
              <a:latin typeface="Montserrat" panose="00000500000000000000" pitchFamily="2" charset="0"/>
            </a:endParaRPr>
          </a:p>
          <a:p>
            <a:r>
              <a:rPr lang="en-GB" sz="1600" b="1">
                <a:solidFill>
                  <a:srgbClr val="E5E5FF"/>
                </a:solidFill>
                <a:latin typeface="Montserrat" panose="00000500000000000000" pitchFamily="2" charset="0"/>
              </a:rPr>
              <a:t>They left on a Red Cross evacuation route but the process was very distressing with over 23 checkpoints, often being held at gunpoint. </a:t>
            </a:r>
          </a:p>
          <a:p>
            <a:endParaRPr lang="en-GB" sz="1600" b="1">
              <a:solidFill>
                <a:srgbClr val="E5E5FF"/>
              </a:solidFill>
              <a:latin typeface="Montserrat" panose="00000500000000000000" pitchFamily="2" charset="0"/>
            </a:endParaRPr>
          </a:p>
          <a:p>
            <a:r>
              <a:rPr lang="en-GB" sz="1600" b="1">
                <a:solidFill>
                  <a:srgbClr val="E5E5FF"/>
                </a:solidFill>
                <a:latin typeface="Montserrat" panose="00000500000000000000" pitchFamily="2" charset="0"/>
              </a:rPr>
              <a:t>It gets very cold in Ukraine and Maria and Steve didn’t have enough money for the basics like firewood to heat their stove. </a:t>
            </a:r>
            <a:r>
              <a:rPr lang="en-US" sz="1600" b="1">
                <a:solidFill>
                  <a:srgbClr val="E5E5FF"/>
                </a:solidFill>
                <a:latin typeface="Montserrat" panose="00000500000000000000" pitchFamily="2" charset="0"/>
              </a:rPr>
              <a:t>Caritas Khmelnytskyi – CAFOD’s partner organisation in Ukraine – helped the family to get enough fuel to heat the home so they can stay warm during the extreme cold.</a:t>
            </a:r>
            <a:endParaRPr lang="en-GB" sz="1600" b="1">
              <a:solidFill>
                <a:srgbClr val="E5E5FF"/>
              </a:solidFill>
              <a:latin typeface="Montserrat" panose="00000500000000000000" pitchFamily="2" charset="0"/>
            </a:endParaRPr>
          </a:p>
          <a:p>
            <a:pPr algn="ctr"/>
            <a:endParaRPr lang="en-GB" b="1">
              <a:solidFill>
                <a:srgbClr val="E5E5FF"/>
              </a:solidFill>
              <a:latin typeface="Montserrat" panose="00000500000000000000" pitchFamily="2" charset="0"/>
            </a:endParaRPr>
          </a:p>
          <a:p>
            <a:pPr algn="ctr"/>
            <a:r>
              <a:rPr lang="en-GB" sz="1700" b="1">
                <a:solidFill>
                  <a:srgbClr val="E5E5FF"/>
                </a:solidFill>
                <a:latin typeface="Montserrat" panose="00000500000000000000" pitchFamily="2" charset="0"/>
              </a:rPr>
              <a:t>Lord, following your example help us share all our resources. Amen.  </a:t>
            </a:r>
          </a:p>
        </p:txBody>
      </p:sp>
      <p:sp>
        <p:nvSpPr>
          <p:cNvPr id="6" name="TextBox 5">
            <a:extLst>
              <a:ext uri="{FF2B5EF4-FFF2-40B4-BE49-F238E27FC236}">
                <a16:creationId xmlns:a16="http://schemas.microsoft.com/office/drawing/2014/main" id="{71C956D1-FEA7-8075-D17C-31D972E67E3B}"/>
              </a:ext>
            </a:extLst>
          </p:cNvPr>
          <p:cNvSpPr txBox="1"/>
          <p:nvPr/>
        </p:nvSpPr>
        <p:spPr>
          <a:xfrm>
            <a:off x="200807" y="6218117"/>
            <a:ext cx="6882517" cy="523220"/>
          </a:xfrm>
          <a:prstGeom prst="rect">
            <a:avLst/>
          </a:prstGeom>
          <a:solidFill>
            <a:srgbClr val="222544">
              <a:alpha val="62000"/>
            </a:srgbClr>
          </a:solidFill>
        </p:spPr>
        <p:txBody>
          <a:bodyPr wrap="square" rtlCol="0">
            <a:spAutoFit/>
          </a:bodyPr>
          <a:lstStyle/>
          <a:p>
            <a:pPr algn="ctr"/>
            <a:r>
              <a:rPr lang="en-GB" sz="1400" b="1">
                <a:solidFill>
                  <a:schemeClr val="bg1"/>
                </a:solidFill>
                <a:latin typeface="Montserrat" panose="00000500000000000000" pitchFamily="2" charset="0"/>
              </a:rPr>
              <a:t>        Maria and Steve in Ukraine. You can support families in Ukraine through the Firewood World Gifts. </a:t>
            </a:r>
            <a:endParaRPr lang="en-US" sz="1400" b="1">
              <a:solidFill>
                <a:schemeClr val="bg1"/>
              </a:solidFill>
              <a:latin typeface="Montserrat" panose="00000500000000000000" pitchFamily="2" charset="0"/>
            </a:endParaRPr>
          </a:p>
        </p:txBody>
      </p:sp>
      <p:pic>
        <p:nvPicPr>
          <p:cNvPr id="8" name="Picture 7" descr="A group of snowflakes on a black background&#10;&#10;Description automatically generated">
            <a:extLst>
              <a:ext uri="{FF2B5EF4-FFF2-40B4-BE49-F238E27FC236}">
                <a16:creationId xmlns:a16="http://schemas.microsoft.com/office/drawing/2014/main" id="{0D090BF9-12A6-FA93-2E1C-E09AC8A934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1364" y="5975907"/>
            <a:ext cx="658063" cy="941452"/>
          </a:xfrm>
          <a:prstGeom prst="rect">
            <a:avLst/>
          </a:prstGeom>
        </p:spPr>
      </p:pic>
      <p:pic>
        <p:nvPicPr>
          <p:cNvPr id="9" name="Graphic 8" descr="Monthly calendar outline">
            <a:hlinkClick r:id="rId7" action="ppaction://hlinksldjump"/>
            <a:extLst>
              <a:ext uri="{FF2B5EF4-FFF2-40B4-BE49-F238E27FC236}">
                <a16:creationId xmlns:a16="http://schemas.microsoft.com/office/drawing/2014/main" id="{EF2A4438-B729-D241-ED04-C593022FE0F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84030" y="5803702"/>
            <a:ext cx="914400" cy="914400"/>
          </a:xfrm>
          <a:prstGeom prst="rect">
            <a:avLst/>
          </a:prstGeom>
        </p:spPr>
      </p:pic>
    </p:spTree>
    <p:extLst>
      <p:ext uri="{BB962C8B-B14F-4D97-AF65-F5344CB8AC3E}">
        <p14:creationId xmlns:p14="http://schemas.microsoft.com/office/powerpoint/2010/main" val="413902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54CC"/>
        </a:solidFill>
        <a:effectLst/>
      </p:bgPr>
    </p:bg>
    <p:spTree>
      <p:nvGrpSpPr>
        <p:cNvPr id="1" name=""/>
        <p:cNvGrpSpPr/>
        <p:nvPr/>
      </p:nvGrpSpPr>
      <p:grpSpPr>
        <a:xfrm>
          <a:off x="0" y="0"/>
          <a:ext cx="0" cy="0"/>
          <a:chOff x="0" y="0"/>
          <a:chExt cx="0" cy="0"/>
        </a:xfrm>
      </p:grpSpPr>
      <p:pic>
        <p:nvPicPr>
          <p:cNvPr id="23" name="Picture 22" descr="A tree and stars in the sky&#10;&#10;Description automatically generated">
            <a:extLst>
              <a:ext uri="{FF2B5EF4-FFF2-40B4-BE49-F238E27FC236}">
                <a16:creationId xmlns:a16="http://schemas.microsoft.com/office/drawing/2014/main" id="{92B53489-29A3-E9B0-6A56-7F8846EAC4F4}"/>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group of colorful smoke&#10;&#10;Description automatically generated">
            <a:extLst>
              <a:ext uri="{FF2B5EF4-FFF2-40B4-BE49-F238E27FC236}">
                <a16:creationId xmlns:a16="http://schemas.microsoft.com/office/drawing/2014/main" id="{11312FCB-9E50-B8AC-C801-B6EA8D567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0"/>
            <a:ext cx="3418115" cy="2364832"/>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481" y="5601609"/>
            <a:ext cx="2609519" cy="1073974"/>
          </a:xfrm>
          <a:prstGeom prst="rect">
            <a:avLst/>
          </a:prstGeom>
        </p:spPr>
      </p:pic>
      <p:pic>
        <p:nvPicPr>
          <p:cNvPr id="8" name="Picture 7" descr="A group of colorful smoke&#10;&#10;Description automatically generated">
            <a:extLst>
              <a:ext uri="{FF2B5EF4-FFF2-40B4-BE49-F238E27FC236}">
                <a16:creationId xmlns:a16="http://schemas.microsoft.com/office/drawing/2014/main" id="{63EB40D3-F4F7-BD18-6897-457B46AC34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0800000">
            <a:off x="-7495" y="0"/>
            <a:ext cx="4658437" cy="2674985"/>
          </a:xfrm>
          <a:prstGeom prst="rect">
            <a:avLst/>
          </a:prstGeom>
        </p:spPr>
      </p:pic>
      <p:sp>
        <p:nvSpPr>
          <p:cNvPr id="13" name="TextBox 12">
            <a:extLst>
              <a:ext uri="{FF2B5EF4-FFF2-40B4-BE49-F238E27FC236}">
                <a16:creationId xmlns:a16="http://schemas.microsoft.com/office/drawing/2014/main" id="{DDA09FC3-91EF-4EB4-216B-08AD0151A743}"/>
              </a:ext>
            </a:extLst>
          </p:cNvPr>
          <p:cNvSpPr txBox="1"/>
          <p:nvPr/>
        </p:nvSpPr>
        <p:spPr>
          <a:xfrm>
            <a:off x="3315821" y="387856"/>
            <a:ext cx="8558968" cy="1077218"/>
          </a:xfrm>
          <a:prstGeom prst="rect">
            <a:avLst/>
          </a:prstGeom>
          <a:noFill/>
        </p:spPr>
        <p:txBody>
          <a:bodyPr wrap="square" rtlCol="0">
            <a:spAutoFit/>
          </a:bodyPr>
          <a:lstStyle/>
          <a:p>
            <a:pPr algn="r"/>
            <a:r>
              <a:rPr lang="en-US" sz="2200" b="1">
                <a:solidFill>
                  <a:srgbClr val="E5E5FF"/>
                </a:solidFill>
                <a:latin typeface="Montserrat" panose="00000500000000000000" pitchFamily="2" charset="0"/>
              </a:rPr>
              <a:t> </a:t>
            </a:r>
            <a:r>
              <a:rPr lang="en-US" sz="2000" b="1">
                <a:solidFill>
                  <a:srgbClr val="E5E5FF"/>
                </a:solidFill>
                <a:latin typeface="Montserrat" panose="00000500000000000000" pitchFamily="2" charset="0"/>
              </a:rPr>
              <a:t>Everyone then who hears these words of mine and does them will be like a wise man who built his house on the rock. </a:t>
            </a:r>
            <a:endParaRPr lang="en-US" sz="2200" b="1">
              <a:solidFill>
                <a:srgbClr val="E5E5FF"/>
              </a:solidFill>
              <a:latin typeface="Montserrat" panose="00000500000000000000" pitchFamily="2" charset="0"/>
            </a:endParaRPr>
          </a:p>
          <a:p>
            <a:pPr algn="r"/>
            <a:r>
              <a:rPr lang="en-US" sz="2200" b="1">
                <a:solidFill>
                  <a:srgbClr val="E5E5FF"/>
                </a:solidFill>
                <a:latin typeface="Montserrat" panose="00000500000000000000" pitchFamily="2" charset="0"/>
              </a:rPr>
              <a:t>Matthew 7:24</a:t>
            </a:r>
          </a:p>
        </p:txBody>
      </p:sp>
      <p:pic>
        <p:nvPicPr>
          <p:cNvPr id="16" name="Picture 15" descr="A group of gold stars on a black background&#10;&#10;Description automatically generated">
            <a:extLst>
              <a:ext uri="{FF2B5EF4-FFF2-40B4-BE49-F238E27FC236}">
                <a16:creationId xmlns:a16="http://schemas.microsoft.com/office/drawing/2014/main" id="{BA553F60-2BE5-01DB-9C02-B140BBE73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2241612" y="-67476"/>
            <a:ext cx="848708" cy="848708"/>
          </a:xfrm>
          <a:prstGeom prst="rect">
            <a:avLst/>
          </a:prstGeom>
        </p:spPr>
      </p:pic>
      <p:sp>
        <p:nvSpPr>
          <p:cNvPr id="19" name="Rectangle 18">
            <a:extLst>
              <a:ext uri="{FF2B5EF4-FFF2-40B4-BE49-F238E27FC236}">
                <a16:creationId xmlns:a16="http://schemas.microsoft.com/office/drawing/2014/main" id="{FB8BB5B3-8377-CBE4-E1C6-49879102DEB0}"/>
              </a:ext>
            </a:extLst>
          </p:cNvPr>
          <p:cNvSpPr/>
          <p:nvPr/>
        </p:nvSpPr>
        <p:spPr>
          <a:xfrm>
            <a:off x="789982" y="1972462"/>
            <a:ext cx="5271254" cy="35730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2F42EAD-F92E-145D-28D4-AC3465C65AAB}"/>
              </a:ext>
            </a:extLst>
          </p:cNvPr>
          <p:cNvSpPr txBox="1"/>
          <p:nvPr/>
        </p:nvSpPr>
        <p:spPr>
          <a:xfrm>
            <a:off x="356348" y="373656"/>
            <a:ext cx="3707956" cy="830997"/>
          </a:xfrm>
          <a:prstGeom prst="rect">
            <a:avLst/>
          </a:prstGeom>
          <a:noFill/>
        </p:spPr>
        <p:txBody>
          <a:bodyPr wrap="square" rtlCol="0">
            <a:spAutoFit/>
          </a:bodyPr>
          <a:lstStyle/>
          <a:p>
            <a:r>
              <a:rPr lang="en-GB" sz="2400" b="1">
                <a:solidFill>
                  <a:srgbClr val="E5E5FF"/>
                </a:solidFill>
                <a:latin typeface="Montserrat" panose="00000500000000000000" pitchFamily="2" charset="0"/>
              </a:rPr>
              <a:t>Thursday </a:t>
            </a:r>
          </a:p>
          <a:p>
            <a:r>
              <a:rPr lang="en-GB" sz="2400" b="1">
                <a:solidFill>
                  <a:srgbClr val="E5E5FF"/>
                </a:solidFill>
                <a:latin typeface="Montserrat" panose="00000500000000000000" pitchFamily="2" charset="0"/>
              </a:rPr>
              <a:t>5 December</a:t>
            </a:r>
            <a:endParaRPr lang="en-US" sz="2400" b="1">
              <a:solidFill>
                <a:srgbClr val="E5E5FF"/>
              </a:solidFill>
              <a:latin typeface="Montserrat" panose="00000500000000000000" pitchFamily="2" charset="0"/>
            </a:endParaRPr>
          </a:p>
        </p:txBody>
      </p:sp>
      <p:pic>
        <p:nvPicPr>
          <p:cNvPr id="20" name="Picture 19" descr="A group of gold stars on a black background&#10;&#10;Description automatically generated">
            <a:extLst>
              <a:ext uri="{FF2B5EF4-FFF2-40B4-BE49-F238E27FC236}">
                <a16:creationId xmlns:a16="http://schemas.microsoft.com/office/drawing/2014/main" id="{A84D4D3F-3E20-98FA-EC07-D2DCB6ABFA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76967" y="1428525"/>
            <a:ext cx="848708" cy="848708"/>
          </a:xfrm>
          <a:prstGeom prst="rect">
            <a:avLst/>
          </a:prstGeom>
        </p:spPr>
      </p:pic>
      <p:pic>
        <p:nvPicPr>
          <p:cNvPr id="21" name="Picture 20" descr="A group of gold stars on a black background&#10;&#10;Description automatically generated">
            <a:extLst>
              <a:ext uri="{FF2B5EF4-FFF2-40B4-BE49-F238E27FC236}">
                <a16:creationId xmlns:a16="http://schemas.microsoft.com/office/drawing/2014/main" id="{78820B70-3BAE-271A-A8A1-268366D84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55631" y="-77002"/>
            <a:ext cx="848708" cy="848708"/>
          </a:xfrm>
          <a:prstGeom prst="rect">
            <a:avLst/>
          </a:prstGeom>
        </p:spPr>
      </p:pic>
      <p:sp>
        <p:nvSpPr>
          <p:cNvPr id="22" name="TextBox 21">
            <a:extLst>
              <a:ext uri="{FF2B5EF4-FFF2-40B4-BE49-F238E27FC236}">
                <a16:creationId xmlns:a16="http://schemas.microsoft.com/office/drawing/2014/main" id="{1439F622-E0F4-9A98-B6C4-5A385617D09B}"/>
              </a:ext>
            </a:extLst>
          </p:cNvPr>
          <p:cNvSpPr txBox="1"/>
          <p:nvPr/>
        </p:nvSpPr>
        <p:spPr>
          <a:xfrm>
            <a:off x="6288551" y="2131433"/>
            <a:ext cx="5586237" cy="3477875"/>
          </a:xfrm>
          <a:prstGeom prst="rect">
            <a:avLst/>
          </a:prstGeom>
          <a:noFill/>
        </p:spPr>
        <p:txBody>
          <a:bodyPr wrap="square" rtlCol="0">
            <a:spAutoFit/>
          </a:bodyPr>
          <a:lstStyle/>
          <a:p>
            <a:endParaRPr lang="en-GB" sz="2000" b="1">
              <a:solidFill>
                <a:srgbClr val="E5E5FF"/>
              </a:solidFill>
              <a:latin typeface="Montserrat" panose="00000500000000000000" pitchFamily="2" charset="0"/>
            </a:endParaRPr>
          </a:p>
          <a:p>
            <a:r>
              <a:rPr lang="en-GB" sz="2000" b="1">
                <a:solidFill>
                  <a:srgbClr val="E5E5FF"/>
                </a:solidFill>
                <a:latin typeface="Montserrat" panose="00000500000000000000" pitchFamily="2" charset="0"/>
              </a:rPr>
              <a:t>When Daniel builds a piece of furniture he needs to make sure it is secure! </a:t>
            </a:r>
          </a:p>
          <a:p>
            <a:r>
              <a:rPr lang="en-GB" sz="2000" b="1">
                <a:solidFill>
                  <a:srgbClr val="E5E5FF"/>
                </a:solidFill>
                <a:latin typeface="Montserrat" panose="00000500000000000000" pitchFamily="2" charset="0"/>
              </a:rPr>
              <a:t>Jesus says how true wisdom comes from hearing his words and acting on them – you will be like a house that can withstand all the storms.  </a:t>
            </a:r>
          </a:p>
          <a:p>
            <a:endParaRPr lang="en-GB" sz="2000" b="1">
              <a:solidFill>
                <a:srgbClr val="E5E5FF"/>
              </a:solidFill>
              <a:latin typeface="Montserrat" panose="00000500000000000000" pitchFamily="2" charset="0"/>
            </a:endParaRPr>
          </a:p>
          <a:p>
            <a:r>
              <a:rPr lang="en-GB" sz="2000" b="1">
                <a:solidFill>
                  <a:srgbClr val="E5E5FF"/>
                </a:solidFill>
                <a:latin typeface="Montserrat" panose="00000500000000000000" pitchFamily="2" charset="0"/>
              </a:rPr>
              <a:t>We’re used to hearing about the Wise men at Christmas but now we know what true wisdom looks like! </a:t>
            </a:r>
          </a:p>
        </p:txBody>
      </p:sp>
      <p:pic>
        <p:nvPicPr>
          <p:cNvPr id="7" name="Picture 6" descr="A group of colorful smoke&#10;&#10;Description automatically generated">
            <a:extLst>
              <a:ext uri="{FF2B5EF4-FFF2-40B4-BE49-F238E27FC236}">
                <a16:creationId xmlns:a16="http://schemas.microsoft.com/office/drawing/2014/main" id="{1A5C1F38-0766-DD9F-9EB7-3E2B5F762C8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490410">
            <a:off x="6876388" y="1424948"/>
            <a:ext cx="3851375" cy="1607448"/>
          </a:xfrm>
          <a:prstGeom prst="rect">
            <a:avLst/>
          </a:prstGeom>
        </p:spPr>
      </p:pic>
      <p:sp>
        <p:nvSpPr>
          <p:cNvPr id="2" name="Rectangle 1">
            <a:extLst>
              <a:ext uri="{FF2B5EF4-FFF2-40B4-BE49-F238E27FC236}">
                <a16:creationId xmlns:a16="http://schemas.microsoft.com/office/drawing/2014/main" id="{4273CFEF-67D7-3330-435B-A02AEDCB1ABF}"/>
              </a:ext>
            </a:extLst>
          </p:cNvPr>
          <p:cNvSpPr/>
          <p:nvPr/>
        </p:nvSpPr>
        <p:spPr>
          <a:xfrm>
            <a:off x="6288551" y="1809046"/>
            <a:ext cx="5464629" cy="64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rgbClr val="222544"/>
                </a:solidFill>
                <a:latin typeface="Montserrat" panose="00000500000000000000" pitchFamily="2" charset="0"/>
              </a:rPr>
              <a:t>Secure foundations</a:t>
            </a:r>
          </a:p>
        </p:txBody>
      </p:sp>
      <p:sp>
        <p:nvSpPr>
          <p:cNvPr id="5" name="TextBox 4">
            <a:extLst>
              <a:ext uri="{FF2B5EF4-FFF2-40B4-BE49-F238E27FC236}">
                <a16:creationId xmlns:a16="http://schemas.microsoft.com/office/drawing/2014/main" id="{DF8AB0D6-AF53-C98D-C64C-A68482D61BFF}"/>
              </a:ext>
            </a:extLst>
          </p:cNvPr>
          <p:cNvSpPr txBox="1"/>
          <p:nvPr/>
        </p:nvSpPr>
        <p:spPr>
          <a:xfrm>
            <a:off x="843291" y="5573788"/>
            <a:ext cx="5252709" cy="369332"/>
          </a:xfrm>
          <a:prstGeom prst="rect">
            <a:avLst/>
          </a:prstGeom>
          <a:noFill/>
        </p:spPr>
        <p:txBody>
          <a:bodyPr wrap="square" rtlCol="0">
            <a:spAutoFit/>
          </a:bodyPr>
          <a:lstStyle/>
          <a:p>
            <a:pPr algn="ctr"/>
            <a:r>
              <a:rPr lang="en-GB" b="1">
                <a:latin typeface="Montserrat" panose="00000500000000000000" pitchFamily="2" charset="0"/>
              </a:rPr>
              <a:t>Daniel in the workshop in Goma, DRC. </a:t>
            </a:r>
            <a:endParaRPr lang="en-US" b="1">
              <a:latin typeface="Montserrat" panose="00000500000000000000" pitchFamily="2" charset="0"/>
            </a:endParaRPr>
          </a:p>
        </p:txBody>
      </p:sp>
    </p:spTree>
    <p:extLst>
      <p:ext uri="{BB962C8B-B14F-4D97-AF65-F5344CB8AC3E}">
        <p14:creationId xmlns:p14="http://schemas.microsoft.com/office/powerpoint/2010/main" val="1920198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007BAD-33C4-B40B-438C-AD6139389469}"/>
              </a:ext>
            </a:extLst>
          </p:cNvPr>
          <p:cNvSpPr/>
          <p:nvPr/>
        </p:nvSpPr>
        <p:spPr>
          <a:xfrm>
            <a:off x="0" y="-22513"/>
            <a:ext cx="12192000" cy="6843676"/>
          </a:xfrm>
          <a:prstGeom prst="rect">
            <a:avLst/>
          </a:prstGeom>
          <a:gradFill flip="none" rotWithShape="1">
            <a:gsLst>
              <a:gs pos="56000">
                <a:srgbClr val="1D2343"/>
              </a:gs>
              <a:gs pos="0">
                <a:srgbClr val="1D2342"/>
              </a:gs>
              <a:gs pos="100000">
                <a:srgbClr val="9954CC"/>
              </a:gs>
              <a:gs pos="92000">
                <a:srgbClr val="9954CC"/>
              </a:gs>
              <a:gs pos="100000">
                <a:srgbClr val="9954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26741" y="5747189"/>
            <a:ext cx="2609519" cy="1073974"/>
          </a:xfrm>
          <a:prstGeom prst="rect">
            <a:avLst/>
          </a:prstGeom>
        </p:spPr>
      </p:pic>
      <p:pic>
        <p:nvPicPr>
          <p:cNvPr id="7" name="Picture 6" descr="A group of colorful smoke&#10;&#10;Description automatically generated">
            <a:extLst>
              <a:ext uri="{FF2B5EF4-FFF2-40B4-BE49-F238E27FC236}">
                <a16:creationId xmlns:a16="http://schemas.microsoft.com/office/drawing/2014/main" id="{D2114769-89D3-AADB-5CA3-FABB19B08D4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353958">
            <a:off x="6685762" y="3747123"/>
            <a:ext cx="5958453" cy="2486879"/>
          </a:xfrm>
          <a:prstGeom prst="rect">
            <a:avLst/>
          </a:prstGeom>
        </p:spPr>
      </p:pic>
      <p:sp>
        <p:nvSpPr>
          <p:cNvPr id="3" name="TextBox 2">
            <a:extLst>
              <a:ext uri="{FF2B5EF4-FFF2-40B4-BE49-F238E27FC236}">
                <a16:creationId xmlns:a16="http://schemas.microsoft.com/office/drawing/2014/main" id="{92E65ECB-9356-3E10-D3C3-9BC57559B973}"/>
              </a:ext>
            </a:extLst>
          </p:cNvPr>
          <p:cNvSpPr txBox="1"/>
          <p:nvPr/>
        </p:nvSpPr>
        <p:spPr>
          <a:xfrm>
            <a:off x="7417851" y="114878"/>
            <a:ext cx="4494274" cy="6032421"/>
          </a:xfrm>
          <a:prstGeom prst="rect">
            <a:avLst/>
          </a:prstGeom>
          <a:noFill/>
        </p:spPr>
        <p:txBody>
          <a:bodyPr wrap="square" rtlCol="0">
            <a:spAutoFit/>
          </a:bodyPr>
          <a:lstStyle/>
          <a:p>
            <a:pPr algn="ctr"/>
            <a:endParaRPr lang="en-GB" sz="1700" b="1" dirty="0">
              <a:solidFill>
                <a:srgbClr val="E5E5FF"/>
              </a:solidFill>
              <a:latin typeface="Montserrat" panose="00000500000000000000" pitchFamily="2" charset="0"/>
            </a:endParaRPr>
          </a:p>
          <a:p>
            <a:pPr algn="ctr"/>
            <a:endParaRPr lang="en-GB" sz="1700" b="1" dirty="0">
              <a:solidFill>
                <a:srgbClr val="E5E5FF"/>
              </a:solidFill>
              <a:latin typeface="Montserrat" panose="00000500000000000000" pitchFamily="2" charset="0"/>
            </a:endParaRPr>
          </a:p>
          <a:p>
            <a:pPr algn="ctr"/>
            <a:endParaRPr lang="en-GB" sz="1700" b="1" dirty="0">
              <a:solidFill>
                <a:srgbClr val="E5E5FF"/>
              </a:solidFill>
              <a:latin typeface="Montserrat" panose="00000500000000000000" pitchFamily="2" charset="0"/>
            </a:endParaRPr>
          </a:p>
          <a:p>
            <a:pPr algn="ctr"/>
            <a:r>
              <a:rPr lang="en-GB" sz="2400" b="1" dirty="0">
                <a:solidFill>
                  <a:srgbClr val="E5E5FF"/>
                </a:solidFill>
                <a:latin typeface="Montserrat" panose="00000500000000000000" pitchFamily="2" charset="0"/>
              </a:rPr>
              <a:t>We are </a:t>
            </a:r>
            <a:r>
              <a:rPr lang="en-GB" sz="2400" b="1" dirty="0" err="1">
                <a:solidFill>
                  <a:srgbClr val="E5E5FF"/>
                </a:solidFill>
                <a:latin typeface="Montserrat" panose="00000500000000000000" pitchFamily="2" charset="0"/>
              </a:rPr>
              <a:t>are</a:t>
            </a:r>
            <a:r>
              <a:rPr lang="en-GB" sz="2400" b="1" dirty="0">
                <a:solidFill>
                  <a:srgbClr val="E5E5FF"/>
                </a:solidFill>
                <a:latin typeface="Montserrat" panose="00000500000000000000" pitchFamily="2" charset="0"/>
              </a:rPr>
              <a:t> going to hear from Katy </a:t>
            </a:r>
            <a:r>
              <a:rPr lang="en-GB" sz="2400" b="1" dirty="0" err="1">
                <a:solidFill>
                  <a:srgbClr val="E5E5FF"/>
                </a:solidFill>
                <a:latin typeface="Montserrat" panose="00000500000000000000" pitchFamily="2" charset="0"/>
              </a:rPr>
              <a:t>Katonda</a:t>
            </a:r>
            <a:r>
              <a:rPr lang="en-GB" sz="2400" b="1" dirty="0">
                <a:solidFill>
                  <a:srgbClr val="E5E5FF"/>
                </a:solidFill>
                <a:latin typeface="Montserrat" panose="00000500000000000000" pitchFamily="2" charset="0"/>
              </a:rPr>
              <a:t>, our country representative in the Democratic Republic of Congo, who explains why CAFOD help create opportunities to help people build secure foundations. </a:t>
            </a:r>
          </a:p>
          <a:p>
            <a:pPr algn="ctr"/>
            <a:endParaRPr lang="en-GB" sz="1700" b="1" dirty="0">
              <a:solidFill>
                <a:srgbClr val="E5E5FF"/>
              </a:solidFill>
              <a:latin typeface="Montserrat" panose="00000500000000000000" pitchFamily="2" charset="0"/>
            </a:endParaRPr>
          </a:p>
          <a:p>
            <a:pPr algn="ctr"/>
            <a:endParaRPr lang="en-GB" sz="1700" b="1" dirty="0">
              <a:solidFill>
                <a:srgbClr val="E5E5FF"/>
              </a:solidFill>
              <a:latin typeface="Montserrat" panose="00000500000000000000" pitchFamily="2" charset="0"/>
            </a:endParaRPr>
          </a:p>
          <a:p>
            <a:pPr algn="ctr"/>
            <a:r>
              <a:rPr lang="en-GB" sz="1700" b="1" dirty="0">
                <a:solidFill>
                  <a:srgbClr val="E5E5FF"/>
                </a:solidFill>
                <a:latin typeface="Montserrat" panose="00000500000000000000" pitchFamily="2" charset="0"/>
              </a:rPr>
              <a:t>Lord, we thankyou for modelling what a secure way of life looks like through your teaching. Help us to make wise choices that build secure foundations, just like Daniel. Amen.  </a:t>
            </a:r>
          </a:p>
        </p:txBody>
      </p:sp>
      <p:pic>
        <p:nvPicPr>
          <p:cNvPr id="9" name="Untitled design">
            <a:hlinkClick r:id="" action="ppaction://media"/>
            <a:extLst>
              <a:ext uri="{FF2B5EF4-FFF2-40B4-BE49-F238E27FC236}">
                <a16:creationId xmlns:a16="http://schemas.microsoft.com/office/drawing/2014/main" id="{488A289E-2430-A79D-C6DE-C328ED1E746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1364" y="1589313"/>
            <a:ext cx="6496354" cy="3654199"/>
          </a:xfrm>
          <a:prstGeom prst="rect">
            <a:avLst/>
          </a:prstGeom>
        </p:spPr>
      </p:pic>
      <p:pic>
        <p:nvPicPr>
          <p:cNvPr id="2" name="Graphic 1" descr="Monthly calendar outline">
            <a:hlinkClick r:id="rId8" action="ppaction://hlinksldjump"/>
            <a:extLst>
              <a:ext uri="{FF2B5EF4-FFF2-40B4-BE49-F238E27FC236}">
                <a16:creationId xmlns:a16="http://schemas.microsoft.com/office/drawing/2014/main" id="{CC0E716B-C71E-A0E1-8951-7AA29E440A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84030" y="5803702"/>
            <a:ext cx="914400" cy="914400"/>
          </a:xfrm>
          <a:prstGeom prst="rect">
            <a:avLst/>
          </a:prstGeom>
        </p:spPr>
      </p:pic>
    </p:spTree>
    <p:extLst>
      <p:ext uri="{BB962C8B-B14F-4D97-AF65-F5344CB8AC3E}">
        <p14:creationId xmlns:p14="http://schemas.microsoft.com/office/powerpoint/2010/main" val="291724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54CC"/>
        </a:solidFill>
        <a:effectLst/>
      </p:bgPr>
    </p:bg>
    <p:spTree>
      <p:nvGrpSpPr>
        <p:cNvPr id="1" name=""/>
        <p:cNvGrpSpPr/>
        <p:nvPr/>
      </p:nvGrpSpPr>
      <p:grpSpPr>
        <a:xfrm>
          <a:off x="0" y="0"/>
          <a:ext cx="0" cy="0"/>
          <a:chOff x="0" y="0"/>
          <a:chExt cx="0" cy="0"/>
        </a:xfrm>
      </p:grpSpPr>
      <p:pic>
        <p:nvPicPr>
          <p:cNvPr id="23" name="Picture 22" descr="A tree and stars in the sky&#10;&#10;Description automatically generated">
            <a:extLst>
              <a:ext uri="{FF2B5EF4-FFF2-40B4-BE49-F238E27FC236}">
                <a16:creationId xmlns:a16="http://schemas.microsoft.com/office/drawing/2014/main" id="{92B53489-29A3-E9B0-6A56-7F8846EAC4F4}"/>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group of colorful smoke&#10;&#10;Description automatically generated">
            <a:extLst>
              <a:ext uri="{FF2B5EF4-FFF2-40B4-BE49-F238E27FC236}">
                <a16:creationId xmlns:a16="http://schemas.microsoft.com/office/drawing/2014/main" id="{11312FCB-9E50-B8AC-C801-B6EA8D567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0"/>
            <a:ext cx="3418115" cy="2364832"/>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481" y="5601609"/>
            <a:ext cx="2609519" cy="1073974"/>
          </a:xfrm>
          <a:prstGeom prst="rect">
            <a:avLst/>
          </a:prstGeom>
        </p:spPr>
      </p:pic>
      <p:pic>
        <p:nvPicPr>
          <p:cNvPr id="8" name="Picture 7" descr="A group of colorful smoke&#10;&#10;Description automatically generated">
            <a:extLst>
              <a:ext uri="{FF2B5EF4-FFF2-40B4-BE49-F238E27FC236}">
                <a16:creationId xmlns:a16="http://schemas.microsoft.com/office/drawing/2014/main" id="{63EB40D3-F4F7-BD18-6897-457B46AC34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0800000">
            <a:off x="-7495" y="0"/>
            <a:ext cx="4658437" cy="2674985"/>
          </a:xfrm>
          <a:prstGeom prst="rect">
            <a:avLst/>
          </a:prstGeom>
        </p:spPr>
      </p:pic>
      <p:sp>
        <p:nvSpPr>
          <p:cNvPr id="13" name="TextBox 12">
            <a:extLst>
              <a:ext uri="{FF2B5EF4-FFF2-40B4-BE49-F238E27FC236}">
                <a16:creationId xmlns:a16="http://schemas.microsoft.com/office/drawing/2014/main" id="{DDA09FC3-91EF-4EB4-216B-08AD0151A743}"/>
              </a:ext>
            </a:extLst>
          </p:cNvPr>
          <p:cNvSpPr txBox="1"/>
          <p:nvPr/>
        </p:nvSpPr>
        <p:spPr>
          <a:xfrm>
            <a:off x="3972232" y="387856"/>
            <a:ext cx="7902556" cy="1046440"/>
          </a:xfrm>
          <a:prstGeom prst="rect">
            <a:avLst/>
          </a:prstGeom>
          <a:noFill/>
        </p:spPr>
        <p:txBody>
          <a:bodyPr wrap="square" rtlCol="0">
            <a:spAutoFit/>
          </a:bodyPr>
          <a:lstStyle/>
          <a:p>
            <a:pPr algn="r"/>
            <a:r>
              <a:rPr lang="en-US" sz="2000" b="1" dirty="0">
                <a:solidFill>
                  <a:srgbClr val="E5E5FF"/>
                </a:solidFill>
                <a:latin typeface="Montserrat" panose="00000500000000000000" pitchFamily="2" charset="0"/>
              </a:rPr>
              <a:t>Then he touched their eyes, saying, “According to your faith be it done to you.” And their eyes were opened. </a:t>
            </a:r>
          </a:p>
          <a:p>
            <a:pPr algn="r"/>
            <a:r>
              <a:rPr lang="en-US" sz="2200" b="1" dirty="0">
                <a:solidFill>
                  <a:srgbClr val="E5E5FF"/>
                </a:solidFill>
                <a:latin typeface="Montserrat" panose="00000500000000000000" pitchFamily="2" charset="0"/>
              </a:rPr>
              <a:t>Matthew 9:29-30</a:t>
            </a:r>
          </a:p>
        </p:txBody>
      </p:sp>
      <p:pic>
        <p:nvPicPr>
          <p:cNvPr id="16" name="Picture 15" descr="A group of gold stars on a black background&#10;&#10;Description automatically generated">
            <a:extLst>
              <a:ext uri="{FF2B5EF4-FFF2-40B4-BE49-F238E27FC236}">
                <a16:creationId xmlns:a16="http://schemas.microsoft.com/office/drawing/2014/main" id="{BA553F60-2BE5-01DB-9C02-B140BBE73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2241612" y="-67476"/>
            <a:ext cx="848708" cy="848708"/>
          </a:xfrm>
          <a:prstGeom prst="rect">
            <a:avLst/>
          </a:prstGeom>
        </p:spPr>
      </p:pic>
      <p:sp>
        <p:nvSpPr>
          <p:cNvPr id="19" name="Rectangle 18">
            <a:extLst>
              <a:ext uri="{FF2B5EF4-FFF2-40B4-BE49-F238E27FC236}">
                <a16:creationId xmlns:a16="http://schemas.microsoft.com/office/drawing/2014/main" id="{FB8BB5B3-8377-CBE4-E1C6-49879102DEB0}"/>
              </a:ext>
            </a:extLst>
          </p:cNvPr>
          <p:cNvSpPr/>
          <p:nvPr/>
        </p:nvSpPr>
        <p:spPr>
          <a:xfrm>
            <a:off x="782487" y="1850881"/>
            <a:ext cx="5271254" cy="3573032"/>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2F42EAD-F92E-145D-28D4-AC3465C65AAB}"/>
              </a:ext>
            </a:extLst>
          </p:cNvPr>
          <p:cNvSpPr txBox="1"/>
          <p:nvPr/>
        </p:nvSpPr>
        <p:spPr>
          <a:xfrm>
            <a:off x="317213" y="385407"/>
            <a:ext cx="2917420" cy="830997"/>
          </a:xfrm>
          <a:prstGeom prst="rect">
            <a:avLst/>
          </a:prstGeom>
          <a:noFill/>
        </p:spPr>
        <p:txBody>
          <a:bodyPr wrap="square" rtlCol="0">
            <a:spAutoFit/>
          </a:bodyPr>
          <a:lstStyle/>
          <a:p>
            <a:r>
              <a:rPr lang="en-GB" sz="2400" b="1" dirty="0">
                <a:solidFill>
                  <a:srgbClr val="E5E5FF"/>
                </a:solidFill>
                <a:latin typeface="Montserrat" panose="00000500000000000000" pitchFamily="2" charset="0"/>
              </a:rPr>
              <a:t>Friday </a:t>
            </a:r>
          </a:p>
          <a:p>
            <a:r>
              <a:rPr lang="en-GB" sz="2400" b="1" dirty="0">
                <a:solidFill>
                  <a:srgbClr val="E5E5FF"/>
                </a:solidFill>
                <a:latin typeface="Montserrat" panose="00000500000000000000" pitchFamily="2" charset="0"/>
              </a:rPr>
              <a:t>6 December</a:t>
            </a:r>
            <a:endParaRPr lang="en-US" sz="2400" b="1" dirty="0">
              <a:solidFill>
                <a:srgbClr val="E5E5FF"/>
              </a:solidFill>
              <a:latin typeface="Montserrat" panose="00000500000000000000" pitchFamily="2" charset="0"/>
            </a:endParaRPr>
          </a:p>
        </p:txBody>
      </p:sp>
      <p:pic>
        <p:nvPicPr>
          <p:cNvPr id="20" name="Picture 19" descr="A group of gold stars on a black background&#10;&#10;Description automatically generated">
            <a:extLst>
              <a:ext uri="{FF2B5EF4-FFF2-40B4-BE49-F238E27FC236}">
                <a16:creationId xmlns:a16="http://schemas.microsoft.com/office/drawing/2014/main" id="{A84D4D3F-3E20-98FA-EC07-D2DCB6ABFA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76967" y="1428525"/>
            <a:ext cx="848708" cy="848708"/>
          </a:xfrm>
          <a:prstGeom prst="rect">
            <a:avLst/>
          </a:prstGeom>
        </p:spPr>
      </p:pic>
      <p:pic>
        <p:nvPicPr>
          <p:cNvPr id="21" name="Picture 20" descr="A group of gold stars on a black background&#10;&#10;Description automatically generated">
            <a:extLst>
              <a:ext uri="{FF2B5EF4-FFF2-40B4-BE49-F238E27FC236}">
                <a16:creationId xmlns:a16="http://schemas.microsoft.com/office/drawing/2014/main" id="{78820B70-3BAE-271A-A8A1-268366D84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55631" y="-77002"/>
            <a:ext cx="848708" cy="848708"/>
          </a:xfrm>
          <a:prstGeom prst="rect">
            <a:avLst/>
          </a:prstGeom>
        </p:spPr>
      </p:pic>
      <p:sp>
        <p:nvSpPr>
          <p:cNvPr id="22" name="TextBox 21">
            <a:extLst>
              <a:ext uri="{FF2B5EF4-FFF2-40B4-BE49-F238E27FC236}">
                <a16:creationId xmlns:a16="http://schemas.microsoft.com/office/drawing/2014/main" id="{1439F622-E0F4-9A98-B6C4-5A385617D09B}"/>
              </a:ext>
            </a:extLst>
          </p:cNvPr>
          <p:cNvSpPr txBox="1"/>
          <p:nvPr/>
        </p:nvSpPr>
        <p:spPr>
          <a:xfrm>
            <a:off x="6288551" y="2001952"/>
            <a:ext cx="5586237" cy="4401205"/>
          </a:xfrm>
          <a:prstGeom prst="rect">
            <a:avLst/>
          </a:prstGeom>
          <a:noFill/>
        </p:spPr>
        <p:txBody>
          <a:bodyPr wrap="square" rtlCol="0">
            <a:spAutoFit/>
          </a:bodyPr>
          <a:lstStyle/>
          <a:p>
            <a:endParaRPr lang="en-GB" sz="2000" b="1">
              <a:solidFill>
                <a:srgbClr val="E5E5FF"/>
              </a:solidFill>
              <a:latin typeface="Montserrat" panose="00000500000000000000" pitchFamily="2" charset="0"/>
            </a:endParaRPr>
          </a:p>
          <a:p>
            <a:r>
              <a:rPr lang="en-GB" sz="2000" b="1">
                <a:solidFill>
                  <a:srgbClr val="E5E5FF"/>
                </a:solidFill>
                <a:latin typeface="Montserrat" panose="00000500000000000000" pitchFamily="2" charset="0"/>
              </a:rPr>
              <a:t>At the start of this week we spoke about not always being able to see how our story ends whilst we’re in the middle of it. </a:t>
            </a:r>
          </a:p>
          <a:p>
            <a:endParaRPr lang="en-GB" sz="2000" b="1">
              <a:solidFill>
                <a:srgbClr val="E5E5FF"/>
              </a:solidFill>
              <a:latin typeface="Montserrat" panose="00000500000000000000" pitchFamily="2" charset="0"/>
            </a:endParaRPr>
          </a:p>
          <a:p>
            <a:r>
              <a:rPr lang="en-GB" sz="2000" b="1">
                <a:solidFill>
                  <a:srgbClr val="E5E5FF"/>
                </a:solidFill>
                <a:latin typeface="Montserrat" panose="00000500000000000000" pitchFamily="2" charset="0"/>
              </a:rPr>
              <a:t>Sometimes, we don’t see things as God sees them. We see things on a surface level, but Jesus sees our hearts. This passage is a reminder to keep checking if our ‘eyes are open’ to God’s work in the world around us.  </a:t>
            </a:r>
          </a:p>
          <a:p>
            <a:r>
              <a:rPr lang="en-GB" sz="2000" b="1">
                <a:solidFill>
                  <a:srgbClr val="E5E5FF"/>
                </a:solidFill>
                <a:latin typeface="Montserrat" panose="00000500000000000000" pitchFamily="2" charset="0"/>
              </a:rPr>
              <a:t>  </a:t>
            </a:r>
          </a:p>
          <a:p>
            <a:endParaRPr lang="en-GB" sz="2000" b="1">
              <a:solidFill>
                <a:srgbClr val="E5E5FF"/>
              </a:solidFill>
              <a:latin typeface="Montserrat" panose="00000500000000000000" pitchFamily="2" charset="0"/>
            </a:endParaRPr>
          </a:p>
        </p:txBody>
      </p:sp>
      <p:pic>
        <p:nvPicPr>
          <p:cNvPr id="7" name="Picture 6" descr="A group of colorful smoke&#10;&#10;Description automatically generated">
            <a:extLst>
              <a:ext uri="{FF2B5EF4-FFF2-40B4-BE49-F238E27FC236}">
                <a16:creationId xmlns:a16="http://schemas.microsoft.com/office/drawing/2014/main" id="{1A5C1F38-0766-DD9F-9EB7-3E2B5F762C8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490410">
            <a:off x="6843732" y="1198228"/>
            <a:ext cx="3851375" cy="1607448"/>
          </a:xfrm>
          <a:prstGeom prst="rect">
            <a:avLst/>
          </a:prstGeom>
        </p:spPr>
      </p:pic>
      <p:sp>
        <p:nvSpPr>
          <p:cNvPr id="2" name="Rectangle 1">
            <a:extLst>
              <a:ext uri="{FF2B5EF4-FFF2-40B4-BE49-F238E27FC236}">
                <a16:creationId xmlns:a16="http://schemas.microsoft.com/office/drawing/2014/main" id="{4273CFEF-67D7-3330-435B-A02AEDCB1ABF}"/>
              </a:ext>
            </a:extLst>
          </p:cNvPr>
          <p:cNvSpPr/>
          <p:nvPr/>
        </p:nvSpPr>
        <p:spPr>
          <a:xfrm>
            <a:off x="6288551" y="1675168"/>
            <a:ext cx="5464629" cy="64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222544"/>
                </a:solidFill>
                <a:latin typeface="Montserrat" panose="00000500000000000000" pitchFamily="2" charset="0"/>
              </a:rPr>
              <a:t>Their eyes were opened</a:t>
            </a:r>
          </a:p>
        </p:txBody>
      </p:sp>
      <p:sp>
        <p:nvSpPr>
          <p:cNvPr id="5" name="TextBox 4">
            <a:extLst>
              <a:ext uri="{FF2B5EF4-FFF2-40B4-BE49-F238E27FC236}">
                <a16:creationId xmlns:a16="http://schemas.microsoft.com/office/drawing/2014/main" id="{800EC571-9AC0-B9E1-2C1F-885F7B48A71D}"/>
              </a:ext>
            </a:extLst>
          </p:cNvPr>
          <p:cNvSpPr txBox="1"/>
          <p:nvPr/>
        </p:nvSpPr>
        <p:spPr>
          <a:xfrm>
            <a:off x="843291" y="5573788"/>
            <a:ext cx="5252709" cy="646331"/>
          </a:xfrm>
          <a:prstGeom prst="rect">
            <a:avLst/>
          </a:prstGeom>
          <a:noFill/>
        </p:spPr>
        <p:txBody>
          <a:bodyPr wrap="square" rtlCol="0">
            <a:spAutoFit/>
          </a:bodyPr>
          <a:lstStyle/>
          <a:p>
            <a:pPr algn="ctr"/>
            <a:r>
              <a:rPr lang="en-GB" b="1">
                <a:latin typeface="Montserrat" panose="00000500000000000000" pitchFamily="2" charset="0"/>
              </a:rPr>
              <a:t>Dodo at the seamstress project in Goma, DRC.</a:t>
            </a:r>
            <a:endParaRPr lang="en-US" b="1">
              <a:latin typeface="Montserrat" panose="00000500000000000000" pitchFamily="2" charset="0"/>
            </a:endParaRPr>
          </a:p>
        </p:txBody>
      </p:sp>
    </p:spTree>
    <p:extLst>
      <p:ext uri="{BB962C8B-B14F-4D97-AF65-F5344CB8AC3E}">
        <p14:creationId xmlns:p14="http://schemas.microsoft.com/office/powerpoint/2010/main" val="3026188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007BAD-33C4-B40B-438C-AD6139389469}"/>
              </a:ext>
            </a:extLst>
          </p:cNvPr>
          <p:cNvSpPr/>
          <p:nvPr/>
        </p:nvSpPr>
        <p:spPr>
          <a:xfrm>
            <a:off x="5170714" y="0"/>
            <a:ext cx="7021286" cy="6843676"/>
          </a:xfrm>
          <a:prstGeom prst="rect">
            <a:avLst/>
          </a:prstGeom>
          <a:gradFill flip="none" rotWithShape="1">
            <a:gsLst>
              <a:gs pos="18000">
                <a:srgbClr val="9E9A8E"/>
              </a:gs>
              <a:gs pos="0">
                <a:srgbClr val="A4A093"/>
              </a:gs>
              <a:gs pos="100000">
                <a:srgbClr val="9954CC"/>
              </a:gs>
              <a:gs pos="47000">
                <a:srgbClr val="9954CC"/>
              </a:gs>
              <a:gs pos="79000">
                <a:srgbClr val="9954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6741" y="5747189"/>
            <a:ext cx="2609519" cy="1073974"/>
          </a:xfrm>
          <a:prstGeom prst="rect">
            <a:avLst/>
          </a:prstGeom>
        </p:spPr>
      </p:pic>
      <p:pic>
        <p:nvPicPr>
          <p:cNvPr id="7" name="Picture 6" descr="A group of colorful smoke&#10;&#10;Description automatically generated">
            <a:extLst>
              <a:ext uri="{FF2B5EF4-FFF2-40B4-BE49-F238E27FC236}">
                <a16:creationId xmlns:a16="http://schemas.microsoft.com/office/drawing/2014/main" id="{D2114769-89D3-AADB-5CA3-FABB19B08D4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353958">
            <a:off x="6554820" y="3894377"/>
            <a:ext cx="5958453" cy="2486879"/>
          </a:xfrm>
          <a:prstGeom prst="rect">
            <a:avLst/>
          </a:prstGeom>
        </p:spPr>
      </p:pic>
      <p:sp>
        <p:nvSpPr>
          <p:cNvPr id="3" name="TextBox 2">
            <a:extLst>
              <a:ext uri="{FF2B5EF4-FFF2-40B4-BE49-F238E27FC236}">
                <a16:creationId xmlns:a16="http://schemas.microsoft.com/office/drawing/2014/main" id="{92E65ECB-9356-3E10-D3C3-9BC57559B973}"/>
              </a:ext>
            </a:extLst>
          </p:cNvPr>
          <p:cNvSpPr txBox="1"/>
          <p:nvPr/>
        </p:nvSpPr>
        <p:spPr>
          <a:xfrm>
            <a:off x="7286910" y="160958"/>
            <a:ext cx="4494274" cy="5370701"/>
          </a:xfrm>
          <a:prstGeom prst="rect">
            <a:avLst/>
          </a:prstGeom>
          <a:noFill/>
        </p:spPr>
        <p:txBody>
          <a:bodyPr wrap="square" rtlCol="0">
            <a:spAutoFit/>
          </a:bodyPr>
          <a:lstStyle/>
          <a:p>
            <a:r>
              <a:rPr lang="en-GB" sz="1600" b="1">
                <a:solidFill>
                  <a:srgbClr val="E5E5FF"/>
                </a:solidFill>
                <a:latin typeface="Montserrat" panose="00000500000000000000" pitchFamily="2" charset="0"/>
              </a:rPr>
              <a:t>This is Dodo and her ten month old baby. Dodo </a:t>
            </a:r>
            <a:r>
              <a:rPr lang="en-US" sz="1600" b="1">
                <a:solidFill>
                  <a:srgbClr val="E5E5FF"/>
                </a:solidFill>
                <a:latin typeface="Montserrat" panose="00000500000000000000" pitchFamily="2" charset="0"/>
              </a:rPr>
              <a:t>dropped out of school in fifth grade and left home at the age of 13. She became pregnant while she was living on the streets. The father of her child is a bandit and is currently in jail.</a:t>
            </a:r>
          </a:p>
          <a:p>
            <a:endParaRPr lang="en-US" sz="1600" b="1">
              <a:solidFill>
                <a:srgbClr val="E5E5FF"/>
              </a:solidFill>
              <a:latin typeface="Montserrat" panose="00000500000000000000" pitchFamily="2" charset="0"/>
            </a:endParaRPr>
          </a:p>
          <a:p>
            <a:r>
              <a:rPr lang="en-US" sz="1600" b="1">
                <a:solidFill>
                  <a:srgbClr val="E5E5FF"/>
                </a:solidFill>
                <a:latin typeface="Montserrat" panose="00000500000000000000" pitchFamily="2" charset="0"/>
              </a:rPr>
              <a:t>Staff from CAJED, CAFOD’s partner, found Dodo when she was living on the street and persuaded her to take part in the seamstress training. She is now reconciled with her parents and trying to make up for some of the mistakes she made in the past – and to help build a better future for herself and her child.</a:t>
            </a:r>
          </a:p>
          <a:p>
            <a:endParaRPr lang="en-GB" b="1">
              <a:solidFill>
                <a:srgbClr val="E5E5FF"/>
              </a:solidFill>
              <a:latin typeface="Montserrat" panose="00000500000000000000" pitchFamily="2" charset="0"/>
            </a:endParaRPr>
          </a:p>
          <a:p>
            <a:pPr algn="ctr"/>
            <a:endParaRPr lang="en-GB" sz="1700" b="1">
              <a:solidFill>
                <a:srgbClr val="E5E5FF"/>
              </a:solidFill>
              <a:latin typeface="Montserrat" panose="00000500000000000000" pitchFamily="2" charset="0"/>
            </a:endParaRPr>
          </a:p>
          <a:p>
            <a:pPr algn="ctr"/>
            <a:endParaRPr lang="en-GB" sz="1700" b="1">
              <a:solidFill>
                <a:srgbClr val="E5E5FF"/>
              </a:solidFill>
              <a:latin typeface="Montserrat" panose="00000500000000000000" pitchFamily="2" charset="0"/>
            </a:endParaRPr>
          </a:p>
          <a:p>
            <a:pPr algn="ctr"/>
            <a:r>
              <a:rPr lang="en-GB" sz="1700" b="1">
                <a:solidFill>
                  <a:srgbClr val="E5E5FF"/>
                </a:solidFill>
                <a:latin typeface="Montserrat" panose="00000500000000000000" pitchFamily="2" charset="0"/>
              </a:rPr>
              <a:t>Lord, help us see things as you see them; where we see the end, may you show us new beginnings. Amen.  </a:t>
            </a:r>
          </a:p>
        </p:txBody>
      </p:sp>
      <p:sp>
        <p:nvSpPr>
          <p:cNvPr id="6" name="TextBox 5">
            <a:extLst>
              <a:ext uri="{FF2B5EF4-FFF2-40B4-BE49-F238E27FC236}">
                <a16:creationId xmlns:a16="http://schemas.microsoft.com/office/drawing/2014/main" id="{71C956D1-FEA7-8075-D17C-31D972E67E3B}"/>
              </a:ext>
            </a:extLst>
          </p:cNvPr>
          <p:cNvSpPr txBox="1"/>
          <p:nvPr/>
        </p:nvSpPr>
        <p:spPr>
          <a:xfrm>
            <a:off x="200807" y="6218117"/>
            <a:ext cx="6882517" cy="523220"/>
          </a:xfrm>
          <a:prstGeom prst="rect">
            <a:avLst/>
          </a:prstGeom>
          <a:solidFill>
            <a:srgbClr val="222544">
              <a:alpha val="62000"/>
            </a:srgbClr>
          </a:solidFill>
        </p:spPr>
        <p:txBody>
          <a:bodyPr wrap="square" rtlCol="0">
            <a:spAutoFit/>
          </a:bodyPr>
          <a:lstStyle/>
          <a:p>
            <a:pPr algn="ctr"/>
            <a:r>
              <a:rPr lang="en-GB" sz="1400" b="1">
                <a:solidFill>
                  <a:schemeClr val="bg1"/>
                </a:solidFill>
                <a:latin typeface="Montserrat" panose="00000500000000000000" pitchFamily="2" charset="0"/>
              </a:rPr>
              <a:t>        Maria and Steve in Ukraine. You can support families in Ukraine through the Firewood World Gifts. </a:t>
            </a:r>
            <a:endParaRPr lang="en-US" sz="1400" b="1">
              <a:solidFill>
                <a:schemeClr val="bg1"/>
              </a:solidFill>
              <a:latin typeface="Montserrat" panose="00000500000000000000" pitchFamily="2" charset="0"/>
            </a:endParaRPr>
          </a:p>
        </p:txBody>
      </p:sp>
      <p:pic>
        <p:nvPicPr>
          <p:cNvPr id="8" name="Picture 7" descr="A group of snowflakes on a black background&#10;&#10;Description automatically generated">
            <a:extLst>
              <a:ext uri="{FF2B5EF4-FFF2-40B4-BE49-F238E27FC236}">
                <a16:creationId xmlns:a16="http://schemas.microsoft.com/office/drawing/2014/main" id="{0D090BF9-12A6-FA93-2E1C-E09AC8A934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21364" y="5975907"/>
            <a:ext cx="658063" cy="941452"/>
          </a:xfrm>
          <a:prstGeom prst="rect">
            <a:avLst/>
          </a:prstGeom>
        </p:spPr>
      </p:pic>
      <p:sp>
        <p:nvSpPr>
          <p:cNvPr id="13" name="Rectangle 12">
            <a:extLst>
              <a:ext uri="{FF2B5EF4-FFF2-40B4-BE49-F238E27FC236}">
                <a16:creationId xmlns:a16="http://schemas.microsoft.com/office/drawing/2014/main" id="{2DFCC45A-34EE-7576-27F8-26B8ED07B096}"/>
              </a:ext>
            </a:extLst>
          </p:cNvPr>
          <p:cNvSpPr/>
          <p:nvPr/>
        </p:nvSpPr>
        <p:spPr>
          <a:xfrm>
            <a:off x="-27570" y="-22513"/>
            <a:ext cx="7165546" cy="6843676"/>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6CF463F-E3C1-352D-EFAB-E20F1CE46320}"/>
              </a:ext>
            </a:extLst>
          </p:cNvPr>
          <p:cNvSpPr txBox="1"/>
          <p:nvPr/>
        </p:nvSpPr>
        <p:spPr>
          <a:xfrm>
            <a:off x="273764" y="6195604"/>
            <a:ext cx="6722697" cy="523220"/>
          </a:xfrm>
          <a:prstGeom prst="rect">
            <a:avLst/>
          </a:prstGeom>
          <a:solidFill>
            <a:srgbClr val="222544">
              <a:alpha val="62000"/>
            </a:srgbClr>
          </a:solidFill>
        </p:spPr>
        <p:txBody>
          <a:bodyPr wrap="square" rtlCol="0">
            <a:spAutoFit/>
          </a:bodyPr>
          <a:lstStyle/>
          <a:p>
            <a:pPr algn="ctr"/>
            <a:r>
              <a:rPr lang="en-GB" sz="1400" b="1">
                <a:solidFill>
                  <a:schemeClr val="bg1"/>
                </a:solidFill>
                <a:latin typeface="Montserrat" panose="00000500000000000000" pitchFamily="2" charset="0"/>
              </a:rPr>
              <a:t>        Young people like Dodo can do additional training with the Back to School World Gifts. </a:t>
            </a:r>
            <a:endParaRPr lang="en-US" sz="1400" b="1">
              <a:solidFill>
                <a:schemeClr val="bg1"/>
              </a:solidFill>
              <a:latin typeface="Montserrat" panose="00000500000000000000" pitchFamily="2" charset="0"/>
            </a:endParaRPr>
          </a:p>
        </p:txBody>
      </p:sp>
      <p:pic>
        <p:nvPicPr>
          <p:cNvPr id="15" name="Picture 14" descr="A group of snowflakes on a black background&#10;&#10;Description automatically generated">
            <a:extLst>
              <a:ext uri="{FF2B5EF4-FFF2-40B4-BE49-F238E27FC236}">
                <a16:creationId xmlns:a16="http://schemas.microsoft.com/office/drawing/2014/main" id="{9025994B-C105-DC39-1541-133BA79A1D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48690" y="5927788"/>
            <a:ext cx="658063" cy="941452"/>
          </a:xfrm>
          <a:prstGeom prst="rect">
            <a:avLst/>
          </a:prstGeom>
        </p:spPr>
      </p:pic>
      <p:pic>
        <p:nvPicPr>
          <p:cNvPr id="2" name="Graphic 1" descr="Monthly calendar outline">
            <a:hlinkClick r:id="rId7" action="ppaction://hlinksldjump"/>
            <a:extLst>
              <a:ext uri="{FF2B5EF4-FFF2-40B4-BE49-F238E27FC236}">
                <a16:creationId xmlns:a16="http://schemas.microsoft.com/office/drawing/2014/main" id="{28B6AEC2-6907-6AAF-09A2-F028146B3B8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84030" y="5803702"/>
            <a:ext cx="914400" cy="914400"/>
          </a:xfrm>
          <a:prstGeom prst="rect">
            <a:avLst/>
          </a:prstGeom>
        </p:spPr>
      </p:pic>
    </p:spTree>
    <p:extLst>
      <p:ext uri="{BB962C8B-B14F-4D97-AF65-F5344CB8AC3E}">
        <p14:creationId xmlns:p14="http://schemas.microsoft.com/office/powerpoint/2010/main" val="226054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954CC"/>
        </a:solidFill>
        <a:effectLst/>
      </p:bgPr>
    </p:bg>
    <p:spTree>
      <p:nvGrpSpPr>
        <p:cNvPr id="1" name=""/>
        <p:cNvGrpSpPr/>
        <p:nvPr/>
      </p:nvGrpSpPr>
      <p:grpSpPr>
        <a:xfrm>
          <a:off x="0" y="0"/>
          <a:ext cx="0" cy="0"/>
          <a:chOff x="0" y="0"/>
          <a:chExt cx="0" cy="0"/>
        </a:xfrm>
      </p:grpSpPr>
      <p:pic>
        <p:nvPicPr>
          <p:cNvPr id="23" name="Picture 22" descr="A tree and stars in the sky&#10;&#10;Description automatically generated">
            <a:extLst>
              <a:ext uri="{FF2B5EF4-FFF2-40B4-BE49-F238E27FC236}">
                <a16:creationId xmlns:a16="http://schemas.microsoft.com/office/drawing/2014/main" id="{92B53489-29A3-E9B0-6A56-7F8846EAC4F4}"/>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group of colorful smoke&#10;&#10;Description automatically generated">
            <a:extLst>
              <a:ext uri="{FF2B5EF4-FFF2-40B4-BE49-F238E27FC236}">
                <a16:creationId xmlns:a16="http://schemas.microsoft.com/office/drawing/2014/main" id="{11312FCB-9E50-B8AC-C801-B6EA8D567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0"/>
            <a:ext cx="3418115" cy="2364832"/>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481" y="5601609"/>
            <a:ext cx="2609519" cy="1073974"/>
          </a:xfrm>
          <a:prstGeom prst="rect">
            <a:avLst/>
          </a:prstGeom>
        </p:spPr>
      </p:pic>
      <p:pic>
        <p:nvPicPr>
          <p:cNvPr id="8" name="Picture 7" descr="A group of colorful smoke&#10;&#10;Description automatically generated">
            <a:extLst>
              <a:ext uri="{FF2B5EF4-FFF2-40B4-BE49-F238E27FC236}">
                <a16:creationId xmlns:a16="http://schemas.microsoft.com/office/drawing/2014/main" id="{63EB40D3-F4F7-BD18-6897-457B46AC34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0800000">
            <a:off x="-7495" y="0"/>
            <a:ext cx="4658437" cy="2674985"/>
          </a:xfrm>
          <a:prstGeom prst="rect">
            <a:avLst/>
          </a:prstGeom>
        </p:spPr>
      </p:pic>
      <p:sp>
        <p:nvSpPr>
          <p:cNvPr id="13" name="TextBox 12">
            <a:extLst>
              <a:ext uri="{FF2B5EF4-FFF2-40B4-BE49-F238E27FC236}">
                <a16:creationId xmlns:a16="http://schemas.microsoft.com/office/drawing/2014/main" id="{DDA09FC3-91EF-4EB4-216B-08AD0151A743}"/>
              </a:ext>
            </a:extLst>
          </p:cNvPr>
          <p:cNvSpPr txBox="1"/>
          <p:nvPr/>
        </p:nvSpPr>
        <p:spPr>
          <a:xfrm>
            <a:off x="3607747" y="387856"/>
            <a:ext cx="8267041" cy="830997"/>
          </a:xfrm>
          <a:prstGeom prst="rect">
            <a:avLst/>
          </a:prstGeom>
          <a:noFill/>
        </p:spPr>
        <p:txBody>
          <a:bodyPr wrap="square" rtlCol="0">
            <a:spAutoFit/>
          </a:bodyPr>
          <a:lstStyle/>
          <a:p>
            <a:pPr algn="r"/>
            <a:r>
              <a:rPr lang="en-US" sz="2400" b="1" i="0" dirty="0">
                <a:solidFill>
                  <a:schemeClr val="bg1"/>
                </a:solidFill>
                <a:effectLst/>
                <a:latin typeface="Montserrat" panose="00000500000000000000" pitchFamily="2" charset="0"/>
              </a:rPr>
              <a:t>Like sheep without a shepherd. </a:t>
            </a:r>
          </a:p>
          <a:p>
            <a:pPr algn="r"/>
            <a:r>
              <a:rPr lang="en-US" sz="2400" b="1" dirty="0">
                <a:solidFill>
                  <a:schemeClr val="bg1"/>
                </a:solidFill>
                <a:latin typeface="Montserrat" panose="00000500000000000000" pitchFamily="2" charset="0"/>
              </a:rPr>
              <a:t>Matthew 9:36</a:t>
            </a:r>
          </a:p>
        </p:txBody>
      </p:sp>
      <p:pic>
        <p:nvPicPr>
          <p:cNvPr id="16" name="Picture 15" descr="A group of gold stars on a black background&#10;&#10;Description automatically generated">
            <a:extLst>
              <a:ext uri="{FF2B5EF4-FFF2-40B4-BE49-F238E27FC236}">
                <a16:creationId xmlns:a16="http://schemas.microsoft.com/office/drawing/2014/main" id="{BA553F60-2BE5-01DB-9C02-B140BBE73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2241612" y="-67476"/>
            <a:ext cx="848708" cy="848708"/>
          </a:xfrm>
          <a:prstGeom prst="rect">
            <a:avLst/>
          </a:prstGeom>
        </p:spPr>
      </p:pic>
      <p:sp>
        <p:nvSpPr>
          <p:cNvPr id="19" name="Rectangle 18">
            <a:extLst>
              <a:ext uri="{FF2B5EF4-FFF2-40B4-BE49-F238E27FC236}">
                <a16:creationId xmlns:a16="http://schemas.microsoft.com/office/drawing/2014/main" id="{FB8BB5B3-8377-CBE4-E1C6-49879102DEB0}"/>
              </a:ext>
            </a:extLst>
          </p:cNvPr>
          <p:cNvSpPr/>
          <p:nvPr/>
        </p:nvSpPr>
        <p:spPr>
          <a:xfrm>
            <a:off x="824746" y="1890002"/>
            <a:ext cx="5271254" cy="3573032"/>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2F42EAD-F92E-145D-28D4-AC3465C65AAB}"/>
              </a:ext>
            </a:extLst>
          </p:cNvPr>
          <p:cNvSpPr txBox="1"/>
          <p:nvPr/>
        </p:nvSpPr>
        <p:spPr>
          <a:xfrm>
            <a:off x="317211" y="385407"/>
            <a:ext cx="2917421" cy="830997"/>
          </a:xfrm>
          <a:prstGeom prst="rect">
            <a:avLst/>
          </a:prstGeom>
          <a:noFill/>
        </p:spPr>
        <p:txBody>
          <a:bodyPr wrap="square" rtlCol="0">
            <a:spAutoFit/>
          </a:bodyPr>
          <a:lstStyle/>
          <a:p>
            <a:r>
              <a:rPr lang="en-GB" sz="2400" b="1" dirty="0">
                <a:solidFill>
                  <a:srgbClr val="E5E5FF"/>
                </a:solidFill>
                <a:latin typeface="Montserrat" panose="00000500000000000000" pitchFamily="2" charset="0"/>
              </a:rPr>
              <a:t>Saturday </a:t>
            </a:r>
          </a:p>
          <a:p>
            <a:r>
              <a:rPr lang="en-GB" sz="2400" b="1" dirty="0">
                <a:solidFill>
                  <a:srgbClr val="E5E5FF"/>
                </a:solidFill>
                <a:latin typeface="Montserrat" panose="00000500000000000000" pitchFamily="2" charset="0"/>
              </a:rPr>
              <a:t>7 December</a:t>
            </a:r>
            <a:endParaRPr lang="en-US" sz="2400" b="1" dirty="0">
              <a:solidFill>
                <a:srgbClr val="E5E5FF"/>
              </a:solidFill>
              <a:latin typeface="Montserrat" panose="00000500000000000000" pitchFamily="2" charset="0"/>
            </a:endParaRPr>
          </a:p>
        </p:txBody>
      </p:sp>
      <p:pic>
        <p:nvPicPr>
          <p:cNvPr id="20" name="Picture 19" descr="A group of gold stars on a black background&#10;&#10;Description automatically generated">
            <a:extLst>
              <a:ext uri="{FF2B5EF4-FFF2-40B4-BE49-F238E27FC236}">
                <a16:creationId xmlns:a16="http://schemas.microsoft.com/office/drawing/2014/main" id="{A84D4D3F-3E20-98FA-EC07-D2DCB6ABFA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76967" y="1428525"/>
            <a:ext cx="848708" cy="848708"/>
          </a:xfrm>
          <a:prstGeom prst="rect">
            <a:avLst/>
          </a:prstGeom>
        </p:spPr>
      </p:pic>
      <p:pic>
        <p:nvPicPr>
          <p:cNvPr id="21" name="Picture 20" descr="A group of gold stars on a black background&#10;&#10;Description automatically generated">
            <a:extLst>
              <a:ext uri="{FF2B5EF4-FFF2-40B4-BE49-F238E27FC236}">
                <a16:creationId xmlns:a16="http://schemas.microsoft.com/office/drawing/2014/main" id="{78820B70-3BAE-271A-A8A1-268366D84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55631" y="-77002"/>
            <a:ext cx="848708" cy="848708"/>
          </a:xfrm>
          <a:prstGeom prst="rect">
            <a:avLst/>
          </a:prstGeom>
        </p:spPr>
      </p:pic>
      <p:sp>
        <p:nvSpPr>
          <p:cNvPr id="22" name="TextBox 21">
            <a:extLst>
              <a:ext uri="{FF2B5EF4-FFF2-40B4-BE49-F238E27FC236}">
                <a16:creationId xmlns:a16="http://schemas.microsoft.com/office/drawing/2014/main" id="{1439F622-E0F4-9A98-B6C4-5A385617D09B}"/>
              </a:ext>
            </a:extLst>
          </p:cNvPr>
          <p:cNvSpPr txBox="1"/>
          <p:nvPr/>
        </p:nvSpPr>
        <p:spPr>
          <a:xfrm>
            <a:off x="6288551" y="2001952"/>
            <a:ext cx="5586237" cy="3785652"/>
          </a:xfrm>
          <a:prstGeom prst="rect">
            <a:avLst/>
          </a:prstGeom>
          <a:noFill/>
        </p:spPr>
        <p:txBody>
          <a:bodyPr wrap="square" rtlCol="0">
            <a:spAutoFit/>
          </a:bodyPr>
          <a:lstStyle/>
          <a:p>
            <a:endParaRPr lang="en-GB" sz="2000" b="1">
              <a:solidFill>
                <a:srgbClr val="E5E5FF"/>
              </a:solidFill>
              <a:latin typeface="Montserrat" panose="00000500000000000000" pitchFamily="2" charset="0"/>
            </a:endParaRPr>
          </a:p>
          <a:p>
            <a:r>
              <a:rPr lang="en-GB" sz="2000" b="1">
                <a:solidFill>
                  <a:srgbClr val="E5E5FF"/>
                </a:solidFill>
                <a:latin typeface="Montserrat" panose="00000500000000000000" pitchFamily="2" charset="0"/>
              </a:rPr>
              <a:t>Have you ever felt a bit lost? What used to be cool isn’t as popular now? Or maybe things are changing quite rapidly. Maybe you’ve actually got lost before…</a:t>
            </a:r>
          </a:p>
          <a:p>
            <a:endParaRPr lang="en-GB" sz="2000" b="1">
              <a:solidFill>
                <a:srgbClr val="E5E5FF"/>
              </a:solidFill>
              <a:latin typeface="Montserrat" panose="00000500000000000000" pitchFamily="2" charset="0"/>
            </a:endParaRPr>
          </a:p>
          <a:p>
            <a:r>
              <a:rPr lang="en-GB" sz="2000" b="1">
                <a:solidFill>
                  <a:srgbClr val="E5E5FF"/>
                </a:solidFill>
                <a:latin typeface="Montserrat" panose="00000500000000000000" pitchFamily="2" charset="0"/>
              </a:rPr>
              <a:t>Jesus said in this passage he had compassion on those who had become like lost sheep. Life can be really disorientating sometimes! </a:t>
            </a:r>
          </a:p>
          <a:p>
            <a:endParaRPr lang="en-GB" sz="2000" b="1">
              <a:solidFill>
                <a:srgbClr val="E5E5FF"/>
              </a:solidFill>
              <a:latin typeface="Montserrat" panose="00000500000000000000" pitchFamily="2" charset="0"/>
            </a:endParaRPr>
          </a:p>
        </p:txBody>
      </p:sp>
      <p:pic>
        <p:nvPicPr>
          <p:cNvPr id="7" name="Picture 6" descr="A group of colorful smoke&#10;&#10;Description automatically generated">
            <a:extLst>
              <a:ext uri="{FF2B5EF4-FFF2-40B4-BE49-F238E27FC236}">
                <a16:creationId xmlns:a16="http://schemas.microsoft.com/office/drawing/2014/main" id="{1A5C1F38-0766-DD9F-9EB7-3E2B5F762C8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490410">
            <a:off x="6876389" y="1252847"/>
            <a:ext cx="3851375" cy="1607448"/>
          </a:xfrm>
          <a:prstGeom prst="rect">
            <a:avLst/>
          </a:prstGeom>
        </p:spPr>
      </p:pic>
      <p:sp>
        <p:nvSpPr>
          <p:cNvPr id="2" name="Rectangle 1">
            <a:extLst>
              <a:ext uri="{FF2B5EF4-FFF2-40B4-BE49-F238E27FC236}">
                <a16:creationId xmlns:a16="http://schemas.microsoft.com/office/drawing/2014/main" id="{4273CFEF-67D7-3330-435B-A02AEDCB1ABF}"/>
              </a:ext>
            </a:extLst>
          </p:cNvPr>
          <p:cNvSpPr/>
          <p:nvPr/>
        </p:nvSpPr>
        <p:spPr>
          <a:xfrm>
            <a:off x="6288551" y="1675168"/>
            <a:ext cx="5464629" cy="64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rgbClr val="222544"/>
                </a:solidFill>
                <a:latin typeface="Montserrat" panose="00000500000000000000" pitchFamily="2" charset="0"/>
              </a:rPr>
              <a:t>Lost and found</a:t>
            </a:r>
          </a:p>
        </p:txBody>
      </p:sp>
      <p:sp>
        <p:nvSpPr>
          <p:cNvPr id="5" name="TextBox 4">
            <a:extLst>
              <a:ext uri="{FF2B5EF4-FFF2-40B4-BE49-F238E27FC236}">
                <a16:creationId xmlns:a16="http://schemas.microsoft.com/office/drawing/2014/main" id="{ADC90152-3B84-DC5A-C2D8-93421F780E6C}"/>
              </a:ext>
            </a:extLst>
          </p:cNvPr>
          <p:cNvSpPr txBox="1"/>
          <p:nvPr/>
        </p:nvSpPr>
        <p:spPr>
          <a:xfrm>
            <a:off x="843291" y="5573788"/>
            <a:ext cx="5252709" cy="646331"/>
          </a:xfrm>
          <a:prstGeom prst="rect">
            <a:avLst/>
          </a:prstGeom>
          <a:noFill/>
        </p:spPr>
        <p:txBody>
          <a:bodyPr wrap="square" rtlCol="0">
            <a:spAutoFit/>
          </a:bodyPr>
          <a:lstStyle/>
          <a:p>
            <a:pPr algn="ctr"/>
            <a:r>
              <a:rPr lang="en-GB" b="1">
                <a:latin typeface="Montserrat" panose="00000500000000000000" pitchFamily="2" charset="0"/>
              </a:rPr>
              <a:t>Bernadette making charcoal stoves in Goma, DRC. </a:t>
            </a:r>
            <a:endParaRPr lang="en-US" b="1">
              <a:latin typeface="Montserrat" panose="00000500000000000000" pitchFamily="2" charset="0"/>
            </a:endParaRPr>
          </a:p>
        </p:txBody>
      </p:sp>
    </p:spTree>
    <p:extLst>
      <p:ext uri="{BB962C8B-B14F-4D97-AF65-F5344CB8AC3E}">
        <p14:creationId xmlns:p14="http://schemas.microsoft.com/office/powerpoint/2010/main" val="2120672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007BAD-33C4-B40B-438C-AD6139389469}"/>
              </a:ext>
            </a:extLst>
          </p:cNvPr>
          <p:cNvSpPr/>
          <p:nvPr/>
        </p:nvSpPr>
        <p:spPr>
          <a:xfrm>
            <a:off x="5170714" y="0"/>
            <a:ext cx="7021286" cy="6843676"/>
          </a:xfrm>
          <a:prstGeom prst="rect">
            <a:avLst/>
          </a:prstGeom>
          <a:gradFill flip="none" rotWithShape="1">
            <a:gsLst>
              <a:gs pos="26000">
                <a:srgbClr val="20120C"/>
              </a:gs>
              <a:gs pos="0">
                <a:srgbClr val="24130E"/>
              </a:gs>
              <a:gs pos="100000">
                <a:srgbClr val="9954CC"/>
              </a:gs>
              <a:gs pos="79000">
                <a:srgbClr val="9954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549C00E-2444-2AD6-A92F-CD3B99E95B29}"/>
              </a:ext>
            </a:extLst>
          </p:cNvPr>
          <p:cNvSpPr/>
          <p:nvPr/>
        </p:nvSpPr>
        <p:spPr>
          <a:xfrm>
            <a:off x="-27570" y="-22513"/>
            <a:ext cx="7165546" cy="6843676"/>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6741" y="5747189"/>
            <a:ext cx="2609519" cy="1073974"/>
          </a:xfrm>
          <a:prstGeom prst="rect">
            <a:avLst/>
          </a:prstGeom>
        </p:spPr>
      </p:pic>
      <p:pic>
        <p:nvPicPr>
          <p:cNvPr id="7" name="Picture 6" descr="A group of colorful smoke&#10;&#10;Description automatically generated">
            <a:extLst>
              <a:ext uri="{FF2B5EF4-FFF2-40B4-BE49-F238E27FC236}">
                <a16:creationId xmlns:a16="http://schemas.microsoft.com/office/drawing/2014/main" id="{D2114769-89D3-AADB-5CA3-FABB19B08D4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353958">
            <a:off x="6747515" y="3994405"/>
            <a:ext cx="5958453" cy="2486879"/>
          </a:xfrm>
          <a:prstGeom prst="rect">
            <a:avLst/>
          </a:prstGeom>
        </p:spPr>
      </p:pic>
      <p:sp>
        <p:nvSpPr>
          <p:cNvPr id="3" name="TextBox 2">
            <a:extLst>
              <a:ext uri="{FF2B5EF4-FFF2-40B4-BE49-F238E27FC236}">
                <a16:creationId xmlns:a16="http://schemas.microsoft.com/office/drawing/2014/main" id="{92E65ECB-9356-3E10-D3C3-9BC57559B973}"/>
              </a:ext>
            </a:extLst>
          </p:cNvPr>
          <p:cNvSpPr txBox="1"/>
          <p:nvPr/>
        </p:nvSpPr>
        <p:spPr>
          <a:xfrm>
            <a:off x="7286910" y="160958"/>
            <a:ext cx="4494274" cy="5570756"/>
          </a:xfrm>
          <a:prstGeom prst="rect">
            <a:avLst/>
          </a:prstGeom>
          <a:noFill/>
        </p:spPr>
        <p:txBody>
          <a:bodyPr wrap="square" rtlCol="0">
            <a:spAutoFit/>
          </a:bodyPr>
          <a:lstStyle/>
          <a:p>
            <a:r>
              <a:rPr lang="en-US" sz="1600" b="1" dirty="0">
                <a:solidFill>
                  <a:srgbClr val="E5E5FF"/>
                </a:solidFill>
                <a:latin typeface="Montserrat" panose="00000500000000000000" pitchFamily="2" charset="0"/>
              </a:rPr>
              <a:t>For refugees life is very disorientating. They have to leave their homes immediately, leaving family and possessions. CAFOD’s partners try to bring some kind of stability to these situations by providing income projects. </a:t>
            </a:r>
          </a:p>
          <a:p>
            <a:endParaRPr lang="en-US" sz="1600" b="1" dirty="0">
              <a:solidFill>
                <a:srgbClr val="E5E5FF"/>
              </a:solidFill>
              <a:latin typeface="Montserrat" panose="00000500000000000000" pitchFamily="2" charset="0"/>
            </a:endParaRPr>
          </a:p>
          <a:p>
            <a:r>
              <a:rPr lang="en-US" sz="1600" b="1" dirty="0">
                <a:solidFill>
                  <a:srgbClr val="E5E5FF"/>
                </a:solidFill>
                <a:latin typeface="Montserrat" panose="00000500000000000000" pitchFamily="2" charset="0"/>
              </a:rPr>
              <a:t>Bernadette was forced to flee from her home when rebels burned down the houses in her village and killed many people. Bernadette escaped on foot with her four sons and fled across the country while she was pregnant with her fifth child. Sadly, she lost her baby, but she has been able to find a new place to live in Goma and is starting to rebuild her life through the mushroom farming project. </a:t>
            </a:r>
            <a:endParaRPr lang="en-GB" b="1" dirty="0">
              <a:solidFill>
                <a:srgbClr val="E5E5FF"/>
              </a:solidFill>
              <a:latin typeface="Montserrat" panose="00000500000000000000" pitchFamily="2" charset="0"/>
            </a:endParaRPr>
          </a:p>
          <a:p>
            <a:pPr algn="ctr"/>
            <a:endParaRPr lang="en-GB" sz="1700" b="1" dirty="0">
              <a:solidFill>
                <a:srgbClr val="E5E5FF"/>
              </a:solidFill>
              <a:latin typeface="Montserrat" panose="00000500000000000000" pitchFamily="2" charset="0"/>
            </a:endParaRPr>
          </a:p>
          <a:p>
            <a:pPr algn="ctr"/>
            <a:r>
              <a:rPr lang="en-GB" sz="1700" b="1" dirty="0">
                <a:solidFill>
                  <a:srgbClr val="E5E5FF"/>
                </a:solidFill>
                <a:latin typeface="Montserrat" panose="00000500000000000000" pitchFamily="2" charset="0"/>
              </a:rPr>
              <a:t>Lord, thank you for the promise that you will shepherd us when we feel lost. Amen.  </a:t>
            </a:r>
          </a:p>
        </p:txBody>
      </p:sp>
      <p:sp>
        <p:nvSpPr>
          <p:cNvPr id="14" name="TextBox 13">
            <a:extLst>
              <a:ext uri="{FF2B5EF4-FFF2-40B4-BE49-F238E27FC236}">
                <a16:creationId xmlns:a16="http://schemas.microsoft.com/office/drawing/2014/main" id="{26CF463F-E3C1-352D-EFAB-E20F1CE46320}"/>
              </a:ext>
            </a:extLst>
          </p:cNvPr>
          <p:cNvSpPr txBox="1"/>
          <p:nvPr/>
        </p:nvSpPr>
        <p:spPr>
          <a:xfrm>
            <a:off x="193854" y="6180627"/>
            <a:ext cx="6722697" cy="523220"/>
          </a:xfrm>
          <a:prstGeom prst="rect">
            <a:avLst/>
          </a:prstGeom>
          <a:solidFill>
            <a:srgbClr val="222544">
              <a:alpha val="62000"/>
            </a:srgbClr>
          </a:solidFill>
        </p:spPr>
        <p:txBody>
          <a:bodyPr wrap="square" rtlCol="0">
            <a:spAutoFit/>
          </a:bodyPr>
          <a:lstStyle/>
          <a:p>
            <a:pPr algn="ctr"/>
            <a:r>
              <a:rPr lang="en-GB" sz="1400" b="1" dirty="0">
                <a:solidFill>
                  <a:schemeClr val="bg1"/>
                </a:solidFill>
                <a:latin typeface="Montserrat" panose="00000500000000000000" pitchFamily="2" charset="0"/>
              </a:rPr>
              <a:t>        You can go Back to School at any age.</a:t>
            </a:r>
          </a:p>
          <a:p>
            <a:pPr algn="ctr"/>
            <a:r>
              <a:rPr lang="en-GB" sz="1400" b="1" dirty="0">
                <a:solidFill>
                  <a:schemeClr val="bg1"/>
                </a:solidFill>
                <a:latin typeface="Montserrat" panose="00000500000000000000" pitchFamily="2" charset="0"/>
              </a:rPr>
              <a:t> </a:t>
            </a:r>
            <a:endParaRPr lang="en-US" sz="1400" b="1" dirty="0">
              <a:solidFill>
                <a:schemeClr val="bg1"/>
              </a:solidFill>
              <a:latin typeface="Montserrat" panose="00000500000000000000" pitchFamily="2" charset="0"/>
            </a:endParaRPr>
          </a:p>
        </p:txBody>
      </p:sp>
      <p:pic>
        <p:nvPicPr>
          <p:cNvPr id="8" name="Picture 7" descr="A group of snowflakes on a black background&#10;&#10;Description automatically generated">
            <a:extLst>
              <a:ext uri="{FF2B5EF4-FFF2-40B4-BE49-F238E27FC236}">
                <a16:creationId xmlns:a16="http://schemas.microsoft.com/office/drawing/2014/main" id="{0D090BF9-12A6-FA93-2E1C-E09AC8A934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64908" y="5954135"/>
            <a:ext cx="658063" cy="941452"/>
          </a:xfrm>
          <a:prstGeom prst="rect">
            <a:avLst/>
          </a:prstGeom>
        </p:spPr>
      </p:pic>
      <p:pic>
        <p:nvPicPr>
          <p:cNvPr id="6" name="Graphic 5" descr="Monthly calendar outline">
            <a:hlinkClick r:id="rId7" action="ppaction://hlinksldjump"/>
            <a:extLst>
              <a:ext uri="{FF2B5EF4-FFF2-40B4-BE49-F238E27FC236}">
                <a16:creationId xmlns:a16="http://schemas.microsoft.com/office/drawing/2014/main" id="{D8E05629-1600-20D3-9486-21FA643918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84030" y="5803702"/>
            <a:ext cx="914400" cy="914400"/>
          </a:xfrm>
          <a:prstGeom prst="rect">
            <a:avLst/>
          </a:prstGeom>
        </p:spPr>
      </p:pic>
    </p:spTree>
    <p:extLst>
      <p:ext uri="{BB962C8B-B14F-4D97-AF65-F5344CB8AC3E}">
        <p14:creationId xmlns:p14="http://schemas.microsoft.com/office/powerpoint/2010/main" val="133790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54CC"/>
        </a:solidFill>
        <a:effectLst/>
      </p:bgPr>
    </p:bg>
    <p:spTree>
      <p:nvGrpSpPr>
        <p:cNvPr id="1" name=""/>
        <p:cNvGrpSpPr/>
        <p:nvPr/>
      </p:nvGrpSpPr>
      <p:grpSpPr>
        <a:xfrm>
          <a:off x="0" y="0"/>
          <a:ext cx="0" cy="0"/>
          <a:chOff x="0" y="0"/>
          <a:chExt cx="0" cy="0"/>
        </a:xfrm>
      </p:grpSpPr>
      <p:pic>
        <p:nvPicPr>
          <p:cNvPr id="23" name="Picture 22" descr="A tree and stars in the sky&#10;&#10;Description automatically generated">
            <a:extLst>
              <a:ext uri="{FF2B5EF4-FFF2-40B4-BE49-F238E27FC236}">
                <a16:creationId xmlns:a16="http://schemas.microsoft.com/office/drawing/2014/main" id="{92B53489-29A3-E9B0-6A56-7F8846EAC4F4}"/>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group of colorful smoke&#10;&#10;Description automatically generated">
            <a:extLst>
              <a:ext uri="{FF2B5EF4-FFF2-40B4-BE49-F238E27FC236}">
                <a16:creationId xmlns:a16="http://schemas.microsoft.com/office/drawing/2014/main" id="{11312FCB-9E50-B8AC-C801-B6EA8D567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0"/>
            <a:ext cx="3418115" cy="2364832"/>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481" y="5601609"/>
            <a:ext cx="2609519" cy="1073974"/>
          </a:xfrm>
          <a:prstGeom prst="rect">
            <a:avLst/>
          </a:prstGeom>
        </p:spPr>
      </p:pic>
      <p:pic>
        <p:nvPicPr>
          <p:cNvPr id="8" name="Picture 7" descr="A group of colorful smoke&#10;&#10;Description automatically generated">
            <a:extLst>
              <a:ext uri="{FF2B5EF4-FFF2-40B4-BE49-F238E27FC236}">
                <a16:creationId xmlns:a16="http://schemas.microsoft.com/office/drawing/2014/main" id="{63EB40D3-F4F7-BD18-6897-457B46AC34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0800000">
            <a:off x="-7495" y="0"/>
            <a:ext cx="4658437" cy="2674985"/>
          </a:xfrm>
          <a:prstGeom prst="rect">
            <a:avLst/>
          </a:prstGeom>
        </p:spPr>
      </p:pic>
      <p:sp>
        <p:nvSpPr>
          <p:cNvPr id="13" name="TextBox 12">
            <a:extLst>
              <a:ext uri="{FF2B5EF4-FFF2-40B4-BE49-F238E27FC236}">
                <a16:creationId xmlns:a16="http://schemas.microsoft.com/office/drawing/2014/main" id="{DDA09FC3-91EF-4EB4-216B-08AD0151A743}"/>
              </a:ext>
            </a:extLst>
          </p:cNvPr>
          <p:cNvSpPr txBox="1"/>
          <p:nvPr/>
        </p:nvSpPr>
        <p:spPr>
          <a:xfrm>
            <a:off x="3607747" y="387856"/>
            <a:ext cx="8267041" cy="1200329"/>
          </a:xfrm>
          <a:prstGeom prst="rect">
            <a:avLst/>
          </a:prstGeom>
          <a:noFill/>
        </p:spPr>
        <p:txBody>
          <a:bodyPr wrap="square" rtlCol="0">
            <a:spAutoFit/>
          </a:bodyPr>
          <a:lstStyle/>
          <a:p>
            <a:pPr algn="r"/>
            <a:r>
              <a:rPr lang="en-US" sz="2400" b="1" dirty="0">
                <a:solidFill>
                  <a:srgbClr val="E5E5FF"/>
                </a:solidFill>
                <a:latin typeface="Montserrat" panose="00000500000000000000" pitchFamily="2" charset="0"/>
              </a:rPr>
              <a:t>And the crooked shall become straight,</a:t>
            </a:r>
          </a:p>
          <a:p>
            <a:pPr algn="r"/>
            <a:r>
              <a:rPr lang="en-US" sz="2400" b="1" dirty="0">
                <a:solidFill>
                  <a:srgbClr val="E5E5FF"/>
                </a:solidFill>
                <a:latin typeface="Montserrat" panose="00000500000000000000" pitchFamily="2" charset="0"/>
              </a:rPr>
              <a:t>    and the rough places shall become level ways.</a:t>
            </a:r>
          </a:p>
          <a:p>
            <a:pPr algn="r"/>
            <a:r>
              <a:rPr lang="en-US" sz="2400" b="1" dirty="0">
                <a:solidFill>
                  <a:srgbClr val="E5E5FF"/>
                </a:solidFill>
                <a:latin typeface="Montserrat" panose="00000500000000000000" pitchFamily="2" charset="0"/>
              </a:rPr>
              <a:t>Luke 3:5</a:t>
            </a:r>
          </a:p>
        </p:txBody>
      </p:sp>
      <p:pic>
        <p:nvPicPr>
          <p:cNvPr id="16" name="Picture 15" descr="A group of gold stars on a black background&#10;&#10;Description automatically generated">
            <a:extLst>
              <a:ext uri="{FF2B5EF4-FFF2-40B4-BE49-F238E27FC236}">
                <a16:creationId xmlns:a16="http://schemas.microsoft.com/office/drawing/2014/main" id="{BA553F60-2BE5-01DB-9C02-B140BBE73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2241612" y="-67476"/>
            <a:ext cx="848708" cy="848708"/>
          </a:xfrm>
          <a:prstGeom prst="rect">
            <a:avLst/>
          </a:prstGeom>
        </p:spPr>
      </p:pic>
      <p:sp>
        <p:nvSpPr>
          <p:cNvPr id="19" name="Rectangle 18">
            <a:extLst>
              <a:ext uri="{FF2B5EF4-FFF2-40B4-BE49-F238E27FC236}">
                <a16:creationId xmlns:a16="http://schemas.microsoft.com/office/drawing/2014/main" id="{FB8BB5B3-8377-CBE4-E1C6-49879102DEB0}"/>
              </a:ext>
            </a:extLst>
          </p:cNvPr>
          <p:cNvSpPr/>
          <p:nvPr/>
        </p:nvSpPr>
        <p:spPr>
          <a:xfrm>
            <a:off x="782487" y="1852879"/>
            <a:ext cx="5271254" cy="35730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2F42EAD-F92E-145D-28D4-AC3465C65AAB}"/>
              </a:ext>
            </a:extLst>
          </p:cNvPr>
          <p:cNvSpPr txBox="1"/>
          <p:nvPr/>
        </p:nvSpPr>
        <p:spPr>
          <a:xfrm>
            <a:off x="317211" y="385407"/>
            <a:ext cx="2917421" cy="830997"/>
          </a:xfrm>
          <a:prstGeom prst="rect">
            <a:avLst/>
          </a:prstGeom>
          <a:noFill/>
        </p:spPr>
        <p:txBody>
          <a:bodyPr wrap="square" rtlCol="0">
            <a:spAutoFit/>
          </a:bodyPr>
          <a:lstStyle/>
          <a:p>
            <a:r>
              <a:rPr lang="en-GB" sz="2400" b="1" dirty="0">
                <a:solidFill>
                  <a:srgbClr val="E5E5FF"/>
                </a:solidFill>
                <a:latin typeface="Montserrat" panose="00000500000000000000" pitchFamily="2" charset="0"/>
              </a:rPr>
              <a:t>Sunday </a:t>
            </a:r>
          </a:p>
          <a:p>
            <a:r>
              <a:rPr lang="en-GB" sz="2400" b="1" dirty="0">
                <a:solidFill>
                  <a:srgbClr val="E5E5FF"/>
                </a:solidFill>
                <a:latin typeface="Montserrat" panose="00000500000000000000" pitchFamily="2" charset="0"/>
              </a:rPr>
              <a:t>8 December</a:t>
            </a:r>
            <a:endParaRPr lang="en-US" sz="2400" b="1" dirty="0">
              <a:solidFill>
                <a:srgbClr val="E5E5FF"/>
              </a:solidFill>
              <a:latin typeface="Montserrat" panose="00000500000000000000" pitchFamily="2" charset="0"/>
            </a:endParaRPr>
          </a:p>
        </p:txBody>
      </p:sp>
      <p:pic>
        <p:nvPicPr>
          <p:cNvPr id="20" name="Picture 19" descr="A group of gold stars on a black background&#10;&#10;Description automatically generated">
            <a:extLst>
              <a:ext uri="{FF2B5EF4-FFF2-40B4-BE49-F238E27FC236}">
                <a16:creationId xmlns:a16="http://schemas.microsoft.com/office/drawing/2014/main" id="{A84D4D3F-3E20-98FA-EC07-D2DCB6ABFA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76967" y="1428525"/>
            <a:ext cx="848708" cy="848708"/>
          </a:xfrm>
          <a:prstGeom prst="rect">
            <a:avLst/>
          </a:prstGeom>
        </p:spPr>
      </p:pic>
      <p:pic>
        <p:nvPicPr>
          <p:cNvPr id="21" name="Picture 20" descr="A group of gold stars on a black background&#10;&#10;Description automatically generated">
            <a:extLst>
              <a:ext uri="{FF2B5EF4-FFF2-40B4-BE49-F238E27FC236}">
                <a16:creationId xmlns:a16="http://schemas.microsoft.com/office/drawing/2014/main" id="{78820B70-3BAE-271A-A8A1-268366D84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55631" y="-77002"/>
            <a:ext cx="848708" cy="848708"/>
          </a:xfrm>
          <a:prstGeom prst="rect">
            <a:avLst/>
          </a:prstGeom>
        </p:spPr>
      </p:pic>
      <p:sp>
        <p:nvSpPr>
          <p:cNvPr id="22" name="TextBox 21">
            <a:extLst>
              <a:ext uri="{FF2B5EF4-FFF2-40B4-BE49-F238E27FC236}">
                <a16:creationId xmlns:a16="http://schemas.microsoft.com/office/drawing/2014/main" id="{1439F622-E0F4-9A98-B6C4-5A385617D09B}"/>
              </a:ext>
            </a:extLst>
          </p:cNvPr>
          <p:cNvSpPr txBox="1"/>
          <p:nvPr/>
        </p:nvSpPr>
        <p:spPr>
          <a:xfrm>
            <a:off x="6288551" y="2001952"/>
            <a:ext cx="5586237" cy="4093428"/>
          </a:xfrm>
          <a:prstGeom prst="rect">
            <a:avLst/>
          </a:prstGeom>
          <a:noFill/>
        </p:spPr>
        <p:txBody>
          <a:bodyPr wrap="square" rtlCol="0">
            <a:spAutoFit/>
          </a:bodyPr>
          <a:lstStyle/>
          <a:p>
            <a:endParaRPr lang="en-GB" sz="2000" b="1">
              <a:solidFill>
                <a:srgbClr val="E5E5FF"/>
              </a:solidFill>
              <a:latin typeface="Montserrat" panose="00000500000000000000" pitchFamily="2" charset="0"/>
            </a:endParaRPr>
          </a:p>
          <a:p>
            <a:r>
              <a:rPr lang="en-GB" sz="2000" b="1">
                <a:solidFill>
                  <a:srgbClr val="E5E5FF"/>
                </a:solidFill>
                <a:latin typeface="Montserrat" panose="00000500000000000000" pitchFamily="2" charset="0"/>
              </a:rPr>
              <a:t>This year CAFOD filmed students at St Bede’s school for the World Gifts video. </a:t>
            </a:r>
          </a:p>
          <a:p>
            <a:r>
              <a:rPr lang="en-GB" sz="2000" b="1">
                <a:solidFill>
                  <a:srgbClr val="E5E5FF"/>
                </a:solidFill>
                <a:latin typeface="Montserrat" panose="00000500000000000000" pitchFamily="2" charset="0"/>
              </a:rPr>
              <a:t>The students were working on their GCSE projects, sanding and levelling things off. There was a great deal of concentration. </a:t>
            </a:r>
          </a:p>
          <a:p>
            <a:endParaRPr lang="en-GB" sz="2000" b="1">
              <a:solidFill>
                <a:srgbClr val="E5E5FF"/>
              </a:solidFill>
              <a:latin typeface="Montserrat" panose="00000500000000000000" pitchFamily="2" charset="0"/>
            </a:endParaRPr>
          </a:p>
          <a:p>
            <a:r>
              <a:rPr lang="en-GB" sz="2000" b="1">
                <a:solidFill>
                  <a:srgbClr val="E5E5FF"/>
                </a:solidFill>
                <a:latin typeface="Montserrat" panose="00000500000000000000" pitchFamily="2" charset="0"/>
              </a:rPr>
              <a:t>Can you imagine how they would have reacted if one of the CAFOD film crew went over and put a chip in the woodblock?! </a:t>
            </a:r>
          </a:p>
          <a:p>
            <a:endParaRPr lang="en-GB" sz="2000" b="1">
              <a:solidFill>
                <a:srgbClr val="E5E5FF"/>
              </a:solidFill>
              <a:latin typeface="Montserrat" panose="00000500000000000000" pitchFamily="2" charset="0"/>
            </a:endParaRPr>
          </a:p>
        </p:txBody>
      </p:sp>
      <p:pic>
        <p:nvPicPr>
          <p:cNvPr id="7" name="Picture 6" descr="A group of colorful smoke&#10;&#10;Description automatically generated">
            <a:extLst>
              <a:ext uri="{FF2B5EF4-FFF2-40B4-BE49-F238E27FC236}">
                <a16:creationId xmlns:a16="http://schemas.microsoft.com/office/drawing/2014/main" id="{1A5C1F38-0766-DD9F-9EB7-3E2B5F762C8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490410">
            <a:off x="6876389" y="1252847"/>
            <a:ext cx="3851375" cy="1607448"/>
          </a:xfrm>
          <a:prstGeom prst="rect">
            <a:avLst/>
          </a:prstGeom>
        </p:spPr>
      </p:pic>
      <p:sp>
        <p:nvSpPr>
          <p:cNvPr id="2" name="Rectangle 1">
            <a:extLst>
              <a:ext uri="{FF2B5EF4-FFF2-40B4-BE49-F238E27FC236}">
                <a16:creationId xmlns:a16="http://schemas.microsoft.com/office/drawing/2014/main" id="{4273CFEF-67D7-3330-435B-A02AEDCB1ABF}"/>
              </a:ext>
            </a:extLst>
          </p:cNvPr>
          <p:cNvSpPr/>
          <p:nvPr/>
        </p:nvSpPr>
        <p:spPr>
          <a:xfrm>
            <a:off x="6288551" y="1675168"/>
            <a:ext cx="5464629" cy="64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rgbClr val="222544"/>
                </a:solidFill>
                <a:latin typeface="Montserrat" panose="00000500000000000000" pitchFamily="2" charset="0"/>
              </a:rPr>
              <a:t>Sanding down</a:t>
            </a:r>
          </a:p>
        </p:txBody>
      </p:sp>
      <p:sp>
        <p:nvSpPr>
          <p:cNvPr id="5" name="TextBox 4">
            <a:extLst>
              <a:ext uri="{FF2B5EF4-FFF2-40B4-BE49-F238E27FC236}">
                <a16:creationId xmlns:a16="http://schemas.microsoft.com/office/drawing/2014/main" id="{2A31215F-35C8-6FBB-B423-74144058306A}"/>
              </a:ext>
            </a:extLst>
          </p:cNvPr>
          <p:cNvSpPr txBox="1"/>
          <p:nvPr/>
        </p:nvSpPr>
        <p:spPr>
          <a:xfrm>
            <a:off x="843291" y="5573788"/>
            <a:ext cx="5252709" cy="369332"/>
          </a:xfrm>
          <a:prstGeom prst="rect">
            <a:avLst/>
          </a:prstGeom>
          <a:noFill/>
        </p:spPr>
        <p:txBody>
          <a:bodyPr wrap="square" rtlCol="0">
            <a:spAutoFit/>
          </a:bodyPr>
          <a:lstStyle/>
          <a:p>
            <a:pPr algn="ctr"/>
            <a:r>
              <a:rPr lang="en-GB" b="1">
                <a:latin typeface="Montserrat" panose="00000500000000000000" pitchFamily="2" charset="0"/>
              </a:rPr>
              <a:t>St Bede’s students in the DT workshop</a:t>
            </a:r>
            <a:endParaRPr lang="en-US" b="1">
              <a:latin typeface="Montserrat" panose="00000500000000000000" pitchFamily="2" charset="0"/>
            </a:endParaRPr>
          </a:p>
        </p:txBody>
      </p:sp>
    </p:spTree>
    <p:extLst>
      <p:ext uri="{BB962C8B-B14F-4D97-AF65-F5344CB8AC3E}">
        <p14:creationId xmlns:p14="http://schemas.microsoft.com/office/powerpoint/2010/main" val="13713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54CC"/>
        </a:solidFill>
        <a:effectLst/>
      </p:bgPr>
    </p:bg>
    <p:spTree>
      <p:nvGrpSpPr>
        <p:cNvPr id="1" name=""/>
        <p:cNvGrpSpPr/>
        <p:nvPr/>
      </p:nvGrpSpPr>
      <p:grpSpPr>
        <a:xfrm>
          <a:off x="0" y="0"/>
          <a:ext cx="0" cy="0"/>
          <a:chOff x="0" y="0"/>
          <a:chExt cx="0" cy="0"/>
        </a:xfrm>
      </p:grpSpPr>
      <p:pic>
        <p:nvPicPr>
          <p:cNvPr id="6" name="Picture 5" descr="A tree and stars in the sky&#10;&#10;Description automatically generated">
            <a:extLst>
              <a:ext uri="{FF2B5EF4-FFF2-40B4-BE49-F238E27FC236}">
                <a16:creationId xmlns:a16="http://schemas.microsoft.com/office/drawing/2014/main" id="{6C3D9AC4-CF50-6806-BE1E-75FD18DD2CEF}"/>
              </a:ext>
            </a:extLst>
          </p:cNvPr>
          <p:cNvPicPr>
            <a:picLocks noChangeAspect="1"/>
          </p:cNvPicPr>
          <p:nvPr/>
        </p:nvPicPr>
        <p:blipFill rotWithShape="1">
          <a:blip r:embed="rId2" cstate="print">
            <a:alphaModFix amt="50000"/>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2481" y="5601609"/>
            <a:ext cx="2609519" cy="1073974"/>
          </a:xfrm>
          <a:prstGeom prst="rect">
            <a:avLst/>
          </a:prstGeom>
        </p:spPr>
      </p:pic>
      <p:sp>
        <p:nvSpPr>
          <p:cNvPr id="2" name="TextBox 1">
            <a:extLst>
              <a:ext uri="{FF2B5EF4-FFF2-40B4-BE49-F238E27FC236}">
                <a16:creationId xmlns:a16="http://schemas.microsoft.com/office/drawing/2014/main" id="{6AC20B97-E64D-9A6E-FB94-92EB9CCB43E1}"/>
              </a:ext>
            </a:extLst>
          </p:cNvPr>
          <p:cNvSpPr txBox="1"/>
          <p:nvPr/>
        </p:nvSpPr>
        <p:spPr>
          <a:xfrm>
            <a:off x="359228" y="500743"/>
            <a:ext cx="11136086" cy="5324535"/>
          </a:xfrm>
          <a:prstGeom prst="rect">
            <a:avLst/>
          </a:prstGeom>
          <a:noFill/>
        </p:spPr>
        <p:txBody>
          <a:bodyPr wrap="square" lIns="91440" tIns="45720" rIns="91440" bIns="45720" rtlCol="0" anchor="t">
            <a:spAutoFit/>
          </a:bodyPr>
          <a:lstStyle/>
          <a:p>
            <a:pPr algn="ctr"/>
            <a:r>
              <a:rPr lang="en-GB" sz="2800" b="1">
                <a:solidFill>
                  <a:schemeClr val="bg1"/>
                </a:solidFill>
              </a:rPr>
              <a:t>Welcome to the CAFOD Advent calendar. </a:t>
            </a:r>
          </a:p>
          <a:p>
            <a:endParaRPr lang="en-GB" sz="2400">
              <a:solidFill>
                <a:schemeClr val="bg1"/>
              </a:solidFill>
            </a:endParaRPr>
          </a:p>
          <a:p>
            <a:r>
              <a:rPr lang="en-GB" sz="2400">
                <a:solidFill>
                  <a:schemeClr val="bg1"/>
                </a:solidFill>
              </a:rPr>
              <a:t>Advent is a time to reflect: to look up to God, to look in at ourselves, and then to look out to the world around us. </a:t>
            </a:r>
          </a:p>
          <a:p>
            <a:endParaRPr lang="en-GB" sz="2400">
              <a:solidFill>
                <a:schemeClr val="bg1"/>
              </a:solidFill>
            </a:endParaRPr>
          </a:p>
          <a:p>
            <a:r>
              <a:rPr lang="en-GB" sz="2400">
                <a:solidFill>
                  <a:schemeClr val="bg1"/>
                </a:solidFill>
              </a:rPr>
              <a:t>As we reflect on what it means to wait for Jesus’ arrival this Advent, we’re reminded of our brothers and sisters around the world who are currently waiting for hope, love joy and peace. We want to focus our prayers on certain situations. </a:t>
            </a:r>
          </a:p>
          <a:p>
            <a:endParaRPr lang="en-GB" sz="2400">
              <a:solidFill>
                <a:schemeClr val="bg1"/>
              </a:solidFill>
            </a:endParaRPr>
          </a:p>
          <a:p>
            <a:r>
              <a:rPr lang="en-GB" sz="2400">
                <a:solidFill>
                  <a:schemeClr val="bg1"/>
                </a:solidFill>
              </a:rPr>
              <a:t>We’ll be looking at projects that are supported by World Gifts. </a:t>
            </a:r>
          </a:p>
          <a:p>
            <a:pPr marL="342900" indent="-342900">
              <a:buFont typeface="Arial" panose="020B0604020202020204" pitchFamily="34" charset="0"/>
              <a:buChar char="•"/>
            </a:pPr>
            <a:r>
              <a:rPr lang="en-GB" sz="2400">
                <a:solidFill>
                  <a:schemeClr val="bg1"/>
                </a:solidFill>
              </a:rPr>
              <a:t>Firewood and therapy through play (Ukraine) </a:t>
            </a:r>
          </a:p>
          <a:p>
            <a:pPr marL="342900" indent="-342900">
              <a:buFont typeface="Arial" panose="020B0604020202020204" pitchFamily="34" charset="0"/>
              <a:buChar char="•"/>
            </a:pPr>
            <a:r>
              <a:rPr lang="en-GB" sz="2400">
                <a:solidFill>
                  <a:schemeClr val="bg1"/>
                </a:solidFill>
              </a:rPr>
              <a:t>Winter survival kit (Afghanistan)</a:t>
            </a:r>
          </a:p>
          <a:p>
            <a:pPr marL="342900" indent="-342900">
              <a:buFont typeface="Arial" panose="020B0604020202020204" pitchFamily="34" charset="0"/>
              <a:buChar char="•"/>
            </a:pPr>
            <a:r>
              <a:rPr lang="en-GB" sz="2400">
                <a:solidFill>
                  <a:schemeClr val="bg1"/>
                </a:solidFill>
              </a:rPr>
              <a:t>Super soup kitchens (Poland)</a:t>
            </a:r>
          </a:p>
          <a:p>
            <a:pPr marL="342900" indent="-342900">
              <a:buFont typeface="Arial" panose="020B0604020202020204" pitchFamily="34" charset="0"/>
              <a:buChar char="•"/>
            </a:pPr>
            <a:r>
              <a:rPr lang="en-GB" sz="2400">
                <a:solidFill>
                  <a:schemeClr val="bg1"/>
                </a:solidFill>
              </a:rPr>
              <a:t>Training workshops (Democratic Republic of Congo). </a:t>
            </a:r>
          </a:p>
        </p:txBody>
      </p:sp>
      <p:pic>
        <p:nvPicPr>
          <p:cNvPr id="3" name="Picture 2" descr="A group of gold stars on a black background&#10;&#10;Description automatically generated">
            <a:extLst>
              <a:ext uri="{FF2B5EF4-FFF2-40B4-BE49-F238E27FC236}">
                <a16:creationId xmlns:a16="http://schemas.microsoft.com/office/drawing/2014/main" id="{EA393E5B-46DD-1C02-8117-2FA5BDDD11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6855344">
            <a:off x="1435950" y="-252685"/>
            <a:ext cx="1056201" cy="1511043"/>
          </a:xfrm>
          <a:prstGeom prst="rect">
            <a:avLst/>
          </a:prstGeom>
        </p:spPr>
      </p:pic>
      <p:pic>
        <p:nvPicPr>
          <p:cNvPr id="5" name="Picture 4" descr="A group of gold stars on a black background&#10;&#10;Description automatically generated">
            <a:extLst>
              <a:ext uri="{FF2B5EF4-FFF2-40B4-BE49-F238E27FC236}">
                <a16:creationId xmlns:a16="http://schemas.microsoft.com/office/drawing/2014/main" id="{461C853C-C717-55A1-A99F-0B92BA2CF3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6855344">
            <a:off x="9132151" y="-252684"/>
            <a:ext cx="1056201" cy="1511043"/>
          </a:xfrm>
          <a:prstGeom prst="rect">
            <a:avLst/>
          </a:prstGeom>
        </p:spPr>
      </p:pic>
      <p:pic>
        <p:nvPicPr>
          <p:cNvPr id="7" name="Picture 6" descr="A group of gold stars on a black background&#10;&#10;Description automatically generated">
            <a:extLst>
              <a:ext uri="{FF2B5EF4-FFF2-40B4-BE49-F238E27FC236}">
                <a16:creationId xmlns:a16="http://schemas.microsoft.com/office/drawing/2014/main" id="{7606A87F-609A-9A39-7F81-21DD12FA1BD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6855344">
            <a:off x="379864" y="378261"/>
            <a:ext cx="1475041" cy="998497"/>
          </a:xfrm>
          <a:prstGeom prst="rect">
            <a:avLst/>
          </a:prstGeom>
        </p:spPr>
      </p:pic>
      <p:pic>
        <p:nvPicPr>
          <p:cNvPr id="8" name="Picture 7" descr="A group of gold stars on a black background&#10;&#10;Description automatically generated">
            <a:extLst>
              <a:ext uri="{FF2B5EF4-FFF2-40B4-BE49-F238E27FC236}">
                <a16:creationId xmlns:a16="http://schemas.microsoft.com/office/drawing/2014/main" id="{9BBC6234-433F-012C-AA45-FC2FB55221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6855344">
            <a:off x="9769397" y="424731"/>
            <a:ext cx="1475041" cy="998497"/>
          </a:xfrm>
          <a:prstGeom prst="rect">
            <a:avLst/>
          </a:prstGeom>
        </p:spPr>
      </p:pic>
    </p:spTree>
    <p:extLst>
      <p:ext uri="{BB962C8B-B14F-4D97-AF65-F5344CB8AC3E}">
        <p14:creationId xmlns:p14="http://schemas.microsoft.com/office/powerpoint/2010/main" val="2110735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007BAD-33C4-B40B-438C-AD6139389469}"/>
              </a:ext>
            </a:extLst>
          </p:cNvPr>
          <p:cNvSpPr/>
          <p:nvPr/>
        </p:nvSpPr>
        <p:spPr>
          <a:xfrm>
            <a:off x="5170714" y="0"/>
            <a:ext cx="7021286" cy="6843676"/>
          </a:xfrm>
          <a:prstGeom prst="rect">
            <a:avLst/>
          </a:prstGeom>
          <a:gradFill flip="none" rotWithShape="1">
            <a:gsLst>
              <a:gs pos="26000">
                <a:srgbClr val="20120C"/>
              </a:gs>
              <a:gs pos="0">
                <a:srgbClr val="24130E"/>
              </a:gs>
              <a:gs pos="100000">
                <a:srgbClr val="9954CC"/>
              </a:gs>
              <a:gs pos="79000">
                <a:srgbClr val="9954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BD862C6-1C87-BBE2-714B-1F1166B4B0D9}"/>
              </a:ext>
            </a:extLst>
          </p:cNvPr>
          <p:cNvSpPr/>
          <p:nvPr/>
        </p:nvSpPr>
        <p:spPr>
          <a:xfrm>
            <a:off x="0" y="-1"/>
            <a:ext cx="12192000" cy="6895587"/>
          </a:xfrm>
          <a:prstGeom prst="rect">
            <a:avLst/>
          </a:prstGeom>
          <a:gradFill flip="none" rotWithShape="1">
            <a:gsLst>
              <a:gs pos="56000">
                <a:srgbClr val="1D2343"/>
              </a:gs>
              <a:gs pos="0">
                <a:srgbClr val="1D2342"/>
              </a:gs>
              <a:gs pos="100000">
                <a:srgbClr val="9954CC"/>
              </a:gs>
              <a:gs pos="92000">
                <a:srgbClr val="9954CC"/>
              </a:gs>
              <a:gs pos="100000">
                <a:srgbClr val="9954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26741" y="5747189"/>
            <a:ext cx="2609519" cy="1073974"/>
          </a:xfrm>
          <a:prstGeom prst="rect">
            <a:avLst/>
          </a:prstGeom>
        </p:spPr>
      </p:pic>
      <p:pic>
        <p:nvPicPr>
          <p:cNvPr id="7" name="Picture 6" descr="A group of colorful smoke&#10;&#10;Description automatically generated">
            <a:extLst>
              <a:ext uri="{FF2B5EF4-FFF2-40B4-BE49-F238E27FC236}">
                <a16:creationId xmlns:a16="http://schemas.microsoft.com/office/drawing/2014/main" id="{D2114769-89D3-AADB-5CA3-FABB19B08D4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353958">
            <a:off x="6747515" y="3994405"/>
            <a:ext cx="5958453" cy="2486879"/>
          </a:xfrm>
          <a:prstGeom prst="rect">
            <a:avLst/>
          </a:prstGeom>
        </p:spPr>
      </p:pic>
      <p:sp>
        <p:nvSpPr>
          <p:cNvPr id="3" name="TextBox 2">
            <a:extLst>
              <a:ext uri="{FF2B5EF4-FFF2-40B4-BE49-F238E27FC236}">
                <a16:creationId xmlns:a16="http://schemas.microsoft.com/office/drawing/2014/main" id="{92E65ECB-9356-3E10-D3C3-9BC57559B973}"/>
              </a:ext>
            </a:extLst>
          </p:cNvPr>
          <p:cNvSpPr txBox="1"/>
          <p:nvPr/>
        </p:nvSpPr>
        <p:spPr>
          <a:xfrm>
            <a:off x="6946395" y="288109"/>
            <a:ext cx="4947247" cy="5262979"/>
          </a:xfrm>
          <a:prstGeom prst="rect">
            <a:avLst/>
          </a:prstGeom>
          <a:noFill/>
        </p:spPr>
        <p:txBody>
          <a:bodyPr wrap="square" lIns="91440" tIns="45720" rIns="91440" bIns="45720" rtlCol="0" anchor="t">
            <a:spAutoFit/>
          </a:bodyPr>
          <a:lstStyle/>
          <a:p>
            <a:r>
              <a:rPr lang="en-US" sz="1600" b="1" dirty="0">
                <a:solidFill>
                  <a:srgbClr val="E5E5FF"/>
                </a:solidFill>
                <a:latin typeface="Montserrat"/>
              </a:rPr>
              <a:t>In this passage Luke connects the prophecy in Isaiah to John the Baptist who was preparing the way for Jesus. John told people that someone was coming who would make it all right – and they needed to get ready. He would fill valleys, level mountains, set crooked roads straight – all metaphors to describe how God would restore his relationship with those who have turned away. All we need to do is ask. Imagine a determined craftsman who would smooth out the chip in the wood if we let him. </a:t>
            </a:r>
          </a:p>
          <a:p>
            <a:endParaRPr lang="en-US" sz="1600" b="1" dirty="0">
              <a:solidFill>
                <a:srgbClr val="E5E5FF"/>
              </a:solidFill>
              <a:latin typeface="Montserrat" panose="00000500000000000000" pitchFamily="2" charset="0"/>
            </a:endParaRPr>
          </a:p>
          <a:p>
            <a:r>
              <a:rPr lang="en-US" sz="1600" b="1" dirty="0">
                <a:solidFill>
                  <a:srgbClr val="E5E5FF"/>
                </a:solidFill>
                <a:latin typeface="Montserrat"/>
              </a:rPr>
              <a:t>Daniel’s story from the DRC is inspiring because it’s full of hope. And this is what Isaiah was also trying to show in today's passage. </a:t>
            </a:r>
          </a:p>
          <a:p>
            <a:endParaRPr lang="en-US" sz="1600" b="1" dirty="0">
              <a:solidFill>
                <a:srgbClr val="E5E5FF"/>
              </a:solidFill>
              <a:latin typeface="Montserrat" panose="00000500000000000000" pitchFamily="2" charset="0"/>
            </a:endParaRPr>
          </a:p>
          <a:p>
            <a:r>
              <a:rPr lang="en-US" sz="1600" b="1" dirty="0">
                <a:solidFill>
                  <a:srgbClr val="E5E5FF"/>
                </a:solidFill>
                <a:latin typeface="Montserrat"/>
              </a:rPr>
              <a:t>Lord God, thank you for being the master craftsman who restores all things. Amen.</a:t>
            </a:r>
          </a:p>
        </p:txBody>
      </p:sp>
      <p:sp>
        <p:nvSpPr>
          <p:cNvPr id="14" name="TextBox 13">
            <a:extLst>
              <a:ext uri="{FF2B5EF4-FFF2-40B4-BE49-F238E27FC236}">
                <a16:creationId xmlns:a16="http://schemas.microsoft.com/office/drawing/2014/main" id="{26CF463F-E3C1-352D-EFAB-E20F1CE46320}"/>
              </a:ext>
            </a:extLst>
          </p:cNvPr>
          <p:cNvSpPr txBox="1"/>
          <p:nvPr/>
        </p:nvSpPr>
        <p:spPr>
          <a:xfrm>
            <a:off x="193854" y="6180627"/>
            <a:ext cx="6722697" cy="307777"/>
          </a:xfrm>
          <a:prstGeom prst="rect">
            <a:avLst/>
          </a:prstGeom>
          <a:solidFill>
            <a:srgbClr val="222544">
              <a:alpha val="62000"/>
            </a:srgbClr>
          </a:solidFill>
        </p:spPr>
        <p:txBody>
          <a:bodyPr wrap="square" rtlCol="0">
            <a:spAutoFit/>
          </a:bodyPr>
          <a:lstStyle/>
          <a:p>
            <a:pPr algn="ctr"/>
            <a:r>
              <a:rPr lang="en-GB" sz="1400" b="1">
                <a:solidFill>
                  <a:schemeClr val="bg1"/>
                </a:solidFill>
                <a:latin typeface="Montserrat" panose="00000500000000000000" pitchFamily="2" charset="0"/>
              </a:rPr>
              <a:t> </a:t>
            </a:r>
            <a:endParaRPr lang="en-US" sz="1400" b="1">
              <a:solidFill>
                <a:schemeClr val="bg1"/>
              </a:solidFill>
              <a:latin typeface="Montserrat" panose="00000500000000000000" pitchFamily="2" charset="0"/>
            </a:endParaRPr>
          </a:p>
        </p:txBody>
      </p:sp>
      <p:pic>
        <p:nvPicPr>
          <p:cNvPr id="8" name="Picture 7" descr="A group of snowflakes on a black background&#10;&#10;Description automatically generated">
            <a:extLst>
              <a:ext uri="{FF2B5EF4-FFF2-40B4-BE49-F238E27FC236}">
                <a16:creationId xmlns:a16="http://schemas.microsoft.com/office/drawing/2014/main" id="{0D090BF9-12A6-FA93-2E1C-E09AC8A934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64908" y="5954135"/>
            <a:ext cx="658063" cy="941452"/>
          </a:xfrm>
          <a:prstGeom prst="rect">
            <a:avLst/>
          </a:prstGeom>
        </p:spPr>
      </p:pic>
      <p:pic>
        <p:nvPicPr>
          <p:cNvPr id="6" name="Advent calendar">
            <a:hlinkClick r:id="" action="ppaction://media"/>
            <a:extLst>
              <a:ext uri="{FF2B5EF4-FFF2-40B4-BE49-F238E27FC236}">
                <a16:creationId xmlns:a16="http://schemas.microsoft.com/office/drawing/2014/main" id="{DD3FBD0C-80A9-2223-82F5-A92658ADDAF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22971" y="1600200"/>
            <a:ext cx="5825067" cy="3276600"/>
          </a:xfrm>
          <a:prstGeom prst="rect">
            <a:avLst/>
          </a:prstGeom>
        </p:spPr>
      </p:pic>
      <p:pic>
        <p:nvPicPr>
          <p:cNvPr id="9" name="Graphic 8" descr="Monthly calendar outline">
            <a:hlinkClick r:id="rId9" action="ppaction://hlinksldjump"/>
            <a:extLst>
              <a:ext uri="{FF2B5EF4-FFF2-40B4-BE49-F238E27FC236}">
                <a16:creationId xmlns:a16="http://schemas.microsoft.com/office/drawing/2014/main" id="{081AECDD-772B-0D0B-3336-3B613A10B94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84030" y="5803702"/>
            <a:ext cx="914400" cy="914400"/>
          </a:xfrm>
          <a:prstGeom prst="rect">
            <a:avLst/>
          </a:prstGeom>
        </p:spPr>
      </p:pic>
    </p:spTree>
    <p:extLst>
      <p:ext uri="{BB962C8B-B14F-4D97-AF65-F5344CB8AC3E}">
        <p14:creationId xmlns:p14="http://schemas.microsoft.com/office/powerpoint/2010/main" val="413185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3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954CC"/>
        </a:solidFill>
        <a:effectLst/>
      </p:bgPr>
    </p:bg>
    <p:spTree>
      <p:nvGrpSpPr>
        <p:cNvPr id="1" name=""/>
        <p:cNvGrpSpPr/>
        <p:nvPr/>
      </p:nvGrpSpPr>
      <p:grpSpPr>
        <a:xfrm>
          <a:off x="0" y="0"/>
          <a:ext cx="0" cy="0"/>
          <a:chOff x="0" y="0"/>
          <a:chExt cx="0" cy="0"/>
        </a:xfrm>
      </p:grpSpPr>
      <p:pic>
        <p:nvPicPr>
          <p:cNvPr id="23" name="Picture 22" descr="A tree and stars in the sky&#10;&#10;Description automatically generated">
            <a:extLst>
              <a:ext uri="{FF2B5EF4-FFF2-40B4-BE49-F238E27FC236}">
                <a16:creationId xmlns:a16="http://schemas.microsoft.com/office/drawing/2014/main" id="{92B53489-29A3-E9B0-6A56-7F8846EAC4F4}"/>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group of colorful smoke&#10;&#10;Description automatically generated">
            <a:extLst>
              <a:ext uri="{FF2B5EF4-FFF2-40B4-BE49-F238E27FC236}">
                <a16:creationId xmlns:a16="http://schemas.microsoft.com/office/drawing/2014/main" id="{11312FCB-9E50-B8AC-C801-B6EA8D567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0"/>
            <a:ext cx="3418115" cy="2364832"/>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481" y="5601609"/>
            <a:ext cx="2609519" cy="1073974"/>
          </a:xfrm>
          <a:prstGeom prst="rect">
            <a:avLst/>
          </a:prstGeom>
        </p:spPr>
      </p:pic>
      <p:pic>
        <p:nvPicPr>
          <p:cNvPr id="8" name="Picture 7" descr="A group of colorful smoke&#10;&#10;Description automatically generated">
            <a:extLst>
              <a:ext uri="{FF2B5EF4-FFF2-40B4-BE49-F238E27FC236}">
                <a16:creationId xmlns:a16="http://schemas.microsoft.com/office/drawing/2014/main" id="{63EB40D3-F4F7-BD18-6897-457B46AC34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0800000">
            <a:off x="-7495" y="0"/>
            <a:ext cx="4658437" cy="2674985"/>
          </a:xfrm>
          <a:prstGeom prst="rect">
            <a:avLst/>
          </a:prstGeom>
        </p:spPr>
      </p:pic>
      <p:sp>
        <p:nvSpPr>
          <p:cNvPr id="13" name="TextBox 12">
            <a:extLst>
              <a:ext uri="{FF2B5EF4-FFF2-40B4-BE49-F238E27FC236}">
                <a16:creationId xmlns:a16="http://schemas.microsoft.com/office/drawing/2014/main" id="{DDA09FC3-91EF-4EB4-216B-08AD0151A743}"/>
              </a:ext>
            </a:extLst>
          </p:cNvPr>
          <p:cNvSpPr txBox="1"/>
          <p:nvPr/>
        </p:nvSpPr>
        <p:spPr>
          <a:xfrm>
            <a:off x="3607747" y="387856"/>
            <a:ext cx="8267041" cy="830997"/>
          </a:xfrm>
          <a:prstGeom prst="rect">
            <a:avLst/>
          </a:prstGeom>
          <a:noFill/>
        </p:spPr>
        <p:txBody>
          <a:bodyPr wrap="square" lIns="91440" tIns="45720" rIns="91440" bIns="45720" rtlCol="0" anchor="t">
            <a:spAutoFit/>
          </a:bodyPr>
          <a:lstStyle/>
          <a:p>
            <a:pPr algn="r"/>
            <a:r>
              <a:rPr lang="en-US" sz="2400" b="1" dirty="0">
                <a:solidFill>
                  <a:srgbClr val="E5E5FF"/>
                </a:solidFill>
                <a:latin typeface="Montserrat"/>
              </a:rPr>
              <a:t>The Feast of the Immaculate Conception </a:t>
            </a:r>
          </a:p>
          <a:p>
            <a:pPr algn="ctr"/>
            <a:endParaRPr lang="en-US" sz="2400" b="1" dirty="0">
              <a:solidFill>
                <a:srgbClr val="E5E5FF"/>
              </a:solidFill>
              <a:latin typeface="Montserrat" panose="00000500000000000000" pitchFamily="2" charset="0"/>
            </a:endParaRPr>
          </a:p>
        </p:txBody>
      </p:sp>
      <p:pic>
        <p:nvPicPr>
          <p:cNvPr id="16" name="Picture 15" descr="A group of gold stars on a black background&#10;&#10;Description automatically generated">
            <a:extLst>
              <a:ext uri="{FF2B5EF4-FFF2-40B4-BE49-F238E27FC236}">
                <a16:creationId xmlns:a16="http://schemas.microsoft.com/office/drawing/2014/main" id="{BA553F60-2BE5-01DB-9C02-B140BBE73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2241612" y="-67476"/>
            <a:ext cx="848708" cy="848708"/>
          </a:xfrm>
          <a:prstGeom prst="rect">
            <a:avLst/>
          </a:prstGeom>
        </p:spPr>
      </p:pic>
      <p:sp>
        <p:nvSpPr>
          <p:cNvPr id="19" name="Rectangle 18">
            <a:extLst>
              <a:ext uri="{FF2B5EF4-FFF2-40B4-BE49-F238E27FC236}">
                <a16:creationId xmlns:a16="http://schemas.microsoft.com/office/drawing/2014/main" id="{FB8BB5B3-8377-CBE4-E1C6-49879102DEB0}"/>
              </a:ext>
            </a:extLst>
          </p:cNvPr>
          <p:cNvSpPr/>
          <p:nvPr/>
        </p:nvSpPr>
        <p:spPr>
          <a:xfrm>
            <a:off x="789982" y="1726610"/>
            <a:ext cx="5271254" cy="35730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2F42EAD-F92E-145D-28D4-AC3465C65AAB}"/>
              </a:ext>
            </a:extLst>
          </p:cNvPr>
          <p:cNvSpPr txBox="1"/>
          <p:nvPr/>
        </p:nvSpPr>
        <p:spPr>
          <a:xfrm>
            <a:off x="347387" y="366486"/>
            <a:ext cx="3707956" cy="830997"/>
          </a:xfrm>
          <a:prstGeom prst="rect">
            <a:avLst/>
          </a:prstGeom>
          <a:noFill/>
        </p:spPr>
        <p:txBody>
          <a:bodyPr wrap="square" rtlCol="0">
            <a:spAutoFit/>
          </a:bodyPr>
          <a:lstStyle/>
          <a:p>
            <a:r>
              <a:rPr lang="en-GB" sz="2400" b="1" dirty="0">
                <a:solidFill>
                  <a:srgbClr val="E5E5FF"/>
                </a:solidFill>
                <a:latin typeface="Montserrat" panose="00000500000000000000" pitchFamily="2" charset="0"/>
              </a:rPr>
              <a:t>Monday </a:t>
            </a:r>
          </a:p>
          <a:p>
            <a:r>
              <a:rPr lang="en-GB" sz="2400" b="1" dirty="0">
                <a:solidFill>
                  <a:srgbClr val="E5E5FF"/>
                </a:solidFill>
                <a:latin typeface="Montserrat" panose="00000500000000000000" pitchFamily="2" charset="0"/>
              </a:rPr>
              <a:t>9 December</a:t>
            </a:r>
            <a:endParaRPr lang="en-US" sz="2400" b="1" dirty="0">
              <a:solidFill>
                <a:srgbClr val="E5E5FF"/>
              </a:solidFill>
              <a:latin typeface="Montserrat" panose="00000500000000000000" pitchFamily="2" charset="0"/>
            </a:endParaRPr>
          </a:p>
        </p:txBody>
      </p:sp>
      <p:pic>
        <p:nvPicPr>
          <p:cNvPr id="20" name="Picture 19" descr="A group of gold stars on a black background&#10;&#10;Description automatically generated">
            <a:extLst>
              <a:ext uri="{FF2B5EF4-FFF2-40B4-BE49-F238E27FC236}">
                <a16:creationId xmlns:a16="http://schemas.microsoft.com/office/drawing/2014/main" id="{A84D4D3F-3E20-98FA-EC07-D2DCB6ABFA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76967" y="1428525"/>
            <a:ext cx="848708" cy="848708"/>
          </a:xfrm>
          <a:prstGeom prst="rect">
            <a:avLst/>
          </a:prstGeom>
        </p:spPr>
      </p:pic>
      <p:pic>
        <p:nvPicPr>
          <p:cNvPr id="21" name="Picture 20" descr="A group of gold stars on a black background&#10;&#10;Description automatically generated">
            <a:extLst>
              <a:ext uri="{FF2B5EF4-FFF2-40B4-BE49-F238E27FC236}">
                <a16:creationId xmlns:a16="http://schemas.microsoft.com/office/drawing/2014/main" id="{78820B70-3BAE-271A-A8A1-268366D84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55631" y="-77002"/>
            <a:ext cx="848708" cy="848708"/>
          </a:xfrm>
          <a:prstGeom prst="rect">
            <a:avLst/>
          </a:prstGeom>
        </p:spPr>
      </p:pic>
      <p:sp>
        <p:nvSpPr>
          <p:cNvPr id="22" name="TextBox 21">
            <a:extLst>
              <a:ext uri="{FF2B5EF4-FFF2-40B4-BE49-F238E27FC236}">
                <a16:creationId xmlns:a16="http://schemas.microsoft.com/office/drawing/2014/main" id="{1439F622-E0F4-9A98-B6C4-5A385617D09B}"/>
              </a:ext>
            </a:extLst>
          </p:cNvPr>
          <p:cNvSpPr txBox="1"/>
          <p:nvPr/>
        </p:nvSpPr>
        <p:spPr>
          <a:xfrm>
            <a:off x="6288551" y="2001952"/>
            <a:ext cx="5586237" cy="4124206"/>
          </a:xfrm>
          <a:prstGeom prst="rect">
            <a:avLst/>
          </a:prstGeom>
          <a:noFill/>
        </p:spPr>
        <p:txBody>
          <a:bodyPr wrap="square" rtlCol="0">
            <a:spAutoFit/>
          </a:bodyPr>
          <a:lstStyle/>
          <a:p>
            <a:endParaRPr lang="en-GB" sz="2000" b="1">
              <a:solidFill>
                <a:srgbClr val="E5E5FF"/>
              </a:solidFill>
              <a:latin typeface="Montserrat" panose="00000500000000000000" pitchFamily="2" charset="0"/>
            </a:endParaRPr>
          </a:p>
          <a:p>
            <a:r>
              <a:rPr lang="en-GB" sz="2000" b="1">
                <a:solidFill>
                  <a:srgbClr val="E5E5FF"/>
                </a:solidFill>
                <a:latin typeface="Montserrat" panose="00000500000000000000" pitchFamily="2" charset="0"/>
              </a:rPr>
              <a:t>Today we specifically remember Mary, and her faithful ‘yes’ to God’s plan. </a:t>
            </a:r>
          </a:p>
          <a:p>
            <a:endParaRPr lang="en-GB" b="1">
              <a:solidFill>
                <a:schemeClr val="bg1"/>
              </a:solidFill>
              <a:latin typeface="Montserrat" panose="00000500000000000000" pitchFamily="2" charset="0"/>
            </a:endParaRPr>
          </a:p>
          <a:p>
            <a:r>
              <a:rPr lang="en-GB" b="1">
                <a:solidFill>
                  <a:srgbClr val="E5E5FF"/>
                </a:solidFill>
                <a:latin typeface="Montserrat" panose="00000500000000000000" pitchFamily="2" charset="0"/>
              </a:rPr>
              <a:t>Women around the world show incredible strength when providing for their friends, family and communities in difficult circumstances. This is </a:t>
            </a:r>
            <a:r>
              <a:rPr lang="en-US" b="1" err="1">
                <a:solidFill>
                  <a:srgbClr val="E5E5FF"/>
                </a:solidFill>
                <a:latin typeface="Montserrat" panose="00000500000000000000" pitchFamily="2" charset="0"/>
              </a:rPr>
              <a:t>Agnjetschka</a:t>
            </a:r>
            <a:r>
              <a:rPr lang="en-US" b="1">
                <a:solidFill>
                  <a:srgbClr val="E5E5FF"/>
                </a:solidFill>
                <a:latin typeface="Montserrat" panose="00000500000000000000" pitchFamily="2" charset="0"/>
              </a:rPr>
              <a:t> </a:t>
            </a:r>
            <a:r>
              <a:rPr lang="en-US" b="1" err="1">
                <a:solidFill>
                  <a:srgbClr val="E5E5FF"/>
                </a:solidFill>
                <a:latin typeface="Montserrat" panose="00000500000000000000" pitchFamily="2" charset="0"/>
              </a:rPr>
              <a:t>Padzlowska</a:t>
            </a:r>
            <a:r>
              <a:rPr lang="en-US" b="1">
                <a:solidFill>
                  <a:srgbClr val="E5E5FF"/>
                </a:solidFill>
                <a:latin typeface="Montserrat" panose="00000500000000000000" pitchFamily="2" charset="0"/>
              </a:rPr>
              <a:t>. When the war in Ukraine began, the Caritas station kitchen in </a:t>
            </a:r>
            <a:r>
              <a:rPr lang="en-US" b="1" err="1">
                <a:solidFill>
                  <a:srgbClr val="E5E5FF"/>
                </a:solidFill>
                <a:latin typeface="Montserrat" panose="00000500000000000000" pitchFamily="2" charset="0"/>
              </a:rPr>
              <a:t>Przemyśl</a:t>
            </a:r>
            <a:r>
              <a:rPr lang="en-US" b="1">
                <a:solidFill>
                  <a:srgbClr val="E5E5FF"/>
                </a:solidFill>
                <a:latin typeface="Montserrat" panose="00000500000000000000" pitchFamily="2" charset="0"/>
              </a:rPr>
              <a:t> switched to feeding refugees. CAFOD is part of Caritas Internationalis. </a:t>
            </a:r>
            <a:endParaRPr lang="en-GB" b="1">
              <a:solidFill>
                <a:srgbClr val="E5E5FF"/>
              </a:solidFill>
              <a:latin typeface="Montserrat" panose="00000500000000000000" pitchFamily="2" charset="0"/>
            </a:endParaRPr>
          </a:p>
          <a:p>
            <a:r>
              <a:rPr lang="en-GB" sz="2000" b="1">
                <a:solidFill>
                  <a:srgbClr val="E5E5FF"/>
                </a:solidFill>
                <a:latin typeface="Montserrat" panose="00000500000000000000" pitchFamily="2" charset="0"/>
              </a:rPr>
              <a:t>  </a:t>
            </a:r>
          </a:p>
          <a:p>
            <a:endParaRPr lang="en-GB" sz="2000" b="1">
              <a:solidFill>
                <a:srgbClr val="E5E5FF"/>
              </a:solidFill>
              <a:latin typeface="Montserrat" panose="00000500000000000000" pitchFamily="2" charset="0"/>
            </a:endParaRPr>
          </a:p>
        </p:txBody>
      </p:sp>
      <p:pic>
        <p:nvPicPr>
          <p:cNvPr id="7" name="Picture 6" descr="A group of colorful smoke&#10;&#10;Description automatically generated">
            <a:extLst>
              <a:ext uri="{FF2B5EF4-FFF2-40B4-BE49-F238E27FC236}">
                <a16:creationId xmlns:a16="http://schemas.microsoft.com/office/drawing/2014/main" id="{1A5C1F38-0766-DD9F-9EB7-3E2B5F762C8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490410">
            <a:off x="6919931" y="1198227"/>
            <a:ext cx="3851375" cy="1607448"/>
          </a:xfrm>
          <a:prstGeom prst="rect">
            <a:avLst/>
          </a:prstGeom>
        </p:spPr>
      </p:pic>
      <p:sp>
        <p:nvSpPr>
          <p:cNvPr id="2" name="Rectangle 1">
            <a:extLst>
              <a:ext uri="{FF2B5EF4-FFF2-40B4-BE49-F238E27FC236}">
                <a16:creationId xmlns:a16="http://schemas.microsoft.com/office/drawing/2014/main" id="{4273CFEF-67D7-3330-435B-A02AEDCB1ABF}"/>
              </a:ext>
            </a:extLst>
          </p:cNvPr>
          <p:cNvSpPr/>
          <p:nvPr/>
        </p:nvSpPr>
        <p:spPr>
          <a:xfrm>
            <a:off x="6288551" y="1675168"/>
            <a:ext cx="5464629" cy="64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rgbClr val="222544"/>
                </a:solidFill>
                <a:latin typeface="Montserrat" panose="00000500000000000000" pitchFamily="2" charset="0"/>
              </a:rPr>
              <a:t>Blessed art thou</a:t>
            </a:r>
          </a:p>
        </p:txBody>
      </p:sp>
      <p:sp>
        <p:nvSpPr>
          <p:cNvPr id="9" name="TextBox 8">
            <a:extLst>
              <a:ext uri="{FF2B5EF4-FFF2-40B4-BE49-F238E27FC236}">
                <a16:creationId xmlns:a16="http://schemas.microsoft.com/office/drawing/2014/main" id="{26A771F4-2FD2-FA94-7461-72680A678729}"/>
              </a:ext>
            </a:extLst>
          </p:cNvPr>
          <p:cNvSpPr txBox="1"/>
          <p:nvPr/>
        </p:nvSpPr>
        <p:spPr>
          <a:xfrm>
            <a:off x="843291" y="5573788"/>
            <a:ext cx="5252709" cy="861774"/>
          </a:xfrm>
          <a:prstGeom prst="rect">
            <a:avLst/>
          </a:prstGeom>
          <a:noFill/>
        </p:spPr>
        <p:txBody>
          <a:bodyPr wrap="square" rtlCol="0">
            <a:spAutoFit/>
          </a:bodyPr>
          <a:lstStyle/>
          <a:p>
            <a:pPr algn="ctr"/>
            <a:r>
              <a:rPr lang="en-US" sz="1600" b="1" err="1">
                <a:latin typeface="Montserrat" panose="00000500000000000000" pitchFamily="2" charset="0"/>
              </a:rPr>
              <a:t>Agnjetschka</a:t>
            </a:r>
            <a:r>
              <a:rPr lang="en-US" sz="1600" b="1">
                <a:latin typeface="Montserrat" panose="00000500000000000000" pitchFamily="2" charset="0"/>
              </a:rPr>
              <a:t> </a:t>
            </a:r>
            <a:r>
              <a:rPr lang="en-US" sz="1600" b="1" err="1">
                <a:latin typeface="Montserrat" panose="00000500000000000000" pitchFamily="2" charset="0"/>
              </a:rPr>
              <a:t>Padzlowska</a:t>
            </a:r>
            <a:r>
              <a:rPr lang="en-US" sz="1600" b="1">
                <a:latin typeface="Montserrat" panose="00000500000000000000" pitchFamily="2" charset="0"/>
              </a:rPr>
              <a:t> at the Caritas train station restaurant in </a:t>
            </a:r>
            <a:r>
              <a:rPr lang="en-US" sz="1600" b="1" err="1">
                <a:latin typeface="Montserrat" panose="00000500000000000000" pitchFamily="2" charset="0"/>
              </a:rPr>
              <a:t>Przemyśl</a:t>
            </a:r>
            <a:r>
              <a:rPr lang="en-US" sz="1600" b="1">
                <a:latin typeface="Montserrat" panose="00000500000000000000" pitchFamily="2" charset="0"/>
              </a:rPr>
              <a:t> train station.</a:t>
            </a:r>
          </a:p>
          <a:p>
            <a:pPr algn="ctr"/>
            <a:endParaRPr lang="en-US" b="1">
              <a:latin typeface="Montserrat" panose="00000500000000000000" pitchFamily="2" charset="0"/>
            </a:endParaRPr>
          </a:p>
        </p:txBody>
      </p:sp>
    </p:spTree>
    <p:extLst>
      <p:ext uri="{BB962C8B-B14F-4D97-AF65-F5344CB8AC3E}">
        <p14:creationId xmlns:p14="http://schemas.microsoft.com/office/powerpoint/2010/main" val="3313937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007BAD-33C4-B40B-438C-AD6139389469}"/>
              </a:ext>
            </a:extLst>
          </p:cNvPr>
          <p:cNvSpPr/>
          <p:nvPr/>
        </p:nvSpPr>
        <p:spPr>
          <a:xfrm>
            <a:off x="5170714" y="0"/>
            <a:ext cx="7021286" cy="6843676"/>
          </a:xfrm>
          <a:prstGeom prst="rect">
            <a:avLst/>
          </a:prstGeom>
          <a:gradFill flip="none" rotWithShape="1">
            <a:gsLst>
              <a:gs pos="26000">
                <a:srgbClr val="DFB4B4"/>
              </a:gs>
              <a:gs pos="0">
                <a:srgbClr val="FEFEFE"/>
              </a:gs>
              <a:gs pos="100000">
                <a:srgbClr val="9954CC"/>
              </a:gs>
              <a:gs pos="79000">
                <a:srgbClr val="9954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549C00E-2444-2AD6-A92F-CD3B99E95B29}"/>
              </a:ext>
            </a:extLst>
          </p:cNvPr>
          <p:cNvSpPr/>
          <p:nvPr/>
        </p:nvSpPr>
        <p:spPr>
          <a:xfrm>
            <a:off x="77934" y="14324"/>
            <a:ext cx="7165546" cy="6843676"/>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6741" y="5747189"/>
            <a:ext cx="2609519" cy="1073974"/>
          </a:xfrm>
          <a:prstGeom prst="rect">
            <a:avLst/>
          </a:prstGeom>
        </p:spPr>
      </p:pic>
      <p:pic>
        <p:nvPicPr>
          <p:cNvPr id="7" name="Picture 6" descr="A group of colorful smoke&#10;&#10;Description automatically generated">
            <a:extLst>
              <a:ext uri="{FF2B5EF4-FFF2-40B4-BE49-F238E27FC236}">
                <a16:creationId xmlns:a16="http://schemas.microsoft.com/office/drawing/2014/main" id="{D2114769-89D3-AADB-5CA3-FABB19B08D4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353958">
            <a:off x="6747515" y="3994405"/>
            <a:ext cx="5958453" cy="2486879"/>
          </a:xfrm>
          <a:prstGeom prst="rect">
            <a:avLst/>
          </a:prstGeom>
        </p:spPr>
      </p:pic>
      <p:sp>
        <p:nvSpPr>
          <p:cNvPr id="3" name="TextBox 2">
            <a:extLst>
              <a:ext uri="{FF2B5EF4-FFF2-40B4-BE49-F238E27FC236}">
                <a16:creationId xmlns:a16="http://schemas.microsoft.com/office/drawing/2014/main" id="{92E65ECB-9356-3E10-D3C3-9BC57559B973}"/>
              </a:ext>
            </a:extLst>
          </p:cNvPr>
          <p:cNvSpPr txBox="1"/>
          <p:nvPr/>
        </p:nvSpPr>
        <p:spPr>
          <a:xfrm>
            <a:off x="7286910" y="160958"/>
            <a:ext cx="4494274" cy="5324535"/>
          </a:xfrm>
          <a:prstGeom prst="rect">
            <a:avLst/>
          </a:prstGeom>
          <a:noFill/>
        </p:spPr>
        <p:txBody>
          <a:bodyPr wrap="square" lIns="91440" tIns="45720" rIns="91440" bIns="45720" rtlCol="0" anchor="t">
            <a:spAutoFit/>
          </a:bodyPr>
          <a:lstStyle/>
          <a:p>
            <a:r>
              <a:rPr lang="en-US" sz="1600" b="1" dirty="0">
                <a:solidFill>
                  <a:srgbClr val="E5E5FF"/>
                </a:solidFill>
                <a:latin typeface="Montserrat"/>
              </a:rPr>
              <a:t>50,000 units of soup were distributed at the beginning of the war. 1,800 </a:t>
            </a:r>
            <a:r>
              <a:rPr lang="en-US" sz="1600" b="1" dirty="0" err="1">
                <a:solidFill>
                  <a:srgbClr val="E5E5FF"/>
                </a:solidFill>
                <a:latin typeface="Montserrat"/>
              </a:rPr>
              <a:t>litres</a:t>
            </a:r>
            <a:r>
              <a:rPr lang="en-US" sz="1600" b="1" dirty="0">
                <a:solidFill>
                  <a:srgbClr val="E5E5FF"/>
                </a:solidFill>
                <a:latin typeface="Montserrat"/>
              </a:rPr>
              <a:t> of soup are cooked daily. </a:t>
            </a:r>
          </a:p>
          <a:p>
            <a:endParaRPr lang="en-US" sz="1600" b="1" dirty="0">
              <a:solidFill>
                <a:srgbClr val="E5E5FF"/>
              </a:solidFill>
              <a:latin typeface="Montserrat" panose="00000500000000000000" pitchFamily="2" charset="0"/>
            </a:endParaRPr>
          </a:p>
          <a:p>
            <a:r>
              <a:rPr lang="en-US" sz="1600" b="1" dirty="0" err="1">
                <a:solidFill>
                  <a:srgbClr val="E5E5FF"/>
                </a:solidFill>
                <a:latin typeface="Montserrat"/>
              </a:rPr>
              <a:t>Agnjetschka</a:t>
            </a:r>
            <a:r>
              <a:rPr lang="en-US" sz="1600" b="1" dirty="0">
                <a:solidFill>
                  <a:srgbClr val="E5E5FF"/>
                </a:solidFill>
                <a:latin typeface="Montserrat"/>
              </a:rPr>
              <a:t> and the volunteers cook from 6am to midnight. On her day off she asked friends and acquaintances if they could drive her into work but no one had time. She hadn’t driven a car by herself even though she had a </a:t>
            </a:r>
            <a:r>
              <a:rPr lang="en-US" sz="1600" b="1" dirty="0" err="1">
                <a:solidFill>
                  <a:srgbClr val="E5E5FF"/>
                </a:solidFill>
                <a:latin typeface="Montserrat"/>
              </a:rPr>
              <a:t>licence</a:t>
            </a:r>
            <a:r>
              <a:rPr lang="en-US" sz="1600" b="1" dirty="0">
                <a:solidFill>
                  <a:srgbClr val="E5E5FF"/>
                </a:solidFill>
                <a:latin typeface="Montserrat"/>
              </a:rPr>
              <a:t> but she was determined to get to the kitchen to check on things. “Caritas is there for everyone,” says </a:t>
            </a:r>
            <a:r>
              <a:rPr lang="en-US" sz="1600" b="1" dirty="0" err="1">
                <a:solidFill>
                  <a:srgbClr val="E5E5FF"/>
                </a:solidFill>
                <a:latin typeface="Montserrat"/>
              </a:rPr>
              <a:t>Agnjetschka</a:t>
            </a:r>
            <a:r>
              <a:rPr lang="en-US" sz="1600" b="1" dirty="0">
                <a:solidFill>
                  <a:srgbClr val="E5E5FF"/>
                </a:solidFill>
                <a:latin typeface="Montserrat"/>
              </a:rPr>
              <a:t>. “It needs everyone's commitment.” She spent her day off in the kitchen, cooking with her daughter.</a:t>
            </a:r>
          </a:p>
          <a:p>
            <a:endParaRPr lang="en-US" sz="1600" b="1" dirty="0">
              <a:solidFill>
                <a:srgbClr val="E5E5FF"/>
              </a:solidFill>
              <a:latin typeface="Montserrat" panose="00000500000000000000" pitchFamily="2" charset="0"/>
            </a:endParaRPr>
          </a:p>
          <a:p>
            <a:pPr algn="ctr"/>
            <a:endParaRPr lang="en-GB" sz="1700" b="1" dirty="0">
              <a:solidFill>
                <a:srgbClr val="E5E5FF"/>
              </a:solidFill>
              <a:latin typeface="Montserrat" panose="00000500000000000000" pitchFamily="2" charset="0"/>
            </a:endParaRPr>
          </a:p>
          <a:p>
            <a:pPr algn="ctr"/>
            <a:r>
              <a:rPr lang="en-GB" sz="1700" b="1" dirty="0">
                <a:solidFill>
                  <a:srgbClr val="E5E5FF"/>
                </a:solidFill>
                <a:latin typeface="Montserrat"/>
              </a:rPr>
              <a:t>Lord, we thank you for women who show great courage and actively participate in God’s plan. Amen.  </a:t>
            </a:r>
          </a:p>
        </p:txBody>
      </p:sp>
      <p:sp>
        <p:nvSpPr>
          <p:cNvPr id="14" name="TextBox 13">
            <a:extLst>
              <a:ext uri="{FF2B5EF4-FFF2-40B4-BE49-F238E27FC236}">
                <a16:creationId xmlns:a16="http://schemas.microsoft.com/office/drawing/2014/main" id="{26CF463F-E3C1-352D-EFAB-E20F1CE46320}"/>
              </a:ext>
            </a:extLst>
          </p:cNvPr>
          <p:cNvSpPr txBox="1"/>
          <p:nvPr/>
        </p:nvSpPr>
        <p:spPr>
          <a:xfrm>
            <a:off x="299358" y="6032375"/>
            <a:ext cx="6722697" cy="523220"/>
          </a:xfrm>
          <a:prstGeom prst="rect">
            <a:avLst/>
          </a:prstGeom>
          <a:solidFill>
            <a:srgbClr val="222544">
              <a:alpha val="62000"/>
            </a:srgbClr>
          </a:solidFill>
        </p:spPr>
        <p:txBody>
          <a:bodyPr wrap="square" rtlCol="0">
            <a:spAutoFit/>
          </a:bodyPr>
          <a:lstStyle/>
          <a:p>
            <a:pPr algn="ctr"/>
            <a:r>
              <a:rPr lang="en-GB" sz="1400" b="1" dirty="0">
                <a:solidFill>
                  <a:schemeClr val="bg1"/>
                </a:solidFill>
                <a:latin typeface="Montserrat" panose="00000500000000000000" pitchFamily="2" charset="0"/>
              </a:rPr>
              <a:t>     Super Soup Kitchens World Gifts is available here </a:t>
            </a:r>
            <a:r>
              <a:rPr lang="en-US" sz="1400" dirty="0">
                <a:solidFill>
                  <a:srgbClr val="E5E5FF"/>
                </a:solidFill>
                <a:latin typeface="Montserrat" panose="00000500000000000000" pitchFamily="2" charset="0"/>
                <a:hlinkClick r:id="rId6"/>
              </a:rPr>
              <a:t>Super soup kitchen</a:t>
            </a:r>
            <a:endParaRPr lang="en-US" sz="800" b="1" dirty="0">
              <a:solidFill>
                <a:schemeClr val="bg1"/>
              </a:solidFill>
              <a:latin typeface="Montserrat" panose="00000500000000000000" pitchFamily="2" charset="0"/>
            </a:endParaRPr>
          </a:p>
        </p:txBody>
      </p:sp>
      <p:pic>
        <p:nvPicPr>
          <p:cNvPr id="8" name="Picture 7" descr="A group of snowflakes on a black background&#10;&#10;Description automatically generated">
            <a:extLst>
              <a:ext uri="{FF2B5EF4-FFF2-40B4-BE49-F238E27FC236}">
                <a16:creationId xmlns:a16="http://schemas.microsoft.com/office/drawing/2014/main" id="{0D090BF9-12A6-FA93-2E1C-E09AC8A934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66603" y="5864250"/>
            <a:ext cx="658063" cy="941452"/>
          </a:xfrm>
          <a:prstGeom prst="rect">
            <a:avLst/>
          </a:prstGeom>
        </p:spPr>
      </p:pic>
      <p:pic>
        <p:nvPicPr>
          <p:cNvPr id="6" name="Graphic 5" descr="Monthly calendar outline">
            <a:hlinkClick r:id="rId8" action="ppaction://hlinksldjump"/>
            <a:extLst>
              <a:ext uri="{FF2B5EF4-FFF2-40B4-BE49-F238E27FC236}">
                <a16:creationId xmlns:a16="http://schemas.microsoft.com/office/drawing/2014/main" id="{FC458A08-0E68-AF14-ABFA-E18E31F9A8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84030" y="5803702"/>
            <a:ext cx="914400" cy="914400"/>
          </a:xfrm>
          <a:prstGeom prst="rect">
            <a:avLst/>
          </a:prstGeom>
        </p:spPr>
      </p:pic>
    </p:spTree>
    <p:extLst>
      <p:ext uri="{BB962C8B-B14F-4D97-AF65-F5344CB8AC3E}">
        <p14:creationId xmlns:p14="http://schemas.microsoft.com/office/powerpoint/2010/main" val="266209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54CC"/>
        </a:solidFill>
        <a:effectLst/>
      </p:bgPr>
    </p:bg>
    <p:spTree>
      <p:nvGrpSpPr>
        <p:cNvPr id="1" name=""/>
        <p:cNvGrpSpPr/>
        <p:nvPr/>
      </p:nvGrpSpPr>
      <p:grpSpPr>
        <a:xfrm>
          <a:off x="0" y="0"/>
          <a:ext cx="0" cy="0"/>
          <a:chOff x="0" y="0"/>
          <a:chExt cx="0" cy="0"/>
        </a:xfrm>
      </p:grpSpPr>
      <p:pic>
        <p:nvPicPr>
          <p:cNvPr id="23" name="Picture 22" descr="A tree and stars in the sky&#10;&#10;Description automatically generated">
            <a:extLst>
              <a:ext uri="{FF2B5EF4-FFF2-40B4-BE49-F238E27FC236}">
                <a16:creationId xmlns:a16="http://schemas.microsoft.com/office/drawing/2014/main" id="{92B53489-29A3-E9B0-6A56-7F8846EAC4F4}"/>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group of colorful smoke&#10;&#10;Description automatically generated">
            <a:extLst>
              <a:ext uri="{FF2B5EF4-FFF2-40B4-BE49-F238E27FC236}">
                <a16:creationId xmlns:a16="http://schemas.microsoft.com/office/drawing/2014/main" id="{11312FCB-9E50-B8AC-C801-B6EA8D567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0"/>
            <a:ext cx="3418115" cy="2364832"/>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481" y="5601609"/>
            <a:ext cx="2609519" cy="1073974"/>
          </a:xfrm>
          <a:prstGeom prst="rect">
            <a:avLst/>
          </a:prstGeom>
        </p:spPr>
      </p:pic>
      <p:pic>
        <p:nvPicPr>
          <p:cNvPr id="8" name="Picture 7" descr="A group of colorful smoke&#10;&#10;Description automatically generated">
            <a:extLst>
              <a:ext uri="{FF2B5EF4-FFF2-40B4-BE49-F238E27FC236}">
                <a16:creationId xmlns:a16="http://schemas.microsoft.com/office/drawing/2014/main" id="{63EB40D3-F4F7-BD18-6897-457B46AC34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0800000">
            <a:off x="-7495" y="0"/>
            <a:ext cx="4658437" cy="2674985"/>
          </a:xfrm>
          <a:prstGeom prst="rect">
            <a:avLst/>
          </a:prstGeom>
        </p:spPr>
      </p:pic>
      <p:pic>
        <p:nvPicPr>
          <p:cNvPr id="16" name="Picture 15" descr="A group of gold stars on a black background&#10;&#10;Description automatically generated">
            <a:extLst>
              <a:ext uri="{FF2B5EF4-FFF2-40B4-BE49-F238E27FC236}">
                <a16:creationId xmlns:a16="http://schemas.microsoft.com/office/drawing/2014/main" id="{BA553F60-2BE5-01DB-9C02-B140BBE73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2241612" y="-67476"/>
            <a:ext cx="848708" cy="848708"/>
          </a:xfrm>
          <a:prstGeom prst="rect">
            <a:avLst/>
          </a:prstGeom>
        </p:spPr>
      </p:pic>
      <p:sp>
        <p:nvSpPr>
          <p:cNvPr id="19" name="Rectangle 18">
            <a:extLst>
              <a:ext uri="{FF2B5EF4-FFF2-40B4-BE49-F238E27FC236}">
                <a16:creationId xmlns:a16="http://schemas.microsoft.com/office/drawing/2014/main" id="{FB8BB5B3-8377-CBE4-E1C6-49879102DEB0}"/>
              </a:ext>
            </a:extLst>
          </p:cNvPr>
          <p:cNvSpPr/>
          <p:nvPr/>
        </p:nvSpPr>
        <p:spPr>
          <a:xfrm>
            <a:off x="789982" y="1974232"/>
            <a:ext cx="5271254" cy="35730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2F42EAD-F92E-145D-28D4-AC3465C65AAB}"/>
              </a:ext>
            </a:extLst>
          </p:cNvPr>
          <p:cNvSpPr txBox="1"/>
          <p:nvPr/>
        </p:nvSpPr>
        <p:spPr>
          <a:xfrm>
            <a:off x="347387" y="406537"/>
            <a:ext cx="3707956" cy="830997"/>
          </a:xfrm>
          <a:prstGeom prst="rect">
            <a:avLst/>
          </a:prstGeom>
          <a:noFill/>
        </p:spPr>
        <p:txBody>
          <a:bodyPr wrap="square" rtlCol="0">
            <a:spAutoFit/>
          </a:bodyPr>
          <a:lstStyle/>
          <a:p>
            <a:r>
              <a:rPr lang="en-GB" sz="2400" b="1" dirty="0">
                <a:solidFill>
                  <a:srgbClr val="E5E5FF"/>
                </a:solidFill>
                <a:latin typeface="Montserrat" panose="00000500000000000000" pitchFamily="2" charset="0"/>
              </a:rPr>
              <a:t>Tuesday </a:t>
            </a:r>
          </a:p>
          <a:p>
            <a:r>
              <a:rPr lang="en-GB" sz="2400" b="1" dirty="0">
                <a:solidFill>
                  <a:srgbClr val="E5E5FF"/>
                </a:solidFill>
                <a:latin typeface="Montserrat" panose="00000500000000000000" pitchFamily="2" charset="0"/>
              </a:rPr>
              <a:t>10 December</a:t>
            </a:r>
            <a:endParaRPr lang="en-US" sz="2400" b="1" dirty="0">
              <a:solidFill>
                <a:srgbClr val="E5E5FF"/>
              </a:solidFill>
              <a:latin typeface="Montserrat" panose="00000500000000000000" pitchFamily="2" charset="0"/>
            </a:endParaRPr>
          </a:p>
        </p:txBody>
      </p:sp>
      <p:pic>
        <p:nvPicPr>
          <p:cNvPr id="20" name="Picture 19" descr="A group of gold stars on a black background&#10;&#10;Description automatically generated">
            <a:extLst>
              <a:ext uri="{FF2B5EF4-FFF2-40B4-BE49-F238E27FC236}">
                <a16:creationId xmlns:a16="http://schemas.microsoft.com/office/drawing/2014/main" id="{A84D4D3F-3E20-98FA-EC07-D2DCB6ABFA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76967" y="1428525"/>
            <a:ext cx="848708" cy="848708"/>
          </a:xfrm>
          <a:prstGeom prst="rect">
            <a:avLst/>
          </a:prstGeom>
        </p:spPr>
      </p:pic>
      <p:pic>
        <p:nvPicPr>
          <p:cNvPr id="21" name="Picture 20" descr="A group of gold stars on a black background&#10;&#10;Description automatically generated">
            <a:extLst>
              <a:ext uri="{FF2B5EF4-FFF2-40B4-BE49-F238E27FC236}">
                <a16:creationId xmlns:a16="http://schemas.microsoft.com/office/drawing/2014/main" id="{78820B70-3BAE-271A-A8A1-268366D84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55631" y="-77002"/>
            <a:ext cx="848708" cy="848708"/>
          </a:xfrm>
          <a:prstGeom prst="rect">
            <a:avLst/>
          </a:prstGeom>
        </p:spPr>
      </p:pic>
      <p:sp>
        <p:nvSpPr>
          <p:cNvPr id="22" name="TextBox 21">
            <a:extLst>
              <a:ext uri="{FF2B5EF4-FFF2-40B4-BE49-F238E27FC236}">
                <a16:creationId xmlns:a16="http://schemas.microsoft.com/office/drawing/2014/main" id="{1439F622-E0F4-9A98-B6C4-5A385617D09B}"/>
              </a:ext>
            </a:extLst>
          </p:cNvPr>
          <p:cNvSpPr txBox="1"/>
          <p:nvPr/>
        </p:nvSpPr>
        <p:spPr>
          <a:xfrm>
            <a:off x="6288551" y="2215093"/>
            <a:ext cx="5586237" cy="4678204"/>
          </a:xfrm>
          <a:prstGeom prst="rect">
            <a:avLst/>
          </a:prstGeom>
          <a:noFill/>
        </p:spPr>
        <p:txBody>
          <a:bodyPr wrap="square" rtlCol="0">
            <a:spAutoFit/>
          </a:bodyPr>
          <a:lstStyle/>
          <a:p>
            <a:endParaRPr lang="en-GB" sz="2000" b="1">
              <a:solidFill>
                <a:srgbClr val="E5E5FF"/>
              </a:solidFill>
              <a:latin typeface="Montserrat" panose="00000500000000000000" pitchFamily="2" charset="0"/>
            </a:endParaRPr>
          </a:p>
          <a:p>
            <a:r>
              <a:rPr lang="en-GB" b="1">
                <a:solidFill>
                  <a:srgbClr val="E5E5FF"/>
                </a:solidFill>
                <a:latin typeface="Montserrat" panose="00000500000000000000" pitchFamily="2" charset="0"/>
              </a:rPr>
              <a:t>Jesus uses the metaphor of being a shepherd a lot! Today’s passage explains that he will not tire from searching for any who are lost - each life is precious to him. </a:t>
            </a:r>
          </a:p>
          <a:p>
            <a:endParaRPr lang="en-GB" b="1">
              <a:solidFill>
                <a:srgbClr val="E5E5FF"/>
              </a:solidFill>
              <a:latin typeface="Montserrat" panose="00000500000000000000" pitchFamily="2" charset="0"/>
            </a:endParaRPr>
          </a:p>
          <a:p>
            <a:r>
              <a:rPr lang="en-GB" b="1">
                <a:solidFill>
                  <a:srgbClr val="E5E5FF"/>
                </a:solidFill>
                <a:latin typeface="Montserrat" panose="00000500000000000000" pitchFamily="2" charset="0"/>
              </a:rPr>
              <a:t>Humanitarian workers deeply care about the lives of civilians in the regions they are working in. At the moment Gaza is one of the most dangerous places for humanitarian workers – they are in constant danger as they try to continue their work. </a:t>
            </a:r>
          </a:p>
          <a:p>
            <a:endParaRPr lang="en-GB" sz="2000" b="1">
              <a:solidFill>
                <a:srgbClr val="E5E5FF"/>
              </a:solidFill>
              <a:latin typeface="Montserrat" panose="00000500000000000000" pitchFamily="2" charset="0"/>
            </a:endParaRPr>
          </a:p>
          <a:p>
            <a:endParaRPr lang="en-GB" sz="2000" b="1">
              <a:solidFill>
                <a:srgbClr val="E5E5FF"/>
              </a:solidFill>
              <a:latin typeface="Montserrat" panose="00000500000000000000" pitchFamily="2" charset="0"/>
            </a:endParaRPr>
          </a:p>
          <a:p>
            <a:r>
              <a:rPr lang="en-GB" sz="2000" b="1">
                <a:solidFill>
                  <a:srgbClr val="E5E5FF"/>
                </a:solidFill>
                <a:latin typeface="Montserrat" panose="00000500000000000000" pitchFamily="2" charset="0"/>
              </a:rPr>
              <a:t>  </a:t>
            </a:r>
          </a:p>
          <a:p>
            <a:endParaRPr lang="en-GB" sz="2000" b="1">
              <a:solidFill>
                <a:srgbClr val="E5E5FF"/>
              </a:solidFill>
              <a:latin typeface="Montserrat" panose="00000500000000000000" pitchFamily="2" charset="0"/>
            </a:endParaRPr>
          </a:p>
        </p:txBody>
      </p:sp>
      <p:pic>
        <p:nvPicPr>
          <p:cNvPr id="7" name="Picture 6" descr="A group of colorful smoke&#10;&#10;Description automatically generated">
            <a:extLst>
              <a:ext uri="{FF2B5EF4-FFF2-40B4-BE49-F238E27FC236}">
                <a16:creationId xmlns:a16="http://schemas.microsoft.com/office/drawing/2014/main" id="{1A5C1F38-0766-DD9F-9EB7-3E2B5F762C8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490410">
            <a:off x="6958754" y="1473044"/>
            <a:ext cx="3851375" cy="1607448"/>
          </a:xfrm>
          <a:prstGeom prst="rect">
            <a:avLst/>
          </a:prstGeom>
        </p:spPr>
      </p:pic>
      <p:sp>
        <p:nvSpPr>
          <p:cNvPr id="2" name="Rectangle 1">
            <a:extLst>
              <a:ext uri="{FF2B5EF4-FFF2-40B4-BE49-F238E27FC236}">
                <a16:creationId xmlns:a16="http://schemas.microsoft.com/office/drawing/2014/main" id="{4273CFEF-67D7-3330-435B-A02AEDCB1ABF}"/>
              </a:ext>
            </a:extLst>
          </p:cNvPr>
          <p:cNvSpPr/>
          <p:nvPr/>
        </p:nvSpPr>
        <p:spPr>
          <a:xfrm>
            <a:off x="6288551" y="1833644"/>
            <a:ext cx="5464629" cy="64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rgbClr val="222544"/>
                </a:solidFill>
                <a:latin typeface="Montserrat" panose="00000500000000000000" pitchFamily="2" charset="0"/>
              </a:rPr>
              <a:t>A shepherd King</a:t>
            </a:r>
          </a:p>
        </p:txBody>
      </p:sp>
      <p:sp>
        <p:nvSpPr>
          <p:cNvPr id="5" name="TextBox 4">
            <a:extLst>
              <a:ext uri="{FF2B5EF4-FFF2-40B4-BE49-F238E27FC236}">
                <a16:creationId xmlns:a16="http://schemas.microsoft.com/office/drawing/2014/main" id="{19B563EC-328F-C4F4-5072-41E0093AD97A}"/>
              </a:ext>
            </a:extLst>
          </p:cNvPr>
          <p:cNvSpPr txBox="1"/>
          <p:nvPr/>
        </p:nvSpPr>
        <p:spPr>
          <a:xfrm>
            <a:off x="3700461" y="367922"/>
            <a:ext cx="8267041" cy="1384995"/>
          </a:xfrm>
          <a:prstGeom prst="rect">
            <a:avLst/>
          </a:prstGeom>
          <a:noFill/>
        </p:spPr>
        <p:txBody>
          <a:bodyPr wrap="square" rtlCol="0">
            <a:spAutoFit/>
          </a:bodyPr>
          <a:lstStyle/>
          <a:p>
            <a:pPr algn="r"/>
            <a:r>
              <a:rPr lang="en-US" sz="2000" b="1">
                <a:solidFill>
                  <a:srgbClr val="E5E5FF"/>
                </a:solidFill>
                <a:latin typeface="Montserrat" panose="00000500000000000000" pitchFamily="2" charset="0"/>
              </a:rPr>
              <a:t> If a man has a hundred sheep, and one of them has gone astray, does he not leave the ninety-nine on the mountains and go in search of the one that went astray? </a:t>
            </a:r>
          </a:p>
          <a:p>
            <a:pPr algn="r"/>
            <a:r>
              <a:rPr lang="en-US" sz="2400" b="1">
                <a:solidFill>
                  <a:srgbClr val="E5E5FF"/>
                </a:solidFill>
                <a:latin typeface="Montserrat" panose="00000500000000000000" pitchFamily="2" charset="0"/>
              </a:rPr>
              <a:t>Matthew 18:12</a:t>
            </a:r>
          </a:p>
        </p:txBody>
      </p:sp>
      <p:sp>
        <p:nvSpPr>
          <p:cNvPr id="13" name="TextBox 12">
            <a:extLst>
              <a:ext uri="{FF2B5EF4-FFF2-40B4-BE49-F238E27FC236}">
                <a16:creationId xmlns:a16="http://schemas.microsoft.com/office/drawing/2014/main" id="{264FD978-02E4-1E53-DD32-0580F8642FF6}"/>
              </a:ext>
            </a:extLst>
          </p:cNvPr>
          <p:cNvSpPr txBox="1"/>
          <p:nvPr/>
        </p:nvSpPr>
        <p:spPr>
          <a:xfrm>
            <a:off x="491383" y="5601609"/>
            <a:ext cx="5604617" cy="738664"/>
          </a:xfrm>
          <a:prstGeom prst="rect">
            <a:avLst/>
          </a:prstGeom>
          <a:noFill/>
        </p:spPr>
        <p:txBody>
          <a:bodyPr wrap="square" rtlCol="0">
            <a:spAutoFit/>
          </a:bodyPr>
          <a:lstStyle/>
          <a:p>
            <a:pPr algn="ctr"/>
            <a:r>
              <a:rPr lang="en-US" sz="1400" b="1">
                <a:latin typeface="Montserrat" panose="00000500000000000000" pitchFamily="2" charset="0"/>
              </a:rPr>
              <a:t>In Gaza, CAFOD's partners provide safe activities for children. The children are painting pictures which reflect their desire for peace. </a:t>
            </a:r>
            <a:r>
              <a:rPr lang="en-GB" sz="1400" b="1">
                <a:latin typeface="Montserrat" panose="00000500000000000000" pitchFamily="2" charset="0"/>
              </a:rPr>
              <a:t> </a:t>
            </a:r>
            <a:endParaRPr lang="en-US" sz="1400" b="1">
              <a:latin typeface="Montserrat" panose="00000500000000000000" pitchFamily="2" charset="0"/>
            </a:endParaRPr>
          </a:p>
        </p:txBody>
      </p:sp>
    </p:spTree>
    <p:extLst>
      <p:ext uri="{BB962C8B-B14F-4D97-AF65-F5344CB8AC3E}">
        <p14:creationId xmlns:p14="http://schemas.microsoft.com/office/powerpoint/2010/main" val="2697020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007BAD-33C4-B40B-438C-AD6139389469}"/>
              </a:ext>
            </a:extLst>
          </p:cNvPr>
          <p:cNvSpPr/>
          <p:nvPr/>
        </p:nvSpPr>
        <p:spPr>
          <a:xfrm>
            <a:off x="0" y="0"/>
            <a:ext cx="12192000" cy="6843676"/>
          </a:xfrm>
          <a:prstGeom prst="rect">
            <a:avLst/>
          </a:prstGeom>
          <a:gradFill flip="none" rotWithShape="1">
            <a:gsLst>
              <a:gs pos="33000">
                <a:srgbClr val="FFFFFF"/>
              </a:gs>
              <a:gs pos="16000">
                <a:srgbClr val="FEFEFE"/>
              </a:gs>
              <a:gs pos="100000">
                <a:srgbClr val="9954CC"/>
              </a:gs>
              <a:gs pos="72000">
                <a:srgbClr val="9954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6741" y="5747189"/>
            <a:ext cx="2609519" cy="1073974"/>
          </a:xfrm>
          <a:prstGeom prst="rect">
            <a:avLst/>
          </a:prstGeom>
        </p:spPr>
      </p:pic>
      <p:pic>
        <p:nvPicPr>
          <p:cNvPr id="7" name="Picture 6" descr="A group of colorful smoke&#10;&#10;Description automatically generated">
            <a:extLst>
              <a:ext uri="{FF2B5EF4-FFF2-40B4-BE49-F238E27FC236}">
                <a16:creationId xmlns:a16="http://schemas.microsoft.com/office/drawing/2014/main" id="{D2114769-89D3-AADB-5CA3-FABB19B08D4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353958">
            <a:off x="6747560" y="3635176"/>
            <a:ext cx="5958453" cy="2486879"/>
          </a:xfrm>
          <a:prstGeom prst="rect">
            <a:avLst/>
          </a:prstGeom>
        </p:spPr>
      </p:pic>
      <p:sp>
        <p:nvSpPr>
          <p:cNvPr id="3" name="TextBox 2">
            <a:extLst>
              <a:ext uri="{FF2B5EF4-FFF2-40B4-BE49-F238E27FC236}">
                <a16:creationId xmlns:a16="http://schemas.microsoft.com/office/drawing/2014/main" id="{92E65ECB-9356-3E10-D3C3-9BC57559B973}"/>
              </a:ext>
            </a:extLst>
          </p:cNvPr>
          <p:cNvSpPr txBox="1"/>
          <p:nvPr/>
        </p:nvSpPr>
        <p:spPr>
          <a:xfrm>
            <a:off x="7286910" y="160958"/>
            <a:ext cx="4494274" cy="5355312"/>
          </a:xfrm>
          <a:prstGeom prst="rect">
            <a:avLst/>
          </a:prstGeom>
          <a:noFill/>
        </p:spPr>
        <p:txBody>
          <a:bodyPr wrap="square" rtlCol="0">
            <a:spAutoFit/>
          </a:bodyPr>
          <a:lstStyle/>
          <a:p>
            <a:r>
              <a:rPr lang="en-GB" sz="1600" b="1">
                <a:solidFill>
                  <a:srgbClr val="20120C"/>
                </a:solidFill>
                <a:latin typeface="Montserrat" panose="00000500000000000000" pitchFamily="2" charset="0"/>
              </a:rPr>
              <a:t>This year we have a School Christmas stocking and included in this bundle is the ‘promoting peace’ World Gift. It allows CAFOD partners to support those facing extreme conditions by providing safe spaces to engage in conversations and improve relationships. </a:t>
            </a:r>
          </a:p>
          <a:p>
            <a:endParaRPr lang="en-GB" sz="1600" b="1">
              <a:solidFill>
                <a:srgbClr val="20120C"/>
              </a:solidFill>
              <a:latin typeface="Montserrat" panose="00000500000000000000" pitchFamily="2" charset="0"/>
            </a:endParaRPr>
          </a:p>
          <a:p>
            <a:r>
              <a:rPr lang="en-GB" sz="1600" b="1">
                <a:solidFill>
                  <a:srgbClr val="20120C"/>
                </a:solidFill>
                <a:latin typeface="Montserrat" panose="00000500000000000000" pitchFamily="2" charset="0"/>
              </a:rPr>
              <a:t>Today we’d like to remember the families of the humanitarian workers  who have been killed in the conflict in the Middle East. We pray for peace to come to the Middle East.  </a:t>
            </a:r>
          </a:p>
          <a:p>
            <a:endParaRPr lang="en-US" sz="1600" b="1">
              <a:solidFill>
                <a:srgbClr val="20120C"/>
              </a:solidFill>
              <a:latin typeface="Montserrat" panose="00000500000000000000" pitchFamily="2" charset="0"/>
            </a:endParaRPr>
          </a:p>
          <a:p>
            <a:r>
              <a:rPr lang="en-US" sz="1600" b="1">
                <a:solidFill>
                  <a:srgbClr val="E5E5FF"/>
                </a:solidFill>
                <a:latin typeface="Montserrat" panose="00000500000000000000" pitchFamily="2" charset="0"/>
              </a:rPr>
              <a:t> </a:t>
            </a:r>
            <a:endParaRPr lang="en-GB" sz="1700" b="1">
              <a:solidFill>
                <a:srgbClr val="E5E5FF"/>
              </a:solidFill>
              <a:latin typeface="Montserrat" panose="00000500000000000000" pitchFamily="2" charset="0"/>
            </a:endParaRPr>
          </a:p>
          <a:p>
            <a:pPr algn="ctr"/>
            <a:endParaRPr lang="en-GB" sz="1700" b="1">
              <a:solidFill>
                <a:srgbClr val="E5E5FF"/>
              </a:solidFill>
              <a:latin typeface="Montserrat" panose="00000500000000000000" pitchFamily="2" charset="0"/>
            </a:endParaRPr>
          </a:p>
          <a:p>
            <a:pPr algn="ctr"/>
            <a:r>
              <a:rPr lang="en-GB" sz="1700" b="1">
                <a:solidFill>
                  <a:srgbClr val="20120C"/>
                </a:solidFill>
                <a:latin typeface="Montserrat" panose="00000500000000000000" pitchFamily="2" charset="0"/>
              </a:rPr>
              <a:t>Lord, we pray for humanitarian workers whose job it is to search for those who are missing and protect your people. Keep them safe this Christmas time. Amen.   </a:t>
            </a:r>
          </a:p>
        </p:txBody>
      </p:sp>
      <p:pic>
        <p:nvPicPr>
          <p:cNvPr id="8" name="Picture 7" descr="A destroyed building with debris and debris on the ground&#10;&#10;Description automatically generated">
            <a:extLst>
              <a:ext uri="{FF2B5EF4-FFF2-40B4-BE49-F238E27FC236}">
                <a16:creationId xmlns:a16="http://schemas.microsoft.com/office/drawing/2014/main" id="{4149E01A-4684-9AC9-C056-F72586CD17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8869" y="52367"/>
            <a:ext cx="4445732" cy="5927642"/>
          </a:xfrm>
          <a:prstGeom prst="rect">
            <a:avLst/>
          </a:prstGeom>
        </p:spPr>
      </p:pic>
      <p:sp>
        <p:nvSpPr>
          <p:cNvPr id="14" name="TextBox 13">
            <a:extLst>
              <a:ext uri="{FF2B5EF4-FFF2-40B4-BE49-F238E27FC236}">
                <a16:creationId xmlns:a16="http://schemas.microsoft.com/office/drawing/2014/main" id="{26CF463F-E3C1-352D-EFAB-E20F1CE46320}"/>
              </a:ext>
            </a:extLst>
          </p:cNvPr>
          <p:cNvSpPr txBox="1"/>
          <p:nvPr/>
        </p:nvSpPr>
        <p:spPr>
          <a:xfrm>
            <a:off x="168235" y="6032375"/>
            <a:ext cx="7240397" cy="646331"/>
          </a:xfrm>
          <a:prstGeom prst="rect">
            <a:avLst/>
          </a:prstGeom>
          <a:solidFill>
            <a:srgbClr val="222544">
              <a:alpha val="62000"/>
            </a:srgbClr>
          </a:solidFill>
        </p:spPr>
        <p:txBody>
          <a:bodyPr wrap="square" rtlCol="0">
            <a:spAutoFit/>
          </a:bodyPr>
          <a:lstStyle/>
          <a:p>
            <a:pPr algn="ctr"/>
            <a:r>
              <a:rPr lang="en-GB" sz="1400" b="1">
                <a:solidFill>
                  <a:schemeClr val="bg1"/>
                </a:solidFill>
                <a:latin typeface="Montserrat" panose="00000500000000000000" pitchFamily="2" charset="0"/>
              </a:rPr>
              <a:t>The Schools Stocking includes Therapy through Play, Super Soup Kitchens, Winter Survival Kit, Firewood for Winter and Promoting Peace. </a:t>
            </a:r>
          </a:p>
          <a:p>
            <a:pPr algn="ctr"/>
            <a:endParaRPr lang="en-US" sz="800" b="1">
              <a:solidFill>
                <a:schemeClr val="bg1"/>
              </a:solidFill>
              <a:latin typeface="Montserrat" panose="00000500000000000000" pitchFamily="2" charset="0"/>
            </a:endParaRPr>
          </a:p>
        </p:txBody>
      </p:sp>
      <p:pic>
        <p:nvPicPr>
          <p:cNvPr id="9" name="Picture 8" descr="A group of gold stars on a black background&#10;&#10;Description automatically generated">
            <a:extLst>
              <a:ext uri="{FF2B5EF4-FFF2-40B4-BE49-F238E27FC236}">
                <a16:creationId xmlns:a16="http://schemas.microsoft.com/office/drawing/2014/main" id="{ECBCD69A-F215-4B93-A96C-FC65DA4CBE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6855344">
            <a:off x="6824401" y="5213813"/>
            <a:ext cx="1056201" cy="1511043"/>
          </a:xfrm>
          <a:prstGeom prst="rect">
            <a:avLst/>
          </a:prstGeom>
        </p:spPr>
      </p:pic>
      <p:pic>
        <p:nvPicPr>
          <p:cNvPr id="2" name="Graphic 1" descr="Monthly calendar outline">
            <a:hlinkClick r:id="rId7" action="ppaction://hlinksldjump"/>
            <a:extLst>
              <a:ext uri="{FF2B5EF4-FFF2-40B4-BE49-F238E27FC236}">
                <a16:creationId xmlns:a16="http://schemas.microsoft.com/office/drawing/2014/main" id="{E238F753-AFAF-A265-98EF-E23C9AE5BB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84030" y="5803702"/>
            <a:ext cx="914400" cy="914400"/>
          </a:xfrm>
          <a:prstGeom prst="rect">
            <a:avLst/>
          </a:prstGeom>
        </p:spPr>
      </p:pic>
    </p:spTree>
    <p:extLst>
      <p:ext uri="{BB962C8B-B14F-4D97-AF65-F5344CB8AC3E}">
        <p14:creationId xmlns:p14="http://schemas.microsoft.com/office/powerpoint/2010/main" val="388088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954CC"/>
        </a:solidFill>
        <a:effectLst/>
      </p:bgPr>
    </p:bg>
    <p:spTree>
      <p:nvGrpSpPr>
        <p:cNvPr id="1" name=""/>
        <p:cNvGrpSpPr/>
        <p:nvPr/>
      </p:nvGrpSpPr>
      <p:grpSpPr>
        <a:xfrm>
          <a:off x="0" y="0"/>
          <a:ext cx="0" cy="0"/>
          <a:chOff x="0" y="0"/>
          <a:chExt cx="0" cy="0"/>
        </a:xfrm>
      </p:grpSpPr>
      <p:pic>
        <p:nvPicPr>
          <p:cNvPr id="23" name="Picture 22" descr="A tree and stars in the sky&#10;&#10;Description automatically generated">
            <a:extLst>
              <a:ext uri="{FF2B5EF4-FFF2-40B4-BE49-F238E27FC236}">
                <a16:creationId xmlns:a16="http://schemas.microsoft.com/office/drawing/2014/main" id="{92B53489-29A3-E9B0-6A56-7F8846EAC4F4}"/>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group of colorful smoke&#10;&#10;Description automatically generated">
            <a:extLst>
              <a:ext uri="{FF2B5EF4-FFF2-40B4-BE49-F238E27FC236}">
                <a16:creationId xmlns:a16="http://schemas.microsoft.com/office/drawing/2014/main" id="{11312FCB-9E50-B8AC-C801-B6EA8D567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0"/>
            <a:ext cx="3418115" cy="2364832"/>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481" y="5601609"/>
            <a:ext cx="2609519" cy="1073974"/>
          </a:xfrm>
          <a:prstGeom prst="rect">
            <a:avLst/>
          </a:prstGeom>
        </p:spPr>
      </p:pic>
      <p:pic>
        <p:nvPicPr>
          <p:cNvPr id="8" name="Picture 7" descr="A group of colorful smoke&#10;&#10;Description automatically generated">
            <a:extLst>
              <a:ext uri="{FF2B5EF4-FFF2-40B4-BE49-F238E27FC236}">
                <a16:creationId xmlns:a16="http://schemas.microsoft.com/office/drawing/2014/main" id="{63EB40D3-F4F7-BD18-6897-457B46AC34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0800000">
            <a:off x="-7495" y="0"/>
            <a:ext cx="4658437" cy="2674985"/>
          </a:xfrm>
          <a:prstGeom prst="rect">
            <a:avLst/>
          </a:prstGeom>
        </p:spPr>
      </p:pic>
      <p:pic>
        <p:nvPicPr>
          <p:cNvPr id="16" name="Picture 15" descr="A group of gold stars on a black background&#10;&#10;Description automatically generated">
            <a:extLst>
              <a:ext uri="{FF2B5EF4-FFF2-40B4-BE49-F238E27FC236}">
                <a16:creationId xmlns:a16="http://schemas.microsoft.com/office/drawing/2014/main" id="{BA553F60-2BE5-01DB-9C02-B140BBE73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2241612" y="-67476"/>
            <a:ext cx="848708" cy="848708"/>
          </a:xfrm>
          <a:prstGeom prst="rect">
            <a:avLst/>
          </a:prstGeom>
        </p:spPr>
      </p:pic>
      <p:sp>
        <p:nvSpPr>
          <p:cNvPr id="19" name="Rectangle 18">
            <a:extLst>
              <a:ext uri="{FF2B5EF4-FFF2-40B4-BE49-F238E27FC236}">
                <a16:creationId xmlns:a16="http://schemas.microsoft.com/office/drawing/2014/main" id="{FB8BB5B3-8377-CBE4-E1C6-49879102DEB0}"/>
              </a:ext>
            </a:extLst>
          </p:cNvPr>
          <p:cNvSpPr/>
          <p:nvPr/>
        </p:nvSpPr>
        <p:spPr>
          <a:xfrm>
            <a:off x="824746" y="1852879"/>
            <a:ext cx="5271254" cy="35730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2F42EAD-F92E-145D-28D4-AC3465C65AAB}"/>
              </a:ext>
            </a:extLst>
          </p:cNvPr>
          <p:cNvSpPr txBox="1"/>
          <p:nvPr/>
        </p:nvSpPr>
        <p:spPr>
          <a:xfrm>
            <a:off x="-473323" y="385407"/>
            <a:ext cx="3707956" cy="830997"/>
          </a:xfrm>
          <a:prstGeom prst="rect">
            <a:avLst/>
          </a:prstGeom>
          <a:noFill/>
        </p:spPr>
        <p:txBody>
          <a:bodyPr wrap="square" rtlCol="0">
            <a:spAutoFit/>
          </a:bodyPr>
          <a:lstStyle/>
          <a:p>
            <a:pPr algn="ctr"/>
            <a:r>
              <a:rPr lang="en-GB" sz="2400" b="1">
                <a:solidFill>
                  <a:srgbClr val="E5E5FF"/>
                </a:solidFill>
                <a:latin typeface="Montserrat" panose="00000500000000000000" pitchFamily="2" charset="0"/>
              </a:rPr>
              <a:t>Wednesday </a:t>
            </a:r>
          </a:p>
          <a:p>
            <a:pPr algn="ctr"/>
            <a:r>
              <a:rPr lang="en-GB" sz="2400" b="1">
                <a:solidFill>
                  <a:srgbClr val="E5E5FF"/>
                </a:solidFill>
                <a:latin typeface="Montserrat" panose="00000500000000000000" pitchFamily="2" charset="0"/>
              </a:rPr>
              <a:t>11 December</a:t>
            </a:r>
            <a:endParaRPr lang="en-US" sz="2400" b="1">
              <a:solidFill>
                <a:srgbClr val="E5E5FF"/>
              </a:solidFill>
              <a:latin typeface="Montserrat" panose="00000500000000000000" pitchFamily="2" charset="0"/>
            </a:endParaRPr>
          </a:p>
        </p:txBody>
      </p:sp>
      <p:pic>
        <p:nvPicPr>
          <p:cNvPr id="20" name="Picture 19" descr="A group of gold stars on a black background&#10;&#10;Description automatically generated">
            <a:extLst>
              <a:ext uri="{FF2B5EF4-FFF2-40B4-BE49-F238E27FC236}">
                <a16:creationId xmlns:a16="http://schemas.microsoft.com/office/drawing/2014/main" id="{A84D4D3F-3E20-98FA-EC07-D2DCB6ABFA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76967" y="1428525"/>
            <a:ext cx="848708" cy="848708"/>
          </a:xfrm>
          <a:prstGeom prst="rect">
            <a:avLst/>
          </a:prstGeom>
        </p:spPr>
      </p:pic>
      <p:pic>
        <p:nvPicPr>
          <p:cNvPr id="21" name="Picture 20" descr="A group of gold stars on a black background&#10;&#10;Description automatically generated">
            <a:extLst>
              <a:ext uri="{FF2B5EF4-FFF2-40B4-BE49-F238E27FC236}">
                <a16:creationId xmlns:a16="http://schemas.microsoft.com/office/drawing/2014/main" id="{78820B70-3BAE-271A-A8A1-268366D84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55631" y="-77002"/>
            <a:ext cx="848708" cy="848708"/>
          </a:xfrm>
          <a:prstGeom prst="rect">
            <a:avLst/>
          </a:prstGeom>
        </p:spPr>
      </p:pic>
      <p:sp>
        <p:nvSpPr>
          <p:cNvPr id="22" name="TextBox 21">
            <a:extLst>
              <a:ext uri="{FF2B5EF4-FFF2-40B4-BE49-F238E27FC236}">
                <a16:creationId xmlns:a16="http://schemas.microsoft.com/office/drawing/2014/main" id="{1439F622-E0F4-9A98-B6C4-5A385617D09B}"/>
              </a:ext>
            </a:extLst>
          </p:cNvPr>
          <p:cNvSpPr txBox="1"/>
          <p:nvPr/>
        </p:nvSpPr>
        <p:spPr>
          <a:xfrm>
            <a:off x="6288551" y="2001952"/>
            <a:ext cx="5586237" cy="3477875"/>
          </a:xfrm>
          <a:prstGeom prst="rect">
            <a:avLst/>
          </a:prstGeom>
          <a:noFill/>
        </p:spPr>
        <p:txBody>
          <a:bodyPr wrap="square" rtlCol="0">
            <a:spAutoFit/>
          </a:bodyPr>
          <a:lstStyle/>
          <a:p>
            <a:endParaRPr lang="en-GB" sz="2000" b="1" dirty="0">
              <a:solidFill>
                <a:srgbClr val="E5E5FF"/>
              </a:solidFill>
              <a:latin typeface="Montserrat" panose="00000500000000000000" pitchFamily="2" charset="0"/>
            </a:endParaRPr>
          </a:p>
          <a:p>
            <a:r>
              <a:rPr lang="en-GB" sz="2000" b="1" dirty="0">
                <a:solidFill>
                  <a:srgbClr val="E5E5FF"/>
                </a:solidFill>
                <a:latin typeface="Montserrat" panose="00000500000000000000" pitchFamily="2" charset="0"/>
              </a:rPr>
              <a:t>Here’s a heavily laden truck full of wood for our partners in Ukraine. Look at the crane and everyone working to move it around. It’s tiring work. </a:t>
            </a:r>
          </a:p>
          <a:p>
            <a:endParaRPr lang="en-GB" sz="2000" b="1" dirty="0">
              <a:solidFill>
                <a:srgbClr val="E5E5FF"/>
              </a:solidFill>
              <a:latin typeface="Montserrat" panose="00000500000000000000" pitchFamily="2" charset="0"/>
            </a:endParaRPr>
          </a:p>
          <a:p>
            <a:r>
              <a:rPr lang="en-GB" sz="2000" b="1" dirty="0">
                <a:solidFill>
                  <a:srgbClr val="E5E5FF"/>
                </a:solidFill>
                <a:latin typeface="Montserrat" panose="00000500000000000000" pitchFamily="2" charset="0"/>
              </a:rPr>
              <a:t>Life can be quite tiring! In this verse Jesus reminds us that all the physical and emotional worries that weigh us down can be given to him through prayer.</a:t>
            </a:r>
          </a:p>
        </p:txBody>
      </p:sp>
      <p:pic>
        <p:nvPicPr>
          <p:cNvPr id="7" name="Picture 6" descr="A group of colorful smoke&#10;&#10;Description automatically generated">
            <a:extLst>
              <a:ext uri="{FF2B5EF4-FFF2-40B4-BE49-F238E27FC236}">
                <a16:creationId xmlns:a16="http://schemas.microsoft.com/office/drawing/2014/main" id="{1A5C1F38-0766-DD9F-9EB7-3E2B5F762C8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490410">
            <a:off x="6919931" y="1198227"/>
            <a:ext cx="3851375" cy="1607448"/>
          </a:xfrm>
          <a:prstGeom prst="rect">
            <a:avLst/>
          </a:prstGeom>
        </p:spPr>
      </p:pic>
      <p:sp>
        <p:nvSpPr>
          <p:cNvPr id="2" name="Rectangle 1">
            <a:extLst>
              <a:ext uri="{FF2B5EF4-FFF2-40B4-BE49-F238E27FC236}">
                <a16:creationId xmlns:a16="http://schemas.microsoft.com/office/drawing/2014/main" id="{4273CFEF-67D7-3330-435B-A02AEDCB1ABF}"/>
              </a:ext>
            </a:extLst>
          </p:cNvPr>
          <p:cNvSpPr/>
          <p:nvPr/>
        </p:nvSpPr>
        <p:spPr>
          <a:xfrm>
            <a:off x="6288551" y="1675168"/>
            <a:ext cx="5464629" cy="64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rgbClr val="222544"/>
                </a:solidFill>
                <a:latin typeface="Montserrat" panose="00000500000000000000" pitchFamily="2" charset="0"/>
              </a:rPr>
              <a:t>Heavily laden</a:t>
            </a:r>
          </a:p>
        </p:txBody>
      </p:sp>
      <p:sp>
        <p:nvSpPr>
          <p:cNvPr id="5" name="TextBox 4">
            <a:extLst>
              <a:ext uri="{FF2B5EF4-FFF2-40B4-BE49-F238E27FC236}">
                <a16:creationId xmlns:a16="http://schemas.microsoft.com/office/drawing/2014/main" id="{D935E496-9A0D-73BF-A279-664DDAF9D27B}"/>
              </a:ext>
            </a:extLst>
          </p:cNvPr>
          <p:cNvSpPr txBox="1"/>
          <p:nvPr/>
        </p:nvSpPr>
        <p:spPr>
          <a:xfrm>
            <a:off x="3607747" y="387856"/>
            <a:ext cx="8267041" cy="1077218"/>
          </a:xfrm>
          <a:prstGeom prst="rect">
            <a:avLst/>
          </a:prstGeom>
          <a:noFill/>
        </p:spPr>
        <p:txBody>
          <a:bodyPr wrap="square" rtlCol="0">
            <a:spAutoFit/>
          </a:bodyPr>
          <a:lstStyle/>
          <a:p>
            <a:pPr algn="r"/>
            <a:r>
              <a:rPr lang="en-US" sz="2000" b="1" dirty="0">
                <a:solidFill>
                  <a:srgbClr val="E5E5FF"/>
                </a:solidFill>
                <a:latin typeface="Montserrat" panose="00000500000000000000" pitchFamily="2" charset="0"/>
              </a:rPr>
              <a:t>Come to me, all who labour and are heavy laden, </a:t>
            </a:r>
          </a:p>
          <a:p>
            <a:pPr algn="r"/>
            <a:r>
              <a:rPr lang="en-US" sz="2000" b="1" dirty="0">
                <a:solidFill>
                  <a:srgbClr val="E5E5FF"/>
                </a:solidFill>
                <a:latin typeface="Montserrat" panose="00000500000000000000" pitchFamily="2" charset="0"/>
              </a:rPr>
              <a:t>and I will give you rest. </a:t>
            </a:r>
          </a:p>
          <a:p>
            <a:pPr algn="r"/>
            <a:r>
              <a:rPr lang="en-US" sz="2400" b="1" dirty="0">
                <a:solidFill>
                  <a:srgbClr val="E5E5FF"/>
                </a:solidFill>
                <a:latin typeface="Montserrat" panose="00000500000000000000" pitchFamily="2" charset="0"/>
              </a:rPr>
              <a:t>Matthew 18:28</a:t>
            </a:r>
          </a:p>
        </p:txBody>
      </p:sp>
      <p:sp>
        <p:nvSpPr>
          <p:cNvPr id="9" name="TextBox 8">
            <a:extLst>
              <a:ext uri="{FF2B5EF4-FFF2-40B4-BE49-F238E27FC236}">
                <a16:creationId xmlns:a16="http://schemas.microsoft.com/office/drawing/2014/main" id="{8BCCFB66-61CA-FBCB-F169-6D10AB0DACED}"/>
              </a:ext>
            </a:extLst>
          </p:cNvPr>
          <p:cNvSpPr txBox="1"/>
          <p:nvPr/>
        </p:nvSpPr>
        <p:spPr>
          <a:xfrm>
            <a:off x="491383" y="5601609"/>
            <a:ext cx="5604617" cy="523220"/>
          </a:xfrm>
          <a:prstGeom prst="rect">
            <a:avLst/>
          </a:prstGeom>
          <a:noFill/>
        </p:spPr>
        <p:txBody>
          <a:bodyPr wrap="square" rtlCol="0">
            <a:spAutoFit/>
          </a:bodyPr>
          <a:lstStyle/>
          <a:p>
            <a:pPr algn="ctr"/>
            <a:r>
              <a:rPr lang="en-US" sz="1400" b="1">
                <a:latin typeface="Montserrat" panose="00000500000000000000" pitchFamily="2" charset="0"/>
              </a:rPr>
              <a:t>Caritas Khmelnytskyi – the Church partner organisation CAFOD works with in Ukraine - </a:t>
            </a:r>
            <a:r>
              <a:rPr lang="en-GB" sz="1400" b="1">
                <a:latin typeface="Montserrat" panose="00000500000000000000" pitchFamily="2" charset="0"/>
              </a:rPr>
              <a:t>unloading firewood.</a:t>
            </a:r>
            <a:endParaRPr lang="en-US" sz="1400" b="1">
              <a:latin typeface="Montserrat" panose="00000500000000000000" pitchFamily="2" charset="0"/>
            </a:endParaRPr>
          </a:p>
        </p:txBody>
      </p:sp>
    </p:spTree>
    <p:extLst>
      <p:ext uri="{BB962C8B-B14F-4D97-AF65-F5344CB8AC3E}">
        <p14:creationId xmlns:p14="http://schemas.microsoft.com/office/powerpoint/2010/main" val="1659585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007BAD-33C4-B40B-438C-AD6139389469}"/>
              </a:ext>
            </a:extLst>
          </p:cNvPr>
          <p:cNvSpPr/>
          <p:nvPr/>
        </p:nvSpPr>
        <p:spPr>
          <a:xfrm>
            <a:off x="5170714" y="0"/>
            <a:ext cx="7021286" cy="6843676"/>
          </a:xfrm>
          <a:prstGeom prst="rect">
            <a:avLst/>
          </a:prstGeom>
          <a:gradFill flip="none" rotWithShape="1">
            <a:gsLst>
              <a:gs pos="33000">
                <a:srgbClr val="FFFFFF"/>
              </a:gs>
              <a:gs pos="16000">
                <a:srgbClr val="FEFEFE"/>
              </a:gs>
              <a:gs pos="100000">
                <a:srgbClr val="9954CC"/>
              </a:gs>
              <a:gs pos="72000">
                <a:srgbClr val="9954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6741" y="5747189"/>
            <a:ext cx="2609519" cy="1073974"/>
          </a:xfrm>
          <a:prstGeom prst="rect">
            <a:avLst/>
          </a:prstGeom>
        </p:spPr>
      </p:pic>
      <p:pic>
        <p:nvPicPr>
          <p:cNvPr id="7" name="Picture 6" descr="A group of colorful smoke&#10;&#10;Description automatically generated">
            <a:extLst>
              <a:ext uri="{FF2B5EF4-FFF2-40B4-BE49-F238E27FC236}">
                <a16:creationId xmlns:a16="http://schemas.microsoft.com/office/drawing/2014/main" id="{D2114769-89D3-AADB-5CA3-FABB19B08D4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353958">
            <a:off x="6747560" y="3635176"/>
            <a:ext cx="5958453" cy="2486879"/>
          </a:xfrm>
          <a:prstGeom prst="rect">
            <a:avLst/>
          </a:prstGeom>
        </p:spPr>
      </p:pic>
      <p:sp>
        <p:nvSpPr>
          <p:cNvPr id="6" name="Rectangle 5">
            <a:extLst>
              <a:ext uri="{FF2B5EF4-FFF2-40B4-BE49-F238E27FC236}">
                <a16:creationId xmlns:a16="http://schemas.microsoft.com/office/drawing/2014/main" id="{7C0A4F8C-3394-BE89-85DD-B61D317B0870}"/>
              </a:ext>
            </a:extLst>
          </p:cNvPr>
          <p:cNvSpPr/>
          <p:nvPr/>
        </p:nvSpPr>
        <p:spPr>
          <a:xfrm>
            <a:off x="46513" y="36097"/>
            <a:ext cx="7240397" cy="6746866"/>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2E65ECB-9356-3E10-D3C3-9BC57559B973}"/>
              </a:ext>
            </a:extLst>
          </p:cNvPr>
          <p:cNvSpPr txBox="1"/>
          <p:nvPr/>
        </p:nvSpPr>
        <p:spPr>
          <a:xfrm>
            <a:off x="7492318" y="222600"/>
            <a:ext cx="4494274" cy="5247590"/>
          </a:xfrm>
          <a:prstGeom prst="rect">
            <a:avLst/>
          </a:prstGeom>
          <a:noFill/>
        </p:spPr>
        <p:txBody>
          <a:bodyPr wrap="square" rtlCol="0">
            <a:spAutoFit/>
          </a:bodyPr>
          <a:lstStyle/>
          <a:p>
            <a:r>
              <a:rPr lang="en-US" b="1">
                <a:solidFill>
                  <a:srgbClr val="20120C"/>
                </a:solidFill>
                <a:latin typeface="Montserrat" panose="00000500000000000000" pitchFamily="2" charset="0"/>
              </a:rPr>
              <a:t>In the next part of the passage Jesus says he has a gentle and lowly heart – another word we might use is humble.</a:t>
            </a:r>
          </a:p>
          <a:p>
            <a:endParaRPr lang="en-US" b="1">
              <a:solidFill>
                <a:srgbClr val="20120C"/>
              </a:solidFill>
              <a:latin typeface="Montserrat" panose="00000500000000000000" pitchFamily="2" charset="0"/>
            </a:endParaRPr>
          </a:p>
          <a:p>
            <a:r>
              <a:rPr lang="en-US" b="1">
                <a:solidFill>
                  <a:srgbClr val="20120C"/>
                </a:solidFill>
                <a:latin typeface="Montserrat" panose="00000500000000000000" pitchFamily="2" charset="0"/>
              </a:rPr>
              <a:t>Something wonderful happens when we pray – it’s hard to explain in words but Jesus relieves us of the things that cause anxiety. And we can pray for our brothers and sisters around the world to experience the same thing.</a:t>
            </a:r>
          </a:p>
          <a:p>
            <a:pPr algn="ctr"/>
            <a:endParaRPr lang="en-GB" sz="1700" b="1">
              <a:solidFill>
                <a:srgbClr val="E5E5FF"/>
              </a:solidFill>
              <a:latin typeface="Montserrat" panose="00000500000000000000" pitchFamily="2" charset="0"/>
            </a:endParaRPr>
          </a:p>
          <a:p>
            <a:pPr algn="ctr"/>
            <a:endParaRPr lang="en-GB" sz="1700" b="1">
              <a:solidFill>
                <a:srgbClr val="E5E5FF"/>
              </a:solidFill>
              <a:latin typeface="Montserrat" panose="00000500000000000000" pitchFamily="2" charset="0"/>
            </a:endParaRPr>
          </a:p>
          <a:p>
            <a:pPr algn="ctr"/>
            <a:r>
              <a:rPr lang="en-GB" sz="1700" b="1">
                <a:solidFill>
                  <a:srgbClr val="20120C"/>
                </a:solidFill>
                <a:latin typeface="Montserrat" panose="00000500000000000000" pitchFamily="2" charset="0"/>
              </a:rPr>
              <a:t>Lord, we pray for our brothers and sisters in Ukraine. Whatever their physical or emotional needs might be at this moment – we pray they find rest in you. Amen.   </a:t>
            </a:r>
          </a:p>
        </p:txBody>
      </p:sp>
      <p:sp>
        <p:nvSpPr>
          <p:cNvPr id="14" name="TextBox 13">
            <a:extLst>
              <a:ext uri="{FF2B5EF4-FFF2-40B4-BE49-F238E27FC236}">
                <a16:creationId xmlns:a16="http://schemas.microsoft.com/office/drawing/2014/main" id="{26CF463F-E3C1-352D-EFAB-E20F1CE46320}"/>
              </a:ext>
            </a:extLst>
          </p:cNvPr>
          <p:cNvSpPr txBox="1"/>
          <p:nvPr/>
        </p:nvSpPr>
        <p:spPr>
          <a:xfrm>
            <a:off x="118643" y="6137117"/>
            <a:ext cx="6978843" cy="426970"/>
          </a:xfrm>
          <a:prstGeom prst="rect">
            <a:avLst/>
          </a:prstGeom>
          <a:solidFill>
            <a:srgbClr val="222544">
              <a:alpha val="62000"/>
            </a:srgbClr>
          </a:solidFill>
        </p:spPr>
        <p:txBody>
          <a:bodyPr wrap="square" rtlCol="0">
            <a:spAutoFit/>
          </a:bodyPr>
          <a:lstStyle/>
          <a:p>
            <a:pPr algn="ctr"/>
            <a:r>
              <a:rPr lang="en-GB" sz="1400" b="1">
                <a:solidFill>
                  <a:schemeClr val="bg1"/>
                </a:solidFill>
                <a:latin typeface="Montserrat" panose="00000500000000000000" pitchFamily="2" charset="0"/>
              </a:rPr>
              <a:t>Firewood being unloaded in Ukraine. </a:t>
            </a:r>
          </a:p>
          <a:p>
            <a:pPr algn="ctr"/>
            <a:endParaRPr lang="en-US" sz="800" b="1">
              <a:solidFill>
                <a:schemeClr val="bg1"/>
              </a:solidFill>
              <a:latin typeface="Montserrat" panose="00000500000000000000" pitchFamily="2" charset="0"/>
            </a:endParaRPr>
          </a:p>
        </p:txBody>
      </p:sp>
      <p:pic>
        <p:nvPicPr>
          <p:cNvPr id="10" name="Picture 9" descr="A group of snowflakes on a black background&#10;&#10;Description automatically generated">
            <a:extLst>
              <a:ext uri="{FF2B5EF4-FFF2-40B4-BE49-F238E27FC236}">
                <a16:creationId xmlns:a16="http://schemas.microsoft.com/office/drawing/2014/main" id="{6F21DEFF-EF1E-5D5B-63CF-C7AF147D2C4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18643" y="5860982"/>
            <a:ext cx="658063" cy="941452"/>
          </a:xfrm>
          <a:prstGeom prst="rect">
            <a:avLst/>
          </a:prstGeom>
        </p:spPr>
      </p:pic>
      <p:pic>
        <p:nvPicPr>
          <p:cNvPr id="2" name="Graphic 1" descr="Monthly calendar outline">
            <a:hlinkClick r:id="rId7" action="ppaction://hlinksldjump"/>
            <a:extLst>
              <a:ext uri="{FF2B5EF4-FFF2-40B4-BE49-F238E27FC236}">
                <a16:creationId xmlns:a16="http://schemas.microsoft.com/office/drawing/2014/main" id="{C3E93056-5B62-638F-72B5-AC64A49ACD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84030" y="5803702"/>
            <a:ext cx="914400" cy="914400"/>
          </a:xfrm>
          <a:prstGeom prst="rect">
            <a:avLst/>
          </a:prstGeom>
        </p:spPr>
      </p:pic>
    </p:spTree>
    <p:extLst>
      <p:ext uri="{BB962C8B-B14F-4D97-AF65-F5344CB8AC3E}">
        <p14:creationId xmlns:p14="http://schemas.microsoft.com/office/powerpoint/2010/main" val="187111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954CC"/>
        </a:solidFill>
        <a:effectLst/>
      </p:bgPr>
    </p:bg>
    <p:spTree>
      <p:nvGrpSpPr>
        <p:cNvPr id="1" name=""/>
        <p:cNvGrpSpPr/>
        <p:nvPr/>
      </p:nvGrpSpPr>
      <p:grpSpPr>
        <a:xfrm>
          <a:off x="0" y="0"/>
          <a:ext cx="0" cy="0"/>
          <a:chOff x="0" y="0"/>
          <a:chExt cx="0" cy="0"/>
        </a:xfrm>
      </p:grpSpPr>
      <p:pic>
        <p:nvPicPr>
          <p:cNvPr id="23" name="Picture 22" descr="A tree and stars in the sky&#10;&#10;Description automatically generated">
            <a:extLst>
              <a:ext uri="{FF2B5EF4-FFF2-40B4-BE49-F238E27FC236}">
                <a16:creationId xmlns:a16="http://schemas.microsoft.com/office/drawing/2014/main" id="{92B53489-29A3-E9B0-6A56-7F8846EAC4F4}"/>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group of colorful smoke&#10;&#10;Description automatically generated">
            <a:extLst>
              <a:ext uri="{FF2B5EF4-FFF2-40B4-BE49-F238E27FC236}">
                <a16:creationId xmlns:a16="http://schemas.microsoft.com/office/drawing/2014/main" id="{11312FCB-9E50-B8AC-C801-B6EA8D567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0"/>
            <a:ext cx="3418115" cy="2364832"/>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481" y="5601609"/>
            <a:ext cx="2609519" cy="1073974"/>
          </a:xfrm>
          <a:prstGeom prst="rect">
            <a:avLst/>
          </a:prstGeom>
        </p:spPr>
      </p:pic>
      <p:pic>
        <p:nvPicPr>
          <p:cNvPr id="8" name="Picture 7" descr="A group of colorful smoke&#10;&#10;Description automatically generated">
            <a:extLst>
              <a:ext uri="{FF2B5EF4-FFF2-40B4-BE49-F238E27FC236}">
                <a16:creationId xmlns:a16="http://schemas.microsoft.com/office/drawing/2014/main" id="{63EB40D3-F4F7-BD18-6897-457B46AC34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0800000">
            <a:off x="-7495" y="0"/>
            <a:ext cx="4658437" cy="2674985"/>
          </a:xfrm>
          <a:prstGeom prst="rect">
            <a:avLst/>
          </a:prstGeom>
        </p:spPr>
      </p:pic>
      <p:pic>
        <p:nvPicPr>
          <p:cNvPr id="16" name="Picture 15" descr="A group of gold stars on a black background&#10;&#10;Description automatically generated">
            <a:extLst>
              <a:ext uri="{FF2B5EF4-FFF2-40B4-BE49-F238E27FC236}">
                <a16:creationId xmlns:a16="http://schemas.microsoft.com/office/drawing/2014/main" id="{BA553F60-2BE5-01DB-9C02-B140BBE73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2241612" y="-67476"/>
            <a:ext cx="848708" cy="848708"/>
          </a:xfrm>
          <a:prstGeom prst="rect">
            <a:avLst/>
          </a:prstGeom>
        </p:spPr>
      </p:pic>
      <p:sp>
        <p:nvSpPr>
          <p:cNvPr id="19" name="Rectangle 18">
            <a:extLst>
              <a:ext uri="{FF2B5EF4-FFF2-40B4-BE49-F238E27FC236}">
                <a16:creationId xmlns:a16="http://schemas.microsoft.com/office/drawing/2014/main" id="{FB8BB5B3-8377-CBE4-E1C6-49879102DEB0}"/>
              </a:ext>
            </a:extLst>
          </p:cNvPr>
          <p:cNvSpPr/>
          <p:nvPr/>
        </p:nvSpPr>
        <p:spPr>
          <a:xfrm>
            <a:off x="843291" y="1842006"/>
            <a:ext cx="5271254" cy="35730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2F42EAD-F92E-145D-28D4-AC3465C65AAB}"/>
              </a:ext>
            </a:extLst>
          </p:cNvPr>
          <p:cNvSpPr txBox="1"/>
          <p:nvPr/>
        </p:nvSpPr>
        <p:spPr>
          <a:xfrm>
            <a:off x="347387" y="453215"/>
            <a:ext cx="3707956" cy="830997"/>
          </a:xfrm>
          <a:prstGeom prst="rect">
            <a:avLst/>
          </a:prstGeom>
          <a:noFill/>
        </p:spPr>
        <p:txBody>
          <a:bodyPr wrap="square" rtlCol="0">
            <a:spAutoFit/>
          </a:bodyPr>
          <a:lstStyle/>
          <a:p>
            <a:r>
              <a:rPr lang="en-GB" sz="2400" b="1" dirty="0">
                <a:solidFill>
                  <a:srgbClr val="E5E5FF"/>
                </a:solidFill>
                <a:latin typeface="Montserrat" panose="00000500000000000000" pitchFamily="2" charset="0"/>
              </a:rPr>
              <a:t>Thursday </a:t>
            </a:r>
          </a:p>
          <a:p>
            <a:r>
              <a:rPr lang="en-GB" sz="2400" b="1" dirty="0">
                <a:solidFill>
                  <a:srgbClr val="E5E5FF"/>
                </a:solidFill>
                <a:latin typeface="Montserrat" panose="00000500000000000000" pitchFamily="2" charset="0"/>
              </a:rPr>
              <a:t>12 December</a:t>
            </a:r>
            <a:endParaRPr lang="en-US" sz="2400" b="1" dirty="0">
              <a:solidFill>
                <a:srgbClr val="E5E5FF"/>
              </a:solidFill>
              <a:latin typeface="Montserrat" panose="00000500000000000000" pitchFamily="2" charset="0"/>
            </a:endParaRPr>
          </a:p>
        </p:txBody>
      </p:sp>
      <p:pic>
        <p:nvPicPr>
          <p:cNvPr id="20" name="Picture 19" descr="A group of gold stars on a black background&#10;&#10;Description automatically generated">
            <a:extLst>
              <a:ext uri="{FF2B5EF4-FFF2-40B4-BE49-F238E27FC236}">
                <a16:creationId xmlns:a16="http://schemas.microsoft.com/office/drawing/2014/main" id="{A84D4D3F-3E20-98FA-EC07-D2DCB6ABFA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76967" y="1428525"/>
            <a:ext cx="848708" cy="848708"/>
          </a:xfrm>
          <a:prstGeom prst="rect">
            <a:avLst/>
          </a:prstGeom>
        </p:spPr>
      </p:pic>
      <p:pic>
        <p:nvPicPr>
          <p:cNvPr id="21" name="Picture 20" descr="A group of gold stars on a black background&#10;&#10;Description automatically generated">
            <a:extLst>
              <a:ext uri="{FF2B5EF4-FFF2-40B4-BE49-F238E27FC236}">
                <a16:creationId xmlns:a16="http://schemas.microsoft.com/office/drawing/2014/main" id="{78820B70-3BAE-271A-A8A1-268366D84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55631" y="-77002"/>
            <a:ext cx="848708" cy="848708"/>
          </a:xfrm>
          <a:prstGeom prst="rect">
            <a:avLst/>
          </a:prstGeom>
        </p:spPr>
      </p:pic>
      <p:sp>
        <p:nvSpPr>
          <p:cNvPr id="22" name="TextBox 21">
            <a:extLst>
              <a:ext uri="{FF2B5EF4-FFF2-40B4-BE49-F238E27FC236}">
                <a16:creationId xmlns:a16="http://schemas.microsoft.com/office/drawing/2014/main" id="{1439F622-E0F4-9A98-B6C4-5A385617D09B}"/>
              </a:ext>
            </a:extLst>
          </p:cNvPr>
          <p:cNvSpPr txBox="1"/>
          <p:nvPr/>
        </p:nvSpPr>
        <p:spPr>
          <a:xfrm>
            <a:off x="6288551" y="2001952"/>
            <a:ext cx="5586237" cy="3724096"/>
          </a:xfrm>
          <a:prstGeom prst="rect">
            <a:avLst/>
          </a:prstGeom>
          <a:noFill/>
        </p:spPr>
        <p:txBody>
          <a:bodyPr wrap="square" rtlCol="0">
            <a:spAutoFit/>
          </a:bodyPr>
          <a:lstStyle/>
          <a:p>
            <a:endParaRPr lang="en-GB" sz="2000" b="1" dirty="0">
              <a:solidFill>
                <a:srgbClr val="E5E5FF"/>
              </a:solidFill>
              <a:latin typeface="Montserrat" panose="00000500000000000000" pitchFamily="2" charset="0"/>
            </a:endParaRPr>
          </a:p>
          <a:p>
            <a:r>
              <a:rPr lang="en-GB" b="1" dirty="0">
                <a:solidFill>
                  <a:srgbClr val="E5E5FF"/>
                </a:solidFill>
                <a:latin typeface="Montserrat" panose="00000500000000000000" pitchFamily="2" charset="0"/>
              </a:rPr>
              <a:t>John the Baptist was really important! Jesus is so keen people understand this that he says later, “he who has ears to hear, let him hear”.  </a:t>
            </a:r>
          </a:p>
          <a:p>
            <a:endParaRPr lang="en-GB" b="1" dirty="0">
              <a:solidFill>
                <a:srgbClr val="E5E5FF"/>
              </a:solidFill>
              <a:latin typeface="Montserrat" panose="00000500000000000000" pitchFamily="2" charset="0"/>
            </a:endParaRPr>
          </a:p>
          <a:p>
            <a:r>
              <a:rPr lang="en-GB" b="1" dirty="0">
                <a:solidFill>
                  <a:srgbClr val="E5E5FF"/>
                </a:solidFill>
                <a:latin typeface="Montserrat" panose="00000500000000000000" pitchFamily="2" charset="0"/>
              </a:rPr>
              <a:t>John the Baptist marks a change from the Old Testament to the New Testament. He was saying something new – and (spoiler alert) he was killed as a result. John was preparing people for an upside down Kingdom where the least will be first. It was a really bold thing to say at the time!</a:t>
            </a:r>
            <a:endParaRPr lang="en-GB" sz="2000" b="1" dirty="0">
              <a:solidFill>
                <a:srgbClr val="E5E5FF"/>
              </a:solidFill>
              <a:latin typeface="Montserrat" panose="00000500000000000000" pitchFamily="2" charset="0"/>
            </a:endParaRPr>
          </a:p>
        </p:txBody>
      </p:sp>
      <p:pic>
        <p:nvPicPr>
          <p:cNvPr id="7" name="Picture 6" descr="A group of colorful smoke&#10;&#10;Description automatically generated">
            <a:extLst>
              <a:ext uri="{FF2B5EF4-FFF2-40B4-BE49-F238E27FC236}">
                <a16:creationId xmlns:a16="http://schemas.microsoft.com/office/drawing/2014/main" id="{1A5C1F38-0766-DD9F-9EB7-3E2B5F762C8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490410">
            <a:off x="6928641" y="1191291"/>
            <a:ext cx="3851375" cy="1607448"/>
          </a:xfrm>
          <a:prstGeom prst="rect">
            <a:avLst/>
          </a:prstGeom>
        </p:spPr>
      </p:pic>
      <p:sp>
        <p:nvSpPr>
          <p:cNvPr id="2" name="Rectangle 1">
            <a:extLst>
              <a:ext uri="{FF2B5EF4-FFF2-40B4-BE49-F238E27FC236}">
                <a16:creationId xmlns:a16="http://schemas.microsoft.com/office/drawing/2014/main" id="{4273CFEF-67D7-3330-435B-A02AEDCB1ABF}"/>
              </a:ext>
            </a:extLst>
          </p:cNvPr>
          <p:cNvSpPr/>
          <p:nvPr/>
        </p:nvSpPr>
        <p:spPr>
          <a:xfrm>
            <a:off x="6288551" y="1672628"/>
            <a:ext cx="5464629" cy="64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rgbClr val="222544"/>
                </a:solidFill>
                <a:latin typeface="Montserrat" panose="00000500000000000000" pitchFamily="2" charset="0"/>
              </a:rPr>
              <a:t>Listen up! </a:t>
            </a:r>
          </a:p>
        </p:txBody>
      </p:sp>
      <p:sp>
        <p:nvSpPr>
          <p:cNvPr id="5" name="TextBox 4">
            <a:extLst>
              <a:ext uri="{FF2B5EF4-FFF2-40B4-BE49-F238E27FC236}">
                <a16:creationId xmlns:a16="http://schemas.microsoft.com/office/drawing/2014/main" id="{B04A3F90-437E-C213-6FFD-2C6150D209DF}"/>
              </a:ext>
            </a:extLst>
          </p:cNvPr>
          <p:cNvSpPr txBox="1"/>
          <p:nvPr/>
        </p:nvSpPr>
        <p:spPr>
          <a:xfrm>
            <a:off x="3607747" y="387856"/>
            <a:ext cx="8267041" cy="1077218"/>
          </a:xfrm>
          <a:prstGeom prst="rect">
            <a:avLst/>
          </a:prstGeom>
          <a:noFill/>
        </p:spPr>
        <p:txBody>
          <a:bodyPr wrap="square" rtlCol="0">
            <a:spAutoFit/>
          </a:bodyPr>
          <a:lstStyle/>
          <a:p>
            <a:pPr algn="r"/>
            <a:r>
              <a:rPr lang="en-US" sz="2000" b="1">
                <a:solidFill>
                  <a:srgbClr val="E5E5FF"/>
                </a:solidFill>
                <a:latin typeface="Montserrat" panose="00000500000000000000" pitchFamily="2" charset="0"/>
              </a:rPr>
              <a:t>Truly, I say to you, among those born of women there has arisen no one greater than John the Baptist. </a:t>
            </a:r>
          </a:p>
          <a:p>
            <a:pPr algn="r"/>
            <a:r>
              <a:rPr lang="en-US" sz="2400" b="1">
                <a:solidFill>
                  <a:srgbClr val="E5E5FF"/>
                </a:solidFill>
                <a:latin typeface="Montserrat" panose="00000500000000000000" pitchFamily="2" charset="0"/>
              </a:rPr>
              <a:t>Matthew 11:11</a:t>
            </a:r>
          </a:p>
        </p:txBody>
      </p:sp>
      <p:sp>
        <p:nvSpPr>
          <p:cNvPr id="6" name="TextBox 5">
            <a:extLst>
              <a:ext uri="{FF2B5EF4-FFF2-40B4-BE49-F238E27FC236}">
                <a16:creationId xmlns:a16="http://schemas.microsoft.com/office/drawing/2014/main" id="{9B69C012-F890-DFF2-2446-FCF36B4F74C3}"/>
              </a:ext>
            </a:extLst>
          </p:cNvPr>
          <p:cNvSpPr txBox="1"/>
          <p:nvPr/>
        </p:nvSpPr>
        <p:spPr>
          <a:xfrm>
            <a:off x="491383" y="5512709"/>
            <a:ext cx="5604617" cy="738664"/>
          </a:xfrm>
          <a:prstGeom prst="rect">
            <a:avLst/>
          </a:prstGeom>
          <a:noFill/>
        </p:spPr>
        <p:txBody>
          <a:bodyPr wrap="square" rtlCol="0">
            <a:spAutoFit/>
          </a:bodyPr>
          <a:lstStyle/>
          <a:p>
            <a:pPr algn="ctr"/>
            <a:r>
              <a:rPr lang="en-GB" sz="1400" b="1">
                <a:latin typeface="Montserrat" panose="00000500000000000000" pitchFamily="2" charset="0"/>
              </a:rPr>
              <a:t>Messages of peace are projected onto the House of Commons by Save the Children with support from CAFOD, Action against Hunger and Oxfam </a:t>
            </a:r>
            <a:endParaRPr lang="en-US" sz="1400" b="1">
              <a:latin typeface="Montserrat" panose="00000500000000000000" pitchFamily="2" charset="0"/>
            </a:endParaRPr>
          </a:p>
        </p:txBody>
      </p:sp>
    </p:spTree>
    <p:extLst>
      <p:ext uri="{BB962C8B-B14F-4D97-AF65-F5344CB8AC3E}">
        <p14:creationId xmlns:p14="http://schemas.microsoft.com/office/powerpoint/2010/main" val="2074829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007BAD-33C4-B40B-438C-AD6139389469}"/>
              </a:ext>
            </a:extLst>
          </p:cNvPr>
          <p:cNvSpPr/>
          <p:nvPr/>
        </p:nvSpPr>
        <p:spPr>
          <a:xfrm>
            <a:off x="5170714" y="0"/>
            <a:ext cx="7021286" cy="6843676"/>
          </a:xfrm>
          <a:prstGeom prst="rect">
            <a:avLst/>
          </a:prstGeom>
          <a:gradFill flip="none" rotWithShape="1">
            <a:gsLst>
              <a:gs pos="33000">
                <a:srgbClr val="FFFFFF"/>
              </a:gs>
              <a:gs pos="16000">
                <a:srgbClr val="FEFEFE"/>
              </a:gs>
              <a:gs pos="100000">
                <a:srgbClr val="9954CC"/>
              </a:gs>
              <a:gs pos="72000">
                <a:srgbClr val="9954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6741" y="5747189"/>
            <a:ext cx="2609519" cy="1073974"/>
          </a:xfrm>
          <a:prstGeom prst="rect">
            <a:avLst/>
          </a:prstGeom>
        </p:spPr>
      </p:pic>
      <p:pic>
        <p:nvPicPr>
          <p:cNvPr id="7" name="Picture 6" descr="A group of colorful smoke&#10;&#10;Description automatically generated">
            <a:extLst>
              <a:ext uri="{FF2B5EF4-FFF2-40B4-BE49-F238E27FC236}">
                <a16:creationId xmlns:a16="http://schemas.microsoft.com/office/drawing/2014/main" id="{D2114769-89D3-AADB-5CA3-FABB19B08D4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353958">
            <a:off x="6760229" y="4186852"/>
            <a:ext cx="5958453" cy="2486879"/>
          </a:xfrm>
          <a:prstGeom prst="rect">
            <a:avLst/>
          </a:prstGeom>
        </p:spPr>
      </p:pic>
      <p:sp>
        <p:nvSpPr>
          <p:cNvPr id="6" name="Rectangle 5">
            <a:extLst>
              <a:ext uri="{FF2B5EF4-FFF2-40B4-BE49-F238E27FC236}">
                <a16:creationId xmlns:a16="http://schemas.microsoft.com/office/drawing/2014/main" id="{7C0A4F8C-3394-BE89-85DD-B61D317B0870}"/>
              </a:ext>
            </a:extLst>
          </p:cNvPr>
          <p:cNvSpPr/>
          <p:nvPr/>
        </p:nvSpPr>
        <p:spPr>
          <a:xfrm>
            <a:off x="46513" y="36097"/>
            <a:ext cx="7240397" cy="6746866"/>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2E65ECB-9356-3E10-D3C3-9BC57559B973}"/>
              </a:ext>
            </a:extLst>
          </p:cNvPr>
          <p:cNvSpPr txBox="1">
            <a:spLocks noGrp="1" noRot="1" noMove="1" noResize="1" noEditPoints="1" noAdjustHandles="1" noChangeArrowheads="1" noChangeShapeType="1"/>
          </p:cNvSpPr>
          <p:nvPr/>
        </p:nvSpPr>
        <p:spPr>
          <a:xfrm>
            <a:off x="7492318" y="222600"/>
            <a:ext cx="4494274" cy="5832366"/>
          </a:xfrm>
          <a:prstGeom prst="rect">
            <a:avLst/>
          </a:prstGeom>
          <a:noFill/>
        </p:spPr>
        <p:txBody>
          <a:bodyPr wrap="square" rtlCol="0">
            <a:spAutoFit/>
          </a:bodyPr>
          <a:lstStyle/>
          <a:p>
            <a:r>
              <a:rPr lang="en-US" sz="1600" b="1" dirty="0">
                <a:solidFill>
                  <a:srgbClr val="20120C"/>
                </a:solidFill>
                <a:latin typeface="Montserrat" panose="00000500000000000000" pitchFamily="2" charset="0"/>
              </a:rPr>
              <a:t>A key aspect of Catholic Social Teaching is the preferential option for the poor – in everything we do we should think about the least. </a:t>
            </a:r>
          </a:p>
          <a:p>
            <a:endParaRPr lang="en-US" sz="1600" b="1" dirty="0">
              <a:solidFill>
                <a:srgbClr val="20120C"/>
              </a:solidFill>
              <a:latin typeface="Montserrat" panose="00000500000000000000" pitchFamily="2" charset="0"/>
            </a:endParaRPr>
          </a:p>
          <a:p>
            <a:pPr algn="l"/>
            <a:r>
              <a:rPr lang="en-US" sz="1600" b="1" dirty="0">
                <a:solidFill>
                  <a:srgbClr val="20120C"/>
                </a:solidFill>
                <a:latin typeface="Montserrat" panose="00000500000000000000" pitchFamily="2" charset="0"/>
              </a:rPr>
              <a:t>Sally was an Architecture student in Damascus. When the conflict broke out in Syria, she was forced to flee to Lebanon. Sally was inspired to take action and started visiting a nearby refugee camp to see how she could help. Sally now works with communities, organising activities promoting peace. The communities come together for workshops and plan local initiatives to build relationships and improve refugees’ and local communities’ quality of life.</a:t>
            </a:r>
            <a:endParaRPr lang="en-GB" sz="1600" b="1" dirty="0">
              <a:solidFill>
                <a:srgbClr val="E5E5FF"/>
              </a:solidFill>
              <a:latin typeface="Montserrat" panose="00000500000000000000" pitchFamily="2" charset="0"/>
            </a:endParaRPr>
          </a:p>
          <a:p>
            <a:pPr algn="ctr"/>
            <a:endParaRPr lang="en-GB" sz="1700" b="1" dirty="0">
              <a:solidFill>
                <a:srgbClr val="E5E5FF"/>
              </a:solidFill>
              <a:latin typeface="Montserrat" panose="00000500000000000000" pitchFamily="2" charset="0"/>
            </a:endParaRPr>
          </a:p>
          <a:p>
            <a:pPr algn="ctr"/>
            <a:r>
              <a:rPr lang="en-GB" sz="1400" b="1" dirty="0">
                <a:solidFill>
                  <a:srgbClr val="20120C"/>
                </a:solidFill>
                <a:latin typeface="Montserrat" panose="00000500000000000000" pitchFamily="2" charset="0"/>
              </a:rPr>
              <a:t>Lord, we pray for all those who campaign for peace. We thank you for the example we see in John the Baptist to be brave and bold. Amen. </a:t>
            </a:r>
          </a:p>
        </p:txBody>
      </p:sp>
      <p:sp>
        <p:nvSpPr>
          <p:cNvPr id="14" name="TextBox 13">
            <a:extLst>
              <a:ext uri="{FF2B5EF4-FFF2-40B4-BE49-F238E27FC236}">
                <a16:creationId xmlns:a16="http://schemas.microsoft.com/office/drawing/2014/main" id="{26CF463F-E3C1-352D-EFAB-E20F1CE46320}"/>
              </a:ext>
            </a:extLst>
          </p:cNvPr>
          <p:cNvSpPr txBox="1"/>
          <p:nvPr/>
        </p:nvSpPr>
        <p:spPr>
          <a:xfrm>
            <a:off x="118643" y="6137117"/>
            <a:ext cx="6978843" cy="426970"/>
          </a:xfrm>
          <a:prstGeom prst="rect">
            <a:avLst/>
          </a:prstGeom>
          <a:solidFill>
            <a:srgbClr val="222544">
              <a:alpha val="62000"/>
            </a:srgbClr>
          </a:solidFill>
        </p:spPr>
        <p:txBody>
          <a:bodyPr wrap="square" rtlCol="0">
            <a:spAutoFit/>
          </a:bodyPr>
          <a:lstStyle/>
          <a:p>
            <a:pPr algn="ctr"/>
            <a:r>
              <a:rPr lang="en-GB" sz="1400" b="1" dirty="0">
                <a:solidFill>
                  <a:schemeClr val="bg1"/>
                </a:solidFill>
                <a:latin typeface="Montserrat" panose="00000500000000000000" pitchFamily="2" charset="0"/>
              </a:rPr>
              <a:t>Sally, who works in peacebuilding initiatives in Lebanon. </a:t>
            </a:r>
          </a:p>
          <a:p>
            <a:pPr algn="ctr"/>
            <a:endParaRPr lang="en-US" sz="800" b="1" dirty="0">
              <a:solidFill>
                <a:schemeClr val="bg1"/>
              </a:solidFill>
              <a:latin typeface="Montserrat" panose="00000500000000000000" pitchFamily="2" charset="0"/>
            </a:endParaRPr>
          </a:p>
        </p:txBody>
      </p:sp>
      <p:pic>
        <p:nvPicPr>
          <p:cNvPr id="10" name="Picture 9" descr="A group of snowflakes on a black background&#10;&#10;Description automatically generated">
            <a:extLst>
              <a:ext uri="{FF2B5EF4-FFF2-40B4-BE49-F238E27FC236}">
                <a16:creationId xmlns:a16="http://schemas.microsoft.com/office/drawing/2014/main" id="{6F21DEFF-EF1E-5D5B-63CF-C7AF147D2C4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18643" y="5860982"/>
            <a:ext cx="658063" cy="941452"/>
          </a:xfrm>
          <a:prstGeom prst="rect">
            <a:avLst/>
          </a:prstGeom>
        </p:spPr>
      </p:pic>
      <p:pic>
        <p:nvPicPr>
          <p:cNvPr id="2" name="Graphic 1" descr="Monthly calendar outline">
            <a:hlinkClick r:id="rId7" action="ppaction://hlinksldjump"/>
            <a:extLst>
              <a:ext uri="{FF2B5EF4-FFF2-40B4-BE49-F238E27FC236}">
                <a16:creationId xmlns:a16="http://schemas.microsoft.com/office/drawing/2014/main" id="{70DB0AA0-3574-103E-4C7B-C197A0C343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84030" y="5803702"/>
            <a:ext cx="914400" cy="914400"/>
          </a:xfrm>
          <a:prstGeom prst="rect">
            <a:avLst/>
          </a:prstGeom>
        </p:spPr>
      </p:pic>
    </p:spTree>
    <p:extLst>
      <p:ext uri="{BB962C8B-B14F-4D97-AF65-F5344CB8AC3E}">
        <p14:creationId xmlns:p14="http://schemas.microsoft.com/office/powerpoint/2010/main" val="192825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954CC"/>
        </a:solidFill>
        <a:effectLst/>
      </p:bgPr>
    </p:bg>
    <p:spTree>
      <p:nvGrpSpPr>
        <p:cNvPr id="1" name=""/>
        <p:cNvGrpSpPr/>
        <p:nvPr/>
      </p:nvGrpSpPr>
      <p:grpSpPr>
        <a:xfrm>
          <a:off x="0" y="0"/>
          <a:ext cx="0" cy="0"/>
          <a:chOff x="0" y="0"/>
          <a:chExt cx="0" cy="0"/>
        </a:xfrm>
      </p:grpSpPr>
      <p:pic>
        <p:nvPicPr>
          <p:cNvPr id="23" name="Picture 22" descr="A tree and stars in the sky&#10;&#10;Description automatically generated">
            <a:extLst>
              <a:ext uri="{FF2B5EF4-FFF2-40B4-BE49-F238E27FC236}">
                <a16:creationId xmlns:a16="http://schemas.microsoft.com/office/drawing/2014/main" id="{92B53489-29A3-E9B0-6A56-7F8846EAC4F4}"/>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group of colorful smoke&#10;&#10;Description automatically generated">
            <a:extLst>
              <a:ext uri="{FF2B5EF4-FFF2-40B4-BE49-F238E27FC236}">
                <a16:creationId xmlns:a16="http://schemas.microsoft.com/office/drawing/2014/main" id="{11312FCB-9E50-B8AC-C801-B6EA8D567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0"/>
            <a:ext cx="3418115" cy="2364832"/>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481" y="5601609"/>
            <a:ext cx="2609519" cy="1073974"/>
          </a:xfrm>
          <a:prstGeom prst="rect">
            <a:avLst/>
          </a:prstGeom>
        </p:spPr>
      </p:pic>
      <p:pic>
        <p:nvPicPr>
          <p:cNvPr id="8" name="Picture 7" descr="A group of colorful smoke&#10;&#10;Description automatically generated">
            <a:extLst>
              <a:ext uri="{FF2B5EF4-FFF2-40B4-BE49-F238E27FC236}">
                <a16:creationId xmlns:a16="http://schemas.microsoft.com/office/drawing/2014/main" id="{63EB40D3-F4F7-BD18-6897-457B46AC34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0800000">
            <a:off x="-7495" y="0"/>
            <a:ext cx="4658437" cy="2674985"/>
          </a:xfrm>
          <a:prstGeom prst="rect">
            <a:avLst/>
          </a:prstGeom>
        </p:spPr>
      </p:pic>
      <p:pic>
        <p:nvPicPr>
          <p:cNvPr id="16" name="Picture 15" descr="A group of gold stars on a black background&#10;&#10;Description automatically generated">
            <a:extLst>
              <a:ext uri="{FF2B5EF4-FFF2-40B4-BE49-F238E27FC236}">
                <a16:creationId xmlns:a16="http://schemas.microsoft.com/office/drawing/2014/main" id="{BA553F60-2BE5-01DB-9C02-B140BBE73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2241612" y="-67476"/>
            <a:ext cx="848708" cy="848708"/>
          </a:xfrm>
          <a:prstGeom prst="rect">
            <a:avLst/>
          </a:prstGeom>
        </p:spPr>
      </p:pic>
      <p:sp>
        <p:nvSpPr>
          <p:cNvPr id="19" name="Rectangle 18">
            <a:extLst>
              <a:ext uri="{FF2B5EF4-FFF2-40B4-BE49-F238E27FC236}">
                <a16:creationId xmlns:a16="http://schemas.microsoft.com/office/drawing/2014/main" id="{FB8BB5B3-8377-CBE4-E1C6-49879102DEB0}"/>
              </a:ext>
            </a:extLst>
          </p:cNvPr>
          <p:cNvSpPr/>
          <p:nvPr/>
        </p:nvSpPr>
        <p:spPr>
          <a:xfrm>
            <a:off x="789982" y="1736114"/>
            <a:ext cx="5271254" cy="35730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2F42EAD-F92E-145D-28D4-AC3465C65AAB}"/>
              </a:ext>
            </a:extLst>
          </p:cNvPr>
          <p:cNvSpPr txBox="1"/>
          <p:nvPr/>
        </p:nvSpPr>
        <p:spPr>
          <a:xfrm>
            <a:off x="347387" y="361276"/>
            <a:ext cx="3707956" cy="830997"/>
          </a:xfrm>
          <a:prstGeom prst="rect">
            <a:avLst/>
          </a:prstGeom>
          <a:noFill/>
        </p:spPr>
        <p:txBody>
          <a:bodyPr wrap="square" rtlCol="0">
            <a:spAutoFit/>
          </a:bodyPr>
          <a:lstStyle/>
          <a:p>
            <a:r>
              <a:rPr lang="en-GB" sz="2400" b="1" dirty="0">
                <a:solidFill>
                  <a:srgbClr val="E5E5FF"/>
                </a:solidFill>
                <a:latin typeface="Montserrat" panose="00000500000000000000" pitchFamily="2" charset="0"/>
              </a:rPr>
              <a:t>Friday </a:t>
            </a:r>
          </a:p>
          <a:p>
            <a:r>
              <a:rPr lang="en-GB" sz="2400" b="1" dirty="0">
                <a:solidFill>
                  <a:srgbClr val="E5E5FF"/>
                </a:solidFill>
                <a:latin typeface="Montserrat" panose="00000500000000000000" pitchFamily="2" charset="0"/>
              </a:rPr>
              <a:t>13 December</a:t>
            </a:r>
            <a:endParaRPr lang="en-US" sz="2400" b="1" dirty="0">
              <a:solidFill>
                <a:srgbClr val="E5E5FF"/>
              </a:solidFill>
              <a:latin typeface="Montserrat" panose="00000500000000000000" pitchFamily="2" charset="0"/>
            </a:endParaRPr>
          </a:p>
        </p:txBody>
      </p:sp>
      <p:pic>
        <p:nvPicPr>
          <p:cNvPr id="20" name="Picture 19" descr="A group of gold stars on a black background&#10;&#10;Description automatically generated">
            <a:extLst>
              <a:ext uri="{FF2B5EF4-FFF2-40B4-BE49-F238E27FC236}">
                <a16:creationId xmlns:a16="http://schemas.microsoft.com/office/drawing/2014/main" id="{A84D4D3F-3E20-98FA-EC07-D2DCB6ABFA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76967" y="1428525"/>
            <a:ext cx="848708" cy="848708"/>
          </a:xfrm>
          <a:prstGeom prst="rect">
            <a:avLst/>
          </a:prstGeom>
        </p:spPr>
      </p:pic>
      <p:pic>
        <p:nvPicPr>
          <p:cNvPr id="21" name="Picture 20" descr="A group of gold stars on a black background&#10;&#10;Description automatically generated">
            <a:extLst>
              <a:ext uri="{FF2B5EF4-FFF2-40B4-BE49-F238E27FC236}">
                <a16:creationId xmlns:a16="http://schemas.microsoft.com/office/drawing/2014/main" id="{78820B70-3BAE-271A-A8A1-268366D84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55631" y="-77002"/>
            <a:ext cx="848708" cy="848708"/>
          </a:xfrm>
          <a:prstGeom prst="rect">
            <a:avLst/>
          </a:prstGeom>
        </p:spPr>
      </p:pic>
      <p:sp>
        <p:nvSpPr>
          <p:cNvPr id="22" name="TextBox 21">
            <a:extLst>
              <a:ext uri="{FF2B5EF4-FFF2-40B4-BE49-F238E27FC236}">
                <a16:creationId xmlns:a16="http://schemas.microsoft.com/office/drawing/2014/main" id="{1439F622-E0F4-9A98-B6C4-5A385617D09B}"/>
              </a:ext>
            </a:extLst>
          </p:cNvPr>
          <p:cNvSpPr txBox="1"/>
          <p:nvPr/>
        </p:nvSpPr>
        <p:spPr>
          <a:xfrm>
            <a:off x="6288551" y="2001952"/>
            <a:ext cx="5586237" cy="3754874"/>
          </a:xfrm>
          <a:prstGeom prst="rect">
            <a:avLst/>
          </a:prstGeom>
          <a:noFill/>
        </p:spPr>
        <p:txBody>
          <a:bodyPr wrap="square" rtlCol="0">
            <a:spAutoFit/>
          </a:bodyPr>
          <a:lstStyle/>
          <a:p>
            <a:endParaRPr lang="en-GB" sz="2000" b="1">
              <a:solidFill>
                <a:srgbClr val="E5E5FF"/>
              </a:solidFill>
              <a:latin typeface="Montserrat" panose="00000500000000000000" pitchFamily="2" charset="0"/>
            </a:endParaRPr>
          </a:p>
          <a:p>
            <a:r>
              <a:rPr lang="en-GB" b="1">
                <a:solidFill>
                  <a:srgbClr val="E5E5FF"/>
                </a:solidFill>
                <a:latin typeface="Montserrat" panose="00000500000000000000" pitchFamily="2" charset="0"/>
              </a:rPr>
              <a:t>Learning is not always straightforward. It can be fiddly and hard and sometimes tiring.  We’re back in the book of Isaiah today, and you’ll remember earlier on in </a:t>
            </a:r>
            <a:r>
              <a:rPr lang="en-GB" b="1" dirty="0">
                <a:solidFill>
                  <a:srgbClr val="E5E5FF"/>
                </a:solidFill>
                <a:latin typeface="Montserrat" panose="00000500000000000000" pitchFamily="2" charset="0"/>
              </a:rPr>
              <a:t>the Advent</a:t>
            </a:r>
            <a:r>
              <a:rPr lang="en-GB" b="1">
                <a:solidFill>
                  <a:srgbClr val="E5E5FF"/>
                </a:solidFill>
                <a:latin typeface="Montserrat" panose="00000500000000000000" pitchFamily="2" charset="0"/>
              </a:rPr>
              <a:t> calendar we learnt Isaiah was a prophet sharing a message of hope and warning.</a:t>
            </a:r>
          </a:p>
          <a:p>
            <a:endParaRPr lang="en-GB" b="1">
              <a:solidFill>
                <a:srgbClr val="E5E5FF"/>
              </a:solidFill>
              <a:latin typeface="Montserrat" panose="00000500000000000000" pitchFamily="2" charset="0"/>
            </a:endParaRPr>
          </a:p>
          <a:p>
            <a:r>
              <a:rPr lang="en-GB" b="1">
                <a:solidFill>
                  <a:srgbClr val="E5E5FF"/>
                </a:solidFill>
                <a:latin typeface="Montserrat" panose="00000500000000000000" pitchFamily="2" charset="0"/>
              </a:rPr>
              <a:t>In Chapter 48 Isaiah now is repeating a message directly from God (because they weren’t quite getting it!) – God teaches us for our profit. </a:t>
            </a:r>
            <a:endParaRPr lang="en-GB" sz="2000" b="1">
              <a:solidFill>
                <a:srgbClr val="E5E5FF"/>
              </a:solidFill>
              <a:latin typeface="Montserrat" panose="00000500000000000000" pitchFamily="2" charset="0"/>
            </a:endParaRPr>
          </a:p>
          <a:p>
            <a:endParaRPr lang="en-GB" sz="2000" b="1">
              <a:solidFill>
                <a:srgbClr val="E5E5FF"/>
              </a:solidFill>
              <a:latin typeface="Montserrat" panose="00000500000000000000" pitchFamily="2" charset="0"/>
            </a:endParaRPr>
          </a:p>
        </p:txBody>
      </p:sp>
      <p:pic>
        <p:nvPicPr>
          <p:cNvPr id="7" name="Picture 6" descr="A group of colorful smoke&#10;&#10;Description automatically generated">
            <a:extLst>
              <a:ext uri="{FF2B5EF4-FFF2-40B4-BE49-F238E27FC236}">
                <a16:creationId xmlns:a16="http://schemas.microsoft.com/office/drawing/2014/main" id="{1A5C1F38-0766-DD9F-9EB7-3E2B5F762C8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490410">
            <a:off x="6919931" y="1198227"/>
            <a:ext cx="3851375" cy="1607448"/>
          </a:xfrm>
          <a:prstGeom prst="rect">
            <a:avLst/>
          </a:prstGeom>
        </p:spPr>
      </p:pic>
      <p:sp>
        <p:nvSpPr>
          <p:cNvPr id="2" name="Rectangle 1">
            <a:extLst>
              <a:ext uri="{FF2B5EF4-FFF2-40B4-BE49-F238E27FC236}">
                <a16:creationId xmlns:a16="http://schemas.microsoft.com/office/drawing/2014/main" id="{4273CFEF-67D7-3330-435B-A02AEDCB1ABF}"/>
              </a:ext>
            </a:extLst>
          </p:cNvPr>
          <p:cNvSpPr/>
          <p:nvPr/>
        </p:nvSpPr>
        <p:spPr>
          <a:xfrm>
            <a:off x="6288551" y="1675168"/>
            <a:ext cx="5464629" cy="64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b="1">
              <a:solidFill>
                <a:srgbClr val="222544"/>
              </a:solidFill>
              <a:latin typeface="Montserrat" panose="00000500000000000000" pitchFamily="2" charset="0"/>
            </a:endParaRPr>
          </a:p>
        </p:txBody>
      </p:sp>
      <p:sp>
        <p:nvSpPr>
          <p:cNvPr id="5" name="TextBox 4">
            <a:extLst>
              <a:ext uri="{FF2B5EF4-FFF2-40B4-BE49-F238E27FC236}">
                <a16:creationId xmlns:a16="http://schemas.microsoft.com/office/drawing/2014/main" id="{B04A3F90-437E-C213-6FFD-2C6150D209DF}"/>
              </a:ext>
            </a:extLst>
          </p:cNvPr>
          <p:cNvSpPr txBox="1"/>
          <p:nvPr/>
        </p:nvSpPr>
        <p:spPr>
          <a:xfrm>
            <a:off x="3607747" y="387856"/>
            <a:ext cx="8267041" cy="1138773"/>
          </a:xfrm>
          <a:prstGeom prst="rect">
            <a:avLst/>
          </a:prstGeom>
          <a:noFill/>
        </p:spPr>
        <p:txBody>
          <a:bodyPr wrap="square" rtlCol="0">
            <a:spAutoFit/>
          </a:bodyPr>
          <a:lstStyle/>
          <a:p>
            <a:pPr algn="r"/>
            <a:r>
              <a:rPr lang="en-US" sz="2000" b="1" dirty="0">
                <a:solidFill>
                  <a:srgbClr val="E5E5FF"/>
                </a:solidFill>
                <a:latin typeface="Montserrat" panose="00000500000000000000" pitchFamily="2" charset="0"/>
              </a:rPr>
              <a:t>I am the Lord your God, who teaches you to profit,</a:t>
            </a:r>
          </a:p>
          <a:p>
            <a:pPr algn="r"/>
            <a:r>
              <a:rPr lang="en-US" sz="2000" b="1" dirty="0">
                <a:solidFill>
                  <a:srgbClr val="E5E5FF"/>
                </a:solidFill>
                <a:latin typeface="Montserrat" panose="00000500000000000000" pitchFamily="2" charset="0"/>
              </a:rPr>
              <a:t>    who leads you in the way you should go</a:t>
            </a:r>
            <a:r>
              <a:rPr lang="en-US" sz="2400" b="1" dirty="0">
                <a:solidFill>
                  <a:srgbClr val="E5E5FF"/>
                </a:solidFill>
                <a:latin typeface="Montserrat" panose="00000500000000000000" pitchFamily="2" charset="0"/>
              </a:rPr>
              <a:t>.</a:t>
            </a:r>
          </a:p>
          <a:p>
            <a:pPr algn="r"/>
            <a:r>
              <a:rPr lang="en-US" sz="2400" b="1" dirty="0">
                <a:solidFill>
                  <a:srgbClr val="E5E5FF"/>
                </a:solidFill>
                <a:latin typeface="Montserrat" panose="00000500000000000000" pitchFamily="2" charset="0"/>
              </a:rPr>
              <a:t>Isaiah 48:17 </a:t>
            </a:r>
          </a:p>
        </p:txBody>
      </p:sp>
      <p:sp>
        <p:nvSpPr>
          <p:cNvPr id="6" name="TextBox 5">
            <a:extLst>
              <a:ext uri="{FF2B5EF4-FFF2-40B4-BE49-F238E27FC236}">
                <a16:creationId xmlns:a16="http://schemas.microsoft.com/office/drawing/2014/main" id="{294B1987-ED9F-2DFC-D6E9-B43914BFA590}"/>
              </a:ext>
            </a:extLst>
          </p:cNvPr>
          <p:cNvSpPr txBox="1"/>
          <p:nvPr/>
        </p:nvSpPr>
        <p:spPr>
          <a:xfrm>
            <a:off x="491383" y="5512709"/>
            <a:ext cx="5604617" cy="307777"/>
          </a:xfrm>
          <a:prstGeom prst="rect">
            <a:avLst/>
          </a:prstGeom>
          <a:noFill/>
        </p:spPr>
        <p:txBody>
          <a:bodyPr wrap="square" rtlCol="0">
            <a:spAutoFit/>
          </a:bodyPr>
          <a:lstStyle/>
          <a:p>
            <a:pPr algn="ctr"/>
            <a:r>
              <a:rPr lang="en-GB" sz="1400" b="1" err="1">
                <a:latin typeface="Montserrat" panose="00000500000000000000" pitchFamily="2" charset="0"/>
              </a:rPr>
              <a:t>Raissa</a:t>
            </a:r>
            <a:r>
              <a:rPr lang="en-GB" sz="1400" b="1">
                <a:latin typeface="Montserrat" panose="00000500000000000000" pitchFamily="2" charset="0"/>
              </a:rPr>
              <a:t> (20) in the sewing workshop in Goma, DRC. </a:t>
            </a:r>
            <a:endParaRPr lang="en-US" sz="1400" b="1">
              <a:latin typeface="Montserrat" panose="00000500000000000000" pitchFamily="2" charset="0"/>
            </a:endParaRPr>
          </a:p>
        </p:txBody>
      </p:sp>
      <p:sp>
        <p:nvSpPr>
          <p:cNvPr id="10" name="Rectangle 9">
            <a:extLst>
              <a:ext uri="{FF2B5EF4-FFF2-40B4-BE49-F238E27FC236}">
                <a16:creationId xmlns:a16="http://schemas.microsoft.com/office/drawing/2014/main" id="{EBD19086-5A40-03F2-25D6-0A977257C798}"/>
              </a:ext>
            </a:extLst>
          </p:cNvPr>
          <p:cNvSpPr/>
          <p:nvPr/>
        </p:nvSpPr>
        <p:spPr>
          <a:xfrm>
            <a:off x="6288551" y="1672628"/>
            <a:ext cx="5464629" cy="64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rgbClr val="222544"/>
                </a:solidFill>
                <a:latin typeface="Montserrat" panose="00000500000000000000" pitchFamily="2" charset="0"/>
              </a:rPr>
              <a:t>Just like this…</a:t>
            </a:r>
          </a:p>
        </p:txBody>
      </p:sp>
    </p:spTree>
    <p:extLst>
      <p:ext uri="{BB962C8B-B14F-4D97-AF65-F5344CB8AC3E}">
        <p14:creationId xmlns:p14="http://schemas.microsoft.com/office/powerpoint/2010/main" val="78057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54CC"/>
        </a:solidFill>
        <a:effectLst/>
      </p:bgPr>
    </p:bg>
    <p:spTree>
      <p:nvGrpSpPr>
        <p:cNvPr id="1" name=""/>
        <p:cNvGrpSpPr/>
        <p:nvPr/>
      </p:nvGrpSpPr>
      <p:grpSpPr>
        <a:xfrm>
          <a:off x="0" y="0"/>
          <a:ext cx="0" cy="0"/>
          <a:chOff x="0" y="0"/>
          <a:chExt cx="0" cy="0"/>
        </a:xfrm>
      </p:grpSpPr>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2481" y="5601609"/>
            <a:ext cx="2609519" cy="1073974"/>
          </a:xfrm>
          <a:prstGeom prst="rect">
            <a:avLst/>
          </a:prstGeom>
        </p:spPr>
      </p:pic>
      <p:sp>
        <p:nvSpPr>
          <p:cNvPr id="2" name="TextBox 1">
            <a:extLst>
              <a:ext uri="{FF2B5EF4-FFF2-40B4-BE49-F238E27FC236}">
                <a16:creationId xmlns:a16="http://schemas.microsoft.com/office/drawing/2014/main" id="{6AC20B97-E64D-9A6E-FB94-92EB9CCB43E1}"/>
              </a:ext>
            </a:extLst>
          </p:cNvPr>
          <p:cNvSpPr txBox="1"/>
          <p:nvPr/>
        </p:nvSpPr>
        <p:spPr>
          <a:xfrm>
            <a:off x="359228" y="337457"/>
            <a:ext cx="11136086" cy="830997"/>
          </a:xfrm>
          <a:prstGeom prst="rect">
            <a:avLst/>
          </a:prstGeom>
          <a:noFill/>
        </p:spPr>
        <p:txBody>
          <a:bodyPr wrap="square" rtlCol="0">
            <a:spAutoFit/>
          </a:bodyPr>
          <a:lstStyle/>
          <a:p>
            <a:pPr algn="ctr"/>
            <a:r>
              <a:rPr lang="en-GB" sz="2400" b="1">
                <a:solidFill>
                  <a:schemeClr val="bg1"/>
                </a:solidFill>
                <a:latin typeface="Montserrat" panose="00000500000000000000" pitchFamily="2" charset="0"/>
              </a:rPr>
              <a:t>We hope you might consider donating your Christmas card or present money to support World Gifts with your school.</a:t>
            </a:r>
          </a:p>
        </p:txBody>
      </p:sp>
      <p:pic>
        <p:nvPicPr>
          <p:cNvPr id="7" name="Picture 6" descr="A group of socks with different colors&#10;&#10;Description automatically generated with medium confidence">
            <a:extLst>
              <a:ext uri="{FF2B5EF4-FFF2-40B4-BE49-F238E27FC236}">
                <a16:creationId xmlns:a16="http://schemas.microsoft.com/office/drawing/2014/main" id="{4A2BED92-0CDA-8D5D-967F-1CF66D9C265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38674" y="1944213"/>
            <a:ext cx="2764972" cy="3557788"/>
          </a:xfrm>
          <a:prstGeom prst="rect">
            <a:avLst/>
          </a:prstGeom>
        </p:spPr>
      </p:pic>
      <p:sp>
        <p:nvSpPr>
          <p:cNvPr id="10" name="TextBox 9">
            <a:extLst>
              <a:ext uri="{FF2B5EF4-FFF2-40B4-BE49-F238E27FC236}">
                <a16:creationId xmlns:a16="http://schemas.microsoft.com/office/drawing/2014/main" id="{1709BBCB-DAC7-E520-5D0D-5C7D9F935BA7}"/>
              </a:ext>
            </a:extLst>
          </p:cNvPr>
          <p:cNvSpPr txBox="1"/>
          <p:nvPr/>
        </p:nvSpPr>
        <p:spPr>
          <a:xfrm>
            <a:off x="4210921" y="5744784"/>
            <a:ext cx="3111978" cy="553998"/>
          </a:xfrm>
          <a:prstGeom prst="rect">
            <a:avLst/>
          </a:prstGeom>
          <a:noFill/>
        </p:spPr>
        <p:txBody>
          <a:bodyPr wrap="square" rtlCol="0">
            <a:spAutoFit/>
          </a:bodyPr>
          <a:lstStyle/>
          <a:p>
            <a:pPr algn="ctr"/>
            <a:r>
              <a:rPr lang="en-GB" sz="3000" b="1">
                <a:solidFill>
                  <a:schemeClr val="bg1"/>
                </a:solidFill>
                <a:latin typeface="Montserrat" panose="00000500000000000000" pitchFamily="2" charset="0"/>
              </a:rPr>
              <a:t>£100 Stocking</a:t>
            </a:r>
            <a:endParaRPr lang="en-US" sz="3000" b="1">
              <a:solidFill>
                <a:schemeClr val="bg1"/>
              </a:solidFill>
              <a:latin typeface="Montserrat" panose="00000500000000000000" pitchFamily="2" charset="0"/>
            </a:endParaRPr>
          </a:p>
        </p:txBody>
      </p:sp>
      <p:pic>
        <p:nvPicPr>
          <p:cNvPr id="14" name="Picture 13" descr="A colorful text on a black background&#10;&#10;Description automatically generated">
            <a:extLst>
              <a:ext uri="{FF2B5EF4-FFF2-40B4-BE49-F238E27FC236}">
                <a16:creationId xmlns:a16="http://schemas.microsoft.com/office/drawing/2014/main" id="{60DC4F74-C198-338B-FB00-EA0E2BA039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2265" y="1355999"/>
            <a:ext cx="1909289" cy="1073975"/>
          </a:xfrm>
          <a:prstGeom prst="rect">
            <a:avLst/>
          </a:prstGeom>
        </p:spPr>
      </p:pic>
    </p:spTree>
    <p:extLst>
      <p:ext uri="{BB962C8B-B14F-4D97-AF65-F5344CB8AC3E}">
        <p14:creationId xmlns:p14="http://schemas.microsoft.com/office/powerpoint/2010/main" val="245833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007BAD-33C4-B40B-438C-AD6139389469}"/>
              </a:ext>
            </a:extLst>
          </p:cNvPr>
          <p:cNvSpPr/>
          <p:nvPr/>
        </p:nvSpPr>
        <p:spPr>
          <a:xfrm>
            <a:off x="5170714" y="0"/>
            <a:ext cx="7021286" cy="6843676"/>
          </a:xfrm>
          <a:prstGeom prst="rect">
            <a:avLst/>
          </a:prstGeom>
          <a:gradFill flip="none" rotWithShape="1">
            <a:gsLst>
              <a:gs pos="33000">
                <a:srgbClr val="FFFFFF"/>
              </a:gs>
              <a:gs pos="16000">
                <a:srgbClr val="FEFEFE"/>
              </a:gs>
              <a:gs pos="100000">
                <a:srgbClr val="9954CC"/>
              </a:gs>
              <a:gs pos="72000">
                <a:srgbClr val="9954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6741" y="5747189"/>
            <a:ext cx="2609519" cy="1073974"/>
          </a:xfrm>
          <a:prstGeom prst="rect">
            <a:avLst/>
          </a:prstGeom>
        </p:spPr>
      </p:pic>
      <p:pic>
        <p:nvPicPr>
          <p:cNvPr id="7" name="Picture 6" descr="A group of colorful smoke&#10;&#10;Description automatically generated">
            <a:extLst>
              <a:ext uri="{FF2B5EF4-FFF2-40B4-BE49-F238E27FC236}">
                <a16:creationId xmlns:a16="http://schemas.microsoft.com/office/drawing/2014/main" id="{D2114769-89D3-AADB-5CA3-FABB19B08D4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353958">
            <a:off x="6760229" y="4186852"/>
            <a:ext cx="5958453" cy="2486879"/>
          </a:xfrm>
          <a:prstGeom prst="rect">
            <a:avLst/>
          </a:prstGeom>
        </p:spPr>
      </p:pic>
      <p:sp>
        <p:nvSpPr>
          <p:cNvPr id="6" name="Rectangle 5">
            <a:extLst>
              <a:ext uri="{FF2B5EF4-FFF2-40B4-BE49-F238E27FC236}">
                <a16:creationId xmlns:a16="http://schemas.microsoft.com/office/drawing/2014/main" id="{7C0A4F8C-3394-BE89-85DD-B61D317B0870}"/>
              </a:ext>
            </a:extLst>
          </p:cNvPr>
          <p:cNvSpPr/>
          <p:nvPr/>
        </p:nvSpPr>
        <p:spPr>
          <a:xfrm>
            <a:off x="46513" y="36097"/>
            <a:ext cx="7240397" cy="6746866"/>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2E65ECB-9356-3E10-D3C3-9BC57559B973}"/>
              </a:ext>
            </a:extLst>
          </p:cNvPr>
          <p:cNvSpPr txBox="1">
            <a:spLocks noGrp="1" noRot="1" noMove="1" noResize="1" noEditPoints="1" noAdjustHandles="1" noChangeArrowheads="1" noChangeShapeType="1"/>
          </p:cNvSpPr>
          <p:nvPr/>
        </p:nvSpPr>
        <p:spPr>
          <a:xfrm>
            <a:off x="7492318" y="222600"/>
            <a:ext cx="4494274" cy="5186035"/>
          </a:xfrm>
          <a:prstGeom prst="rect">
            <a:avLst/>
          </a:prstGeom>
          <a:noFill/>
        </p:spPr>
        <p:txBody>
          <a:bodyPr wrap="square" rtlCol="0">
            <a:spAutoFit/>
          </a:bodyPr>
          <a:lstStyle/>
          <a:p>
            <a:r>
              <a:rPr lang="en-US" sz="1600" b="1" dirty="0">
                <a:solidFill>
                  <a:srgbClr val="20120C"/>
                </a:solidFill>
                <a:latin typeface="Montserrat" panose="00000500000000000000" pitchFamily="2" charset="0"/>
              </a:rPr>
              <a:t>Think about a textiles lesson. Have you ever had to use a sewing machine? If you thread it incorrectly the machine will break – so you watch your teacher very carefully. It’s because the teacher wants you to be able to use that machine again – for your profit! </a:t>
            </a:r>
          </a:p>
          <a:p>
            <a:endParaRPr lang="en-US" sz="1600" b="1" dirty="0">
              <a:solidFill>
                <a:srgbClr val="20120C"/>
              </a:solidFill>
              <a:latin typeface="Montserrat" panose="00000500000000000000" pitchFamily="2" charset="0"/>
            </a:endParaRPr>
          </a:p>
          <a:p>
            <a:pPr algn="l"/>
            <a:r>
              <a:rPr lang="en-GB" sz="1600" b="1" dirty="0" err="1">
                <a:solidFill>
                  <a:srgbClr val="20120C"/>
                </a:solidFill>
                <a:latin typeface="Montserrat" panose="00000500000000000000" pitchFamily="2" charset="0"/>
              </a:rPr>
              <a:t>Raissa</a:t>
            </a:r>
            <a:r>
              <a:rPr lang="en-GB" sz="1600" b="1" dirty="0">
                <a:solidFill>
                  <a:srgbClr val="20120C"/>
                </a:solidFill>
                <a:latin typeface="Montserrat" panose="00000500000000000000" pitchFamily="2" charset="0"/>
              </a:rPr>
              <a:t> was given a sewing machine as part of the DRC sewing project run by CAFOD’s partner CAJED. </a:t>
            </a:r>
            <a:r>
              <a:rPr lang="en-GB" sz="1600" b="1" dirty="0" err="1">
                <a:solidFill>
                  <a:srgbClr val="20120C"/>
                </a:solidFill>
                <a:latin typeface="Montserrat" panose="00000500000000000000" pitchFamily="2" charset="0"/>
              </a:rPr>
              <a:t>Raissa</a:t>
            </a:r>
            <a:r>
              <a:rPr lang="en-GB" sz="1600" b="1" dirty="0">
                <a:solidFill>
                  <a:srgbClr val="20120C"/>
                </a:solidFill>
                <a:latin typeface="Montserrat" panose="00000500000000000000" pitchFamily="2" charset="0"/>
              </a:rPr>
              <a:t> would now like to be the teacher. She said. “</a:t>
            </a:r>
            <a:r>
              <a:rPr lang="en-US" sz="1600" b="1" dirty="0">
                <a:solidFill>
                  <a:srgbClr val="20120C"/>
                </a:solidFill>
                <a:latin typeface="Montserrat" panose="00000500000000000000" pitchFamily="2" charset="0"/>
              </a:rPr>
              <a:t>My biggest dream is to open my own workshop. That’s why I’m saving up to buy other sewing machines so that I can open a large workshop in the future.”</a:t>
            </a:r>
            <a:endParaRPr lang="en-GB" sz="1600" b="1" dirty="0">
              <a:solidFill>
                <a:srgbClr val="E5E5FF"/>
              </a:solidFill>
              <a:latin typeface="Montserrat" panose="00000500000000000000" pitchFamily="2" charset="0"/>
            </a:endParaRPr>
          </a:p>
          <a:p>
            <a:pPr algn="ctr"/>
            <a:endParaRPr lang="en-GB" sz="1700" b="1" dirty="0">
              <a:solidFill>
                <a:srgbClr val="E5E5FF"/>
              </a:solidFill>
              <a:latin typeface="Montserrat" panose="00000500000000000000" pitchFamily="2" charset="0"/>
            </a:endParaRPr>
          </a:p>
          <a:p>
            <a:pPr algn="ctr"/>
            <a:r>
              <a:rPr lang="en-GB" sz="1400" b="1" dirty="0">
                <a:solidFill>
                  <a:srgbClr val="20120C"/>
                </a:solidFill>
                <a:latin typeface="Montserrat" panose="00000500000000000000" pitchFamily="2" charset="0"/>
              </a:rPr>
              <a:t>Lord, we thank you that you’re guiding us for our good. We’re sorry that we’ve not always followed your ways. Amen. </a:t>
            </a:r>
          </a:p>
        </p:txBody>
      </p:sp>
      <p:sp>
        <p:nvSpPr>
          <p:cNvPr id="14" name="TextBox 13">
            <a:extLst>
              <a:ext uri="{FF2B5EF4-FFF2-40B4-BE49-F238E27FC236}">
                <a16:creationId xmlns:a16="http://schemas.microsoft.com/office/drawing/2014/main" id="{26CF463F-E3C1-352D-EFAB-E20F1CE46320}"/>
              </a:ext>
            </a:extLst>
          </p:cNvPr>
          <p:cNvSpPr txBox="1"/>
          <p:nvPr/>
        </p:nvSpPr>
        <p:spPr>
          <a:xfrm>
            <a:off x="118643" y="6008542"/>
            <a:ext cx="6978843" cy="646331"/>
          </a:xfrm>
          <a:prstGeom prst="rect">
            <a:avLst/>
          </a:prstGeom>
          <a:solidFill>
            <a:srgbClr val="222544">
              <a:alpha val="62000"/>
            </a:srgbClr>
          </a:solidFill>
        </p:spPr>
        <p:txBody>
          <a:bodyPr wrap="square" rtlCol="0">
            <a:spAutoFit/>
          </a:bodyPr>
          <a:lstStyle/>
          <a:p>
            <a:pPr algn="ctr"/>
            <a:r>
              <a:rPr lang="en-GB" sz="1400" b="1" err="1">
                <a:solidFill>
                  <a:schemeClr val="bg1"/>
                </a:solidFill>
                <a:latin typeface="Montserrat" panose="00000500000000000000" pitchFamily="2" charset="0"/>
              </a:rPr>
              <a:t>Raissa</a:t>
            </a:r>
            <a:r>
              <a:rPr lang="en-GB" sz="1400" b="1">
                <a:solidFill>
                  <a:schemeClr val="bg1"/>
                </a:solidFill>
                <a:latin typeface="Montserrat" panose="00000500000000000000" pitchFamily="2" charset="0"/>
              </a:rPr>
              <a:t> in the CAJED sewing group. CAJED is CAFOD’s partner organisation in the DRC.  </a:t>
            </a:r>
          </a:p>
          <a:p>
            <a:pPr algn="ctr"/>
            <a:endParaRPr lang="en-US" sz="800" b="1">
              <a:solidFill>
                <a:schemeClr val="bg1"/>
              </a:solidFill>
              <a:latin typeface="Montserrat" panose="00000500000000000000" pitchFamily="2" charset="0"/>
            </a:endParaRPr>
          </a:p>
        </p:txBody>
      </p:sp>
      <p:pic>
        <p:nvPicPr>
          <p:cNvPr id="10" name="Picture 9" descr="A group of snowflakes on a black background&#10;&#10;Description automatically generated">
            <a:extLst>
              <a:ext uri="{FF2B5EF4-FFF2-40B4-BE49-F238E27FC236}">
                <a16:creationId xmlns:a16="http://schemas.microsoft.com/office/drawing/2014/main" id="{6F21DEFF-EF1E-5D5B-63CF-C7AF147D2C4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18643" y="5795666"/>
            <a:ext cx="658063" cy="941452"/>
          </a:xfrm>
          <a:prstGeom prst="rect">
            <a:avLst/>
          </a:prstGeom>
        </p:spPr>
      </p:pic>
      <p:pic>
        <p:nvPicPr>
          <p:cNvPr id="2" name="Graphic 1" descr="Monthly calendar outline">
            <a:hlinkClick r:id="rId7" action="ppaction://hlinksldjump"/>
            <a:extLst>
              <a:ext uri="{FF2B5EF4-FFF2-40B4-BE49-F238E27FC236}">
                <a16:creationId xmlns:a16="http://schemas.microsoft.com/office/drawing/2014/main" id="{C23DF448-9797-1E8A-4143-360CBBE9B6E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84030" y="5803702"/>
            <a:ext cx="914400" cy="914400"/>
          </a:xfrm>
          <a:prstGeom prst="rect">
            <a:avLst/>
          </a:prstGeom>
        </p:spPr>
      </p:pic>
    </p:spTree>
    <p:extLst>
      <p:ext uri="{BB962C8B-B14F-4D97-AF65-F5344CB8AC3E}">
        <p14:creationId xmlns:p14="http://schemas.microsoft.com/office/powerpoint/2010/main" val="62467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954CC"/>
        </a:solidFill>
        <a:effectLst/>
      </p:bgPr>
    </p:bg>
    <p:spTree>
      <p:nvGrpSpPr>
        <p:cNvPr id="1" name=""/>
        <p:cNvGrpSpPr/>
        <p:nvPr/>
      </p:nvGrpSpPr>
      <p:grpSpPr>
        <a:xfrm>
          <a:off x="0" y="0"/>
          <a:ext cx="0" cy="0"/>
          <a:chOff x="0" y="0"/>
          <a:chExt cx="0" cy="0"/>
        </a:xfrm>
      </p:grpSpPr>
      <p:pic>
        <p:nvPicPr>
          <p:cNvPr id="23" name="Picture 22" descr="A tree and stars in the sky&#10;&#10;Description automatically generated">
            <a:extLst>
              <a:ext uri="{FF2B5EF4-FFF2-40B4-BE49-F238E27FC236}">
                <a16:creationId xmlns:a16="http://schemas.microsoft.com/office/drawing/2014/main" id="{92B53489-29A3-E9B0-6A56-7F8846EAC4F4}"/>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a:stretch/>
        </p:blipFill>
        <p:spPr>
          <a:xfrm>
            <a:off x="-16205" y="-16977"/>
            <a:ext cx="12208204" cy="6867115"/>
          </a:xfrm>
          <a:prstGeom prst="rect">
            <a:avLst/>
          </a:prstGeom>
        </p:spPr>
      </p:pic>
      <p:pic>
        <p:nvPicPr>
          <p:cNvPr id="3" name="Picture 2" descr="A group of colorful smoke&#10;&#10;Description automatically generated">
            <a:extLst>
              <a:ext uri="{FF2B5EF4-FFF2-40B4-BE49-F238E27FC236}">
                <a16:creationId xmlns:a16="http://schemas.microsoft.com/office/drawing/2014/main" id="{11312FCB-9E50-B8AC-C801-B6EA8D567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0"/>
            <a:ext cx="3418115" cy="2364832"/>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481" y="5601609"/>
            <a:ext cx="2609519" cy="1073974"/>
          </a:xfrm>
          <a:prstGeom prst="rect">
            <a:avLst/>
          </a:prstGeom>
        </p:spPr>
      </p:pic>
      <p:pic>
        <p:nvPicPr>
          <p:cNvPr id="8" name="Picture 7" descr="A group of colorful smoke&#10;&#10;Description automatically generated">
            <a:extLst>
              <a:ext uri="{FF2B5EF4-FFF2-40B4-BE49-F238E27FC236}">
                <a16:creationId xmlns:a16="http://schemas.microsoft.com/office/drawing/2014/main" id="{63EB40D3-F4F7-BD18-6897-457B46AC34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0800000">
            <a:off x="-7495" y="0"/>
            <a:ext cx="4658437" cy="2674985"/>
          </a:xfrm>
          <a:prstGeom prst="rect">
            <a:avLst/>
          </a:prstGeom>
        </p:spPr>
      </p:pic>
      <p:pic>
        <p:nvPicPr>
          <p:cNvPr id="16" name="Picture 15" descr="A group of gold stars on a black background&#10;&#10;Description automatically generated">
            <a:extLst>
              <a:ext uri="{FF2B5EF4-FFF2-40B4-BE49-F238E27FC236}">
                <a16:creationId xmlns:a16="http://schemas.microsoft.com/office/drawing/2014/main" id="{BA553F60-2BE5-01DB-9C02-B140BBE73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2241612" y="-67476"/>
            <a:ext cx="848708" cy="848708"/>
          </a:xfrm>
          <a:prstGeom prst="rect">
            <a:avLst/>
          </a:prstGeom>
        </p:spPr>
      </p:pic>
      <p:sp>
        <p:nvSpPr>
          <p:cNvPr id="19" name="Rectangle 18">
            <a:extLst>
              <a:ext uri="{FF2B5EF4-FFF2-40B4-BE49-F238E27FC236}">
                <a16:creationId xmlns:a16="http://schemas.microsoft.com/office/drawing/2014/main" id="{FB8BB5B3-8377-CBE4-E1C6-49879102DEB0}"/>
              </a:ext>
            </a:extLst>
          </p:cNvPr>
          <p:cNvSpPr/>
          <p:nvPr/>
        </p:nvSpPr>
        <p:spPr>
          <a:xfrm>
            <a:off x="788738" y="1823126"/>
            <a:ext cx="5271254" cy="35730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2F42EAD-F92E-145D-28D4-AC3465C65AAB}"/>
              </a:ext>
            </a:extLst>
          </p:cNvPr>
          <p:cNvSpPr txBox="1"/>
          <p:nvPr/>
        </p:nvSpPr>
        <p:spPr>
          <a:xfrm>
            <a:off x="347387" y="396501"/>
            <a:ext cx="3707956" cy="830997"/>
          </a:xfrm>
          <a:prstGeom prst="rect">
            <a:avLst/>
          </a:prstGeom>
          <a:noFill/>
        </p:spPr>
        <p:txBody>
          <a:bodyPr wrap="square" rtlCol="0">
            <a:spAutoFit/>
          </a:bodyPr>
          <a:lstStyle/>
          <a:p>
            <a:r>
              <a:rPr lang="en-GB" sz="2400" b="1" dirty="0">
                <a:solidFill>
                  <a:srgbClr val="E5E5FF"/>
                </a:solidFill>
                <a:latin typeface="Montserrat" panose="00000500000000000000" pitchFamily="2" charset="0"/>
              </a:rPr>
              <a:t>Saturday </a:t>
            </a:r>
          </a:p>
          <a:p>
            <a:r>
              <a:rPr lang="en-GB" sz="2400" b="1" dirty="0">
                <a:solidFill>
                  <a:srgbClr val="E5E5FF"/>
                </a:solidFill>
                <a:latin typeface="Montserrat" panose="00000500000000000000" pitchFamily="2" charset="0"/>
              </a:rPr>
              <a:t>14 December</a:t>
            </a:r>
            <a:endParaRPr lang="en-US" sz="2400" b="1" dirty="0">
              <a:solidFill>
                <a:srgbClr val="E5E5FF"/>
              </a:solidFill>
              <a:latin typeface="Montserrat" panose="00000500000000000000" pitchFamily="2" charset="0"/>
            </a:endParaRPr>
          </a:p>
        </p:txBody>
      </p:sp>
      <p:pic>
        <p:nvPicPr>
          <p:cNvPr id="20" name="Picture 19" descr="A group of gold stars on a black background&#10;&#10;Description automatically generated">
            <a:extLst>
              <a:ext uri="{FF2B5EF4-FFF2-40B4-BE49-F238E27FC236}">
                <a16:creationId xmlns:a16="http://schemas.microsoft.com/office/drawing/2014/main" id="{A84D4D3F-3E20-98FA-EC07-D2DCB6ABFA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76967" y="1428525"/>
            <a:ext cx="848708" cy="848708"/>
          </a:xfrm>
          <a:prstGeom prst="rect">
            <a:avLst/>
          </a:prstGeom>
        </p:spPr>
      </p:pic>
      <p:pic>
        <p:nvPicPr>
          <p:cNvPr id="21" name="Picture 20" descr="A group of gold stars on a black background&#10;&#10;Description automatically generated">
            <a:extLst>
              <a:ext uri="{FF2B5EF4-FFF2-40B4-BE49-F238E27FC236}">
                <a16:creationId xmlns:a16="http://schemas.microsoft.com/office/drawing/2014/main" id="{78820B70-3BAE-271A-A8A1-268366D84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55631" y="-77002"/>
            <a:ext cx="848708" cy="848708"/>
          </a:xfrm>
          <a:prstGeom prst="rect">
            <a:avLst/>
          </a:prstGeom>
        </p:spPr>
      </p:pic>
      <p:sp>
        <p:nvSpPr>
          <p:cNvPr id="22" name="TextBox 21">
            <a:extLst>
              <a:ext uri="{FF2B5EF4-FFF2-40B4-BE49-F238E27FC236}">
                <a16:creationId xmlns:a16="http://schemas.microsoft.com/office/drawing/2014/main" id="{1439F622-E0F4-9A98-B6C4-5A385617D09B}"/>
              </a:ext>
            </a:extLst>
          </p:cNvPr>
          <p:cNvSpPr txBox="1"/>
          <p:nvPr/>
        </p:nvSpPr>
        <p:spPr>
          <a:xfrm>
            <a:off x="6288551" y="2001952"/>
            <a:ext cx="5586237" cy="4401205"/>
          </a:xfrm>
          <a:prstGeom prst="rect">
            <a:avLst/>
          </a:prstGeom>
          <a:noFill/>
        </p:spPr>
        <p:txBody>
          <a:bodyPr wrap="square" rtlCol="0">
            <a:spAutoFit/>
          </a:bodyPr>
          <a:lstStyle/>
          <a:p>
            <a:endParaRPr lang="en-GB" sz="2000" b="1" dirty="0">
              <a:solidFill>
                <a:srgbClr val="E5E5FF"/>
              </a:solidFill>
              <a:latin typeface="Montserrat" panose="00000500000000000000" pitchFamily="2" charset="0"/>
            </a:endParaRPr>
          </a:p>
          <a:p>
            <a:r>
              <a:rPr lang="en-GB" sz="2000" b="1" dirty="0">
                <a:solidFill>
                  <a:srgbClr val="E5E5FF"/>
                </a:solidFill>
                <a:latin typeface="Montserrat" panose="00000500000000000000" pitchFamily="2" charset="0"/>
              </a:rPr>
              <a:t>Next year CAFOD will welcome two very special guests to Flame 2025. Brian and Ashley work at the Jesuit </a:t>
            </a:r>
            <a:r>
              <a:rPr lang="en-GB" sz="2000" b="1" dirty="0" err="1">
                <a:solidFill>
                  <a:srgbClr val="E5E5FF"/>
                </a:solidFill>
                <a:latin typeface="Montserrat" panose="00000500000000000000" pitchFamily="2" charset="0"/>
              </a:rPr>
              <a:t>Hakimani</a:t>
            </a:r>
            <a:r>
              <a:rPr lang="en-GB" sz="2000" b="1" dirty="0">
                <a:solidFill>
                  <a:srgbClr val="E5E5FF"/>
                </a:solidFill>
                <a:latin typeface="Montserrat" panose="00000500000000000000" pitchFamily="2" charset="0"/>
              </a:rPr>
              <a:t> Centre in Kenya. </a:t>
            </a:r>
          </a:p>
          <a:p>
            <a:endParaRPr lang="en-GB" sz="2000" b="1" dirty="0">
              <a:solidFill>
                <a:srgbClr val="E5E5FF"/>
              </a:solidFill>
              <a:latin typeface="Montserrat" panose="00000500000000000000" pitchFamily="2" charset="0"/>
            </a:endParaRPr>
          </a:p>
          <a:p>
            <a:r>
              <a:rPr lang="en-GB" sz="2000" b="1" dirty="0">
                <a:solidFill>
                  <a:srgbClr val="E5E5FF"/>
                </a:solidFill>
                <a:latin typeface="Montserrat" panose="00000500000000000000" pitchFamily="2" charset="0"/>
              </a:rPr>
              <a:t>Ashley helps mentor young care leavers and is passionate about gender justice. Brian helps young people learn new agricultural methods including financial skills. </a:t>
            </a:r>
          </a:p>
          <a:p>
            <a:endParaRPr lang="en-GB" sz="2000" b="1" dirty="0">
              <a:solidFill>
                <a:srgbClr val="E5E5FF"/>
              </a:solidFill>
              <a:latin typeface="Montserrat" panose="00000500000000000000" pitchFamily="2" charset="0"/>
            </a:endParaRPr>
          </a:p>
          <a:p>
            <a:r>
              <a:rPr lang="en-GB" sz="2000" b="1" dirty="0">
                <a:solidFill>
                  <a:srgbClr val="E5E5FF"/>
                </a:solidFill>
                <a:latin typeface="Montserrat" panose="00000500000000000000" pitchFamily="2" charset="0"/>
              </a:rPr>
              <a:t>  </a:t>
            </a:r>
          </a:p>
          <a:p>
            <a:endParaRPr lang="en-GB" sz="2000" b="1" dirty="0">
              <a:solidFill>
                <a:srgbClr val="E5E5FF"/>
              </a:solidFill>
              <a:latin typeface="Montserrat" panose="00000500000000000000" pitchFamily="2" charset="0"/>
            </a:endParaRPr>
          </a:p>
        </p:txBody>
      </p:sp>
      <p:pic>
        <p:nvPicPr>
          <p:cNvPr id="7" name="Picture 6" descr="A group of colorful smoke&#10;&#10;Description automatically generated">
            <a:extLst>
              <a:ext uri="{FF2B5EF4-FFF2-40B4-BE49-F238E27FC236}">
                <a16:creationId xmlns:a16="http://schemas.microsoft.com/office/drawing/2014/main" id="{1A5C1F38-0766-DD9F-9EB7-3E2B5F762C8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490410">
            <a:off x="6919931" y="1198227"/>
            <a:ext cx="3851375" cy="1607448"/>
          </a:xfrm>
          <a:prstGeom prst="rect">
            <a:avLst/>
          </a:prstGeom>
        </p:spPr>
      </p:pic>
      <p:sp>
        <p:nvSpPr>
          <p:cNvPr id="2" name="Rectangle 1">
            <a:extLst>
              <a:ext uri="{FF2B5EF4-FFF2-40B4-BE49-F238E27FC236}">
                <a16:creationId xmlns:a16="http://schemas.microsoft.com/office/drawing/2014/main" id="{4273CFEF-67D7-3330-435B-A02AEDCB1ABF}"/>
              </a:ext>
            </a:extLst>
          </p:cNvPr>
          <p:cNvSpPr/>
          <p:nvPr/>
        </p:nvSpPr>
        <p:spPr>
          <a:xfrm>
            <a:off x="6288551" y="1675168"/>
            <a:ext cx="5464629" cy="64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rgbClr val="222544"/>
                </a:solidFill>
                <a:latin typeface="Montserrat" panose="00000500000000000000" pitchFamily="2" charset="0"/>
              </a:rPr>
              <a:t>Voices of change</a:t>
            </a:r>
          </a:p>
        </p:txBody>
      </p:sp>
      <p:sp>
        <p:nvSpPr>
          <p:cNvPr id="5" name="TextBox 4">
            <a:extLst>
              <a:ext uri="{FF2B5EF4-FFF2-40B4-BE49-F238E27FC236}">
                <a16:creationId xmlns:a16="http://schemas.microsoft.com/office/drawing/2014/main" id="{B04A3F90-437E-C213-6FFD-2C6150D209DF}"/>
              </a:ext>
            </a:extLst>
          </p:cNvPr>
          <p:cNvSpPr txBox="1"/>
          <p:nvPr/>
        </p:nvSpPr>
        <p:spPr>
          <a:xfrm>
            <a:off x="3425609" y="387856"/>
            <a:ext cx="8449180" cy="1015663"/>
          </a:xfrm>
          <a:prstGeom prst="rect">
            <a:avLst/>
          </a:prstGeom>
          <a:noFill/>
        </p:spPr>
        <p:txBody>
          <a:bodyPr wrap="square" rtlCol="0">
            <a:spAutoFit/>
          </a:bodyPr>
          <a:lstStyle/>
          <a:p>
            <a:pPr algn="r"/>
            <a:r>
              <a:rPr lang="en-US" sz="2000" b="1" dirty="0">
                <a:solidFill>
                  <a:srgbClr val="E5E5FF"/>
                </a:solidFill>
                <a:latin typeface="Montserrat" panose="00000500000000000000" pitchFamily="2" charset="0"/>
              </a:rPr>
              <a:t>Elijah does come, and he will restore all things. But I tell you that Elijah has already come, and they did not recognize him. </a:t>
            </a:r>
          </a:p>
          <a:p>
            <a:pPr algn="r"/>
            <a:r>
              <a:rPr lang="en-US" sz="2000" b="1" dirty="0">
                <a:solidFill>
                  <a:srgbClr val="E5E5FF"/>
                </a:solidFill>
                <a:latin typeface="Montserrat" panose="00000500000000000000" pitchFamily="2" charset="0"/>
              </a:rPr>
              <a:t>Matthew 17:11-12</a:t>
            </a:r>
          </a:p>
        </p:txBody>
      </p:sp>
      <p:sp>
        <p:nvSpPr>
          <p:cNvPr id="6" name="TextBox 5">
            <a:extLst>
              <a:ext uri="{FF2B5EF4-FFF2-40B4-BE49-F238E27FC236}">
                <a16:creationId xmlns:a16="http://schemas.microsoft.com/office/drawing/2014/main" id="{82B8726F-767B-82C4-A6B3-33B96BF15B1D}"/>
              </a:ext>
            </a:extLst>
          </p:cNvPr>
          <p:cNvSpPr txBox="1"/>
          <p:nvPr/>
        </p:nvSpPr>
        <p:spPr>
          <a:xfrm>
            <a:off x="491383" y="5512709"/>
            <a:ext cx="5604617" cy="307777"/>
          </a:xfrm>
          <a:prstGeom prst="rect">
            <a:avLst/>
          </a:prstGeom>
          <a:noFill/>
        </p:spPr>
        <p:txBody>
          <a:bodyPr wrap="square" rtlCol="0">
            <a:spAutoFit/>
          </a:bodyPr>
          <a:lstStyle/>
          <a:p>
            <a:pPr algn="ctr"/>
            <a:r>
              <a:rPr lang="en-GB" sz="1400" b="1">
                <a:latin typeface="Montserrat" panose="00000500000000000000" pitchFamily="2" charset="0"/>
              </a:rPr>
              <a:t>Ashley who works at the Jesuit </a:t>
            </a:r>
            <a:r>
              <a:rPr lang="en-GB" sz="1400" b="1" err="1">
                <a:latin typeface="Montserrat" panose="00000500000000000000" pitchFamily="2" charset="0"/>
              </a:rPr>
              <a:t>Hakimani</a:t>
            </a:r>
            <a:r>
              <a:rPr lang="en-GB" sz="1400" b="1">
                <a:latin typeface="Montserrat" panose="00000500000000000000" pitchFamily="2" charset="0"/>
              </a:rPr>
              <a:t> Centre  </a:t>
            </a:r>
            <a:endParaRPr lang="en-US" sz="1400" b="1">
              <a:latin typeface="Montserrat" panose="00000500000000000000" pitchFamily="2" charset="0"/>
            </a:endParaRPr>
          </a:p>
        </p:txBody>
      </p:sp>
    </p:spTree>
    <p:extLst>
      <p:ext uri="{BB962C8B-B14F-4D97-AF65-F5344CB8AC3E}">
        <p14:creationId xmlns:p14="http://schemas.microsoft.com/office/powerpoint/2010/main" val="2006734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007BAD-33C4-B40B-438C-AD6139389469}"/>
              </a:ext>
            </a:extLst>
          </p:cNvPr>
          <p:cNvSpPr/>
          <p:nvPr/>
        </p:nvSpPr>
        <p:spPr>
          <a:xfrm>
            <a:off x="5170714" y="0"/>
            <a:ext cx="7021286" cy="6843676"/>
          </a:xfrm>
          <a:prstGeom prst="rect">
            <a:avLst/>
          </a:prstGeom>
          <a:gradFill flip="none" rotWithShape="1">
            <a:gsLst>
              <a:gs pos="33000">
                <a:srgbClr val="FFFFFF"/>
              </a:gs>
              <a:gs pos="16000">
                <a:srgbClr val="FEFEFE"/>
              </a:gs>
              <a:gs pos="100000">
                <a:srgbClr val="9954CC"/>
              </a:gs>
              <a:gs pos="72000">
                <a:srgbClr val="9954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6741" y="5747189"/>
            <a:ext cx="2609519" cy="1073974"/>
          </a:xfrm>
          <a:prstGeom prst="rect">
            <a:avLst/>
          </a:prstGeom>
        </p:spPr>
      </p:pic>
      <p:pic>
        <p:nvPicPr>
          <p:cNvPr id="7" name="Picture 6" descr="A group of colorful smoke&#10;&#10;Description automatically generated">
            <a:extLst>
              <a:ext uri="{FF2B5EF4-FFF2-40B4-BE49-F238E27FC236}">
                <a16:creationId xmlns:a16="http://schemas.microsoft.com/office/drawing/2014/main" id="{D2114769-89D3-AADB-5CA3-FABB19B08D4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353958">
            <a:off x="6760229" y="4186852"/>
            <a:ext cx="5958453" cy="2486879"/>
          </a:xfrm>
          <a:prstGeom prst="rect">
            <a:avLst/>
          </a:prstGeom>
        </p:spPr>
      </p:pic>
      <p:sp>
        <p:nvSpPr>
          <p:cNvPr id="6" name="Rectangle 5">
            <a:extLst>
              <a:ext uri="{FF2B5EF4-FFF2-40B4-BE49-F238E27FC236}">
                <a16:creationId xmlns:a16="http://schemas.microsoft.com/office/drawing/2014/main" id="{7C0A4F8C-3394-BE89-85DD-B61D317B0870}"/>
              </a:ext>
            </a:extLst>
          </p:cNvPr>
          <p:cNvSpPr/>
          <p:nvPr/>
        </p:nvSpPr>
        <p:spPr>
          <a:xfrm>
            <a:off x="46513" y="36097"/>
            <a:ext cx="7240397" cy="6746866"/>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2E65ECB-9356-3E10-D3C3-9BC57559B973}"/>
              </a:ext>
            </a:extLst>
          </p:cNvPr>
          <p:cNvSpPr txBox="1">
            <a:spLocks noGrp="1" noRot="1" noMove="1" noResize="1" noEditPoints="1" noAdjustHandles="1" noChangeArrowheads="1" noChangeShapeType="1"/>
          </p:cNvSpPr>
          <p:nvPr/>
        </p:nvSpPr>
        <p:spPr>
          <a:xfrm>
            <a:off x="7492318" y="222600"/>
            <a:ext cx="4494274" cy="5401479"/>
          </a:xfrm>
          <a:prstGeom prst="rect">
            <a:avLst/>
          </a:prstGeom>
          <a:noFill/>
        </p:spPr>
        <p:txBody>
          <a:bodyPr wrap="square" rtlCol="0">
            <a:spAutoFit/>
          </a:bodyPr>
          <a:lstStyle/>
          <a:p>
            <a:r>
              <a:rPr lang="en-US" sz="1600" b="1" dirty="0">
                <a:solidFill>
                  <a:srgbClr val="20120C"/>
                </a:solidFill>
                <a:latin typeface="Montserrat" panose="00000500000000000000" pitchFamily="2" charset="0"/>
              </a:rPr>
              <a:t>Brian and Ashley are two people who are voices of change within their community. </a:t>
            </a:r>
          </a:p>
          <a:p>
            <a:endParaRPr lang="en-US" sz="1600" b="1" dirty="0">
              <a:solidFill>
                <a:srgbClr val="20120C"/>
              </a:solidFill>
              <a:latin typeface="Montserrat" panose="00000500000000000000" pitchFamily="2" charset="0"/>
            </a:endParaRPr>
          </a:p>
          <a:p>
            <a:r>
              <a:rPr lang="en-US" sz="1600" b="1" dirty="0">
                <a:solidFill>
                  <a:srgbClr val="20120C"/>
                </a:solidFill>
                <a:latin typeface="Montserrat" panose="00000500000000000000" pitchFamily="2" charset="0"/>
              </a:rPr>
              <a:t>In this passage today Jesus was explaining to the disciples (who were a bit confused!) that John the Baptist had been like an Old Testament prophet, Elijah. Both John the Baptist and Elijah had been voices calling for change but very few recognised them. </a:t>
            </a:r>
          </a:p>
          <a:p>
            <a:endParaRPr lang="en-US" sz="1600" b="1" dirty="0">
              <a:solidFill>
                <a:srgbClr val="20120C"/>
              </a:solidFill>
              <a:latin typeface="Montserrat" panose="00000500000000000000" pitchFamily="2" charset="0"/>
            </a:endParaRPr>
          </a:p>
          <a:p>
            <a:r>
              <a:rPr lang="en-US" sz="1600" b="1" dirty="0">
                <a:solidFill>
                  <a:srgbClr val="20120C"/>
                </a:solidFill>
                <a:latin typeface="Montserrat" panose="00000500000000000000" pitchFamily="2" charset="0"/>
              </a:rPr>
              <a:t>What injustices do we need to raise our voice about? Remember, Pope Francis said “Young people demand change”. Maybe you could discuss this as a form today. </a:t>
            </a:r>
          </a:p>
          <a:p>
            <a:pPr algn="ctr"/>
            <a:endParaRPr lang="en-GB" sz="1700" b="1" dirty="0">
              <a:solidFill>
                <a:srgbClr val="E5E5FF"/>
              </a:solidFill>
              <a:latin typeface="Montserrat" panose="00000500000000000000" pitchFamily="2" charset="0"/>
            </a:endParaRPr>
          </a:p>
          <a:p>
            <a:pPr algn="ctr"/>
            <a:r>
              <a:rPr lang="en-GB" sz="1400" b="1" dirty="0">
                <a:solidFill>
                  <a:srgbClr val="20120C"/>
                </a:solidFill>
                <a:latin typeface="Montserrat" panose="00000500000000000000" pitchFamily="2" charset="0"/>
              </a:rPr>
              <a:t>Lord, we thank you for those who inspire us to be voices of change in our community; calling out the injustices in society and bringing freedom to the oppressed. Amen. </a:t>
            </a:r>
          </a:p>
        </p:txBody>
      </p:sp>
      <p:sp>
        <p:nvSpPr>
          <p:cNvPr id="14" name="TextBox 13">
            <a:extLst>
              <a:ext uri="{FF2B5EF4-FFF2-40B4-BE49-F238E27FC236}">
                <a16:creationId xmlns:a16="http://schemas.microsoft.com/office/drawing/2014/main" id="{26CF463F-E3C1-352D-EFAB-E20F1CE46320}"/>
              </a:ext>
            </a:extLst>
          </p:cNvPr>
          <p:cNvSpPr txBox="1"/>
          <p:nvPr/>
        </p:nvSpPr>
        <p:spPr>
          <a:xfrm>
            <a:off x="118643" y="6008542"/>
            <a:ext cx="6978843" cy="430887"/>
          </a:xfrm>
          <a:prstGeom prst="rect">
            <a:avLst/>
          </a:prstGeom>
          <a:solidFill>
            <a:srgbClr val="222544">
              <a:alpha val="62000"/>
            </a:srgbClr>
          </a:solidFill>
        </p:spPr>
        <p:txBody>
          <a:bodyPr wrap="square" rtlCol="0">
            <a:spAutoFit/>
          </a:bodyPr>
          <a:lstStyle/>
          <a:p>
            <a:pPr algn="ctr"/>
            <a:r>
              <a:rPr lang="en-GB" sz="1400" b="1">
                <a:solidFill>
                  <a:schemeClr val="bg1"/>
                </a:solidFill>
                <a:latin typeface="Montserrat" panose="00000500000000000000" pitchFamily="2" charset="0"/>
              </a:rPr>
              <a:t>Brian in Kenya doing his work at the Jesuit </a:t>
            </a:r>
            <a:r>
              <a:rPr lang="en-GB" sz="1400" b="1" err="1">
                <a:solidFill>
                  <a:schemeClr val="bg1"/>
                </a:solidFill>
                <a:latin typeface="Montserrat" panose="00000500000000000000" pitchFamily="2" charset="0"/>
              </a:rPr>
              <a:t>Hakimani</a:t>
            </a:r>
            <a:r>
              <a:rPr lang="en-GB" sz="1400" b="1">
                <a:solidFill>
                  <a:schemeClr val="bg1"/>
                </a:solidFill>
                <a:latin typeface="Montserrat" panose="00000500000000000000" pitchFamily="2" charset="0"/>
              </a:rPr>
              <a:t> Centre. </a:t>
            </a:r>
          </a:p>
          <a:p>
            <a:pPr algn="ctr"/>
            <a:endParaRPr lang="en-US" sz="800" b="1">
              <a:solidFill>
                <a:schemeClr val="bg1"/>
              </a:solidFill>
              <a:latin typeface="Montserrat" panose="00000500000000000000" pitchFamily="2" charset="0"/>
            </a:endParaRPr>
          </a:p>
        </p:txBody>
      </p:sp>
      <p:pic>
        <p:nvPicPr>
          <p:cNvPr id="10" name="Picture 9" descr="A group of snowflakes on a black background&#10;&#10;Description automatically generated">
            <a:extLst>
              <a:ext uri="{FF2B5EF4-FFF2-40B4-BE49-F238E27FC236}">
                <a16:creationId xmlns:a16="http://schemas.microsoft.com/office/drawing/2014/main" id="{6F21DEFF-EF1E-5D5B-63CF-C7AF147D2C4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18643" y="5795666"/>
            <a:ext cx="658063" cy="941452"/>
          </a:xfrm>
          <a:prstGeom prst="rect">
            <a:avLst/>
          </a:prstGeom>
        </p:spPr>
      </p:pic>
      <p:pic>
        <p:nvPicPr>
          <p:cNvPr id="2" name="Graphic 1" descr="Monthly calendar outline">
            <a:hlinkClick r:id="rId7" action="ppaction://hlinksldjump"/>
            <a:extLst>
              <a:ext uri="{FF2B5EF4-FFF2-40B4-BE49-F238E27FC236}">
                <a16:creationId xmlns:a16="http://schemas.microsoft.com/office/drawing/2014/main" id="{0080B991-227B-D137-85C6-FBAC157C82A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84030" y="5803702"/>
            <a:ext cx="914400" cy="914400"/>
          </a:xfrm>
          <a:prstGeom prst="rect">
            <a:avLst/>
          </a:prstGeom>
        </p:spPr>
      </p:pic>
    </p:spTree>
    <p:extLst>
      <p:ext uri="{BB962C8B-B14F-4D97-AF65-F5344CB8AC3E}">
        <p14:creationId xmlns:p14="http://schemas.microsoft.com/office/powerpoint/2010/main" val="313166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5FD4"/>
        </a:solidFill>
        <a:effectLst/>
      </p:bgPr>
    </p:bg>
    <p:spTree>
      <p:nvGrpSpPr>
        <p:cNvPr id="1" name=""/>
        <p:cNvGrpSpPr/>
        <p:nvPr/>
      </p:nvGrpSpPr>
      <p:grpSpPr>
        <a:xfrm>
          <a:off x="0" y="0"/>
          <a:ext cx="0" cy="0"/>
          <a:chOff x="0" y="0"/>
          <a:chExt cx="0" cy="0"/>
        </a:xfrm>
      </p:grpSpPr>
      <p:pic>
        <p:nvPicPr>
          <p:cNvPr id="9" name="Picture 8" descr="A silhouette of trees against a pink sky&#10;&#10;Description automatically generated">
            <a:extLst>
              <a:ext uri="{FF2B5EF4-FFF2-40B4-BE49-F238E27FC236}">
                <a16:creationId xmlns:a16="http://schemas.microsoft.com/office/drawing/2014/main" id="{BD994D86-FC00-97EF-B4C5-BF0CC653CEC0}"/>
              </a:ext>
            </a:extLst>
          </p:cNvPr>
          <p:cNvPicPr>
            <a:picLocks noChangeAspect="1"/>
          </p:cNvPicPr>
          <p:nvPr/>
        </p:nvPicPr>
        <p:blipFill>
          <a:blip r:embed="rId3" cstate="print">
            <a:alphaModFix amt="35000"/>
            <a:extLst>
              <a:ext uri="{28A0092B-C50C-407E-A947-70E740481C1C}">
                <a14:useLocalDpi xmlns:a14="http://schemas.microsoft.com/office/drawing/2010/main" val="0"/>
              </a:ext>
            </a:extLst>
          </a:blip>
          <a:srcRect/>
          <a:stretch/>
        </p:blipFill>
        <p:spPr>
          <a:xfrm>
            <a:off x="0" y="0"/>
            <a:ext cx="12199495" cy="6887157"/>
          </a:xfrm>
          <a:prstGeom prst="rect">
            <a:avLst/>
          </a:prstGeom>
        </p:spPr>
      </p:pic>
      <p:pic>
        <p:nvPicPr>
          <p:cNvPr id="3" name="Picture 2" descr="A group of colorful smoke&#10;&#10;Description automatically generated">
            <a:extLst>
              <a:ext uri="{FF2B5EF4-FFF2-40B4-BE49-F238E27FC236}">
                <a16:creationId xmlns:a16="http://schemas.microsoft.com/office/drawing/2014/main" id="{11312FCB-9E50-B8AC-C801-B6EA8D567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0"/>
            <a:ext cx="3418115" cy="2364832"/>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481" y="5601609"/>
            <a:ext cx="2609519" cy="1073974"/>
          </a:xfrm>
          <a:prstGeom prst="rect">
            <a:avLst/>
          </a:prstGeom>
        </p:spPr>
      </p:pic>
      <p:pic>
        <p:nvPicPr>
          <p:cNvPr id="8" name="Picture 7" descr="A group of colorful smoke&#10;&#10;Description automatically generated">
            <a:extLst>
              <a:ext uri="{FF2B5EF4-FFF2-40B4-BE49-F238E27FC236}">
                <a16:creationId xmlns:a16="http://schemas.microsoft.com/office/drawing/2014/main" id="{63EB40D3-F4F7-BD18-6897-457B46AC34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0800000">
            <a:off x="-7495" y="0"/>
            <a:ext cx="4658437" cy="2674985"/>
          </a:xfrm>
          <a:prstGeom prst="rect">
            <a:avLst/>
          </a:prstGeom>
        </p:spPr>
      </p:pic>
      <p:pic>
        <p:nvPicPr>
          <p:cNvPr id="16" name="Picture 15" descr="A group of gold stars on a black background&#10;&#10;Description automatically generated">
            <a:extLst>
              <a:ext uri="{FF2B5EF4-FFF2-40B4-BE49-F238E27FC236}">
                <a16:creationId xmlns:a16="http://schemas.microsoft.com/office/drawing/2014/main" id="{BA553F60-2BE5-01DB-9C02-B140BBE73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2241612" y="-67476"/>
            <a:ext cx="848708" cy="848708"/>
          </a:xfrm>
          <a:prstGeom prst="rect">
            <a:avLst/>
          </a:prstGeom>
        </p:spPr>
      </p:pic>
      <p:sp>
        <p:nvSpPr>
          <p:cNvPr id="19" name="Rectangle 18">
            <a:extLst>
              <a:ext uri="{FF2B5EF4-FFF2-40B4-BE49-F238E27FC236}">
                <a16:creationId xmlns:a16="http://schemas.microsoft.com/office/drawing/2014/main" id="{FB8BB5B3-8377-CBE4-E1C6-49879102DEB0}"/>
              </a:ext>
            </a:extLst>
          </p:cNvPr>
          <p:cNvSpPr/>
          <p:nvPr/>
        </p:nvSpPr>
        <p:spPr>
          <a:xfrm>
            <a:off x="782486" y="1905632"/>
            <a:ext cx="5271254" cy="35730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2F42EAD-F92E-145D-28D4-AC3465C65AAB}"/>
              </a:ext>
            </a:extLst>
          </p:cNvPr>
          <p:cNvSpPr txBox="1"/>
          <p:nvPr/>
        </p:nvSpPr>
        <p:spPr>
          <a:xfrm>
            <a:off x="326572" y="396501"/>
            <a:ext cx="3707956" cy="830997"/>
          </a:xfrm>
          <a:prstGeom prst="rect">
            <a:avLst/>
          </a:prstGeom>
          <a:noFill/>
        </p:spPr>
        <p:txBody>
          <a:bodyPr wrap="square" rtlCol="0">
            <a:spAutoFit/>
          </a:bodyPr>
          <a:lstStyle/>
          <a:p>
            <a:r>
              <a:rPr lang="en-GB" sz="2400" b="1" dirty="0">
                <a:solidFill>
                  <a:srgbClr val="E5E5FF"/>
                </a:solidFill>
                <a:latin typeface="Montserrat" panose="00000500000000000000" pitchFamily="2" charset="0"/>
              </a:rPr>
              <a:t>Sunday </a:t>
            </a:r>
          </a:p>
          <a:p>
            <a:r>
              <a:rPr lang="en-GB" sz="2400" b="1" dirty="0">
                <a:solidFill>
                  <a:srgbClr val="E5E5FF"/>
                </a:solidFill>
                <a:latin typeface="Montserrat" panose="00000500000000000000" pitchFamily="2" charset="0"/>
              </a:rPr>
              <a:t>15 December</a:t>
            </a:r>
            <a:endParaRPr lang="en-US" sz="2400" b="1" dirty="0">
              <a:solidFill>
                <a:srgbClr val="E5E5FF"/>
              </a:solidFill>
              <a:latin typeface="Montserrat" panose="00000500000000000000" pitchFamily="2" charset="0"/>
            </a:endParaRPr>
          </a:p>
        </p:txBody>
      </p:sp>
      <p:pic>
        <p:nvPicPr>
          <p:cNvPr id="20" name="Picture 19" descr="A group of gold stars on a black background&#10;&#10;Description automatically generated">
            <a:extLst>
              <a:ext uri="{FF2B5EF4-FFF2-40B4-BE49-F238E27FC236}">
                <a16:creationId xmlns:a16="http://schemas.microsoft.com/office/drawing/2014/main" id="{A84D4D3F-3E20-98FA-EC07-D2DCB6ABFA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76967" y="1428525"/>
            <a:ext cx="848708" cy="848708"/>
          </a:xfrm>
          <a:prstGeom prst="rect">
            <a:avLst/>
          </a:prstGeom>
        </p:spPr>
      </p:pic>
      <p:pic>
        <p:nvPicPr>
          <p:cNvPr id="21" name="Picture 20" descr="A group of gold stars on a black background&#10;&#10;Description automatically generated">
            <a:extLst>
              <a:ext uri="{FF2B5EF4-FFF2-40B4-BE49-F238E27FC236}">
                <a16:creationId xmlns:a16="http://schemas.microsoft.com/office/drawing/2014/main" id="{78820B70-3BAE-271A-A8A1-268366D84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55631" y="-77002"/>
            <a:ext cx="848708" cy="848708"/>
          </a:xfrm>
          <a:prstGeom prst="rect">
            <a:avLst/>
          </a:prstGeom>
        </p:spPr>
      </p:pic>
      <p:sp>
        <p:nvSpPr>
          <p:cNvPr id="22" name="TextBox 21">
            <a:extLst>
              <a:ext uri="{FF2B5EF4-FFF2-40B4-BE49-F238E27FC236}">
                <a16:creationId xmlns:a16="http://schemas.microsoft.com/office/drawing/2014/main" id="{1439F622-E0F4-9A98-B6C4-5A385617D09B}"/>
              </a:ext>
            </a:extLst>
          </p:cNvPr>
          <p:cNvSpPr txBox="1"/>
          <p:nvPr/>
        </p:nvSpPr>
        <p:spPr>
          <a:xfrm>
            <a:off x="6288551" y="1952505"/>
            <a:ext cx="5586237" cy="4493538"/>
          </a:xfrm>
          <a:prstGeom prst="rect">
            <a:avLst/>
          </a:prstGeom>
          <a:noFill/>
        </p:spPr>
        <p:txBody>
          <a:bodyPr wrap="square" rtlCol="0">
            <a:spAutoFit/>
          </a:bodyPr>
          <a:lstStyle/>
          <a:p>
            <a:endParaRPr lang="en-GB" sz="2000" b="1">
              <a:solidFill>
                <a:srgbClr val="E5E5FF"/>
              </a:solidFill>
              <a:latin typeface="Montserrat" panose="00000500000000000000" pitchFamily="2" charset="0"/>
            </a:endParaRPr>
          </a:p>
          <a:p>
            <a:r>
              <a:rPr lang="en-GB" sz="2000" b="1">
                <a:solidFill>
                  <a:srgbClr val="E5E5FF"/>
                </a:solidFill>
                <a:latin typeface="Montserrat" panose="00000500000000000000" pitchFamily="2" charset="0"/>
              </a:rPr>
              <a:t>Today we are going to specifically pray for joy. </a:t>
            </a:r>
          </a:p>
          <a:p>
            <a:endParaRPr lang="en-GB" sz="2000" b="1">
              <a:solidFill>
                <a:srgbClr val="E5E5FF"/>
              </a:solidFill>
              <a:latin typeface="Montserrat" panose="00000500000000000000" pitchFamily="2" charset="0"/>
            </a:endParaRPr>
          </a:p>
          <a:p>
            <a:pPr algn="ctr" rtl="0" fontAlgn="base"/>
            <a:r>
              <a:rPr lang="en-US" sz="1800" b="1" i="0">
                <a:effectLst/>
                <a:latin typeface="Montserrat" panose="00000500000000000000" pitchFamily="2" charset="0"/>
              </a:rPr>
              <a:t>God of good news </a:t>
            </a:r>
            <a:br>
              <a:rPr lang="en-US" sz="1800" b="1" i="0">
                <a:effectLst/>
                <a:latin typeface="Montserrat" panose="00000500000000000000" pitchFamily="2" charset="0"/>
              </a:rPr>
            </a:br>
            <a:r>
              <a:rPr lang="en-US" sz="1800" b="1" i="0">
                <a:effectLst/>
                <a:latin typeface="Montserrat" panose="00000500000000000000" pitchFamily="2" charset="0"/>
              </a:rPr>
              <a:t>of great joy for all people, </a:t>
            </a:r>
            <a:endParaRPr lang="en-US" sz="2000" b="1" i="0">
              <a:effectLst/>
              <a:latin typeface="Montserrat" panose="00000500000000000000" pitchFamily="2" charset="0"/>
            </a:endParaRPr>
          </a:p>
          <a:p>
            <a:pPr algn="ctr" rtl="0" fontAlgn="base"/>
            <a:r>
              <a:rPr lang="en-US" sz="1800" b="1" i="0">
                <a:effectLst/>
                <a:latin typeface="Montserrat" panose="00000500000000000000" pitchFamily="2" charset="0"/>
              </a:rPr>
              <a:t>give us warm and generous hearts, </a:t>
            </a:r>
            <a:endParaRPr lang="en-US" sz="2000" b="1" i="0">
              <a:effectLst/>
              <a:latin typeface="Montserrat" panose="00000500000000000000" pitchFamily="2" charset="0"/>
            </a:endParaRPr>
          </a:p>
          <a:p>
            <a:pPr algn="ctr" rtl="0" fontAlgn="base"/>
            <a:r>
              <a:rPr lang="en-US" sz="1800" b="1" i="0">
                <a:effectLst/>
                <a:latin typeface="Montserrat" panose="00000500000000000000" pitchFamily="2" charset="0"/>
              </a:rPr>
              <a:t>inspire us to share what we have </a:t>
            </a:r>
            <a:endParaRPr lang="en-US" sz="2000" b="1" i="0">
              <a:effectLst/>
              <a:latin typeface="Montserrat" panose="00000500000000000000" pitchFamily="2" charset="0"/>
            </a:endParaRPr>
          </a:p>
          <a:p>
            <a:pPr algn="ctr" rtl="0" fontAlgn="base"/>
            <a:r>
              <a:rPr lang="en-US" sz="1800" b="1" i="0">
                <a:effectLst/>
                <a:latin typeface="Montserrat" panose="00000500000000000000" pitchFamily="2" charset="0"/>
              </a:rPr>
              <a:t>and work for peace, </a:t>
            </a:r>
            <a:endParaRPr lang="en-US" sz="2000" b="1" i="0">
              <a:effectLst/>
              <a:latin typeface="Montserrat" panose="00000500000000000000" pitchFamily="2" charset="0"/>
            </a:endParaRPr>
          </a:p>
          <a:p>
            <a:pPr algn="ctr" rtl="0" fontAlgn="base"/>
            <a:r>
              <a:rPr lang="en-US" sz="1800" b="1" i="0">
                <a:effectLst/>
                <a:latin typeface="Montserrat" panose="00000500000000000000" pitchFamily="2" charset="0"/>
              </a:rPr>
              <a:t>so we may share your joy. </a:t>
            </a:r>
            <a:br>
              <a:rPr lang="en-US" sz="1800" b="1" i="0">
                <a:effectLst/>
                <a:latin typeface="Montserrat" panose="00000500000000000000" pitchFamily="2" charset="0"/>
              </a:rPr>
            </a:br>
            <a:r>
              <a:rPr lang="en-US" sz="1800" b="1" i="0">
                <a:effectLst/>
                <a:latin typeface="Montserrat" panose="00000500000000000000" pitchFamily="2" charset="0"/>
              </a:rPr>
              <a:t>Amen. </a:t>
            </a:r>
            <a:endParaRPr lang="en-US" sz="2000" b="1" i="0">
              <a:effectLst/>
              <a:latin typeface="Montserrat" panose="00000500000000000000" pitchFamily="2" charset="0"/>
            </a:endParaRPr>
          </a:p>
          <a:p>
            <a:endParaRPr lang="en-GB" sz="2000" b="1">
              <a:solidFill>
                <a:srgbClr val="E5E5FF"/>
              </a:solidFill>
              <a:latin typeface="Montserrat" panose="00000500000000000000" pitchFamily="2" charset="0"/>
            </a:endParaRPr>
          </a:p>
          <a:p>
            <a:endParaRPr lang="en-GB" sz="2000" b="1">
              <a:solidFill>
                <a:srgbClr val="E5E5FF"/>
              </a:solidFill>
              <a:latin typeface="Montserrat" panose="00000500000000000000" pitchFamily="2" charset="0"/>
            </a:endParaRPr>
          </a:p>
          <a:p>
            <a:r>
              <a:rPr lang="en-GB" sz="2000" b="1">
                <a:solidFill>
                  <a:srgbClr val="E5E5FF"/>
                </a:solidFill>
                <a:latin typeface="Montserrat" panose="00000500000000000000" pitchFamily="2" charset="0"/>
              </a:rPr>
              <a:t>  </a:t>
            </a:r>
          </a:p>
          <a:p>
            <a:endParaRPr lang="en-GB" sz="2000" b="1">
              <a:solidFill>
                <a:srgbClr val="E5E5FF"/>
              </a:solidFill>
              <a:latin typeface="Montserrat" panose="00000500000000000000" pitchFamily="2" charset="0"/>
            </a:endParaRPr>
          </a:p>
        </p:txBody>
      </p:sp>
      <p:pic>
        <p:nvPicPr>
          <p:cNvPr id="7" name="Picture 6" descr="A group of colorful smoke&#10;&#10;Description automatically generated">
            <a:extLst>
              <a:ext uri="{FF2B5EF4-FFF2-40B4-BE49-F238E27FC236}">
                <a16:creationId xmlns:a16="http://schemas.microsoft.com/office/drawing/2014/main" id="{1A5C1F38-0766-DD9F-9EB7-3E2B5F762C8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490410">
            <a:off x="6919931" y="1198227"/>
            <a:ext cx="3851375" cy="1607448"/>
          </a:xfrm>
          <a:prstGeom prst="rect">
            <a:avLst/>
          </a:prstGeom>
        </p:spPr>
      </p:pic>
      <p:sp>
        <p:nvSpPr>
          <p:cNvPr id="2" name="Rectangle 1">
            <a:extLst>
              <a:ext uri="{FF2B5EF4-FFF2-40B4-BE49-F238E27FC236}">
                <a16:creationId xmlns:a16="http://schemas.microsoft.com/office/drawing/2014/main" id="{4273CFEF-67D7-3330-435B-A02AEDCB1ABF}"/>
              </a:ext>
            </a:extLst>
          </p:cNvPr>
          <p:cNvSpPr/>
          <p:nvPr/>
        </p:nvSpPr>
        <p:spPr>
          <a:xfrm>
            <a:off x="6288551" y="1675168"/>
            <a:ext cx="5464629" cy="64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rgbClr val="222544"/>
                </a:solidFill>
                <a:latin typeface="Montserrat" panose="00000500000000000000" pitchFamily="2" charset="0"/>
              </a:rPr>
              <a:t>Just you wait and see…</a:t>
            </a:r>
          </a:p>
        </p:txBody>
      </p:sp>
      <p:sp>
        <p:nvSpPr>
          <p:cNvPr id="5" name="TextBox 4">
            <a:extLst>
              <a:ext uri="{FF2B5EF4-FFF2-40B4-BE49-F238E27FC236}">
                <a16:creationId xmlns:a16="http://schemas.microsoft.com/office/drawing/2014/main" id="{B04A3F90-437E-C213-6FFD-2C6150D209DF}"/>
              </a:ext>
            </a:extLst>
          </p:cNvPr>
          <p:cNvSpPr txBox="1"/>
          <p:nvPr/>
        </p:nvSpPr>
        <p:spPr>
          <a:xfrm>
            <a:off x="3767024" y="120913"/>
            <a:ext cx="8267041" cy="1508105"/>
          </a:xfrm>
          <a:prstGeom prst="rect">
            <a:avLst/>
          </a:prstGeom>
          <a:noFill/>
        </p:spPr>
        <p:txBody>
          <a:bodyPr wrap="square" rtlCol="0">
            <a:spAutoFit/>
          </a:bodyPr>
          <a:lstStyle/>
          <a:p>
            <a:pPr algn="r"/>
            <a:r>
              <a:rPr lang="en-US" sz="2400" b="1" dirty="0">
                <a:solidFill>
                  <a:srgbClr val="E5E5FF"/>
                </a:solidFill>
                <a:latin typeface="Montserrat" panose="00000500000000000000" pitchFamily="2" charset="0"/>
              </a:rPr>
              <a:t>Gaudete Sunday</a:t>
            </a:r>
          </a:p>
          <a:p>
            <a:pPr algn="r"/>
            <a:r>
              <a:rPr lang="en-US" sz="1600" b="1" dirty="0">
                <a:solidFill>
                  <a:srgbClr val="E5E5FF"/>
                </a:solidFill>
                <a:latin typeface="Montserrat" panose="00000500000000000000" pitchFamily="2" charset="0"/>
              </a:rPr>
              <a:t>I </a:t>
            </a:r>
            <a:r>
              <a:rPr lang="en-US" sz="1600" b="1" dirty="0" err="1">
                <a:solidFill>
                  <a:srgbClr val="E5E5FF"/>
                </a:solidFill>
                <a:latin typeface="Montserrat" panose="00000500000000000000" pitchFamily="2" charset="0"/>
              </a:rPr>
              <a:t>baptise</a:t>
            </a:r>
            <a:r>
              <a:rPr lang="en-US" sz="1600" b="1" dirty="0">
                <a:solidFill>
                  <a:srgbClr val="E5E5FF"/>
                </a:solidFill>
                <a:latin typeface="Montserrat" panose="00000500000000000000" pitchFamily="2" charset="0"/>
              </a:rPr>
              <a:t> you with water, but he who is mightier than I is coming, the strap of whose sandals I am not worthy to untie. He will </a:t>
            </a:r>
            <a:r>
              <a:rPr lang="en-US" sz="1600" b="1" dirty="0" err="1">
                <a:solidFill>
                  <a:srgbClr val="E5E5FF"/>
                </a:solidFill>
                <a:latin typeface="Montserrat" panose="00000500000000000000" pitchFamily="2" charset="0"/>
              </a:rPr>
              <a:t>baptise</a:t>
            </a:r>
            <a:r>
              <a:rPr lang="en-US" sz="1600" b="1" dirty="0">
                <a:solidFill>
                  <a:srgbClr val="E5E5FF"/>
                </a:solidFill>
                <a:latin typeface="Montserrat" panose="00000500000000000000" pitchFamily="2" charset="0"/>
              </a:rPr>
              <a:t> you </a:t>
            </a:r>
          </a:p>
          <a:p>
            <a:pPr algn="r"/>
            <a:r>
              <a:rPr lang="en-US" sz="1600" b="1" dirty="0">
                <a:solidFill>
                  <a:srgbClr val="E5E5FF"/>
                </a:solidFill>
                <a:latin typeface="Montserrat" panose="00000500000000000000" pitchFamily="2" charset="0"/>
              </a:rPr>
              <a:t>with the Holy Spirit and fire.</a:t>
            </a:r>
          </a:p>
          <a:p>
            <a:pPr algn="r"/>
            <a:r>
              <a:rPr lang="en-US" sz="2000" b="1" dirty="0">
                <a:solidFill>
                  <a:srgbClr val="E5E5FF"/>
                </a:solidFill>
                <a:latin typeface="Montserrat" panose="00000500000000000000" pitchFamily="2" charset="0"/>
              </a:rPr>
              <a:t>Luke 3:17</a:t>
            </a:r>
          </a:p>
        </p:txBody>
      </p:sp>
    </p:spTree>
    <p:extLst>
      <p:ext uri="{BB962C8B-B14F-4D97-AF65-F5344CB8AC3E}">
        <p14:creationId xmlns:p14="http://schemas.microsoft.com/office/powerpoint/2010/main" val="4084832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007BAD-33C4-B40B-438C-AD6139389469}"/>
              </a:ext>
            </a:extLst>
          </p:cNvPr>
          <p:cNvSpPr/>
          <p:nvPr/>
        </p:nvSpPr>
        <p:spPr>
          <a:xfrm>
            <a:off x="0" y="0"/>
            <a:ext cx="12192000" cy="6843676"/>
          </a:xfrm>
          <a:prstGeom prst="rect">
            <a:avLst/>
          </a:prstGeom>
          <a:gradFill flip="none" rotWithShape="1">
            <a:gsLst>
              <a:gs pos="33000">
                <a:srgbClr val="FFFFFF"/>
              </a:gs>
              <a:gs pos="16000">
                <a:srgbClr val="FEFEFE"/>
              </a:gs>
              <a:gs pos="100000">
                <a:srgbClr val="FD5FD4"/>
              </a:gs>
              <a:gs pos="72000">
                <a:srgbClr val="FD5FD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6741" y="5747189"/>
            <a:ext cx="2609519" cy="1073974"/>
          </a:xfrm>
          <a:prstGeom prst="rect">
            <a:avLst/>
          </a:prstGeom>
        </p:spPr>
      </p:pic>
      <p:pic>
        <p:nvPicPr>
          <p:cNvPr id="7" name="Picture 6" descr="A group of colorful smoke&#10;&#10;Description automatically generated">
            <a:extLst>
              <a:ext uri="{FF2B5EF4-FFF2-40B4-BE49-F238E27FC236}">
                <a16:creationId xmlns:a16="http://schemas.microsoft.com/office/drawing/2014/main" id="{D2114769-89D3-AADB-5CA3-FABB19B08D4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353958">
            <a:off x="6760229" y="4186852"/>
            <a:ext cx="5958453" cy="2486879"/>
          </a:xfrm>
          <a:prstGeom prst="rect">
            <a:avLst/>
          </a:prstGeom>
        </p:spPr>
      </p:pic>
      <p:sp>
        <p:nvSpPr>
          <p:cNvPr id="3" name="TextBox 2">
            <a:extLst>
              <a:ext uri="{FF2B5EF4-FFF2-40B4-BE49-F238E27FC236}">
                <a16:creationId xmlns:a16="http://schemas.microsoft.com/office/drawing/2014/main" id="{92E65ECB-9356-3E10-D3C3-9BC57559B973}"/>
              </a:ext>
            </a:extLst>
          </p:cNvPr>
          <p:cNvSpPr txBox="1">
            <a:spLocks noGrp="1" noRot="1" noMove="1" noResize="1" noEditPoints="1" noAdjustHandles="1" noChangeArrowheads="1" noChangeShapeType="1"/>
          </p:cNvSpPr>
          <p:nvPr/>
        </p:nvSpPr>
        <p:spPr>
          <a:xfrm>
            <a:off x="7492318" y="222600"/>
            <a:ext cx="4494274" cy="5401479"/>
          </a:xfrm>
          <a:prstGeom prst="rect">
            <a:avLst/>
          </a:prstGeom>
          <a:noFill/>
        </p:spPr>
        <p:txBody>
          <a:bodyPr wrap="square" rtlCol="0">
            <a:spAutoFit/>
          </a:bodyPr>
          <a:lstStyle/>
          <a:p>
            <a:r>
              <a:rPr lang="en-US" sz="1600" b="1" dirty="0">
                <a:solidFill>
                  <a:srgbClr val="20120C"/>
                </a:solidFill>
                <a:latin typeface="Montserrat" panose="00000500000000000000" pitchFamily="2" charset="0"/>
              </a:rPr>
              <a:t>Excitement is building at CAFOD as we prepare for Jubilee 2025 “Pilgrims of Hope”. Every time one of our Jubilee for Schools resources gets completed the anticipation builds. </a:t>
            </a:r>
          </a:p>
          <a:p>
            <a:endParaRPr lang="en-US" sz="1600" b="1" dirty="0">
              <a:solidFill>
                <a:srgbClr val="20120C"/>
              </a:solidFill>
              <a:latin typeface="Montserrat" panose="00000500000000000000" pitchFamily="2" charset="0"/>
            </a:endParaRPr>
          </a:p>
          <a:p>
            <a:r>
              <a:rPr lang="en-US" sz="1600" b="1" dirty="0">
                <a:solidFill>
                  <a:srgbClr val="20120C"/>
                </a:solidFill>
                <a:latin typeface="Montserrat" panose="00000500000000000000" pitchFamily="2" charset="0"/>
              </a:rPr>
              <a:t>In the passage today, the excitement was building, so much so the people thought John the Baptist might be the Messiah. Today you can see he’s telling the people something far greater is coming… </a:t>
            </a:r>
          </a:p>
          <a:p>
            <a:endParaRPr lang="en-US" sz="1600" b="1" dirty="0">
              <a:solidFill>
                <a:srgbClr val="20120C"/>
              </a:solidFill>
              <a:latin typeface="Montserrat" panose="00000500000000000000" pitchFamily="2" charset="0"/>
            </a:endParaRPr>
          </a:p>
          <a:p>
            <a:r>
              <a:rPr lang="en-US" sz="1600" b="1" dirty="0">
                <a:solidFill>
                  <a:srgbClr val="20120C"/>
                </a:solidFill>
                <a:latin typeface="Montserrat" panose="00000500000000000000" pitchFamily="2" charset="0"/>
              </a:rPr>
              <a:t>Everything we’ll be doing in the Jubilee will come back to Jesus’ wonderful vision of hope and joy for all people.  </a:t>
            </a:r>
            <a:endParaRPr lang="en-GB" sz="1600" b="1" dirty="0">
              <a:solidFill>
                <a:srgbClr val="20120C"/>
              </a:solidFill>
              <a:latin typeface="Montserrat" panose="00000500000000000000" pitchFamily="2" charset="0"/>
            </a:endParaRPr>
          </a:p>
          <a:p>
            <a:pPr algn="l"/>
            <a:endParaRPr lang="en-GB" sz="1700" b="1" dirty="0">
              <a:solidFill>
                <a:srgbClr val="E5E5FF"/>
              </a:solidFill>
              <a:latin typeface="Montserrat" panose="00000500000000000000" pitchFamily="2" charset="0"/>
            </a:endParaRPr>
          </a:p>
          <a:p>
            <a:pPr algn="ctr"/>
            <a:r>
              <a:rPr lang="en-GB" sz="3600" b="1" dirty="0">
                <a:solidFill>
                  <a:srgbClr val="20120C"/>
                </a:solidFill>
                <a:latin typeface="Montserrat" panose="00000500000000000000" pitchFamily="2" charset="0"/>
              </a:rPr>
              <a:t>Let’s get ready for Jubilee 2025!!! </a:t>
            </a:r>
          </a:p>
        </p:txBody>
      </p:sp>
      <p:sp>
        <p:nvSpPr>
          <p:cNvPr id="14" name="TextBox 13">
            <a:extLst>
              <a:ext uri="{FF2B5EF4-FFF2-40B4-BE49-F238E27FC236}">
                <a16:creationId xmlns:a16="http://schemas.microsoft.com/office/drawing/2014/main" id="{26CF463F-E3C1-352D-EFAB-E20F1CE46320}"/>
              </a:ext>
            </a:extLst>
          </p:cNvPr>
          <p:cNvSpPr txBox="1"/>
          <p:nvPr/>
        </p:nvSpPr>
        <p:spPr>
          <a:xfrm>
            <a:off x="378897" y="5825135"/>
            <a:ext cx="6890337" cy="646331"/>
          </a:xfrm>
          <a:prstGeom prst="rect">
            <a:avLst/>
          </a:prstGeom>
          <a:solidFill>
            <a:srgbClr val="222544">
              <a:alpha val="62000"/>
            </a:srgbClr>
          </a:solidFill>
        </p:spPr>
        <p:txBody>
          <a:bodyPr wrap="square" rtlCol="0">
            <a:spAutoFit/>
          </a:bodyPr>
          <a:lstStyle/>
          <a:p>
            <a:pPr algn="ctr"/>
            <a:r>
              <a:rPr lang="en-GB" sz="1400" b="1" dirty="0">
                <a:solidFill>
                  <a:schemeClr val="bg1"/>
                </a:solidFill>
                <a:latin typeface="Montserrat" panose="00000500000000000000" pitchFamily="2" charset="0"/>
              </a:rPr>
              <a:t>      </a:t>
            </a:r>
            <a:r>
              <a:rPr lang="en-GB" sz="1400" b="1" dirty="0">
                <a:solidFill>
                  <a:schemeClr val="bg1"/>
                </a:solidFill>
                <a:latin typeface="Montserrat" panose="00000500000000000000" pitchFamily="2" charset="0"/>
                <a:hlinkClick r:id="rId5">
                  <a:extLst>
                    <a:ext uri="{A12FA001-AC4F-418D-AE19-62706E023703}">
                      <ahyp:hlinkClr xmlns:ahyp="http://schemas.microsoft.com/office/drawing/2018/hyperlinkcolor" val="tx"/>
                    </a:ext>
                  </a:extLst>
                </a:hlinkClick>
              </a:rPr>
              <a:t>jubilee-schools.org.uk </a:t>
            </a:r>
            <a:r>
              <a:rPr lang="en-GB" sz="1400" b="1" dirty="0">
                <a:solidFill>
                  <a:schemeClr val="bg1"/>
                </a:solidFill>
                <a:latin typeface="Montserrat" panose="00000500000000000000" pitchFamily="2" charset="0"/>
              </a:rPr>
              <a:t>has everything you’ll need to celebrate with HOPE and JOY! </a:t>
            </a:r>
          </a:p>
          <a:p>
            <a:pPr algn="ctr"/>
            <a:endParaRPr lang="en-US" sz="800" b="1" dirty="0">
              <a:solidFill>
                <a:schemeClr val="bg1"/>
              </a:solidFill>
              <a:latin typeface="Montserrat" panose="00000500000000000000" pitchFamily="2" charset="0"/>
            </a:endParaRPr>
          </a:p>
        </p:txBody>
      </p:sp>
      <p:pic>
        <p:nvPicPr>
          <p:cNvPr id="20" name="Picture 19" descr="A pair of blue and black striped footprints&#10;&#10;Description automatically generated">
            <a:extLst>
              <a:ext uri="{FF2B5EF4-FFF2-40B4-BE49-F238E27FC236}">
                <a16:creationId xmlns:a16="http://schemas.microsoft.com/office/drawing/2014/main" id="{F875D447-D3C5-F1D0-AF2A-500E99001F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9116" y="154323"/>
            <a:ext cx="5607448" cy="5607448"/>
          </a:xfrm>
          <a:prstGeom prst="rect">
            <a:avLst/>
          </a:prstGeom>
        </p:spPr>
      </p:pic>
      <p:pic>
        <p:nvPicPr>
          <p:cNvPr id="22" name="Picture 21" descr="A white stars on a black background&#10;&#10;Description automatically generated">
            <a:extLst>
              <a:ext uri="{FF2B5EF4-FFF2-40B4-BE49-F238E27FC236}">
                <a16:creationId xmlns:a16="http://schemas.microsoft.com/office/drawing/2014/main" id="{67E392A6-360B-5F59-0835-ED7C72C6BD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6306" y="5249127"/>
            <a:ext cx="1260530" cy="1260530"/>
          </a:xfrm>
          <a:prstGeom prst="rect">
            <a:avLst/>
          </a:prstGeom>
        </p:spPr>
      </p:pic>
      <p:pic>
        <p:nvPicPr>
          <p:cNvPr id="24" name="Picture 23" descr="A group of yellow stars&#10;&#10;Description automatically generated">
            <a:extLst>
              <a:ext uri="{FF2B5EF4-FFF2-40B4-BE49-F238E27FC236}">
                <a16:creationId xmlns:a16="http://schemas.microsoft.com/office/drawing/2014/main" id="{0948AAE2-0EE9-C70D-B6E0-347A9CE26A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058" y="804016"/>
            <a:ext cx="2235667" cy="2235667"/>
          </a:xfrm>
          <a:prstGeom prst="rect">
            <a:avLst/>
          </a:prstGeom>
        </p:spPr>
      </p:pic>
      <p:pic>
        <p:nvPicPr>
          <p:cNvPr id="26" name="Picture 25" descr="A group of stars on a black background&#10;&#10;Description automatically generated">
            <a:extLst>
              <a:ext uri="{FF2B5EF4-FFF2-40B4-BE49-F238E27FC236}">
                <a16:creationId xmlns:a16="http://schemas.microsoft.com/office/drawing/2014/main" id="{FF56E834-302B-46A3-D488-37D101054F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68105" y="2958047"/>
            <a:ext cx="2618805" cy="2618805"/>
          </a:xfrm>
          <a:prstGeom prst="rect">
            <a:avLst/>
          </a:prstGeom>
        </p:spPr>
      </p:pic>
      <p:pic>
        <p:nvPicPr>
          <p:cNvPr id="28" name="Picture 27" descr="A group of glowing stars&#10;&#10;Description automatically generated">
            <a:extLst>
              <a:ext uri="{FF2B5EF4-FFF2-40B4-BE49-F238E27FC236}">
                <a16:creationId xmlns:a16="http://schemas.microsoft.com/office/drawing/2014/main" id="{DA60B3BE-DF78-6E1E-023D-2120B8E7D10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3927" y="551672"/>
            <a:ext cx="1148910" cy="1148910"/>
          </a:xfrm>
          <a:prstGeom prst="rect">
            <a:avLst/>
          </a:prstGeom>
        </p:spPr>
      </p:pic>
      <p:pic>
        <p:nvPicPr>
          <p:cNvPr id="2" name="Graphic 1" descr="Monthly calendar outline">
            <a:hlinkClick r:id="rId11" action="ppaction://hlinksldjump"/>
            <a:extLst>
              <a:ext uri="{FF2B5EF4-FFF2-40B4-BE49-F238E27FC236}">
                <a16:creationId xmlns:a16="http://schemas.microsoft.com/office/drawing/2014/main" id="{6731BAFC-23DA-DEE0-3337-91B0113E412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984030" y="5803702"/>
            <a:ext cx="914400" cy="914400"/>
          </a:xfrm>
          <a:prstGeom prst="rect">
            <a:avLst/>
          </a:prstGeom>
        </p:spPr>
      </p:pic>
    </p:spTree>
    <p:extLst>
      <p:ext uri="{BB962C8B-B14F-4D97-AF65-F5344CB8AC3E}">
        <p14:creationId xmlns:p14="http://schemas.microsoft.com/office/powerpoint/2010/main" val="321910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954CC"/>
        </a:solidFill>
        <a:effectLst/>
      </p:bgPr>
    </p:bg>
    <p:spTree>
      <p:nvGrpSpPr>
        <p:cNvPr id="1" name=""/>
        <p:cNvGrpSpPr/>
        <p:nvPr/>
      </p:nvGrpSpPr>
      <p:grpSpPr>
        <a:xfrm>
          <a:off x="0" y="0"/>
          <a:ext cx="0" cy="0"/>
          <a:chOff x="0" y="0"/>
          <a:chExt cx="0" cy="0"/>
        </a:xfrm>
      </p:grpSpPr>
      <p:pic>
        <p:nvPicPr>
          <p:cNvPr id="23" name="Picture 22" descr="A tree and stars in the sky&#10;&#10;Description automatically generated">
            <a:extLst>
              <a:ext uri="{FF2B5EF4-FFF2-40B4-BE49-F238E27FC236}">
                <a16:creationId xmlns:a16="http://schemas.microsoft.com/office/drawing/2014/main" id="{92B53489-29A3-E9B0-6A56-7F8846EAC4F4}"/>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a:stretch/>
        </p:blipFill>
        <p:spPr>
          <a:xfrm>
            <a:off x="-16205" y="-16977"/>
            <a:ext cx="12208204" cy="6867115"/>
          </a:xfrm>
          <a:prstGeom prst="rect">
            <a:avLst/>
          </a:prstGeom>
        </p:spPr>
      </p:pic>
      <p:pic>
        <p:nvPicPr>
          <p:cNvPr id="3" name="Picture 2" descr="A group of colorful smoke&#10;&#10;Description automatically generated">
            <a:extLst>
              <a:ext uri="{FF2B5EF4-FFF2-40B4-BE49-F238E27FC236}">
                <a16:creationId xmlns:a16="http://schemas.microsoft.com/office/drawing/2014/main" id="{11312FCB-9E50-B8AC-C801-B6EA8D567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0"/>
            <a:ext cx="3418115" cy="2364832"/>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481" y="5601609"/>
            <a:ext cx="2609519" cy="1073974"/>
          </a:xfrm>
          <a:prstGeom prst="rect">
            <a:avLst/>
          </a:prstGeom>
        </p:spPr>
      </p:pic>
      <p:pic>
        <p:nvPicPr>
          <p:cNvPr id="8" name="Picture 7" descr="A group of colorful smoke&#10;&#10;Description automatically generated">
            <a:extLst>
              <a:ext uri="{FF2B5EF4-FFF2-40B4-BE49-F238E27FC236}">
                <a16:creationId xmlns:a16="http://schemas.microsoft.com/office/drawing/2014/main" id="{63EB40D3-F4F7-BD18-6897-457B46AC34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0800000">
            <a:off x="-7495" y="0"/>
            <a:ext cx="4658437" cy="2674985"/>
          </a:xfrm>
          <a:prstGeom prst="rect">
            <a:avLst/>
          </a:prstGeom>
        </p:spPr>
      </p:pic>
      <p:pic>
        <p:nvPicPr>
          <p:cNvPr id="16" name="Picture 15" descr="A group of gold stars on a black background&#10;&#10;Description automatically generated">
            <a:extLst>
              <a:ext uri="{FF2B5EF4-FFF2-40B4-BE49-F238E27FC236}">
                <a16:creationId xmlns:a16="http://schemas.microsoft.com/office/drawing/2014/main" id="{BA553F60-2BE5-01DB-9C02-B140BBE73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2241612" y="-67476"/>
            <a:ext cx="848708" cy="848708"/>
          </a:xfrm>
          <a:prstGeom prst="rect">
            <a:avLst/>
          </a:prstGeom>
        </p:spPr>
      </p:pic>
      <p:sp>
        <p:nvSpPr>
          <p:cNvPr id="19" name="Rectangle 18">
            <a:extLst>
              <a:ext uri="{FF2B5EF4-FFF2-40B4-BE49-F238E27FC236}">
                <a16:creationId xmlns:a16="http://schemas.microsoft.com/office/drawing/2014/main" id="{FB8BB5B3-8377-CBE4-E1C6-49879102DEB0}"/>
              </a:ext>
            </a:extLst>
          </p:cNvPr>
          <p:cNvSpPr/>
          <p:nvPr/>
        </p:nvSpPr>
        <p:spPr>
          <a:xfrm>
            <a:off x="788738" y="1823126"/>
            <a:ext cx="5271254" cy="35730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2F42EAD-F92E-145D-28D4-AC3465C65AAB}"/>
              </a:ext>
            </a:extLst>
          </p:cNvPr>
          <p:cNvSpPr txBox="1"/>
          <p:nvPr/>
        </p:nvSpPr>
        <p:spPr>
          <a:xfrm>
            <a:off x="326572" y="351419"/>
            <a:ext cx="3707956" cy="830997"/>
          </a:xfrm>
          <a:prstGeom prst="rect">
            <a:avLst/>
          </a:prstGeom>
          <a:noFill/>
        </p:spPr>
        <p:txBody>
          <a:bodyPr wrap="square" rtlCol="0">
            <a:spAutoFit/>
          </a:bodyPr>
          <a:lstStyle/>
          <a:p>
            <a:r>
              <a:rPr lang="en-GB" sz="2400" b="1" dirty="0">
                <a:solidFill>
                  <a:srgbClr val="E5E5FF"/>
                </a:solidFill>
                <a:latin typeface="Montserrat" panose="00000500000000000000" pitchFamily="2" charset="0"/>
              </a:rPr>
              <a:t>Monday </a:t>
            </a:r>
          </a:p>
          <a:p>
            <a:r>
              <a:rPr lang="en-GB" sz="2400" b="1" dirty="0">
                <a:solidFill>
                  <a:srgbClr val="E5E5FF"/>
                </a:solidFill>
                <a:latin typeface="Montserrat" panose="00000500000000000000" pitchFamily="2" charset="0"/>
              </a:rPr>
              <a:t>16 December</a:t>
            </a:r>
            <a:endParaRPr lang="en-US" sz="2400" b="1" dirty="0">
              <a:solidFill>
                <a:srgbClr val="E5E5FF"/>
              </a:solidFill>
              <a:latin typeface="Montserrat" panose="00000500000000000000" pitchFamily="2" charset="0"/>
            </a:endParaRPr>
          </a:p>
        </p:txBody>
      </p:sp>
      <p:pic>
        <p:nvPicPr>
          <p:cNvPr id="20" name="Picture 19" descr="A group of gold stars on a black background&#10;&#10;Description automatically generated">
            <a:extLst>
              <a:ext uri="{FF2B5EF4-FFF2-40B4-BE49-F238E27FC236}">
                <a16:creationId xmlns:a16="http://schemas.microsoft.com/office/drawing/2014/main" id="{A84D4D3F-3E20-98FA-EC07-D2DCB6ABFA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76967" y="1428525"/>
            <a:ext cx="848708" cy="848708"/>
          </a:xfrm>
          <a:prstGeom prst="rect">
            <a:avLst/>
          </a:prstGeom>
        </p:spPr>
      </p:pic>
      <p:pic>
        <p:nvPicPr>
          <p:cNvPr id="21" name="Picture 20" descr="A group of gold stars on a black background&#10;&#10;Description automatically generated">
            <a:extLst>
              <a:ext uri="{FF2B5EF4-FFF2-40B4-BE49-F238E27FC236}">
                <a16:creationId xmlns:a16="http://schemas.microsoft.com/office/drawing/2014/main" id="{78820B70-3BAE-271A-A8A1-268366D84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55631" y="-77002"/>
            <a:ext cx="848708" cy="848708"/>
          </a:xfrm>
          <a:prstGeom prst="rect">
            <a:avLst/>
          </a:prstGeom>
        </p:spPr>
      </p:pic>
      <p:sp>
        <p:nvSpPr>
          <p:cNvPr id="22" name="TextBox 21">
            <a:extLst>
              <a:ext uri="{FF2B5EF4-FFF2-40B4-BE49-F238E27FC236}">
                <a16:creationId xmlns:a16="http://schemas.microsoft.com/office/drawing/2014/main" id="{1439F622-E0F4-9A98-B6C4-5A385617D09B}"/>
              </a:ext>
            </a:extLst>
          </p:cNvPr>
          <p:cNvSpPr txBox="1"/>
          <p:nvPr/>
        </p:nvSpPr>
        <p:spPr>
          <a:xfrm>
            <a:off x="6288551" y="2001952"/>
            <a:ext cx="5586237" cy="4124206"/>
          </a:xfrm>
          <a:prstGeom prst="rect">
            <a:avLst/>
          </a:prstGeom>
          <a:noFill/>
        </p:spPr>
        <p:txBody>
          <a:bodyPr wrap="square" rtlCol="0">
            <a:spAutoFit/>
          </a:bodyPr>
          <a:lstStyle/>
          <a:p>
            <a:endParaRPr lang="en-GB" sz="2000" b="1">
              <a:solidFill>
                <a:srgbClr val="E5E5FF"/>
              </a:solidFill>
              <a:latin typeface="Montserrat" panose="00000500000000000000" pitchFamily="2" charset="0"/>
            </a:endParaRPr>
          </a:p>
          <a:p>
            <a:r>
              <a:rPr lang="en-GB" b="1">
                <a:solidFill>
                  <a:srgbClr val="E5E5FF"/>
                </a:solidFill>
                <a:latin typeface="Montserrat" panose="00000500000000000000" pitchFamily="2" charset="0"/>
              </a:rPr>
              <a:t>Have you ever been put on the spot? Jesus was asked a tricky question in Matthew 21 but he was very careful in how he responded. He actually throws the question back to the people that asked him.</a:t>
            </a:r>
          </a:p>
          <a:p>
            <a:endParaRPr lang="en-GB" b="1">
              <a:solidFill>
                <a:srgbClr val="E5E5FF"/>
              </a:solidFill>
              <a:latin typeface="Montserrat" panose="00000500000000000000" pitchFamily="2" charset="0"/>
            </a:endParaRPr>
          </a:p>
          <a:p>
            <a:r>
              <a:rPr lang="en-GB" b="1">
                <a:solidFill>
                  <a:srgbClr val="E5E5FF"/>
                </a:solidFill>
                <a:latin typeface="Montserrat" panose="00000500000000000000" pitchFamily="2" charset="0"/>
              </a:rPr>
              <a:t>Jesus demonstrates an amazing ability to be very wise in his interactions with people, even in challenging circumstances. </a:t>
            </a:r>
          </a:p>
          <a:p>
            <a:endParaRPr lang="en-GB" sz="2000" b="1">
              <a:solidFill>
                <a:srgbClr val="E5E5FF"/>
              </a:solidFill>
              <a:latin typeface="Montserrat" panose="00000500000000000000" pitchFamily="2" charset="0"/>
            </a:endParaRPr>
          </a:p>
          <a:p>
            <a:endParaRPr lang="en-GB" sz="2000" b="1">
              <a:solidFill>
                <a:srgbClr val="E5E5FF"/>
              </a:solidFill>
              <a:latin typeface="Montserrat" panose="00000500000000000000" pitchFamily="2" charset="0"/>
            </a:endParaRPr>
          </a:p>
          <a:p>
            <a:r>
              <a:rPr lang="en-GB" sz="2000" b="1">
                <a:solidFill>
                  <a:srgbClr val="E5E5FF"/>
                </a:solidFill>
                <a:latin typeface="Montserrat" panose="00000500000000000000" pitchFamily="2" charset="0"/>
              </a:rPr>
              <a:t>  </a:t>
            </a:r>
          </a:p>
          <a:p>
            <a:endParaRPr lang="en-GB" sz="2000" b="1">
              <a:solidFill>
                <a:srgbClr val="E5E5FF"/>
              </a:solidFill>
              <a:latin typeface="Montserrat" panose="00000500000000000000" pitchFamily="2" charset="0"/>
            </a:endParaRPr>
          </a:p>
        </p:txBody>
      </p:sp>
      <p:pic>
        <p:nvPicPr>
          <p:cNvPr id="7" name="Picture 6" descr="A group of colorful smoke&#10;&#10;Description automatically generated">
            <a:extLst>
              <a:ext uri="{FF2B5EF4-FFF2-40B4-BE49-F238E27FC236}">
                <a16:creationId xmlns:a16="http://schemas.microsoft.com/office/drawing/2014/main" id="{1A5C1F38-0766-DD9F-9EB7-3E2B5F762C8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490410">
            <a:off x="6919931" y="1198227"/>
            <a:ext cx="3851375" cy="1607448"/>
          </a:xfrm>
          <a:prstGeom prst="rect">
            <a:avLst/>
          </a:prstGeom>
        </p:spPr>
      </p:pic>
      <p:sp>
        <p:nvSpPr>
          <p:cNvPr id="2" name="Rectangle 1">
            <a:extLst>
              <a:ext uri="{FF2B5EF4-FFF2-40B4-BE49-F238E27FC236}">
                <a16:creationId xmlns:a16="http://schemas.microsoft.com/office/drawing/2014/main" id="{4273CFEF-67D7-3330-435B-A02AEDCB1ABF}"/>
              </a:ext>
            </a:extLst>
          </p:cNvPr>
          <p:cNvSpPr/>
          <p:nvPr/>
        </p:nvSpPr>
        <p:spPr>
          <a:xfrm>
            <a:off x="6288551" y="1675168"/>
            <a:ext cx="5464629" cy="64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rgbClr val="222544"/>
                </a:solidFill>
                <a:latin typeface="Montserrat" panose="00000500000000000000" pitchFamily="2" charset="0"/>
              </a:rPr>
              <a:t>Think quick…</a:t>
            </a:r>
          </a:p>
        </p:txBody>
      </p:sp>
      <p:sp>
        <p:nvSpPr>
          <p:cNvPr id="5" name="TextBox 4">
            <a:extLst>
              <a:ext uri="{FF2B5EF4-FFF2-40B4-BE49-F238E27FC236}">
                <a16:creationId xmlns:a16="http://schemas.microsoft.com/office/drawing/2014/main" id="{B04A3F90-437E-C213-6FFD-2C6150D209DF}"/>
              </a:ext>
            </a:extLst>
          </p:cNvPr>
          <p:cNvSpPr txBox="1"/>
          <p:nvPr/>
        </p:nvSpPr>
        <p:spPr>
          <a:xfrm>
            <a:off x="3607747" y="387856"/>
            <a:ext cx="8267041" cy="1015663"/>
          </a:xfrm>
          <a:prstGeom prst="rect">
            <a:avLst/>
          </a:prstGeom>
          <a:noFill/>
        </p:spPr>
        <p:txBody>
          <a:bodyPr wrap="square" rtlCol="0">
            <a:spAutoFit/>
          </a:bodyPr>
          <a:lstStyle/>
          <a:p>
            <a:pPr algn="r"/>
            <a:r>
              <a:rPr lang="en-US" sz="2000" b="1" dirty="0">
                <a:solidFill>
                  <a:srgbClr val="E5E5FF"/>
                </a:solidFill>
                <a:latin typeface="Montserrat" panose="00000500000000000000" pitchFamily="2" charset="0"/>
              </a:rPr>
              <a:t>By what authority are you doing these things, </a:t>
            </a:r>
          </a:p>
          <a:p>
            <a:pPr algn="r"/>
            <a:r>
              <a:rPr lang="en-US" sz="2000" b="1" dirty="0">
                <a:solidFill>
                  <a:srgbClr val="E5E5FF"/>
                </a:solidFill>
                <a:latin typeface="Montserrat" panose="00000500000000000000" pitchFamily="2" charset="0"/>
              </a:rPr>
              <a:t>and who gave you this authority?</a:t>
            </a:r>
          </a:p>
          <a:p>
            <a:pPr algn="r"/>
            <a:r>
              <a:rPr lang="en-US" sz="2000" b="1" dirty="0">
                <a:solidFill>
                  <a:srgbClr val="E5E5FF"/>
                </a:solidFill>
                <a:latin typeface="Montserrat" panose="00000500000000000000" pitchFamily="2" charset="0"/>
              </a:rPr>
              <a:t>Matthew 21:23</a:t>
            </a:r>
          </a:p>
        </p:txBody>
      </p:sp>
      <p:sp>
        <p:nvSpPr>
          <p:cNvPr id="6" name="TextBox 5">
            <a:extLst>
              <a:ext uri="{FF2B5EF4-FFF2-40B4-BE49-F238E27FC236}">
                <a16:creationId xmlns:a16="http://schemas.microsoft.com/office/drawing/2014/main" id="{82B8726F-767B-82C4-A6B3-33B96BF15B1D}"/>
              </a:ext>
            </a:extLst>
          </p:cNvPr>
          <p:cNvSpPr txBox="1"/>
          <p:nvPr/>
        </p:nvSpPr>
        <p:spPr>
          <a:xfrm>
            <a:off x="491383" y="5512709"/>
            <a:ext cx="5604617" cy="307777"/>
          </a:xfrm>
          <a:prstGeom prst="rect">
            <a:avLst/>
          </a:prstGeom>
          <a:noFill/>
        </p:spPr>
        <p:txBody>
          <a:bodyPr wrap="square" rtlCol="0">
            <a:spAutoFit/>
          </a:bodyPr>
          <a:lstStyle/>
          <a:p>
            <a:pPr algn="ctr"/>
            <a:r>
              <a:rPr lang="en-GB" sz="1400" b="1">
                <a:latin typeface="Montserrat" panose="00000500000000000000" pitchFamily="2" charset="0"/>
              </a:rPr>
              <a:t>Art therapy classes taking place in Ukraine</a:t>
            </a:r>
            <a:endParaRPr lang="en-US" sz="1400" b="1">
              <a:latin typeface="Montserrat" panose="00000500000000000000" pitchFamily="2" charset="0"/>
            </a:endParaRPr>
          </a:p>
        </p:txBody>
      </p:sp>
    </p:spTree>
    <p:extLst>
      <p:ext uri="{BB962C8B-B14F-4D97-AF65-F5344CB8AC3E}">
        <p14:creationId xmlns:p14="http://schemas.microsoft.com/office/powerpoint/2010/main" val="1668018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007BAD-33C4-B40B-438C-AD6139389469}"/>
              </a:ext>
            </a:extLst>
          </p:cNvPr>
          <p:cNvSpPr/>
          <p:nvPr/>
        </p:nvSpPr>
        <p:spPr>
          <a:xfrm>
            <a:off x="5170714" y="0"/>
            <a:ext cx="7021286" cy="6843676"/>
          </a:xfrm>
          <a:prstGeom prst="rect">
            <a:avLst/>
          </a:prstGeom>
          <a:gradFill flip="none" rotWithShape="1">
            <a:gsLst>
              <a:gs pos="33000">
                <a:srgbClr val="FFFFFF"/>
              </a:gs>
              <a:gs pos="16000">
                <a:srgbClr val="FEFEFE"/>
              </a:gs>
              <a:gs pos="100000">
                <a:srgbClr val="9954CC"/>
              </a:gs>
              <a:gs pos="72000">
                <a:srgbClr val="9954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6741" y="5747189"/>
            <a:ext cx="2609519" cy="1073974"/>
          </a:xfrm>
          <a:prstGeom prst="rect">
            <a:avLst/>
          </a:prstGeom>
        </p:spPr>
      </p:pic>
      <p:pic>
        <p:nvPicPr>
          <p:cNvPr id="7" name="Picture 6" descr="A group of colorful smoke&#10;&#10;Description automatically generated">
            <a:extLst>
              <a:ext uri="{FF2B5EF4-FFF2-40B4-BE49-F238E27FC236}">
                <a16:creationId xmlns:a16="http://schemas.microsoft.com/office/drawing/2014/main" id="{D2114769-89D3-AADB-5CA3-FABB19B08D4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353958">
            <a:off x="6747515" y="3918526"/>
            <a:ext cx="5958453" cy="2486879"/>
          </a:xfrm>
          <a:prstGeom prst="rect">
            <a:avLst/>
          </a:prstGeom>
        </p:spPr>
      </p:pic>
      <p:sp>
        <p:nvSpPr>
          <p:cNvPr id="6" name="Rectangle 5">
            <a:extLst>
              <a:ext uri="{FF2B5EF4-FFF2-40B4-BE49-F238E27FC236}">
                <a16:creationId xmlns:a16="http://schemas.microsoft.com/office/drawing/2014/main" id="{7C0A4F8C-3394-BE89-85DD-B61D317B0870}"/>
              </a:ext>
            </a:extLst>
          </p:cNvPr>
          <p:cNvSpPr/>
          <p:nvPr/>
        </p:nvSpPr>
        <p:spPr>
          <a:xfrm>
            <a:off x="46513" y="36097"/>
            <a:ext cx="7240397" cy="6746866"/>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2E65ECB-9356-3E10-D3C3-9BC57559B973}"/>
              </a:ext>
            </a:extLst>
          </p:cNvPr>
          <p:cNvSpPr txBox="1">
            <a:spLocks noGrp="1" noRot="1" noMove="1" noResize="1" noEditPoints="1" noAdjustHandles="1" noChangeArrowheads="1" noChangeShapeType="1"/>
          </p:cNvSpPr>
          <p:nvPr/>
        </p:nvSpPr>
        <p:spPr>
          <a:xfrm>
            <a:off x="7492318" y="222600"/>
            <a:ext cx="4494274" cy="5401479"/>
          </a:xfrm>
          <a:prstGeom prst="rect">
            <a:avLst/>
          </a:prstGeom>
          <a:noFill/>
        </p:spPr>
        <p:txBody>
          <a:bodyPr wrap="square" rtlCol="0">
            <a:spAutoFit/>
          </a:bodyPr>
          <a:lstStyle/>
          <a:p>
            <a:r>
              <a:rPr lang="en-US" sz="1600" b="1" dirty="0">
                <a:solidFill>
                  <a:srgbClr val="20120C"/>
                </a:solidFill>
                <a:latin typeface="Montserrat" panose="00000500000000000000" pitchFamily="2" charset="0"/>
              </a:rPr>
              <a:t>Therapists are also very discerning with their words. In Ukraine, the Therapy through Play programme has been an important way for children to express how they are feeling. Therapists prompt questions which help children process some of the trauma they have witnessed. They can then draw their feelings on the paper. </a:t>
            </a:r>
          </a:p>
          <a:p>
            <a:endParaRPr lang="en-US" sz="1600" b="1" dirty="0">
              <a:solidFill>
                <a:srgbClr val="20120C"/>
              </a:solidFill>
              <a:latin typeface="Montserrat" panose="00000500000000000000" pitchFamily="2" charset="0"/>
            </a:endParaRPr>
          </a:p>
          <a:p>
            <a:r>
              <a:rPr lang="en-US" sz="1600" b="1" dirty="0">
                <a:solidFill>
                  <a:srgbClr val="20120C"/>
                </a:solidFill>
                <a:latin typeface="Montserrat" panose="00000500000000000000" pitchFamily="2" charset="0"/>
              </a:rPr>
              <a:t>We would love to provide more opportunities for children and young people to be given spaces like this through World Gifts. </a:t>
            </a:r>
          </a:p>
          <a:p>
            <a:endParaRPr lang="en-US" sz="1600" b="1" dirty="0">
              <a:solidFill>
                <a:srgbClr val="20120C"/>
              </a:solidFill>
              <a:latin typeface="Montserrat" panose="00000500000000000000" pitchFamily="2" charset="0"/>
            </a:endParaRPr>
          </a:p>
          <a:p>
            <a:endParaRPr lang="en-US" sz="1600" b="1" dirty="0">
              <a:solidFill>
                <a:srgbClr val="20120C"/>
              </a:solidFill>
              <a:latin typeface="Montserrat" panose="00000500000000000000" pitchFamily="2" charset="0"/>
            </a:endParaRPr>
          </a:p>
          <a:p>
            <a:endParaRPr lang="en-US" sz="1600" b="1" dirty="0">
              <a:solidFill>
                <a:srgbClr val="20120C"/>
              </a:solidFill>
              <a:latin typeface="Montserrat" panose="00000500000000000000" pitchFamily="2" charset="0"/>
            </a:endParaRPr>
          </a:p>
          <a:p>
            <a:pPr algn="ctr"/>
            <a:endParaRPr lang="en-GB" sz="1700" b="1" dirty="0">
              <a:solidFill>
                <a:srgbClr val="E5E5FF"/>
              </a:solidFill>
              <a:latin typeface="Montserrat" panose="00000500000000000000" pitchFamily="2" charset="0"/>
            </a:endParaRPr>
          </a:p>
          <a:p>
            <a:pPr algn="ctr"/>
            <a:r>
              <a:rPr lang="en-GB" sz="1400" b="1" dirty="0">
                <a:solidFill>
                  <a:srgbClr val="20120C"/>
                </a:solidFill>
                <a:latin typeface="Montserrat" panose="00000500000000000000" pitchFamily="2" charset="0"/>
              </a:rPr>
              <a:t>Lord, we thank you for all the therapists who are helping children and young people process the traumas of war.  Give them wisdom in their interactions. Amen.</a:t>
            </a:r>
          </a:p>
        </p:txBody>
      </p:sp>
      <p:sp>
        <p:nvSpPr>
          <p:cNvPr id="14" name="TextBox 13">
            <a:extLst>
              <a:ext uri="{FF2B5EF4-FFF2-40B4-BE49-F238E27FC236}">
                <a16:creationId xmlns:a16="http://schemas.microsoft.com/office/drawing/2014/main" id="{26CF463F-E3C1-352D-EFAB-E20F1CE46320}"/>
              </a:ext>
            </a:extLst>
          </p:cNvPr>
          <p:cNvSpPr txBox="1"/>
          <p:nvPr/>
        </p:nvSpPr>
        <p:spPr>
          <a:xfrm>
            <a:off x="118643" y="6008542"/>
            <a:ext cx="6978843" cy="646331"/>
          </a:xfrm>
          <a:prstGeom prst="rect">
            <a:avLst/>
          </a:prstGeom>
          <a:solidFill>
            <a:srgbClr val="222544">
              <a:alpha val="62000"/>
            </a:srgbClr>
          </a:solidFill>
        </p:spPr>
        <p:txBody>
          <a:bodyPr wrap="square" rtlCol="0">
            <a:spAutoFit/>
          </a:bodyPr>
          <a:lstStyle/>
          <a:p>
            <a:pPr algn="ctr"/>
            <a:r>
              <a:rPr lang="en-GB" sz="1400" b="1">
                <a:solidFill>
                  <a:schemeClr val="bg1"/>
                </a:solidFill>
                <a:latin typeface="Montserrat" panose="00000500000000000000" pitchFamily="2" charset="0"/>
              </a:rPr>
              <a:t>      Therapy through Play is part of the World Gifts Schools stocking bundle.</a:t>
            </a:r>
          </a:p>
          <a:p>
            <a:pPr algn="ctr"/>
            <a:endParaRPr lang="en-US" sz="800" b="1">
              <a:solidFill>
                <a:schemeClr val="bg1"/>
              </a:solidFill>
              <a:latin typeface="Montserrat" panose="00000500000000000000" pitchFamily="2" charset="0"/>
            </a:endParaRPr>
          </a:p>
        </p:txBody>
      </p:sp>
      <p:pic>
        <p:nvPicPr>
          <p:cNvPr id="10" name="Picture 9" descr="A group of snowflakes on a black background&#10;&#10;Description automatically generated">
            <a:extLst>
              <a:ext uri="{FF2B5EF4-FFF2-40B4-BE49-F238E27FC236}">
                <a16:creationId xmlns:a16="http://schemas.microsoft.com/office/drawing/2014/main" id="{6F21DEFF-EF1E-5D5B-63CF-C7AF147D2C4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18643" y="5795666"/>
            <a:ext cx="658063" cy="941452"/>
          </a:xfrm>
          <a:prstGeom prst="rect">
            <a:avLst/>
          </a:prstGeom>
        </p:spPr>
      </p:pic>
      <p:pic>
        <p:nvPicPr>
          <p:cNvPr id="2" name="Graphic 1" descr="Monthly calendar outline">
            <a:hlinkClick r:id="rId7" action="ppaction://hlinksldjump"/>
            <a:extLst>
              <a:ext uri="{FF2B5EF4-FFF2-40B4-BE49-F238E27FC236}">
                <a16:creationId xmlns:a16="http://schemas.microsoft.com/office/drawing/2014/main" id="{CD61EF9A-5ED4-E4DD-0796-60C0299387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84030" y="5803702"/>
            <a:ext cx="914400" cy="914400"/>
          </a:xfrm>
          <a:prstGeom prst="rect">
            <a:avLst/>
          </a:prstGeom>
        </p:spPr>
      </p:pic>
    </p:spTree>
    <p:extLst>
      <p:ext uri="{BB962C8B-B14F-4D97-AF65-F5344CB8AC3E}">
        <p14:creationId xmlns:p14="http://schemas.microsoft.com/office/powerpoint/2010/main" val="3462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954CC"/>
        </a:solidFill>
        <a:effectLst/>
      </p:bgPr>
    </p:bg>
    <p:spTree>
      <p:nvGrpSpPr>
        <p:cNvPr id="1" name=""/>
        <p:cNvGrpSpPr/>
        <p:nvPr/>
      </p:nvGrpSpPr>
      <p:grpSpPr>
        <a:xfrm>
          <a:off x="0" y="0"/>
          <a:ext cx="0" cy="0"/>
          <a:chOff x="0" y="0"/>
          <a:chExt cx="0" cy="0"/>
        </a:xfrm>
      </p:grpSpPr>
      <p:pic>
        <p:nvPicPr>
          <p:cNvPr id="23" name="Picture 22" descr="A tree and stars in the sky&#10;&#10;Description automatically generated">
            <a:extLst>
              <a:ext uri="{FF2B5EF4-FFF2-40B4-BE49-F238E27FC236}">
                <a16:creationId xmlns:a16="http://schemas.microsoft.com/office/drawing/2014/main" id="{92B53489-29A3-E9B0-6A56-7F8846EAC4F4}"/>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a:stretch/>
        </p:blipFill>
        <p:spPr>
          <a:xfrm>
            <a:off x="-16205" y="-16977"/>
            <a:ext cx="12208204" cy="6867115"/>
          </a:xfrm>
          <a:prstGeom prst="rect">
            <a:avLst/>
          </a:prstGeom>
        </p:spPr>
      </p:pic>
      <p:pic>
        <p:nvPicPr>
          <p:cNvPr id="3" name="Picture 2" descr="A group of colorful smoke&#10;&#10;Description automatically generated">
            <a:extLst>
              <a:ext uri="{FF2B5EF4-FFF2-40B4-BE49-F238E27FC236}">
                <a16:creationId xmlns:a16="http://schemas.microsoft.com/office/drawing/2014/main" id="{11312FCB-9E50-B8AC-C801-B6EA8D567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0"/>
            <a:ext cx="3418115" cy="2364832"/>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481" y="5601609"/>
            <a:ext cx="2609519" cy="1073974"/>
          </a:xfrm>
          <a:prstGeom prst="rect">
            <a:avLst/>
          </a:prstGeom>
        </p:spPr>
      </p:pic>
      <p:pic>
        <p:nvPicPr>
          <p:cNvPr id="8" name="Picture 7" descr="A group of colorful smoke&#10;&#10;Description automatically generated">
            <a:extLst>
              <a:ext uri="{FF2B5EF4-FFF2-40B4-BE49-F238E27FC236}">
                <a16:creationId xmlns:a16="http://schemas.microsoft.com/office/drawing/2014/main" id="{63EB40D3-F4F7-BD18-6897-457B46AC34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0800000">
            <a:off x="-7495" y="0"/>
            <a:ext cx="4658437" cy="2674985"/>
          </a:xfrm>
          <a:prstGeom prst="rect">
            <a:avLst/>
          </a:prstGeom>
        </p:spPr>
      </p:pic>
      <p:pic>
        <p:nvPicPr>
          <p:cNvPr id="16" name="Picture 15" descr="A group of gold stars on a black background&#10;&#10;Description automatically generated">
            <a:extLst>
              <a:ext uri="{FF2B5EF4-FFF2-40B4-BE49-F238E27FC236}">
                <a16:creationId xmlns:a16="http://schemas.microsoft.com/office/drawing/2014/main" id="{BA553F60-2BE5-01DB-9C02-B140BBE73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2241612" y="-67476"/>
            <a:ext cx="848708" cy="848708"/>
          </a:xfrm>
          <a:prstGeom prst="rect">
            <a:avLst/>
          </a:prstGeom>
        </p:spPr>
      </p:pic>
      <p:sp>
        <p:nvSpPr>
          <p:cNvPr id="19" name="Rectangle 18">
            <a:extLst>
              <a:ext uri="{FF2B5EF4-FFF2-40B4-BE49-F238E27FC236}">
                <a16:creationId xmlns:a16="http://schemas.microsoft.com/office/drawing/2014/main" id="{FB8BB5B3-8377-CBE4-E1C6-49879102DEB0}"/>
              </a:ext>
            </a:extLst>
          </p:cNvPr>
          <p:cNvSpPr/>
          <p:nvPr/>
        </p:nvSpPr>
        <p:spPr>
          <a:xfrm>
            <a:off x="788738" y="1823126"/>
            <a:ext cx="5271254" cy="35730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2F42EAD-F92E-145D-28D4-AC3465C65AAB}"/>
              </a:ext>
            </a:extLst>
          </p:cNvPr>
          <p:cNvSpPr txBox="1"/>
          <p:nvPr/>
        </p:nvSpPr>
        <p:spPr>
          <a:xfrm>
            <a:off x="317212" y="366827"/>
            <a:ext cx="3707956" cy="830997"/>
          </a:xfrm>
          <a:prstGeom prst="rect">
            <a:avLst/>
          </a:prstGeom>
          <a:noFill/>
        </p:spPr>
        <p:txBody>
          <a:bodyPr wrap="square" rtlCol="0">
            <a:spAutoFit/>
          </a:bodyPr>
          <a:lstStyle/>
          <a:p>
            <a:r>
              <a:rPr lang="en-GB" sz="2400" b="1" dirty="0">
                <a:solidFill>
                  <a:srgbClr val="E5E5FF"/>
                </a:solidFill>
                <a:latin typeface="Montserrat" panose="00000500000000000000" pitchFamily="2" charset="0"/>
              </a:rPr>
              <a:t>Tuesday </a:t>
            </a:r>
          </a:p>
          <a:p>
            <a:r>
              <a:rPr lang="en-GB" sz="2400" b="1" dirty="0">
                <a:solidFill>
                  <a:srgbClr val="E5E5FF"/>
                </a:solidFill>
                <a:latin typeface="Montserrat" panose="00000500000000000000" pitchFamily="2" charset="0"/>
              </a:rPr>
              <a:t>17</a:t>
            </a:r>
            <a:r>
              <a:rPr lang="en-GB" sz="2400" b="1" baseline="30000" dirty="0">
                <a:solidFill>
                  <a:srgbClr val="E5E5FF"/>
                </a:solidFill>
                <a:latin typeface="Montserrat" panose="00000500000000000000" pitchFamily="2" charset="0"/>
              </a:rPr>
              <a:t> </a:t>
            </a:r>
            <a:r>
              <a:rPr lang="en-GB" sz="2400" b="1" dirty="0">
                <a:solidFill>
                  <a:srgbClr val="E5E5FF"/>
                </a:solidFill>
                <a:latin typeface="Montserrat" panose="00000500000000000000" pitchFamily="2" charset="0"/>
              </a:rPr>
              <a:t>December</a:t>
            </a:r>
            <a:endParaRPr lang="en-US" sz="2400" b="1" dirty="0">
              <a:solidFill>
                <a:srgbClr val="E5E5FF"/>
              </a:solidFill>
              <a:latin typeface="Montserrat" panose="00000500000000000000" pitchFamily="2" charset="0"/>
            </a:endParaRPr>
          </a:p>
        </p:txBody>
      </p:sp>
      <p:pic>
        <p:nvPicPr>
          <p:cNvPr id="20" name="Picture 19" descr="A group of gold stars on a black background&#10;&#10;Description automatically generated">
            <a:extLst>
              <a:ext uri="{FF2B5EF4-FFF2-40B4-BE49-F238E27FC236}">
                <a16:creationId xmlns:a16="http://schemas.microsoft.com/office/drawing/2014/main" id="{A84D4D3F-3E20-98FA-EC07-D2DCB6ABFA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76967" y="1428525"/>
            <a:ext cx="848708" cy="848708"/>
          </a:xfrm>
          <a:prstGeom prst="rect">
            <a:avLst/>
          </a:prstGeom>
        </p:spPr>
      </p:pic>
      <p:pic>
        <p:nvPicPr>
          <p:cNvPr id="21" name="Picture 20" descr="A group of gold stars on a black background&#10;&#10;Description automatically generated">
            <a:extLst>
              <a:ext uri="{FF2B5EF4-FFF2-40B4-BE49-F238E27FC236}">
                <a16:creationId xmlns:a16="http://schemas.microsoft.com/office/drawing/2014/main" id="{78820B70-3BAE-271A-A8A1-268366D84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55631" y="-77002"/>
            <a:ext cx="848708" cy="848708"/>
          </a:xfrm>
          <a:prstGeom prst="rect">
            <a:avLst/>
          </a:prstGeom>
        </p:spPr>
      </p:pic>
      <p:sp>
        <p:nvSpPr>
          <p:cNvPr id="22" name="TextBox 21">
            <a:extLst>
              <a:ext uri="{FF2B5EF4-FFF2-40B4-BE49-F238E27FC236}">
                <a16:creationId xmlns:a16="http://schemas.microsoft.com/office/drawing/2014/main" id="{1439F622-E0F4-9A98-B6C4-5A385617D09B}"/>
              </a:ext>
            </a:extLst>
          </p:cNvPr>
          <p:cNvSpPr txBox="1"/>
          <p:nvPr/>
        </p:nvSpPr>
        <p:spPr>
          <a:xfrm>
            <a:off x="6288551" y="2001952"/>
            <a:ext cx="5586237" cy="3847207"/>
          </a:xfrm>
          <a:prstGeom prst="rect">
            <a:avLst/>
          </a:prstGeom>
          <a:noFill/>
        </p:spPr>
        <p:txBody>
          <a:bodyPr wrap="square" rtlCol="0">
            <a:spAutoFit/>
          </a:bodyPr>
          <a:lstStyle/>
          <a:p>
            <a:endParaRPr lang="en-GB" sz="1600" b="1">
              <a:solidFill>
                <a:srgbClr val="E5E5FF"/>
              </a:solidFill>
              <a:latin typeface="Montserrat" panose="00000500000000000000" pitchFamily="2" charset="0"/>
            </a:endParaRPr>
          </a:p>
          <a:p>
            <a:r>
              <a:rPr lang="en-GB" sz="1600" b="1">
                <a:solidFill>
                  <a:srgbClr val="E5E5FF"/>
                </a:solidFill>
                <a:latin typeface="Montserrat" panose="00000500000000000000" pitchFamily="2" charset="0"/>
              </a:rPr>
              <a:t>The beginning of Matthew comes with a very long list of names, showing the genealogy of Jesus (a bit like his family tree). This is important and the Jewish people reading this list would have been very impressed that Jesus’ ancestry linked back to Abraham and David. </a:t>
            </a:r>
          </a:p>
          <a:p>
            <a:endParaRPr lang="en-GB" sz="1600" b="1">
              <a:solidFill>
                <a:srgbClr val="E5E5FF"/>
              </a:solidFill>
              <a:latin typeface="Montserrat" panose="00000500000000000000" pitchFamily="2" charset="0"/>
            </a:endParaRPr>
          </a:p>
          <a:p>
            <a:r>
              <a:rPr lang="en-GB" sz="1600" b="1">
                <a:solidFill>
                  <a:srgbClr val="E5E5FF"/>
                </a:solidFill>
                <a:latin typeface="Montserrat" panose="00000500000000000000" pitchFamily="2" charset="0"/>
              </a:rPr>
              <a:t>There are three sets of 14 generations or six sets of seven. Numbers are very important in the Bible, particularly the number seven. Matthew has laid out the genealogy very deliberately to establish Jesus’ identity as the Messiah. You could think of it as a drum roll… </a:t>
            </a:r>
          </a:p>
          <a:p>
            <a:endParaRPr lang="en-GB" sz="2000" b="1">
              <a:solidFill>
                <a:srgbClr val="E5E5FF"/>
              </a:solidFill>
              <a:latin typeface="Montserrat" panose="00000500000000000000" pitchFamily="2" charset="0"/>
            </a:endParaRPr>
          </a:p>
        </p:txBody>
      </p:sp>
      <p:pic>
        <p:nvPicPr>
          <p:cNvPr id="7" name="Picture 6" descr="A group of colorful smoke&#10;&#10;Description automatically generated">
            <a:extLst>
              <a:ext uri="{FF2B5EF4-FFF2-40B4-BE49-F238E27FC236}">
                <a16:creationId xmlns:a16="http://schemas.microsoft.com/office/drawing/2014/main" id="{1A5C1F38-0766-DD9F-9EB7-3E2B5F762C8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490410">
            <a:off x="6919931" y="1198227"/>
            <a:ext cx="3851375" cy="1607448"/>
          </a:xfrm>
          <a:prstGeom prst="rect">
            <a:avLst/>
          </a:prstGeom>
        </p:spPr>
      </p:pic>
      <p:sp>
        <p:nvSpPr>
          <p:cNvPr id="2" name="Rectangle 1">
            <a:extLst>
              <a:ext uri="{FF2B5EF4-FFF2-40B4-BE49-F238E27FC236}">
                <a16:creationId xmlns:a16="http://schemas.microsoft.com/office/drawing/2014/main" id="{4273CFEF-67D7-3330-435B-A02AEDCB1ABF}"/>
              </a:ext>
            </a:extLst>
          </p:cNvPr>
          <p:cNvSpPr/>
          <p:nvPr/>
        </p:nvSpPr>
        <p:spPr>
          <a:xfrm>
            <a:off x="6288551" y="1675168"/>
            <a:ext cx="5464629" cy="64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222544"/>
                </a:solidFill>
                <a:latin typeface="Montserrat" panose="00000500000000000000" pitchFamily="2" charset="0"/>
              </a:rPr>
              <a:t>3 x 14 / 6 x 7</a:t>
            </a:r>
          </a:p>
        </p:txBody>
      </p:sp>
      <p:sp>
        <p:nvSpPr>
          <p:cNvPr id="5" name="TextBox 4">
            <a:extLst>
              <a:ext uri="{FF2B5EF4-FFF2-40B4-BE49-F238E27FC236}">
                <a16:creationId xmlns:a16="http://schemas.microsoft.com/office/drawing/2014/main" id="{B04A3F90-437E-C213-6FFD-2C6150D209DF}"/>
              </a:ext>
            </a:extLst>
          </p:cNvPr>
          <p:cNvSpPr txBox="1"/>
          <p:nvPr/>
        </p:nvSpPr>
        <p:spPr>
          <a:xfrm>
            <a:off x="3607747" y="387856"/>
            <a:ext cx="8267041" cy="1015663"/>
          </a:xfrm>
          <a:prstGeom prst="rect">
            <a:avLst/>
          </a:prstGeom>
          <a:noFill/>
        </p:spPr>
        <p:txBody>
          <a:bodyPr wrap="square" rtlCol="0">
            <a:spAutoFit/>
          </a:bodyPr>
          <a:lstStyle/>
          <a:p>
            <a:pPr algn="r"/>
            <a:r>
              <a:rPr lang="en-US" sz="2000" b="1" dirty="0">
                <a:solidFill>
                  <a:srgbClr val="E5E5FF"/>
                </a:solidFill>
                <a:latin typeface="Montserrat" panose="00000500000000000000" pitchFamily="2" charset="0"/>
              </a:rPr>
              <a:t>And from the deportation [exile] to Babylon </a:t>
            </a:r>
          </a:p>
          <a:p>
            <a:pPr algn="r"/>
            <a:r>
              <a:rPr lang="en-US" sz="2000" b="1" dirty="0">
                <a:solidFill>
                  <a:srgbClr val="E5E5FF"/>
                </a:solidFill>
                <a:latin typeface="Montserrat" panose="00000500000000000000" pitchFamily="2" charset="0"/>
              </a:rPr>
              <a:t>to the Christ fourteen generations. </a:t>
            </a:r>
          </a:p>
          <a:p>
            <a:pPr algn="r"/>
            <a:r>
              <a:rPr lang="en-US" sz="2000" b="1" dirty="0">
                <a:solidFill>
                  <a:srgbClr val="E5E5FF"/>
                </a:solidFill>
                <a:latin typeface="Montserrat" panose="00000500000000000000" pitchFamily="2" charset="0"/>
              </a:rPr>
              <a:t>Matthew 1:17</a:t>
            </a:r>
          </a:p>
        </p:txBody>
      </p:sp>
      <p:sp>
        <p:nvSpPr>
          <p:cNvPr id="6" name="TextBox 5">
            <a:extLst>
              <a:ext uri="{FF2B5EF4-FFF2-40B4-BE49-F238E27FC236}">
                <a16:creationId xmlns:a16="http://schemas.microsoft.com/office/drawing/2014/main" id="{82B8726F-767B-82C4-A6B3-33B96BF15B1D}"/>
              </a:ext>
            </a:extLst>
          </p:cNvPr>
          <p:cNvSpPr txBox="1"/>
          <p:nvPr/>
        </p:nvSpPr>
        <p:spPr>
          <a:xfrm>
            <a:off x="491383" y="5512709"/>
            <a:ext cx="5604617" cy="307777"/>
          </a:xfrm>
          <a:prstGeom prst="rect">
            <a:avLst/>
          </a:prstGeom>
          <a:noFill/>
        </p:spPr>
        <p:txBody>
          <a:bodyPr wrap="square" rtlCol="0">
            <a:spAutoFit/>
          </a:bodyPr>
          <a:lstStyle/>
          <a:p>
            <a:pPr algn="ctr"/>
            <a:r>
              <a:rPr lang="en-GB" sz="1400" b="1">
                <a:latin typeface="Montserrat" panose="00000500000000000000" pitchFamily="2" charset="0"/>
              </a:rPr>
              <a:t>Daniel and his family sharing dinner in Goma, DRC. </a:t>
            </a:r>
            <a:endParaRPr lang="en-US" sz="1400" b="1">
              <a:latin typeface="Montserrat" panose="00000500000000000000" pitchFamily="2" charset="0"/>
            </a:endParaRPr>
          </a:p>
        </p:txBody>
      </p:sp>
    </p:spTree>
    <p:extLst>
      <p:ext uri="{BB962C8B-B14F-4D97-AF65-F5344CB8AC3E}">
        <p14:creationId xmlns:p14="http://schemas.microsoft.com/office/powerpoint/2010/main" val="122731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007BAD-33C4-B40B-438C-AD6139389469}"/>
              </a:ext>
            </a:extLst>
          </p:cNvPr>
          <p:cNvSpPr/>
          <p:nvPr/>
        </p:nvSpPr>
        <p:spPr>
          <a:xfrm>
            <a:off x="5170714" y="0"/>
            <a:ext cx="7021286" cy="6843676"/>
          </a:xfrm>
          <a:prstGeom prst="rect">
            <a:avLst/>
          </a:prstGeom>
          <a:gradFill flip="none" rotWithShape="1">
            <a:gsLst>
              <a:gs pos="11000">
                <a:srgbClr val="D48E86"/>
              </a:gs>
              <a:gs pos="0">
                <a:srgbClr val="24130E"/>
              </a:gs>
              <a:gs pos="100000">
                <a:srgbClr val="9954CC"/>
              </a:gs>
              <a:gs pos="79000">
                <a:srgbClr val="9954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549C00E-2444-2AD6-A92F-CD3B99E95B29}"/>
              </a:ext>
            </a:extLst>
          </p:cNvPr>
          <p:cNvSpPr/>
          <p:nvPr/>
        </p:nvSpPr>
        <p:spPr>
          <a:xfrm>
            <a:off x="-27570" y="-22513"/>
            <a:ext cx="7165546" cy="6843676"/>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6741" y="5747189"/>
            <a:ext cx="2609519" cy="1073974"/>
          </a:xfrm>
          <a:prstGeom prst="rect">
            <a:avLst/>
          </a:prstGeom>
        </p:spPr>
      </p:pic>
      <p:pic>
        <p:nvPicPr>
          <p:cNvPr id="7" name="Picture 6" descr="A group of colorful smoke&#10;&#10;Description automatically generated">
            <a:extLst>
              <a:ext uri="{FF2B5EF4-FFF2-40B4-BE49-F238E27FC236}">
                <a16:creationId xmlns:a16="http://schemas.microsoft.com/office/drawing/2014/main" id="{D2114769-89D3-AADB-5CA3-FABB19B08D4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353958">
            <a:off x="6747515" y="3447173"/>
            <a:ext cx="5958453" cy="2486879"/>
          </a:xfrm>
          <a:prstGeom prst="rect">
            <a:avLst/>
          </a:prstGeom>
        </p:spPr>
      </p:pic>
      <p:sp>
        <p:nvSpPr>
          <p:cNvPr id="3" name="TextBox 2">
            <a:extLst>
              <a:ext uri="{FF2B5EF4-FFF2-40B4-BE49-F238E27FC236}">
                <a16:creationId xmlns:a16="http://schemas.microsoft.com/office/drawing/2014/main" id="{92E65ECB-9356-3E10-D3C3-9BC57559B973}"/>
              </a:ext>
            </a:extLst>
          </p:cNvPr>
          <p:cNvSpPr txBox="1"/>
          <p:nvPr/>
        </p:nvSpPr>
        <p:spPr>
          <a:xfrm>
            <a:off x="7286910" y="160958"/>
            <a:ext cx="4494274" cy="5524589"/>
          </a:xfrm>
          <a:prstGeom prst="rect">
            <a:avLst/>
          </a:prstGeom>
          <a:noFill/>
        </p:spPr>
        <p:txBody>
          <a:bodyPr wrap="square" rtlCol="0">
            <a:spAutoFit/>
          </a:bodyPr>
          <a:lstStyle/>
          <a:p>
            <a:r>
              <a:rPr lang="en-US" sz="1600" b="1" dirty="0">
                <a:solidFill>
                  <a:srgbClr val="E5E5FF"/>
                </a:solidFill>
                <a:latin typeface="Montserrat" panose="00000500000000000000" pitchFamily="2" charset="0"/>
              </a:rPr>
              <a:t>Families and people at home shape our identity. We are influenced by the values of the people around us; we see each other at the best and the worst times; we are asked to care for one another.  </a:t>
            </a:r>
          </a:p>
          <a:p>
            <a:endParaRPr lang="en-US" sz="1600" b="1" dirty="0">
              <a:solidFill>
                <a:srgbClr val="E5E5FF"/>
              </a:solidFill>
              <a:latin typeface="Montserrat" panose="00000500000000000000" pitchFamily="2" charset="0"/>
            </a:endParaRPr>
          </a:p>
          <a:p>
            <a:r>
              <a:rPr lang="en-US" sz="1600" b="1" dirty="0">
                <a:solidFill>
                  <a:srgbClr val="E5E5FF"/>
                </a:solidFill>
                <a:latin typeface="Montserrat" panose="00000500000000000000" pitchFamily="2" charset="0"/>
              </a:rPr>
              <a:t>Since Daniel became involved in the CAJED carpentry project, he has learned new skills and is now able to earn money to help his family and to make sure they have food to eat. The project helped Daniel, but he was then able to help all the different generations within his family.  </a:t>
            </a:r>
          </a:p>
          <a:p>
            <a:pPr algn="ctr"/>
            <a:endParaRPr lang="en-GB" sz="1700" b="1" dirty="0">
              <a:solidFill>
                <a:srgbClr val="E5E5FF"/>
              </a:solidFill>
              <a:latin typeface="Montserrat" panose="00000500000000000000" pitchFamily="2" charset="0"/>
            </a:endParaRPr>
          </a:p>
          <a:p>
            <a:pPr algn="ctr"/>
            <a:r>
              <a:rPr lang="en-GB" sz="1600" b="1" dirty="0">
                <a:solidFill>
                  <a:srgbClr val="E5E5FF"/>
                </a:solidFill>
                <a:latin typeface="Montserrat" panose="00000500000000000000" pitchFamily="2" charset="0"/>
              </a:rPr>
              <a:t>Lord, thank you for families that span many generations. As we prepare for Christmas we pray for all who are separated or estranged from their family groups. May you bring restoration and healing. Amen.  </a:t>
            </a:r>
          </a:p>
        </p:txBody>
      </p:sp>
      <p:sp>
        <p:nvSpPr>
          <p:cNvPr id="14" name="TextBox 13">
            <a:extLst>
              <a:ext uri="{FF2B5EF4-FFF2-40B4-BE49-F238E27FC236}">
                <a16:creationId xmlns:a16="http://schemas.microsoft.com/office/drawing/2014/main" id="{26CF463F-E3C1-352D-EFAB-E20F1CE46320}"/>
              </a:ext>
            </a:extLst>
          </p:cNvPr>
          <p:cNvSpPr txBox="1"/>
          <p:nvPr/>
        </p:nvSpPr>
        <p:spPr>
          <a:xfrm>
            <a:off x="193854" y="6180627"/>
            <a:ext cx="6722697" cy="523220"/>
          </a:xfrm>
          <a:prstGeom prst="rect">
            <a:avLst/>
          </a:prstGeom>
          <a:solidFill>
            <a:srgbClr val="222544">
              <a:alpha val="62000"/>
            </a:srgbClr>
          </a:solidFill>
        </p:spPr>
        <p:txBody>
          <a:bodyPr wrap="square" rtlCol="0">
            <a:spAutoFit/>
          </a:bodyPr>
          <a:lstStyle/>
          <a:p>
            <a:pPr algn="ctr"/>
            <a:r>
              <a:rPr lang="en-GB" sz="1400" b="1">
                <a:solidFill>
                  <a:schemeClr val="bg1"/>
                </a:solidFill>
                <a:latin typeface="Montserrat" panose="00000500000000000000" pitchFamily="2" charset="0"/>
              </a:rPr>
              <a:t>Daniel’s family having dinner in Goma, DRC</a:t>
            </a:r>
          </a:p>
          <a:p>
            <a:pPr algn="ctr"/>
            <a:r>
              <a:rPr lang="en-GB" sz="1400" b="1">
                <a:solidFill>
                  <a:schemeClr val="bg1"/>
                </a:solidFill>
                <a:latin typeface="Montserrat" panose="00000500000000000000" pitchFamily="2" charset="0"/>
              </a:rPr>
              <a:t> </a:t>
            </a:r>
            <a:endParaRPr lang="en-US" sz="1400" b="1">
              <a:solidFill>
                <a:schemeClr val="bg1"/>
              </a:solidFill>
              <a:latin typeface="Montserrat" panose="00000500000000000000" pitchFamily="2" charset="0"/>
            </a:endParaRPr>
          </a:p>
        </p:txBody>
      </p:sp>
      <p:pic>
        <p:nvPicPr>
          <p:cNvPr id="8" name="Picture 7" descr="A group of snowflakes on a black background&#10;&#10;Description automatically generated">
            <a:extLst>
              <a:ext uri="{FF2B5EF4-FFF2-40B4-BE49-F238E27FC236}">
                <a16:creationId xmlns:a16="http://schemas.microsoft.com/office/drawing/2014/main" id="{0D090BF9-12A6-FA93-2E1C-E09AC8A934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64908" y="5954135"/>
            <a:ext cx="658063" cy="941452"/>
          </a:xfrm>
          <a:prstGeom prst="rect">
            <a:avLst/>
          </a:prstGeom>
        </p:spPr>
      </p:pic>
      <p:pic>
        <p:nvPicPr>
          <p:cNvPr id="6" name="Graphic 5" descr="Monthly calendar outline">
            <a:hlinkClick r:id="rId7" action="ppaction://hlinksldjump"/>
            <a:extLst>
              <a:ext uri="{FF2B5EF4-FFF2-40B4-BE49-F238E27FC236}">
                <a16:creationId xmlns:a16="http://schemas.microsoft.com/office/drawing/2014/main" id="{C632B297-03A6-2A8C-57D5-8CBDB9BAF2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84030" y="5803702"/>
            <a:ext cx="914400" cy="914400"/>
          </a:xfrm>
          <a:prstGeom prst="rect">
            <a:avLst/>
          </a:prstGeom>
        </p:spPr>
      </p:pic>
    </p:spTree>
    <p:extLst>
      <p:ext uri="{BB962C8B-B14F-4D97-AF65-F5344CB8AC3E}">
        <p14:creationId xmlns:p14="http://schemas.microsoft.com/office/powerpoint/2010/main" val="29369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954CC"/>
        </a:solidFill>
        <a:effectLst/>
      </p:bgPr>
    </p:bg>
    <p:spTree>
      <p:nvGrpSpPr>
        <p:cNvPr id="1" name=""/>
        <p:cNvGrpSpPr/>
        <p:nvPr/>
      </p:nvGrpSpPr>
      <p:grpSpPr>
        <a:xfrm>
          <a:off x="0" y="0"/>
          <a:ext cx="0" cy="0"/>
          <a:chOff x="0" y="0"/>
          <a:chExt cx="0" cy="0"/>
        </a:xfrm>
      </p:grpSpPr>
      <p:pic>
        <p:nvPicPr>
          <p:cNvPr id="23" name="Picture 22" descr="A tree and stars in the sky&#10;&#10;Description automatically generated">
            <a:extLst>
              <a:ext uri="{FF2B5EF4-FFF2-40B4-BE49-F238E27FC236}">
                <a16:creationId xmlns:a16="http://schemas.microsoft.com/office/drawing/2014/main" id="{92B53489-29A3-E9B0-6A56-7F8846EAC4F4}"/>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a:stretch/>
        </p:blipFill>
        <p:spPr>
          <a:xfrm>
            <a:off x="-16205" y="-16977"/>
            <a:ext cx="12208204" cy="6867115"/>
          </a:xfrm>
          <a:prstGeom prst="rect">
            <a:avLst/>
          </a:prstGeom>
        </p:spPr>
      </p:pic>
      <p:pic>
        <p:nvPicPr>
          <p:cNvPr id="3" name="Picture 2" descr="A group of colorful smoke&#10;&#10;Description automatically generated">
            <a:extLst>
              <a:ext uri="{FF2B5EF4-FFF2-40B4-BE49-F238E27FC236}">
                <a16:creationId xmlns:a16="http://schemas.microsoft.com/office/drawing/2014/main" id="{11312FCB-9E50-B8AC-C801-B6EA8D567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0"/>
            <a:ext cx="3418115" cy="2364832"/>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481" y="5601609"/>
            <a:ext cx="2609519" cy="1073974"/>
          </a:xfrm>
          <a:prstGeom prst="rect">
            <a:avLst/>
          </a:prstGeom>
        </p:spPr>
      </p:pic>
      <p:pic>
        <p:nvPicPr>
          <p:cNvPr id="8" name="Picture 7" descr="A group of colorful smoke&#10;&#10;Description automatically generated">
            <a:extLst>
              <a:ext uri="{FF2B5EF4-FFF2-40B4-BE49-F238E27FC236}">
                <a16:creationId xmlns:a16="http://schemas.microsoft.com/office/drawing/2014/main" id="{63EB40D3-F4F7-BD18-6897-457B46AC34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0800000">
            <a:off x="-7495" y="0"/>
            <a:ext cx="4658437" cy="2674985"/>
          </a:xfrm>
          <a:prstGeom prst="rect">
            <a:avLst/>
          </a:prstGeom>
        </p:spPr>
      </p:pic>
      <p:pic>
        <p:nvPicPr>
          <p:cNvPr id="16" name="Picture 15" descr="A group of gold stars on a black background&#10;&#10;Description automatically generated">
            <a:extLst>
              <a:ext uri="{FF2B5EF4-FFF2-40B4-BE49-F238E27FC236}">
                <a16:creationId xmlns:a16="http://schemas.microsoft.com/office/drawing/2014/main" id="{BA553F60-2BE5-01DB-9C02-B140BBE73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2241612" y="-67476"/>
            <a:ext cx="848708" cy="848708"/>
          </a:xfrm>
          <a:prstGeom prst="rect">
            <a:avLst/>
          </a:prstGeom>
        </p:spPr>
      </p:pic>
      <p:sp>
        <p:nvSpPr>
          <p:cNvPr id="19" name="Rectangle 18">
            <a:extLst>
              <a:ext uri="{FF2B5EF4-FFF2-40B4-BE49-F238E27FC236}">
                <a16:creationId xmlns:a16="http://schemas.microsoft.com/office/drawing/2014/main" id="{FB8BB5B3-8377-CBE4-E1C6-49879102DEB0}"/>
              </a:ext>
            </a:extLst>
          </p:cNvPr>
          <p:cNvSpPr/>
          <p:nvPr/>
        </p:nvSpPr>
        <p:spPr>
          <a:xfrm>
            <a:off x="788738" y="1823126"/>
            <a:ext cx="5271254" cy="35730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2F42EAD-F92E-145D-28D4-AC3465C65AAB}"/>
              </a:ext>
            </a:extLst>
          </p:cNvPr>
          <p:cNvSpPr txBox="1"/>
          <p:nvPr/>
        </p:nvSpPr>
        <p:spPr>
          <a:xfrm>
            <a:off x="311355" y="352000"/>
            <a:ext cx="3707956" cy="830997"/>
          </a:xfrm>
          <a:prstGeom prst="rect">
            <a:avLst/>
          </a:prstGeom>
          <a:noFill/>
        </p:spPr>
        <p:txBody>
          <a:bodyPr wrap="square" rtlCol="0">
            <a:spAutoFit/>
          </a:bodyPr>
          <a:lstStyle/>
          <a:p>
            <a:r>
              <a:rPr lang="en-GB" sz="2400" b="1" dirty="0">
                <a:solidFill>
                  <a:srgbClr val="E5E5FF"/>
                </a:solidFill>
                <a:latin typeface="Montserrat" panose="00000500000000000000" pitchFamily="2" charset="0"/>
              </a:rPr>
              <a:t>Wednesday </a:t>
            </a:r>
          </a:p>
          <a:p>
            <a:r>
              <a:rPr lang="en-GB" sz="2400" b="1" dirty="0">
                <a:solidFill>
                  <a:srgbClr val="E5E5FF"/>
                </a:solidFill>
                <a:latin typeface="Montserrat" panose="00000500000000000000" pitchFamily="2" charset="0"/>
              </a:rPr>
              <a:t>18 December</a:t>
            </a:r>
            <a:endParaRPr lang="en-US" sz="2400" b="1" dirty="0">
              <a:solidFill>
                <a:srgbClr val="E5E5FF"/>
              </a:solidFill>
              <a:latin typeface="Montserrat" panose="00000500000000000000" pitchFamily="2" charset="0"/>
            </a:endParaRPr>
          </a:p>
        </p:txBody>
      </p:sp>
      <p:pic>
        <p:nvPicPr>
          <p:cNvPr id="20" name="Picture 19" descr="A group of gold stars on a black background&#10;&#10;Description automatically generated">
            <a:extLst>
              <a:ext uri="{FF2B5EF4-FFF2-40B4-BE49-F238E27FC236}">
                <a16:creationId xmlns:a16="http://schemas.microsoft.com/office/drawing/2014/main" id="{A84D4D3F-3E20-98FA-EC07-D2DCB6ABFA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76967" y="1428525"/>
            <a:ext cx="848708" cy="848708"/>
          </a:xfrm>
          <a:prstGeom prst="rect">
            <a:avLst/>
          </a:prstGeom>
        </p:spPr>
      </p:pic>
      <p:pic>
        <p:nvPicPr>
          <p:cNvPr id="21" name="Picture 20" descr="A group of gold stars on a black background&#10;&#10;Description automatically generated">
            <a:extLst>
              <a:ext uri="{FF2B5EF4-FFF2-40B4-BE49-F238E27FC236}">
                <a16:creationId xmlns:a16="http://schemas.microsoft.com/office/drawing/2014/main" id="{78820B70-3BAE-271A-A8A1-268366D84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55631" y="-77002"/>
            <a:ext cx="848708" cy="848708"/>
          </a:xfrm>
          <a:prstGeom prst="rect">
            <a:avLst/>
          </a:prstGeom>
        </p:spPr>
      </p:pic>
      <p:sp>
        <p:nvSpPr>
          <p:cNvPr id="22" name="TextBox 21">
            <a:extLst>
              <a:ext uri="{FF2B5EF4-FFF2-40B4-BE49-F238E27FC236}">
                <a16:creationId xmlns:a16="http://schemas.microsoft.com/office/drawing/2014/main" id="{1439F622-E0F4-9A98-B6C4-5A385617D09B}"/>
              </a:ext>
            </a:extLst>
          </p:cNvPr>
          <p:cNvSpPr txBox="1"/>
          <p:nvPr/>
        </p:nvSpPr>
        <p:spPr>
          <a:xfrm>
            <a:off x="6332877" y="978822"/>
            <a:ext cx="5586237" cy="4708981"/>
          </a:xfrm>
          <a:prstGeom prst="rect">
            <a:avLst/>
          </a:prstGeom>
          <a:noFill/>
        </p:spPr>
        <p:txBody>
          <a:bodyPr wrap="square" rtlCol="0">
            <a:spAutoFit/>
          </a:bodyPr>
          <a:lstStyle/>
          <a:p>
            <a:endParaRPr lang="en-GB" sz="2000" b="1" dirty="0">
              <a:solidFill>
                <a:srgbClr val="E5E5FF"/>
              </a:solidFill>
              <a:latin typeface="Montserrat" panose="00000500000000000000" pitchFamily="2" charset="0"/>
            </a:endParaRPr>
          </a:p>
          <a:p>
            <a:endParaRPr lang="en-GB" sz="2000" b="1" dirty="0">
              <a:solidFill>
                <a:srgbClr val="E5E5FF"/>
              </a:solidFill>
              <a:latin typeface="Montserrat" panose="00000500000000000000" pitchFamily="2" charset="0"/>
            </a:endParaRPr>
          </a:p>
          <a:p>
            <a:endParaRPr lang="en-GB" sz="2000" b="1" dirty="0">
              <a:solidFill>
                <a:srgbClr val="E5E5FF"/>
              </a:solidFill>
              <a:latin typeface="Montserrat" panose="00000500000000000000" pitchFamily="2" charset="0"/>
            </a:endParaRPr>
          </a:p>
          <a:p>
            <a:r>
              <a:rPr lang="en-GB" sz="2000" b="1" dirty="0">
                <a:solidFill>
                  <a:srgbClr val="E5E5FF"/>
                </a:solidFill>
                <a:latin typeface="Montserrat" panose="00000500000000000000" pitchFamily="2" charset="0"/>
              </a:rPr>
              <a:t>  </a:t>
            </a:r>
          </a:p>
          <a:p>
            <a:r>
              <a:rPr lang="en-GB" sz="2000" b="1" dirty="0">
                <a:solidFill>
                  <a:srgbClr val="E5E5FF"/>
                </a:solidFill>
                <a:latin typeface="Montserrat" panose="00000500000000000000" pitchFamily="2" charset="0"/>
              </a:rPr>
              <a:t>This is Anna (four). She lives in Ukraine with her Mum, two brothers and sister. The name Anna means ‘favour’ or ‘grace’.</a:t>
            </a:r>
          </a:p>
          <a:p>
            <a:endParaRPr lang="en-GB" sz="2000" b="1" dirty="0">
              <a:solidFill>
                <a:srgbClr val="E5E5FF"/>
              </a:solidFill>
              <a:latin typeface="Montserrat" panose="00000500000000000000" pitchFamily="2" charset="0"/>
            </a:endParaRPr>
          </a:p>
          <a:p>
            <a:r>
              <a:rPr lang="en-GB" sz="2000" b="1" dirty="0">
                <a:solidFill>
                  <a:srgbClr val="E5E5FF"/>
                </a:solidFill>
                <a:latin typeface="Montserrat" panose="00000500000000000000" pitchFamily="2" charset="0"/>
              </a:rPr>
              <a:t>Anna and her family moved when a missile strike narrowly missed their flat. When they moved to a safe place they were cold. </a:t>
            </a:r>
            <a:r>
              <a:rPr lang="en-US" sz="2000" b="1" dirty="0">
                <a:solidFill>
                  <a:srgbClr val="E5E5FF"/>
                </a:solidFill>
                <a:latin typeface="Montserrat" panose="00000500000000000000" pitchFamily="2" charset="0"/>
              </a:rPr>
              <a:t>Anna talks about the winter: “When I’m cold, I go like this – I blow on my hands.”</a:t>
            </a:r>
            <a:endParaRPr lang="en-GB" sz="2000" b="1" dirty="0">
              <a:solidFill>
                <a:srgbClr val="E5E5FF"/>
              </a:solidFill>
              <a:latin typeface="Montserrat" panose="00000500000000000000" pitchFamily="2" charset="0"/>
            </a:endParaRPr>
          </a:p>
        </p:txBody>
      </p:sp>
      <p:pic>
        <p:nvPicPr>
          <p:cNvPr id="7" name="Picture 6" descr="A group of colorful smoke&#10;&#10;Description automatically generated">
            <a:extLst>
              <a:ext uri="{FF2B5EF4-FFF2-40B4-BE49-F238E27FC236}">
                <a16:creationId xmlns:a16="http://schemas.microsoft.com/office/drawing/2014/main" id="{1A5C1F38-0766-DD9F-9EB7-3E2B5F762C8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490410">
            <a:off x="6919931" y="1198227"/>
            <a:ext cx="3851375" cy="1607448"/>
          </a:xfrm>
          <a:prstGeom prst="rect">
            <a:avLst/>
          </a:prstGeom>
        </p:spPr>
      </p:pic>
      <p:sp>
        <p:nvSpPr>
          <p:cNvPr id="2" name="Rectangle 1">
            <a:extLst>
              <a:ext uri="{FF2B5EF4-FFF2-40B4-BE49-F238E27FC236}">
                <a16:creationId xmlns:a16="http://schemas.microsoft.com/office/drawing/2014/main" id="{4273CFEF-67D7-3330-435B-A02AEDCB1ABF}"/>
              </a:ext>
            </a:extLst>
          </p:cNvPr>
          <p:cNvSpPr/>
          <p:nvPr/>
        </p:nvSpPr>
        <p:spPr>
          <a:xfrm>
            <a:off x="6288551" y="1675168"/>
            <a:ext cx="5464629" cy="64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rgbClr val="222544"/>
                </a:solidFill>
                <a:latin typeface="Montserrat" panose="00000500000000000000" pitchFamily="2" charset="0"/>
              </a:rPr>
              <a:t>Names </a:t>
            </a:r>
          </a:p>
        </p:txBody>
      </p:sp>
      <p:sp>
        <p:nvSpPr>
          <p:cNvPr id="5" name="TextBox 4">
            <a:extLst>
              <a:ext uri="{FF2B5EF4-FFF2-40B4-BE49-F238E27FC236}">
                <a16:creationId xmlns:a16="http://schemas.microsoft.com/office/drawing/2014/main" id="{B04A3F90-437E-C213-6FFD-2C6150D209DF}"/>
              </a:ext>
            </a:extLst>
          </p:cNvPr>
          <p:cNvSpPr txBox="1"/>
          <p:nvPr/>
        </p:nvSpPr>
        <p:spPr>
          <a:xfrm>
            <a:off x="3607747" y="387856"/>
            <a:ext cx="8267041" cy="1015663"/>
          </a:xfrm>
          <a:prstGeom prst="rect">
            <a:avLst/>
          </a:prstGeom>
          <a:noFill/>
        </p:spPr>
        <p:txBody>
          <a:bodyPr wrap="square" rtlCol="0">
            <a:spAutoFit/>
          </a:bodyPr>
          <a:lstStyle/>
          <a:p>
            <a:pPr algn="r"/>
            <a:r>
              <a:rPr lang="en-US" sz="2000" b="1" dirty="0">
                <a:solidFill>
                  <a:srgbClr val="E5E5FF"/>
                </a:solidFill>
                <a:latin typeface="Montserrat" panose="00000500000000000000" pitchFamily="2" charset="0"/>
              </a:rPr>
              <a:t>She will bear a son, and you shall call his name Jesus, for he will save his people from their sins. </a:t>
            </a:r>
          </a:p>
          <a:p>
            <a:pPr algn="r"/>
            <a:r>
              <a:rPr lang="en-US" sz="2000" b="1" dirty="0">
                <a:solidFill>
                  <a:srgbClr val="E5E5FF"/>
                </a:solidFill>
                <a:latin typeface="Montserrat" panose="00000500000000000000" pitchFamily="2" charset="0"/>
              </a:rPr>
              <a:t>Matthew 1:21</a:t>
            </a:r>
          </a:p>
        </p:txBody>
      </p:sp>
      <p:sp>
        <p:nvSpPr>
          <p:cNvPr id="6" name="TextBox 5">
            <a:extLst>
              <a:ext uri="{FF2B5EF4-FFF2-40B4-BE49-F238E27FC236}">
                <a16:creationId xmlns:a16="http://schemas.microsoft.com/office/drawing/2014/main" id="{82B8726F-767B-82C4-A6B3-33B96BF15B1D}"/>
              </a:ext>
            </a:extLst>
          </p:cNvPr>
          <p:cNvSpPr txBox="1"/>
          <p:nvPr/>
        </p:nvSpPr>
        <p:spPr>
          <a:xfrm>
            <a:off x="491383" y="5512709"/>
            <a:ext cx="5604617" cy="307777"/>
          </a:xfrm>
          <a:prstGeom prst="rect">
            <a:avLst/>
          </a:prstGeom>
          <a:noFill/>
        </p:spPr>
        <p:txBody>
          <a:bodyPr wrap="square" rtlCol="0">
            <a:spAutoFit/>
          </a:bodyPr>
          <a:lstStyle/>
          <a:p>
            <a:pPr algn="ctr"/>
            <a:r>
              <a:rPr lang="en-GB" sz="1400" b="1">
                <a:latin typeface="Montserrat" panose="00000500000000000000" pitchFamily="2" charset="0"/>
              </a:rPr>
              <a:t>Anna playing a game at her new home in Ukraine. </a:t>
            </a:r>
            <a:endParaRPr lang="en-US" sz="1400" b="1">
              <a:latin typeface="Montserrat" panose="00000500000000000000" pitchFamily="2" charset="0"/>
            </a:endParaRPr>
          </a:p>
        </p:txBody>
      </p:sp>
    </p:spTree>
    <p:extLst>
      <p:ext uri="{BB962C8B-B14F-4D97-AF65-F5344CB8AC3E}">
        <p14:creationId xmlns:p14="http://schemas.microsoft.com/office/powerpoint/2010/main" val="2576011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54CC"/>
        </a:solidFill>
        <a:effectLst/>
      </p:bgPr>
    </p:bg>
    <p:spTree>
      <p:nvGrpSpPr>
        <p:cNvPr id="1" name=""/>
        <p:cNvGrpSpPr/>
        <p:nvPr/>
      </p:nvGrpSpPr>
      <p:grpSpPr>
        <a:xfrm>
          <a:off x="0" y="0"/>
          <a:ext cx="0" cy="0"/>
          <a:chOff x="0" y="0"/>
          <a:chExt cx="0" cy="0"/>
        </a:xfrm>
      </p:grpSpPr>
      <p:pic>
        <p:nvPicPr>
          <p:cNvPr id="6" name="Picture 5" descr="A tree and stars in the sky&#10;&#10;Description automatically generated">
            <a:extLst>
              <a:ext uri="{FF2B5EF4-FFF2-40B4-BE49-F238E27FC236}">
                <a16:creationId xmlns:a16="http://schemas.microsoft.com/office/drawing/2014/main" id="{BFC3F6C3-91A8-3393-1B3A-92D63E56F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id="{7F0F5CA7-8C64-BA8D-3397-408C683FBB39}"/>
              </a:ext>
            </a:extLst>
          </p:cNvPr>
          <p:cNvGraphicFramePr>
            <a:graphicFrameLocks noGrp="1"/>
          </p:cNvGraphicFramePr>
          <p:nvPr>
            <p:extLst>
              <p:ext uri="{D42A27DB-BD31-4B8C-83A1-F6EECF244321}">
                <p14:modId xmlns:p14="http://schemas.microsoft.com/office/powerpoint/2010/main" val="225416076"/>
              </p:ext>
            </p:extLst>
          </p:nvPr>
        </p:nvGraphicFramePr>
        <p:xfrm>
          <a:off x="237672" y="664633"/>
          <a:ext cx="11716656" cy="5050004"/>
        </p:xfrm>
        <a:graphic>
          <a:graphicData uri="http://schemas.openxmlformats.org/drawingml/2006/table">
            <a:tbl>
              <a:tblPr firstRow="1" bandRow="1">
                <a:tableStyleId>{5940675A-B579-460E-94D1-54222C63F5DA}</a:tableStyleId>
              </a:tblPr>
              <a:tblGrid>
                <a:gridCol w="1673808">
                  <a:extLst>
                    <a:ext uri="{9D8B030D-6E8A-4147-A177-3AD203B41FA5}">
                      <a16:colId xmlns:a16="http://schemas.microsoft.com/office/drawing/2014/main" val="3351650273"/>
                    </a:ext>
                  </a:extLst>
                </a:gridCol>
                <a:gridCol w="1673808">
                  <a:extLst>
                    <a:ext uri="{9D8B030D-6E8A-4147-A177-3AD203B41FA5}">
                      <a16:colId xmlns:a16="http://schemas.microsoft.com/office/drawing/2014/main" val="2721643785"/>
                    </a:ext>
                  </a:extLst>
                </a:gridCol>
                <a:gridCol w="1673808">
                  <a:extLst>
                    <a:ext uri="{9D8B030D-6E8A-4147-A177-3AD203B41FA5}">
                      <a16:colId xmlns:a16="http://schemas.microsoft.com/office/drawing/2014/main" val="1009540593"/>
                    </a:ext>
                  </a:extLst>
                </a:gridCol>
                <a:gridCol w="1673808">
                  <a:extLst>
                    <a:ext uri="{9D8B030D-6E8A-4147-A177-3AD203B41FA5}">
                      <a16:colId xmlns:a16="http://schemas.microsoft.com/office/drawing/2014/main" val="616644162"/>
                    </a:ext>
                  </a:extLst>
                </a:gridCol>
                <a:gridCol w="1673808">
                  <a:extLst>
                    <a:ext uri="{9D8B030D-6E8A-4147-A177-3AD203B41FA5}">
                      <a16:colId xmlns:a16="http://schemas.microsoft.com/office/drawing/2014/main" val="2179428792"/>
                    </a:ext>
                  </a:extLst>
                </a:gridCol>
                <a:gridCol w="1673808">
                  <a:extLst>
                    <a:ext uri="{9D8B030D-6E8A-4147-A177-3AD203B41FA5}">
                      <a16:colId xmlns:a16="http://schemas.microsoft.com/office/drawing/2014/main" val="1004061848"/>
                    </a:ext>
                  </a:extLst>
                </a:gridCol>
                <a:gridCol w="1673808">
                  <a:extLst>
                    <a:ext uri="{9D8B030D-6E8A-4147-A177-3AD203B41FA5}">
                      <a16:colId xmlns:a16="http://schemas.microsoft.com/office/drawing/2014/main" val="2799983039"/>
                    </a:ext>
                  </a:extLst>
                </a:gridCol>
              </a:tblGrid>
              <a:tr h="1262501">
                <a:tc>
                  <a:txBody>
                    <a:bodyPr/>
                    <a:lstStyle/>
                    <a:p>
                      <a:pPr algn="ctr"/>
                      <a:r>
                        <a:rPr lang="en-GB" sz="7200" u="sng">
                          <a:solidFill>
                            <a:srgbClr val="E5E5FF"/>
                          </a:solidFill>
                          <a:latin typeface="Montserrat" panose="00000500000000000000" pitchFamily="2" charset="0"/>
                        </a:rPr>
                        <a:t>1</a:t>
                      </a:r>
                      <a:endParaRPr lang="en-US" sz="7200" u="sng" dirty="0">
                        <a:solidFill>
                          <a:srgbClr val="E5E5FF"/>
                        </a:solidFill>
                        <a:latin typeface="Montserrat" panose="00000500000000000000" pitchFamily="2" charset="0"/>
                      </a:endParaRPr>
                    </a:p>
                  </a:txBody>
                  <a:tcPr>
                    <a:solidFill>
                      <a:srgbClr val="E5E5FF">
                        <a:alpha val="10980"/>
                      </a:srgbClr>
                    </a:solidFill>
                  </a:tcPr>
                </a:tc>
                <a:tc>
                  <a:txBody>
                    <a:bodyPr/>
                    <a:lstStyle/>
                    <a:p>
                      <a:pPr algn="ctr"/>
                      <a:r>
                        <a:rPr lang="en-GB" sz="7200" u="none">
                          <a:solidFill>
                            <a:schemeClr val="bg1"/>
                          </a:solidFill>
                          <a:latin typeface="Montserrat" panose="00000500000000000000" pitchFamily="2" charset="0"/>
                          <a:hlinkClick r:id="rId3" action="ppaction://hlinksldjump">
                            <a:extLst>
                              <a:ext uri="{A12FA001-AC4F-418D-AE19-62706E023703}">
                                <ahyp:hlinkClr xmlns:ahyp="http://schemas.microsoft.com/office/drawing/2018/hyperlinkcolor" val="tx"/>
                              </a:ext>
                            </a:extLst>
                          </a:hlinkClick>
                        </a:rPr>
                        <a:t>2</a:t>
                      </a:r>
                      <a:endParaRPr lang="en-US" sz="7200" u="none" dirty="0">
                        <a:solidFill>
                          <a:schemeClr val="bg1"/>
                        </a:solidFill>
                        <a:latin typeface="Montserrat" panose="00000500000000000000" pitchFamily="2" charset="0"/>
                      </a:endParaRPr>
                    </a:p>
                  </a:txBody>
                  <a:tcPr/>
                </a:tc>
                <a:tc>
                  <a:txBody>
                    <a:bodyPr/>
                    <a:lstStyle/>
                    <a:p>
                      <a:pPr algn="ctr"/>
                      <a:r>
                        <a:rPr lang="en-GB" sz="7200">
                          <a:solidFill>
                            <a:schemeClr val="bg1"/>
                          </a:solidFill>
                          <a:latin typeface="Montserrat" panose="00000500000000000000" pitchFamily="2" charset="0"/>
                          <a:hlinkClick r:id="rId4" action="ppaction://hlinksldjump">
                            <a:extLst>
                              <a:ext uri="{A12FA001-AC4F-418D-AE19-62706E023703}">
                                <ahyp:hlinkClr xmlns:ahyp="http://schemas.microsoft.com/office/drawing/2018/hyperlinkcolor" val="tx"/>
                              </a:ext>
                            </a:extLst>
                          </a:hlinkClick>
                        </a:rPr>
                        <a:t>3</a:t>
                      </a:r>
                      <a:endParaRPr lang="en-US" sz="7200" dirty="0">
                        <a:solidFill>
                          <a:schemeClr val="bg1"/>
                        </a:solidFill>
                        <a:latin typeface="Montserrat" panose="00000500000000000000" pitchFamily="2" charset="0"/>
                      </a:endParaRPr>
                    </a:p>
                  </a:txBody>
                  <a:tcPr>
                    <a:solidFill>
                      <a:srgbClr val="E5E5FF">
                        <a:alpha val="10980"/>
                      </a:srgbClr>
                    </a:solidFill>
                  </a:tcPr>
                </a:tc>
                <a:tc>
                  <a:txBody>
                    <a:bodyPr/>
                    <a:lstStyle/>
                    <a:p>
                      <a:pPr algn="ctr"/>
                      <a:r>
                        <a:rPr lang="en-GB" sz="7200">
                          <a:solidFill>
                            <a:schemeClr val="bg1"/>
                          </a:solidFill>
                          <a:latin typeface="Montserrat" panose="00000500000000000000" pitchFamily="2" charset="0"/>
                          <a:hlinkClick r:id="rId5" action="ppaction://hlinksldjump">
                            <a:extLst>
                              <a:ext uri="{A12FA001-AC4F-418D-AE19-62706E023703}">
                                <ahyp:hlinkClr xmlns:ahyp="http://schemas.microsoft.com/office/drawing/2018/hyperlinkcolor" val="tx"/>
                              </a:ext>
                            </a:extLst>
                          </a:hlinkClick>
                        </a:rPr>
                        <a:t>4</a:t>
                      </a:r>
                      <a:endParaRPr lang="en-US" sz="7200" dirty="0">
                        <a:solidFill>
                          <a:schemeClr val="bg1"/>
                        </a:solidFill>
                        <a:latin typeface="Montserrat" panose="00000500000000000000" pitchFamily="2" charset="0"/>
                      </a:endParaRPr>
                    </a:p>
                  </a:txBody>
                  <a:tcPr/>
                </a:tc>
                <a:tc>
                  <a:txBody>
                    <a:bodyPr/>
                    <a:lstStyle/>
                    <a:p>
                      <a:pPr algn="ctr"/>
                      <a:r>
                        <a:rPr lang="en-GB" sz="7200">
                          <a:solidFill>
                            <a:schemeClr val="bg1"/>
                          </a:solidFill>
                          <a:latin typeface="Montserrat" panose="00000500000000000000" pitchFamily="2" charset="0"/>
                          <a:hlinkClick r:id="rId6" action="ppaction://hlinksldjump">
                            <a:extLst>
                              <a:ext uri="{A12FA001-AC4F-418D-AE19-62706E023703}">
                                <ahyp:hlinkClr xmlns:ahyp="http://schemas.microsoft.com/office/drawing/2018/hyperlinkcolor" val="tx"/>
                              </a:ext>
                            </a:extLst>
                          </a:hlinkClick>
                        </a:rPr>
                        <a:t>5</a:t>
                      </a:r>
                      <a:endParaRPr lang="en-US" sz="7200" dirty="0">
                        <a:solidFill>
                          <a:schemeClr val="bg1"/>
                        </a:solidFill>
                        <a:latin typeface="Montserrat" panose="00000500000000000000" pitchFamily="2" charset="0"/>
                      </a:endParaRPr>
                    </a:p>
                  </a:txBody>
                  <a:tcPr>
                    <a:solidFill>
                      <a:srgbClr val="E5E5FF">
                        <a:alpha val="10980"/>
                      </a:srgbClr>
                    </a:solidFill>
                  </a:tcPr>
                </a:tc>
                <a:tc>
                  <a:txBody>
                    <a:bodyPr/>
                    <a:lstStyle/>
                    <a:p>
                      <a:pPr algn="ctr"/>
                      <a:r>
                        <a:rPr lang="en-GB" sz="7200">
                          <a:solidFill>
                            <a:schemeClr val="bg1"/>
                          </a:solidFill>
                          <a:latin typeface="Montserrat" panose="00000500000000000000" pitchFamily="2" charset="0"/>
                          <a:hlinkClick r:id="rId7" action="ppaction://hlinksldjump">
                            <a:extLst>
                              <a:ext uri="{A12FA001-AC4F-418D-AE19-62706E023703}">
                                <ahyp:hlinkClr xmlns:ahyp="http://schemas.microsoft.com/office/drawing/2018/hyperlinkcolor" val="tx"/>
                              </a:ext>
                            </a:extLst>
                          </a:hlinkClick>
                        </a:rPr>
                        <a:t>6</a:t>
                      </a:r>
                      <a:endParaRPr lang="en-US" sz="7200" dirty="0">
                        <a:solidFill>
                          <a:schemeClr val="bg1"/>
                        </a:solidFill>
                        <a:latin typeface="Montserrat" panose="00000500000000000000" pitchFamily="2" charset="0"/>
                      </a:endParaRPr>
                    </a:p>
                  </a:txBody>
                  <a:tcPr/>
                </a:tc>
                <a:tc>
                  <a:txBody>
                    <a:bodyPr/>
                    <a:lstStyle/>
                    <a:p>
                      <a:pPr algn="ctr"/>
                      <a:r>
                        <a:rPr lang="en-GB" sz="7200">
                          <a:solidFill>
                            <a:schemeClr val="bg1"/>
                          </a:solidFill>
                          <a:latin typeface="Montserrat" panose="00000500000000000000" pitchFamily="2" charset="0"/>
                          <a:hlinkClick r:id="rId8" action="ppaction://hlinksldjump">
                            <a:extLst>
                              <a:ext uri="{A12FA001-AC4F-418D-AE19-62706E023703}">
                                <ahyp:hlinkClr xmlns:ahyp="http://schemas.microsoft.com/office/drawing/2018/hyperlinkcolor" val="tx"/>
                              </a:ext>
                            </a:extLst>
                          </a:hlinkClick>
                        </a:rPr>
                        <a:t>7</a:t>
                      </a:r>
                      <a:endParaRPr lang="en-US" sz="7200" dirty="0">
                        <a:solidFill>
                          <a:schemeClr val="bg1"/>
                        </a:solidFill>
                        <a:latin typeface="Montserrat" panose="00000500000000000000" pitchFamily="2" charset="0"/>
                      </a:endParaRPr>
                    </a:p>
                  </a:txBody>
                  <a:tcPr>
                    <a:solidFill>
                      <a:srgbClr val="E5E5FF">
                        <a:alpha val="10980"/>
                      </a:srgbClr>
                    </a:solidFill>
                  </a:tcPr>
                </a:tc>
                <a:extLst>
                  <a:ext uri="{0D108BD9-81ED-4DB2-BD59-A6C34878D82A}">
                    <a16:rowId xmlns:a16="http://schemas.microsoft.com/office/drawing/2014/main" val="3719708891"/>
                  </a:ext>
                </a:extLst>
              </a:tr>
              <a:tr h="1262501">
                <a:tc>
                  <a:txBody>
                    <a:bodyPr/>
                    <a:lstStyle/>
                    <a:p>
                      <a:pPr algn="ctr"/>
                      <a:r>
                        <a:rPr lang="en-GB" sz="7200">
                          <a:solidFill>
                            <a:schemeClr val="bg1"/>
                          </a:solidFill>
                          <a:latin typeface="Montserrat" panose="00000500000000000000" pitchFamily="2" charset="0"/>
                          <a:hlinkClick r:id="rId9" action="ppaction://hlinksldjump">
                            <a:extLst>
                              <a:ext uri="{A12FA001-AC4F-418D-AE19-62706E023703}">
                                <ahyp:hlinkClr xmlns:ahyp="http://schemas.microsoft.com/office/drawing/2018/hyperlinkcolor" val="tx"/>
                              </a:ext>
                            </a:extLst>
                          </a:hlinkClick>
                        </a:rPr>
                        <a:t>8</a:t>
                      </a:r>
                      <a:endParaRPr lang="en-US" sz="7200" dirty="0">
                        <a:solidFill>
                          <a:schemeClr val="bg1"/>
                        </a:solidFill>
                        <a:latin typeface="Montserrat" panose="00000500000000000000" pitchFamily="2" charset="0"/>
                      </a:endParaRPr>
                    </a:p>
                  </a:txBody>
                  <a:tcPr/>
                </a:tc>
                <a:tc>
                  <a:txBody>
                    <a:bodyPr/>
                    <a:lstStyle/>
                    <a:p>
                      <a:pPr algn="ctr"/>
                      <a:r>
                        <a:rPr lang="en-GB" sz="7200">
                          <a:solidFill>
                            <a:schemeClr val="bg1"/>
                          </a:solidFill>
                          <a:latin typeface="Montserrat" panose="00000500000000000000" pitchFamily="2" charset="0"/>
                          <a:hlinkClick r:id="rId10" action="ppaction://hlinksldjump">
                            <a:extLst>
                              <a:ext uri="{A12FA001-AC4F-418D-AE19-62706E023703}">
                                <ahyp:hlinkClr xmlns:ahyp="http://schemas.microsoft.com/office/drawing/2018/hyperlinkcolor" val="tx"/>
                              </a:ext>
                            </a:extLst>
                          </a:hlinkClick>
                        </a:rPr>
                        <a:t>9</a:t>
                      </a:r>
                      <a:endParaRPr lang="en-US" sz="7200" dirty="0">
                        <a:solidFill>
                          <a:schemeClr val="bg1"/>
                        </a:solidFill>
                        <a:latin typeface="Montserrat" panose="00000500000000000000" pitchFamily="2" charset="0"/>
                      </a:endParaRPr>
                    </a:p>
                  </a:txBody>
                  <a:tcPr>
                    <a:solidFill>
                      <a:srgbClr val="E5E5FF">
                        <a:alpha val="10980"/>
                      </a:srgbClr>
                    </a:solidFill>
                  </a:tcPr>
                </a:tc>
                <a:tc>
                  <a:txBody>
                    <a:bodyPr/>
                    <a:lstStyle/>
                    <a:p>
                      <a:pPr algn="ctr"/>
                      <a:r>
                        <a:rPr lang="en-GB" sz="7200">
                          <a:solidFill>
                            <a:schemeClr val="bg1"/>
                          </a:solidFill>
                          <a:latin typeface="Montserrat" panose="00000500000000000000" pitchFamily="2" charset="0"/>
                          <a:hlinkClick r:id="rId11" action="ppaction://hlinksldjump">
                            <a:extLst>
                              <a:ext uri="{A12FA001-AC4F-418D-AE19-62706E023703}">
                                <ahyp:hlinkClr xmlns:ahyp="http://schemas.microsoft.com/office/drawing/2018/hyperlinkcolor" val="tx"/>
                              </a:ext>
                            </a:extLst>
                          </a:hlinkClick>
                        </a:rPr>
                        <a:t>10</a:t>
                      </a:r>
                      <a:endParaRPr lang="en-US" sz="7200" dirty="0">
                        <a:solidFill>
                          <a:schemeClr val="bg1"/>
                        </a:solidFill>
                        <a:latin typeface="Montserrat" panose="00000500000000000000" pitchFamily="2" charset="0"/>
                      </a:endParaRPr>
                    </a:p>
                  </a:txBody>
                  <a:tcPr/>
                </a:tc>
                <a:tc>
                  <a:txBody>
                    <a:bodyPr/>
                    <a:lstStyle/>
                    <a:p>
                      <a:pPr algn="ctr"/>
                      <a:r>
                        <a:rPr lang="en-GB" sz="7200">
                          <a:solidFill>
                            <a:schemeClr val="bg1"/>
                          </a:solidFill>
                          <a:latin typeface="Montserrat" panose="00000500000000000000" pitchFamily="2" charset="0"/>
                          <a:hlinkClick r:id="rId12" action="ppaction://hlinksldjump">
                            <a:extLst>
                              <a:ext uri="{A12FA001-AC4F-418D-AE19-62706E023703}">
                                <ahyp:hlinkClr xmlns:ahyp="http://schemas.microsoft.com/office/drawing/2018/hyperlinkcolor" val="tx"/>
                              </a:ext>
                            </a:extLst>
                          </a:hlinkClick>
                        </a:rPr>
                        <a:t>11</a:t>
                      </a:r>
                      <a:endParaRPr lang="en-US" sz="7200" dirty="0">
                        <a:solidFill>
                          <a:schemeClr val="bg1"/>
                        </a:solidFill>
                        <a:latin typeface="Montserrat" panose="00000500000000000000" pitchFamily="2" charset="0"/>
                      </a:endParaRPr>
                    </a:p>
                  </a:txBody>
                  <a:tcPr>
                    <a:solidFill>
                      <a:srgbClr val="E5E5FF">
                        <a:alpha val="10980"/>
                      </a:srgbClr>
                    </a:solidFill>
                  </a:tcPr>
                </a:tc>
                <a:tc>
                  <a:txBody>
                    <a:bodyPr/>
                    <a:lstStyle/>
                    <a:p>
                      <a:pPr algn="ctr"/>
                      <a:r>
                        <a:rPr lang="en-GB" sz="7200">
                          <a:solidFill>
                            <a:schemeClr val="bg1"/>
                          </a:solidFill>
                          <a:latin typeface="Montserrat" panose="00000500000000000000" pitchFamily="2" charset="0"/>
                          <a:hlinkClick r:id="rId13" action="ppaction://hlinksldjump">
                            <a:extLst>
                              <a:ext uri="{A12FA001-AC4F-418D-AE19-62706E023703}">
                                <ahyp:hlinkClr xmlns:ahyp="http://schemas.microsoft.com/office/drawing/2018/hyperlinkcolor" val="tx"/>
                              </a:ext>
                            </a:extLst>
                          </a:hlinkClick>
                        </a:rPr>
                        <a:t>12</a:t>
                      </a:r>
                      <a:endParaRPr lang="en-US" sz="7200" dirty="0">
                        <a:solidFill>
                          <a:schemeClr val="bg1"/>
                        </a:solidFill>
                        <a:latin typeface="Montserrat" panose="00000500000000000000" pitchFamily="2" charset="0"/>
                      </a:endParaRPr>
                    </a:p>
                  </a:txBody>
                  <a:tcPr/>
                </a:tc>
                <a:tc>
                  <a:txBody>
                    <a:bodyPr/>
                    <a:lstStyle/>
                    <a:p>
                      <a:pPr algn="ctr"/>
                      <a:r>
                        <a:rPr lang="en-GB" sz="7200">
                          <a:solidFill>
                            <a:schemeClr val="bg1"/>
                          </a:solidFill>
                          <a:latin typeface="Montserrat" panose="00000500000000000000" pitchFamily="2" charset="0"/>
                          <a:hlinkClick r:id="rId14" action="ppaction://hlinksldjump">
                            <a:extLst>
                              <a:ext uri="{A12FA001-AC4F-418D-AE19-62706E023703}">
                                <ahyp:hlinkClr xmlns:ahyp="http://schemas.microsoft.com/office/drawing/2018/hyperlinkcolor" val="tx"/>
                              </a:ext>
                            </a:extLst>
                          </a:hlinkClick>
                        </a:rPr>
                        <a:t>13</a:t>
                      </a:r>
                      <a:endParaRPr lang="en-US" sz="7200" dirty="0">
                        <a:solidFill>
                          <a:schemeClr val="bg1"/>
                        </a:solidFill>
                        <a:latin typeface="Montserrat" panose="00000500000000000000" pitchFamily="2" charset="0"/>
                      </a:endParaRPr>
                    </a:p>
                  </a:txBody>
                  <a:tcPr>
                    <a:solidFill>
                      <a:srgbClr val="E5E5FF">
                        <a:alpha val="10980"/>
                      </a:srgbClr>
                    </a:solidFill>
                  </a:tcPr>
                </a:tc>
                <a:tc>
                  <a:txBody>
                    <a:bodyPr/>
                    <a:lstStyle/>
                    <a:p>
                      <a:pPr algn="ctr"/>
                      <a:r>
                        <a:rPr lang="en-GB" sz="7200">
                          <a:solidFill>
                            <a:schemeClr val="bg1"/>
                          </a:solidFill>
                          <a:latin typeface="Montserrat" panose="00000500000000000000" pitchFamily="2" charset="0"/>
                          <a:hlinkClick r:id="rId15" action="ppaction://hlinksldjump">
                            <a:extLst>
                              <a:ext uri="{A12FA001-AC4F-418D-AE19-62706E023703}">
                                <ahyp:hlinkClr xmlns:ahyp="http://schemas.microsoft.com/office/drawing/2018/hyperlinkcolor" val="tx"/>
                              </a:ext>
                            </a:extLst>
                          </a:hlinkClick>
                        </a:rPr>
                        <a:t>14</a:t>
                      </a:r>
                      <a:endParaRPr lang="en-US" sz="7200" dirty="0">
                        <a:solidFill>
                          <a:schemeClr val="bg1"/>
                        </a:solidFill>
                        <a:latin typeface="Montserrat" panose="00000500000000000000" pitchFamily="2" charset="0"/>
                      </a:endParaRPr>
                    </a:p>
                  </a:txBody>
                  <a:tcPr/>
                </a:tc>
                <a:extLst>
                  <a:ext uri="{0D108BD9-81ED-4DB2-BD59-A6C34878D82A}">
                    <a16:rowId xmlns:a16="http://schemas.microsoft.com/office/drawing/2014/main" val="3973261893"/>
                  </a:ext>
                </a:extLst>
              </a:tr>
              <a:tr h="1262501">
                <a:tc>
                  <a:txBody>
                    <a:bodyPr/>
                    <a:lstStyle/>
                    <a:p>
                      <a:pPr algn="ctr"/>
                      <a:r>
                        <a:rPr lang="en-GB" sz="7200">
                          <a:solidFill>
                            <a:schemeClr val="bg1"/>
                          </a:solidFill>
                          <a:latin typeface="Montserrat" panose="00000500000000000000" pitchFamily="2" charset="0"/>
                          <a:hlinkClick r:id="rId16" action="ppaction://hlinksldjump">
                            <a:extLst>
                              <a:ext uri="{A12FA001-AC4F-418D-AE19-62706E023703}">
                                <ahyp:hlinkClr xmlns:ahyp="http://schemas.microsoft.com/office/drawing/2018/hyperlinkcolor" val="tx"/>
                              </a:ext>
                            </a:extLst>
                          </a:hlinkClick>
                        </a:rPr>
                        <a:t>15</a:t>
                      </a:r>
                      <a:endParaRPr lang="en-US" sz="7200" dirty="0">
                        <a:solidFill>
                          <a:schemeClr val="bg1"/>
                        </a:solidFill>
                        <a:latin typeface="Montserrat" panose="00000500000000000000" pitchFamily="2" charset="0"/>
                      </a:endParaRPr>
                    </a:p>
                  </a:txBody>
                  <a:tcPr>
                    <a:solidFill>
                      <a:srgbClr val="E5E5FF">
                        <a:alpha val="10980"/>
                      </a:srgbClr>
                    </a:solidFill>
                  </a:tcPr>
                </a:tc>
                <a:tc>
                  <a:txBody>
                    <a:bodyPr/>
                    <a:lstStyle/>
                    <a:p>
                      <a:pPr algn="ctr"/>
                      <a:r>
                        <a:rPr lang="en-GB" sz="7200">
                          <a:solidFill>
                            <a:schemeClr val="bg1"/>
                          </a:solidFill>
                          <a:latin typeface="Montserrat" panose="00000500000000000000" pitchFamily="2" charset="0"/>
                          <a:hlinkClick r:id="rId17" action="ppaction://hlinksldjump">
                            <a:extLst>
                              <a:ext uri="{A12FA001-AC4F-418D-AE19-62706E023703}">
                                <ahyp:hlinkClr xmlns:ahyp="http://schemas.microsoft.com/office/drawing/2018/hyperlinkcolor" val="tx"/>
                              </a:ext>
                            </a:extLst>
                          </a:hlinkClick>
                        </a:rPr>
                        <a:t>16</a:t>
                      </a:r>
                      <a:endParaRPr lang="en-US" sz="7200" dirty="0">
                        <a:solidFill>
                          <a:schemeClr val="bg1"/>
                        </a:solidFill>
                        <a:latin typeface="Montserrat" panose="00000500000000000000" pitchFamily="2" charset="0"/>
                      </a:endParaRPr>
                    </a:p>
                  </a:txBody>
                  <a:tcPr/>
                </a:tc>
                <a:tc>
                  <a:txBody>
                    <a:bodyPr/>
                    <a:lstStyle/>
                    <a:p>
                      <a:pPr algn="ctr"/>
                      <a:r>
                        <a:rPr lang="en-GB" sz="7200">
                          <a:solidFill>
                            <a:schemeClr val="bg1"/>
                          </a:solidFill>
                          <a:latin typeface="Montserrat" panose="00000500000000000000" pitchFamily="2" charset="0"/>
                          <a:hlinkClick r:id="rId18" action="ppaction://hlinksldjump">
                            <a:extLst>
                              <a:ext uri="{A12FA001-AC4F-418D-AE19-62706E023703}">
                                <ahyp:hlinkClr xmlns:ahyp="http://schemas.microsoft.com/office/drawing/2018/hyperlinkcolor" val="tx"/>
                              </a:ext>
                            </a:extLst>
                          </a:hlinkClick>
                        </a:rPr>
                        <a:t>17</a:t>
                      </a:r>
                      <a:endParaRPr lang="en-US" sz="7200" dirty="0">
                        <a:solidFill>
                          <a:schemeClr val="bg1"/>
                        </a:solidFill>
                        <a:latin typeface="Montserrat" panose="00000500000000000000" pitchFamily="2" charset="0"/>
                      </a:endParaRPr>
                    </a:p>
                  </a:txBody>
                  <a:tcPr>
                    <a:solidFill>
                      <a:srgbClr val="E5E5FF">
                        <a:alpha val="10980"/>
                      </a:srgbClr>
                    </a:solidFill>
                  </a:tcPr>
                </a:tc>
                <a:tc>
                  <a:txBody>
                    <a:bodyPr/>
                    <a:lstStyle/>
                    <a:p>
                      <a:pPr algn="ctr"/>
                      <a:r>
                        <a:rPr lang="en-GB" sz="7200">
                          <a:solidFill>
                            <a:schemeClr val="bg1"/>
                          </a:solidFill>
                          <a:latin typeface="Montserrat" panose="00000500000000000000" pitchFamily="2" charset="0"/>
                          <a:hlinkClick r:id="rId19" action="ppaction://hlinksldjump">
                            <a:extLst>
                              <a:ext uri="{A12FA001-AC4F-418D-AE19-62706E023703}">
                                <ahyp:hlinkClr xmlns:ahyp="http://schemas.microsoft.com/office/drawing/2018/hyperlinkcolor" val="tx"/>
                              </a:ext>
                            </a:extLst>
                          </a:hlinkClick>
                        </a:rPr>
                        <a:t>18</a:t>
                      </a:r>
                      <a:endParaRPr lang="en-US" sz="7200" dirty="0">
                        <a:solidFill>
                          <a:schemeClr val="bg1"/>
                        </a:solidFill>
                        <a:latin typeface="Montserrat" panose="00000500000000000000" pitchFamily="2" charset="0"/>
                      </a:endParaRPr>
                    </a:p>
                  </a:txBody>
                  <a:tcPr/>
                </a:tc>
                <a:tc>
                  <a:txBody>
                    <a:bodyPr/>
                    <a:lstStyle/>
                    <a:p>
                      <a:pPr algn="ctr"/>
                      <a:r>
                        <a:rPr lang="en-GB" sz="7200">
                          <a:solidFill>
                            <a:schemeClr val="bg1"/>
                          </a:solidFill>
                          <a:latin typeface="Montserrat" panose="00000500000000000000" pitchFamily="2" charset="0"/>
                          <a:hlinkClick r:id="rId20" action="ppaction://hlinksldjump">
                            <a:extLst>
                              <a:ext uri="{A12FA001-AC4F-418D-AE19-62706E023703}">
                                <ahyp:hlinkClr xmlns:ahyp="http://schemas.microsoft.com/office/drawing/2018/hyperlinkcolor" val="tx"/>
                              </a:ext>
                            </a:extLst>
                          </a:hlinkClick>
                        </a:rPr>
                        <a:t>19</a:t>
                      </a:r>
                      <a:endParaRPr lang="en-US" sz="7200" dirty="0">
                        <a:solidFill>
                          <a:schemeClr val="bg1"/>
                        </a:solidFill>
                        <a:latin typeface="Montserrat" panose="00000500000000000000" pitchFamily="2" charset="0"/>
                      </a:endParaRPr>
                    </a:p>
                  </a:txBody>
                  <a:tcPr>
                    <a:solidFill>
                      <a:srgbClr val="E5E5FF">
                        <a:alpha val="10980"/>
                      </a:srgbClr>
                    </a:solidFill>
                  </a:tcPr>
                </a:tc>
                <a:tc>
                  <a:txBody>
                    <a:bodyPr/>
                    <a:lstStyle/>
                    <a:p>
                      <a:pPr algn="ctr"/>
                      <a:r>
                        <a:rPr lang="en-GB" sz="7200">
                          <a:solidFill>
                            <a:schemeClr val="bg1"/>
                          </a:solidFill>
                          <a:latin typeface="Montserrat" panose="00000500000000000000" pitchFamily="2" charset="0"/>
                          <a:hlinkClick r:id="rId21" action="ppaction://hlinksldjump">
                            <a:extLst>
                              <a:ext uri="{A12FA001-AC4F-418D-AE19-62706E023703}">
                                <ahyp:hlinkClr xmlns:ahyp="http://schemas.microsoft.com/office/drawing/2018/hyperlinkcolor" val="tx"/>
                              </a:ext>
                            </a:extLst>
                          </a:hlinkClick>
                        </a:rPr>
                        <a:t>20</a:t>
                      </a:r>
                      <a:endParaRPr lang="en-US" sz="7200" dirty="0">
                        <a:solidFill>
                          <a:schemeClr val="bg1"/>
                        </a:solidFill>
                        <a:latin typeface="Montserrat" panose="00000500000000000000" pitchFamily="2" charset="0"/>
                      </a:endParaRPr>
                    </a:p>
                  </a:txBody>
                  <a:tcPr/>
                </a:tc>
                <a:tc>
                  <a:txBody>
                    <a:bodyPr/>
                    <a:lstStyle/>
                    <a:p>
                      <a:pPr algn="ctr"/>
                      <a:r>
                        <a:rPr lang="en-GB" sz="7200">
                          <a:solidFill>
                            <a:schemeClr val="bg1"/>
                          </a:solidFill>
                          <a:latin typeface="Montserrat" panose="00000500000000000000" pitchFamily="2" charset="0"/>
                          <a:hlinkClick r:id="rId22" action="ppaction://hlinksldjump">
                            <a:extLst>
                              <a:ext uri="{A12FA001-AC4F-418D-AE19-62706E023703}">
                                <ahyp:hlinkClr xmlns:ahyp="http://schemas.microsoft.com/office/drawing/2018/hyperlinkcolor" val="tx"/>
                              </a:ext>
                            </a:extLst>
                          </a:hlinkClick>
                        </a:rPr>
                        <a:t>21</a:t>
                      </a:r>
                      <a:endParaRPr lang="en-US" sz="7200" dirty="0">
                        <a:solidFill>
                          <a:schemeClr val="bg1"/>
                        </a:solidFill>
                        <a:latin typeface="Montserrat" panose="00000500000000000000" pitchFamily="2" charset="0"/>
                      </a:endParaRPr>
                    </a:p>
                  </a:txBody>
                  <a:tcPr>
                    <a:solidFill>
                      <a:srgbClr val="E5E5FF">
                        <a:alpha val="10980"/>
                      </a:srgbClr>
                    </a:solidFill>
                  </a:tcPr>
                </a:tc>
                <a:extLst>
                  <a:ext uri="{0D108BD9-81ED-4DB2-BD59-A6C34878D82A}">
                    <a16:rowId xmlns:a16="http://schemas.microsoft.com/office/drawing/2014/main" val="385303331"/>
                  </a:ext>
                </a:extLst>
              </a:tr>
              <a:tr h="1262501">
                <a:tc>
                  <a:txBody>
                    <a:bodyPr/>
                    <a:lstStyle/>
                    <a:p>
                      <a:pPr algn="ctr"/>
                      <a:r>
                        <a:rPr lang="en-GB" sz="7200">
                          <a:solidFill>
                            <a:schemeClr val="bg1"/>
                          </a:solidFill>
                          <a:latin typeface="Montserrat" panose="00000500000000000000" pitchFamily="2" charset="0"/>
                          <a:hlinkClick r:id="rId23" action="ppaction://hlinksldjump">
                            <a:extLst>
                              <a:ext uri="{A12FA001-AC4F-418D-AE19-62706E023703}">
                                <ahyp:hlinkClr xmlns:ahyp="http://schemas.microsoft.com/office/drawing/2018/hyperlinkcolor" val="tx"/>
                              </a:ext>
                            </a:extLst>
                          </a:hlinkClick>
                        </a:rPr>
                        <a:t>22</a:t>
                      </a:r>
                      <a:endParaRPr lang="en-US" sz="7200" dirty="0">
                        <a:solidFill>
                          <a:schemeClr val="bg1"/>
                        </a:solidFill>
                        <a:latin typeface="Montserrat" panose="00000500000000000000" pitchFamily="2" charset="0"/>
                      </a:endParaRPr>
                    </a:p>
                  </a:txBody>
                  <a:tcPr/>
                </a:tc>
                <a:tc>
                  <a:txBody>
                    <a:bodyPr/>
                    <a:lstStyle/>
                    <a:p>
                      <a:pPr algn="ctr"/>
                      <a:r>
                        <a:rPr lang="en-GB" sz="7200">
                          <a:solidFill>
                            <a:schemeClr val="bg1"/>
                          </a:solidFill>
                          <a:latin typeface="Montserrat" panose="00000500000000000000" pitchFamily="2" charset="0"/>
                          <a:hlinkClick r:id="rId24" action="ppaction://hlinksldjump">
                            <a:extLst>
                              <a:ext uri="{A12FA001-AC4F-418D-AE19-62706E023703}">
                                <ahyp:hlinkClr xmlns:ahyp="http://schemas.microsoft.com/office/drawing/2018/hyperlinkcolor" val="tx"/>
                              </a:ext>
                            </a:extLst>
                          </a:hlinkClick>
                        </a:rPr>
                        <a:t>23</a:t>
                      </a:r>
                      <a:endParaRPr lang="en-US" sz="7200" dirty="0">
                        <a:solidFill>
                          <a:schemeClr val="bg1"/>
                        </a:solidFill>
                        <a:latin typeface="Montserrat" panose="00000500000000000000" pitchFamily="2" charset="0"/>
                      </a:endParaRPr>
                    </a:p>
                  </a:txBody>
                  <a:tcPr>
                    <a:solidFill>
                      <a:srgbClr val="E5E5FF">
                        <a:alpha val="10980"/>
                      </a:srgbClr>
                    </a:solidFill>
                  </a:tcPr>
                </a:tc>
                <a:tc>
                  <a:txBody>
                    <a:bodyPr/>
                    <a:lstStyle/>
                    <a:p>
                      <a:pPr algn="ctr"/>
                      <a:r>
                        <a:rPr lang="en-GB" sz="7200">
                          <a:solidFill>
                            <a:schemeClr val="bg1"/>
                          </a:solidFill>
                          <a:latin typeface="Montserrat" panose="00000500000000000000" pitchFamily="2" charset="0"/>
                          <a:hlinkClick r:id="rId25" action="ppaction://hlinksldjump">
                            <a:extLst>
                              <a:ext uri="{A12FA001-AC4F-418D-AE19-62706E023703}">
                                <ahyp:hlinkClr xmlns:ahyp="http://schemas.microsoft.com/office/drawing/2018/hyperlinkcolor" val="tx"/>
                              </a:ext>
                            </a:extLst>
                          </a:hlinkClick>
                        </a:rPr>
                        <a:t>24</a:t>
                      </a:r>
                      <a:endParaRPr lang="en-US" sz="7200" dirty="0">
                        <a:solidFill>
                          <a:schemeClr val="bg1"/>
                        </a:solidFill>
                        <a:latin typeface="Montserrat" panose="00000500000000000000" pitchFamily="2" charset="0"/>
                      </a:endParaRPr>
                    </a:p>
                  </a:txBody>
                  <a:tcPr/>
                </a:tc>
                <a:tc>
                  <a:txBody>
                    <a:bodyPr/>
                    <a:lstStyle/>
                    <a:p>
                      <a:pPr algn="ctr"/>
                      <a:r>
                        <a:rPr lang="en-GB" sz="7200">
                          <a:solidFill>
                            <a:schemeClr val="bg1"/>
                          </a:solidFill>
                          <a:latin typeface="Montserrat" panose="00000500000000000000" pitchFamily="2" charset="0"/>
                          <a:hlinkClick r:id="rId26" action="ppaction://hlinksldjump">
                            <a:extLst>
                              <a:ext uri="{A12FA001-AC4F-418D-AE19-62706E023703}">
                                <ahyp:hlinkClr xmlns:ahyp="http://schemas.microsoft.com/office/drawing/2018/hyperlinkcolor" val="tx"/>
                              </a:ext>
                            </a:extLst>
                          </a:hlinkClick>
                        </a:rPr>
                        <a:t>25</a:t>
                      </a:r>
                      <a:endParaRPr lang="en-US" sz="7200" dirty="0">
                        <a:solidFill>
                          <a:schemeClr val="bg1"/>
                        </a:solidFill>
                        <a:latin typeface="Montserrat" panose="00000500000000000000" pitchFamily="2" charset="0"/>
                      </a:endParaRPr>
                    </a:p>
                  </a:txBody>
                  <a:tcPr>
                    <a:solidFill>
                      <a:srgbClr val="E5E5FF">
                        <a:alpha val="10980"/>
                      </a:srgbClr>
                    </a:solidFill>
                  </a:tcPr>
                </a:tc>
                <a:tc>
                  <a:txBody>
                    <a:bodyPr/>
                    <a:lstStyle/>
                    <a:p>
                      <a:endParaRPr lang="en-US" sz="7200">
                        <a:solidFill>
                          <a:schemeClr val="bg1"/>
                        </a:solidFill>
                        <a:latin typeface="Montserrat" panose="00000500000000000000" pitchFamily="2" charset="0"/>
                      </a:endParaRPr>
                    </a:p>
                  </a:txBody>
                  <a:tcPr/>
                </a:tc>
                <a:tc>
                  <a:txBody>
                    <a:bodyPr/>
                    <a:lstStyle/>
                    <a:p>
                      <a:endParaRPr lang="en-US" sz="7200" dirty="0">
                        <a:solidFill>
                          <a:schemeClr val="bg1"/>
                        </a:solidFill>
                        <a:latin typeface="Montserrat" panose="00000500000000000000" pitchFamily="2" charset="0"/>
                      </a:endParaRPr>
                    </a:p>
                  </a:txBody>
                  <a:tcPr/>
                </a:tc>
                <a:tc>
                  <a:txBody>
                    <a:bodyPr/>
                    <a:lstStyle/>
                    <a:p>
                      <a:endParaRPr lang="en-US" sz="7200" dirty="0">
                        <a:solidFill>
                          <a:schemeClr val="bg1"/>
                        </a:solidFill>
                        <a:latin typeface="Montserrat" panose="00000500000000000000" pitchFamily="2" charset="0"/>
                      </a:endParaRPr>
                    </a:p>
                  </a:txBody>
                  <a:tcPr/>
                </a:tc>
                <a:extLst>
                  <a:ext uri="{0D108BD9-81ED-4DB2-BD59-A6C34878D82A}">
                    <a16:rowId xmlns:a16="http://schemas.microsoft.com/office/drawing/2014/main" val="2452106794"/>
                  </a:ext>
                </a:extLst>
              </a:tr>
            </a:tbl>
          </a:graphicData>
        </a:graphic>
      </p:graphicFrame>
    </p:spTree>
    <p:extLst>
      <p:ext uri="{BB962C8B-B14F-4D97-AF65-F5344CB8AC3E}">
        <p14:creationId xmlns:p14="http://schemas.microsoft.com/office/powerpoint/2010/main" val="4608271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007BAD-33C4-B40B-438C-AD6139389469}"/>
              </a:ext>
            </a:extLst>
          </p:cNvPr>
          <p:cNvSpPr/>
          <p:nvPr/>
        </p:nvSpPr>
        <p:spPr>
          <a:xfrm>
            <a:off x="5170714" y="0"/>
            <a:ext cx="7021286" cy="6843676"/>
          </a:xfrm>
          <a:prstGeom prst="rect">
            <a:avLst/>
          </a:prstGeom>
          <a:gradFill flip="none" rotWithShape="1">
            <a:gsLst>
              <a:gs pos="11000">
                <a:srgbClr val="D48E86"/>
              </a:gs>
              <a:gs pos="0">
                <a:srgbClr val="24130E"/>
              </a:gs>
              <a:gs pos="100000">
                <a:srgbClr val="9954CC"/>
              </a:gs>
              <a:gs pos="79000">
                <a:srgbClr val="9954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6741" y="5747189"/>
            <a:ext cx="2609519" cy="1073974"/>
          </a:xfrm>
          <a:prstGeom prst="rect">
            <a:avLst/>
          </a:prstGeom>
        </p:spPr>
      </p:pic>
      <p:pic>
        <p:nvPicPr>
          <p:cNvPr id="7" name="Picture 6" descr="A group of colorful smoke&#10;&#10;Description automatically generated">
            <a:extLst>
              <a:ext uri="{FF2B5EF4-FFF2-40B4-BE49-F238E27FC236}">
                <a16:creationId xmlns:a16="http://schemas.microsoft.com/office/drawing/2014/main" id="{D2114769-89D3-AADB-5CA3-FABB19B08D4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353958">
            <a:off x="6747515" y="3447173"/>
            <a:ext cx="5958453" cy="2486879"/>
          </a:xfrm>
          <a:prstGeom prst="rect">
            <a:avLst/>
          </a:prstGeom>
        </p:spPr>
      </p:pic>
      <p:sp>
        <p:nvSpPr>
          <p:cNvPr id="3" name="TextBox 2">
            <a:extLst>
              <a:ext uri="{FF2B5EF4-FFF2-40B4-BE49-F238E27FC236}">
                <a16:creationId xmlns:a16="http://schemas.microsoft.com/office/drawing/2014/main" id="{92E65ECB-9356-3E10-D3C3-9BC57559B973}"/>
              </a:ext>
            </a:extLst>
          </p:cNvPr>
          <p:cNvSpPr txBox="1"/>
          <p:nvPr/>
        </p:nvSpPr>
        <p:spPr>
          <a:xfrm>
            <a:off x="7286910" y="160958"/>
            <a:ext cx="4494274" cy="5047536"/>
          </a:xfrm>
          <a:prstGeom prst="rect">
            <a:avLst/>
          </a:prstGeom>
          <a:noFill/>
        </p:spPr>
        <p:txBody>
          <a:bodyPr wrap="square" rtlCol="0">
            <a:spAutoFit/>
          </a:bodyPr>
          <a:lstStyle/>
          <a:p>
            <a:r>
              <a:rPr lang="en-US" sz="1600" b="1" dirty="0">
                <a:solidFill>
                  <a:srgbClr val="E5E5FF"/>
                </a:solidFill>
                <a:latin typeface="Montserrat" panose="00000500000000000000" pitchFamily="2" charset="0"/>
              </a:rPr>
              <a:t>Did you know at confirmation you can pick a confirmation name? The bishop says that name followed by “be sealed with the gift of the Holy Spirit”.</a:t>
            </a:r>
          </a:p>
          <a:p>
            <a:endParaRPr lang="en-US" sz="1600" b="1" dirty="0">
              <a:solidFill>
                <a:srgbClr val="E5E5FF"/>
              </a:solidFill>
              <a:latin typeface="Montserrat" panose="00000500000000000000" pitchFamily="2" charset="0"/>
            </a:endParaRPr>
          </a:p>
          <a:p>
            <a:r>
              <a:rPr lang="en-US" sz="1600" b="1" dirty="0">
                <a:solidFill>
                  <a:srgbClr val="E5E5FF"/>
                </a:solidFill>
                <a:latin typeface="Montserrat" panose="00000500000000000000" pitchFamily="2" charset="0"/>
              </a:rPr>
              <a:t>Names have important meanings; in Biblical times names were used to describe characters. Therefore, it’s no surprise that Mary was told to give Jesus a very specific name with the specific meaning, ‘God saves’ or ‘God’s salvation’. Elizabeth was told to name her child John, meaning ‘God is gracious’. </a:t>
            </a:r>
          </a:p>
          <a:p>
            <a:pPr algn="ctr"/>
            <a:endParaRPr lang="en-GB" sz="1700" b="1" dirty="0">
              <a:solidFill>
                <a:srgbClr val="E5E5FF"/>
              </a:solidFill>
              <a:latin typeface="Montserrat" panose="00000500000000000000" pitchFamily="2" charset="0"/>
            </a:endParaRPr>
          </a:p>
          <a:p>
            <a:pPr algn="ctr"/>
            <a:endParaRPr lang="en-GB" sz="1700" b="1" dirty="0">
              <a:solidFill>
                <a:srgbClr val="E5E5FF"/>
              </a:solidFill>
              <a:latin typeface="Montserrat" panose="00000500000000000000" pitchFamily="2" charset="0"/>
            </a:endParaRPr>
          </a:p>
          <a:p>
            <a:pPr algn="ctr"/>
            <a:r>
              <a:rPr lang="en-GB" sz="1600" b="1" dirty="0">
                <a:solidFill>
                  <a:srgbClr val="E5E5FF"/>
                </a:solidFill>
                <a:latin typeface="Montserrat" panose="00000500000000000000" pitchFamily="2" charset="0"/>
              </a:rPr>
              <a:t>Lord, we thank you that you know each of us by name. You call each of us forward to participate in a much bigger vision. Amen.</a:t>
            </a:r>
          </a:p>
        </p:txBody>
      </p:sp>
      <p:sp>
        <p:nvSpPr>
          <p:cNvPr id="9" name="Rectangle 8">
            <a:extLst>
              <a:ext uri="{FF2B5EF4-FFF2-40B4-BE49-F238E27FC236}">
                <a16:creationId xmlns:a16="http://schemas.microsoft.com/office/drawing/2014/main" id="{9DE80EE3-04EA-F6C7-0C0F-29947E7CD0BC}"/>
              </a:ext>
            </a:extLst>
          </p:cNvPr>
          <p:cNvSpPr/>
          <p:nvPr/>
        </p:nvSpPr>
        <p:spPr>
          <a:xfrm>
            <a:off x="-27570" y="-22513"/>
            <a:ext cx="7165546" cy="6843676"/>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6CF463F-E3C1-352D-EFAB-E20F1CE46320}"/>
              </a:ext>
            </a:extLst>
          </p:cNvPr>
          <p:cNvSpPr txBox="1"/>
          <p:nvPr/>
        </p:nvSpPr>
        <p:spPr>
          <a:xfrm>
            <a:off x="193854" y="6180627"/>
            <a:ext cx="6722697" cy="523220"/>
          </a:xfrm>
          <a:prstGeom prst="rect">
            <a:avLst/>
          </a:prstGeom>
          <a:solidFill>
            <a:srgbClr val="222544">
              <a:alpha val="62000"/>
            </a:srgbClr>
          </a:solidFill>
        </p:spPr>
        <p:txBody>
          <a:bodyPr wrap="square" rtlCol="0">
            <a:spAutoFit/>
          </a:bodyPr>
          <a:lstStyle/>
          <a:p>
            <a:pPr algn="ctr"/>
            <a:r>
              <a:rPr lang="en-GB" sz="1400" b="1">
                <a:solidFill>
                  <a:schemeClr val="bg1"/>
                </a:solidFill>
                <a:latin typeface="Montserrat" panose="00000500000000000000" pitchFamily="2" charset="0"/>
              </a:rPr>
              <a:t>          Anna and her brother </a:t>
            </a:r>
            <a:r>
              <a:rPr lang="en-GB" sz="1400" b="1" err="1">
                <a:solidFill>
                  <a:schemeClr val="bg1"/>
                </a:solidFill>
                <a:latin typeface="Montserrat" panose="00000500000000000000" pitchFamily="2" charset="0"/>
              </a:rPr>
              <a:t>Orest</a:t>
            </a:r>
            <a:r>
              <a:rPr lang="en-GB" sz="1400" b="1">
                <a:solidFill>
                  <a:schemeClr val="bg1"/>
                </a:solidFill>
                <a:latin typeface="Montserrat" panose="00000500000000000000" pitchFamily="2" charset="0"/>
              </a:rPr>
              <a:t> checking on their dinner in Ukraine.  This is part of the firewood world gifts.  </a:t>
            </a:r>
          </a:p>
        </p:txBody>
      </p:sp>
      <p:pic>
        <p:nvPicPr>
          <p:cNvPr id="8" name="Picture 7" descr="A group of snowflakes on a black background&#10;&#10;Description automatically generated">
            <a:extLst>
              <a:ext uri="{FF2B5EF4-FFF2-40B4-BE49-F238E27FC236}">
                <a16:creationId xmlns:a16="http://schemas.microsoft.com/office/drawing/2014/main" id="{0D090BF9-12A6-FA93-2E1C-E09AC8A934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64908" y="5954135"/>
            <a:ext cx="658063" cy="941452"/>
          </a:xfrm>
          <a:prstGeom prst="rect">
            <a:avLst/>
          </a:prstGeom>
        </p:spPr>
      </p:pic>
      <p:pic>
        <p:nvPicPr>
          <p:cNvPr id="2" name="Graphic 1" descr="Monthly calendar outline">
            <a:hlinkClick r:id="rId7" action="ppaction://hlinksldjump"/>
            <a:extLst>
              <a:ext uri="{FF2B5EF4-FFF2-40B4-BE49-F238E27FC236}">
                <a16:creationId xmlns:a16="http://schemas.microsoft.com/office/drawing/2014/main" id="{851F307A-B4F2-4EBA-A5B4-E0E3FD39BF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84030" y="5803702"/>
            <a:ext cx="914400" cy="914400"/>
          </a:xfrm>
          <a:prstGeom prst="rect">
            <a:avLst/>
          </a:prstGeom>
        </p:spPr>
      </p:pic>
    </p:spTree>
    <p:extLst>
      <p:ext uri="{BB962C8B-B14F-4D97-AF65-F5344CB8AC3E}">
        <p14:creationId xmlns:p14="http://schemas.microsoft.com/office/powerpoint/2010/main" val="388824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954CC"/>
        </a:solidFill>
        <a:effectLst/>
      </p:bgPr>
    </p:bg>
    <p:spTree>
      <p:nvGrpSpPr>
        <p:cNvPr id="1" name=""/>
        <p:cNvGrpSpPr/>
        <p:nvPr/>
      </p:nvGrpSpPr>
      <p:grpSpPr>
        <a:xfrm>
          <a:off x="0" y="0"/>
          <a:ext cx="0" cy="0"/>
          <a:chOff x="0" y="0"/>
          <a:chExt cx="0" cy="0"/>
        </a:xfrm>
      </p:grpSpPr>
      <p:pic>
        <p:nvPicPr>
          <p:cNvPr id="23" name="Picture 22" descr="A tree and stars in the sky&#10;&#10;Description automatically generated">
            <a:extLst>
              <a:ext uri="{FF2B5EF4-FFF2-40B4-BE49-F238E27FC236}">
                <a16:creationId xmlns:a16="http://schemas.microsoft.com/office/drawing/2014/main" id="{92B53489-29A3-E9B0-6A56-7F8846EAC4F4}"/>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a:stretch/>
        </p:blipFill>
        <p:spPr>
          <a:xfrm>
            <a:off x="0" y="0"/>
            <a:ext cx="12208204" cy="6867115"/>
          </a:xfrm>
          <a:prstGeom prst="rect">
            <a:avLst/>
          </a:prstGeom>
        </p:spPr>
      </p:pic>
      <p:pic>
        <p:nvPicPr>
          <p:cNvPr id="3" name="Picture 2" descr="A group of colorful smoke&#10;&#10;Description automatically generated">
            <a:extLst>
              <a:ext uri="{FF2B5EF4-FFF2-40B4-BE49-F238E27FC236}">
                <a16:creationId xmlns:a16="http://schemas.microsoft.com/office/drawing/2014/main" id="{11312FCB-9E50-B8AC-C801-B6EA8D567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0"/>
            <a:ext cx="3418115" cy="2364832"/>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481" y="5601609"/>
            <a:ext cx="2609519" cy="1073974"/>
          </a:xfrm>
          <a:prstGeom prst="rect">
            <a:avLst/>
          </a:prstGeom>
        </p:spPr>
      </p:pic>
      <p:pic>
        <p:nvPicPr>
          <p:cNvPr id="8" name="Picture 7" descr="A group of colorful smoke&#10;&#10;Description automatically generated">
            <a:extLst>
              <a:ext uri="{FF2B5EF4-FFF2-40B4-BE49-F238E27FC236}">
                <a16:creationId xmlns:a16="http://schemas.microsoft.com/office/drawing/2014/main" id="{63EB40D3-F4F7-BD18-6897-457B46AC34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0800000">
            <a:off x="-7495" y="0"/>
            <a:ext cx="4658437" cy="2674985"/>
          </a:xfrm>
          <a:prstGeom prst="rect">
            <a:avLst/>
          </a:prstGeom>
        </p:spPr>
      </p:pic>
      <p:pic>
        <p:nvPicPr>
          <p:cNvPr id="16" name="Picture 15" descr="A group of gold stars on a black background&#10;&#10;Description automatically generated">
            <a:extLst>
              <a:ext uri="{FF2B5EF4-FFF2-40B4-BE49-F238E27FC236}">
                <a16:creationId xmlns:a16="http://schemas.microsoft.com/office/drawing/2014/main" id="{BA553F60-2BE5-01DB-9C02-B140BBE73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2241612" y="-67476"/>
            <a:ext cx="848708" cy="848708"/>
          </a:xfrm>
          <a:prstGeom prst="rect">
            <a:avLst/>
          </a:prstGeom>
        </p:spPr>
      </p:pic>
      <p:sp>
        <p:nvSpPr>
          <p:cNvPr id="19" name="Rectangle 18">
            <a:extLst>
              <a:ext uri="{FF2B5EF4-FFF2-40B4-BE49-F238E27FC236}">
                <a16:creationId xmlns:a16="http://schemas.microsoft.com/office/drawing/2014/main" id="{FB8BB5B3-8377-CBE4-E1C6-49879102DEB0}"/>
              </a:ext>
            </a:extLst>
          </p:cNvPr>
          <p:cNvSpPr/>
          <p:nvPr/>
        </p:nvSpPr>
        <p:spPr>
          <a:xfrm>
            <a:off x="788738" y="1823126"/>
            <a:ext cx="5271254" cy="35730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2F42EAD-F92E-145D-28D4-AC3465C65AAB}"/>
              </a:ext>
            </a:extLst>
          </p:cNvPr>
          <p:cNvSpPr txBox="1"/>
          <p:nvPr/>
        </p:nvSpPr>
        <p:spPr>
          <a:xfrm>
            <a:off x="268324" y="387856"/>
            <a:ext cx="3707956" cy="830997"/>
          </a:xfrm>
          <a:prstGeom prst="rect">
            <a:avLst/>
          </a:prstGeom>
          <a:noFill/>
        </p:spPr>
        <p:txBody>
          <a:bodyPr wrap="square" rtlCol="0">
            <a:spAutoFit/>
          </a:bodyPr>
          <a:lstStyle/>
          <a:p>
            <a:r>
              <a:rPr lang="en-GB" sz="2400" b="1" dirty="0">
                <a:solidFill>
                  <a:srgbClr val="E5E5FF"/>
                </a:solidFill>
                <a:latin typeface="Montserrat" panose="00000500000000000000" pitchFamily="2" charset="0"/>
              </a:rPr>
              <a:t>Thursday </a:t>
            </a:r>
          </a:p>
          <a:p>
            <a:r>
              <a:rPr lang="en-GB" sz="2400" b="1" dirty="0">
                <a:solidFill>
                  <a:srgbClr val="E5E5FF"/>
                </a:solidFill>
                <a:latin typeface="Montserrat" panose="00000500000000000000" pitchFamily="2" charset="0"/>
              </a:rPr>
              <a:t>19 December</a:t>
            </a:r>
            <a:endParaRPr lang="en-US" sz="2400" b="1" dirty="0">
              <a:solidFill>
                <a:srgbClr val="E5E5FF"/>
              </a:solidFill>
              <a:latin typeface="Montserrat" panose="00000500000000000000" pitchFamily="2" charset="0"/>
            </a:endParaRPr>
          </a:p>
        </p:txBody>
      </p:sp>
      <p:pic>
        <p:nvPicPr>
          <p:cNvPr id="20" name="Picture 19" descr="A group of gold stars on a black background&#10;&#10;Description automatically generated">
            <a:extLst>
              <a:ext uri="{FF2B5EF4-FFF2-40B4-BE49-F238E27FC236}">
                <a16:creationId xmlns:a16="http://schemas.microsoft.com/office/drawing/2014/main" id="{A84D4D3F-3E20-98FA-EC07-D2DCB6ABFA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76967" y="1428525"/>
            <a:ext cx="848708" cy="848708"/>
          </a:xfrm>
          <a:prstGeom prst="rect">
            <a:avLst/>
          </a:prstGeom>
        </p:spPr>
      </p:pic>
      <p:pic>
        <p:nvPicPr>
          <p:cNvPr id="21" name="Picture 20" descr="A group of gold stars on a black background&#10;&#10;Description automatically generated">
            <a:extLst>
              <a:ext uri="{FF2B5EF4-FFF2-40B4-BE49-F238E27FC236}">
                <a16:creationId xmlns:a16="http://schemas.microsoft.com/office/drawing/2014/main" id="{78820B70-3BAE-271A-A8A1-268366D84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55631" y="-77002"/>
            <a:ext cx="848708" cy="848708"/>
          </a:xfrm>
          <a:prstGeom prst="rect">
            <a:avLst/>
          </a:prstGeom>
        </p:spPr>
      </p:pic>
      <p:sp>
        <p:nvSpPr>
          <p:cNvPr id="22" name="TextBox 21">
            <a:extLst>
              <a:ext uri="{FF2B5EF4-FFF2-40B4-BE49-F238E27FC236}">
                <a16:creationId xmlns:a16="http://schemas.microsoft.com/office/drawing/2014/main" id="{1439F622-E0F4-9A98-B6C4-5A385617D09B}"/>
              </a:ext>
            </a:extLst>
          </p:cNvPr>
          <p:cNvSpPr txBox="1"/>
          <p:nvPr/>
        </p:nvSpPr>
        <p:spPr>
          <a:xfrm>
            <a:off x="6288551" y="2001952"/>
            <a:ext cx="5586237" cy="2800767"/>
          </a:xfrm>
          <a:prstGeom prst="rect">
            <a:avLst/>
          </a:prstGeom>
          <a:noFill/>
        </p:spPr>
        <p:txBody>
          <a:bodyPr wrap="square" rtlCol="0">
            <a:spAutoFit/>
          </a:bodyPr>
          <a:lstStyle/>
          <a:p>
            <a:endParaRPr lang="en-GB" sz="1600" b="1" dirty="0">
              <a:solidFill>
                <a:srgbClr val="E5E5FF"/>
              </a:solidFill>
              <a:latin typeface="Montserrat" panose="00000500000000000000" pitchFamily="2" charset="0"/>
            </a:endParaRPr>
          </a:p>
          <a:p>
            <a:r>
              <a:rPr lang="en-GB" sz="1600" b="1" dirty="0">
                <a:solidFill>
                  <a:srgbClr val="E5E5FF"/>
                </a:solidFill>
                <a:latin typeface="Montserrat" panose="00000500000000000000" pitchFamily="2" charset="0"/>
              </a:rPr>
              <a:t>The theme for the Jubilee 2025 is “Pilgrims of Hope”. </a:t>
            </a:r>
          </a:p>
          <a:p>
            <a:endParaRPr lang="en-GB" sz="1600" b="1" dirty="0">
              <a:solidFill>
                <a:srgbClr val="E5E5FF"/>
              </a:solidFill>
              <a:latin typeface="Montserrat" panose="00000500000000000000" pitchFamily="2" charset="0"/>
            </a:endParaRPr>
          </a:p>
          <a:p>
            <a:r>
              <a:rPr lang="en-GB" sz="1600" b="1" dirty="0">
                <a:solidFill>
                  <a:srgbClr val="E5E5FF"/>
                </a:solidFill>
                <a:latin typeface="Montserrat" panose="00000500000000000000" pitchFamily="2" charset="0"/>
              </a:rPr>
              <a:t>Hope is a gritty word! Bishop Stephen Wright spoke to CAFOD recently and said ‘‘</a:t>
            </a:r>
            <a:r>
              <a:rPr lang="en-US" sz="1600" b="1" dirty="0">
                <a:solidFill>
                  <a:srgbClr val="E5E5FF"/>
                </a:solidFill>
                <a:latin typeface="Montserrat" panose="00000500000000000000" pitchFamily="2" charset="0"/>
              </a:rPr>
              <a:t>Hope is a source for strength and action. Hope expands our vision, inspires us to persevere in demanding times, and enables us to make visible God's reign in our midst by living lives of solidarity, compassion and love.”</a:t>
            </a:r>
            <a:endParaRPr lang="en-GB" sz="1600" b="1" dirty="0">
              <a:solidFill>
                <a:srgbClr val="E5E5FF"/>
              </a:solidFill>
              <a:latin typeface="Montserrat" panose="00000500000000000000" pitchFamily="2" charset="0"/>
            </a:endParaRPr>
          </a:p>
        </p:txBody>
      </p:sp>
      <p:pic>
        <p:nvPicPr>
          <p:cNvPr id="7" name="Picture 6" descr="A group of colorful smoke&#10;&#10;Description automatically generated">
            <a:extLst>
              <a:ext uri="{FF2B5EF4-FFF2-40B4-BE49-F238E27FC236}">
                <a16:creationId xmlns:a16="http://schemas.microsoft.com/office/drawing/2014/main" id="{1A5C1F38-0766-DD9F-9EB7-3E2B5F762C8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490410">
            <a:off x="6919931" y="1198227"/>
            <a:ext cx="3851375" cy="1607448"/>
          </a:xfrm>
          <a:prstGeom prst="rect">
            <a:avLst/>
          </a:prstGeom>
        </p:spPr>
      </p:pic>
      <p:sp>
        <p:nvSpPr>
          <p:cNvPr id="2" name="Rectangle 1">
            <a:extLst>
              <a:ext uri="{FF2B5EF4-FFF2-40B4-BE49-F238E27FC236}">
                <a16:creationId xmlns:a16="http://schemas.microsoft.com/office/drawing/2014/main" id="{4273CFEF-67D7-3330-435B-A02AEDCB1ABF}"/>
              </a:ext>
            </a:extLst>
          </p:cNvPr>
          <p:cNvSpPr/>
          <p:nvPr/>
        </p:nvSpPr>
        <p:spPr>
          <a:xfrm>
            <a:off x="6288551" y="1675168"/>
            <a:ext cx="5464629" cy="64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rgbClr val="222544"/>
                </a:solidFill>
                <a:latin typeface="Montserrat" panose="00000500000000000000" pitchFamily="2" charset="0"/>
              </a:rPr>
              <a:t>Pilgrims of Hope</a:t>
            </a:r>
          </a:p>
        </p:txBody>
      </p:sp>
      <p:sp>
        <p:nvSpPr>
          <p:cNvPr id="5" name="TextBox 4">
            <a:extLst>
              <a:ext uri="{FF2B5EF4-FFF2-40B4-BE49-F238E27FC236}">
                <a16:creationId xmlns:a16="http://schemas.microsoft.com/office/drawing/2014/main" id="{B04A3F90-437E-C213-6FFD-2C6150D209DF}"/>
              </a:ext>
            </a:extLst>
          </p:cNvPr>
          <p:cNvSpPr txBox="1"/>
          <p:nvPr/>
        </p:nvSpPr>
        <p:spPr>
          <a:xfrm>
            <a:off x="3607747" y="387856"/>
            <a:ext cx="8267041" cy="707886"/>
          </a:xfrm>
          <a:prstGeom prst="rect">
            <a:avLst/>
          </a:prstGeom>
          <a:noFill/>
        </p:spPr>
        <p:txBody>
          <a:bodyPr wrap="square" rtlCol="0">
            <a:spAutoFit/>
          </a:bodyPr>
          <a:lstStyle/>
          <a:p>
            <a:pPr algn="r"/>
            <a:r>
              <a:rPr lang="en-US" sz="2000" b="1" dirty="0">
                <a:solidFill>
                  <a:srgbClr val="E5E5FF"/>
                </a:solidFill>
                <a:latin typeface="Montserrat" panose="00000500000000000000" pitchFamily="2" charset="0"/>
              </a:rPr>
              <a:t>For you are my hope, O Lord. </a:t>
            </a:r>
          </a:p>
          <a:p>
            <a:pPr algn="r"/>
            <a:r>
              <a:rPr lang="en-US" sz="2000" b="1" dirty="0">
                <a:solidFill>
                  <a:srgbClr val="E5E5FF"/>
                </a:solidFill>
                <a:latin typeface="Montserrat" panose="00000500000000000000" pitchFamily="2" charset="0"/>
              </a:rPr>
              <a:t>Psalm 70:5</a:t>
            </a:r>
          </a:p>
        </p:txBody>
      </p:sp>
      <p:sp>
        <p:nvSpPr>
          <p:cNvPr id="6" name="TextBox 5">
            <a:extLst>
              <a:ext uri="{FF2B5EF4-FFF2-40B4-BE49-F238E27FC236}">
                <a16:creationId xmlns:a16="http://schemas.microsoft.com/office/drawing/2014/main" id="{82B8726F-767B-82C4-A6B3-33B96BF15B1D}"/>
              </a:ext>
            </a:extLst>
          </p:cNvPr>
          <p:cNvSpPr txBox="1"/>
          <p:nvPr/>
        </p:nvSpPr>
        <p:spPr>
          <a:xfrm>
            <a:off x="491383" y="5512709"/>
            <a:ext cx="5604617" cy="523220"/>
          </a:xfrm>
          <a:prstGeom prst="rect">
            <a:avLst/>
          </a:prstGeom>
          <a:noFill/>
        </p:spPr>
        <p:txBody>
          <a:bodyPr wrap="square" rtlCol="0">
            <a:spAutoFit/>
          </a:bodyPr>
          <a:lstStyle/>
          <a:p>
            <a:pPr algn="ctr"/>
            <a:r>
              <a:rPr lang="en-US" sz="1400" b="1">
                <a:latin typeface="Montserrat" panose="00000500000000000000" pitchFamily="2" charset="0"/>
              </a:rPr>
              <a:t>Firewood being processed and loaded before distribution to local families.</a:t>
            </a:r>
          </a:p>
        </p:txBody>
      </p:sp>
      <p:sp>
        <p:nvSpPr>
          <p:cNvPr id="9" name="TextBox 8">
            <a:extLst>
              <a:ext uri="{FF2B5EF4-FFF2-40B4-BE49-F238E27FC236}">
                <a16:creationId xmlns:a16="http://schemas.microsoft.com/office/drawing/2014/main" id="{A1F120B6-AFFF-6998-E433-CBD4705CE71B}"/>
              </a:ext>
            </a:extLst>
          </p:cNvPr>
          <p:cNvSpPr txBox="1"/>
          <p:nvPr/>
        </p:nvSpPr>
        <p:spPr>
          <a:xfrm>
            <a:off x="6332877" y="978822"/>
            <a:ext cx="5586237" cy="1323439"/>
          </a:xfrm>
          <a:prstGeom prst="rect">
            <a:avLst/>
          </a:prstGeom>
          <a:noFill/>
        </p:spPr>
        <p:txBody>
          <a:bodyPr wrap="square" rtlCol="0">
            <a:spAutoFit/>
          </a:bodyPr>
          <a:lstStyle/>
          <a:p>
            <a:endParaRPr lang="en-GB" sz="2000" b="1">
              <a:solidFill>
                <a:srgbClr val="E5E5FF"/>
              </a:solidFill>
              <a:latin typeface="Montserrat" panose="00000500000000000000" pitchFamily="2" charset="0"/>
            </a:endParaRPr>
          </a:p>
          <a:p>
            <a:endParaRPr lang="en-GB" sz="2000" b="1">
              <a:solidFill>
                <a:srgbClr val="E5E5FF"/>
              </a:solidFill>
              <a:latin typeface="Montserrat" panose="00000500000000000000" pitchFamily="2" charset="0"/>
            </a:endParaRPr>
          </a:p>
          <a:p>
            <a:endParaRPr lang="en-GB" sz="2000" b="1">
              <a:solidFill>
                <a:srgbClr val="E5E5FF"/>
              </a:solidFill>
              <a:latin typeface="Montserrat" panose="00000500000000000000" pitchFamily="2" charset="0"/>
            </a:endParaRPr>
          </a:p>
          <a:p>
            <a:r>
              <a:rPr lang="en-GB" sz="2000" b="1">
                <a:solidFill>
                  <a:srgbClr val="E5E5FF"/>
                </a:solidFill>
                <a:latin typeface="Montserrat" panose="00000500000000000000" pitchFamily="2" charset="0"/>
              </a:rPr>
              <a:t>  </a:t>
            </a:r>
          </a:p>
        </p:txBody>
      </p:sp>
    </p:spTree>
    <p:extLst>
      <p:ext uri="{BB962C8B-B14F-4D97-AF65-F5344CB8AC3E}">
        <p14:creationId xmlns:p14="http://schemas.microsoft.com/office/powerpoint/2010/main" val="13246872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007BAD-33C4-B40B-438C-AD6139389469}"/>
              </a:ext>
            </a:extLst>
          </p:cNvPr>
          <p:cNvSpPr/>
          <p:nvPr/>
        </p:nvSpPr>
        <p:spPr>
          <a:xfrm>
            <a:off x="5170714" y="0"/>
            <a:ext cx="7021286" cy="6843676"/>
          </a:xfrm>
          <a:prstGeom prst="rect">
            <a:avLst/>
          </a:prstGeom>
          <a:gradFill flip="none" rotWithShape="1">
            <a:gsLst>
              <a:gs pos="3000">
                <a:srgbClr val="FDFDFD"/>
              </a:gs>
              <a:gs pos="0">
                <a:srgbClr val="24130E"/>
              </a:gs>
              <a:gs pos="100000">
                <a:srgbClr val="9954CC"/>
              </a:gs>
              <a:gs pos="44000">
                <a:srgbClr val="9954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6741" y="5747189"/>
            <a:ext cx="2609519" cy="1073974"/>
          </a:xfrm>
          <a:prstGeom prst="rect">
            <a:avLst/>
          </a:prstGeom>
        </p:spPr>
      </p:pic>
      <p:pic>
        <p:nvPicPr>
          <p:cNvPr id="7" name="Picture 6" descr="A group of colorful smoke&#10;&#10;Description automatically generated">
            <a:extLst>
              <a:ext uri="{FF2B5EF4-FFF2-40B4-BE49-F238E27FC236}">
                <a16:creationId xmlns:a16="http://schemas.microsoft.com/office/drawing/2014/main" id="{D2114769-89D3-AADB-5CA3-FABB19B08D4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353958">
            <a:off x="6747515" y="3447173"/>
            <a:ext cx="5958453" cy="2486879"/>
          </a:xfrm>
          <a:prstGeom prst="rect">
            <a:avLst/>
          </a:prstGeom>
        </p:spPr>
      </p:pic>
      <p:sp>
        <p:nvSpPr>
          <p:cNvPr id="3" name="TextBox 2">
            <a:extLst>
              <a:ext uri="{FF2B5EF4-FFF2-40B4-BE49-F238E27FC236}">
                <a16:creationId xmlns:a16="http://schemas.microsoft.com/office/drawing/2014/main" id="{92E65ECB-9356-3E10-D3C3-9BC57559B973}"/>
              </a:ext>
            </a:extLst>
          </p:cNvPr>
          <p:cNvSpPr txBox="1"/>
          <p:nvPr/>
        </p:nvSpPr>
        <p:spPr>
          <a:xfrm>
            <a:off x="7286910" y="160958"/>
            <a:ext cx="4494274" cy="4816703"/>
          </a:xfrm>
          <a:prstGeom prst="rect">
            <a:avLst/>
          </a:prstGeom>
          <a:noFill/>
        </p:spPr>
        <p:txBody>
          <a:bodyPr wrap="square" rtlCol="0">
            <a:spAutoFit/>
          </a:bodyPr>
          <a:lstStyle/>
          <a:p>
            <a:r>
              <a:rPr lang="en-US" sz="1600" b="1" dirty="0">
                <a:solidFill>
                  <a:srgbClr val="E5E5FF"/>
                </a:solidFill>
                <a:latin typeface="Montserrat" panose="00000500000000000000" pitchFamily="2" charset="0"/>
              </a:rPr>
              <a:t>The temperature in some parts of Ukraine can drop to as low as -20 degrees. (For reference, the coldest it gets in the UK is between 0-7 degrees). </a:t>
            </a:r>
          </a:p>
          <a:p>
            <a:endParaRPr lang="en-US" sz="1600" b="1" dirty="0">
              <a:solidFill>
                <a:srgbClr val="E5E5FF"/>
              </a:solidFill>
              <a:latin typeface="Montserrat" panose="00000500000000000000" pitchFamily="2" charset="0"/>
            </a:endParaRPr>
          </a:p>
          <a:p>
            <a:r>
              <a:rPr lang="en-US" sz="1600" b="1" dirty="0">
                <a:solidFill>
                  <a:srgbClr val="E5E5FF"/>
                </a:solidFill>
                <a:latin typeface="Montserrat" panose="00000500000000000000" pitchFamily="2" charset="0"/>
              </a:rPr>
              <a:t>Caritas Ukraine are demonstrating that gritty hope. Whereas some might like to stay home in the warm, they are inspired to take action. They make visible God’s reign. They are empowered by the radical vision of Christian hope.</a:t>
            </a:r>
          </a:p>
          <a:p>
            <a:pPr algn="ctr"/>
            <a:endParaRPr lang="en-GB" sz="1700" b="1" dirty="0">
              <a:solidFill>
                <a:srgbClr val="E5E5FF"/>
              </a:solidFill>
              <a:latin typeface="Montserrat" panose="00000500000000000000" pitchFamily="2" charset="0"/>
            </a:endParaRPr>
          </a:p>
          <a:p>
            <a:pPr algn="ctr"/>
            <a:endParaRPr lang="en-GB" sz="1700" b="1" dirty="0">
              <a:solidFill>
                <a:srgbClr val="E5E5FF"/>
              </a:solidFill>
              <a:latin typeface="Montserrat" panose="00000500000000000000" pitchFamily="2" charset="0"/>
            </a:endParaRPr>
          </a:p>
          <a:p>
            <a:pPr algn="ctr"/>
            <a:endParaRPr lang="en-GB" sz="1700" b="1" dirty="0">
              <a:solidFill>
                <a:srgbClr val="E5E5FF"/>
              </a:solidFill>
              <a:latin typeface="Montserrat" panose="00000500000000000000" pitchFamily="2" charset="0"/>
            </a:endParaRPr>
          </a:p>
          <a:p>
            <a:pPr algn="ctr"/>
            <a:r>
              <a:rPr lang="en-GB" sz="1600" b="1" dirty="0">
                <a:solidFill>
                  <a:srgbClr val="E5E5FF"/>
                </a:solidFill>
                <a:latin typeface="Montserrat" panose="00000500000000000000" pitchFamily="2" charset="0"/>
              </a:rPr>
              <a:t>Lord, we thank you for pilgrims of hope who help us to see solidarity, compassion and love through their actions. Amen.</a:t>
            </a:r>
          </a:p>
        </p:txBody>
      </p:sp>
      <p:sp>
        <p:nvSpPr>
          <p:cNvPr id="9" name="Rectangle 8">
            <a:extLst>
              <a:ext uri="{FF2B5EF4-FFF2-40B4-BE49-F238E27FC236}">
                <a16:creationId xmlns:a16="http://schemas.microsoft.com/office/drawing/2014/main" id="{7E697FE3-BCC2-51A0-7CF1-B934B1DCB3E0}"/>
              </a:ext>
            </a:extLst>
          </p:cNvPr>
          <p:cNvSpPr/>
          <p:nvPr/>
        </p:nvSpPr>
        <p:spPr>
          <a:xfrm>
            <a:off x="-27570" y="-22513"/>
            <a:ext cx="7165546" cy="6843676"/>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6CF463F-E3C1-352D-EFAB-E20F1CE46320}"/>
              </a:ext>
            </a:extLst>
          </p:cNvPr>
          <p:cNvSpPr txBox="1"/>
          <p:nvPr/>
        </p:nvSpPr>
        <p:spPr>
          <a:xfrm>
            <a:off x="193854" y="6180627"/>
            <a:ext cx="6722697" cy="307777"/>
          </a:xfrm>
          <a:prstGeom prst="rect">
            <a:avLst/>
          </a:prstGeom>
          <a:solidFill>
            <a:srgbClr val="222544">
              <a:alpha val="62000"/>
            </a:srgbClr>
          </a:solidFill>
        </p:spPr>
        <p:txBody>
          <a:bodyPr wrap="square" rtlCol="0">
            <a:spAutoFit/>
          </a:bodyPr>
          <a:lstStyle/>
          <a:p>
            <a:pPr algn="ctr"/>
            <a:r>
              <a:rPr lang="en-GB" sz="1400" b="1" dirty="0">
                <a:solidFill>
                  <a:schemeClr val="bg1"/>
                </a:solidFill>
                <a:latin typeface="Montserrat" panose="00000500000000000000" pitchFamily="2" charset="0"/>
              </a:rPr>
              <a:t>          CAFOD partner, Caritas Ukraine, distributes firewood.  </a:t>
            </a:r>
          </a:p>
        </p:txBody>
      </p:sp>
      <p:pic>
        <p:nvPicPr>
          <p:cNvPr id="8" name="Picture 7" descr="A group of snowflakes on a black background&#10;&#10;Description automatically generated">
            <a:extLst>
              <a:ext uri="{FF2B5EF4-FFF2-40B4-BE49-F238E27FC236}">
                <a16:creationId xmlns:a16="http://schemas.microsoft.com/office/drawing/2014/main" id="{0D090BF9-12A6-FA93-2E1C-E09AC8A934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64908" y="5954135"/>
            <a:ext cx="658063" cy="941452"/>
          </a:xfrm>
          <a:prstGeom prst="rect">
            <a:avLst/>
          </a:prstGeom>
        </p:spPr>
      </p:pic>
      <p:pic>
        <p:nvPicPr>
          <p:cNvPr id="10" name="Graphic 9" descr="Monthly calendar outline">
            <a:hlinkClick r:id="rId7" action="ppaction://hlinksldjump"/>
            <a:extLst>
              <a:ext uri="{FF2B5EF4-FFF2-40B4-BE49-F238E27FC236}">
                <a16:creationId xmlns:a16="http://schemas.microsoft.com/office/drawing/2014/main" id="{052E5919-D4FB-37F2-1F3B-82F858A6176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84030" y="5803702"/>
            <a:ext cx="914400" cy="914400"/>
          </a:xfrm>
          <a:prstGeom prst="rect">
            <a:avLst/>
          </a:prstGeom>
        </p:spPr>
      </p:pic>
    </p:spTree>
    <p:extLst>
      <p:ext uri="{BB962C8B-B14F-4D97-AF65-F5344CB8AC3E}">
        <p14:creationId xmlns:p14="http://schemas.microsoft.com/office/powerpoint/2010/main" val="395718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954CC"/>
        </a:solidFill>
        <a:effectLst/>
      </p:bgPr>
    </p:bg>
    <p:spTree>
      <p:nvGrpSpPr>
        <p:cNvPr id="1" name=""/>
        <p:cNvGrpSpPr/>
        <p:nvPr/>
      </p:nvGrpSpPr>
      <p:grpSpPr>
        <a:xfrm>
          <a:off x="0" y="0"/>
          <a:ext cx="0" cy="0"/>
          <a:chOff x="0" y="0"/>
          <a:chExt cx="0" cy="0"/>
        </a:xfrm>
      </p:grpSpPr>
      <p:pic>
        <p:nvPicPr>
          <p:cNvPr id="23" name="Picture 22" descr="A tree and stars in the sky&#10;&#10;Description automatically generated">
            <a:extLst>
              <a:ext uri="{FF2B5EF4-FFF2-40B4-BE49-F238E27FC236}">
                <a16:creationId xmlns:a16="http://schemas.microsoft.com/office/drawing/2014/main" id="{92B53489-29A3-E9B0-6A56-7F8846EAC4F4}"/>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a:stretch/>
        </p:blipFill>
        <p:spPr>
          <a:xfrm>
            <a:off x="-16205" y="-16977"/>
            <a:ext cx="12208204" cy="6867115"/>
          </a:xfrm>
          <a:prstGeom prst="rect">
            <a:avLst/>
          </a:prstGeom>
        </p:spPr>
      </p:pic>
      <p:pic>
        <p:nvPicPr>
          <p:cNvPr id="3" name="Picture 2" descr="A group of colorful smoke&#10;&#10;Description automatically generated">
            <a:extLst>
              <a:ext uri="{FF2B5EF4-FFF2-40B4-BE49-F238E27FC236}">
                <a16:creationId xmlns:a16="http://schemas.microsoft.com/office/drawing/2014/main" id="{11312FCB-9E50-B8AC-C801-B6EA8D567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0"/>
            <a:ext cx="3418115" cy="2364832"/>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481" y="5601609"/>
            <a:ext cx="2609519" cy="1073974"/>
          </a:xfrm>
          <a:prstGeom prst="rect">
            <a:avLst/>
          </a:prstGeom>
        </p:spPr>
      </p:pic>
      <p:pic>
        <p:nvPicPr>
          <p:cNvPr id="8" name="Picture 7" descr="A group of colorful smoke&#10;&#10;Description automatically generated">
            <a:extLst>
              <a:ext uri="{FF2B5EF4-FFF2-40B4-BE49-F238E27FC236}">
                <a16:creationId xmlns:a16="http://schemas.microsoft.com/office/drawing/2014/main" id="{63EB40D3-F4F7-BD18-6897-457B46AC34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0800000">
            <a:off x="-7495" y="0"/>
            <a:ext cx="4658437" cy="2674985"/>
          </a:xfrm>
          <a:prstGeom prst="rect">
            <a:avLst/>
          </a:prstGeom>
        </p:spPr>
      </p:pic>
      <p:pic>
        <p:nvPicPr>
          <p:cNvPr id="16" name="Picture 15" descr="A group of gold stars on a black background&#10;&#10;Description automatically generated">
            <a:extLst>
              <a:ext uri="{FF2B5EF4-FFF2-40B4-BE49-F238E27FC236}">
                <a16:creationId xmlns:a16="http://schemas.microsoft.com/office/drawing/2014/main" id="{BA553F60-2BE5-01DB-9C02-B140BBE73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2241612" y="-67476"/>
            <a:ext cx="848708" cy="848708"/>
          </a:xfrm>
          <a:prstGeom prst="rect">
            <a:avLst/>
          </a:prstGeom>
        </p:spPr>
      </p:pic>
      <p:sp>
        <p:nvSpPr>
          <p:cNvPr id="19" name="Rectangle 18">
            <a:extLst>
              <a:ext uri="{FF2B5EF4-FFF2-40B4-BE49-F238E27FC236}">
                <a16:creationId xmlns:a16="http://schemas.microsoft.com/office/drawing/2014/main" id="{FB8BB5B3-8377-CBE4-E1C6-49879102DEB0}"/>
              </a:ext>
            </a:extLst>
          </p:cNvPr>
          <p:cNvSpPr/>
          <p:nvPr/>
        </p:nvSpPr>
        <p:spPr>
          <a:xfrm>
            <a:off x="788738" y="1823126"/>
            <a:ext cx="5271254" cy="35730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2F42EAD-F92E-145D-28D4-AC3465C65AAB}"/>
              </a:ext>
            </a:extLst>
          </p:cNvPr>
          <p:cNvSpPr txBox="1"/>
          <p:nvPr/>
        </p:nvSpPr>
        <p:spPr>
          <a:xfrm>
            <a:off x="307849" y="396501"/>
            <a:ext cx="3707956" cy="830997"/>
          </a:xfrm>
          <a:prstGeom prst="rect">
            <a:avLst/>
          </a:prstGeom>
          <a:noFill/>
        </p:spPr>
        <p:txBody>
          <a:bodyPr wrap="square" rtlCol="0">
            <a:spAutoFit/>
          </a:bodyPr>
          <a:lstStyle/>
          <a:p>
            <a:r>
              <a:rPr lang="en-GB" sz="2400" b="1" dirty="0">
                <a:solidFill>
                  <a:srgbClr val="E5E5FF"/>
                </a:solidFill>
                <a:latin typeface="Montserrat" panose="00000500000000000000" pitchFamily="2" charset="0"/>
              </a:rPr>
              <a:t>Friday </a:t>
            </a:r>
          </a:p>
          <a:p>
            <a:r>
              <a:rPr lang="en-GB" sz="2400" b="1" dirty="0">
                <a:solidFill>
                  <a:srgbClr val="E5E5FF"/>
                </a:solidFill>
                <a:latin typeface="Montserrat" panose="00000500000000000000" pitchFamily="2" charset="0"/>
              </a:rPr>
              <a:t>20 December</a:t>
            </a:r>
            <a:endParaRPr lang="en-US" sz="2400" b="1" dirty="0">
              <a:solidFill>
                <a:srgbClr val="E5E5FF"/>
              </a:solidFill>
              <a:latin typeface="Montserrat" panose="00000500000000000000" pitchFamily="2" charset="0"/>
            </a:endParaRPr>
          </a:p>
        </p:txBody>
      </p:sp>
      <p:pic>
        <p:nvPicPr>
          <p:cNvPr id="20" name="Picture 19" descr="A group of gold stars on a black background&#10;&#10;Description automatically generated">
            <a:extLst>
              <a:ext uri="{FF2B5EF4-FFF2-40B4-BE49-F238E27FC236}">
                <a16:creationId xmlns:a16="http://schemas.microsoft.com/office/drawing/2014/main" id="{A84D4D3F-3E20-98FA-EC07-D2DCB6ABFA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76967" y="1428525"/>
            <a:ext cx="848708" cy="848708"/>
          </a:xfrm>
          <a:prstGeom prst="rect">
            <a:avLst/>
          </a:prstGeom>
        </p:spPr>
      </p:pic>
      <p:pic>
        <p:nvPicPr>
          <p:cNvPr id="21" name="Picture 20" descr="A group of gold stars on a black background&#10;&#10;Description automatically generated">
            <a:extLst>
              <a:ext uri="{FF2B5EF4-FFF2-40B4-BE49-F238E27FC236}">
                <a16:creationId xmlns:a16="http://schemas.microsoft.com/office/drawing/2014/main" id="{78820B70-3BAE-271A-A8A1-268366D84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55631" y="-77002"/>
            <a:ext cx="848708" cy="848708"/>
          </a:xfrm>
          <a:prstGeom prst="rect">
            <a:avLst/>
          </a:prstGeom>
        </p:spPr>
      </p:pic>
      <p:sp>
        <p:nvSpPr>
          <p:cNvPr id="22" name="TextBox 21">
            <a:extLst>
              <a:ext uri="{FF2B5EF4-FFF2-40B4-BE49-F238E27FC236}">
                <a16:creationId xmlns:a16="http://schemas.microsoft.com/office/drawing/2014/main" id="{1439F622-E0F4-9A98-B6C4-5A385617D09B}"/>
              </a:ext>
            </a:extLst>
          </p:cNvPr>
          <p:cNvSpPr txBox="1"/>
          <p:nvPr/>
        </p:nvSpPr>
        <p:spPr>
          <a:xfrm>
            <a:off x="6288551" y="2001952"/>
            <a:ext cx="5586237" cy="4093428"/>
          </a:xfrm>
          <a:prstGeom prst="rect">
            <a:avLst/>
          </a:prstGeom>
          <a:noFill/>
        </p:spPr>
        <p:txBody>
          <a:bodyPr wrap="square" rtlCol="0">
            <a:spAutoFit/>
          </a:bodyPr>
          <a:lstStyle/>
          <a:p>
            <a:endParaRPr lang="en-GB" sz="2000" b="1" dirty="0">
              <a:solidFill>
                <a:srgbClr val="E5E5FF"/>
              </a:solidFill>
              <a:latin typeface="Montserrat" panose="00000500000000000000" pitchFamily="2" charset="0"/>
            </a:endParaRPr>
          </a:p>
          <a:p>
            <a:r>
              <a:rPr lang="en-GB" sz="2000" b="1" dirty="0">
                <a:solidFill>
                  <a:srgbClr val="E5E5FF"/>
                </a:solidFill>
                <a:latin typeface="Montserrat" panose="00000500000000000000" pitchFamily="2" charset="0"/>
              </a:rPr>
              <a:t>If you’ve ever seen the Lion King you’ll know that Simba is shown his kingdom by his father. </a:t>
            </a:r>
          </a:p>
          <a:p>
            <a:endParaRPr lang="en-GB" sz="2000" b="1" dirty="0">
              <a:solidFill>
                <a:srgbClr val="E5E5FF"/>
              </a:solidFill>
              <a:latin typeface="Montserrat" panose="00000500000000000000" pitchFamily="2" charset="0"/>
            </a:endParaRPr>
          </a:p>
          <a:p>
            <a:r>
              <a:rPr lang="en-GB" sz="2000" b="1" dirty="0">
                <a:solidFill>
                  <a:srgbClr val="E5E5FF"/>
                </a:solidFill>
                <a:latin typeface="Montserrat" panose="00000500000000000000" pitchFamily="2" charset="0"/>
              </a:rPr>
              <a:t>Whereas earthly kingdoms (and even Disney kingdoms) have imperfect and time bound rulers, Jesus’ Kingdom will have no end. The much larger plan for Jesus’ life is revealed to Mary. </a:t>
            </a:r>
          </a:p>
          <a:p>
            <a:endParaRPr lang="en-GB" sz="2000" b="1" dirty="0">
              <a:solidFill>
                <a:srgbClr val="E5E5FF"/>
              </a:solidFill>
              <a:latin typeface="Montserrat" panose="00000500000000000000" pitchFamily="2" charset="0"/>
            </a:endParaRPr>
          </a:p>
          <a:p>
            <a:r>
              <a:rPr lang="en-GB" sz="2000" b="1" dirty="0">
                <a:solidFill>
                  <a:srgbClr val="E5E5FF"/>
                </a:solidFill>
                <a:latin typeface="Montserrat" panose="00000500000000000000" pitchFamily="2" charset="0"/>
              </a:rPr>
              <a:t>  </a:t>
            </a:r>
          </a:p>
          <a:p>
            <a:endParaRPr lang="en-GB" sz="2000" b="1" dirty="0">
              <a:solidFill>
                <a:srgbClr val="E5E5FF"/>
              </a:solidFill>
              <a:latin typeface="Montserrat" panose="00000500000000000000" pitchFamily="2" charset="0"/>
            </a:endParaRPr>
          </a:p>
        </p:txBody>
      </p:sp>
      <p:pic>
        <p:nvPicPr>
          <p:cNvPr id="7" name="Picture 6" descr="A group of colorful smoke&#10;&#10;Description automatically generated">
            <a:extLst>
              <a:ext uri="{FF2B5EF4-FFF2-40B4-BE49-F238E27FC236}">
                <a16:creationId xmlns:a16="http://schemas.microsoft.com/office/drawing/2014/main" id="{1A5C1F38-0766-DD9F-9EB7-3E2B5F762C8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490410">
            <a:off x="6919931" y="1198227"/>
            <a:ext cx="3851375" cy="1607448"/>
          </a:xfrm>
          <a:prstGeom prst="rect">
            <a:avLst/>
          </a:prstGeom>
        </p:spPr>
      </p:pic>
      <p:sp>
        <p:nvSpPr>
          <p:cNvPr id="2" name="Rectangle 1">
            <a:extLst>
              <a:ext uri="{FF2B5EF4-FFF2-40B4-BE49-F238E27FC236}">
                <a16:creationId xmlns:a16="http://schemas.microsoft.com/office/drawing/2014/main" id="{4273CFEF-67D7-3330-435B-A02AEDCB1ABF}"/>
              </a:ext>
            </a:extLst>
          </p:cNvPr>
          <p:cNvSpPr/>
          <p:nvPr/>
        </p:nvSpPr>
        <p:spPr>
          <a:xfrm>
            <a:off x="6288551" y="1675168"/>
            <a:ext cx="5464629" cy="64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rgbClr val="222544"/>
                </a:solidFill>
                <a:latin typeface="Montserrat" panose="00000500000000000000" pitchFamily="2" charset="0"/>
              </a:rPr>
              <a:t>Bigger picture</a:t>
            </a:r>
          </a:p>
        </p:txBody>
      </p:sp>
      <p:sp>
        <p:nvSpPr>
          <p:cNvPr id="5" name="TextBox 4">
            <a:extLst>
              <a:ext uri="{FF2B5EF4-FFF2-40B4-BE49-F238E27FC236}">
                <a16:creationId xmlns:a16="http://schemas.microsoft.com/office/drawing/2014/main" id="{B04A3F90-437E-C213-6FFD-2C6150D209DF}"/>
              </a:ext>
            </a:extLst>
          </p:cNvPr>
          <p:cNvSpPr txBox="1"/>
          <p:nvPr/>
        </p:nvSpPr>
        <p:spPr>
          <a:xfrm>
            <a:off x="3607747" y="387856"/>
            <a:ext cx="8267041" cy="707886"/>
          </a:xfrm>
          <a:prstGeom prst="rect">
            <a:avLst/>
          </a:prstGeom>
          <a:noFill/>
        </p:spPr>
        <p:txBody>
          <a:bodyPr wrap="square" rtlCol="0">
            <a:spAutoFit/>
          </a:bodyPr>
          <a:lstStyle/>
          <a:p>
            <a:pPr algn="r"/>
            <a:r>
              <a:rPr lang="en-US" sz="2000" b="1" dirty="0">
                <a:solidFill>
                  <a:srgbClr val="E5E5FF"/>
                </a:solidFill>
                <a:latin typeface="Montserrat" panose="00000500000000000000" pitchFamily="2" charset="0"/>
              </a:rPr>
              <a:t> And of his kingdom there will be no end.</a:t>
            </a:r>
          </a:p>
          <a:p>
            <a:pPr algn="r"/>
            <a:r>
              <a:rPr lang="en-US" sz="2000" b="1" dirty="0">
                <a:solidFill>
                  <a:srgbClr val="E5E5FF"/>
                </a:solidFill>
                <a:latin typeface="Montserrat" panose="00000500000000000000" pitchFamily="2" charset="0"/>
              </a:rPr>
              <a:t>Luke 1: 33</a:t>
            </a:r>
          </a:p>
        </p:txBody>
      </p:sp>
      <p:sp>
        <p:nvSpPr>
          <p:cNvPr id="6" name="TextBox 5">
            <a:extLst>
              <a:ext uri="{FF2B5EF4-FFF2-40B4-BE49-F238E27FC236}">
                <a16:creationId xmlns:a16="http://schemas.microsoft.com/office/drawing/2014/main" id="{82B8726F-767B-82C4-A6B3-33B96BF15B1D}"/>
              </a:ext>
            </a:extLst>
          </p:cNvPr>
          <p:cNvSpPr txBox="1"/>
          <p:nvPr/>
        </p:nvSpPr>
        <p:spPr>
          <a:xfrm>
            <a:off x="491383" y="5512709"/>
            <a:ext cx="5604617" cy="307777"/>
          </a:xfrm>
          <a:prstGeom prst="rect">
            <a:avLst/>
          </a:prstGeom>
          <a:noFill/>
        </p:spPr>
        <p:txBody>
          <a:bodyPr wrap="square" rtlCol="0">
            <a:spAutoFit/>
          </a:bodyPr>
          <a:lstStyle/>
          <a:p>
            <a:pPr algn="ctr"/>
            <a:r>
              <a:rPr lang="en-GB" sz="1400" b="1">
                <a:latin typeface="Montserrat" panose="00000500000000000000" pitchFamily="2" charset="0"/>
              </a:rPr>
              <a:t>Daniel walking to the CAJED workshop in Goma, DRC</a:t>
            </a:r>
            <a:endParaRPr lang="en-US" sz="1400" b="1">
              <a:latin typeface="Montserrat" panose="00000500000000000000" pitchFamily="2" charset="0"/>
            </a:endParaRPr>
          </a:p>
        </p:txBody>
      </p:sp>
    </p:spTree>
    <p:extLst>
      <p:ext uri="{BB962C8B-B14F-4D97-AF65-F5344CB8AC3E}">
        <p14:creationId xmlns:p14="http://schemas.microsoft.com/office/powerpoint/2010/main" val="14672763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007BAD-33C4-B40B-438C-AD6139389469}"/>
              </a:ext>
            </a:extLst>
          </p:cNvPr>
          <p:cNvSpPr/>
          <p:nvPr/>
        </p:nvSpPr>
        <p:spPr>
          <a:xfrm>
            <a:off x="5170714" y="0"/>
            <a:ext cx="7021286" cy="6843676"/>
          </a:xfrm>
          <a:prstGeom prst="rect">
            <a:avLst/>
          </a:prstGeom>
          <a:gradFill flip="none" rotWithShape="1">
            <a:gsLst>
              <a:gs pos="26000">
                <a:srgbClr val="20120C"/>
              </a:gs>
              <a:gs pos="0">
                <a:srgbClr val="24130E"/>
              </a:gs>
              <a:gs pos="100000">
                <a:srgbClr val="9954CC"/>
              </a:gs>
              <a:gs pos="79000">
                <a:srgbClr val="9954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BD862C6-1C87-BBE2-714B-1F1166B4B0D9}"/>
              </a:ext>
            </a:extLst>
          </p:cNvPr>
          <p:cNvSpPr/>
          <p:nvPr/>
        </p:nvSpPr>
        <p:spPr>
          <a:xfrm>
            <a:off x="0" y="-1"/>
            <a:ext cx="12192000" cy="6895587"/>
          </a:xfrm>
          <a:prstGeom prst="rect">
            <a:avLst/>
          </a:prstGeom>
          <a:gradFill flip="none" rotWithShape="1">
            <a:gsLst>
              <a:gs pos="56000">
                <a:srgbClr val="1D2343"/>
              </a:gs>
              <a:gs pos="0">
                <a:srgbClr val="1D2342"/>
              </a:gs>
              <a:gs pos="100000">
                <a:srgbClr val="9954CC"/>
              </a:gs>
              <a:gs pos="92000">
                <a:srgbClr val="9954CC"/>
              </a:gs>
              <a:gs pos="100000">
                <a:srgbClr val="9954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6741" y="5747189"/>
            <a:ext cx="2609519" cy="1073974"/>
          </a:xfrm>
          <a:prstGeom prst="rect">
            <a:avLst/>
          </a:prstGeom>
        </p:spPr>
      </p:pic>
      <p:pic>
        <p:nvPicPr>
          <p:cNvPr id="7" name="Picture 6" descr="A group of colorful smoke&#10;&#10;Description automatically generated">
            <a:extLst>
              <a:ext uri="{FF2B5EF4-FFF2-40B4-BE49-F238E27FC236}">
                <a16:creationId xmlns:a16="http://schemas.microsoft.com/office/drawing/2014/main" id="{D2114769-89D3-AADB-5CA3-FABB19B08D4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353958">
            <a:off x="6554820" y="3521596"/>
            <a:ext cx="5958453" cy="2486879"/>
          </a:xfrm>
          <a:prstGeom prst="rect">
            <a:avLst/>
          </a:prstGeom>
        </p:spPr>
      </p:pic>
      <p:sp>
        <p:nvSpPr>
          <p:cNvPr id="14" name="TextBox 13">
            <a:extLst>
              <a:ext uri="{FF2B5EF4-FFF2-40B4-BE49-F238E27FC236}">
                <a16:creationId xmlns:a16="http://schemas.microsoft.com/office/drawing/2014/main" id="{26CF463F-E3C1-352D-EFAB-E20F1CE46320}"/>
              </a:ext>
            </a:extLst>
          </p:cNvPr>
          <p:cNvSpPr txBox="1"/>
          <p:nvPr/>
        </p:nvSpPr>
        <p:spPr>
          <a:xfrm>
            <a:off x="193854" y="6180627"/>
            <a:ext cx="6722697" cy="307777"/>
          </a:xfrm>
          <a:prstGeom prst="rect">
            <a:avLst/>
          </a:prstGeom>
          <a:solidFill>
            <a:srgbClr val="222544">
              <a:alpha val="62000"/>
            </a:srgbClr>
          </a:solidFill>
        </p:spPr>
        <p:txBody>
          <a:bodyPr wrap="square" rtlCol="0">
            <a:spAutoFit/>
          </a:bodyPr>
          <a:lstStyle/>
          <a:p>
            <a:pPr algn="ctr"/>
            <a:r>
              <a:rPr lang="en-GB" sz="1400" b="1">
                <a:solidFill>
                  <a:schemeClr val="bg1"/>
                </a:solidFill>
                <a:latin typeface="Montserrat" panose="00000500000000000000" pitchFamily="2" charset="0"/>
              </a:rPr>
              <a:t> </a:t>
            </a:r>
            <a:endParaRPr lang="en-US" sz="1400" b="1">
              <a:solidFill>
                <a:schemeClr val="bg1"/>
              </a:solidFill>
              <a:latin typeface="Montserrat" panose="00000500000000000000" pitchFamily="2" charset="0"/>
            </a:endParaRPr>
          </a:p>
        </p:txBody>
      </p:sp>
      <p:pic>
        <p:nvPicPr>
          <p:cNvPr id="8" name="Picture 7" descr="A group of snowflakes on a black background&#10;&#10;Description automatically generated">
            <a:extLst>
              <a:ext uri="{FF2B5EF4-FFF2-40B4-BE49-F238E27FC236}">
                <a16:creationId xmlns:a16="http://schemas.microsoft.com/office/drawing/2014/main" id="{0D090BF9-12A6-FA93-2E1C-E09AC8A934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64908" y="5954135"/>
            <a:ext cx="658063" cy="941452"/>
          </a:xfrm>
          <a:prstGeom prst="rect">
            <a:avLst/>
          </a:prstGeom>
        </p:spPr>
      </p:pic>
      <p:sp>
        <p:nvSpPr>
          <p:cNvPr id="9" name="TextBox 8">
            <a:extLst>
              <a:ext uri="{FF2B5EF4-FFF2-40B4-BE49-F238E27FC236}">
                <a16:creationId xmlns:a16="http://schemas.microsoft.com/office/drawing/2014/main" id="{92E65ECB-9356-3E10-D3C3-9BC57559B973}"/>
              </a:ext>
            </a:extLst>
          </p:cNvPr>
          <p:cNvSpPr txBox="1"/>
          <p:nvPr/>
        </p:nvSpPr>
        <p:spPr>
          <a:xfrm>
            <a:off x="7286910" y="160958"/>
            <a:ext cx="4494274" cy="5309146"/>
          </a:xfrm>
          <a:prstGeom prst="rect">
            <a:avLst/>
          </a:prstGeom>
          <a:noFill/>
        </p:spPr>
        <p:txBody>
          <a:bodyPr wrap="square" rtlCol="0">
            <a:spAutoFit/>
          </a:bodyPr>
          <a:lstStyle/>
          <a:p>
            <a:r>
              <a:rPr lang="en-US" sz="1600" b="1">
                <a:solidFill>
                  <a:srgbClr val="E5E5FF"/>
                </a:solidFill>
                <a:latin typeface="Montserrat" panose="00000500000000000000" pitchFamily="2" charset="0"/>
              </a:rPr>
              <a:t>When we face worries or trials due to the failures of earthly kingdoms, we can hold onto the promise that Jesus’ kingdom will have no end.</a:t>
            </a:r>
          </a:p>
          <a:p>
            <a:endParaRPr lang="en-US" sz="1600" b="1">
              <a:solidFill>
                <a:srgbClr val="E5E5FF"/>
              </a:solidFill>
              <a:latin typeface="Montserrat" panose="00000500000000000000" pitchFamily="2" charset="0"/>
            </a:endParaRPr>
          </a:p>
          <a:p>
            <a:r>
              <a:rPr lang="en-US" sz="1600" b="1">
                <a:solidFill>
                  <a:srgbClr val="E5E5FF"/>
                </a:solidFill>
                <a:latin typeface="Montserrat" panose="00000500000000000000" pitchFamily="2" charset="0"/>
              </a:rPr>
              <a:t>Earlier in the Advent calendar we spoke about how we don’t always see that bigger picture but we believe in a better tomorrow.</a:t>
            </a:r>
          </a:p>
          <a:p>
            <a:endParaRPr lang="en-US" sz="1600" b="1">
              <a:solidFill>
                <a:srgbClr val="E5E5FF"/>
              </a:solidFill>
              <a:latin typeface="Montserrat" panose="00000500000000000000" pitchFamily="2" charset="0"/>
            </a:endParaRPr>
          </a:p>
          <a:p>
            <a:r>
              <a:rPr lang="en-US" sz="1600" b="1">
                <a:solidFill>
                  <a:srgbClr val="E5E5FF"/>
                </a:solidFill>
                <a:latin typeface="Montserrat" panose="00000500000000000000" pitchFamily="2" charset="0"/>
              </a:rPr>
              <a:t>Let’s hear directly from Daniel who describes the impact of living in a war-torn country. </a:t>
            </a:r>
          </a:p>
          <a:p>
            <a:endParaRPr lang="en-US" sz="1600" b="1">
              <a:solidFill>
                <a:srgbClr val="E5E5FF"/>
              </a:solidFill>
              <a:latin typeface="Montserrat" panose="00000500000000000000" pitchFamily="2" charset="0"/>
            </a:endParaRPr>
          </a:p>
          <a:p>
            <a:pPr algn="ctr"/>
            <a:endParaRPr lang="en-GB" sz="1700" b="1">
              <a:solidFill>
                <a:srgbClr val="E5E5FF"/>
              </a:solidFill>
              <a:latin typeface="Montserrat" panose="00000500000000000000" pitchFamily="2" charset="0"/>
            </a:endParaRPr>
          </a:p>
          <a:p>
            <a:pPr algn="ctr"/>
            <a:endParaRPr lang="en-GB" sz="1700" b="1">
              <a:solidFill>
                <a:srgbClr val="E5E5FF"/>
              </a:solidFill>
              <a:latin typeface="Montserrat" panose="00000500000000000000" pitchFamily="2" charset="0"/>
            </a:endParaRPr>
          </a:p>
          <a:p>
            <a:pPr algn="ctr"/>
            <a:endParaRPr lang="en-GB" sz="1700" b="1">
              <a:solidFill>
                <a:srgbClr val="E5E5FF"/>
              </a:solidFill>
              <a:latin typeface="Montserrat" panose="00000500000000000000" pitchFamily="2" charset="0"/>
            </a:endParaRPr>
          </a:p>
          <a:p>
            <a:pPr algn="ctr"/>
            <a:r>
              <a:rPr lang="en-GB" sz="1600" b="1">
                <a:solidFill>
                  <a:srgbClr val="E5E5FF"/>
                </a:solidFill>
                <a:latin typeface="Montserrat" panose="00000500000000000000" pitchFamily="2" charset="0"/>
              </a:rPr>
              <a:t>Lord, we cry out in prayer for the leaders of governments around the world. May they rule with wisdom. Amen.</a:t>
            </a:r>
          </a:p>
        </p:txBody>
      </p:sp>
      <p:pic>
        <p:nvPicPr>
          <p:cNvPr id="10" name="Online Media 9" title="Daniel's story - 2 | CAFOD">
            <a:hlinkClick r:id="" action="ppaction://media"/>
            <a:extLst>
              <a:ext uri="{FF2B5EF4-FFF2-40B4-BE49-F238E27FC236}">
                <a16:creationId xmlns:a16="http://schemas.microsoft.com/office/drawing/2014/main" id="{A3191195-C2D0-17E7-6305-5C63C5C6F2A7}"/>
              </a:ext>
            </a:extLst>
          </p:cNvPr>
          <p:cNvPicPr>
            <a:picLocks noRot="1" noChangeAspect="1"/>
          </p:cNvPicPr>
          <p:nvPr>
            <a:videoFile r:link="rId1"/>
          </p:nvPr>
        </p:nvPicPr>
        <p:blipFill>
          <a:blip r:embed="rId7"/>
          <a:stretch>
            <a:fillRect/>
          </a:stretch>
        </p:blipFill>
        <p:spPr>
          <a:xfrm>
            <a:off x="645680" y="1563445"/>
            <a:ext cx="6230414" cy="3520184"/>
          </a:xfrm>
          <a:prstGeom prst="rect">
            <a:avLst/>
          </a:prstGeom>
        </p:spPr>
      </p:pic>
      <p:pic>
        <p:nvPicPr>
          <p:cNvPr id="3" name="Graphic 2" descr="Monthly calendar outline">
            <a:hlinkClick r:id="rId8" action="ppaction://hlinksldjump"/>
            <a:extLst>
              <a:ext uri="{FF2B5EF4-FFF2-40B4-BE49-F238E27FC236}">
                <a16:creationId xmlns:a16="http://schemas.microsoft.com/office/drawing/2014/main" id="{3BA2B98E-E153-68E1-5C33-3446BEE24BC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84030" y="5803702"/>
            <a:ext cx="914400" cy="914400"/>
          </a:xfrm>
          <a:prstGeom prst="rect">
            <a:avLst/>
          </a:prstGeom>
        </p:spPr>
      </p:pic>
    </p:spTree>
    <p:extLst>
      <p:ext uri="{BB962C8B-B14F-4D97-AF65-F5344CB8AC3E}">
        <p14:creationId xmlns:p14="http://schemas.microsoft.com/office/powerpoint/2010/main" val="237260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childTnLst>
        </p:cTn>
      </p:par>
    </p:tnLst>
    <p:bldLst>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954CC"/>
        </a:solidFill>
        <a:effectLst/>
      </p:bgPr>
    </p:bg>
    <p:spTree>
      <p:nvGrpSpPr>
        <p:cNvPr id="1" name=""/>
        <p:cNvGrpSpPr/>
        <p:nvPr/>
      </p:nvGrpSpPr>
      <p:grpSpPr>
        <a:xfrm>
          <a:off x="0" y="0"/>
          <a:ext cx="0" cy="0"/>
          <a:chOff x="0" y="0"/>
          <a:chExt cx="0" cy="0"/>
        </a:xfrm>
      </p:grpSpPr>
      <p:pic>
        <p:nvPicPr>
          <p:cNvPr id="23" name="Picture 22" descr="A tree and stars in the sky&#10;&#10;Description automatically generated">
            <a:extLst>
              <a:ext uri="{FF2B5EF4-FFF2-40B4-BE49-F238E27FC236}">
                <a16:creationId xmlns:a16="http://schemas.microsoft.com/office/drawing/2014/main" id="{92B53489-29A3-E9B0-6A56-7F8846EAC4F4}"/>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a:stretch/>
        </p:blipFill>
        <p:spPr>
          <a:xfrm>
            <a:off x="-16205" y="-16977"/>
            <a:ext cx="12208204" cy="6867115"/>
          </a:xfrm>
          <a:prstGeom prst="rect">
            <a:avLst/>
          </a:prstGeom>
        </p:spPr>
      </p:pic>
      <p:pic>
        <p:nvPicPr>
          <p:cNvPr id="3" name="Picture 2" descr="A group of colorful smoke&#10;&#10;Description automatically generated">
            <a:extLst>
              <a:ext uri="{FF2B5EF4-FFF2-40B4-BE49-F238E27FC236}">
                <a16:creationId xmlns:a16="http://schemas.microsoft.com/office/drawing/2014/main" id="{11312FCB-9E50-B8AC-C801-B6EA8D567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0"/>
            <a:ext cx="3418115" cy="2364832"/>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481" y="5601609"/>
            <a:ext cx="2609519" cy="1073974"/>
          </a:xfrm>
          <a:prstGeom prst="rect">
            <a:avLst/>
          </a:prstGeom>
        </p:spPr>
      </p:pic>
      <p:pic>
        <p:nvPicPr>
          <p:cNvPr id="8" name="Picture 7" descr="A group of colorful smoke&#10;&#10;Description automatically generated">
            <a:extLst>
              <a:ext uri="{FF2B5EF4-FFF2-40B4-BE49-F238E27FC236}">
                <a16:creationId xmlns:a16="http://schemas.microsoft.com/office/drawing/2014/main" id="{63EB40D3-F4F7-BD18-6897-457B46AC34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0800000">
            <a:off x="-7495" y="0"/>
            <a:ext cx="4658437" cy="2674985"/>
          </a:xfrm>
          <a:prstGeom prst="rect">
            <a:avLst/>
          </a:prstGeom>
        </p:spPr>
      </p:pic>
      <p:pic>
        <p:nvPicPr>
          <p:cNvPr id="16" name="Picture 15" descr="A group of gold stars on a black background&#10;&#10;Description automatically generated">
            <a:extLst>
              <a:ext uri="{FF2B5EF4-FFF2-40B4-BE49-F238E27FC236}">
                <a16:creationId xmlns:a16="http://schemas.microsoft.com/office/drawing/2014/main" id="{BA553F60-2BE5-01DB-9C02-B140BBE73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2241612" y="-67476"/>
            <a:ext cx="848708" cy="848708"/>
          </a:xfrm>
          <a:prstGeom prst="rect">
            <a:avLst/>
          </a:prstGeom>
        </p:spPr>
      </p:pic>
      <p:sp>
        <p:nvSpPr>
          <p:cNvPr id="19" name="Rectangle 18">
            <a:extLst>
              <a:ext uri="{FF2B5EF4-FFF2-40B4-BE49-F238E27FC236}">
                <a16:creationId xmlns:a16="http://schemas.microsoft.com/office/drawing/2014/main" id="{FB8BB5B3-8377-CBE4-E1C6-49879102DEB0}"/>
              </a:ext>
            </a:extLst>
          </p:cNvPr>
          <p:cNvSpPr/>
          <p:nvPr/>
        </p:nvSpPr>
        <p:spPr>
          <a:xfrm>
            <a:off x="788738" y="1823126"/>
            <a:ext cx="5271254" cy="35730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2F42EAD-F92E-145D-28D4-AC3465C65AAB}"/>
              </a:ext>
            </a:extLst>
          </p:cNvPr>
          <p:cNvSpPr txBox="1"/>
          <p:nvPr/>
        </p:nvSpPr>
        <p:spPr>
          <a:xfrm>
            <a:off x="249430" y="318469"/>
            <a:ext cx="3707956" cy="830997"/>
          </a:xfrm>
          <a:prstGeom prst="rect">
            <a:avLst/>
          </a:prstGeom>
          <a:noFill/>
        </p:spPr>
        <p:txBody>
          <a:bodyPr wrap="square" rtlCol="0">
            <a:spAutoFit/>
          </a:bodyPr>
          <a:lstStyle/>
          <a:p>
            <a:r>
              <a:rPr lang="en-GB" sz="2400" b="1" dirty="0">
                <a:solidFill>
                  <a:srgbClr val="E5E5FF"/>
                </a:solidFill>
                <a:latin typeface="Montserrat" panose="00000500000000000000" pitchFamily="2" charset="0"/>
              </a:rPr>
              <a:t>Saturday </a:t>
            </a:r>
          </a:p>
          <a:p>
            <a:r>
              <a:rPr lang="en-GB" sz="2400" b="1" dirty="0">
                <a:solidFill>
                  <a:srgbClr val="E5E5FF"/>
                </a:solidFill>
                <a:latin typeface="Montserrat" panose="00000500000000000000" pitchFamily="2" charset="0"/>
              </a:rPr>
              <a:t>21 December</a:t>
            </a:r>
            <a:endParaRPr lang="en-US" sz="2400" b="1" dirty="0">
              <a:solidFill>
                <a:srgbClr val="E5E5FF"/>
              </a:solidFill>
              <a:latin typeface="Montserrat" panose="00000500000000000000" pitchFamily="2" charset="0"/>
            </a:endParaRPr>
          </a:p>
        </p:txBody>
      </p:sp>
      <p:pic>
        <p:nvPicPr>
          <p:cNvPr id="20" name="Picture 19" descr="A group of gold stars on a black background&#10;&#10;Description automatically generated">
            <a:extLst>
              <a:ext uri="{FF2B5EF4-FFF2-40B4-BE49-F238E27FC236}">
                <a16:creationId xmlns:a16="http://schemas.microsoft.com/office/drawing/2014/main" id="{A84D4D3F-3E20-98FA-EC07-D2DCB6ABFA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76967" y="1428525"/>
            <a:ext cx="848708" cy="848708"/>
          </a:xfrm>
          <a:prstGeom prst="rect">
            <a:avLst/>
          </a:prstGeom>
        </p:spPr>
      </p:pic>
      <p:pic>
        <p:nvPicPr>
          <p:cNvPr id="21" name="Picture 20" descr="A group of gold stars on a black background&#10;&#10;Description automatically generated">
            <a:extLst>
              <a:ext uri="{FF2B5EF4-FFF2-40B4-BE49-F238E27FC236}">
                <a16:creationId xmlns:a16="http://schemas.microsoft.com/office/drawing/2014/main" id="{78820B70-3BAE-271A-A8A1-268366D84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55631" y="-77002"/>
            <a:ext cx="848708" cy="848708"/>
          </a:xfrm>
          <a:prstGeom prst="rect">
            <a:avLst/>
          </a:prstGeom>
        </p:spPr>
      </p:pic>
      <p:sp>
        <p:nvSpPr>
          <p:cNvPr id="22" name="TextBox 21">
            <a:extLst>
              <a:ext uri="{FF2B5EF4-FFF2-40B4-BE49-F238E27FC236}">
                <a16:creationId xmlns:a16="http://schemas.microsoft.com/office/drawing/2014/main" id="{1439F622-E0F4-9A98-B6C4-5A385617D09B}"/>
              </a:ext>
            </a:extLst>
          </p:cNvPr>
          <p:cNvSpPr txBox="1"/>
          <p:nvPr/>
        </p:nvSpPr>
        <p:spPr>
          <a:xfrm>
            <a:off x="6288551" y="2001952"/>
            <a:ext cx="5586237" cy="3785652"/>
          </a:xfrm>
          <a:prstGeom prst="rect">
            <a:avLst/>
          </a:prstGeom>
          <a:noFill/>
        </p:spPr>
        <p:txBody>
          <a:bodyPr wrap="square" rtlCol="0">
            <a:spAutoFit/>
          </a:bodyPr>
          <a:lstStyle/>
          <a:p>
            <a:endParaRPr lang="en-GB" sz="2000" b="1" dirty="0">
              <a:solidFill>
                <a:srgbClr val="E5E5FF"/>
              </a:solidFill>
              <a:latin typeface="Montserrat" panose="00000500000000000000" pitchFamily="2" charset="0"/>
            </a:endParaRPr>
          </a:p>
          <a:p>
            <a:r>
              <a:rPr lang="en-GB" sz="2000" b="1" dirty="0">
                <a:solidFill>
                  <a:srgbClr val="E5E5FF"/>
                </a:solidFill>
                <a:latin typeface="Montserrat" panose="00000500000000000000" pitchFamily="2" charset="0"/>
              </a:rPr>
              <a:t>Do you remember Mary and James from our Lent 2024 video?</a:t>
            </a:r>
          </a:p>
          <a:p>
            <a:endParaRPr lang="en-GB" sz="2000" b="1" dirty="0">
              <a:solidFill>
                <a:srgbClr val="E5E5FF"/>
              </a:solidFill>
              <a:latin typeface="Montserrat" panose="00000500000000000000" pitchFamily="2" charset="0"/>
            </a:endParaRPr>
          </a:p>
          <a:p>
            <a:r>
              <a:rPr lang="en-GB" sz="2000" b="1" dirty="0">
                <a:solidFill>
                  <a:srgbClr val="E5E5FF"/>
                </a:solidFill>
                <a:latin typeface="Montserrat" panose="00000500000000000000" pitchFamily="2" charset="0"/>
              </a:rPr>
              <a:t>We are pleased to be able to give you an update that they are hoping to expand the fish finders project to more coastal towns. James has been able to add a second boat to his fleet and is doing well.</a:t>
            </a:r>
          </a:p>
          <a:p>
            <a:r>
              <a:rPr lang="en-GB" sz="2000" b="1" dirty="0">
                <a:solidFill>
                  <a:srgbClr val="E5E5FF"/>
                </a:solidFill>
                <a:latin typeface="Montserrat" panose="00000500000000000000" pitchFamily="2" charset="0"/>
              </a:rPr>
              <a:t>  </a:t>
            </a:r>
          </a:p>
          <a:p>
            <a:endParaRPr lang="en-GB" sz="2000" b="1" dirty="0">
              <a:solidFill>
                <a:srgbClr val="E5E5FF"/>
              </a:solidFill>
              <a:latin typeface="Montserrat" panose="00000500000000000000" pitchFamily="2" charset="0"/>
            </a:endParaRPr>
          </a:p>
        </p:txBody>
      </p:sp>
      <p:pic>
        <p:nvPicPr>
          <p:cNvPr id="7" name="Picture 6" descr="A group of colorful smoke&#10;&#10;Description automatically generated">
            <a:extLst>
              <a:ext uri="{FF2B5EF4-FFF2-40B4-BE49-F238E27FC236}">
                <a16:creationId xmlns:a16="http://schemas.microsoft.com/office/drawing/2014/main" id="{1A5C1F38-0766-DD9F-9EB7-3E2B5F762C8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490410">
            <a:off x="6919931" y="1198227"/>
            <a:ext cx="3851375" cy="1607448"/>
          </a:xfrm>
          <a:prstGeom prst="rect">
            <a:avLst/>
          </a:prstGeom>
        </p:spPr>
      </p:pic>
      <p:sp>
        <p:nvSpPr>
          <p:cNvPr id="2" name="Rectangle 1">
            <a:extLst>
              <a:ext uri="{FF2B5EF4-FFF2-40B4-BE49-F238E27FC236}">
                <a16:creationId xmlns:a16="http://schemas.microsoft.com/office/drawing/2014/main" id="{4273CFEF-67D7-3330-435B-A02AEDCB1ABF}"/>
              </a:ext>
            </a:extLst>
          </p:cNvPr>
          <p:cNvSpPr/>
          <p:nvPr/>
        </p:nvSpPr>
        <p:spPr>
          <a:xfrm>
            <a:off x="6288551" y="1675168"/>
            <a:ext cx="5464629" cy="64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rgbClr val="222544"/>
                </a:solidFill>
                <a:latin typeface="Montserrat" panose="00000500000000000000" pitchFamily="2" charset="0"/>
              </a:rPr>
              <a:t>Liberia update</a:t>
            </a:r>
          </a:p>
        </p:txBody>
      </p:sp>
      <p:sp>
        <p:nvSpPr>
          <p:cNvPr id="5" name="TextBox 4">
            <a:extLst>
              <a:ext uri="{FF2B5EF4-FFF2-40B4-BE49-F238E27FC236}">
                <a16:creationId xmlns:a16="http://schemas.microsoft.com/office/drawing/2014/main" id="{B04A3F90-437E-C213-6FFD-2C6150D209DF}"/>
              </a:ext>
            </a:extLst>
          </p:cNvPr>
          <p:cNvSpPr txBox="1"/>
          <p:nvPr/>
        </p:nvSpPr>
        <p:spPr>
          <a:xfrm>
            <a:off x="3607747" y="318469"/>
            <a:ext cx="8267041" cy="1231106"/>
          </a:xfrm>
          <a:prstGeom prst="rect">
            <a:avLst/>
          </a:prstGeom>
          <a:noFill/>
        </p:spPr>
        <p:txBody>
          <a:bodyPr wrap="square" rtlCol="0">
            <a:spAutoFit/>
          </a:bodyPr>
          <a:lstStyle/>
          <a:p>
            <a:pPr algn="r"/>
            <a:r>
              <a:rPr lang="en-US" b="1" dirty="0">
                <a:solidFill>
                  <a:srgbClr val="E5E5FF"/>
                </a:solidFill>
                <a:latin typeface="Montserrat" panose="00000500000000000000" pitchFamily="2" charset="0"/>
              </a:rPr>
              <a:t>The Lord your God is in your midst; a mighty one who will save;</a:t>
            </a:r>
          </a:p>
          <a:p>
            <a:pPr algn="r"/>
            <a:r>
              <a:rPr lang="en-US" b="1" dirty="0">
                <a:solidFill>
                  <a:srgbClr val="E5E5FF"/>
                </a:solidFill>
                <a:latin typeface="Montserrat" panose="00000500000000000000" pitchFamily="2" charset="0"/>
              </a:rPr>
              <a:t>he will rejoice over you with gladness; he will quiet you by his love;</a:t>
            </a:r>
          </a:p>
          <a:p>
            <a:pPr algn="r"/>
            <a:r>
              <a:rPr lang="en-US" b="1" dirty="0">
                <a:solidFill>
                  <a:srgbClr val="E5E5FF"/>
                </a:solidFill>
                <a:latin typeface="Montserrat" panose="00000500000000000000" pitchFamily="2" charset="0"/>
              </a:rPr>
              <a:t>he will exult over you with loud singing. </a:t>
            </a:r>
          </a:p>
          <a:p>
            <a:pPr algn="r"/>
            <a:r>
              <a:rPr lang="en-US" sz="2000" b="1" dirty="0">
                <a:solidFill>
                  <a:srgbClr val="E5E5FF"/>
                </a:solidFill>
                <a:latin typeface="Montserrat" panose="00000500000000000000" pitchFamily="2" charset="0"/>
              </a:rPr>
              <a:t>Zephaniah 3:17</a:t>
            </a:r>
          </a:p>
        </p:txBody>
      </p:sp>
      <p:sp>
        <p:nvSpPr>
          <p:cNvPr id="6" name="TextBox 5">
            <a:extLst>
              <a:ext uri="{FF2B5EF4-FFF2-40B4-BE49-F238E27FC236}">
                <a16:creationId xmlns:a16="http://schemas.microsoft.com/office/drawing/2014/main" id="{82B8726F-767B-82C4-A6B3-33B96BF15B1D}"/>
              </a:ext>
            </a:extLst>
          </p:cNvPr>
          <p:cNvSpPr txBox="1"/>
          <p:nvPr/>
        </p:nvSpPr>
        <p:spPr>
          <a:xfrm>
            <a:off x="491383" y="5512709"/>
            <a:ext cx="5604617" cy="523220"/>
          </a:xfrm>
          <a:prstGeom prst="rect">
            <a:avLst/>
          </a:prstGeom>
          <a:noFill/>
        </p:spPr>
        <p:txBody>
          <a:bodyPr wrap="square" rtlCol="0">
            <a:spAutoFit/>
          </a:bodyPr>
          <a:lstStyle/>
          <a:p>
            <a:pPr algn="ctr"/>
            <a:r>
              <a:rPr lang="en-GB" sz="1400" b="1">
                <a:latin typeface="Montserrat" panose="00000500000000000000" pitchFamily="2" charset="0"/>
              </a:rPr>
              <a:t>Mary helps her Mum do the washing up in West Point, Monrovia which is in Liberia. </a:t>
            </a:r>
            <a:endParaRPr lang="en-US" sz="1400" b="1">
              <a:latin typeface="Montserrat" panose="00000500000000000000" pitchFamily="2" charset="0"/>
            </a:endParaRPr>
          </a:p>
        </p:txBody>
      </p:sp>
    </p:spTree>
    <p:extLst>
      <p:ext uri="{BB962C8B-B14F-4D97-AF65-F5344CB8AC3E}">
        <p14:creationId xmlns:p14="http://schemas.microsoft.com/office/powerpoint/2010/main" val="32705727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007BAD-33C4-B40B-438C-AD6139389469}"/>
              </a:ext>
            </a:extLst>
          </p:cNvPr>
          <p:cNvSpPr/>
          <p:nvPr/>
        </p:nvSpPr>
        <p:spPr>
          <a:xfrm>
            <a:off x="5170714" y="0"/>
            <a:ext cx="7021286" cy="6843676"/>
          </a:xfrm>
          <a:prstGeom prst="rect">
            <a:avLst/>
          </a:prstGeom>
          <a:gradFill flip="none" rotWithShape="1">
            <a:gsLst>
              <a:gs pos="11000">
                <a:srgbClr val="D48E86"/>
              </a:gs>
              <a:gs pos="0">
                <a:srgbClr val="24130E"/>
              </a:gs>
              <a:gs pos="100000">
                <a:srgbClr val="9954CC"/>
              </a:gs>
              <a:gs pos="79000">
                <a:srgbClr val="9954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26741" y="5747189"/>
            <a:ext cx="2609519" cy="1073974"/>
          </a:xfrm>
          <a:prstGeom prst="rect">
            <a:avLst/>
          </a:prstGeom>
        </p:spPr>
      </p:pic>
      <p:pic>
        <p:nvPicPr>
          <p:cNvPr id="7" name="Picture 6" descr="A group of colorful smoke&#10;&#10;Description automatically generated">
            <a:extLst>
              <a:ext uri="{FF2B5EF4-FFF2-40B4-BE49-F238E27FC236}">
                <a16:creationId xmlns:a16="http://schemas.microsoft.com/office/drawing/2014/main" id="{D2114769-89D3-AADB-5CA3-FABB19B08D4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353958">
            <a:off x="6536549" y="4026687"/>
            <a:ext cx="5958453" cy="2486879"/>
          </a:xfrm>
          <a:prstGeom prst="rect">
            <a:avLst/>
          </a:prstGeom>
        </p:spPr>
      </p:pic>
      <p:sp>
        <p:nvSpPr>
          <p:cNvPr id="3" name="TextBox 2">
            <a:extLst>
              <a:ext uri="{FF2B5EF4-FFF2-40B4-BE49-F238E27FC236}">
                <a16:creationId xmlns:a16="http://schemas.microsoft.com/office/drawing/2014/main" id="{92E65ECB-9356-3E10-D3C3-9BC57559B973}"/>
              </a:ext>
            </a:extLst>
          </p:cNvPr>
          <p:cNvSpPr txBox="1"/>
          <p:nvPr/>
        </p:nvSpPr>
        <p:spPr>
          <a:xfrm>
            <a:off x="7417850" y="4467590"/>
            <a:ext cx="4494274" cy="846386"/>
          </a:xfrm>
          <a:prstGeom prst="rect">
            <a:avLst/>
          </a:prstGeom>
          <a:noFill/>
        </p:spPr>
        <p:txBody>
          <a:bodyPr wrap="square" rtlCol="0">
            <a:spAutoFit/>
          </a:bodyPr>
          <a:lstStyle/>
          <a:p>
            <a:pPr algn="ctr"/>
            <a:endParaRPr lang="en-GB" sz="1700" b="1" dirty="0">
              <a:solidFill>
                <a:srgbClr val="E5E5FF"/>
              </a:solidFill>
              <a:latin typeface="Montserrat" panose="00000500000000000000" pitchFamily="2" charset="0"/>
            </a:endParaRPr>
          </a:p>
          <a:p>
            <a:pPr algn="ctr"/>
            <a:r>
              <a:rPr lang="en-GB" sz="1600" b="1" dirty="0">
                <a:solidFill>
                  <a:srgbClr val="E5E5FF"/>
                </a:solidFill>
                <a:latin typeface="Montserrat" panose="00000500000000000000" pitchFamily="2" charset="0"/>
              </a:rPr>
              <a:t>Lord, we thank you that you rejoice over us all. Amen.</a:t>
            </a:r>
          </a:p>
        </p:txBody>
      </p:sp>
      <p:sp>
        <p:nvSpPr>
          <p:cNvPr id="9" name="Rectangle 8">
            <a:extLst>
              <a:ext uri="{FF2B5EF4-FFF2-40B4-BE49-F238E27FC236}">
                <a16:creationId xmlns:a16="http://schemas.microsoft.com/office/drawing/2014/main" id="{9DE80EE3-04EA-F6C7-0C0F-29947E7CD0BC}"/>
              </a:ext>
            </a:extLst>
          </p:cNvPr>
          <p:cNvSpPr/>
          <p:nvPr/>
        </p:nvSpPr>
        <p:spPr>
          <a:xfrm>
            <a:off x="-27570" y="-22513"/>
            <a:ext cx="7165546" cy="6843676"/>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6CF463F-E3C1-352D-EFAB-E20F1CE46320}"/>
              </a:ext>
            </a:extLst>
          </p:cNvPr>
          <p:cNvSpPr txBox="1"/>
          <p:nvPr/>
        </p:nvSpPr>
        <p:spPr>
          <a:xfrm>
            <a:off x="271791" y="6055529"/>
            <a:ext cx="6722697" cy="738664"/>
          </a:xfrm>
          <a:prstGeom prst="rect">
            <a:avLst/>
          </a:prstGeom>
          <a:solidFill>
            <a:srgbClr val="222544">
              <a:alpha val="62000"/>
            </a:srgbClr>
          </a:solidFill>
        </p:spPr>
        <p:txBody>
          <a:bodyPr wrap="square" rtlCol="0">
            <a:spAutoFit/>
          </a:bodyPr>
          <a:lstStyle/>
          <a:p>
            <a:pPr algn="ctr"/>
            <a:r>
              <a:rPr lang="en-GB" sz="1400" b="1" dirty="0">
                <a:solidFill>
                  <a:schemeClr val="bg1"/>
                </a:solidFill>
                <a:latin typeface="Montserrat" panose="00000500000000000000" pitchFamily="2" charset="0"/>
              </a:rPr>
              <a:t>        Mary in her school uniform. Mary was able to go to school because her family income was more stable after the fish finders’ project.</a:t>
            </a:r>
          </a:p>
        </p:txBody>
      </p:sp>
      <p:pic>
        <p:nvPicPr>
          <p:cNvPr id="2" name="Sunday school singing at Lewis's church in New Kru Town (where James lives) (1)">
            <a:hlinkClick r:id="" action="ppaction://media"/>
            <a:extLst>
              <a:ext uri="{FF2B5EF4-FFF2-40B4-BE49-F238E27FC236}">
                <a16:creationId xmlns:a16="http://schemas.microsoft.com/office/drawing/2014/main" id="{5828F652-9127-BF8C-2B4E-64847022FD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03804" y="4038677"/>
            <a:ext cx="406400" cy="406400"/>
          </a:xfrm>
          <a:prstGeom prst="rect">
            <a:avLst/>
          </a:prstGeom>
        </p:spPr>
      </p:pic>
      <p:sp>
        <p:nvSpPr>
          <p:cNvPr id="6" name="TextBox 5">
            <a:extLst>
              <a:ext uri="{FF2B5EF4-FFF2-40B4-BE49-F238E27FC236}">
                <a16:creationId xmlns:a16="http://schemas.microsoft.com/office/drawing/2014/main" id="{29CFFC97-812C-7A55-6821-9DCDBEE88C30}"/>
              </a:ext>
            </a:extLst>
          </p:cNvPr>
          <p:cNvSpPr txBox="1"/>
          <p:nvPr/>
        </p:nvSpPr>
        <p:spPr>
          <a:xfrm>
            <a:off x="7417850" y="168284"/>
            <a:ext cx="4494274" cy="4047262"/>
          </a:xfrm>
          <a:prstGeom prst="rect">
            <a:avLst/>
          </a:prstGeom>
          <a:noFill/>
        </p:spPr>
        <p:txBody>
          <a:bodyPr wrap="square" rtlCol="0">
            <a:spAutoFit/>
          </a:bodyPr>
          <a:lstStyle/>
          <a:p>
            <a:pPr algn="ctr"/>
            <a:endParaRPr lang="en-GB" sz="1700" b="1">
              <a:solidFill>
                <a:srgbClr val="E5E5FF"/>
              </a:solidFill>
              <a:latin typeface="Montserrat" panose="00000500000000000000" pitchFamily="2" charset="0"/>
            </a:endParaRPr>
          </a:p>
          <a:p>
            <a:pPr algn="ctr"/>
            <a:r>
              <a:rPr lang="en-GB" sz="1600" b="1">
                <a:solidFill>
                  <a:srgbClr val="E5E5FF"/>
                </a:solidFill>
                <a:latin typeface="Montserrat" panose="00000500000000000000" pitchFamily="2" charset="0"/>
              </a:rPr>
              <a:t>Today we want you to hear some of partners in Liberia sing over us. This was recorded by the CAFOD team at a church in New Kru, near to where Mary lives. The words are; </a:t>
            </a:r>
          </a:p>
          <a:p>
            <a:pPr algn="ctr"/>
            <a:endParaRPr lang="en-GB" sz="1600" b="1">
              <a:solidFill>
                <a:srgbClr val="E5E5FF"/>
              </a:solidFill>
              <a:latin typeface="Montserrat" panose="00000500000000000000" pitchFamily="2" charset="0"/>
            </a:endParaRPr>
          </a:p>
          <a:p>
            <a:pPr algn="ctr" rtl="0"/>
            <a:r>
              <a:rPr lang="en-US" sz="1600" b="1">
                <a:effectLst/>
                <a:latin typeface="Montserrat" panose="00000500000000000000" pitchFamily="2" charset="0"/>
              </a:rPr>
              <a:t>Because He lives</a:t>
            </a:r>
          </a:p>
          <a:p>
            <a:pPr algn="ctr" rtl="0"/>
            <a:r>
              <a:rPr lang="en-US" sz="1600" b="1">
                <a:effectLst/>
                <a:latin typeface="Montserrat" panose="00000500000000000000" pitchFamily="2" charset="0"/>
              </a:rPr>
              <a:t>I can face tomorrow</a:t>
            </a:r>
          </a:p>
          <a:p>
            <a:pPr algn="ctr" rtl="0"/>
            <a:r>
              <a:rPr lang="en-US" sz="1600" b="1">
                <a:effectLst/>
                <a:latin typeface="Montserrat" panose="00000500000000000000" pitchFamily="2" charset="0"/>
              </a:rPr>
              <a:t>Because He lives</a:t>
            </a:r>
          </a:p>
          <a:p>
            <a:pPr algn="ctr" rtl="0"/>
            <a:r>
              <a:rPr lang="en-US" sz="1600" b="1">
                <a:effectLst/>
                <a:latin typeface="Montserrat" panose="00000500000000000000" pitchFamily="2" charset="0"/>
              </a:rPr>
              <a:t>All fear is gone</a:t>
            </a:r>
          </a:p>
          <a:p>
            <a:pPr algn="ctr" rtl="0"/>
            <a:r>
              <a:rPr lang="en-US" sz="1600" b="1">
                <a:effectLst/>
                <a:latin typeface="Montserrat" panose="00000500000000000000" pitchFamily="2" charset="0"/>
              </a:rPr>
              <a:t>Because I know…</a:t>
            </a:r>
          </a:p>
          <a:p>
            <a:pPr algn="ctr" rtl="0"/>
            <a:r>
              <a:rPr lang="en-US" sz="1600" b="1">
                <a:effectLst/>
                <a:latin typeface="Montserrat" panose="00000500000000000000" pitchFamily="2" charset="0"/>
              </a:rPr>
              <a:t>He holds my future</a:t>
            </a:r>
          </a:p>
          <a:p>
            <a:pPr algn="ctr" rtl="0"/>
            <a:r>
              <a:rPr lang="en-US" sz="1600" b="1">
                <a:effectLst/>
                <a:latin typeface="Montserrat" panose="00000500000000000000" pitchFamily="2" charset="0"/>
              </a:rPr>
              <a:t>And life is worth a living just because He lives</a:t>
            </a:r>
          </a:p>
          <a:p>
            <a:pPr algn="ctr"/>
            <a:endParaRPr lang="en-GB" sz="1600" b="1">
              <a:solidFill>
                <a:srgbClr val="E5E5FF"/>
              </a:solidFill>
              <a:latin typeface="Montserrat" panose="00000500000000000000" pitchFamily="2" charset="0"/>
            </a:endParaRPr>
          </a:p>
        </p:txBody>
      </p:sp>
      <p:pic>
        <p:nvPicPr>
          <p:cNvPr id="8" name="Picture 7" descr="A group of snowflakes on a black background&#10;&#10;Description automatically generated">
            <a:extLst>
              <a:ext uri="{FF2B5EF4-FFF2-40B4-BE49-F238E27FC236}">
                <a16:creationId xmlns:a16="http://schemas.microsoft.com/office/drawing/2014/main" id="{0D090BF9-12A6-FA93-2E1C-E09AC8A9344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271791" y="5916548"/>
            <a:ext cx="658063" cy="941452"/>
          </a:xfrm>
          <a:prstGeom prst="rect">
            <a:avLst/>
          </a:prstGeom>
        </p:spPr>
      </p:pic>
      <p:pic>
        <p:nvPicPr>
          <p:cNvPr id="10" name="Graphic 9" descr="Monthly calendar outline">
            <a:hlinkClick r:id="rId10" action="ppaction://hlinksldjump"/>
            <a:extLst>
              <a:ext uri="{FF2B5EF4-FFF2-40B4-BE49-F238E27FC236}">
                <a16:creationId xmlns:a16="http://schemas.microsoft.com/office/drawing/2014/main" id="{C8198BEA-988A-881F-9385-BC2974271F0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84030" y="5803702"/>
            <a:ext cx="914400" cy="914400"/>
          </a:xfrm>
          <a:prstGeom prst="rect">
            <a:avLst/>
          </a:prstGeom>
        </p:spPr>
      </p:pic>
    </p:spTree>
    <p:extLst>
      <p:ext uri="{BB962C8B-B14F-4D97-AF65-F5344CB8AC3E}">
        <p14:creationId xmlns:p14="http://schemas.microsoft.com/office/powerpoint/2010/main" val="319213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0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0816">
                <p:cTn id="12" fill="hold" display="0">
                  <p:stCondLst>
                    <p:cond delay="indefinite"/>
                  </p:stCondLst>
                  <p:endCondLst>
                    <p:cond evt="onStopAudio" delay="0">
                      <p:tgtEl>
                        <p:sldTgt/>
                      </p:tgtEl>
                    </p:cond>
                  </p:endCondLst>
                </p:cTn>
                <p:tgtEl>
                  <p:spTgt spid="2"/>
                </p:tgtEl>
              </p:cMediaNode>
            </p:audio>
          </p:childTnLst>
        </p:cTn>
      </p:par>
    </p:tnLst>
    <p:bldLst>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954CC"/>
        </a:solidFill>
        <a:effectLst/>
      </p:bgPr>
    </p:bg>
    <p:spTree>
      <p:nvGrpSpPr>
        <p:cNvPr id="1" name=""/>
        <p:cNvGrpSpPr/>
        <p:nvPr/>
      </p:nvGrpSpPr>
      <p:grpSpPr>
        <a:xfrm>
          <a:off x="0" y="0"/>
          <a:ext cx="0" cy="0"/>
          <a:chOff x="0" y="0"/>
          <a:chExt cx="0" cy="0"/>
        </a:xfrm>
      </p:grpSpPr>
      <p:pic>
        <p:nvPicPr>
          <p:cNvPr id="23" name="Picture 22" descr="A tree and stars in the sky&#10;&#10;Description automatically generated">
            <a:extLst>
              <a:ext uri="{FF2B5EF4-FFF2-40B4-BE49-F238E27FC236}">
                <a16:creationId xmlns:a16="http://schemas.microsoft.com/office/drawing/2014/main" id="{92B53489-29A3-E9B0-6A56-7F8846EAC4F4}"/>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a:stretch/>
        </p:blipFill>
        <p:spPr>
          <a:xfrm>
            <a:off x="-16205" y="-16977"/>
            <a:ext cx="12208204" cy="6867115"/>
          </a:xfrm>
          <a:prstGeom prst="rect">
            <a:avLst/>
          </a:prstGeom>
        </p:spPr>
      </p:pic>
      <p:pic>
        <p:nvPicPr>
          <p:cNvPr id="3" name="Picture 2" descr="A group of colorful smoke&#10;&#10;Description automatically generated">
            <a:extLst>
              <a:ext uri="{FF2B5EF4-FFF2-40B4-BE49-F238E27FC236}">
                <a16:creationId xmlns:a16="http://schemas.microsoft.com/office/drawing/2014/main" id="{11312FCB-9E50-B8AC-C801-B6EA8D567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0"/>
            <a:ext cx="3418115" cy="2364832"/>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481" y="5601609"/>
            <a:ext cx="2609519" cy="1073974"/>
          </a:xfrm>
          <a:prstGeom prst="rect">
            <a:avLst/>
          </a:prstGeom>
        </p:spPr>
      </p:pic>
      <p:pic>
        <p:nvPicPr>
          <p:cNvPr id="8" name="Picture 7" descr="A group of colorful smoke&#10;&#10;Description automatically generated">
            <a:extLst>
              <a:ext uri="{FF2B5EF4-FFF2-40B4-BE49-F238E27FC236}">
                <a16:creationId xmlns:a16="http://schemas.microsoft.com/office/drawing/2014/main" id="{63EB40D3-F4F7-BD18-6897-457B46AC34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0800000">
            <a:off x="-7495" y="0"/>
            <a:ext cx="4658437" cy="2674985"/>
          </a:xfrm>
          <a:prstGeom prst="rect">
            <a:avLst/>
          </a:prstGeom>
        </p:spPr>
      </p:pic>
      <p:pic>
        <p:nvPicPr>
          <p:cNvPr id="16" name="Picture 15" descr="A group of gold stars on a black background&#10;&#10;Description automatically generated">
            <a:extLst>
              <a:ext uri="{FF2B5EF4-FFF2-40B4-BE49-F238E27FC236}">
                <a16:creationId xmlns:a16="http://schemas.microsoft.com/office/drawing/2014/main" id="{BA553F60-2BE5-01DB-9C02-B140BBE73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2241612" y="-67476"/>
            <a:ext cx="848708" cy="848708"/>
          </a:xfrm>
          <a:prstGeom prst="rect">
            <a:avLst/>
          </a:prstGeom>
        </p:spPr>
      </p:pic>
      <p:sp>
        <p:nvSpPr>
          <p:cNvPr id="19" name="Rectangle 18">
            <a:extLst>
              <a:ext uri="{FF2B5EF4-FFF2-40B4-BE49-F238E27FC236}">
                <a16:creationId xmlns:a16="http://schemas.microsoft.com/office/drawing/2014/main" id="{FB8BB5B3-8377-CBE4-E1C6-49879102DEB0}"/>
              </a:ext>
            </a:extLst>
          </p:cNvPr>
          <p:cNvSpPr/>
          <p:nvPr/>
        </p:nvSpPr>
        <p:spPr>
          <a:xfrm>
            <a:off x="788738" y="1823126"/>
            <a:ext cx="5271254" cy="35730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2F42EAD-F92E-145D-28D4-AC3465C65AAB}"/>
              </a:ext>
            </a:extLst>
          </p:cNvPr>
          <p:cNvSpPr txBox="1"/>
          <p:nvPr/>
        </p:nvSpPr>
        <p:spPr>
          <a:xfrm>
            <a:off x="414683" y="366827"/>
            <a:ext cx="3707956" cy="830997"/>
          </a:xfrm>
          <a:prstGeom prst="rect">
            <a:avLst/>
          </a:prstGeom>
          <a:noFill/>
        </p:spPr>
        <p:txBody>
          <a:bodyPr wrap="square" rtlCol="0">
            <a:spAutoFit/>
          </a:bodyPr>
          <a:lstStyle/>
          <a:p>
            <a:r>
              <a:rPr lang="en-GB" sz="2400" b="1" dirty="0">
                <a:solidFill>
                  <a:srgbClr val="E5E5FF"/>
                </a:solidFill>
                <a:latin typeface="Montserrat" panose="00000500000000000000" pitchFamily="2" charset="0"/>
              </a:rPr>
              <a:t>Sunday </a:t>
            </a:r>
          </a:p>
          <a:p>
            <a:r>
              <a:rPr lang="en-GB" sz="2400" b="1" dirty="0">
                <a:solidFill>
                  <a:srgbClr val="E5E5FF"/>
                </a:solidFill>
                <a:latin typeface="Montserrat" panose="00000500000000000000" pitchFamily="2" charset="0"/>
              </a:rPr>
              <a:t>22 December</a:t>
            </a:r>
            <a:endParaRPr lang="en-US" sz="2400" b="1" dirty="0">
              <a:solidFill>
                <a:srgbClr val="E5E5FF"/>
              </a:solidFill>
              <a:latin typeface="Montserrat" panose="00000500000000000000" pitchFamily="2" charset="0"/>
            </a:endParaRPr>
          </a:p>
        </p:txBody>
      </p:sp>
      <p:pic>
        <p:nvPicPr>
          <p:cNvPr id="20" name="Picture 19" descr="A group of gold stars on a black background&#10;&#10;Description automatically generated">
            <a:extLst>
              <a:ext uri="{FF2B5EF4-FFF2-40B4-BE49-F238E27FC236}">
                <a16:creationId xmlns:a16="http://schemas.microsoft.com/office/drawing/2014/main" id="{A84D4D3F-3E20-98FA-EC07-D2DCB6ABFA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76967" y="1428525"/>
            <a:ext cx="848708" cy="848708"/>
          </a:xfrm>
          <a:prstGeom prst="rect">
            <a:avLst/>
          </a:prstGeom>
        </p:spPr>
      </p:pic>
      <p:pic>
        <p:nvPicPr>
          <p:cNvPr id="21" name="Picture 20" descr="A group of gold stars on a black background&#10;&#10;Description automatically generated">
            <a:extLst>
              <a:ext uri="{FF2B5EF4-FFF2-40B4-BE49-F238E27FC236}">
                <a16:creationId xmlns:a16="http://schemas.microsoft.com/office/drawing/2014/main" id="{78820B70-3BAE-271A-A8A1-268366D84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55631" y="-77002"/>
            <a:ext cx="848708" cy="848708"/>
          </a:xfrm>
          <a:prstGeom prst="rect">
            <a:avLst/>
          </a:prstGeom>
        </p:spPr>
      </p:pic>
      <p:sp>
        <p:nvSpPr>
          <p:cNvPr id="22" name="TextBox 21">
            <a:extLst>
              <a:ext uri="{FF2B5EF4-FFF2-40B4-BE49-F238E27FC236}">
                <a16:creationId xmlns:a16="http://schemas.microsoft.com/office/drawing/2014/main" id="{1439F622-E0F4-9A98-B6C4-5A385617D09B}"/>
              </a:ext>
            </a:extLst>
          </p:cNvPr>
          <p:cNvSpPr txBox="1"/>
          <p:nvPr/>
        </p:nvSpPr>
        <p:spPr>
          <a:xfrm>
            <a:off x="6288551" y="2001952"/>
            <a:ext cx="5586237" cy="4585871"/>
          </a:xfrm>
          <a:prstGeom prst="rect">
            <a:avLst/>
          </a:prstGeom>
          <a:noFill/>
        </p:spPr>
        <p:txBody>
          <a:bodyPr wrap="square" rtlCol="0">
            <a:spAutoFit/>
          </a:bodyPr>
          <a:lstStyle/>
          <a:p>
            <a:endParaRPr lang="en-GB" sz="2000" b="1" dirty="0">
              <a:solidFill>
                <a:srgbClr val="E5E5FF"/>
              </a:solidFill>
              <a:latin typeface="Montserrat" panose="00000500000000000000" pitchFamily="2" charset="0"/>
            </a:endParaRPr>
          </a:p>
          <a:p>
            <a:r>
              <a:rPr lang="en-GB" sz="1600" b="1" dirty="0">
                <a:solidFill>
                  <a:srgbClr val="E5E5FF"/>
                </a:solidFill>
                <a:latin typeface="Montserrat" panose="00000500000000000000" pitchFamily="2" charset="0"/>
              </a:rPr>
              <a:t>We were introduced to Yuliia’s Mum a bit earlier on in the Advent calendar. </a:t>
            </a:r>
          </a:p>
          <a:p>
            <a:endParaRPr lang="en-GB" sz="1600" b="1" dirty="0">
              <a:solidFill>
                <a:srgbClr val="E5E5FF"/>
              </a:solidFill>
              <a:latin typeface="Montserrat" panose="00000500000000000000" pitchFamily="2" charset="0"/>
            </a:endParaRPr>
          </a:p>
          <a:p>
            <a:r>
              <a:rPr lang="en-GB" sz="1600" b="1" dirty="0">
                <a:solidFill>
                  <a:srgbClr val="E5E5FF"/>
                </a:solidFill>
                <a:latin typeface="Montserrat" panose="00000500000000000000" pitchFamily="2" charset="0"/>
              </a:rPr>
              <a:t>Maria had to leave her home and travel on a Red Cross evacuation route. </a:t>
            </a:r>
            <a:r>
              <a:rPr lang="en-US" sz="1600" b="1" dirty="0">
                <a:solidFill>
                  <a:srgbClr val="E5E5FF"/>
                </a:solidFill>
                <a:latin typeface="Montserrat" panose="00000500000000000000" pitchFamily="2" charset="0"/>
              </a:rPr>
              <a:t>They had nowhere to go and chose another village by chance – by sticking their finger in the air, according to Maria. Their new community really helped the young family:</a:t>
            </a:r>
          </a:p>
          <a:p>
            <a:endParaRPr lang="en-US" sz="1600" b="1" dirty="0">
              <a:solidFill>
                <a:srgbClr val="E5E5FF"/>
              </a:solidFill>
              <a:latin typeface="Montserrat" panose="00000500000000000000" pitchFamily="2" charset="0"/>
            </a:endParaRPr>
          </a:p>
          <a:p>
            <a:r>
              <a:rPr lang="en-US" sz="1600" b="1" dirty="0">
                <a:solidFill>
                  <a:srgbClr val="E5E5FF"/>
                </a:solidFill>
                <a:latin typeface="Montserrat" panose="00000500000000000000" pitchFamily="2" charset="0"/>
              </a:rPr>
              <a:t>“We just came to the village office, there were some kind people. They called around and said, ‘There’s a house.’”</a:t>
            </a:r>
            <a:endParaRPr lang="en-GB" sz="1600" b="1" dirty="0">
              <a:solidFill>
                <a:srgbClr val="E5E5FF"/>
              </a:solidFill>
              <a:latin typeface="Montserrat" panose="00000500000000000000" pitchFamily="2" charset="0"/>
            </a:endParaRPr>
          </a:p>
          <a:p>
            <a:endParaRPr lang="en-GB" sz="2000" b="1" dirty="0">
              <a:solidFill>
                <a:srgbClr val="E5E5FF"/>
              </a:solidFill>
              <a:latin typeface="Montserrat" panose="00000500000000000000" pitchFamily="2" charset="0"/>
            </a:endParaRPr>
          </a:p>
          <a:p>
            <a:endParaRPr lang="en-GB" sz="2000" b="1" dirty="0">
              <a:solidFill>
                <a:srgbClr val="E5E5FF"/>
              </a:solidFill>
              <a:latin typeface="Montserrat" panose="00000500000000000000" pitchFamily="2" charset="0"/>
            </a:endParaRPr>
          </a:p>
          <a:p>
            <a:r>
              <a:rPr lang="en-GB" sz="2000" b="1" dirty="0">
                <a:solidFill>
                  <a:srgbClr val="E5E5FF"/>
                </a:solidFill>
                <a:latin typeface="Montserrat" panose="00000500000000000000" pitchFamily="2" charset="0"/>
              </a:rPr>
              <a:t>  </a:t>
            </a:r>
          </a:p>
          <a:p>
            <a:endParaRPr lang="en-GB" sz="2000" b="1" dirty="0">
              <a:solidFill>
                <a:srgbClr val="E5E5FF"/>
              </a:solidFill>
              <a:latin typeface="Montserrat" panose="00000500000000000000" pitchFamily="2" charset="0"/>
            </a:endParaRPr>
          </a:p>
        </p:txBody>
      </p:sp>
      <p:pic>
        <p:nvPicPr>
          <p:cNvPr id="7" name="Picture 6" descr="A group of colorful smoke&#10;&#10;Description automatically generated">
            <a:extLst>
              <a:ext uri="{FF2B5EF4-FFF2-40B4-BE49-F238E27FC236}">
                <a16:creationId xmlns:a16="http://schemas.microsoft.com/office/drawing/2014/main" id="{1A5C1F38-0766-DD9F-9EB7-3E2B5F762C8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490410">
            <a:off x="6919931" y="1198227"/>
            <a:ext cx="3851375" cy="1607448"/>
          </a:xfrm>
          <a:prstGeom prst="rect">
            <a:avLst/>
          </a:prstGeom>
        </p:spPr>
      </p:pic>
      <p:sp>
        <p:nvSpPr>
          <p:cNvPr id="2" name="Rectangle 1">
            <a:extLst>
              <a:ext uri="{FF2B5EF4-FFF2-40B4-BE49-F238E27FC236}">
                <a16:creationId xmlns:a16="http://schemas.microsoft.com/office/drawing/2014/main" id="{4273CFEF-67D7-3330-435B-A02AEDCB1ABF}"/>
              </a:ext>
            </a:extLst>
          </p:cNvPr>
          <p:cNvSpPr/>
          <p:nvPr/>
        </p:nvSpPr>
        <p:spPr>
          <a:xfrm>
            <a:off x="6288551" y="1675168"/>
            <a:ext cx="5464629" cy="64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rgbClr val="222544"/>
                </a:solidFill>
                <a:latin typeface="Montserrat" panose="00000500000000000000" pitchFamily="2" charset="0"/>
              </a:rPr>
              <a:t>Blessed is she</a:t>
            </a:r>
          </a:p>
        </p:txBody>
      </p:sp>
      <p:sp>
        <p:nvSpPr>
          <p:cNvPr id="5" name="TextBox 4">
            <a:extLst>
              <a:ext uri="{FF2B5EF4-FFF2-40B4-BE49-F238E27FC236}">
                <a16:creationId xmlns:a16="http://schemas.microsoft.com/office/drawing/2014/main" id="{B04A3F90-437E-C213-6FFD-2C6150D209DF}"/>
              </a:ext>
            </a:extLst>
          </p:cNvPr>
          <p:cNvSpPr txBox="1"/>
          <p:nvPr/>
        </p:nvSpPr>
        <p:spPr>
          <a:xfrm>
            <a:off x="3607747" y="387856"/>
            <a:ext cx="8267041" cy="1015663"/>
          </a:xfrm>
          <a:prstGeom prst="rect">
            <a:avLst/>
          </a:prstGeom>
          <a:noFill/>
        </p:spPr>
        <p:txBody>
          <a:bodyPr wrap="square" rtlCol="0">
            <a:spAutoFit/>
          </a:bodyPr>
          <a:lstStyle/>
          <a:p>
            <a:pPr algn="r"/>
            <a:r>
              <a:rPr lang="en-US" sz="2000" b="1" dirty="0">
                <a:solidFill>
                  <a:srgbClr val="E5E5FF"/>
                </a:solidFill>
                <a:latin typeface="Montserrat" panose="00000500000000000000" pitchFamily="2" charset="0"/>
              </a:rPr>
              <a:t>And blessed is she who believed that there would be a fulfillment of what was spoken to her from the Lord. </a:t>
            </a:r>
          </a:p>
          <a:p>
            <a:pPr algn="r"/>
            <a:r>
              <a:rPr lang="en-US" sz="2000" b="1" dirty="0">
                <a:solidFill>
                  <a:srgbClr val="E5E5FF"/>
                </a:solidFill>
                <a:latin typeface="Montserrat" panose="00000500000000000000" pitchFamily="2" charset="0"/>
              </a:rPr>
              <a:t>Luke 1:45</a:t>
            </a:r>
          </a:p>
        </p:txBody>
      </p:sp>
      <p:sp>
        <p:nvSpPr>
          <p:cNvPr id="6" name="TextBox 5">
            <a:extLst>
              <a:ext uri="{FF2B5EF4-FFF2-40B4-BE49-F238E27FC236}">
                <a16:creationId xmlns:a16="http://schemas.microsoft.com/office/drawing/2014/main" id="{82B8726F-767B-82C4-A6B3-33B96BF15B1D}"/>
              </a:ext>
            </a:extLst>
          </p:cNvPr>
          <p:cNvSpPr txBox="1"/>
          <p:nvPr/>
        </p:nvSpPr>
        <p:spPr>
          <a:xfrm>
            <a:off x="491383" y="5512709"/>
            <a:ext cx="5604617" cy="523220"/>
          </a:xfrm>
          <a:prstGeom prst="rect">
            <a:avLst/>
          </a:prstGeom>
          <a:noFill/>
        </p:spPr>
        <p:txBody>
          <a:bodyPr wrap="square" rtlCol="0">
            <a:spAutoFit/>
          </a:bodyPr>
          <a:lstStyle/>
          <a:p>
            <a:pPr algn="ctr"/>
            <a:r>
              <a:rPr lang="en-GB" sz="1400" b="1">
                <a:latin typeface="Montserrat" panose="00000500000000000000" pitchFamily="2" charset="0"/>
              </a:rPr>
              <a:t>Yuliia and her Mum playing with playdough at their new home</a:t>
            </a:r>
            <a:endParaRPr lang="en-US" sz="1400" b="1">
              <a:latin typeface="Montserrat" panose="00000500000000000000" pitchFamily="2" charset="0"/>
            </a:endParaRPr>
          </a:p>
        </p:txBody>
      </p:sp>
    </p:spTree>
    <p:extLst>
      <p:ext uri="{BB962C8B-B14F-4D97-AF65-F5344CB8AC3E}">
        <p14:creationId xmlns:p14="http://schemas.microsoft.com/office/powerpoint/2010/main" val="9052135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007BAD-33C4-B40B-438C-AD6139389469}"/>
              </a:ext>
            </a:extLst>
          </p:cNvPr>
          <p:cNvSpPr/>
          <p:nvPr/>
        </p:nvSpPr>
        <p:spPr>
          <a:xfrm>
            <a:off x="5170714" y="0"/>
            <a:ext cx="7021286" cy="6843676"/>
          </a:xfrm>
          <a:prstGeom prst="rect">
            <a:avLst/>
          </a:prstGeom>
          <a:gradFill flip="none" rotWithShape="1">
            <a:gsLst>
              <a:gs pos="11000">
                <a:srgbClr val="D48E86"/>
              </a:gs>
              <a:gs pos="0">
                <a:srgbClr val="24130E"/>
              </a:gs>
              <a:gs pos="100000">
                <a:srgbClr val="9954CC"/>
              </a:gs>
              <a:gs pos="79000">
                <a:srgbClr val="9954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6741" y="5747189"/>
            <a:ext cx="2609519" cy="1073974"/>
          </a:xfrm>
          <a:prstGeom prst="rect">
            <a:avLst/>
          </a:prstGeom>
        </p:spPr>
      </p:pic>
      <p:pic>
        <p:nvPicPr>
          <p:cNvPr id="7" name="Picture 6" descr="A group of colorful smoke&#10;&#10;Description automatically generated">
            <a:extLst>
              <a:ext uri="{FF2B5EF4-FFF2-40B4-BE49-F238E27FC236}">
                <a16:creationId xmlns:a16="http://schemas.microsoft.com/office/drawing/2014/main" id="{D2114769-89D3-AADB-5CA3-FABB19B08D4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353958">
            <a:off x="6747515" y="3447173"/>
            <a:ext cx="5958453" cy="2486879"/>
          </a:xfrm>
          <a:prstGeom prst="rect">
            <a:avLst/>
          </a:prstGeom>
        </p:spPr>
      </p:pic>
      <p:sp>
        <p:nvSpPr>
          <p:cNvPr id="3" name="TextBox 2">
            <a:extLst>
              <a:ext uri="{FF2B5EF4-FFF2-40B4-BE49-F238E27FC236}">
                <a16:creationId xmlns:a16="http://schemas.microsoft.com/office/drawing/2014/main" id="{92E65ECB-9356-3E10-D3C3-9BC57559B973}"/>
              </a:ext>
            </a:extLst>
          </p:cNvPr>
          <p:cNvSpPr txBox="1"/>
          <p:nvPr/>
        </p:nvSpPr>
        <p:spPr>
          <a:xfrm>
            <a:off x="7286910" y="160958"/>
            <a:ext cx="4494274" cy="5262979"/>
          </a:xfrm>
          <a:prstGeom prst="rect">
            <a:avLst/>
          </a:prstGeom>
          <a:noFill/>
        </p:spPr>
        <p:txBody>
          <a:bodyPr wrap="square" rtlCol="0">
            <a:spAutoFit/>
          </a:bodyPr>
          <a:lstStyle/>
          <a:p>
            <a:r>
              <a:rPr lang="en-GB" sz="1700" b="1" dirty="0">
                <a:solidFill>
                  <a:srgbClr val="E5E5FF"/>
                </a:solidFill>
                <a:latin typeface="Montserrat" panose="00000500000000000000" pitchFamily="2" charset="0"/>
              </a:rPr>
              <a:t>One of the first things Mary did after hearing the news that she would bear a son was to visit her cousin Elizabeth. Elizabeth would be able to empathise with a miraculous pregnancy.</a:t>
            </a:r>
          </a:p>
          <a:p>
            <a:endParaRPr lang="en-GB" sz="1700" b="1" dirty="0">
              <a:solidFill>
                <a:srgbClr val="E5E5FF"/>
              </a:solidFill>
              <a:latin typeface="Montserrat" panose="00000500000000000000" pitchFamily="2" charset="0"/>
            </a:endParaRPr>
          </a:p>
          <a:p>
            <a:r>
              <a:rPr lang="en-GB" sz="1700" b="1" dirty="0">
                <a:solidFill>
                  <a:srgbClr val="E5E5FF"/>
                </a:solidFill>
                <a:latin typeface="Montserrat" panose="00000500000000000000" pitchFamily="2" charset="0"/>
              </a:rPr>
              <a:t>The villagers who helped Maria and her young family also empathised with their situation. Maria said </a:t>
            </a:r>
            <a:r>
              <a:rPr lang="en-US" sz="1700" b="1" dirty="0">
                <a:solidFill>
                  <a:srgbClr val="E5E5FF"/>
                </a:solidFill>
                <a:latin typeface="Montserrat" panose="00000500000000000000" pitchFamily="2" charset="0"/>
              </a:rPr>
              <a:t>her neighbours have been amazing and have helped the family so much – during planting season, older community members joined with the family to help plant potatoes.</a:t>
            </a:r>
            <a:r>
              <a:rPr lang="en-GB" sz="1700" b="1" dirty="0">
                <a:solidFill>
                  <a:srgbClr val="E5E5FF"/>
                </a:solidFill>
                <a:latin typeface="Montserrat" panose="00000500000000000000" pitchFamily="2" charset="0"/>
              </a:rPr>
              <a:t> </a:t>
            </a:r>
          </a:p>
          <a:p>
            <a:pPr algn="ctr"/>
            <a:endParaRPr lang="en-GB" sz="1700" b="1" dirty="0">
              <a:solidFill>
                <a:srgbClr val="E5E5FF"/>
              </a:solidFill>
              <a:latin typeface="Montserrat" panose="00000500000000000000" pitchFamily="2" charset="0"/>
            </a:endParaRPr>
          </a:p>
          <a:p>
            <a:pPr algn="ctr"/>
            <a:r>
              <a:rPr lang="en-GB" sz="1600" b="1" dirty="0">
                <a:solidFill>
                  <a:srgbClr val="E5E5FF"/>
                </a:solidFill>
                <a:latin typeface="Montserrat" panose="00000500000000000000" pitchFamily="2" charset="0"/>
              </a:rPr>
              <a:t>Lord, we thank you for friends and members of our community that demonstrate empathy towards us in our time of need. Amen.</a:t>
            </a:r>
          </a:p>
        </p:txBody>
      </p:sp>
      <p:pic>
        <p:nvPicPr>
          <p:cNvPr id="6" name="Picture 5" descr="A person and two children posing for a picture&#10;&#10;Description automatically generated">
            <a:extLst>
              <a:ext uri="{FF2B5EF4-FFF2-40B4-BE49-F238E27FC236}">
                <a16:creationId xmlns:a16="http://schemas.microsoft.com/office/drawing/2014/main" id="{9D7C3396-A867-8B12-3F30-AC75F4AAA1D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0" y="30489"/>
            <a:ext cx="7063543" cy="6813187"/>
          </a:xfrm>
          <a:prstGeom prst="rect">
            <a:avLst/>
          </a:prstGeom>
          <a:ln>
            <a:noFill/>
          </a:ln>
          <a:effectLst>
            <a:softEdge rad="0"/>
          </a:effectLst>
        </p:spPr>
      </p:pic>
      <p:sp>
        <p:nvSpPr>
          <p:cNvPr id="14" name="TextBox 13">
            <a:extLst>
              <a:ext uri="{FF2B5EF4-FFF2-40B4-BE49-F238E27FC236}">
                <a16:creationId xmlns:a16="http://schemas.microsoft.com/office/drawing/2014/main" id="{26CF463F-E3C1-352D-EFAB-E20F1CE46320}"/>
              </a:ext>
            </a:extLst>
          </p:cNvPr>
          <p:cNvSpPr txBox="1"/>
          <p:nvPr/>
        </p:nvSpPr>
        <p:spPr>
          <a:xfrm>
            <a:off x="193854" y="6180627"/>
            <a:ext cx="6722697" cy="307777"/>
          </a:xfrm>
          <a:prstGeom prst="rect">
            <a:avLst/>
          </a:prstGeom>
          <a:solidFill>
            <a:srgbClr val="222544">
              <a:alpha val="62000"/>
            </a:srgbClr>
          </a:solidFill>
        </p:spPr>
        <p:txBody>
          <a:bodyPr wrap="square" rtlCol="0">
            <a:spAutoFit/>
          </a:bodyPr>
          <a:lstStyle/>
          <a:p>
            <a:pPr algn="ctr"/>
            <a:r>
              <a:rPr lang="en-GB" sz="1400" b="1">
                <a:solidFill>
                  <a:schemeClr val="bg1"/>
                </a:solidFill>
                <a:latin typeface="Montserrat" panose="00000500000000000000" pitchFamily="2" charset="0"/>
              </a:rPr>
              <a:t>Maria and her two sons</a:t>
            </a:r>
          </a:p>
        </p:txBody>
      </p:sp>
      <p:pic>
        <p:nvPicPr>
          <p:cNvPr id="8" name="Picture 7" descr="A group of snowflakes on a black background&#10;&#10;Description automatically generated">
            <a:extLst>
              <a:ext uri="{FF2B5EF4-FFF2-40B4-BE49-F238E27FC236}">
                <a16:creationId xmlns:a16="http://schemas.microsoft.com/office/drawing/2014/main" id="{0D090BF9-12A6-FA93-2E1C-E09AC8A934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64908" y="5954135"/>
            <a:ext cx="658063" cy="941452"/>
          </a:xfrm>
          <a:prstGeom prst="rect">
            <a:avLst/>
          </a:prstGeom>
        </p:spPr>
      </p:pic>
      <p:pic>
        <p:nvPicPr>
          <p:cNvPr id="9" name="Graphic 8" descr="Monthly calendar outline">
            <a:hlinkClick r:id="rId7" action="ppaction://hlinksldjump"/>
            <a:extLst>
              <a:ext uri="{FF2B5EF4-FFF2-40B4-BE49-F238E27FC236}">
                <a16:creationId xmlns:a16="http://schemas.microsoft.com/office/drawing/2014/main" id="{180487A6-0ADA-8091-B04D-850B7C1FB0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84030" y="5803702"/>
            <a:ext cx="914400" cy="914400"/>
          </a:xfrm>
          <a:prstGeom prst="rect">
            <a:avLst/>
          </a:prstGeom>
        </p:spPr>
      </p:pic>
    </p:spTree>
    <p:extLst>
      <p:ext uri="{BB962C8B-B14F-4D97-AF65-F5344CB8AC3E}">
        <p14:creationId xmlns:p14="http://schemas.microsoft.com/office/powerpoint/2010/main" val="52608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9954CC"/>
        </a:solidFill>
        <a:effectLst/>
      </p:bgPr>
    </p:bg>
    <p:spTree>
      <p:nvGrpSpPr>
        <p:cNvPr id="1" name=""/>
        <p:cNvGrpSpPr/>
        <p:nvPr/>
      </p:nvGrpSpPr>
      <p:grpSpPr>
        <a:xfrm>
          <a:off x="0" y="0"/>
          <a:ext cx="0" cy="0"/>
          <a:chOff x="0" y="0"/>
          <a:chExt cx="0" cy="0"/>
        </a:xfrm>
      </p:grpSpPr>
      <p:pic>
        <p:nvPicPr>
          <p:cNvPr id="23" name="Picture 22" descr="A tree and stars in the sky&#10;&#10;Description automatically generated">
            <a:extLst>
              <a:ext uri="{FF2B5EF4-FFF2-40B4-BE49-F238E27FC236}">
                <a16:creationId xmlns:a16="http://schemas.microsoft.com/office/drawing/2014/main" id="{92B53489-29A3-E9B0-6A56-7F8846EAC4F4}"/>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a:stretch/>
        </p:blipFill>
        <p:spPr>
          <a:xfrm>
            <a:off x="-16205" y="-16977"/>
            <a:ext cx="12208204" cy="6867115"/>
          </a:xfrm>
          <a:prstGeom prst="rect">
            <a:avLst/>
          </a:prstGeom>
        </p:spPr>
      </p:pic>
      <p:pic>
        <p:nvPicPr>
          <p:cNvPr id="3" name="Picture 2" descr="A group of colorful smoke&#10;&#10;Description automatically generated">
            <a:extLst>
              <a:ext uri="{FF2B5EF4-FFF2-40B4-BE49-F238E27FC236}">
                <a16:creationId xmlns:a16="http://schemas.microsoft.com/office/drawing/2014/main" id="{11312FCB-9E50-B8AC-C801-B6EA8D567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0"/>
            <a:ext cx="3418115" cy="2364832"/>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481" y="5601609"/>
            <a:ext cx="2609519" cy="1073974"/>
          </a:xfrm>
          <a:prstGeom prst="rect">
            <a:avLst/>
          </a:prstGeom>
        </p:spPr>
      </p:pic>
      <p:pic>
        <p:nvPicPr>
          <p:cNvPr id="8" name="Picture 7" descr="A group of colorful smoke&#10;&#10;Description automatically generated">
            <a:extLst>
              <a:ext uri="{FF2B5EF4-FFF2-40B4-BE49-F238E27FC236}">
                <a16:creationId xmlns:a16="http://schemas.microsoft.com/office/drawing/2014/main" id="{63EB40D3-F4F7-BD18-6897-457B46AC34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0800000">
            <a:off x="-7495" y="0"/>
            <a:ext cx="4658437" cy="2674985"/>
          </a:xfrm>
          <a:prstGeom prst="rect">
            <a:avLst/>
          </a:prstGeom>
        </p:spPr>
      </p:pic>
      <p:pic>
        <p:nvPicPr>
          <p:cNvPr id="16" name="Picture 15" descr="A group of gold stars on a black background&#10;&#10;Description automatically generated">
            <a:extLst>
              <a:ext uri="{FF2B5EF4-FFF2-40B4-BE49-F238E27FC236}">
                <a16:creationId xmlns:a16="http://schemas.microsoft.com/office/drawing/2014/main" id="{BA553F60-2BE5-01DB-9C02-B140BBE73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2241612" y="-67476"/>
            <a:ext cx="848708" cy="848708"/>
          </a:xfrm>
          <a:prstGeom prst="rect">
            <a:avLst/>
          </a:prstGeom>
        </p:spPr>
      </p:pic>
      <p:sp>
        <p:nvSpPr>
          <p:cNvPr id="19" name="Rectangle 18">
            <a:extLst>
              <a:ext uri="{FF2B5EF4-FFF2-40B4-BE49-F238E27FC236}">
                <a16:creationId xmlns:a16="http://schemas.microsoft.com/office/drawing/2014/main" id="{FB8BB5B3-8377-CBE4-E1C6-49879102DEB0}"/>
              </a:ext>
            </a:extLst>
          </p:cNvPr>
          <p:cNvSpPr/>
          <p:nvPr/>
        </p:nvSpPr>
        <p:spPr>
          <a:xfrm>
            <a:off x="788738" y="1823126"/>
            <a:ext cx="5271254" cy="35730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2F42EAD-F92E-145D-28D4-AC3465C65AAB}"/>
              </a:ext>
            </a:extLst>
          </p:cNvPr>
          <p:cNvSpPr txBox="1"/>
          <p:nvPr/>
        </p:nvSpPr>
        <p:spPr>
          <a:xfrm>
            <a:off x="254061" y="387856"/>
            <a:ext cx="3707956" cy="830997"/>
          </a:xfrm>
          <a:prstGeom prst="rect">
            <a:avLst/>
          </a:prstGeom>
          <a:noFill/>
        </p:spPr>
        <p:txBody>
          <a:bodyPr wrap="square" rtlCol="0">
            <a:spAutoFit/>
          </a:bodyPr>
          <a:lstStyle/>
          <a:p>
            <a:r>
              <a:rPr lang="en-GB" sz="2400" b="1" dirty="0">
                <a:solidFill>
                  <a:srgbClr val="E5E5FF"/>
                </a:solidFill>
                <a:latin typeface="Montserrat" panose="00000500000000000000" pitchFamily="2" charset="0"/>
              </a:rPr>
              <a:t>Monday </a:t>
            </a:r>
          </a:p>
          <a:p>
            <a:r>
              <a:rPr lang="en-GB" sz="2400" b="1" dirty="0">
                <a:solidFill>
                  <a:srgbClr val="E5E5FF"/>
                </a:solidFill>
                <a:latin typeface="Montserrat" panose="00000500000000000000" pitchFamily="2" charset="0"/>
              </a:rPr>
              <a:t>23 December</a:t>
            </a:r>
            <a:endParaRPr lang="en-US" sz="2400" b="1" dirty="0">
              <a:solidFill>
                <a:srgbClr val="E5E5FF"/>
              </a:solidFill>
              <a:latin typeface="Montserrat" panose="00000500000000000000" pitchFamily="2" charset="0"/>
            </a:endParaRPr>
          </a:p>
        </p:txBody>
      </p:sp>
      <p:pic>
        <p:nvPicPr>
          <p:cNvPr id="20" name="Picture 19" descr="A group of gold stars on a black background&#10;&#10;Description automatically generated">
            <a:extLst>
              <a:ext uri="{FF2B5EF4-FFF2-40B4-BE49-F238E27FC236}">
                <a16:creationId xmlns:a16="http://schemas.microsoft.com/office/drawing/2014/main" id="{A84D4D3F-3E20-98FA-EC07-D2DCB6ABFA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76967" y="1428525"/>
            <a:ext cx="848708" cy="848708"/>
          </a:xfrm>
          <a:prstGeom prst="rect">
            <a:avLst/>
          </a:prstGeom>
        </p:spPr>
      </p:pic>
      <p:pic>
        <p:nvPicPr>
          <p:cNvPr id="21" name="Picture 20" descr="A group of gold stars on a black background&#10;&#10;Description automatically generated">
            <a:extLst>
              <a:ext uri="{FF2B5EF4-FFF2-40B4-BE49-F238E27FC236}">
                <a16:creationId xmlns:a16="http://schemas.microsoft.com/office/drawing/2014/main" id="{78820B70-3BAE-271A-A8A1-268366D84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55631" y="-77002"/>
            <a:ext cx="848708" cy="848708"/>
          </a:xfrm>
          <a:prstGeom prst="rect">
            <a:avLst/>
          </a:prstGeom>
        </p:spPr>
      </p:pic>
      <p:sp>
        <p:nvSpPr>
          <p:cNvPr id="22" name="TextBox 21">
            <a:extLst>
              <a:ext uri="{FF2B5EF4-FFF2-40B4-BE49-F238E27FC236}">
                <a16:creationId xmlns:a16="http://schemas.microsoft.com/office/drawing/2014/main" id="{1439F622-E0F4-9A98-B6C4-5A385617D09B}"/>
              </a:ext>
            </a:extLst>
          </p:cNvPr>
          <p:cNvSpPr txBox="1"/>
          <p:nvPr/>
        </p:nvSpPr>
        <p:spPr>
          <a:xfrm>
            <a:off x="6288551" y="2001952"/>
            <a:ext cx="5586237" cy="5016758"/>
          </a:xfrm>
          <a:prstGeom prst="rect">
            <a:avLst/>
          </a:prstGeom>
          <a:noFill/>
        </p:spPr>
        <p:txBody>
          <a:bodyPr wrap="square" rtlCol="0">
            <a:spAutoFit/>
          </a:bodyPr>
          <a:lstStyle/>
          <a:p>
            <a:endParaRPr lang="en-GB" sz="2000" b="1" dirty="0">
              <a:solidFill>
                <a:srgbClr val="E5E5FF"/>
              </a:solidFill>
              <a:latin typeface="Montserrat" panose="00000500000000000000" pitchFamily="2" charset="0"/>
            </a:endParaRPr>
          </a:p>
          <a:p>
            <a:r>
              <a:rPr lang="en-GB" sz="2000" b="1" dirty="0">
                <a:solidFill>
                  <a:srgbClr val="E5E5FF"/>
                </a:solidFill>
                <a:latin typeface="Montserrat" panose="00000500000000000000" pitchFamily="2" charset="0"/>
              </a:rPr>
              <a:t>Sagesse </a:t>
            </a:r>
            <a:r>
              <a:rPr lang="en-US" sz="2000" b="1" dirty="0">
                <a:solidFill>
                  <a:srgbClr val="E5E5FF"/>
                </a:solidFill>
                <a:latin typeface="Montserrat" panose="00000500000000000000" pitchFamily="2" charset="0"/>
              </a:rPr>
              <a:t>is Bernadette’s daughter. We were introduced to Bernadette on 7 December. </a:t>
            </a:r>
          </a:p>
          <a:p>
            <a:endParaRPr lang="en-US" sz="2000" b="1" dirty="0">
              <a:solidFill>
                <a:srgbClr val="E5E5FF"/>
              </a:solidFill>
              <a:latin typeface="Montserrat" panose="00000500000000000000" pitchFamily="2" charset="0"/>
            </a:endParaRPr>
          </a:p>
          <a:p>
            <a:r>
              <a:rPr lang="en-US" sz="2000" b="1" dirty="0">
                <a:solidFill>
                  <a:srgbClr val="E5E5FF"/>
                </a:solidFill>
                <a:latin typeface="Montserrat" panose="00000500000000000000" pitchFamily="2" charset="0"/>
              </a:rPr>
              <a:t>Sagesse wants to be a doctor. At the moment, as well as going to school, she helps her mother to make and sell charcoal stoves, as well as helping to cultivate and sell the mushrooms that are part of the CAJED project in Goma, DRC.</a:t>
            </a:r>
            <a:endParaRPr lang="en-GB" sz="2000" b="1" dirty="0">
              <a:solidFill>
                <a:srgbClr val="E5E5FF"/>
              </a:solidFill>
              <a:latin typeface="Montserrat" panose="00000500000000000000" pitchFamily="2" charset="0"/>
            </a:endParaRPr>
          </a:p>
          <a:p>
            <a:endParaRPr lang="en-GB" sz="2000" b="1" dirty="0">
              <a:solidFill>
                <a:srgbClr val="E5E5FF"/>
              </a:solidFill>
              <a:latin typeface="Montserrat" panose="00000500000000000000" pitchFamily="2" charset="0"/>
            </a:endParaRPr>
          </a:p>
          <a:p>
            <a:endParaRPr lang="en-GB" sz="2000" b="1" dirty="0">
              <a:solidFill>
                <a:srgbClr val="E5E5FF"/>
              </a:solidFill>
              <a:latin typeface="Montserrat" panose="00000500000000000000" pitchFamily="2" charset="0"/>
            </a:endParaRPr>
          </a:p>
          <a:p>
            <a:r>
              <a:rPr lang="en-GB" sz="2000" b="1" dirty="0">
                <a:solidFill>
                  <a:srgbClr val="E5E5FF"/>
                </a:solidFill>
                <a:latin typeface="Montserrat" panose="00000500000000000000" pitchFamily="2" charset="0"/>
              </a:rPr>
              <a:t>  </a:t>
            </a:r>
          </a:p>
          <a:p>
            <a:endParaRPr lang="en-GB" sz="2000" b="1" dirty="0">
              <a:solidFill>
                <a:srgbClr val="E5E5FF"/>
              </a:solidFill>
              <a:latin typeface="Montserrat" panose="00000500000000000000" pitchFamily="2" charset="0"/>
            </a:endParaRPr>
          </a:p>
        </p:txBody>
      </p:sp>
      <p:pic>
        <p:nvPicPr>
          <p:cNvPr id="7" name="Picture 6" descr="A group of colorful smoke&#10;&#10;Description automatically generated">
            <a:extLst>
              <a:ext uri="{FF2B5EF4-FFF2-40B4-BE49-F238E27FC236}">
                <a16:creationId xmlns:a16="http://schemas.microsoft.com/office/drawing/2014/main" id="{1A5C1F38-0766-DD9F-9EB7-3E2B5F762C8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490410">
            <a:off x="6919931" y="1198227"/>
            <a:ext cx="3851375" cy="1607448"/>
          </a:xfrm>
          <a:prstGeom prst="rect">
            <a:avLst/>
          </a:prstGeom>
        </p:spPr>
      </p:pic>
      <p:sp>
        <p:nvSpPr>
          <p:cNvPr id="2" name="Rectangle 1">
            <a:extLst>
              <a:ext uri="{FF2B5EF4-FFF2-40B4-BE49-F238E27FC236}">
                <a16:creationId xmlns:a16="http://schemas.microsoft.com/office/drawing/2014/main" id="{4273CFEF-67D7-3330-435B-A02AEDCB1ABF}"/>
              </a:ext>
            </a:extLst>
          </p:cNvPr>
          <p:cNvSpPr/>
          <p:nvPr/>
        </p:nvSpPr>
        <p:spPr>
          <a:xfrm>
            <a:off x="6288551" y="1675168"/>
            <a:ext cx="5464629" cy="64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rgbClr val="222544"/>
                </a:solidFill>
                <a:latin typeface="Montserrat" panose="00000500000000000000" pitchFamily="2" charset="0"/>
              </a:rPr>
              <a:t>Rejoicing together</a:t>
            </a:r>
          </a:p>
        </p:txBody>
      </p:sp>
      <p:sp>
        <p:nvSpPr>
          <p:cNvPr id="5" name="TextBox 4">
            <a:extLst>
              <a:ext uri="{FF2B5EF4-FFF2-40B4-BE49-F238E27FC236}">
                <a16:creationId xmlns:a16="http://schemas.microsoft.com/office/drawing/2014/main" id="{B04A3F90-437E-C213-6FFD-2C6150D209DF}"/>
              </a:ext>
            </a:extLst>
          </p:cNvPr>
          <p:cNvSpPr txBox="1"/>
          <p:nvPr/>
        </p:nvSpPr>
        <p:spPr>
          <a:xfrm>
            <a:off x="3607747" y="387856"/>
            <a:ext cx="8267041" cy="1015663"/>
          </a:xfrm>
          <a:prstGeom prst="rect">
            <a:avLst/>
          </a:prstGeom>
          <a:noFill/>
        </p:spPr>
        <p:txBody>
          <a:bodyPr wrap="square" rtlCol="0">
            <a:spAutoFit/>
          </a:bodyPr>
          <a:lstStyle/>
          <a:p>
            <a:pPr algn="r"/>
            <a:r>
              <a:rPr lang="en-US" sz="2000" b="1" dirty="0">
                <a:solidFill>
                  <a:srgbClr val="E5E5FF"/>
                </a:solidFill>
                <a:latin typeface="Montserrat" panose="00000500000000000000" pitchFamily="2" charset="0"/>
              </a:rPr>
              <a:t>And her neighbours and relatives heard that the Lord had shown great mercy to her, and they rejoiced with her.</a:t>
            </a:r>
          </a:p>
          <a:p>
            <a:pPr algn="r"/>
            <a:r>
              <a:rPr lang="en-US" sz="2000" b="1" dirty="0">
                <a:solidFill>
                  <a:srgbClr val="E5E5FF"/>
                </a:solidFill>
                <a:latin typeface="Montserrat" panose="00000500000000000000" pitchFamily="2" charset="0"/>
              </a:rPr>
              <a:t>Luke 1:58</a:t>
            </a:r>
          </a:p>
        </p:txBody>
      </p:sp>
      <p:sp>
        <p:nvSpPr>
          <p:cNvPr id="6" name="TextBox 5">
            <a:extLst>
              <a:ext uri="{FF2B5EF4-FFF2-40B4-BE49-F238E27FC236}">
                <a16:creationId xmlns:a16="http://schemas.microsoft.com/office/drawing/2014/main" id="{82B8726F-767B-82C4-A6B3-33B96BF15B1D}"/>
              </a:ext>
            </a:extLst>
          </p:cNvPr>
          <p:cNvSpPr txBox="1"/>
          <p:nvPr/>
        </p:nvSpPr>
        <p:spPr>
          <a:xfrm>
            <a:off x="491383" y="5512709"/>
            <a:ext cx="5604617" cy="307777"/>
          </a:xfrm>
          <a:prstGeom prst="rect">
            <a:avLst/>
          </a:prstGeom>
          <a:noFill/>
        </p:spPr>
        <p:txBody>
          <a:bodyPr wrap="square" rtlCol="0">
            <a:spAutoFit/>
          </a:bodyPr>
          <a:lstStyle/>
          <a:p>
            <a:pPr algn="ctr"/>
            <a:r>
              <a:rPr lang="en-GB" sz="1400" b="1">
                <a:latin typeface="Montserrat" panose="00000500000000000000" pitchFamily="2" charset="0"/>
              </a:rPr>
              <a:t>Sagesse, 15, at home.</a:t>
            </a:r>
            <a:endParaRPr lang="en-US" sz="1400" b="1">
              <a:latin typeface="Montserrat" panose="00000500000000000000" pitchFamily="2" charset="0"/>
            </a:endParaRPr>
          </a:p>
        </p:txBody>
      </p:sp>
    </p:spTree>
    <p:extLst>
      <p:ext uri="{BB962C8B-B14F-4D97-AF65-F5344CB8AC3E}">
        <p14:creationId xmlns:p14="http://schemas.microsoft.com/office/powerpoint/2010/main" val="3069566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54CC"/>
        </a:solidFill>
        <a:effectLst/>
      </p:bgPr>
    </p:bg>
    <p:spTree>
      <p:nvGrpSpPr>
        <p:cNvPr id="1" name=""/>
        <p:cNvGrpSpPr/>
        <p:nvPr/>
      </p:nvGrpSpPr>
      <p:grpSpPr>
        <a:xfrm>
          <a:off x="0" y="0"/>
          <a:ext cx="0" cy="0"/>
          <a:chOff x="0" y="0"/>
          <a:chExt cx="0" cy="0"/>
        </a:xfrm>
      </p:grpSpPr>
      <p:pic>
        <p:nvPicPr>
          <p:cNvPr id="23" name="Picture 22" descr="A tree and stars in the sky&#10;&#10;Description automatically generated">
            <a:extLst>
              <a:ext uri="{FF2B5EF4-FFF2-40B4-BE49-F238E27FC236}">
                <a16:creationId xmlns:a16="http://schemas.microsoft.com/office/drawing/2014/main" id="{92B53489-29A3-E9B0-6A56-7F8846EAC4F4}"/>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group of colorful smoke&#10;&#10;Description automatically generated">
            <a:extLst>
              <a:ext uri="{FF2B5EF4-FFF2-40B4-BE49-F238E27FC236}">
                <a16:creationId xmlns:a16="http://schemas.microsoft.com/office/drawing/2014/main" id="{11312FCB-9E50-B8AC-C801-B6EA8D567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0"/>
            <a:ext cx="3418115" cy="2364832"/>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6487" y="5742950"/>
            <a:ext cx="2609519" cy="1073974"/>
          </a:xfrm>
          <a:prstGeom prst="rect">
            <a:avLst/>
          </a:prstGeom>
        </p:spPr>
      </p:pic>
      <p:pic>
        <p:nvPicPr>
          <p:cNvPr id="8" name="Picture 7" descr="A group of colorful smoke&#10;&#10;Description automatically generated">
            <a:extLst>
              <a:ext uri="{FF2B5EF4-FFF2-40B4-BE49-F238E27FC236}">
                <a16:creationId xmlns:a16="http://schemas.microsoft.com/office/drawing/2014/main" id="{63EB40D3-F4F7-BD18-6897-457B46AC34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0800000">
            <a:off x="-7495" y="0"/>
            <a:ext cx="4658437" cy="2674985"/>
          </a:xfrm>
          <a:prstGeom prst="rect">
            <a:avLst/>
          </a:prstGeom>
        </p:spPr>
      </p:pic>
      <p:sp>
        <p:nvSpPr>
          <p:cNvPr id="13" name="TextBox 12">
            <a:extLst>
              <a:ext uri="{FF2B5EF4-FFF2-40B4-BE49-F238E27FC236}">
                <a16:creationId xmlns:a16="http://schemas.microsoft.com/office/drawing/2014/main" id="{DDA09FC3-91EF-4EB4-216B-08AD0151A743}"/>
              </a:ext>
            </a:extLst>
          </p:cNvPr>
          <p:cNvSpPr txBox="1"/>
          <p:nvPr/>
        </p:nvSpPr>
        <p:spPr>
          <a:xfrm>
            <a:off x="3607747" y="333012"/>
            <a:ext cx="8267041" cy="1200329"/>
          </a:xfrm>
          <a:prstGeom prst="rect">
            <a:avLst/>
          </a:prstGeom>
          <a:noFill/>
        </p:spPr>
        <p:txBody>
          <a:bodyPr wrap="square" lIns="91440" tIns="45720" rIns="91440" bIns="45720" rtlCol="0" anchor="t">
            <a:spAutoFit/>
          </a:bodyPr>
          <a:lstStyle/>
          <a:p>
            <a:pPr algn="r"/>
            <a:r>
              <a:rPr lang="en-US" sz="2400" b="1">
                <a:solidFill>
                  <a:srgbClr val="E5E5FF"/>
                </a:solidFill>
                <a:latin typeface="Montserrat" panose="00000500000000000000" pitchFamily="2" charset="0"/>
              </a:rPr>
              <a:t>And then they will see the Son of Man coming in a cloud with power and great glory. </a:t>
            </a:r>
          </a:p>
          <a:p>
            <a:pPr algn="r"/>
            <a:r>
              <a:rPr lang="en-US" sz="2400" b="1">
                <a:solidFill>
                  <a:srgbClr val="E5E5FF"/>
                </a:solidFill>
                <a:latin typeface="Montserrat"/>
              </a:rPr>
              <a:t>Luke 21:27</a:t>
            </a:r>
          </a:p>
        </p:txBody>
      </p:sp>
      <p:pic>
        <p:nvPicPr>
          <p:cNvPr id="16" name="Picture 15" descr="A group of gold stars on a black background&#10;&#10;Description automatically generated">
            <a:extLst>
              <a:ext uri="{FF2B5EF4-FFF2-40B4-BE49-F238E27FC236}">
                <a16:creationId xmlns:a16="http://schemas.microsoft.com/office/drawing/2014/main" id="{BA553F60-2BE5-01DB-9C02-B140BBE73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2241612" y="-67476"/>
            <a:ext cx="848708" cy="848708"/>
          </a:xfrm>
          <a:prstGeom prst="rect">
            <a:avLst/>
          </a:prstGeom>
        </p:spPr>
      </p:pic>
      <p:sp>
        <p:nvSpPr>
          <p:cNvPr id="19" name="Rectangle 18">
            <a:extLst>
              <a:ext uri="{FF2B5EF4-FFF2-40B4-BE49-F238E27FC236}">
                <a16:creationId xmlns:a16="http://schemas.microsoft.com/office/drawing/2014/main" id="{FB8BB5B3-8377-CBE4-E1C6-49879102DEB0}"/>
              </a:ext>
            </a:extLst>
          </p:cNvPr>
          <p:cNvSpPr/>
          <p:nvPr/>
        </p:nvSpPr>
        <p:spPr>
          <a:xfrm>
            <a:off x="843291" y="1823126"/>
            <a:ext cx="5271254" cy="3573032"/>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2F42EAD-F92E-145D-28D4-AC3465C65AAB}"/>
              </a:ext>
            </a:extLst>
          </p:cNvPr>
          <p:cNvSpPr txBox="1"/>
          <p:nvPr/>
        </p:nvSpPr>
        <p:spPr>
          <a:xfrm>
            <a:off x="317211" y="385407"/>
            <a:ext cx="2917421" cy="830997"/>
          </a:xfrm>
          <a:prstGeom prst="rect">
            <a:avLst/>
          </a:prstGeom>
          <a:noFill/>
        </p:spPr>
        <p:txBody>
          <a:bodyPr wrap="square" lIns="91440" tIns="45720" rIns="91440" bIns="45720" rtlCol="0" anchor="t">
            <a:spAutoFit/>
          </a:bodyPr>
          <a:lstStyle/>
          <a:p>
            <a:r>
              <a:rPr lang="en-GB" sz="2400" b="1">
                <a:solidFill>
                  <a:srgbClr val="E5E5FF"/>
                </a:solidFill>
                <a:latin typeface="Montserrat" panose="00000500000000000000" pitchFamily="2" charset="0"/>
              </a:rPr>
              <a:t>Sunday </a:t>
            </a:r>
          </a:p>
          <a:p>
            <a:r>
              <a:rPr lang="en-GB" sz="2400" b="1">
                <a:solidFill>
                  <a:srgbClr val="E5E5FF"/>
                </a:solidFill>
                <a:latin typeface="Montserrat"/>
              </a:rPr>
              <a:t>1 December</a:t>
            </a:r>
            <a:endParaRPr lang="en-US" sz="2400" b="1">
              <a:solidFill>
                <a:srgbClr val="E5E5FF"/>
              </a:solidFill>
              <a:latin typeface="Montserrat"/>
            </a:endParaRPr>
          </a:p>
        </p:txBody>
      </p:sp>
      <p:pic>
        <p:nvPicPr>
          <p:cNvPr id="20" name="Picture 19" descr="A group of gold stars on a black background&#10;&#10;Description automatically generated">
            <a:extLst>
              <a:ext uri="{FF2B5EF4-FFF2-40B4-BE49-F238E27FC236}">
                <a16:creationId xmlns:a16="http://schemas.microsoft.com/office/drawing/2014/main" id="{A84D4D3F-3E20-98FA-EC07-D2DCB6ABFA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76967" y="1428525"/>
            <a:ext cx="848708" cy="848708"/>
          </a:xfrm>
          <a:prstGeom prst="rect">
            <a:avLst/>
          </a:prstGeom>
        </p:spPr>
      </p:pic>
      <p:pic>
        <p:nvPicPr>
          <p:cNvPr id="21" name="Picture 20" descr="A group of gold stars on a black background&#10;&#10;Description automatically generated">
            <a:extLst>
              <a:ext uri="{FF2B5EF4-FFF2-40B4-BE49-F238E27FC236}">
                <a16:creationId xmlns:a16="http://schemas.microsoft.com/office/drawing/2014/main" id="{78820B70-3BAE-271A-A8A1-268366D84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55631" y="-77002"/>
            <a:ext cx="848708" cy="848708"/>
          </a:xfrm>
          <a:prstGeom prst="rect">
            <a:avLst/>
          </a:prstGeom>
        </p:spPr>
      </p:pic>
      <p:sp>
        <p:nvSpPr>
          <p:cNvPr id="22" name="TextBox 21">
            <a:extLst>
              <a:ext uri="{FF2B5EF4-FFF2-40B4-BE49-F238E27FC236}">
                <a16:creationId xmlns:a16="http://schemas.microsoft.com/office/drawing/2014/main" id="{1439F622-E0F4-9A98-B6C4-5A385617D09B}"/>
              </a:ext>
            </a:extLst>
          </p:cNvPr>
          <p:cNvSpPr txBox="1">
            <a:spLocks noGrp="1" noRot="1" noMove="1" noResize="1" noEditPoints="1" noAdjustHandles="1" noChangeArrowheads="1" noChangeShapeType="1"/>
          </p:cNvSpPr>
          <p:nvPr/>
        </p:nvSpPr>
        <p:spPr>
          <a:xfrm>
            <a:off x="6288551" y="2001952"/>
            <a:ext cx="5586237" cy="4401205"/>
          </a:xfrm>
          <a:prstGeom prst="rect">
            <a:avLst/>
          </a:prstGeom>
          <a:noFill/>
        </p:spPr>
        <p:txBody>
          <a:bodyPr wrap="square" lIns="91440" tIns="45720" rIns="91440" bIns="45720" rtlCol="0" anchor="t">
            <a:spAutoFit/>
          </a:bodyPr>
          <a:lstStyle/>
          <a:p>
            <a:endParaRPr lang="en-GB" sz="2000" b="1">
              <a:solidFill>
                <a:srgbClr val="E5E5FF"/>
              </a:solidFill>
              <a:latin typeface="Montserrat" panose="00000500000000000000" pitchFamily="2" charset="0"/>
            </a:endParaRPr>
          </a:p>
          <a:p>
            <a:r>
              <a:rPr lang="en-GB" sz="2000" b="1">
                <a:solidFill>
                  <a:srgbClr val="E5E5FF"/>
                </a:solidFill>
                <a:latin typeface="Montserrat"/>
              </a:rPr>
              <a:t>We start our Advent journey with the assurance that Jesus will come again and redeem all things. It’s a bit odd to start our Advent journey at the end of the gospel but this gives us hope whilst we are waiting. </a:t>
            </a:r>
          </a:p>
          <a:p>
            <a:endParaRPr lang="en-GB" sz="2000" b="1">
              <a:solidFill>
                <a:srgbClr val="E5E5FF"/>
              </a:solidFill>
              <a:latin typeface="Montserrat" panose="00000500000000000000" pitchFamily="2" charset="0"/>
            </a:endParaRPr>
          </a:p>
          <a:p>
            <a:r>
              <a:rPr lang="en-GB" sz="2000" b="1">
                <a:solidFill>
                  <a:srgbClr val="E5E5FF"/>
                </a:solidFill>
                <a:latin typeface="Montserrat"/>
              </a:rPr>
              <a:t>When we’re in the middle of our story we don’t always know how it will end. The gospel reading today gives us hope that with Jesus, all things end well. </a:t>
            </a:r>
          </a:p>
          <a:p>
            <a:r>
              <a:rPr lang="en-GB" sz="2000" b="1">
                <a:solidFill>
                  <a:srgbClr val="E5E5FF"/>
                </a:solidFill>
                <a:latin typeface="Montserrat" panose="00000500000000000000" pitchFamily="2" charset="0"/>
              </a:rPr>
              <a:t>  </a:t>
            </a:r>
          </a:p>
          <a:p>
            <a:endParaRPr lang="en-GB" sz="2000" b="1">
              <a:solidFill>
                <a:srgbClr val="E5E5FF"/>
              </a:solidFill>
              <a:latin typeface="Montserrat" panose="00000500000000000000" pitchFamily="2" charset="0"/>
            </a:endParaRPr>
          </a:p>
        </p:txBody>
      </p:sp>
      <p:pic>
        <p:nvPicPr>
          <p:cNvPr id="7" name="Picture 6" descr="A group of colorful smoke&#10;&#10;Description automatically generated">
            <a:extLst>
              <a:ext uri="{FF2B5EF4-FFF2-40B4-BE49-F238E27FC236}">
                <a16:creationId xmlns:a16="http://schemas.microsoft.com/office/drawing/2014/main" id="{1A5C1F38-0766-DD9F-9EB7-3E2B5F762C8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490410">
            <a:off x="6876389" y="1252847"/>
            <a:ext cx="3851375" cy="1607448"/>
          </a:xfrm>
          <a:prstGeom prst="rect">
            <a:avLst/>
          </a:prstGeom>
        </p:spPr>
      </p:pic>
      <p:sp>
        <p:nvSpPr>
          <p:cNvPr id="2" name="Rectangle 1">
            <a:extLst>
              <a:ext uri="{FF2B5EF4-FFF2-40B4-BE49-F238E27FC236}">
                <a16:creationId xmlns:a16="http://schemas.microsoft.com/office/drawing/2014/main" id="{4273CFEF-67D7-3330-435B-A02AEDCB1ABF}"/>
              </a:ext>
            </a:extLst>
          </p:cNvPr>
          <p:cNvSpPr/>
          <p:nvPr/>
        </p:nvSpPr>
        <p:spPr>
          <a:xfrm>
            <a:off x="6288551" y="1675168"/>
            <a:ext cx="5464629" cy="64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rgbClr val="222544"/>
                </a:solidFill>
                <a:latin typeface="Montserrat" panose="00000500000000000000" pitchFamily="2" charset="0"/>
              </a:rPr>
              <a:t>Waiting well</a:t>
            </a:r>
          </a:p>
        </p:txBody>
      </p:sp>
      <p:sp>
        <p:nvSpPr>
          <p:cNvPr id="5" name="TextBox 4">
            <a:extLst>
              <a:ext uri="{FF2B5EF4-FFF2-40B4-BE49-F238E27FC236}">
                <a16:creationId xmlns:a16="http://schemas.microsoft.com/office/drawing/2014/main" id="{44A2F4C1-496A-DA44-345B-4EF411A01DEF}"/>
              </a:ext>
            </a:extLst>
          </p:cNvPr>
          <p:cNvSpPr txBox="1"/>
          <p:nvPr/>
        </p:nvSpPr>
        <p:spPr>
          <a:xfrm>
            <a:off x="791759" y="5446433"/>
            <a:ext cx="5252709" cy="369332"/>
          </a:xfrm>
          <a:prstGeom prst="rect">
            <a:avLst/>
          </a:prstGeom>
          <a:noFill/>
        </p:spPr>
        <p:txBody>
          <a:bodyPr wrap="square" rtlCol="0">
            <a:spAutoFit/>
          </a:bodyPr>
          <a:lstStyle/>
          <a:p>
            <a:pPr algn="ctr"/>
            <a:r>
              <a:rPr lang="en-GB" b="1">
                <a:latin typeface="Montserrat" panose="00000500000000000000" pitchFamily="2" charset="0"/>
              </a:rPr>
              <a:t>Daniel and his family in Goma, in the DRC.</a:t>
            </a:r>
            <a:endParaRPr lang="en-US" b="1">
              <a:latin typeface="Montserrat" panose="00000500000000000000" pitchFamily="2" charset="0"/>
            </a:endParaRPr>
          </a:p>
        </p:txBody>
      </p:sp>
    </p:spTree>
    <p:extLst>
      <p:ext uri="{BB962C8B-B14F-4D97-AF65-F5344CB8AC3E}">
        <p14:creationId xmlns:p14="http://schemas.microsoft.com/office/powerpoint/2010/main" val="27518685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007BAD-33C4-B40B-438C-AD6139389469}"/>
              </a:ext>
            </a:extLst>
          </p:cNvPr>
          <p:cNvSpPr/>
          <p:nvPr/>
        </p:nvSpPr>
        <p:spPr>
          <a:xfrm>
            <a:off x="5170714" y="0"/>
            <a:ext cx="7021286" cy="6843676"/>
          </a:xfrm>
          <a:prstGeom prst="rect">
            <a:avLst/>
          </a:prstGeom>
          <a:gradFill flip="none" rotWithShape="1">
            <a:gsLst>
              <a:gs pos="13825">
                <a:srgbClr val="BB9381"/>
              </a:gs>
              <a:gs pos="0">
                <a:srgbClr val="C2A071"/>
              </a:gs>
              <a:gs pos="0">
                <a:srgbClr val="AE895D"/>
              </a:gs>
              <a:gs pos="100000">
                <a:srgbClr val="9954CC"/>
              </a:gs>
              <a:gs pos="79000">
                <a:srgbClr val="9954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6741" y="5747189"/>
            <a:ext cx="2609519" cy="1073974"/>
          </a:xfrm>
          <a:prstGeom prst="rect">
            <a:avLst/>
          </a:prstGeom>
        </p:spPr>
      </p:pic>
      <p:pic>
        <p:nvPicPr>
          <p:cNvPr id="7" name="Picture 6" descr="A group of colorful smoke&#10;&#10;Description automatically generated">
            <a:extLst>
              <a:ext uri="{FF2B5EF4-FFF2-40B4-BE49-F238E27FC236}">
                <a16:creationId xmlns:a16="http://schemas.microsoft.com/office/drawing/2014/main" id="{D2114769-89D3-AADB-5CA3-FABB19B08D4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353958">
            <a:off x="6747515" y="3447173"/>
            <a:ext cx="5958453" cy="2486879"/>
          </a:xfrm>
          <a:prstGeom prst="rect">
            <a:avLst/>
          </a:prstGeom>
        </p:spPr>
      </p:pic>
      <p:sp>
        <p:nvSpPr>
          <p:cNvPr id="3" name="TextBox 2">
            <a:extLst>
              <a:ext uri="{FF2B5EF4-FFF2-40B4-BE49-F238E27FC236}">
                <a16:creationId xmlns:a16="http://schemas.microsoft.com/office/drawing/2014/main" id="{92E65ECB-9356-3E10-D3C3-9BC57559B973}"/>
              </a:ext>
            </a:extLst>
          </p:cNvPr>
          <p:cNvSpPr txBox="1"/>
          <p:nvPr/>
        </p:nvSpPr>
        <p:spPr>
          <a:xfrm>
            <a:off x="7286910" y="160958"/>
            <a:ext cx="4494274" cy="5170646"/>
          </a:xfrm>
          <a:prstGeom prst="rect">
            <a:avLst/>
          </a:prstGeom>
          <a:noFill/>
        </p:spPr>
        <p:txBody>
          <a:bodyPr wrap="square" rtlCol="0">
            <a:spAutoFit/>
          </a:bodyPr>
          <a:lstStyle/>
          <a:p>
            <a:r>
              <a:rPr lang="en-US" sz="1600" b="1" dirty="0">
                <a:solidFill>
                  <a:srgbClr val="E5E5FF"/>
                </a:solidFill>
                <a:latin typeface="Montserrat" panose="00000500000000000000" pitchFamily="2" charset="0"/>
              </a:rPr>
              <a:t>Sagesse said, ‘‘I would love to be a doctor, so that I am able to protect myself and also so that I am able to cater for my own needs.”</a:t>
            </a:r>
          </a:p>
          <a:p>
            <a:endParaRPr lang="en-US" sz="1600" b="1" dirty="0">
              <a:solidFill>
                <a:srgbClr val="E5E5FF"/>
              </a:solidFill>
              <a:latin typeface="Montserrat" panose="00000500000000000000" pitchFamily="2" charset="0"/>
            </a:endParaRPr>
          </a:p>
          <a:p>
            <a:r>
              <a:rPr lang="en-US" sz="1700" b="1" dirty="0">
                <a:solidFill>
                  <a:srgbClr val="E5E5FF"/>
                </a:solidFill>
                <a:latin typeface="Montserrat" panose="00000500000000000000" pitchFamily="2" charset="0"/>
              </a:rPr>
              <a:t>With the income Bernadette is able to earn, she can pay for Sagesse and her other daughter Adeline to go to school, including Sagesse. It’s impossible not to rejoice when we hear good news like this! </a:t>
            </a:r>
          </a:p>
          <a:p>
            <a:endParaRPr lang="en-US" sz="1700" b="1" dirty="0">
              <a:solidFill>
                <a:srgbClr val="E5E5FF"/>
              </a:solidFill>
              <a:latin typeface="Montserrat" panose="00000500000000000000" pitchFamily="2" charset="0"/>
            </a:endParaRPr>
          </a:p>
          <a:p>
            <a:endParaRPr lang="en-US" sz="1700" b="1" dirty="0">
              <a:solidFill>
                <a:srgbClr val="E5E5FF"/>
              </a:solidFill>
              <a:latin typeface="Montserrat" panose="00000500000000000000" pitchFamily="2" charset="0"/>
            </a:endParaRPr>
          </a:p>
          <a:p>
            <a:endParaRPr lang="en-GB" sz="1700" b="1" dirty="0">
              <a:solidFill>
                <a:srgbClr val="E5E5FF"/>
              </a:solidFill>
              <a:latin typeface="Montserrat" panose="00000500000000000000" pitchFamily="2" charset="0"/>
            </a:endParaRPr>
          </a:p>
          <a:p>
            <a:pPr algn="ctr"/>
            <a:endParaRPr lang="en-GB" sz="1700" b="1" dirty="0">
              <a:solidFill>
                <a:srgbClr val="E5E5FF"/>
              </a:solidFill>
              <a:latin typeface="Montserrat" panose="00000500000000000000" pitchFamily="2" charset="0"/>
            </a:endParaRPr>
          </a:p>
          <a:p>
            <a:pPr algn="ctr"/>
            <a:r>
              <a:rPr lang="en-GB" sz="1600" b="1" dirty="0">
                <a:solidFill>
                  <a:srgbClr val="E5E5FF"/>
                </a:solidFill>
                <a:latin typeface="Montserrat" panose="00000500000000000000" pitchFamily="2" charset="0"/>
              </a:rPr>
              <a:t>Lord, we rejoice with our brothers and sisters around the world when they experience joy. We praise you for all good things, especially the gift of education. Amen.</a:t>
            </a:r>
          </a:p>
        </p:txBody>
      </p:sp>
      <p:sp>
        <p:nvSpPr>
          <p:cNvPr id="9" name="Rectangle 8">
            <a:extLst>
              <a:ext uri="{FF2B5EF4-FFF2-40B4-BE49-F238E27FC236}">
                <a16:creationId xmlns:a16="http://schemas.microsoft.com/office/drawing/2014/main" id="{9DE80EE3-04EA-F6C7-0C0F-29947E7CD0BC}"/>
              </a:ext>
            </a:extLst>
          </p:cNvPr>
          <p:cNvSpPr/>
          <p:nvPr/>
        </p:nvSpPr>
        <p:spPr>
          <a:xfrm>
            <a:off x="-27571" y="-22513"/>
            <a:ext cx="7165546" cy="6843676"/>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6CF463F-E3C1-352D-EFAB-E20F1CE46320}"/>
              </a:ext>
            </a:extLst>
          </p:cNvPr>
          <p:cNvSpPr txBox="1"/>
          <p:nvPr/>
        </p:nvSpPr>
        <p:spPr>
          <a:xfrm>
            <a:off x="193854" y="6180627"/>
            <a:ext cx="6722697" cy="523220"/>
          </a:xfrm>
          <a:prstGeom prst="rect">
            <a:avLst/>
          </a:prstGeom>
          <a:solidFill>
            <a:srgbClr val="222544">
              <a:alpha val="62000"/>
            </a:srgbClr>
          </a:solidFill>
        </p:spPr>
        <p:txBody>
          <a:bodyPr wrap="square" rtlCol="0">
            <a:spAutoFit/>
          </a:bodyPr>
          <a:lstStyle/>
          <a:p>
            <a:pPr algn="ctr"/>
            <a:r>
              <a:rPr lang="en-GB" sz="1400" b="1" dirty="0">
                <a:solidFill>
                  <a:schemeClr val="bg1"/>
                </a:solidFill>
                <a:latin typeface="Montserrat" panose="00000500000000000000" pitchFamily="2" charset="0"/>
              </a:rPr>
              <a:t>       Sagesse with her classmate at school in the DRC, Goma. The Back to school World Gift can benefit many people within one family. </a:t>
            </a:r>
          </a:p>
        </p:txBody>
      </p:sp>
      <p:pic>
        <p:nvPicPr>
          <p:cNvPr id="8" name="Picture 7" descr="A group of snowflakes on a black background&#10;&#10;Description automatically generated">
            <a:extLst>
              <a:ext uri="{FF2B5EF4-FFF2-40B4-BE49-F238E27FC236}">
                <a16:creationId xmlns:a16="http://schemas.microsoft.com/office/drawing/2014/main" id="{0D090BF9-12A6-FA93-2E1C-E09AC8A934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64908" y="5954135"/>
            <a:ext cx="658063" cy="941452"/>
          </a:xfrm>
          <a:prstGeom prst="rect">
            <a:avLst/>
          </a:prstGeom>
        </p:spPr>
      </p:pic>
      <p:pic>
        <p:nvPicPr>
          <p:cNvPr id="2" name="Graphic 1" descr="Monthly calendar outline">
            <a:hlinkClick r:id="rId7" action="ppaction://hlinksldjump"/>
            <a:extLst>
              <a:ext uri="{FF2B5EF4-FFF2-40B4-BE49-F238E27FC236}">
                <a16:creationId xmlns:a16="http://schemas.microsoft.com/office/drawing/2014/main" id="{EE71144B-1951-447A-8A45-7AE15419A9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84030" y="5803702"/>
            <a:ext cx="914400" cy="914400"/>
          </a:xfrm>
          <a:prstGeom prst="rect">
            <a:avLst/>
          </a:prstGeom>
        </p:spPr>
      </p:pic>
    </p:spTree>
    <p:extLst>
      <p:ext uri="{BB962C8B-B14F-4D97-AF65-F5344CB8AC3E}">
        <p14:creationId xmlns:p14="http://schemas.microsoft.com/office/powerpoint/2010/main" val="359041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9954CC"/>
        </a:solidFill>
        <a:effectLst/>
      </p:bgPr>
    </p:bg>
    <p:spTree>
      <p:nvGrpSpPr>
        <p:cNvPr id="1" name=""/>
        <p:cNvGrpSpPr/>
        <p:nvPr/>
      </p:nvGrpSpPr>
      <p:grpSpPr>
        <a:xfrm>
          <a:off x="0" y="0"/>
          <a:ext cx="0" cy="0"/>
          <a:chOff x="0" y="0"/>
          <a:chExt cx="0" cy="0"/>
        </a:xfrm>
      </p:grpSpPr>
      <p:pic>
        <p:nvPicPr>
          <p:cNvPr id="23" name="Picture 22" descr="A tree and stars in the sky&#10;&#10;Description automatically generated">
            <a:extLst>
              <a:ext uri="{FF2B5EF4-FFF2-40B4-BE49-F238E27FC236}">
                <a16:creationId xmlns:a16="http://schemas.microsoft.com/office/drawing/2014/main" id="{92B53489-29A3-E9B0-6A56-7F8846EAC4F4}"/>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a:stretch/>
        </p:blipFill>
        <p:spPr>
          <a:xfrm>
            <a:off x="-16205" y="-16977"/>
            <a:ext cx="12208204" cy="6867115"/>
          </a:xfrm>
          <a:prstGeom prst="rect">
            <a:avLst/>
          </a:prstGeom>
        </p:spPr>
      </p:pic>
      <p:pic>
        <p:nvPicPr>
          <p:cNvPr id="3" name="Picture 2" descr="A group of colorful smoke&#10;&#10;Description automatically generated">
            <a:extLst>
              <a:ext uri="{FF2B5EF4-FFF2-40B4-BE49-F238E27FC236}">
                <a16:creationId xmlns:a16="http://schemas.microsoft.com/office/drawing/2014/main" id="{11312FCB-9E50-B8AC-C801-B6EA8D567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0"/>
            <a:ext cx="3418115" cy="2364832"/>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481" y="5601609"/>
            <a:ext cx="2609519" cy="1073974"/>
          </a:xfrm>
          <a:prstGeom prst="rect">
            <a:avLst/>
          </a:prstGeom>
        </p:spPr>
      </p:pic>
      <p:pic>
        <p:nvPicPr>
          <p:cNvPr id="8" name="Picture 7" descr="A group of colorful smoke&#10;&#10;Description automatically generated">
            <a:extLst>
              <a:ext uri="{FF2B5EF4-FFF2-40B4-BE49-F238E27FC236}">
                <a16:creationId xmlns:a16="http://schemas.microsoft.com/office/drawing/2014/main" id="{63EB40D3-F4F7-BD18-6897-457B46AC34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0800000">
            <a:off x="-7495" y="0"/>
            <a:ext cx="4658437" cy="2674985"/>
          </a:xfrm>
          <a:prstGeom prst="rect">
            <a:avLst/>
          </a:prstGeom>
        </p:spPr>
      </p:pic>
      <p:pic>
        <p:nvPicPr>
          <p:cNvPr id="16" name="Picture 15" descr="A group of gold stars on a black background&#10;&#10;Description automatically generated">
            <a:extLst>
              <a:ext uri="{FF2B5EF4-FFF2-40B4-BE49-F238E27FC236}">
                <a16:creationId xmlns:a16="http://schemas.microsoft.com/office/drawing/2014/main" id="{BA553F60-2BE5-01DB-9C02-B140BBE73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2241612" y="-67476"/>
            <a:ext cx="848708" cy="848708"/>
          </a:xfrm>
          <a:prstGeom prst="rect">
            <a:avLst/>
          </a:prstGeom>
        </p:spPr>
      </p:pic>
      <p:sp>
        <p:nvSpPr>
          <p:cNvPr id="15" name="TextBox 14">
            <a:extLst>
              <a:ext uri="{FF2B5EF4-FFF2-40B4-BE49-F238E27FC236}">
                <a16:creationId xmlns:a16="http://schemas.microsoft.com/office/drawing/2014/main" id="{52F42EAD-F92E-145D-28D4-AC3465C65AAB}"/>
              </a:ext>
            </a:extLst>
          </p:cNvPr>
          <p:cNvSpPr txBox="1"/>
          <p:nvPr/>
        </p:nvSpPr>
        <p:spPr>
          <a:xfrm>
            <a:off x="434368" y="321659"/>
            <a:ext cx="3707956" cy="830997"/>
          </a:xfrm>
          <a:prstGeom prst="rect">
            <a:avLst/>
          </a:prstGeom>
          <a:noFill/>
        </p:spPr>
        <p:txBody>
          <a:bodyPr wrap="square" rtlCol="0">
            <a:spAutoFit/>
          </a:bodyPr>
          <a:lstStyle/>
          <a:p>
            <a:r>
              <a:rPr lang="en-GB" sz="2400" b="1" dirty="0">
                <a:solidFill>
                  <a:srgbClr val="E5E5FF"/>
                </a:solidFill>
                <a:latin typeface="Montserrat" panose="00000500000000000000" pitchFamily="2" charset="0"/>
              </a:rPr>
              <a:t>Tuesday</a:t>
            </a:r>
          </a:p>
          <a:p>
            <a:r>
              <a:rPr lang="en-GB" sz="2400" b="1" dirty="0">
                <a:solidFill>
                  <a:srgbClr val="E5E5FF"/>
                </a:solidFill>
                <a:latin typeface="Montserrat" panose="00000500000000000000" pitchFamily="2" charset="0"/>
              </a:rPr>
              <a:t>24 December</a:t>
            </a:r>
            <a:endParaRPr lang="en-US" sz="2400" b="1" dirty="0">
              <a:solidFill>
                <a:srgbClr val="E5E5FF"/>
              </a:solidFill>
              <a:latin typeface="Montserrat" panose="00000500000000000000" pitchFamily="2" charset="0"/>
            </a:endParaRPr>
          </a:p>
        </p:txBody>
      </p:sp>
      <p:pic>
        <p:nvPicPr>
          <p:cNvPr id="20" name="Picture 19" descr="A group of gold stars on a black background&#10;&#10;Description automatically generated">
            <a:extLst>
              <a:ext uri="{FF2B5EF4-FFF2-40B4-BE49-F238E27FC236}">
                <a16:creationId xmlns:a16="http://schemas.microsoft.com/office/drawing/2014/main" id="{A84D4D3F-3E20-98FA-EC07-D2DCB6ABFA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76967" y="1428525"/>
            <a:ext cx="848708" cy="848708"/>
          </a:xfrm>
          <a:prstGeom prst="rect">
            <a:avLst/>
          </a:prstGeom>
        </p:spPr>
      </p:pic>
      <p:pic>
        <p:nvPicPr>
          <p:cNvPr id="21" name="Picture 20" descr="A group of gold stars on a black background&#10;&#10;Description automatically generated">
            <a:extLst>
              <a:ext uri="{FF2B5EF4-FFF2-40B4-BE49-F238E27FC236}">
                <a16:creationId xmlns:a16="http://schemas.microsoft.com/office/drawing/2014/main" id="{78820B70-3BAE-271A-A8A1-268366D84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55631" y="-77002"/>
            <a:ext cx="848708" cy="848708"/>
          </a:xfrm>
          <a:prstGeom prst="rect">
            <a:avLst/>
          </a:prstGeom>
        </p:spPr>
      </p:pic>
      <p:sp>
        <p:nvSpPr>
          <p:cNvPr id="22" name="TextBox 21">
            <a:extLst>
              <a:ext uri="{FF2B5EF4-FFF2-40B4-BE49-F238E27FC236}">
                <a16:creationId xmlns:a16="http://schemas.microsoft.com/office/drawing/2014/main" id="{1439F622-E0F4-9A98-B6C4-5A385617D09B}"/>
              </a:ext>
            </a:extLst>
          </p:cNvPr>
          <p:cNvSpPr txBox="1"/>
          <p:nvPr/>
        </p:nvSpPr>
        <p:spPr>
          <a:xfrm>
            <a:off x="6332951" y="1768071"/>
            <a:ext cx="5586237" cy="5324535"/>
          </a:xfrm>
          <a:prstGeom prst="rect">
            <a:avLst/>
          </a:prstGeom>
          <a:noFill/>
        </p:spPr>
        <p:txBody>
          <a:bodyPr wrap="square" rtlCol="0">
            <a:spAutoFit/>
          </a:bodyPr>
          <a:lstStyle/>
          <a:p>
            <a:endParaRPr lang="en-GB" sz="2000" b="1" dirty="0">
              <a:solidFill>
                <a:srgbClr val="E5E5FF"/>
              </a:solidFill>
              <a:latin typeface="Montserrat" panose="00000500000000000000" pitchFamily="2" charset="0"/>
            </a:endParaRPr>
          </a:p>
          <a:p>
            <a:r>
              <a:rPr lang="en-GB" sz="2000" b="1" dirty="0">
                <a:solidFill>
                  <a:srgbClr val="E5E5FF"/>
                </a:solidFill>
                <a:latin typeface="Montserrat" panose="00000500000000000000" pitchFamily="2" charset="0"/>
              </a:rPr>
              <a:t>Over the last few weeks we have been introduced to many of our brothers and sisters around the world. They have shown such resilience, wisdom and compassion throughout very challenging situations. </a:t>
            </a:r>
          </a:p>
          <a:p>
            <a:endParaRPr lang="en-GB" sz="2000" b="1" dirty="0">
              <a:solidFill>
                <a:srgbClr val="E5E5FF"/>
              </a:solidFill>
              <a:latin typeface="Montserrat" panose="00000500000000000000" pitchFamily="2" charset="0"/>
            </a:endParaRPr>
          </a:p>
          <a:p>
            <a:r>
              <a:rPr lang="en-GB" sz="2000" b="1" dirty="0">
                <a:solidFill>
                  <a:srgbClr val="E5E5FF"/>
                </a:solidFill>
                <a:latin typeface="Montserrat" panose="00000500000000000000" pitchFamily="2" charset="0"/>
              </a:rPr>
              <a:t>We stand in solidarity with our global family by practically reaching out to all those experiencing poverty. We pray that our World Gifts will help transform many lives.  </a:t>
            </a:r>
          </a:p>
          <a:p>
            <a:endParaRPr lang="en-GB" sz="2000" b="1" dirty="0">
              <a:solidFill>
                <a:srgbClr val="E5E5FF"/>
              </a:solidFill>
              <a:latin typeface="Montserrat" panose="00000500000000000000" pitchFamily="2" charset="0"/>
            </a:endParaRPr>
          </a:p>
          <a:p>
            <a:endParaRPr lang="en-GB" sz="2000" b="1" dirty="0">
              <a:solidFill>
                <a:srgbClr val="E5E5FF"/>
              </a:solidFill>
              <a:latin typeface="Montserrat" panose="00000500000000000000" pitchFamily="2" charset="0"/>
            </a:endParaRPr>
          </a:p>
          <a:p>
            <a:r>
              <a:rPr lang="en-GB" sz="2000" b="1" dirty="0">
                <a:solidFill>
                  <a:srgbClr val="E5E5FF"/>
                </a:solidFill>
                <a:latin typeface="Montserrat" panose="00000500000000000000" pitchFamily="2" charset="0"/>
              </a:rPr>
              <a:t>  </a:t>
            </a:r>
          </a:p>
          <a:p>
            <a:endParaRPr lang="en-GB" sz="2000" b="1" dirty="0">
              <a:solidFill>
                <a:srgbClr val="E5E5FF"/>
              </a:solidFill>
              <a:latin typeface="Montserrat" panose="00000500000000000000" pitchFamily="2" charset="0"/>
            </a:endParaRPr>
          </a:p>
        </p:txBody>
      </p:sp>
      <p:pic>
        <p:nvPicPr>
          <p:cNvPr id="7" name="Picture 6" descr="A group of colorful smoke&#10;&#10;Description automatically generated">
            <a:extLst>
              <a:ext uri="{FF2B5EF4-FFF2-40B4-BE49-F238E27FC236}">
                <a16:creationId xmlns:a16="http://schemas.microsoft.com/office/drawing/2014/main" id="{1A5C1F38-0766-DD9F-9EB7-3E2B5F762C8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rot="1490410">
            <a:off x="6880033" y="917018"/>
            <a:ext cx="3851375" cy="1607448"/>
          </a:xfrm>
          <a:prstGeom prst="rect">
            <a:avLst/>
          </a:prstGeom>
        </p:spPr>
      </p:pic>
      <p:sp>
        <p:nvSpPr>
          <p:cNvPr id="2" name="Rectangle 1">
            <a:extLst>
              <a:ext uri="{FF2B5EF4-FFF2-40B4-BE49-F238E27FC236}">
                <a16:creationId xmlns:a16="http://schemas.microsoft.com/office/drawing/2014/main" id="{4273CFEF-67D7-3330-435B-A02AEDCB1ABF}"/>
              </a:ext>
            </a:extLst>
          </p:cNvPr>
          <p:cNvSpPr/>
          <p:nvPr/>
        </p:nvSpPr>
        <p:spPr>
          <a:xfrm>
            <a:off x="6181749" y="1437811"/>
            <a:ext cx="5464629" cy="64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rgbClr val="222544"/>
                </a:solidFill>
                <a:latin typeface="Montserrat" panose="00000500000000000000" pitchFamily="2" charset="0"/>
              </a:rPr>
              <a:t>Our global family</a:t>
            </a:r>
          </a:p>
        </p:txBody>
      </p:sp>
      <p:sp>
        <p:nvSpPr>
          <p:cNvPr id="5" name="TextBox 4">
            <a:extLst>
              <a:ext uri="{FF2B5EF4-FFF2-40B4-BE49-F238E27FC236}">
                <a16:creationId xmlns:a16="http://schemas.microsoft.com/office/drawing/2014/main" id="{B04A3F90-437E-C213-6FFD-2C6150D209DF}"/>
              </a:ext>
            </a:extLst>
          </p:cNvPr>
          <p:cNvSpPr txBox="1"/>
          <p:nvPr/>
        </p:nvSpPr>
        <p:spPr>
          <a:xfrm>
            <a:off x="3490591" y="332958"/>
            <a:ext cx="8267041" cy="830997"/>
          </a:xfrm>
          <a:prstGeom prst="rect">
            <a:avLst/>
          </a:prstGeom>
          <a:noFill/>
        </p:spPr>
        <p:txBody>
          <a:bodyPr wrap="square" rtlCol="0">
            <a:spAutoFit/>
          </a:bodyPr>
          <a:lstStyle/>
          <a:p>
            <a:pPr algn="r"/>
            <a:r>
              <a:rPr lang="en-US" sz="2400" b="1" dirty="0">
                <a:solidFill>
                  <a:srgbClr val="E5E5FF"/>
                </a:solidFill>
                <a:latin typeface="Montserrat" panose="00000500000000000000" pitchFamily="2" charset="0"/>
              </a:rPr>
              <a:t>I have been with you wherever you went.</a:t>
            </a:r>
          </a:p>
          <a:p>
            <a:pPr algn="r"/>
            <a:r>
              <a:rPr lang="en-US" sz="2400" b="1" dirty="0">
                <a:solidFill>
                  <a:srgbClr val="E5E5FF"/>
                </a:solidFill>
                <a:latin typeface="Montserrat" panose="00000500000000000000" pitchFamily="2" charset="0"/>
              </a:rPr>
              <a:t>2 Samuel 7:9</a:t>
            </a:r>
          </a:p>
        </p:txBody>
      </p:sp>
      <p:sp>
        <p:nvSpPr>
          <p:cNvPr id="6" name="TextBox 5">
            <a:extLst>
              <a:ext uri="{FF2B5EF4-FFF2-40B4-BE49-F238E27FC236}">
                <a16:creationId xmlns:a16="http://schemas.microsoft.com/office/drawing/2014/main" id="{82B8726F-767B-82C4-A6B3-33B96BF15B1D}"/>
              </a:ext>
            </a:extLst>
          </p:cNvPr>
          <p:cNvSpPr txBox="1"/>
          <p:nvPr/>
        </p:nvSpPr>
        <p:spPr>
          <a:xfrm>
            <a:off x="466433" y="6162367"/>
            <a:ext cx="5604617" cy="523220"/>
          </a:xfrm>
          <a:prstGeom prst="rect">
            <a:avLst/>
          </a:prstGeom>
          <a:noFill/>
        </p:spPr>
        <p:txBody>
          <a:bodyPr wrap="square" rtlCol="0">
            <a:spAutoFit/>
          </a:bodyPr>
          <a:lstStyle/>
          <a:p>
            <a:pPr algn="ctr"/>
            <a:r>
              <a:rPr lang="en-GB" sz="1400" b="1">
                <a:latin typeface="Montserrat" panose="00000500000000000000" pitchFamily="2" charset="0"/>
              </a:rPr>
              <a:t>Daniel, Dodo, Maria and Steve, </a:t>
            </a:r>
            <a:r>
              <a:rPr lang="en-GB" sz="1400" b="1" err="1">
                <a:latin typeface="Montserrat" panose="00000500000000000000" pitchFamily="2" charset="0"/>
              </a:rPr>
              <a:t>Raissa</a:t>
            </a:r>
            <a:r>
              <a:rPr lang="en-GB" sz="1400" b="1">
                <a:latin typeface="Montserrat" panose="00000500000000000000" pitchFamily="2" charset="0"/>
              </a:rPr>
              <a:t>, Bernadette, Yuliia, Sally, </a:t>
            </a:r>
            <a:r>
              <a:rPr lang="en-GB" sz="1400" b="1" err="1">
                <a:latin typeface="Montserrat" panose="00000500000000000000" pitchFamily="2" charset="0"/>
              </a:rPr>
              <a:t>Agnjetschka</a:t>
            </a:r>
            <a:r>
              <a:rPr lang="en-GB" sz="1400" b="1">
                <a:latin typeface="Montserrat" panose="00000500000000000000" pitchFamily="2" charset="0"/>
              </a:rPr>
              <a:t> and Anna and </a:t>
            </a:r>
            <a:r>
              <a:rPr lang="en-GB" sz="1400" b="1" err="1">
                <a:latin typeface="Montserrat" panose="00000500000000000000" pitchFamily="2" charset="0"/>
              </a:rPr>
              <a:t>Orest</a:t>
            </a:r>
            <a:r>
              <a:rPr lang="en-GB" sz="1400" b="1">
                <a:latin typeface="Montserrat" panose="00000500000000000000" pitchFamily="2" charset="0"/>
              </a:rPr>
              <a:t>. </a:t>
            </a:r>
            <a:endParaRPr lang="en-US" sz="1400" b="1">
              <a:latin typeface="Montserrat" panose="00000500000000000000" pitchFamily="2" charset="0"/>
            </a:endParaRPr>
          </a:p>
        </p:txBody>
      </p:sp>
      <p:grpSp>
        <p:nvGrpSpPr>
          <p:cNvPr id="24" name="Group 23">
            <a:extLst>
              <a:ext uri="{FF2B5EF4-FFF2-40B4-BE49-F238E27FC236}">
                <a16:creationId xmlns:a16="http://schemas.microsoft.com/office/drawing/2014/main" id="{B45F49BB-E64C-C31D-CA8F-E7638FDB4517}"/>
              </a:ext>
            </a:extLst>
          </p:cNvPr>
          <p:cNvGrpSpPr/>
          <p:nvPr/>
        </p:nvGrpSpPr>
        <p:grpSpPr>
          <a:xfrm>
            <a:off x="800876" y="1437811"/>
            <a:ext cx="4923755" cy="4666174"/>
            <a:chOff x="800876" y="1437811"/>
            <a:chExt cx="4923755" cy="4666174"/>
          </a:xfrm>
        </p:grpSpPr>
        <p:sp>
          <p:nvSpPr>
            <p:cNvPr id="19" name="Rectangle 18">
              <a:extLst>
                <a:ext uri="{FF2B5EF4-FFF2-40B4-BE49-F238E27FC236}">
                  <a16:creationId xmlns:a16="http://schemas.microsoft.com/office/drawing/2014/main" id="{FB8BB5B3-8377-CBE4-E1C6-49879102DEB0}"/>
                </a:ext>
              </a:extLst>
            </p:cNvPr>
            <p:cNvSpPr/>
            <p:nvPr/>
          </p:nvSpPr>
          <p:spPr>
            <a:xfrm>
              <a:off x="800876" y="1439336"/>
              <a:ext cx="1540805" cy="1458582"/>
            </a:xfrm>
            <a:prstGeom prst="rect">
              <a:avLst/>
            </a:prstGeom>
            <a:blipFill dpi="0" rotWithShape="1">
              <a:blip r:embed="rId9" cstate="print">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B3908C-77E6-5DA9-E2DD-EA4CA26A45DC}"/>
                </a:ext>
              </a:extLst>
            </p:cNvPr>
            <p:cNvSpPr/>
            <p:nvPr/>
          </p:nvSpPr>
          <p:spPr>
            <a:xfrm>
              <a:off x="2483881" y="1439336"/>
              <a:ext cx="1540805" cy="1458582"/>
            </a:xfrm>
            <a:prstGeom prst="rect">
              <a:avLst/>
            </a:prstGeom>
            <a:blipFill dpi="0" rotWithShape="1">
              <a:blip r:embed="rId10" cstate="print">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60C552-CF01-D535-ECC2-7DF30E81D77F}"/>
                </a:ext>
              </a:extLst>
            </p:cNvPr>
            <p:cNvSpPr/>
            <p:nvPr/>
          </p:nvSpPr>
          <p:spPr>
            <a:xfrm>
              <a:off x="4183826" y="1437811"/>
              <a:ext cx="1540805" cy="1458582"/>
            </a:xfrm>
            <a:prstGeom prst="rect">
              <a:avLst/>
            </a:prstGeom>
            <a:blipFill dpi="0" rotWithShape="1">
              <a:blip r:embed="rId11" cstate="print">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8C44A63-6B71-ED15-18D2-F5DDA8C12986}"/>
                </a:ext>
              </a:extLst>
            </p:cNvPr>
            <p:cNvSpPr/>
            <p:nvPr/>
          </p:nvSpPr>
          <p:spPr>
            <a:xfrm>
              <a:off x="800876" y="3049186"/>
              <a:ext cx="1540805" cy="1458582"/>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5913C7-1FFF-B313-B848-139E5C902AD5}"/>
                </a:ext>
              </a:extLst>
            </p:cNvPr>
            <p:cNvSpPr/>
            <p:nvPr/>
          </p:nvSpPr>
          <p:spPr>
            <a:xfrm>
              <a:off x="2476566" y="3038369"/>
              <a:ext cx="1540805" cy="1458582"/>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62F139-68D6-0BF2-042D-D8B2AA749E1A}"/>
                </a:ext>
              </a:extLst>
            </p:cNvPr>
            <p:cNvSpPr/>
            <p:nvPr/>
          </p:nvSpPr>
          <p:spPr>
            <a:xfrm>
              <a:off x="4183826" y="3042717"/>
              <a:ext cx="1540805" cy="1458582"/>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66D7E24-A78B-3647-BD07-67169A1CE65C}"/>
                </a:ext>
              </a:extLst>
            </p:cNvPr>
            <p:cNvSpPr/>
            <p:nvPr/>
          </p:nvSpPr>
          <p:spPr>
            <a:xfrm>
              <a:off x="815205" y="4634517"/>
              <a:ext cx="1540805" cy="1458582"/>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099C5C8-86A6-EAB9-621B-E01A0F47E832}"/>
                </a:ext>
              </a:extLst>
            </p:cNvPr>
            <p:cNvSpPr/>
            <p:nvPr/>
          </p:nvSpPr>
          <p:spPr>
            <a:xfrm>
              <a:off x="2483880" y="4645403"/>
              <a:ext cx="1540805" cy="1458582"/>
            </a:xfrm>
            <a:prstGeom prst="rect">
              <a:avLst/>
            </a:prstGeom>
            <a:blipFill dpi="0" rotWithShape="1">
              <a:blip r:embed="rId16" cstate="print">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AE49587-B3C4-4F58-1EE3-499AFB5FA2B7}"/>
                </a:ext>
              </a:extLst>
            </p:cNvPr>
            <p:cNvSpPr/>
            <p:nvPr/>
          </p:nvSpPr>
          <p:spPr>
            <a:xfrm>
              <a:off x="4183826" y="4634517"/>
              <a:ext cx="1540805" cy="1458582"/>
            </a:xfrm>
            <a:prstGeom prst="rect">
              <a:avLst/>
            </a:prstGeom>
            <a:blipFill dpi="0" rotWithShape="1">
              <a:blip r:embed="rId17" cstate="print">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58808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007BAD-33C4-B40B-438C-AD6139389469}"/>
              </a:ext>
            </a:extLst>
          </p:cNvPr>
          <p:cNvSpPr/>
          <p:nvPr/>
        </p:nvSpPr>
        <p:spPr>
          <a:xfrm>
            <a:off x="0" y="-22513"/>
            <a:ext cx="12192000" cy="6843676"/>
          </a:xfrm>
          <a:prstGeom prst="rect">
            <a:avLst/>
          </a:prstGeom>
          <a:gradFill flip="none" rotWithShape="1">
            <a:gsLst>
              <a:gs pos="56000">
                <a:srgbClr val="1D2343"/>
              </a:gs>
              <a:gs pos="0">
                <a:srgbClr val="1D2342"/>
              </a:gs>
              <a:gs pos="100000">
                <a:srgbClr val="9954CC"/>
              </a:gs>
              <a:gs pos="92000">
                <a:srgbClr val="9954CC"/>
              </a:gs>
              <a:gs pos="100000">
                <a:srgbClr val="9954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26741" y="5747189"/>
            <a:ext cx="2609519" cy="1073974"/>
          </a:xfrm>
          <a:prstGeom prst="rect">
            <a:avLst/>
          </a:prstGeom>
        </p:spPr>
      </p:pic>
      <p:pic>
        <p:nvPicPr>
          <p:cNvPr id="7" name="Picture 6" descr="A group of colorful smoke&#10;&#10;Description automatically generated">
            <a:extLst>
              <a:ext uri="{FF2B5EF4-FFF2-40B4-BE49-F238E27FC236}">
                <a16:creationId xmlns:a16="http://schemas.microsoft.com/office/drawing/2014/main" id="{D2114769-89D3-AADB-5CA3-FABB19B08D4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353958">
            <a:off x="6685762" y="3747123"/>
            <a:ext cx="5958453" cy="2486879"/>
          </a:xfrm>
          <a:prstGeom prst="rect">
            <a:avLst/>
          </a:prstGeom>
        </p:spPr>
      </p:pic>
      <p:sp>
        <p:nvSpPr>
          <p:cNvPr id="3" name="TextBox 2">
            <a:extLst>
              <a:ext uri="{FF2B5EF4-FFF2-40B4-BE49-F238E27FC236}">
                <a16:creationId xmlns:a16="http://schemas.microsoft.com/office/drawing/2014/main" id="{92E65ECB-9356-3E10-D3C3-9BC57559B973}"/>
              </a:ext>
            </a:extLst>
          </p:cNvPr>
          <p:cNvSpPr txBox="1"/>
          <p:nvPr/>
        </p:nvSpPr>
        <p:spPr>
          <a:xfrm>
            <a:off x="7417851" y="289050"/>
            <a:ext cx="4494274" cy="5555367"/>
          </a:xfrm>
          <a:prstGeom prst="rect">
            <a:avLst/>
          </a:prstGeom>
          <a:noFill/>
        </p:spPr>
        <p:txBody>
          <a:bodyPr wrap="square" rtlCol="0">
            <a:spAutoFit/>
          </a:bodyPr>
          <a:lstStyle/>
          <a:p>
            <a:pPr algn="ctr"/>
            <a:endParaRPr lang="en-GB" sz="1700" b="1" dirty="0">
              <a:solidFill>
                <a:srgbClr val="E5E5FF"/>
              </a:solidFill>
              <a:latin typeface="Montserrat" panose="00000500000000000000" pitchFamily="2" charset="0"/>
            </a:endParaRPr>
          </a:p>
          <a:p>
            <a:pPr algn="ctr"/>
            <a:endParaRPr lang="en-GB" sz="1700" b="1" dirty="0">
              <a:solidFill>
                <a:srgbClr val="E5E5FF"/>
              </a:solidFill>
              <a:latin typeface="Montserrat" panose="00000500000000000000" pitchFamily="2" charset="0"/>
            </a:endParaRPr>
          </a:p>
          <a:p>
            <a:pPr algn="ctr"/>
            <a:endParaRPr lang="en-GB" sz="1700" b="1" dirty="0">
              <a:solidFill>
                <a:srgbClr val="E5E5FF"/>
              </a:solidFill>
              <a:latin typeface="Montserrat" panose="00000500000000000000" pitchFamily="2" charset="0"/>
            </a:endParaRPr>
          </a:p>
          <a:p>
            <a:pPr algn="ctr"/>
            <a:r>
              <a:rPr lang="en-GB" sz="2400" b="1" dirty="0">
                <a:solidFill>
                  <a:srgbClr val="E5E5FF"/>
                </a:solidFill>
                <a:latin typeface="Montserrat" panose="00000500000000000000" pitchFamily="2" charset="0"/>
              </a:rPr>
              <a:t>We are </a:t>
            </a:r>
            <a:r>
              <a:rPr lang="en-GB" sz="2400" b="1" dirty="0" err="1">
                <a:solidFill>
                  <a:srgbClr val="E5E5FF"/>
                </a:solidFill>
                <a:latin typeface="Montserrat" panose="00000500000000000000" pitchFamily="2" charset="0"/>
              </a:rPr>
              <a:t>are</a:t>
            </a:r>
            <a:r>
              <a:rPr lang="en-GB" sz="2400" b="1" dirty="0">
                <a:solidFill>
                  <a:srgbClr val="E5E5FF"/>
                </a:solidFill>
                <a:latin typeface="Montserrat" panose="00000500000000000000" pitchFamily="2" charset="0"/>
              </a:rPr>
              <a:t> going to hear from Katy </a:t>
            </a:r>
            <a:r>
              <a:rPr lang="en-GB" sz="2400" b="1" dirty="0" err="1">
                <a:solidFill>
                  <a:srgbClr val="E5E5FF"/>
                </a:solidFill>
                <a:latin typeface="Montserrat" panose="00000500000000000000" pitchFamily="2" charset="0"/>
              </a:rPr>
              <a:t>Katonda</a:t>
            </a:r>
            <a:r>
              <a:rPr lang="en-GB" sz="2400" b="1" dirty="0">
                <a:solidFill>
                  <a:srgbClr val="E5E5FF"/>
                </a:solidFill>
                <a:latin typeface="Montserrat" panose="00000500000000000000" pitchFamily="2" charset="0"/>
              </a:rPr>
              <a:t>, our country representative in the Democratic Republic of Congo, who explains why she is grateful for the Back to school World Gift. </a:t>
            </a:r>
          </a:p>
          <a:p>
            <a:pPr algn="ctr"/>
            <a:endParaRPr lang="en-GB" sz="1700" b="1" dirty="0">
              <a:solidFill>
                <a:srgbClr val="E5E5FF"/>
              </a:solidFill>
              <a:latin typeface="Montserrat" panose="00000500000000000000" pitchFamily="2" charset="0"/>
            </a:endParaRPr>
          </a:p>
          <a:p>
            <a:pPr algn="ctr"/>
            <a:endParaRPr lang="en-GB" sz="1700" b="1" dirty="0">
              <a:solidFill>
                <a:srgbClr val="E5E5FF"/>
              </a:solidFill>
              <a:latin typeface="Montserrat" panose="00000500000000000000" pitchFamily="2" charset="0"/>
            </a:endParaRPr>
          </a:p>
          <a:p>
            <a:pPr algn="ctr"/>
            <a:endParaRPr lang="en-GB" sz="1700" b="1" dirty="0">
              <a:solidFill>
                <a:srgbClr val="E5E5FF"/>
              </a:solidFill>
              <a:latin typeface="Montserrat" panose="00000500000000000000" pitchFamily="2" charset="0"/>
            </a:endParaRPr>
          </a:p>
          <a:p>
            <a:pPr algn="ctr"/>
            <a:r>
              <a:rPr lang="en-GB" sz="1700" b="1" dirty="0">
                <a:solidFill>
                  <a:srgbClr val="E5E5FF"/>
                </a:solidFill>
                <a:latin typeface="Montserrat" panose="00000500000000000000" pitchFamily="2" charset="0"/>
              </a:rPr>
              <a:t>Lord, we thank you for each of our brothers and sisters around the world whom we have encountered through this Advent calendar.  Bless them all this Christmas time. Amen.  </a:t>
            </a:r>
          </a:p>
        </p:txBody>
      </p:sp>
      <p:pic>
        <p:nvPicPr>
          <p:cNvPr id="2" name="Untitled design (1)">
            <a:hlinkClick r:id="" action="ppaction://media"/>
            <a:extLst>
              <a:ext uri="{FF2B5EF4-FFF2-40B4-BE49-F238E27FC236}">
                <a16:creationId xmlns:a16="http://schemas.microsoft.com/office/drawing/2014/main" id="{97C574B8-5A5E-5229-178C-6EC675D35C1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79875" y="1269315"/>
            <a:ext cx="6761648" cy="3803427"/>
          </a:xfrm>
          <a:prstGeom prst="rect">
            <a:avLst/>
          </a:prstGeom>
        </p:spPr>
      </p:pic>
      <p:pic>
        <p:nvPicPr>
          <p:cNvPr id="6" name="Graphic 5" descr="Monthly calendar outline">
            <a:hlinkClick r:id="rId8" action="ppaction://hlinksldjump"/>
            <a:extLst>
              <a:ext uri="{FF2B5EF4-FFF2-40B4-BE49-F238E27FC236}">
                <a16:creationId xmlns:a16="http://schemas.microsoft.com/office/drawing/2014/main" id="{87150D19-F6E0-6121-4933-370873E5C5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84030" y="5803702"/>
            <a:ext cx="914400" cy="914400"/>
          </a:xfrm>
          <a:prstGeom prst="rect">
            <a:avLst/>
          </a:prstGeom>
        </p:spPr>
      </p:pic>
    </p:spTree>
    <p:extLst>
      <p:ext uri="{BB962C8B-B14F-4D97-AF65-F5344CB8AC3E}">
        <p14:creationId xmlns:p14="http://schemas.microsoft.com/office/powerpoint/2010/main" val="312690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9954CC"/>
        </a:solidFill>
        <a:effectLst/>
      </p:bgPr>
    </p:bg>
    <p:spTree>
      <p:nvGrpSpPr>
        <p:cNvPr id="1" name=""/>
        <p:cNvGrpSpPr/>
        <p:nvPr/>
      </p:nvGrpSpPr>
      <p:grpSpPr>
        <a:xfrm>
          <a:off x="0" y="0"/>
          <a:ext cx="0" cy="0"/>
          <a:chOff x="0" y="0"/>
          <a:chExt cx="0" cy="0"/>
        </a:xfrm>
      </p:grpSpPr>
      <p:pic>
        <p:nvPicPr>
          <p:cNvPr id="2" name="Picture 1" descr="A tree and stars in the sky&#10;&#10;Description automatically generated">
            <a:extLst>
              <a:ext uri="{FF2B5EF4-FFF2-40B4-BE49-F238E27FC236}">
                <a16:creationId xmlns:a16="http://schemas.microsoft.com/office/drawing/2014/main" id="{09AE7DFC-30D3-268B-219D-005F1E13DE91}"/>
              </a:ext>
            </a:extLst>
          </p:cNvPr>
          <p:cNvPicPr>
            <a:picLocks noChangeAspect="1"/>
          </p:cNvPicPr>
          <p:nvPr/>
        </p:nvPicPr>
        <p:blipFill rotWithShape="1">
          <a:blip r:embed="rId2" cstate="print">
            <a:alphaModFix amt="50000"/>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descr="A group of gold stars on a black background&#10;&#10;Description automatically generated">
            <a:extLst>
              <a:ext uri="{FF2B5EF4-FFF2-40B4-BE49-F238E27FC236}">
                <a16:creationId xmlns:a16="http://schemas.microsoft.com/office/drawing/2014/main" id="{F8A6D206-8A49-6C2B-EFBA-5920525F7C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167258" y="335660"/>
            <a:ext cx="1828800" cy="2079169"/>
          </a:xfrm>
          <a:prstGeom prst="rect">
            <a:avLst/>
          </a:prstGeom>
        </p:spPr>
      </p:pic>
      <p:pic>
        <p:nvPicPr>
          <p:cNvPr id="6" name="Picture 5" descr="A group of gold stars on a black background&#10;&#10;Description automatically generated">
            <a:extLst>
              <a:ext uri="{FF2B5EF4-FFF2-40B4-BE49-F238E27FC236}">
                <a16:creationId xmlns:a16="http://schemas.microsoft.com/office/drawing/2014/main" id="{5194394D-7755-2452-B96E-18B119F4F2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3722916"/>
            <a:ext cx="4746171" cy="2873828"/>
          </a:xfrm>
          <a:prstGeom prst="rect">
            <a:avLst/>
          </a:prstGeom>
        </p:spPr>
      </p:pic>
      <p:sp>
        <p:nvSpPr>
          <p:cNvPr id="3" name="TextBox 2">
            <a:extLst>
              <a:ext uri="{FF2B5EF4-FFF2-40B4-BE49-F238E27FC236}">
                <a16:creationId xmlns:a16="http://schemas.microsoft.com/office/drawing/2014/main" id="{A688C739-E580-50F8-8179-122FBB5B0468}"/>
              </a:ext>
            </a:extLst>
          </p:cNvPr>
          <p:cNvSpPr txBox="1"/>
          <p:nvPr/>
        </p:nvSpPr>
        <p:spPr>
          <a:xfrm>
            <a:off x="1703614" y="2196365"/>
            <a:ext cx="8784771" cy="2123658"/>
          </a:xfrm>
          <a:prstGeom prst="rect">
            <a:avLst/>
          </a:prstGeom>
          <a:noFill/>
        </p:spPr>
        <p:txBody>
          <a:bodyPr wrap="square" rtlCol="0">
            <a:spAutoFit/>
          </a:bodyPr>
          <a:lstStyle/>
          <a:p>
            <a:pPr algn="ctr"/>
            <a:r>
              <a:rPr lang="en-GB" sz="4000" b="1">
                <a:solidFill>
                  <a:schemeClr val="bg1"/>
                </a:solidFill>
                <a:latin typeface="Montserrat" panose="00000500000000000000" pitchFamily="2" charset="0"/>
              </a:rPr>
              <a:t>Happy Christmas from everyone at CAFOD!</a:t>
            </a:r>
          </a:p>
          <a:p>
            <a:pPr algn="ctr"/>
            <a:endParaRPr lang="en-GB" sz="3200">
              <a:solidFill>
                <a:schemeClr val="bg1"/>
              </a:solidFill>
              <a:latin typeface="Montserrat" panose="00000500000000000000" pitchFamily="2" charset="0"/>
            </a:endParaRPr>
          </a:p>
          <a:p>
            <a:pPr algn="ctr"/>
            <a:r>
              <a:rPr lang="en-GB" sz="2000">
                <a:solidFill>
                  <a:schemeClr val="bg1"/>
                </a:solidFill>
                <a:latin typeface="Montserrat" panose="00000500000000000000" pitchFamily="2" charset="0"/>
              </a:rPr>
              <a:t>Thankyou for supporting World Gifts this Christmas time.</a:t>
            </a:r>
            <a:endParaRPr lang="en-US" sz="2000">
              <a:solidFill>
                <a:schemeClr val="bg1"/>
              </a:solidFill>
              <a:latin typeface="Montserrat" panose="00000500000000000000" pitchFamily="2" charset="0"/>
            </a:endParaRPr>
          </a:p>
        </p:txBody>
      </p:sp>
      <p:pic>
        <p:nvPicPr>
          <p:cNvPr id="4" name="Picture 3" descr="A group of gold stars on a black background&#10;&#10;Description automatically generated">
            <a:extLst>
              <a:ext uri="{FF2B5EF4-FFF2-40B4-BE49-F238E27FC236}">
                <a16:creationId xmlns:a16="http://schemas.microsoft.com/office/drawing/2014/main" id="{E435B40D-F607-3768-1FFF-E368DD1CEC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44486" y="3722916"/>
            <a:ext cx="4746171" cy="2873828"/>
          </a:xfrm>
          <a:prstGeom prst="rect">
            <a:avLst/>
          </a:prstGeom>
        </p:spPr>
      </p:pic>
      <p:pic>
        <p:nvPicPr>
          <p:cNvPr id="7" name="Picture 6" descr="A group of gold stars on a black background&#10;&#10;Description automatically generated">
            <a:extLst>
              <a:ext uri="{FF2B5EF4-FFF2-40B4-BE49-F238E27FC236}">
                <a16:creationId xmlns:a16="http://schemas.microsoft.com/office/drawing/2014/main" id="{D19D39D7-2D43-A11E-A527-BEB30537E4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10072954">
            <a:off x="7527474" y="1459107"/>
            <a:ext cx="3738547" cy="2263707"/>
          </a:xfrm>
          <a:prstGeom prst="rect">
            <a:avLst/>
          </a:prstGeom>
        </p:spPr>
      </p:pic>
      <p:pic>
        <p:nvPicPr>
          <p:cNvPr id="8" name="Picture 7" descr="A group of snowflakes on a black background&#10;&#10;Description automatically generated">
            <a:extLst>
              <a:ext uri="{FF2B5EF4-FFF2-40B4-BE49-F238E27FC236}">
                <a16:creationId xmlns:a16="http://schemas.microsoft.com/office/drawing/2014/main" id="{C4D08A6D-C029-C697-3AA2-C946A14772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6013" y="3480807"/>
            <a:ext cx="1453163" cy="2492083"/>
          </a:xfrm>
          <a:prstGeom prst="rect">
            <a:avLst/>
          </a:prstGeom>
        </p:spPr>
      </p:pic>
      <p:pic>
        <p:nvPicPr>
          <p:cNvPr id="9" name="Picture 8" descr="A group of snowflakes on a black background&#10;&#10;Description automatically generated">
            <a:extLst>
              <a:ext uri="{FF2B5EF4-FFF2-40B4-BE49-F238E27FC236}">
                <a16:creationId xmlns:a16="http://schemas.microsoft.com/office/drawing/2014/main" id="{5FD1FDBA-9EC9-A3A2-2158-F53AD7146F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0423537" y="950323"/>
            <a:ext cx="1453163" cy="2492083"/>
          </a:xfrm>
          <a:prstGeom prst="rect">
            <a:avLst/>
          </a:prstGeom>
        </p:spPr>
      </p:pic>
      <p:pic>
        <p:nvPicPr>
          <p:cNvPr id="10" name="Picture 9" descr="A group of snowflakes on a black background&#10;&#10;Description automatically generated">
            <a:extLst>
              <a:ext uri="{FF2B5EF4-FFF2-40B4-BE49-F238E27FC236}">
                <a16:creationId xmlns:a16="http://schemas.microsoft.com/office/drawing/2014/main" id="{AD17E80C-07F8-A912-4B95-3A55F67ECB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555641" y="-140120"/>
            <a:ext cx="1453163" cy="2492083"/>
          </a:xfrm>
          <a:prstGeom prst="rect">
            <a:avLst/>
          </a:prstGeom>
        </p:spPr>
      </p:pic>
      <p:pic>
        <p:nvPicPr>
          <p:cNvPr id="11" name="Picture 10" descr="A group of snowflakes on a black background&#10;&#10;Description automatically generated">
            <a:extLst>
              <a:ext uri="{FF2B5EF4-FFF2-40B4-BE49-F238E27FC236}">
                <a16:creationId xmlns:a16="http://schemas.microsoft.com/office/drawing/2014/main" id="{C71C6351-91E5-E9F9-D071-59420C2A8D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4413834">
            <a:off x="4106809" y="4562506"/>
            <a:ext cx="1453163" cy="2492083"/>
          </a:xfrm>
          <a:prstGeom prst="rect">
            <a:avLst/>
          </a:prstGeom>
        </p:spPr>
      </p:pic>
      <p:pic>
        <p:nvPicPr>
          <p:cNvPr id="12" name="Picture 11" descr="A group of snowflakes on a black background&#10;&#10;Description automatically generated">
            <a:extLst>
              <a:ext uri="{FF2B5EF4-FFF2-40B4-BE49-F238E27FC236}">
                <a16:creationId xmlns:a16="http://schemas.microsoft.com/office/drawing/2014/main" id="{0DD8E1B9-6D54-1CEA-E45C-398B393091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342983">
            <a:off x="441827" y="1758744"/>
            <a:ext cx="1453163" cy="2492083"/>
          </a:xfrm>
          <a:prstGeom prst="rect">
            <a:avLst/>
          </a:prstGeom>
        </p:spPr>
      </p:pic>
      <p:pic>
        <p:nvPicPr>
          <p:cNvPr id="13" name="Picture 12" descr="A group of snowflakes on a black background&#10;&#10;Description automatically generated">
            <a:extLst>
              <a:ext uri="{FF2B5EF4-FFF2-40B4-BE49-F238E27FC236}">
                <a16:creationId xmlns:a16="http://schemas.microsoft.com/office/drawing/2014/main" id="{4DD73EB6-CB84-C816-5A25-5DD4631AA66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7217763">
            <a:off x="10118261" y="2437777"/>
            <a:ext cx="1453163" cy="2492083"/>
          </a:xfrm>
          <a:prstGeom prst="rect">
            <a:avLst/>
          </a:prstGeom>
        </p:spPr>
      </p:pic>
      <p:pic>
        <p:nvPicPr>
          <p:cNvPr id="14" name="Picture 13" descr="A white text on a black background&#10;&#10;Description automatically generated">
            <a:extLst>
              <a:ext uri="{FF2B5EF4-FFF2-40B4-BE49-F238E27FC236}">
                <a16:creationId xmlns:a16="http://schemas.microsoft.com/office/drawing/2014/main" id="{7DE3D121-9CB4-DAB8-6D27-A6939D6AB4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2481" y="5601609"/>
            <a:ext cx="2609519" cy="1073974"/>
          </a:xfrm>
          <a:prstGeom prst="rect">
            <a:avLst/>
          </a:prstGeom>
        </p:spPr>
      </p:pic>
    </p:spTree>
    <p:extLst>
      <p:ext uri="{BB962C8B-B14F-4D97-AF65-F5344CB8AC3E}">
        <p14:creationId xmlns:p14="http://schemas.microsoft.com/office/powerpoint/2010/main" val="4223744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007BAD-33C4-B40B-438C-AD6139389469}"/>
              </a:ext>
            </a:extLst>
          </p:cNvPr>
          <p:cNvSpPr/>
          <p:nvPr/>
        </p:nvSpPr>
        <p:spPr>
          <a:xfrm>
            <a:off x="5170714" y="0"/>
            <a:ext cx="7021286" cy="6843676"/>
          </a:xfrm>
          <a:prstGeom prst="rect">
            <a:avLst/>
          </a:prstGeom>
          <a:gradFill flip="none" rotWithShape="1">
            <a:gsLst>
              <a:gs pos="19000">
                <a:srgbClr val="120C0D">
                  <a:alpha val="39000"/>
                </a:srgbClr>
              </a:gs>
              <a:gs pos="0">
                <a:srgbClr val="180F10"/>
              </a:gs>
              <a:gs pos="100000">
                <a:srgbClr val="9954CC"/>
              </a:gs>
              <a:gs pos="92000">
                <a:srgbClr val="9954CC"/>
              </a:gs>
              <a:gs pos="100000">
                <a:srgbClr val="9954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7C82C83-AF3F-14EC-B17A-98605BBA62A6}"/>
              </a:ext>
            </a:extLst>
          </p:cNvPr>
          <p:cNvSpPr/>
          <p:nvPr/>
        </p:nvSpPr>
        <p:spPr>
          <a:xfrm>
            <a:off x="0" y="14324"/>
            <a:ext cx="7165546" cy="6843676"/>
          </a:xfrm>
          <a:prstGeom prst="rect">
            <a:avLst/>
          </a:prstGeom>
          <a:blipFill dpi="0" rotWithShape="1">
            <a:blip r:embed="rId3" cstate="print">
              <a:alphaModFix amt="98000"/>
              <a:extLst>
                <a:ext uri="{28A0092B-C50C-407E-A947-70E740481C1C}">
                  <a14:useLocalDpi xmlns:a14="http://schemas.microsoft.com/office/drawing/2010/main" val="0"/>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6741" y="5747189"/>
            <a:ext cx="2609519" cy="1073974"/>
          </a:xfrm>
          <a:prstGeom prst="rect">
            <a:avLst/>
          </a:prstGeom>
        </p:spPr>
      </p:pic>
      <p:pic>
        <p:nvPicPr>
          <p:cNvPr id="7" name="Picture 6" descr="A group of colorful smoke&#10;&#10;Description automatically generated">
            <a:extLst>
              <a:ext uri="{FF2B5EF4-FFF2-40B4-BE49-F238E27FC236}">
                <a16:creationId xmlns:a16="http://schemas.microsoft.com/office/drawing/2014/main" id="{D2114769-89D3-AADB-5CA3-FABB19B08D4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353958">
            <a:off x="6747515" y="3994491"/>
            <a:ext cx="5958453" cy="2486879"/>
          </a:xfrm>
          <a:prstGeom prst="rect">
            <a:avLst/>
          </a:prstGeom>
        </p:spPr>
      </p:pic>
      <p:sp>
        <p:nvSpPr>
          <p:cNvPr id="3" name="TextBox 2">
            <a:extLst>
              <a:ext uri="{FF2B5EF4-FFF2-40B4-BE49-F238E27FC236}">
                <a16:creationId xmlns:a16="http://schemas.microsoft.com/office/drawing/2014/main" id="{92E65ECB-9356-3E10-D3C3-9BC57559B973}"/>
              </a:ext>
            </a:extLst>
          </p:cNvPr>
          <p:cNvSpPr txBox="1"/>
          <p:nvPr/>
        </p:nvSpPr>
        <p:spPr>
          <a:xfrm>
            <a:off x="7417851" y="114878"/>
            <a:ext cx="4494274" cy="5663089"/>
          </a:xfrm>
          <a:prstGeom prst="rect">
            <a:avLst/>
          </a:prstGeom>
          <a:noFill/>
        </p:spPr>
        <p:txBody>
          <a:bodyPr wrap="square" lIns="91440" tIns="45720" rIns="91440" bIns="45720" rtlCol="0" anchor="t">
            <a:spAutoFit/>
          </a:bodyPr>
          <a:lstStyle/>
          <a:p>
            <a:r>
              <a:rPr lang="en-GB" sz="1700" b="1">
                <a:solidFill>
                  <a:srgbClr val="E5E5FF"/>
                </a:solidFill>
                <a:latin typeface="Montserrat"/>
              </a:rPr>
              <a:t>Daniel waited patiently for three days to join the CAJED woodwork project but he was proactive while waiting. This determination was noticed by his teacher. Daniel didn’t always know how his story would end and the ongoing conflict in the DRC means our partners still live with uncertainty. </a:t>
            </a:r>
          </a:p>
          <a:p>
            <a:endParaRPr lang="en-GB" sz="1700" b="1">
              <a:solidFill>
                <a:srgbClr val="E5E5FF"/>
              </a:solidFill>
              <a:latin typeface="Montserrat" panose="00000500000000000000" pitchFamily="2" charset="0"/>
            </a:endParaRPr>
          </a:p>
          <a:p>
            <a:r>
              <a:rPr lang="en-GB" sz="1700" b="1">
                <a:solidFill>
                  <a:srgbClr val="E5E5FF"/>
                </a:solidFill>
                <a:latin typeface="Montserrat"/>
              </a:rPr>
              <a:t>We asked DRC CAFOD staff member Katy </a:t>
            </a:r>
            <a:r>
              <a:rPr lang="en-GB" sz="1700" b="1" err="1">
                <a:solidFill>
                  <a:srgbClr val="E5E5FF"/>
                </a:solidFill>
                <a:latin typeface="Montserrat"/>
              </a:rPr>
              <a:t>Katonda</a:t>
            </a:r>
            <a:r>
              <a:rPr lang="en-GB" sz="1700" b="1">
                <a:solidFill>
                  <a:srgbClr val="E5E5FF"/>
                </a:solidFill>
                <a:latin typeface="Montserrat"/>
              </a:rPr>
              <a:t> what hope means to her. She said, "the belief in a better tomorrow". Like Daniel we are to be both patient and proactive in waiting for that day. </a:t>
            </a:r>
          </a:p>
          <a:p>
            <a:endParaRPr lang="en-GB" b="1">
              <a:solidFill>
                <a:srgbClr val="E5E5FF"/>
              </a:solidFill>
              <a:latin typeface="Montserrat" panose="00000500000000000000" pitchFamily="2" charset="0"/>
            </a:endParaRPr>
          </a:p>
          <a:p>
            <a:endParaRPr lang="en-GB" b="1">
              <a:solidFill>
                <a:srgbClr val="E5E5FF"/>
              </a:solidFill>
              <a:latin typeface="Montserrat" panose="00000500000000000000" pitchFamily="2" charset="0"/>
            </a:endParaRPr>
          </a:p>
          <a:p>
            <a:pPr algn="ctr"/>
            <a:r>
              <a:rPr lang="en-GB" b="1">
                <a:solidFill>
                  <a:srgbClr val="E5E5FF"/>
                </a:solidFill>
                <a:latin typeface="Montserrat" panose="00000500000000000000" pitchFamily="2" charset="0"/>
              </a:rPr>
              <a:t>Lord, help us to wait well, with patience and determination, till you return. Amen. </a:t>
            </a:r>
          </a:p>
        </p:txBody>
      </p:sp>
      <p:sp>
        <p:nvSpPr>
          <p:cNvPr id="6" name="TextBox 5">
            <a:extLst>
              <a:ext uri="{FF2B5EF4-FFF2-40B4-BE49-F238E27FC236}">
                <a16:creationId xmlns:a16="http://schemas.microsoft.com/office/drawing/2014/main" id="{71C956D1-FEA7-8075-D17C-31D972E67E3B}"/>
              </a:ext>
            </a:extLst>
          </p:cNvPr>
          <p:cNvSpPr txBox="1"/>
          <p:nvPr/>
        </p:nvSpPr>
        <p:spPr>
          <a:xfrm>
            <a:off x="141514" y="6085960"/>
            <a:ext cx="6882517" cy="523220"/>
          </a:xfrm>
          <a:prstGeom prst="rect">
            <a:avLst/>
          </a:prstGeom>
          <a:solidFill>
            <a:srgbClr val="222544">
              <a:alpha val="62000"/>
            </a:srgbClr>
          </a:solidFill>
        </p:spPr>
        <p:txBody>
          <a:bodyPr wrap="square" rtlCol="0">
            <a:spAutoFit/>
          </a:bodyPr>
          <a:lstStyle/>
          <a:p>
            <a:pPr algn="ctr"/>
            <a:r>
              <a:rPr lang="en-GB" sz="1400" b="1">
                <a:solidFill>
                  <a:schemeClr val="bg1"/>
                </a:solidFill>
                <a:latin typeface="Montserrat" panose="00000500000000000000" pitchFamily="2" charset="0"/>
              </a:rPr>
              <a:t>        Daniel in the workshop. Support other training projects with the Back to school World Gift. </a:t>
            </a:r>
            <a:endParaRPr lang="en-US" sz="1400" b="1">
              <a:solidFill>
                <a:schemeClr val="bg1"/>
              </a:solidFill>
              <a:latin typeface="Montserrat" panose="00000500000000000000" pitchFamily="2" charset="0"/>
            </a:endParaRPr>
          </a:p>
        </p:txBody>
      </p:sp>
      <p:pic>
        <p:nvPicPr>
          <p:cNvPr id="8" name="Picture 7" descr="A group of snowflakes on a black background&#10;&#10;Description automatically generated">
            <a:extLst>
              <a:ext uri="{FF2B5EF4-FFF2-40B4-BE49-F238E27FC236}">
                <a16:creationId xmlns:a16="http://schemas.microsoft.com/office/drawing/2014/main" id="{0D090BF9-12A6-FA93-2E1C-E09AC8A934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08856" y="5898616"/>
            <a:ext cx="658063" cy="941452"/>
          </a:xfrm>
          <a:prstGeom prst="rect">
            <a:avLst/>
          </a:prstGeom>
        </p:spPr>
      </p:pic>
      <p:pic>
        <p:nvPicPr>
          <p:cNvPr id="10" name="Graphic 9" descr="Monthly calendar outline">
            <a:hlinkClick r:id="rId7" action="ppaction://hlinksldjump"/>
            <a:extLst>
              <a:ext uri="{FF2B5EF4-FFF2-40B4-BE49-F238E27FC236}">
                <a16:creationId xmlns:a16="http://schemas.microsoft.com/office/drawing/2014/main" id="{66BF74FC-ABF9-9370-E926-2A223B427B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84030" y="5803702"/>
            <a:ext cx="914400" cy="914400"/>
          </a:xfrm>
          <a:prstGeom prst="rect">
            <a:avLst/>
          </a:prstGeom>
        </p:spPr>
      </p:pic>
    </p:spTree>
    <p:extLst>
      <p:ext uri="{BB962C8B-B14F-4D97-AF65-F5344CB8AC3E}">
        <p14:creationId xmlns:p14="http://schemas.microsoft.com/office/powerpoint/2010/main" val="59775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54CC"/>
        </a:solidFill>
        <a:effectLst/>
      </p:bgPr>
    </p:bg>
    <p:spTree>
      <p:nvGrpSpPr>
        <p:cNvPr id="1" name=""/>
        <p:cNvGrpSpPr/>
        <p:nvPr/>
      </p:nvGrpSpPr>
      <p:grpSpPr>
        <a:xfrm>
          <a:off x="0" y="0"/>
          <a:ext cx="0" cy="0"/>
          <a:chOff x="0" y="0"/>
          <a:chExt cx="0" cy="0"/>
        </a:xfrm>
      </p:grpSpPr>
      <p:pic>
        <p:nvPicPr>
          <p:cNvPr id="23" name="Picture 22" descr="A tree and stars in the sky&#10;&#10;Description automatically generated">
            <a:extLst>
              <a:ext uri="{FF2B5EF4-FFF2-40B4-BE49-F238E27FC236}">
                <a16:creationId xmlns:a16="http://schemas.microsoft.com/office/drawing/2014/main" id="{92B53489-29A3-E9B0-6A56-7F8846EAC4F4}"/>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group of colorful smoke&#10;&#10;Description automatically generated">
            <a:extLst>
              <a:ext uri="{FF2B5EF4-FFF2-40B4-BE49-F238E27FC236}">
                <a16:creationId xmlns:a16="http://schemas.microsoft.com/office/drawing/2014/main" id="{11312FCB-9E50-B8AC-C801-B6EA8D567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0"/>
            <a:ext cx="3418115" cy="2364832"/>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481" y="5601609"/>
            <a:ext cx="2609519" cy="1073974"/>
          </a:xfrm>
          <a:prstGeom prst="rect">
            <a:avLst/>
          </a:prstGeom>
        </p:spPr>
      </p:pic>
      <p:pic>
        <p:nvPicPr>
          <p:cNvPr id="8" name="Picture 7" descr="A group of colorful smoke&#10;&#10;Description automatically generated">
            <a:extLst>
              <a:ext uri="{FF2B5EF4-FFF2-40B4-BE49-F238E27FC236}">
                <a16:creationId xmlns:a16="http://schemas.microsoft.com/office/drawing/2014/main" id="{63EB40D3-F4F7-BD18-6897-457B46AC34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0800000">
            <a:off x="-7495" y="0"/>
            <a:ext cx="4658437" cy="2674985"/>
          </a:xfrm>
          <a:prstGeom prst="rect">
            <a:avLst/>
          </a:prstGeom>
        </p:spPr>
      </p:pic>
      <p:sp>
        <p:nvSpPr>
          <p:cNvPr id="13" name="TextBox 12">
            <a:extLst>
              <a:ext uri="{FF2B5EF4-FFF2-40B4-BE49-F238E27FC236}">
                <a16:creationId xmlns:a16="http://schemas.microsoft.com/office/drawing/2014/main" id="{DDA09FC3-91EF-4EB4-216B-08AD0151A743}"/>
              </a:ext>
            </a:extLst>
          </p:cNvPr>
          <p:cNvSpPr txBox="1"/>
          <p:nvPr/>
        </p:nvSpPr>
        <p:spPr>
          <a:xfrm>
            <a:off x="3607747" y="387856"/>
            <a:ext cx="8267041" cy="1200329"/>
          </a:xfrm>
          <a:prstGeom prst="rect">
            <a:avLst/>
          </a:prstGeom>
          <a:noFill/>
        </p:spPr>
        <p:txBody>
          <a:bodyPr wrap="square" lIns="91440" tIns="45720" rIns="91440" bIns="45720" rtlCol="0" anchor="t">
            <a:spAutoFit/>
          </a:bodyPr>
          <a:lstStyle/>
          <a:p>
            <a:pPr algn="r"/>
            <a:r>
              <a:rPr lang="en-US" sz="2400" b="1" dirty="0">
                <a:solidFill>
                  <a:srgbClr val="E5E5FF"/>
                </a:solidFill>
                <a:latin typeface="Montserrat"/>
              </a:rPr>
              <a:t>That he may teach us his ways</a:t>
            </a:r>
          </a:p>
          <a:p>
            <a:pPr algn="r"/>
            <a:r>
              <a:rPr lang="en-US" sz="2400" b="1" dirty="0">
                <a:solidFill>
                  <a:srgbClr val="E5E5FF"/>
                </a:solidFill>
                <a:latin typeface="Montserrat"/>
              </a:rPr>
              <a:t>and that we may walk in his paths.</a:t>
            </a:r>
          </a:p>
          <a:p>
            <a:pPr algn="r"/>
            <a:r>
              <a:rPr lang="en-US" sz="2400" b="1" dirty="0">
                <a:solidFill>
                  <a:srgbClr val="E5E5FF"/>
                </a:solidFill>
                <a:latin typeface="Montserrat"/>
              </a:rPr>
              <a:t>Isaiah 2:3</a:t>
            </a:r>
          </a:p>
        </p:txBody>
      </p:sp>
      <p:pic>
        <p:nvPicPr>
          <p:cNvPr id="16" name="Picture 15" descr="A group of gold stars on a black background&#10;&#10;Description automatically generated">
            <a:extLst>
              <a:ext uri="{FF2B5EF4-FFF2-40B4-BE49-F238E27FC236}">
                <a16:creationId xmlns:a16="http://schemas.microsoft.com/office/drawing/2014/main" id="{BA553F60-2BE5-01DB-9C02-B140BBE73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2241612" y="-67476"/>
            <a:ext cx="848708" cy="848708"/>
          </a:xfrm>
          <a:prstGeom prst="rect">
            <a:avLst/>
          </a:prstGeom>
        </p:spPr>
      </p:pic>
      <p:sp>
        <p:nvSpPr>
          <p:cNvPr id="19" name="Rectangle 18">
            <a:extLst>
              <a:ext uri="{FF2B5EF4-FFF2-40B4-BE49-F238E27FC236}">
                <a16:creationId xmlns:a16="http://schemas.microsoft.com/office/drawing/2014/main" id="{FB8BB5B3-8377-CBE4-E1C6-49879102DEB0}"/>
              </a:ext>
            </a:extLst>
          </p:cNvPr>
          <p:cNvSpPr/>
          <p:nvPr/>
        </p:nvSpPr>
        <p:spPr>
          <a:xfrm>
            <a:off x="782487" y="1799974"/>
            <a:ext cx="5271254" cy="35730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2F42EAD-F92E-145D-28D4-AC3465C65AAB}"/>
              </a:ext>
            </a:extLst>
          </p:cNvPr>
          <p:cNvSpPr txBox="1"/>
          <p:nvPr/>
        </p:nvSpPr>
        <p:spPr>
          <a:xfrm>
            <a:off x="317211" y="385407"/>
            <a:ext cx="2917421" cy="830997"/>
          </a:xfrm>
          <a:prstGeom prst="rect">
            <a:avLst/>
          </a:prstGeom>
          <a:noFill/>
        </p:spPr>
        <p:txBody>
          <a:bodyPr wrap="square" lIns="91440" tIns="45720" rIns="91440" bIns="45720" rtlCol="0" anchor="t">
            <a:spAutoFit/>
          </a:bodyPr>
          <a:lstStyle/>
          <a:p>
            <a:r>
              <a:rPr lang="en-GB" sz="2400" b="1">
                <a:solidFill>
                  <a:srgbClr val="E5E5FF"/>
                </a:solidFill>
                <a:latin typeface="Montserrat" panose="00000500000000000000" pitchFamily="2" charset="0"/>
              </a:rPr>
              <a:t>Monday </a:t>
            </a:r>
          </a:p>
          <a:p>
            <a:r>
              <a:rPr lang="en-GB" sz="2400" b="1">
                <a:solidFill>
                  <a:srgbClr val="E5E5FF"/>
                </a:solidFill>
                <a:latin typeface="Montserrat"/>
              </a:rPr>
              <a:t>2 December</a:t>
            </a:r>
            <a:endParaRPr lang="en-US" sz="2400" b="1">
              <a:solidFill>
                <a:srgbClr val="E5E5FF"/>
              </a:solidFill>
              <a:latin typeface="Montserrat"/>
            </a:endParaRPr>
          </a:p>
        </p:txBody>
      </p:sp>
      <p:pic>
        <p:nvPicPr>
          <p:cNvPr id="20" name="Picture 19" descr="A group of gold stars on a black background&#10;&#10;Description automatically generated">
            <a:extLst>
              <a:ext uri="{FF2B5EF4-FFF2-40B4-BE49-F238E27FC236}">
                <a16:creationId xmlns:a16="http://schemas.microsoft.com/office/drawing/2014/main" id="{A84D4D3F-3E20-98FA-EC07-D2DCB6ABFA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76967" y="1428525"/>
            <a:ext cx="848708" cy="848708"/>
          </a:xfrm>
          <a:prstGeom prst="rect">
            <a:avLst/>
          </a:prstGeom>
        </p:spPr>
      </p:pic>
      <p:pic>
        <p:nvPicPr>
          <p:cNvPr id="21" name="Picture 20" descr="A group of gold stars on a black background&#10;&#10;Description automatically generated">
            <a:extLst>
              <a:ext uri="{FF2B5EF4-FFF2-40B4-BE49-F238E27FC236}">
                <a16:creationId xmlns:a16="http://schemas.microsoft.com/office/drawing/2014/main" id="{78820B70-3BAE-271A-A8A1-268366D84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55631" y="-77002"/>
            <a:ext cx="848708" cy="848708"/>
          </a:xfrm>
          <a:prstGeom prst="rect">
            <a:avLst/>
          </a:prstGeom>
        </p:spPr>
      </p:pic>
      <p:sp>
        <p:nvSpPr>
          <p:cNvPr id="22" name="TextBox 21">
            <a:extLst>
              <a:ext uri="{FF2B5EF4-FFF2-40B4-BE49-F238E27FC236}">
                <a16:creationId xmlns:a16="http://schemas.microsoft.com/office/drawing/2014/main" id="{1439F622-E0F4-9A98-B6C4-5A385617D09B}"/>
              </a:ext>
            </a:extLst>
          </p:cNvPr>
          <p:cNvSpPr txBox="1"/>
          <p:nvPr/>
        </p:nvSpPr>
        <p:spPr>
          <a:xfrm>
            <a:off x="6288551" y="2001952"/>
            <a:ext cx="5586237" cy="4401205"/>
          </a:xfrm>
          <a:prstGeom prst="rect">
            <a:avLst/>
          </a:prstGeom>
          <a:noFill/>
        </p:spPr>
        <p:txBody>
          <a:bodyPr wrap="square" rtlCol="0">
            <a:spAutoFit/>
          </a:bodyPr>
          <a:lstStyle/>
          <a:p>
            <a:endParaRPr lang="en-GB" sz="2000" b="1">
              <a:solidFill>
                <a:srgbClr val="E5E5FF"/>
              </a:solidFill>
              <a:latin typeface="Montserrat" panose="00000500000000000000" pitchFamily="2" charset="0"/>
            </a:endParaRPr>
          </a:p>
          <a:p>
            <a:r>
              <a:rPr lang="en-GB" sz="2000" b="1">
                <a:solidFill>
                  <a:srgbClr val="E5E5FF"/>
                </a:solidFill>
                <a:latin typeface="Montserrat" panose="00000500000000000000" pitchFamily="2" charset="0"/>
              </a:rPr>
              <a:t>Isaiah was a prophet who lived in Jerusalem. He prophesied a message of warning and of hope. In Isaiah 2 he shared a vision for a much more hopeful time that was coming. </a:t>
            </a:r>
            <a:endParaRPr lang="en-GB" sz="2000" b="1">
              <a:solidFill>
                <a:srgbClr val="FF0000"/>
              </a:solidFill>
              <a:latin typeface="Montserrat" panose="00000500000000000000" pitchFamily="2" charset="0"/>
            </a:endParaRPr>
          </a:p>
          <a:p>
            <a:endParaRPr lang="en-GB" sz="2000" b="1">
              <a:solidFill>
                <a:srgbClr val="E5E5FF"/>
              </a:solidFill>
              <a:latin typeface="Montserrat" panose="00000500000000000000" pitchFamily="2" charset="0"/>
            </a:endParaRPr>
          </a:p>
          <a:p>
            <a:r>
              <a:rPr lang="en-GB" sz="2000" b="1">
                <a:solidFill>
                  <a:srgbClr val="E5E5FF"/>
                </a:solidFill>
                <a:latin typeface="Montserrat" panose="00000500000000000000" pitchFamily="2" charset="0"/>
              </a:rPr>
              <a:t>In this particular verse he says there will be a new day when all the nations will come to learn from God. As a result there will be no more fighting between the nations.</a:t>
            </a:r>
          </a:p>
          <a:p>
            <a:r>
              <a:rPr lang="en-GB" sz="2000" b="1">
                <a:solidFill>
                  <a:srgbClr val="E5E5FF"/>
                </a:solidFill>
                <a:latin typeface="Montserrat" panose="00000500000000000000" pitchFamily="2" charset="0"/>
              </a:rPr>
              <a:t>  </a:t>
            </a:r>
          </a:p>
          <a:p>
            <a:endParaRPr lang="en-GB" sz="2000" b="1">
              <a:solidFill>
                <a:srgbClr val="E5E5FF"/>
              </a:solidFill>
              <a:latin typeface="Montserrat" panose="00000500000000000000" pitchFamily="2" charset="0"/>
            </a:endParaRPr>
          </a:p>
        </p:txBody>
      </p:sp>
      <p:pic>
        <p:nvPicPr>
          <p:cNvPr id="7" name="Picture 6" descr="A group of colorful smoke&#10;&#10;Description automatically generated">
            <a:extLst>
              <a:ext uri="{FF2B5EF4-FFF2-40B4-BE49-F238E27FC236}">
                <a16:creationId xmlns:a16="http://schemas.microsoft.com/office/drawing/2014/main" id="{1A5C1F38-0766-DD9F-9EB7-3E2B5F762C8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490410">
            <a:off x="6658675" y="1262331"/>
            <a:ext cx="3851375" cy="1607448"/>
          </a:xfrm>
          <a:prstGeom prst="rect">
            <a:avLst/>
          </a:prstGeom>
        </p:spPr>
      </p:pic>
      <p:sp>
        <p:nvSpPr>
          <p:cNvPr id="2" name="Rectangle 1">
            <a:extLst>
              <a:ext uri="{FF2B5EF4-FFF2-40B4-BE49-F238E27FC236}">
                <a16:creationId xmlns:a16="http://schemas.microsoft.com/office/drawing/2014/main" id="{4273CFEF-67D7-3330-435B-A02AEDCB1ABF}"/>
              </a:ext>
            </a:extLst>
          </p:cNvPr>
          <p:cNvSpPr/>
          <p:nvPr/>
        </p:nvSpPr>
        <p:spPr>
          <a:xfrm>
            <a:off x="6288551" y="1677313"/>
            <a:ext cx="5464629" cy="64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rgbClr val="222544"/>
                </a:solidFill>
                <a:latin typeface="Montserrat" panose="00000500000000000000" pitchFamily="2" charset="0"/>
              </a:rPr>
              <a:t>Teach us your ways</a:t>
            </a:r>
          </a:p>
        </p:txBody>
      </p:sp>
      <p:sp>
        <p:nvSpPr>
          <p:cNvPr id="5" name="TextBox 4">
            <a:extLst>
              <a:ext uri="{FF2B5EF4-FFF2-40B4-BE49-F238E27FC236}">
                <a16:creationId xmlns:a16="http://schemas.microsoft.com/office/drawing/2014/main" id="{4CFA1010-2EF5-944C-2DF8-D7865E1243E4}"/>
              </a:ext>
            </a:extLst>
          </p:cNvPr>
          <p:cNvSpPr txBox="1"/>
          <p:nvPr/>
        </p:nvSpPr>
        <p:spPr>
          <a:xfrm>
            <a:off x="791759" y="5446433"/>
            <a:ext cx="5252709" cy="646331"/>
          </a:xfrm>
          <a:prstGeom prst="rect">
            <a:avLst/>
          </a:prstGeom>
          <a:noFill/>
        </p:spPr>
        <p:txBody>
          <a:bodyPr wrap="square" rtlCol="0">
            <a:spAutoFit/>
          </a:bodyPr>
          <a:lstStyle/>
          <a:p>
            <a:pPr algn="ctr"/>
            <a:r>
              <a:rPr lang="en-GB" b="1">
                <a:latin typeface="Montserrat" panose="00000500000000000000" pitchFamily="2" charset="0"/>
              </a:rPr>
              <a:t>Daniel’s school friends and their teacher Suleiman in Goma, in the DRC.</a:t>
            </a:r>
            <a:endParaRPr lang="en-US" b="1">
              <a:latin typeface="Montserrat" panose="00000500000000000000" pitchFamily="2" charset="0"/>
            </a:endParaRPr>
          </a:p>
        </p:txBody>
      </p:sp>
    </p:spTree>
    <p:extLst>
      <p:ext uri="{BB962C8B-B14F-4D97-AF65-F5344CB8AC3E}">
        <p14:creationId xmlns:p14="http://schemas.microsoft.com/office/powerpoint/2010/main" val="3003614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007BAD-33C4-B40B-438C-AD6139389469}"/>
              </a:ext>
            </a:extLst>
          </p:cNvPr>
          <p:cNvSpPr/>
          <p:nvPr/>
        </p:nvSpPr>
        <p:spPr>
          <a:xfrm>
            <a:off x="5256872" y="14324"/>
            <a:ext cx="7021286" cy="6843676"/>
          </a:xfrm>
          <a:prstGeom prst="rect">
            <a:avLst/>
          </a:prstGeom>
          <a:gradFill flip="none" rotWithShape="1">
            <a:gsLst>
              <a:gs pos="19000">
                <a:srgbClr val="120C0D">
                  <a:alpha val="39000"/>
                </a:srgbClr>
              </a:gs>
              <a:gs pos="0">
                <a:srgbClr val="180F10"/>
              </a:gs>
              <a:gs pos="100000">
                <a:srgbClr val="9954CC"/>
              </a:gs>
              <a:gs pos="92000">
                <a:srgbClr val="9954CC"/>
              </a:gs>
              <a:gs pos="100000">
                <a:srgbClr val="9954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7C82C83-AF3F-14EC-B17A-98605BBA62A6}"/>
              </a:ext>
            </a:extLst>
          </p:cNvPr>
          <p:cNvSpPr/>
          <p:nvPr/>
        </p:nvSpPr>
        <p:spPr>
          <a:xfrm>
            <a:off x="0" y="0"/>
            <a:ext cx="7165546" cy="6843676"/>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6741" y="5747189"/>
            <a:ext cx="2609519" cy="1073974"/>
          </a:xfrm>
          <a:prstGeom prst="rect">
            <a:avLst/>
          </a:prstGeom>
        </p:spPr>
      </p:pic>
      <p:pic>
        <p:nvPicPr>
          <p:cNvPr id="7" name="Picture 6" descr="A group of colorful smoke&#10;&#10;Description automatically generated">
            <a:extLst>
              <a:ext uri="{FF2B5EF4-FFF2-40B4-BE49-F238E27FC236}">
                <a16:creationId xmlns:a16="http://schemas.microsoft.com/office/drawing/2014/main" id="{D2114769-89D3-AADB-5CA3-FABB19B08D4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353958">
            <a:off x="6685761" y="3547255"/>
            <a:ext cx="5958453" cy="2486879"/>
          </a:xfrm>
          <a:prstGeom prst="rect">
            <a:avLst/>
          </a:prstGeom>
        </p:spPr>
      </p:pic>
      <p:sp>
        <p:nvSpPr>
          <p:cNvPr id="3" name="TextBox 2">
            <a:extLst>
              <a:ext uri="{FF2B5EF4-FFF2-40B4-BE49-F238E27FC236}">
                <a16:creationId xmlns:a16="http://schemas.microsoft.com/office/drawing/2014/main" id="{92E65ECB-9356-3E10-D3C3-9BC57559B973}"/>
              </a:ext>
            </a:extLst>
          </p:cNvPr>
          <p:cNvSpPr txBox="1"/>
          <p:nvPr/>
        </p:nvSpPr>
        <p:spPr>
          <a:xfrm>
            <a:off x="7417851" y="114878"/>
            <a:ext cx="4494274" cy="5155257"/>
          </a:xfrm>
          <a:prstGeom prst="rect">
            <a:avLst/>
          </a:prstGeom>
          <a:noFill/>
        </p:spPr>
        <p:txBody>
          <a:bodyPr wrap="square" rtlCol="0">
            <a:spAutoFit/>
          </a:bodyPr>
          <a:lstStyle/>
          <a:p>
            <a:r>
              <a:rPr lang="en-GB" sz="1700" b="1">
                <a:solidFill>
                  <a:srgbClr val="E5E5FF"/>
                </a:solidFill>
                <a:latin typeface="Montserrat" panose="00000500000000000000" pitchFamily="2" charset="0"/>
              </a:rPr>
              <a:t>The DRC has been experiencing civil war for decades. Children as young as seven are recruited to fight. CAFOD are working with young people to run peacebuilding projects. </a:t>
            </a:r>
          </a:p>
          <a:p>
            <a:endParaRPr lang="en-GB" sz="1700" b="1">
              <a:solidFill>
                <a:srgbClr val="E5E5FF"/>
              </a:solidFill>
              <a:latin typeface="Montserrat" panose="00000500000000000000" pitchFamily="2" charset="0"/>
            </a:endParaRPr>
          </a:p>
          <a:p>
            <a:r>
              <a:rPr lang="en-GB" sz="1700" b="1">
                <a:solidFill>
                  <a:srgbClr val="E5E5FF"/>
                </a:solidFill>
                <a:latin typeface="Montserrat" panose="00000500000000000000" pitchFamily="2" charset="0"/>
              </a:rPr>
              <a:t>We learn from our teachers; they model behaviour and skills and we take that on board.  In today's reading we are reminded that when we look to God as our teacher and follow his lead, this is the way to peace. </a:t>
            </a:r>
          </a:p>
          <a:p>
            <a:endParaRPr lang="en-GB" b="1">
              <a:solidFill>
                <a:srgbClr val="E5E5FF"/>
              </a:solidFill>
              <a:latin typeface="Montserrat" panose="00000500000000000000" pitchFamily="2" charset="0"/>
            </a:endParaRPr>
          </a:p>
          <a:p>
            <a:endParaRPr lang="en-GB" b="1">
              <a:solidFill>
                <a:srgbClr val="E5E5FF"/>
              </a:solidFill>
              <a:latin typeface="Montserrat" panose="00000500000000000000" pitchFamily="2" charset="0"/>
            </a:endParaRPr>
          </a:p>
          <a:p>
            <a:endParaRPr lang="en-GB" b="1">
              <a:solidFill>
                <a:srgbClr val="E5E5FF"/>
              </a:solidFill>
              <a:latin typeface="Montserrat" panose="00000500000000000000" pitchFamily="2" charset="0"/>
            </a:endParaRPr>
          </a:p>
          <a:p>
            <a:pPr algn="ctr"/>
            <a:r>
              <a:rPr lang="en-GB" b="1">
                <a:solidFill>
                  <a:srgbClr val="E5E5FF"/>
                </a:solidFill>
                <a:latin typeface="Montserrat" panose="00000500000000000000" pitchFamily="2" charset="0"/>
              </a:rPr>
              <a:t>Lord, we look to you the source of all hope and peace. Teach us your ways. Amen.</a:t>
            </a:r>
          </a:p>
        </p:txBody>
      </p:sp>
      <p:sp>
        <p:nvSpPr>
          <p:cNvPr id="6" name="TextBox 5">
            <a:extLst>
              <a:ext uri="{FF2B5EF4-FFF2-40B4-BE49-F238E27FC236}">
                <a16:creationId xmlns:a16="http://schemas.microsoft.com/office/drawing/2014/main" id="{71C956D1-FEA7-8075-D17C-31D972E67E3B}"/>
              </a:ext>
            </a:extLst>
          </p:cNvPr>
          <p:cNvSpPr txBox="1"/>
          <p:nvPr/>
        </p:nvSpPr>
        <p:spPr>
          <a:xfrm>
            <a:off x="141514" y="6284176"/>
            <a:ext cx="6882517" cy="307777"/>
          </a:xfrm>
          <a:prstGeom prst="rect">
            <a:avLst/>
          </a:prstGeom>
          <a:solidFill>
            <a:srgbClr val="222544">
              <a:alpha val="62000"/>
            </a:srgbClr>
          </a:solidFill>
        </p:spPr>
        <p:txBody>
          <a:bodyPr wrap="square" rtlCol="0">
            <a:spAutoFit/>
          </a:bodyPr>
          <a:lstStyle/>
          <a:p>
            <a:r>
              <a:rPr lang="en-GB" sz="1400" b="1">
                <a:solidFill>
                  <a:schemeClr val="bg1"/>
                </a:solidFill>
                <a:latin typeface="Montserrat" panose="00000500000000000000" pitchFamily="2" charset="0"/>
              </a:rPr>
              <a:t>        A school in Goma, DRC.</a:t>
            </a:r>
            <a:endParaRPr lang="en-US" sz="1400" b="1">
              <a:solidFill>
                <a:schemeClr val="bg1"/>
              </a:solidFill>
              <a:latin typeface="Montserrat" panose="00000500000000000000" pitchFamily="2" charset="0"/>
            </a:endParaRPr>
          </a:p>
        </p:txBody>
      </p:sp>
      <p:pic>
        <p:nvPicPr>
          <p:cNvPr id="8" name="Picture 7" descr="A group of snowflakes on a black background&#10;&#10;Description automatically generated">
            <a:extLst>
              <a:ext uri="{FF2B5EF4-FFF2-40B4-BE49-F238E27FC236}">
                <a16:creationId xmlns:a16="http://schemas.microsoft.com/office/drawing/2014/main" id="{0D090BF9-12A6-FA93-2E1C-E09AC8A934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3544" y="5956452"/>
            <a:ext cx="658063" cy="941452"/>
          </a:xfrm>
          <a:prstGeom prst="rect">
            <a:avLst/>
          </a:prstGeom>
        </p:spPr>
      </p:pic>
      <p:pic>
        <p:nvPicPr>
          <p:cNvPr id="10" name="Graphic 9" descr="Monthly calendar outline">
            <a:hlinkClick r:id="rId7" action="ppaction://hlinksldjump"/>
            <a:extLst>
              <a:ext uri="{FF2B5EF4-FFF2-40B4-BE49-F238E27FC236}">
                <a16:creationId xmlns:a16="http://schemas.microsoft.com/office/drawing/2014/main" id="{5D469580-EB4D-BE68-6204-7C0A75BDF7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84030" y="5803702"/>
            <a:ext cx="914400" cy="914400"/>
          </a:xfrm>
          <a:prstGeom prst="rect">
            <a:avLst/>
          </a:prstGeom>
        </p:spPr>
      </p:pic>
    </p:spTree>
    <p:extLst>
      <p:ext uri="{BB962C8B-B14F-4D97-AF65-F5344CB8AC3E}">
        <p14:creationId xmlns:p14="http://schemas.microsoft.com/office/powerpoint/2010/main" val="257362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54CC"/>
        </a:solidFill>
        <a:effectLst/>
      </p:bgPr>
    </p:bg>
    <p:spTree>
      <p:nvGrpSpPr>
        <p:cNvPr id="1" name=""/>
        <p:cNvGrpSpPr/>
        <p:nvPr/>
      </p:nvGrpSpPr>
      <p:grpSpPr>
        <a:xfrm>
          <a:off x="0" y="0"/>
          <a:ext cx="0" cy="0"/>
          <a:chOff x="0" y="0"/>
          <a:chExt cx="0" cy="0"/>
        </a:xfrm>
      </p:grpSpPr>
      <p:pic>
        <p:nvPicPr>
          <p:cNvPr id="23" name="Picture 22" descr="A tree and stars in the sky&#10;&#10;Description automatically generated">
            <a:extLst>
              <a:ext uri="{FF2B5EF4-FFF2-40B4-BE49-F238E27FC236}">
                <a16:creationId xmlns:a16="http://schemas.microsoft.com/office/drawing/2014/main" id="{92B53489-29A3-E9B0-6A56-7F8846EAC4F4}"/>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group of colorful smoke&#10;&#10;Description automatically generated">
            <a:extLst>
              <a:ext uri="{FF2B5EF4-FFF2-40B4-BE49-F238E27FC236}">
                <a16:creationId xmlns:a16="http://schemas.microsoft.com/office/drawing/2014/main" id="{11312FCB-9E50-B8AC-C801-B6EA8D567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0"/>
            <a:ext cx="3418115" cy="2364832"/>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7A2C0BF0-0273-51E3-DAD7-0258BDAB3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481" y="5601609"/>
            <a:ext cx="2609519" cy="1073974"/>
          </a:xfrm>
          <a:prstGeom prst="rect">
            <a:avLst/>
          </a:prstGeom>
        </p:spPr>
      </p:pic>
      <p:pic>
        <p:nvPicPr>
          <p:cNvPr id="8" name="Picture 7" descr="A group of colorful smoke&#10;&#10;Description automatically generated">
            <a:extLst>
              <a:ext uri="{FF2B5EF4-FFF2-40B4-BE49-F238E27FC236}">
                <a16:creationId xmlns:a16="http://schemas.microsoft.com/office/drawing/2014/main" id="{63EB40D3-F4F7-BD18-6897-457B46AC34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0800000">
            <a:off x="-7495" y="0"/>
            <a:ext cx="4658437" cy="2674985"/>
          </a:xfrm>
          <a:prstGeom prst="rect">
            <a:avLst/>
          </a:prstGeom>
        </p:spPr>
      </p:pic>
      <p:sp>
        <p:nvSpPr>
          <p:cNvPr id="13" name="TextBox 12">
            <a:extLst>
              <a:ext uri="{FF2B5EF4-FFF2-40B4-BE49-F238E27FC236}">
                <a16:creationId xmlns:a16="http://schemas.microsoft.com/office/drawing/2014/main" id="{DDA09FC3-91EF-4EB4-216B-08AD0151A743}"/>
              </a:ext>
            </a:extLst>
          </p:cNvPr>
          <p:cNvSpPr txBox="1"/>
          <p:nvPr/>
        </p:nvSpPr>
        <p:spPr>
          <a:xfrm>
            <a:off x="3607747" y="385407"/>
            <a:ext cx="8267041" cy="1138773"/>
          </a:xfrm>
          <a:prstGeom prst="rect">
            <a:avLst/>
          </a:prstGeom>
          <a:noFill/>
        </p:spPr>
        <p:txBody>
          <a:bodyPr wrap="square" rtlCol="0">
            <a:spAutoFit/>
          </a:bodyPr>
          <a:lstStyle/>
          <a:p>
            <a:pPr algn="r"/>
            <a:r>
              <a:rPr lang="en-US" sz="2200" b="1" dirty="0">
                <a:solidFill>
                  <a:srgbClr val="E5E5FF"/>
                </a:solidFill>
                <a:latin typeface="Montserrat" panose="00000500000000000000" pitchFamily="2" charset="0"/>
              </a:rPr>
              <a:t>You have hidden these things from the wise and understanding and revealed them to little children.</a:t>
            </a:r>
          </a:p>
          <a:p>
            <a:pPr algn="r"/>
            <a:r>
              <a:rPr lang="en-US" sz="2200" b="1" dirty="0">
                <a:solidFill>
                  <a:srgbClr val="E5E5FF"/>
                </a:solidFill>
                <a:latin typeface="Montserrat" panose="00000500000000000000" pitchFamily="2" charset="0"/>
              </a:rPr>
              <a:t>Luke 10:21 </a:t>
            </a:r>
          </a:p>
        </p:txBody>
      </p:sp>
      <p:pic>
        <p:nvPicPr>
          <p:cNvPr id="16" name="Picture 15" descr="A group of gold stars on a black background&#10;&#10;Description automatically generated">
            <a:extLst>
              <a:ext uri="{FF2B5EF4-FFF2-40B4-BE49-F238E27FC236}">
                <a16:creationId xmlns:a16="http://schemas.microsoft.com/office/drawing/2014/main" id="{BA553F60-2BE5-01DB-9C02-B140BBE73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2241612" y="-67476"/>
            <a:ext cx="848708" cy="848708"/>
          </a:xfrm>
          <a:prstGeom prst="rect">
            <a:avLst/>
          </a:prstGeom>
        </p:spPr>
      </p:pic>
      <p:sp>
        <p:nvSpPr>
          <p:cNvPr id="19" name="Rectangle 18">
            <a:extLst>
              <a:ext uri="{FF2B5EF4-FFF2-40B4-BE49-F238E27FC236}">
                <a16:creationId xmlns:a16="http://schemas.microsoft.com/office/drawing/2014/main" id="{FB8BB5B3-8377-CBE4-E1C6-49879102DEB0}"/>
              </a:ext>
            </a:extLst>
          </p:cNvPr>
          <p:cNvSpPr/>
          <p:nvPr/>
        </p:nvSpPr>
        <p:spPr>
          <a:xfrm>
            <a:off x="803117" y="1909587"/>
            <a:ext cx="5271254" cy="35730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2F42EAD-F92E-145D-28D4-AC3465C65AAB}"/>
              </a:ext>
            </a:extLst>
          </p:cNvPr>
          <p:cNvSpPr txBox="1"/>
          <p:nvPr/>
        </p:nvSpPr>
        <p:spPr>
          <a:xfrm>
            <a:off x="623985" y="366740"/>
            <a:ext cx="3146143" cy="830997"/>
          </a:xfrm>
          <a:prstGeom prst="rect">
            <a:avLst/>
          </a:prstGeom>
          <a:noFill/>
        </p:spPr>
        <p:txBody>
          <a:bodyPr wrap="square" rtlCol="0">
            <a:spAutoFit/>
          </a:bodyPr>
          <a:lstStyle/>
          <a:p>
            <a:r>
              <a:rPr lang="en-GB" sz="2400" b="1">
                <a:solidFill>
                  <a:srgbClr val="E5E5FF"/>
                </a:solidFill>
                <a:latin typeface="Montserrat" panose="00000500000000000000" pitchFamily="2" charset="0"/>
              </a:rPr>
              <a:t>Tuesday </a:t>
            </a:r>
          </a:p>
          <a:p>
            <a:r>
              <a:rPr lang="en-GB" sz="2400" b="1">
                <a:solidFill>
                  <a:srgbClr val="E5E5FF"/>
                </a:solidFill>
                <a:latin typeface="Montserrat" panose="00000500000000000000" pitchFamily="2" charset="0"/>
              </a:rPr>
              <a:t>3 December</a:t>
            </a:r>
            <a:endParaRPr lang="en-US" sz="2400" b="1">
              <a:solidFill>
                <a:srgbClr val="E5E5FF"/>
              </a:solidFill>
              <a:latin typeface="Montserrat" panose="00000500000000000000" pitchFamily="2" charset="0"/>
            </a:endParaRPr>
          </a:p>
        </p:txBody>
      </p:sp>
      <p:pic>
        <p:nvPicPr>
          <p:cNvPr id="20" name="Picture 19" descr="A group of gold stars on a black background&#10;&#10;Description automatically generated">
            <a:extLst>
              <a:ext uri="{FF2B5EF4-FFF2-40B4-BE49-F238E27FC236}">
                <a16:creationId xmlns:a16="http://schemas.microsoft.com/office/drawing/2014/main" id="{A84D4D3F-3E20-98FA-EC07-D2DCB6ABFA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76967" y="1428525"/>
            <a:ext cx="848708" cy="848708"/>
          </a:xfrm>
          <a:prstGeom prst="rect">
            <a:avLst/>
          </a:prstGeom>
        </p:spPr>
      </p:pic>
      <p:pic>
        <p:nvPicPr>
          <p:cNvPr id="21" name="Picture 20" descr="A group of gold stars on a black background&#10;&#10;Description automatically generated">
            <a:extLst>
              <a:ext uri="{FF2B5EF4-FFF2-40B4-BE49-F238E27FC236}">
                <a16:creationId xmlns:a16="http://schemas.microsoft.com/office/drawing/2014/main" id="{78820B70-3BAE-271A-A8A1-268366D84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81932">
            <a:off x="55631" y="-77002"/>
            <a:ext cx="848708" cy="848708"/>
          </a:xfrm>
          <a:prstGeom prst="rect">
            <a:avLst/>
          </a:prstGeom>
        </p:spPr>
      </p:pic>
      <p:sp>
        <p:nvSpPr>
          <p:cNvPr id="22" name="TextBox 21">
            <a:extLst>
              <a:ext uri="{FF2B5EF4-FFF2-40B4-BE49-F238E27FC236}">
                <a16:creationId xmlns:a16="http://schemas.microsoft.com/office/drawing/2014/main" id="{1439F622-E0F4-9A98-B6C4-5A385617D09B}"/>
              </a:ext>
            </a:extLst>
          </p:cNvPr>
          <p:cNvSpPr txBox="1"/>
          <p:nvPr/>
        </p:nvSpPr>
        <p:spPr>
          <a:xfrm>
            <a:off x="6308541" y="1894755"/>
            <a:ext cx="5586237" cy="4062651"/>
          </a:xfrm>
          <a:prstGeom prst="rect">
            <a:avLst/>
          </a:prstGeom>
          <a:noFill/>
        </p:spPr>
        <p:txBody>
          <a:bodyPr wrap="square" rtlCol="0">
            <a:spAutoFit/>
          </a:bodyPr>
          <a:lstStyle/>
          <a:p>
            <a:endParaRPr lang="en-GB" sz="2000" b="1">
              <a:solidFill>
                <a:srgbClr val="E5E5FF"/>
              </a:solidFill>
              <a:latin typeface="Montserrat" panose="00000500000000000000" pitchFamily="2" charset="0"/>
            </a:endParaRPr>
          </a:p>
          <a:p>
            <a:r>
              <a:rPr lang="en-GB" b="1">
                <a:solidFill>
                  <a:srgbClr val="E5E5FF"/>
                </a:solidFill>
                <a:latin typeface="Montserrat" panose="00000500000000000000" pitchFamily="2" charset="0"/>
              </a:rPr>
              <a:t>In this passage Jesus is celebrating that the Kingdom message has been understood, not necessarily by the people you would think – the really clever people – but by humble ‘childlike’ people. </a:t>
            </a:r>
          </a:p>
          <a:p>
            <a:endParaRPr lang="en-GB" b="1">
              <a:solidFill>
                <a:srgbClr val="E5E5FF"/>
              </a:solidFill>
              <a:latin typeface="Montserrat" panose="00000500000000000000" pitchFamily="2" charset="0"/>
            </a:endParaRPr>
          </a:p>
          <a:p>
            <a:r>
              <a:rPr lang="en-GB" b="1">
                <a:solidFill>
                  <a:srgbClr val="E5E5FF"/>
                </a:solidFill>
                <a:latin typeface="Montserrat" panose="00000500000000000000" pitchFamily="2" charset="0"/>
              </a:rPr>
              <a:t>If you’ve ever misunderstood something, you know how good it feels when it finally clicks! Jesus was celebrating that moment as he watched the disciples starting to understand what he was saying.</a:t>
            </a:r>
          </a:p>
          <a:p>
            <a:r>
              <a:rPr lang="en-GB" sz="2000" b="1">
                <a:solidFill>
                  <a:srgbClr val="E5E5FF"/>
                </a:solidFill>
                <a:latin typeface="Montserrat" panose="00000500000000000000" pitchFamily="2" charset="0"/>
              </a:rPr>
              <a:t>  </a:t>
            </a:r>
          </a:p>
          <a:p>
            <a:endParaRPr lang="en-GB" sz="2000" b="1">
              <a:solidFill>
                <a:srgbClr val="E5E5FF"/>
              </a:solidFill>
              <a:latin typeface="Montserrat" panose="00000500000000000000" pitchFamily="2" charset="0"/>
            </a:endParaRPr>
          </a:p>
        </p:txBody>
      </p:sp>
      <p:pic>
        <p:nvPicPr>
          <p:cNvPr id="7" name="Picture 6" descr="A group of colorful smoke&#10;&#10;Description automatically generated">
            <a:extLst>
              <a:ext uri="{FF2B5EF4-FFF2-40B4-BE49-F238E27FC236}">
                <a16:creationId xmlns:a16="http://schemas.microsoft.com/office/drawing/2014/main" id="{1A5C1F38-0766-DD9F-9EB7-3E2B5F762C8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490410">
            <a:off x="6876388" y="1206935"/>
            <a:ext cx="3851375" cy="1607448"/>
          </a:xfrm>
          <a:prstGeom prst="rect">
            <a:avLst/>
          </a:prstGeom>
        </p:spPr>
      </p:pic>
      <p:sp>
        <p:nvSpPr>
          <p:cNvPr id="2" name="Rectangle 1">
            <a:extLst>
              <a:ext uri="{FF2B5EF4-FFF2-40B4-BE49-F238E27FC236}">
                <a16:creationId xmlns:a16="http://schemas.microsoft.com/office/drawing/2014/main" id="{4273CFEF-67D7-3330-435B-A02AEDCB1ABF}"/>
              </a:ext>
            </a:extLst>
          </p:cNvPr>
          <p:cNvSpPr/>
          <p:nvPr/>
        </p:nvSpPr>
        <p:spPr>
          <a:xfrm>
            <a:off x="6288551" y="1675168"/>
            <a:ext cx="5464629" cy="64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rgbClr val="222544"/>
                </a:solidFill>
                <a:latin typeface="Montserrat" panose="00000500000000000000" pitchFamily="2" charset="0"/>
              </a:rPr>
              <a:t>Got it! </a:t>
            </a:r>
          </a:p>
        </p:txBody>
      </p:sp>
      <p:sp>
        <p:nvSpPr>
          <p:cNvPr id="9" name="TextBox 8">
            <a:extLst>
              <a:ext uri="{FF2B5EF4-FFF2-40B4-BE49-F238E27FC236}">
                <a16:creationId xmlns:a16="http://schemas.microsoft.com/office/drawing/2014/main" id="{471379C5-03EC-A044-93C8-FAE8DD203D75}"/>
              </a:ext>
            </a:extLst>
          </p:cNvPr>
          <p:cNvSpPr txBox="1"/>
          <p:nvPr/>
        </p:nvSpPr>
        <p:spPr>
          <a:xfrm>
            <a:off x="843291" y="5573788"/>
            <a:ext cx="5252709" cy="369332"/>
          </a:xfrm>
          <a:prstGeom prst="rect">
            <a:avLst/>
          </a:prstGeom>
          <a:noFill/>
        </p:spPr>
        <p:txBody>
          <a:bodyPr wrap="square" rtlCol="0">
            <a:spAutoFit/>
          </a:bodyPr>
          <a:lstStyle/>
          <a:p>
            <a:pPr algn="ctr"/>
            <a:r>
              <a:rPr lang="en-GB" b="1">
                <a:latin typeface="Montserrat" panose="00000500000000000000" pitchFamily="2" charset="0"/>
              </a:rPr>
              <a:t>Adeline at school in Goma, DRC. </a:t>
            </a:r>
            <a:endParaRPr lang="en-US" b="1">
              <a:latin typeface="Montserrat" panose="00000500000000000000" pitchFamily="2" charset="0"/>
            </a:endParaRPr>
          </a:p>
        </p:txBody>
      </p:sp>
    </p:spTree>
    <p:extLst>
      <p:ext uri="{BB962C8B-B14F-4D97-AF65-F5344CB8AC3E}">
        <p14:creationId xmlns:p14="http://schemas.microsoft.com/office/powerpoint/2010/main" val="5788523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cd5efdf3ce76515720b5128cd026d23">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67d2abc0b29ab5b5c3b0a78c25a21d2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_dlc_DocId xmlns="04672002-f21f-4240-adfb-f0b653fb6fb5">SZUU6KYVHK2A-2146017777-18447</_dlc_DocId>
    <_dlc_DocIdUrl xmlns="04672002-f21f-4240-adfb-f0b653fb6fb5">
      <Url>https://cafod365.sharepoint.com/sites/int/Education/_layouts/15/DocIdRedir.aspx?ID=SZUU6KYVHK2A-2146017777-18447</Url>
      <Description>SZUU6KYVHK2A-2146017777-18447</Description>
    </_dlc_DocIdUrl>
    <Audience xmlns="236a9a4b-a03c-46ba-8ec6-624c184acbc6">11-18</Audience>
    <_Status xmlns="http://schemas.microsoft.com/sharepoint/v3/fields">Not Started</_Status>
    <lcf76f155ced4ddcb4097134ff3c332f xmlns="236a9a4b-a03c-46ba-8ec6-624c184acbc6">
      <Terms xmlns="http://schemas.microsoft.com/office/infopath/2007/PartnerControls"/>
    </lcf76f155ced4ddcb4097134ff3c332f>
    <TaxCatchAll xmlns="453a0c7f-c966-4a5c-a0f8-de0f8150ea1e" xsi:nil="true"/>
  </documentManagement>
</p:properties>
</file>

<file path=customXml/itemProps1.xml><?xml version="1.0" encoding="utf-8"?>
<ds:datastoreItem xmlns:ds="http://schemas.openxmlformats.org/officeDocument/2006/customXml" ds:itemID="{6DAC0756-EABC-44F2-A057-C8A52378DCD0}">
  <ds:schemaRefs>
    <ds:schemaRef ds:uri="http://schemas.microsoft.com/sharepoint/events"/>
  </ds:schemaRefs>
</ds:datastoreItem>
</file>

<file path=customXml/itemProps2.xml><?xml version="1.0" encoding="utf-8"?>
<ds:datastoreItem xmlns:ds="http://schemas.openxmlformats.org/officeDocument/2006/customXml" ds:itemID="{53D77098-B8E9-421C-A469-8C296B6049B3}">
  <ds:schemaRefs>
    <ds:schemaRef ds:uri="http://schemas.microsoft.com/sharepoint/v3/contenttype/forms"/>
  </ds:schemaRefs>
</ds:datastoreItem>
</file>

<file path=customXml/itemProps3.xml><?xml version="1.0" encoding="utf-8"?>
<ds:datastoreItem xmlns:ds="http://schemas.openxmlformats.org/officeDocument/2006/customXml" ds:itemID="{C2F12C5F-3CFD-4906-BA33-E32EC3BDB2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FE5220E-6A5C-42A3-A446-369E720CA4A5}">
  <ds:schemaRefs>
    <ds:schemaRef ds:uri="http://schemas.microsoft.com/office/infopath/2007/PartnerControls"/>
    <ds:schemaRef ds:uri="04672002-f21f-4240-adfb-f0b653fb6fb5"/>
    <ds:schemaRef ds:uri="236a9a4b-a03c-46ba-8ec6-624c184acbc6"/>
    <ds:schemaRef ds:uri="http://purl.org/dc/terms/"/>
    <ds:schemaRef ds:uri="http://schemas.microsoft.com/office/2006/documentManagement/types"/>
    <ds:schemaRef ds:uri="http://schemas.openxmlformats.org/package/2006/metadata/core-properties"/>
    <ds:schemaRef ds:uri="453a0c7f-c966-4a5c-a0f8-de0f8150ea1e"/>
    <ds:schemaRef ds:uri="bdf04112-6931-4610-9724-cd62e91446a3"/>
    <ds:schemaRef ds:uri="http://purl.org/dc/elements/1.1/"/>
    <ds:schemaRef ds:uri="http://schemas.microsoft.com/office/2006/metadata/properties"/>
    <ds:schemaRef ds:uri="http://schemas.microsoft.com/sharepoint/v3/field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TotalTime>
  <Words>6113</Words>
  <Application>Microsoft Office PowerPoint</Application>
  <PresentationFormat>Widescreen</PresentationFormat>
  <Paragraphs>596</Paragraphs>
  <Slides>53</Slides>
  <Notes>48</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Aptos Display</vt:lpstr>
      <vt:lpstr>Montserrat</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Jessica Bailey</dc:creator>
  <cp:lastModifiedBy>Jessica Bailey</cp:lastModifiedBy>
  <cp:revision>2</cp:revision>
  <dcterms:created xsi:type="dcterms:W3CDTF">2024-09-03T10:52:22Z</dcterms:created>
  <dcterms:modified xsi:type="dcterms:W3CDTF">2024-11-01T19:58:19Z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3d0ace04-5879-4f83-b5d5-4a6469062147</vt:lpwstr>
  </property>
  <property fmtid="{D5CDD505-2E9C-101B-9397-08002B2CF9AE}" pid="4" name="MediaServiceImageTags">
    <vt:lpwstr/>
  </property>
</Properties>
</file>