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0"/>
  </p:notesMasterIdLst>
  <p:sldIdLst>
    <p:sldId id="288" r:id="rId6"/>
    <p:sldId id="273" r:id="rId7"/>
    <p:sldId id="275" r:id="rId8"/>
    <p:sldId id="269" r:id="rId9"/>
    <p:sldId id="296" r:id="rId10"/>
    <p:sldId id="302" r:id="rId11"/>
    <p:sldId id="263" r:id="rId12"/>
    <p:sldId id="262" r:id="rId13"/>
    <p:sldId id="261" r:id="rId14"/>
    <p:sldId id="272" r:id="rId15"/>
    <p:sldId id="260" r:id="rId16"/>
    <p:sldId id="300" r:id="rId17"/>
    <p:sldId id="258" r:id="rId18"/>
    <p:sldId id="25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4F2B91-92D8-44EE-BB01-489A6D861E6F}" v="13" dt="2024-05-21T16:09:55.228"/>
    <p1510:client id="{CAD3F94A-29AE-FF69-0235-24939DE23FD4}" v="8" dt="2024-05-22T07:30:09.3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9" autoAdjust="0"/>
    <p:restoredTop sz="84057" autoAdjust="0"/>
  </p:normalViewPr>
  <p:slideViewPr>
    <p:cSldViewPr snapToGrid="0">
      <p:cViewPr varScale="1">
        <p:scale>
          <a:sx n="93" d="100"/>
          <a:sy n="93" d="100"/>
        </p:scale>
        <p:origin x="98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DD27C5-9730-4522-97F0-BF11BC6ABD84}" type="datetimeFigureOut">
              <a:rPr lang="en-US"/>
              <a:t>5/22/2024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5366C-5F8C-42CA-9C4D-03125D9DB2B7}" type="slidenum">
              <a:rPr lang="en-US"/>
              <a:t>‹#›</a:t>
            </a:fld>
            <a:endParaRPr lang="en-US"/>
          </a:p>
        </p:txBody>
      </p:sp>
    </p:spTree>
    <p:extLst>
      <p:ext uri="{BB962C8B-B14F-4D97-AF65-F5344CB8AC3E}">
        <p14:creationId xmlns:p14="http://schemas.microsoft.com/office/powerpoint/2010/main" val="8276079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kern="1200" dirty="0">
                <a:solidFill>
                  <a:schemeClr val="tx1"/>
                </a:solidFill>
                <a:effectLst/>
                <a:latin typeface="+mn-lt"/>
                <a:ea typeface="+mn-ea"/>
                <a:cs typeface="+mn-cs"/>
              </a:rPr>
              <a:t>Children’s liturgy – the Most Holy Trinity (Year B) </a:t>
            </a:r>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 Colour</a:t>
            </a:r>
            <a:r>
              <a:rPr lang="en-GB" sz="1200" kern="1200" dirty="0">
                <a:solidFill>
                  <a:schemeClr val="tx1"/>
                </a:solidFill>
                <a:effectLst/>
                <a:latin typeface="+mn-lt"/>
                <a:ea typeface="+mn-ea"/>
                <a:cs typeface="+mn-cs"/>
              </a:rPr>
              <a:t>: white</a:t>
            </a:r>
          </a:p>
          <a:p>
            <a:pPr fontAlgn="base"/>
            <a:r>
              <a:rPr lang="en-GB" sz="1200" b="1" kern="1200" dirty="0">
                <a:solidFill>
                  <a:schemeClr val="tx1"/>
                </a:solidFill>
                <a:effectLst/>
                <a:latin typeface="+mn-lt"/>
                <a:ea typeface="+mn-ea"/>
                <a:cs typeface="+mn-cs"/>
              </a:rPr>
              <a:t>Song suggestions: </a:t>
            </a:r>
            <a:r>
              <a:rPr lang="en-GB" sz="1200" i="1" kern="1200" dirty="0">
                <a:solidFill>
                  <a:schemeClr val="tx1"/>
                </a:solidFill>
                <a:effectLst/>
                <a:latin typeface="+mn-lt"/>
                <a:ea typeface="+mn-ea"/>
                <a:cs typeface="+mn-cs"/>
              </a:rPr>
              <a:t>I will be with you</a:t>
            </a:r>
            <a:r>
              <a:rPr lang="en-GB" sz="1200" kern="1200" dirty="0">
                <a:solidFill>
                  <a:schemeClr val="tx1"/>
                </a:solidFill>
                <a:effectLst/>
                <a:latin typeface="+mn-lt"/>
                <a:ea typeface="+mn-ea"/>
                <a:cs typeface="+mn-cs"/>
              </a:rPr>
              <a:t> (289, Celebration Hymnal for Everyone) </a:t>
            </a:r>
          </a:p>
          <a:p>
            <a:endParaRPr lang="en-US" dirty="0"/>
          </a:p>
        </p:txBody>
      </p:sp>
      <p:sp>
        <p:nvSpPr>
          <p:cNvPr id="4" name="Slide Number Placeholder 3"/>
          <p:cNvSpPr>
            <a:spLocks noGrp="1"/>
          </p:cNvSpPr>
          <p:nvPr>
            <p:ph type="sldNum" sz="quarter" idx="5"/>
          </p:nvPr>
        </p:nvSpPr>
        <p:spPr/>
        <p:txBody>
          <a:bodyPr/>
          <a:lstStyle/>
          <a:p>
            <a:fld id="{9B55366C-5F8C-42CA-9C4D-03125D9DB2B7}" type="slidenum">
              <a:rPr lang="en-US" smtClean="0"/>
              <a:t>1</a:t>
            </a:fld>
            <a:endParaRPr lang="en-US"/>
          </a:p>
        </p:txBody>
      </p:sp>
    </p:spTree>
    <p:extLst>
      <p:ext uri="{BB962C8B-B14F-4D97-AF65-F5344CB8AC3E}">
        <p14:creationId xmlns:p14="http://schemas.microsoft.com/office/powerpoint/2010/main" val="616571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800" b="1" kern="1200" dirty="0">
                <a:solidFill>
                  <a:schemeClr val="tx1"/>
                </a:solidFill>
                <a:effectLst/>
                <a:latin typeface="+mn-lt"/>
                <a:ea typeface="+mn-ea"/>
                <a:cs typeface="+mn-cs"/>
              </a:rPr>
              <a:t>Welcome: </a:t>
            </a:r>
            <a:r>
              <a:rPr lang="en-GB" sz="1800" kern="1200" dirty="0">
                <a:solidFill>
                  <a:schemeClr val="tx1"/>
                </a:solidFill>
                <a:effectLst/>
                <a:latin typeface="+mn-lt"/>
                <a:ea typeface="+mn-ea"/>
                <a:cs typeface="+mn-cs"/>
              </a:rPr>
              <a:t>Today we hear how Jesus sent out his disciples to spread his word. And Jesus tells us that he will always be with us. Let’s think a bit more about this now. </a:t>
            </a:r>
          </a:p>
          <a:p>
            <a:pPr fontAlgn="base"/>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2</a:t>
            </a:fld>
            <a:endParaRPr lang="en-GB"/>
          </a:p>
        </p:txBody>
      </p:sp>
    </p:spTree>
    <p:extLst>
      <p:ext uri="{BB962C8B-B14F-4D97-AF65-F5344CB8AC3E}">
        <p14:creationId xmlns:p14="http://schemas.microsoft.com/office/powerpoint/2010/main" val="197171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solidFill>
                <a:srgbClr val="000000"/>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67C0A84-E356-4051-98B9-B29298D6E6F5}" type="slidenum">
              <a:rPr lang="en-GB" smtClean="0"/>
              <a:t>7</a:t>
            </a:fld>
            <a:endParaRPr lang="en-GB"/>
          </a:p>
        </p:txBody>
      </p:sp>
    </p:spTree>
    <p:extLst>
      <p:ext uri="{BB962C8B-B14F-4D97-AF65-F5344CB8AC3E}">
        <p14:creationId xmlns:p14="http://schemas.microsoft.com/office/powerpoint/2010/main" val="1186176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10</a:t>
            </a:fld>
            <a:endParaRPr lang="en-GB"/>
          </a:p>
        </p:txBody>
      </p:sp>
    </p:spTree>
    <p:extLst>
      <p:ext uri="{BB962C8B-B14F-4D97-AF65-F5344CB8AC3E}">
        <p14:creationId xmlns:p14="http://schemas.microsoft.com/office/powerpoint/2010/main" val="1887021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C0A84-E356-4051-98B9-B29298D6E6F5}" type="slidenum">
              <a:rPr lang="en-GB" smtClean="0"/>
              <a:t>11</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91B048E-2C72-41FB-A114-8C1CC8DCA0BD}" type="slidenum">
              <a:rPr lang="en-GB" smtClean="0"/>
              <a:t>12</a:t>
            </a:fld>
            <a:endParaRPr lang="en-GB"/>
          </a:p>
        </p:txBody>
      </p:sp>
    </p:spTree>
    <p:extLst>
      <p:ext uri="{BB962C8B-B14F-4D97-AF65-F5344CB8AC3E}">
        <p14:creationId xmlns:p14="http://schemas.microsoft.com/office/powerpoint/2010/main" val="684143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Illustration: Emma Metcalfe</a:t>
            </a: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13</a:t>
            </a:fld>
            <a:endParaRPr lang="en-GB"/>
          </a:p>
        </p:txBody>
      </p:sp>
    </p:spTree>
    <p:extLst>
      <p:ext uri="{BB962C8B-B14F-4D97-AF65-F5344CB8AC3E}">
        <p14:creationId xmlns:p14="http://schemas.microsoft.com/office/powerpoint/2010/main" val="1640135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C0A84-E356-4051-98B9-B29298D6E6F5}" type="slidenum">
              <a:rPr lang="en-GB" smtClean="0"/>
              <a:t>14</a:t>
            </a:fld>
            <a:endParaRPr lang="en-GB"/>
          </a:p>
        </p:txBody>
      </p:sp>
    </p:spTree>
    <p:extLst>
      <p:ext uri="{BB962C8B-B14F-4D97-AF65-F5344CB8AC3E}">
        <p14:creationId xmlns:p14="http://schemas.microsoft.com/office/powerpoint/2010/main" val="40414482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lef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3249"/>
            <a:ext cx="12188829" cy="5954751"/>
          </a:xfrm>
          <a:prstGeom prst="rect">
            <a:avLst/>
          </a:prstGeom>
        </p:spPr>
      </p:pic>
      <p:sp>
        <p:nvSpPr>
          <p:cNvPr id="8" name="Title 1"/>
          <p:cNvSpPr>
            <a:spLocks noGrp="1"/>
          </p:cNvSpPr>
          <p:nvPr>
            <p:ph type="ctrTitle"/>
          </p:nvPr>
        </p:nvSpPr>
        <p:spPr>
          <a:xfrm>
            <a:off x="485999" y="2116800"/>
            <a:ext cx="5884983" cy="1323439"/>
          </a:xfrm>
        </p:spPr>
        <p:txBody>
          <a:bodyPr wrap="square"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9" name="Subtitle 2"/>
          <p:cNvSpPr>
            <a:spLocks noGrp="1"/>
          </p:cNvSpPr>
          <p:nvPr>
            <p:ph type="subTitle" idx="1"/>
          </p:nvPr>
        </p:nvSpPr>
        <p:spPr>
          <a:xfrm>
            <a:off x="486000" y="4935600"/>
            <a:ext cx="56088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11835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 right">
    <p:spTree>
      <p:nvGrpSpPr>
        <p:cNvPr id="1" name=""/>
        <p:cNvGrpSpPr/>
        <p:nvPr/>
      </p:nvGrpSpPr>
      <p:grpSpPr>
        <a:xfrm>
          <a:off x="0" y="0"/>
          <a:ext cx="0" cy="0"/>
          <a:chOff x="0" y="0"/>
          <a:chExt cx="0" cy="0"/>
        </a:xfrm>
      </p:grpSpPr>
      <p:sp>
        <p:nvSpPr>
          <p:cNvPr id="3" name="Title 1"/>
          <p:cNvSpPr>
            <a:spLocks noGrp="1"/>
          </p:cNvSpPr>
          <p:nvPr>
            <p:ph type="title"/>
          </p:nvPr>
        </p:nvSpPr>
        <p:spPr>
          <a:xfrm>
            <a:off x="637200" y="1299600"/>
            <a:ext cx="10890000" cy="810000"/>
          </a:xfrm>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7971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on righ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7100888"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226374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563528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on left grey">
    <p:spTree>
      <p:nvGrpSpPr>
        <p:cNvPr id="1" name=""/>
        <p:cNvGrpSpPr/>
        <p:nvPr/>
      </p:nvGrpSpPr>
      <p:grpSpPr>
        <a:xfrm>
          <a:off x="0" y="0"/>
          <a:ext cx="0" cy="0"/>
          <a:chOff x="0" y="0"/>
          <a:chExt cx="0" cy="0"/>
        </a:xfrm>
      </p:grpSpPr>
      <p:sp>
        <p:nvSpPr>
          <p:cNvPr id="5" name="Rectangle 4"/>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5406412" y="2278800"/>
            <a:ext cx="6120788"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Picture Placeholder 2">
            <a:extLst>
              <a:ext uri="{FF2B5EF4-FFF2-40B4-BE49-F238E27FC236}">
                <a16:creationId xmlns:a16="http://schemas.microsoft.com/office/drawing/2014/main" id="{B7E6365E-529D-41D3-8B07-AE13821ED07D}"/>
              </a:ext>
            </a:extLst>
          </p:cNvPr>
          <p:cNvSpPr>
            <a:spLocks noGrp="1"/>
          </p:cNvSpPr>
          <p:nvPr>
            <p:ph type="pic" idx="10"/>
          </p:nvPr>
        </p:nvSpPr>
        <p:spPr>
          <a:xfrm>
            <a:off x="637200" y="2278800"/>
            <a:ext cx="4426312" cy="40791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392962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image or video gr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1687445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image or video grab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508978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or video grab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B7E6365E-529D-41D3-8B07-AE13821ED07D}"/>
              </a:ext>
            </a:extLst>
          </p:cNvPr>
          <p:cNvSpPr>
            <a:spLocks noGrp="1" noChangeAspect="1"/>
          </p:cNvSpPr>
          <p:nvPr>
            <p:ph type="pic" idx="10"/>
          </p:nvPr>
        </p:nvSpPr>
        <p:spPr>
          <a:xfrm>
            <a:off x="1580401" y="1321200"/>
            <a:ext cx="8646567" cy="5108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Tree>
    <p:extLst>
      <p:ext uri="{BB962C8B-B14F-4D97-AF65-F5344CB8AC3E}">
        <p14:creationId xmlns:p14="http://schemas.microsoft.com/office/powerpoint/2010/main" val="979981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3" name="TextBox 2"/>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455087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rgbClr val="112643"/>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rgbClr val="112643"/>
                </a:solidFill>
                <a:latin typeface="+mn-lt"/>
                <a:ea typeface="+mn-ea"/>
                <a:cs typeface="+mn-cs"/>
              </a:rPr>
            </a:br>
            <a:r>
              <a:rPr lang="en-GB" sz="1300" b="0" i="0" u="none" strike="noStrike" kern="1200" baseline="30000">
                <a:solidFill>
                  <a:srgbClr val="112643"/>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424642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5E36402-BA29-4830-8DA5-DACDD67A1BE6}"/>
              </a:ext>
            </a:extLst>
          </p:cNvPr>
          <p:cNvSpPr>
            <a:spLocks noGrp="1"/>
          </p:cNvSpPr>
          <p:nvPr>
            <p:ph type="title"/>
          </p:nvPr>
        </p:nvSpPr>
        <p:spPr>
          <a:xfrm>
            <a:off x="831850" y="3362400"/>
            <a:ext cx="10515600" cy="707886"/>
          </a:xfrm>
        </p:spPr>
        <p:txBody>
          <a:bodyPr anchor="t" anchorCtr="0"/>
          <a:lstStyle>
            <a:lvl1pPr algn="ctr">
              <a:lnSpc>
                <a:spcPts val="4800"/>
              </a:lnSpc>
              <a:defRPr sz="4800">
                <a:solidFill>
                  <a:schemeClr val="bg1"/>
                </a:solidFill>
              </a:defRPr>
            </a:lvl1pPr>
          </a:lstStyle>
          <a:p>
            <a:r>
              <a:rPr lang="en-US"/>
              <a:t>Click to edit Master title style</a:t>
            </a:r>
            <a:endParaRPr lang="en-GB"/>
          </a:p>
        </p:txBody>
      </p:sp>
      <p:sp>
        <p:nvSpPr>
          <p:cNvPr id="6" name="TextBox 5"/>
          <p:cNvSpPr txBox="1"/>
          <p:nvPr userDrawn="1"/>
        </p:nvSpPr>
        <p:spPr>
          <a:xfrm>
            <a:off x="248478" y="6350000"/>
            <a:ext cx="11694602" cy="359073"/>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300" b="0" i="0" u="none" strike="noStrike" kern="1200" baseline="30000">
                <a:solidFill>
                  <a:schemeClr val="bg1"/>
                </a:solidFill>
                <a:latin typeface="+mn-lt"/>
                <a:ea typeface="+mn-ea"/>
                <a:cs typeface="+mn-cs"/>
              </a:rPr>
              <a:t>The Catholic Agency for Overseas Development (CAFOD) is the official aid agency of the Catholic Church in England and Wales and part of Caritas International.  </a:t>
            </a:r>
            <a:br>
              <a:rPr lang="en-GB" sz="1300" b="0" i="0" u="none" strike="noStrike" kern="1200" baseline="30000">
                <a:solidFill>
                  <a:schemeClr val="bg1"/>
                </a:solidFill>
                <a:latin typeface="+mn-lt"/>
                <a:ea typeface="+mn-ea"/>
                <a:cs typeface="+mn-cs"/>
              </a:rPr>
            </a:br>
            <a:r>
              <a:rPr lang="en-GB" sz="1300" b="0" i="0" u="none" strike="noStrike" kern="1200" baseline="30000">
                <a:solidFill>
                  <a:schemeClr val="bg1"/>
                </a:solidFill>
                <a:latin typeface="+mn-lt"/>
                <a:ea typeface="+mn-ea"/>
                <a:cs typeface="+mn-cs"/>
              </a:rPr>
              <a:t>Registered charity number 1160384. Company limited by guarantee registered in England and Wales number 09387398.</a:t>
            </a:r>
          </a:p>
        </p:txBody>
      </p:sp>
    </p:spTree>
    <p:extLst>
      <p:ext uri="{BB962C8B-B14F-4D97-AF65-F5344CB8AC3E}">
        <p14:creationId xmlns:p14="http://schemas.microsoft.com/office/powerpoint/2010/main" val="257671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3249"/>
            <a:ext cx="12188829" cy="5954751"/>
          </a:xfrm>
          <a:prstGeom prst="rect">
            <a:avLst/>
          </a:prstGeom>
        </p:spPr>
      </p:pic>
      <p:sp>
        <p:nvSpPr>
          <p:cNvPr id="4" name="Title 1"/>
          <p:cNvSpPr>
            <a:spLocks noGrp="1"/>
          </p:cNvSpPr>
          <p:nvPr>
            <p:ph type="title"/>
          </p:nvPr>
        </p:nvSpPr>
        <p:spPr>
          <a:xfrm>
            <a:off x="6094800" y="2116800"/>
            <a:ext cx="5608800" cy="1323439"/>
          </a:xfrm>
        </p:spPr>
        <p:txBody>
          <a:bodyPr/>
          <a:lstStyle>
            <a:lvl1pPr>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6094800" y="4935600"/>
            <a:ext cx="5608800" cy="400110"/>
          </a:xfrm>
        </p:spPr>
        <p:txBody>
          <a:bodyPr/>
          <a:lstStyle>
            <a:lvl1pPr marL="0" indent="0" algn="l">
              <a:buNone/>
              <a:defRPr sz="2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3310974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AF46-C57D-4982-BFAE-3CE62740AEDD}"/>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04608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557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811993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5" name="Rectangle 4"/>
          <p:cNvSpPr/>
          <p:nvPr userDrawn="1"/>
        </p:nvSpPr>
        <p:spPr>
          <a:xfrm>
            <a:off x="0" y="885825"/>
            <a:ext cx="12192000" cy="5972175"/>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rgbClr val="112643"/>
                </a:solidFill>
              </a:defRPr>
            </a:lvl1pPr>
          </a:lstStyle>
          <a:p>
            <a:r>
              <a:rPr lang="en-GB"/>
              <a:t>Click to edit Master title style</a:t>
            </a:r>
            <a:endParaRPr lang="en-US"/>
          </a:p>
        </p:txBody>
      </p:sp>
      <p:sp>
        <p:nvSpPr>
          <p:cNvPr id="4" name="Subtitle 2"/>
          <p:cNvSpPr>
            <a:spLocks noGrp="1"/>
          </p:cNvSpPr>
          <p:nvPr>
            <p:ph type="subTitle" idx="1"/>
          </p:nvPr>
        </p:nvSpPr>
        <p:spPr>
          <a:xfrm>
            <a:off x="2919600" y="4521600"/>
            <a:ext cx="6321600" cy="400110"/>
          </a:xfrm>
        </p:spPr>
        <p:txBody>
          <a:bodyPr/>
          <a:lstStyle>
            <a:lvl1pPr marL="0" indent="0" algn="l">
              <a:buNone/>
              <a:defRPr sz="2000" b="1" i="0">
                <a:solidFill>
                  <a:srgbClr val="112643"/>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60139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885825"/>
            <a:ext cx="12192000" cy="5972175"/>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lnSpc>
                <a:spcPts val="4800"/>
              </a:lnSpc>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b="1"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27912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Standar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6E84E-E248-4528-BBAA-120DF61087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84484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conten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108900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2795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81269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s text grey">
    <p:spTree>
      <p:nvGrpSpPr>
        <p:cNvPr id="1" name=""/>
        <p:cNvGrpSpPr/>
        <p:nvPr/>
      </p:nvGrpSpPr>
      <p:grpSpPr>
        <a:xfrm>
          <a:off x="0" y="0"/>
          <a:ext cx="0" cy="0"/>
          <a:chOff x="0" y="0"/>
          <a:chExt cx="0" cy="0"/>
        </a:xfrm>
      </p:grpSpPr>
      <p:sp>
        <p:nvSpPr>
          <p:cNvPr id="3" name="Rectangle 2"/>
          <p:cNvSpPr/>
          <p:nvPr userDrawn="1"/>
        </p:nvSpPr>
        <p:spPr>
          <a:xfrm>
            <a:off x="0" y="948968"/>
            <a:ext cx="12192000" cy="5909032"/>
          </a:xfrm>
          <a:prstGeom prst="rect">
            <a:avLst/>
          </a:prstGeom>
          <a:solidFill>
            <a:srgbClr val="112643">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Content Placeholder 2">
            <a:extLst>
              <a:ext uri="{FF2B5EF4-FFF2-40B4-BE49-F238E27FC236}">
                <a16:creationId xmlns:a16="http://schemas.microsoft.com/office/drawing/2014/main" id="{F5719C18-ACC8-489E-9F78-7161B1A03AF2}"/>
              </a:ext>
            </a:extLst>
          </p:cNvPr>
          <p:cNvSpPr>
            <a:spLocks noGrp="1"/>
          </p:cNvSpPr>
          <p:nvPr>
            <p:ph idx="1"/>
          </p:nvPr>
        </p:nvSpPr>
        <p:spPr>
          <a:xfrm>
            <a:off x="6372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2">
            <a:extLst>
              <a:ext uri="{FF2B5EF4-FFF2-40B4-BE49-F238E27FC236}">
                <a16:creationId xmlns:a16="http://schemas.microsoft.com/office/drawing/2014/main" id="{F5719C18-ACC8-489E-9F78-7161B1A03AF2}"/>
              </a:ext>
            </a:extLst>
          </p:cNvPr>
          <p:cNvSpPr>
            <a:spLocks noGrp="1"/>
          </p:cNvSpPr>
          <p:nvPr>
            <p:ph idx="10"/>
          </p:nvPr>
        </p:nvSpPr>
        <p:spPr>
          <a:xfrm>
            <a:off x="6170400" y="2278800"/>
            <a:ext cx="5295600" cy="2246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09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A6B0B3-DE56-41B8-BF63-E55B60D3E6AF}"/>
              </a:ext>
            </a:extLst>
          </p:cNvPr>
          <p:cNvSpPr>
            <a:spLocks noGrp="1"/>
          </p:cNvSpPr>
          <p:nvPr>
            <p:ph type="title"/>
          </p:nvPr>
        </p:nvSpPr>
        <p:spPr>
          <a:xfrm>
            <a:off x="637200" y="1299600"/>
            <a:ext cx="10890000" cy="451406"/>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D7B7D7-9F2A-45E8-B552-FAE2315F9032}"/>
              </a:ext>
            </a:extLst>
          </p:cNvPr>
          <p:cNvSpPr>
            <a:spLocks noGrp="1"/>
          </p:cNvSpPr>
          <p:nvPr>
            <p:ph type="body" idx="1"/>
          </p:nvPr>
        </p:nvSpPr>
        <p:spPr>
          <a:xfrm>
            <a:off x="637200" y="2278800"/>
            <a:ext cx="10890000" cy="2246400"/>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25555" y="329271"/>
            <a:ext cx="2707578" cy="273330"/>
          </a:xfrm>
          <a:prstGeom prst="rect">
            <a:avLst/>
          </a:prstGeom>
        </p:spPr>
      </p:pic>
      <p:sp>
        <p:nvSpPr>
          <p:cNvPr id="10" name="Rectangle 9"/>
          <p:cNvSpPr/>
          <p:nvPr userDrawn="1"/>
        </p:nvSpPr>
        <p:spPr>
          <a:xfrm>
            <a:off x="0" y="903249"/>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340850"/>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66" r:id="rId4"/>
    <p:sldLayoutId id="2147483667" r:id="rId5"/>
    <p:sldLayoutId id="2147483650"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51" r:id="rId17"/>
    <p:sldLayoutId id="2147483678" r:id="rId18"/>
    <p:sldLayoutId id="2147483679" r:id="rId19"/>
    <p:sldLayoutId id="2147483654" r:id="rId20"/>
    <p:sldLayoutId id="2147483655" r:id="rId21"/>
  </p:sldLayoutIdLst>
  <p:txStyles>
    <p:titleStyle>
      <a:lvl1pPr algn="l" defTabSz="914400" rtl="0" eaLnBrk="1" latinLnBrk="0" hangingPunct="1">
        <a:lnSpc>
          <a:spcPts val="2800"/>
        </a:lnSpc>
        <a:spcBef>
          <a:spcPct val="0"/>
        </a:spcBef>
        <a:buNone/>
        <a:defRPr sz="2800" b="1" i="0" kern="1200">
          <a:solidFill>
            <a:srgbClr val="112643"/>
          </a:solidFill>
          <a:latin typeface="Arial Black" charset="0"/>
          <a:ea typeface="Arial Black" charset="0"/>
          <a:cs typeface="Arial Black" charset="0"/>
        </a:defRPr>
      </a:lvl1pPr>
    </p:titleStyle>
    <p:body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0.tiff"/><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hyperlink" Target="https://cafod.org.uk/Education/For-teachers/CAFOD-club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holding signs&#10;&#10;Description automatically generated">
            <a:extLst>
              <a:ext uri="{FF2B5EF4-FFF2-40B4-BE49-F238E27FC236}">
                <a16:creationId xmlns:a16="http://schemas.microsoft.com/office/drawing/2014/main" id="{BBE4C9C4-33B9-EB47-BD05-8A9886FF1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987" y="932478"/>
            <a:ext cx="8888283" cy="5925521"/>
          </a:xfrm>
          <a:prstGeom prst="rect">
            <a:avLst/>
          </a:prstGeom>
        </p:spPr>
      </p:pic>
      <p:pic>
        <p:nvPicPr>
          <p:cNvPr id="3074" name="Picture 2">
            <a:extLst>
              <a:ext uri="{FF2B5EF4-FFF2-40B4-BE49-F238E27FC236}">
                <a16:creationId xmlns:a16="http://schemas.microsoft.com/office/drawing/2014/main" id="{7C4925E6-F292-2340-BF42-E5026E58F6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2882" y="932478"/>
            <a:ext cx="9109118" cy="59255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27098516-806D-1C4B-5AA9-9C7E74BE5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770" y="932478"/>
            <a:ext cx="9109118" cy="5925522"/>
          </a:xfrm>
          <a:prstGeom prst="rect">
            <a:avLst/>
          </a:prstGeom>
          <a:noFill/>
          <a:extLst>
            <a:ext uri="{909E8E84-426E-40DD-AFC4-6F175D3DCCD1}">
              <a14:hiddenFill xmlns:a14="http://schemas.microsoft.com/office/drawing/2010/main">
                <a:solidFill>
                  <a:srgbClr val="FFFFFF"/>
                </a:solidFill>
              </a14:hiddenFill>
            </a:ext>
          </a:extLst>
        </p:spPr>
      </p:pic>
      <p:sp>
        <p:nvSpPr>
          <p:cNvPr id="4" name="Subtitle 2">
            <a:extLst>
              <a:ext uri="{FF2B5EF4-FFF2-40B4-BE49-F238E27FC236}">
                <a16:creationId xmlns:a16="http://schemas.microsoft.com/office/drawing/2014/main" id="{9969988A-DAD8-9A4A-9AC4-2561F3723218}"/>
              </a:ext>
            </a:extLst>
          </p:cNvPr>
          <p:cNvSpPr txBox="1">
            <a:spLocks/>
          </p:cNvSpPr>
          <p:nvPr/>
        </p:nvSpPr>
        <p:spPr>
          <a:xfrm>
            <a:off x="336405" y="1579651"/>
            <a:ext cx="6737222" cy="1849349"/>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0"/>
              </a:spcAft>
              <a:buNone/>
            </a:pPr>
            <a:r>
              <a:rPr lang="en-US" sz="4000" dirty="0">
                <a:solidFill>
                  <a:schemeClr val="tx1"/>
                </a:solidFill>
                <a:latin typeface="Century Gothic" panose="020B0502020202020204" pitchFamily="34" charset="0"/>
                <a:cs typeface="Segoe UI"/>
              </a:rPr>
              <a:t>How can I </a:t>
            </a:r>
            <a:r>
              <a:rPr lang="en-US" sz="4000" dirty="0">
                <a:solidFill>
                  <a:schemeClr val="tx1"/>
                </a:solidFill>
                <a:latin typeface="Century Gothic" panose="020B0502020202020204" pitchFamily="34" charset="0"/>
              </a:rPr>
              <a:t>share Jesus’ word through my actions this week</a:t>
            </a:r>
            <a:r>
              <a:rPr lang="en-US" sz="4000" dirty="0">
                <a:solidFill>
                  <a:schemeClr val="tx1"/>
                </a:solidFill>
                <a:latin typeface="Century Gothic" panose="020B0502020202020204" pitchFamily="34" charset="0"/>
                <a:cs typeface="Segoe UI"/>
              </a:rPr>
              <a:t>?</a:t>
            </a:r>
          </a:p>
        </p:txBody>
      </p:sp>
      <p:grpSp>
        <p:nvGrpSpPr>
          <p:cNvPr id="5" name="Group 4">
            <a:extLst>
              <a:ext uri="{FF2B5EF4-FFF2-40B4-BE49-F238E27FC236}">
                <a16:creationId xmlns:a16="http://schemas.microsoft.com/office/drawing/2014/main" id="{1CC719EA-E584-C84C-A030-1119C7870560}"/>
              </a:ext>
            </a:extLst>
          </p:cNvPr>
          <p:cNvGrpSpPr/>
          <p:nvPr/>
        </p:nvGrpSpPr>
        <p:grpSpPr>
          <a:xfrm>
            <a:off x="391114" y="5727987"/>
            <a:ext cx="3374364" cy="831747"/>
            <a:chOff x="595248" y="5423187"/>
            <a:chExt cx="3374364" cy="831747"/>
          </a:xfrm>
        </p:grpSpPr>
        <p:pic>
          <p:nvPicPr>
            <p:cNvPr id="6" name="Graphic 14" descr="Candle">
              <a:extLst>
                <a:ext uri="{FF2B5EF4-FFF2-40B4-BE49-F238E27FC236}">
                  <a16:creationId xmlns:a16="http://schemas.microsoft.com/office/drawing/2014/main" id="{CC9B8632-FA05-1446-BF28-64AF8A7552B9}"/>
                </a:ext>
              </a:extLst>
            </p:cNvPr>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5248" y="5423187"/>
              <a:ext cx="789914" cy="710769"/>
            </a:xfrm>
            <a:prstGeom prst="rect">
              <a:avLst/>
            </a:prstGeom>
          </p:spPr>
        </p:pic>
        <p:sp>
          <p:nvSpPr>
            <p:cNvPr id="7" name="Subtitle 2">
              <a:extLst>
                <a:ext uri="{FF2B5EF4-FFF2-40B4-BE49-F238E27FC236}">
                  <a16:creationId xmlns:a16="http://schemas.microsoft.com/office/drawing/2014/main" id="{A8957E48-2F34-4A46-984C-D7FECC49445E}"/>
                </a:ext>
              </a:extLst>
            </p:cNvPr>
            <p:cNvSpPr txBox="1">
              <a:spLocks/>
            </p:cNvSpPr>
            <p:nvPr/>
          </p:nvSpPr>
          <p:spPr bwMode="auto">
            <a:xfrm>
              <a:off x="1385162" y="5684658"/>
              <a:ext cx="2584450" cy="57027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lvl="0">
                <a:defRPr/>
              </a:pPr>
              <a:r>
                <a:rPr lang="en-GB" sz="2800" b="1" i="1" dirty="0">
                  <a:solidFill>
                    <a:srgbClr val="FF7F00"/>
                  </a:solidFill>
                  <a:latin typeface="Century Gothic" panose="020B0502020202020204" pitchFamily="34" charset="0"/>
                  <a:ea typeface="Verdana" panose="020B0604030504040204" pitchFamily="34" charset="0"/>
                  <a:cs typeface="Arial" panose="020B0604020202020204" pitchFamily="34" charset="0"/>
                </a:rPr>
                <a:t>We gather</a:t>
              </a:r>
              <a:endParaRPr kumimoji="0" lang="en-GB" altLang="en-US" sz="2800" b="1" i="0" u="none" strike="noStrike" kern="0" cap="none" spc="0" normalizeH="0" baseline="0" noProof="0" dirty="0">
                <a:ln>
                  <a:noFill/>
                </a:ln>
                <a:solidFill>
                  <a:srgbClr val="FF7F00"/>
                </a:solidFill>
                <a:effectLst/>
                <a:uLnTx/>
                <a:uFillTx/>
                <a:latin typeface="Century Gothic" panose="020B0502020202020204" pitchFamily="34" charset="0"/>
                <a:ea typeface="Verdana" panose="020B0604030504040204" pitchFamily="34" charset="0"/>
                <a:cs typeface="Arial" panose="020B0604020202020204" pitchFamily="34" charset="0"/>
              </a:endParaRPr>
            </a:p>
          </p:txBody>
        </p:sp>
      </p:grpSp>
    </p:spTree>
    <p:extLst>
      <p:ext uri="{BB962C8B-B14F-4D97-AF65-F5344CB8AC3E}">
        <p14:creationId xmlns:p14="http://schemas.microsoft.com/office/powerpoint/2010/main" val="3665926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ED5964-05D7-9640-933F-D1A5F61B50E6}"/>
              </a:ext>
            </a:extLst>
          </p:cNvPr>
          <p:cNvSpPr/>
          <p:nvPr/>
        </p:nvSpPr>
        <p:spPr>
          <a:xfrm>
            <a:off x="649356" y="2695018"/>
            <a:ext cx="10893287" cy="3170099"/>
          </a:xfrm>
          <a:prstGeom prst="rect">
            <a:avLst/>
          </a:prstGeom>
        </p:spPr>
        <p:txBody>
          <a:bodyPr wrap="square">
            <a:spAutoFit/>
          </a:bodyPr>
          <a:lstStyle/>
          <a:p>
            <a:r>
              <a:rPr lang="en-US" sz="4000" dirty="0">
                <a:solidFill>
                  <a:schemeClr val="bg1"/>
                </a:solidFill>
                <a:latin typeface="Century Gothic" panose="020B0502020202020204" pitchFamily="34" charset="0"/>
              </a:rPr>
              <a:t>Glory be to the Father, and to the Son, and to the Holy Spirit, as it was in the beginning is now and ever shall be.</a:t>
            </a:r>
          </a:p>
          <a:p>
            <a:endParaRPr lang="en-US" sz="4000" dirty="0">
              <a:solidFill>
                <a:schemeClr val="bg1"/>
              </a:solidFill>
              <a:latin typeface="Century Gothic" panose="020B0502020202020204" pitchFamily="34" charset="0"/>
            </a:endParaRPr>
          </a:p>
          <a:p>
            <a:r>
              <a:rPr lang="en-US" sz="4000" dirty="0">
                <a:solidFill>
                  <a:schemeClr val="bg1"/>
                </a:solidFill>
                <a:latin typeface="Century Gothic" panose="020B0502020202020204" pitchFamily="34" charset="0"/>
              </a:rPr>
              <a:t>Amen</a:t>
            </a:r>
          </a:p>
        </p:txBody>
      </p:sp>
    </p:spTree>
    <p:extLst>
      <p:ext uri="{BB962C8B-B14F-4D97-AF65-F5344CB8AC3E}">
        <p14:creationId xmlns:p14="http://schemas.microsoft.com/office/powerpoint/2010/main" val="1014267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40032C3-66DE-4641-9DD8-F5E8D3F71E47}"/>
              </a:ext>
            </a:extLst>
          </p:cNvPr>
          <p:cNvSpPr txBox="1">
            <a:spLocks/>
          </p:cNvSpPr>
          <p:nvPr/>
        </p:nvSpPr>
        <p:spPr>
          <a:xfrm>
            <a:off x="692542" y="1302452"/>
            <a:ext cx="11054958" cy="5582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endParaRPr lang="en-GB" sz="9600" i="1" dirty="0">
              <a:latin typeface="Segoe UI" panose="020B0502040204020203" pitchFamily="34" charset="0"/>
              <a:ea typeface="Segoe UI Historic" panose="020B0502040204020203" pitchFamily="34" charset="0"/>
              <a:cs typeface="Segoe UI" panose="020B0502040204020203" pitchFamily="34" charset="0"/>
            </a:endParaRPr>
          </a:p>
          <a:p>
            <a:pPr marL="0" indent="0">
              <a:lnSpc>
                <a:spcPct val="120000"/>
              </a:lnSpc>
              <a:buFont typeface="Arial" panose="020B0604020202020204" pitchFamily="34" charset="0"/>
              <a:buNone/>
            </a:pPr>
            <a:endParaRPr lang="en-GB" sz="3200" i="1" dirty="0">
              <a:latin typeface="Segoe UI" panose="020B0502040204020203" pitchFamily="34" charset="0"/>
              <a:ea typeface="Calibri" panose="020F0502020204030204" pitchFamily="34" charset="0"/>
              <a:cs typeface="Segoe UI" panose="020B0502040204020203" pitchFamily="34" charset="0"/>
            </a:endParaRPr>
          </a:p>
        </p:txBody>
      </p:sp>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579550" y="1435187"/>
            <a:ext cx="3699316" cy="3767460"/>
          </a:xfrm>
        </p:spPr>
        <p:txBody>
          <a:bodyPr vert="horz" lIns="91440" tIns="45720" rIns="91440" bIns="45720" rtlCol="0" anchor="t">
            <a:noAutofit/>
          </a:bodyPr>
          <a:lstStyle/>
          <a:p>
            <a:pPr marL="0" indent="0">
              <a:lnSpc>
                <a:spcPct val="120000"/>
              </a:lnSpc>
              <a:buNone/>
            </a:pPr>
            <a:r>
              <a:rPr lang="en-US" sz="2400" dirty="0">
                <a:solidFill>
                  <a:schemeClr val="tx1"/>
                </a:solidFill>
                <a:latin typeface="Century Gothic" panose="020B0502020202020204" pitchFamily="34" charset="0"/>
                <a:cs typeface="Segoe UI" panose="020B0502040204020203" pitchFamily="34" charset="0"/>
              </a:rPr>
              <a:t> </a:t>
            </a:r>
          </a:p>
          <a:p>
            <a:pPr marL="0" indent="0">
              <a:lnSpc>
                <a:spcPct val="120000"/>
              </a:lnSpc>
              <a:buNone/>
            </a:pPr>
            <a:endParaRPr lang="en-US" sz="2400" dirty="0">
              <a:solidFill>
                <a:schemeClr val="tx1"/>
              </a:solidFill>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US" dirty="0">
              <a:latin typeface="Century Gothic" panose="020B0502020202020204"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11200" dirty="0">
              <a:latin typeface="Segoe UI" panose="020B0502040204020203" pitchFamily="34" charset="0"/>
              <a:cs typeface="Segoe UI" panose="020B0502040204020203" pitchFamily="34" charset="0"/>
            </a:endParaRPr>
          </a:p>
          <a:p>
            <a:pPr marL="0" indent="0">
              <a:lnSpc>
                <a:spcPct val="120000"/>
              </a:lnSpc>
              <a:buNone/>
            </a:pPr>
            <a:endParaRPr lang="en-GB" sz="3200" i="1" dirty="0">
              <a:effectLst/>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1365992" y="5559855"/>
            <a:ext cx="1824434" cy="729895"/>
            <a:chOff x="318457" y="5627837"/>
            <a:chExt cx="182443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1000" y="5796412"/>
              <a:ext cx="1051891" cy="523220"/>
            </a:xfrm>
            <a:prstGeom prst="rect">
              <a:avLst/>
            </a:prstGeom>
          </p:spPr>
          <p:txBody>
            <a:bodyPr wrap="none">
              <a:spAutoFit/>
            </a:bodyPr>
            <a:lstStyle/>
            <a:p>
              <a:r>
                <a:rPr lang="en-GB" sz="2800" b="1" i="1">
                  <a:solidFill>
                    <a:srgbClr val="008DAE"/>
                  </a:solidFill>
                  <a:latin typeface="Century Gothic" panose="020B0502020202020204" pitchFamily="34" charset="0"/>
                  <a:ea typeface="Verdana" panose="020B0604030504040204" pitchFamily="34" charset="0"/>
                  <a:cs typeface="Arial" panose="020B0604020202020204" pitchFamily="34" charset="0"/>
                </a:rPr>
                <a:t>Send</a:t>
              </a:r>
              <a:endParaRPr lang="en-GB" sz="2800" b="1" i="1" dirty="0">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11" name="Content Placeholder 2">
            <a:extLst>
              <a:ext uri="{FF2B5EF4-FFF2-40B4-BE49-F238E27FC236}">
                <a16:creationId xmlns:a16="http://schemas.microsoft.com/office/drawing/2014/main" id="{17B36129-9A63-4201-B262-F8C26511BBE8}"/>
              </a:ext>
            </a:extLst>
          </p:cNvPr>
          <p:cNvSpPr txBox="1">
            <a:spLocks/>
          </p:cNvSpPr>
          <p:nvPr/>
        </p:nvSpPr>
        <p:spPr>
          <a:xfrm>
            <a:off x="643603" y="3052616"/>
            <a:ext cx="6836877" cy="2246769"/>
          </a:xfrm>
          <a:prstGeom prst="rect">
            <a:avLst/>
          </a:prstGeom>
        </p:spPr>
        <p:txBody>
          <a:bodyPr vert="horz" lIns="91440" tIns="45720" rIns="91440" bIns="45720" rtlCol="0" anchor="t">
            <a:spAutoFit/>
          </a:bodyPr>
          <a:lstStyle>
            <a:lvl1pPr marL="2286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1pPr>
            <a:lvl2pPr marL="762000" indent="-304800" algn="l" defTabSz="914400" rtl="0" eaLnBrk="1" latinLnBrk="0" hangingPunct="1">
              <a:lnSpc>
                <a:spcPct val="100000"/>
              </a:lnSpc>
              <a:spcBef>
                <a:spcPts val="100"/>
              </a:spcBef>
              <a:spcAft>
                <a:spcPts val="1100"/>
              </a:spcAft>
              <a:buClr>
                <a:srgbClr val="A5C400"/>
              </a:buClr>
              <a:buSzPct val="120000"/>
              <a:buFont typeface="Wingdings" charset="2"/>
              <a:buChar char="ü"/>
              <a:tabLst/>
              <a:defRPr sz="2000" kern="1200">
                <a:solidFill>
                  <a:srgbClr val="112643"/>
                </a:solidFill>
                <a:latin typeface="+mn-lt"/>
                <a:ea typeface="+mn-ea"/>
                <a:cs typeface="+mn-cs"/>
              </a:defRPr>
            </a:lvl2pPr>
            <a:lvl3pPr marL="11430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3pPr>
            <a:lvl4pPr marL="16002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4pPr>
            <a:lvl5pPr marL="2057400" indent="-228600" algn="l" defTabSz="914400" rtl="0" eaLnBrk="1" latinLnBrk="0" hangingPunct="1">
              <a:lnSpc>
                <a:spcPct val="100000"/>
              </a:lnSpc>
              <a:spcBef>
                <a:spcPts val="100"/>
              </a:spcBef>
              <a:spcAft>
                <a:spcPts val="1100"/>
              </a:spcAft>
              <a:buClr>
                <a:srgbClr val="A5C400"/>
              </a:buClr>
              <a:buSzPct val="120000"/>
              <a:buFont typeface="Arial" panose="020B0604020202020204" pitchFamily="34" charset="0"/>
              <a:buChar char="•"/>
              <a:defRPr sz="2000" kern="1200">
                <a:solidFill>
                  <a:srgbClr val="11264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4000" dirty="0">
              <a:solidFill>
                <a:schemeClr val="tx1"/>
              </a:solidFill>
              <a:latin typeface="Century Gothic"/>
            </a:endParaRPr>
          </a:p>
          <a:p>
            <a:pPr marL="0" indent="0" algn="ctr">
              <a:buFont typeface="Arial" panose="020B0604020202020204" pitchFamily="34" charset="0"/>
              <a:buNone/>
            </a:pPr>
            <a:endParaRPr lang="en-US" sz="4000" dirty="0">
              <a:solidFill>
                <a:schemeClr val="tx1"/>
              </a:solidFill>
              <a:latin typeface="Century Gothic"/>
            </a:endParaRPr>
          </a:p>
          <a:p>
            <a:pPr marL="0" indent="0" algn="ctr">
              <a:buNone/>
            </a:pPr>
            <a:endParaRPr lang="en-US" sz="4000" dirty="0">
              <a:cs typeface="Arial" panose="020B0604020202020204"/>
            </a:endParaRPr>
          </a:p>
        </p:txBody>
      </p:sp>
      <p:sp>
        <p:nvSpPr>
          <p:cNvPr id="3" name="TextBox 2">
            <a:extLst>
              <a:ext uri="{FF2B5EF4-FFF2-40B4-BE49-F238E27FC236}">
                <a16:creationId xmlns:a16="http://schemas.microsoft.com/office/drawing/2014/main" id="{00CDD5FD-3A32-4B3C-82E4-D8C95EA97139}"/>
              </a:ext>
            </a:extLst>
          </p:cNvPr>
          <p:cNvSpPr txBox="1"/>
          <p:nvPr/>
        </p:nvSpPr>
        <p:spPr>
          <a:xfrm>
            <a:off x="692542" y="1617044"/>
            <a:ext cx="5906378" cy="1815882"/>
          </a:xfrm>
          <a:prstGeom prst="rect">
            <a:avLst/>
          </a:prstGeom>
          <a:noFill/>
        </p:spPr>
        <p:txBody>
          <a:bodyPr wrap="square" lIns="91440" tIns="45720" rIns="91440" bIns="45720" rtlCol="0" anchor="t">
            <a:spAutoFit/>
          </a:bodyPr>
          <a:lstStyle/>
          <a:p>
            <a:r>
              <a:rPr lang="en-US" sz="2800" dirty="0">
                <a:latin typeface="Century Gothic" panose="020B0502020202020204" pitchFamily="34" charset="0"/>
              </a:rPr>
              <a:t>What will you do this week to share Jesus’ word with others through your actions?</a:t>
            </a:r>
            <a:endParaRPr lang="en-GB" sz="2800" dirty="0">
              <a:latin typeface="Century Gothic" panose="020B0502020202020204" pitchFamily="34" charset="0"/>
            </a:endParaRPr>
          </a:p>
          <a:p>
            <a:endParaRPr lang="en-GB" sz="2800" dirty="0">
              <a:latin typeface="Century Gothic" panose="020B0502020202020204" pitchFamily="34" charset="0"/>
            </a:endParaRPr>
          </a:p>
        </p:txBody>
      </p:sp>
      <p:pic>
        <p:nvPicPr>
          <p:cNvPr id="2" name="Picture 1">
            <a:extLst>
              <a:ext uri="{FF2B5EF4-FFF2-40B4-BE49-F238E27FC236}">
                <a16:creationId xmlns:a16="http://schemas.microsoft.com/office/drawing/2014/main" id="{72B56D5B-BF1A-5A44-BE4D-A0630450252D}"/>
              </a:ext>
            </a:extLst>
          </p:cNvPr>
          <p:cNvPicPr>
            <a:picLocks noChangeAspect="1"/>
          </p:cNvPicPr>
          <p:nvPr/>
        </p:nvPicPr>
        <p:blipFill>
          <a:blip r:embed="rId5"/>
          <a:stretch>
            <a:fillRect/>
          </a:stretch>
        </p:blipFill>
        <p:spPr>
          <a:xfrm>
            <a:off x="7028672" y="1006886"/>
            <a:ext cx="5491371" cy="5851114"/>
          </a:xfrm>
          <a:prstGeom prst="rect">
            <a:avLst/>
          </a:prstGeom>
        </p:spPr>
      </p:pic>
    </p:spTree>
    <p:extLst>
      <p:ext uri="{BB962C8B-B14F-4D97-AF65-F5344CB8AC3E}">
        <p14:creationId xmlns:p14="http://schemas.microsoft.com/office/powerpoint/2010/main" val="2809459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3E223C-3EF9-4551-8E66-AB7C21349824}"/>
              </a:ext>
            </a:extLst>
          </p:cNvPr>
          <p:cNvSpPr txBox="1"/>
          <p:nvPr/>
        </p:nvSpPr>
        <p:spPr>
          <a:xfrm>
            <a:off x="380816" y="1038093"/>
            <a:ext cx="8358449" cy="5445401"/>
          </a:xfrm>
          <a:prstGeom prst="rect">
            <a:avLst/>
          </a:prstGeom>
          <a:noFill/>
        </p:spPr>
        <p:txBody>
          <a:bodyPr wrap="square" lIns="91440" tIns="45720" rIns="91440" bIns="45720" anchor="t">
            <a:spAutoFit/>
          </a:bodyPr>
          <a:lstStyle/>
          <a:p>
            <a:r>
              <a:rPr lang="en-US" sz="2000" b="1" dirty="0">
                <a:latin typeface="Century Gothic" panose="020B0502020202020204" pitchFamily="34" charset="0"/>
              </a:rPr>
              <a:t>Activity suggestions</a:t>
            </a:r>
          </a:p>
          <a:p>
            <a:endParaRPr lang="en-US" sz="2000" b="1" dirty="0">
              <a:latin typeface="Century Gothic" panose="020B0502020202020204" pitchFamily="34" charset="0"/>
            </a:endParaRPr>
          </a:p>
          <a:p>
            <a:pPr fontAlgn="base"/>
            <a:r>
              <a:rPr lang="en-GB" sz="2000" dirty="0">
                <a:latin typeface="Century Gothic" panose="020B0502020202020204" pitchFamily="34" charset="0"/>
              </a:rPr>
              <a:t>Invite the children to colour in the accompanying illustration and on the back to draw how they will spread Jesus’s message in their actions this coming week.  </a:t>
            </a:r>
          </a:p>
          <a:p>
            <a:pPr fontAlgn="base"/>
            <a:endParaRPr lang="en-GB" sz="2000" dirty="0">
              <a:latin typeface="Century Gothic" panose="020B0502020202020204" pitchFamily="34" charset="0"/>
            </a:endParaRPr>
          </a:p>
          <a:p>
            <a:pPr fontAlgn="base"/>
            <a:r>
              <a:rPr lang="en-GB" sz="2000" dirty="0">
                <a:latin typeface="Century Gothic" panose="020B0502020202020204" pitchFamily="34" charset="0"/>
              </a:rPr>
              <a:t>Invite the children to go home and tell their family all that they have heard and thought about today and to do all that they can in the coming week to show their faith in Jesus through their actions.</a:t>
            </a:r>
          </a:p>
          <a:p>
            <a:pPr fontAlgn="base"/>
            <a:endParaRPr lang="en-GB" sz="2000" dirty="0">
              <a:latin typeface="Century Gothic" panose="020B0502020202020204" pitchFamily="34" charset="0"/>
            </a:endParaRPr>
          </a:p>
          <a:p>
            <a:pPr fontAlgn="base"/>
            <a:r>
              <a:rPr lang="en-US" sz="2000" dirty="0">
                <a:latin typeface="Century Gothic" panose="020B0502020202020204" pitchFamily="34" charset="0"/>
              </a:rPr>
              <a:t>​</a:t>
            </a:r>
          </a:p>
          <a:p>
            <a:pPr fontAlgn="base"/>
            <a:r>
              <a:rPr lang="en-US" sz="2000" dirty="0">
                <a:latin typeface="Century Gothic" panose="020B0502020202020204" pitchFamily="34" charset="0"/>
              </a:rPr>
              <a:t>Learn more about how we can care for our global family. Why not think about setting up a CAFOD club at your school? </a:t>
            </a:r>
            <a:r>
              <a:rPr lang="en-US" sz="2000" u="sng" dirty="0">
                <a:latin typeface="Century Gothic" panose="020B0502020202020204" pitchFamily="34" charset="0"/>
                <a:hlinkClick r:id="rId3"/>
              </a:rPr>
              <a:t>https://cafod.org.uk/Education/For-teachers/CAFOD-clubs</a:t>
            </a:r>
            <a:r>
              <a:rPr lang="en-US" sz="2000" dirty="0">
                <a:latin typeface="Century Gothic" panose="020B0502020202020204" pitchFamily="34" charset="0"/>
              </a:rPr>
              <a:t> ​</a:t>
            </a:r>
          </a:p>
          <a:p>
            <a:endParaRPr lang="en-US" sz="1600" dirty="0">
              <a:latin typeface="Century Gothic" panose="020B0502020202020204" pitchFamily="34" charset="0"/>
            </a:endParaRPr>
          </a:p>
          <a:p>
            <a:pPr>
              <a:lnSpc>
                <a:spcPct val="107000"/>
              </a:lnSpc>
              <a:spcAft>
                <a:spcPts val="800"/>
              </a:spcAft>
            </a:pPr>
            <a:endParaRPr lang="en-GB" sz="1200" dirty="0">
              <a:latin typeface="Century Gothic" panose="020B050202020202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03B5298-4647-6D48-B502-515904CAE2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2791" y="1683025"/>
            <a:ext cx="2958393" cy="2067341"/>
          </a:xfrm>
          <a:prstGeom prst="rect">
            <a:avLst/>
          </a:prstGeom>
        </p:spPr>
      </p:pic>
      <p:pic>
        <p:nvPicPr>
          <p:cNvPr id="2" name="Picture 1" descr="A close-up of a logo&#10;&#10;Description automatically generated">
            <a:extLst>
              <a:ext uri="{FF2B5EF4-FFF2-40B4-BE49-F238E27FC236}">
                <a16:creationId xmlns:a16="http://schemas.microsoft.com/office/drawing/2014/main" id="{7CC14E40-88E8-EF3A-42AB-007DF9FBEE59}"/>
              </a:ext>
            </a:extLst>
          </p:cNvPr>
          <p:cNvPicPr>
            <a:picLocks noChangeAspect="1"/>
          </p:cNvPicPr>
          <p:nvPr/>
        </p:nvPicPr>
        <p:blipFill>
          <a:blip r:embed="rId5"/>
          <a:stretch>
            <a:fillRect/>
          </a:stretch>
        </p:blipFill>
        <p:spPr>
          <a:xfrm>
            <a:off x="8396107" y="5064515"/>
            <a:ext cx="3566125" cy="754632"/>
          </a:xfrm>
          <a:prstGeom prst="rect">
            <a:avLst/>
          </a:prstGeom>
        </p:spPr>
      </p:pic>
    </p:spTree>
    <p:extLst>
      <p:ext uri="{BB962C8B-B14F-4D97-AF65-F5344CB8AC3E}">
        <p14:creationId xmlns:p14="http://schemas.microsoft.com/office/powerpoint/2010/main" val="4264153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719EB6-9F44-2146-9BE4-1D1EBB5F9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2869" y="1174503"/>
            <a:ext cx="7981449" cy="5577480"/>
          </a:xfrm>
          <a:prstGeom prst="rect">
            <a:avLst/>
          </a:prstGeom>
        </p:spPr>
      </p:pic>
    </p:spTree>
    <p:extLst>
      <p:ext uri="{BB962C8B-B14F-4D97-AF65-F5344CB8AC3E}">
        <p14:creationId xmlns:p14="http://schemas.microsoft.com/office/powerpoint/2010/main" val="18686363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390363" y="1385503"/>
            <a:ext cx="11803341" cy="4855276"/>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BC00DB-80BB-4111-BBE0-6E4FA7CF2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5749" y="934278"/>
            <a:ext cx="10116281" cy="6588536"/>
          </a:xfrm>
          <a:prstGeom prst="rect">
            <a:avLst/>
          </a:prstGeom>
        </p:spPr>
      </p:pic>
      <p:sp>
        <p:nvSpPr>
          <p:cNvPr id="11" name="TextBox 10">
            <a:extLst>
              <a:ext uri="{FF2B5EF4-FFF2-40B4-BE49-F238E27FC236}">
                <a16:creationId xmlns:a16="http://schemas.microsoft.com/office/drawing/2014/main" id="{BBA8697F-6FCB-481B-AD0F-C217C505E145}"/>
              </a:ext>
            </a:extLst>
          </p:cNvPr>
          <p:cNvSpPr txBox="1"/>
          <p:nvPr/>
        </p:nvSpPr>
        <p:spPr>
          <a:xfrm>
            <a:off x="5989320" y="1115091"/>
            <a:ext cx="5944925" cy="5078313"/>
          </a:xfrm>
          <a:prstGeom prst="rect">
            <a:avLst/>
          </a:prstGeom>
          <a:noFill/>
        </p:spPr>
        <p:txBody>
          <a:bodyPr wrap="square" lIns="91440" tIns="45720" rIns="91440" bIns="45720" rtlCol="0" anchor="t">
            <a:spAutoFit/>
          </a:bodyPr>
          <a:lstStyle/>
          <a:p>
            <a:r>
              <a:rPr lang="en-US" sz="3600" dirty="0">
                <a:latin typeface="Century Gothic"/>
                <a:ea typeface="+mn-lt"/>
                <a:cs typeface="+mn-lt"/>
              </a:rPr>
              <a:t>God of all, fill us with your Spirit of love and peace and help us to spread your word and to show our faith by how we treat each other. We ask this through Christ, your Son, who is with us always. Amen. </a:t>
            </a:r>
          </a:p>
        </p:txBody>
      </p:sp>
      <p:pic>
        <p:nvPicPr>
          <p:cNvPr id="4098" name="Picture 2">
            <a:extLst>
              <a:ext uri="{FF2B5EF4-FFF2-40B4-BE49-F238E27FC236}">
                <a16:creationId xmlns:a16="http://schemas.microsoft.com/office/drawing/2014/main" id="{0B29A547-04D7-744A-A7A4-50BA5AD52A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0078" y="949518"/>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393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66346A1-1220-415A-BBB7-FF3DBE3AC8FC}"/>
              </a:ext>
            </a:extLst>
          </p:cNvPr>
          <p:cNvSpPr>
            <a:spLocks noGrp="1"/>
          </p:cNvSpPr>
          <p:nvPr>
            <p:ph idx="1"/>
          </p:nvPr>
        </p:nvSpPr>
        <p:spPr>
          <a:xfrm>
            <a:off x="530617" y="1321502"/>
            <a:ext cx="11157800" cy="5582656"/>
          </a:xfrm>
        </p:spPr>
        <p:txBody>
          <a:bodyPr vert="horz" lIns="91440" tIns="45720" rIns="91440" bIns="45720" rtlCol="0" anchor="t">
            <a:noAutofit/>
          </a:bodyPr>
          <a:lstStyle/>
          <a:p>
            <a:pPr marL="0" indent="0">
              <a:lnSpc>
                <a:spcPct val="115000"/>
              </a:lnSpc>
              <a:buNone/>
            </a:pPr>
            <a:r>
              <a:rPr lang="en-GB" sz="2400" i="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The eleven disciples went to the hill in Galilee where Jesus had told them to go. When they saw him, they worshiped him, even though some of them doubted. </a:t>
            </a:r>
          </a:p>
          <a:p>
            <a:pPr marL="0" indent="0">
              <a:lnSpc>
                <a:spcPct val="115000"/>
              </a:lnSpc>
              <a:buNone/>
            </a:pPr>
            <a:r>
              <a:rPr lang="en-GB" sz="2400" i="1" dirty="0">
                <a:solidFill>
                  <a:schemeClr val="tx1"/>
                </a:solidFill>
                <a:latin typeface="Century Gothic" panose="020B0502020202020204" pitchFamily="34" charset="0"/>
                <a:ea typeface="Calibri" panose="020F0502020204030204" pitchFamily="34" charset="0"/>
                <a:cs typeface="Times New Roman" panose="02020603050405020304" pitchFamily="18" charset="0"/>
              </a:rPr>
              <a:t>Jesus drew near and said to them, “I have been given all authority in heaven and on earth. Go, then, to all peoples everywhere and make them my disciples: baptise them in the name of the Father, the Son, and the Holy Spirit, and teach them to obey everything I have commanded you. And I will be with you always, to the end of the age.” </a:t>
            </a:r>
            <a:endParaRPr lang="en-US" sz="2800" i="1" dirty="0">
              <a:solidFill>
                <a:schemeClr val="tx1"/>
              </a:solidFill>
              <a:latin typeface="Century Gothic"/>
              <a:cs typeface="Arial"/>
            </a:endParaRPr>
          </a:p>
          <a:p>
            <a:pPr marL="0" indent="0">
              <a:lnSpc>
                <a:spcPct val="120000"/>
              </a:lnSpc>
              <a:buNone/>
            </a:pPr>
            <a:endParaRPr lang="en-US" sz="2800" i="1" dirty="0">
              <a:solidFill>
                <a:schemeClr val="tx1"/>
              </a:solidFill>
              <a:latin typeface="Century Gothic"/>
              <a:cs typeface="Arial"/>
            </a:endParaRPr>
          </a:p>
          <a:p>
            <a:pPr marL="0" indent="0">
              <a:lnSpc>
                <a:spcPct val="120000"/>
              </a:lnSpc>
              <a:buNone/>
            </a:pPr>
            <a:endParaRPr lang="en-US" sz="2800" i="1" dirty="0">
              <a:solidFill>
                <a:schemeClr val="tx1"/>
              </a:solidFill>
              <a:latin typeface="Century Gothic"/>
              <a:cs typeface="Arial"/>
            </a:endParaRPr>
          </a:p>
          <a:p>
            <a:pPr marL="0" indent="0">
              <a:lnSpc>
                <a:spcPct val="120000"/>
              </a:lnSpc>
              <a:buNone/>
            </a:pPr>
            <a:br>
              <a:rPr lang="en-US" sz="2800" i="1" dirty="0">
                <a:solidFill>
                  <a:schemeClr val="tx1"/>
                </a:solidFill>
                <a:latin typeface="Century Gothic"/>
                <a:cs typeface="Arial"/>
              </a:rPr>
            </a:br>
            <a:endParaRPr lang="en-US" sz="2800" i="1" dirty="0">
              <a:solidFill>
                <a:schemeClr val="tx1"/>
              </a:solidFill>
              <a:latin typeface="Century Gothic"/>
              <a:cs typeface="Arial"/>
            </a:endParaRPr>
          </a:p>
          <a:p>
            <a:pPr marL="0" indent="0">
              <a:lnSpc>
                <a:spcPct val="120000"/>
              </a:lnSpc>
              <a:buNone/>
            </a:pPr>
            <a:endParaRPr lang="en-US" sz="2800" i="1" dirty="0">
              <a:solidFill>
                <a:schemeClr val="tx1"/>
              </a:solidFill>
              <a:latin typeface="Century Gothic"/>
              <a:cs typeface="Arial"/>
            </a:endParaRPr>
          </a:p>
          <a:p>
            <a:pPr marL="0" indent="0">
              <a:lnSpc>
                <a:spcPct val="120000"/>
              </a:lnSpc>
              <a:buNone/>
            </a:pPr>
            <a:br>
              <a:rPr lang="en-US" sz="2800" dirty="0">
                <a:latin typeface="Century Gothic"/>
                <a:cs typeface="Arial"/>
              </a:rPr>
            </a:br>
            <a:endParaRPr lang="en-US" sz="2800" dirty="0">
              <a:latin typeface="Century Gothic"/>
              <a:cs typeface="Arial"/>
            </a:endParaRPr>
          </a:p>
        </p:txBody>
      </p:sp>
      <p:sp>
        <p:nvSpPr>
          <p:cNvPr id="3" name="TextBox 2">
            <a:extLst>
              <a:ext uri="{FF2B5EF4-FFF2-40B4-BE49-F238E27FC236}">
                <a16:creationId xmlns:a16="http://schemas.microsoft.com/office/drawing/2014/main" id="{B843C0C8-2E80-4A00-8FE9-DD73BB168080}"/>
              </a:ext>
            </a:extLst>
          </p:cNvPr>
          <p:cNvSpPr txBox="1"/>
          <p:nvPr/>
        </p:nvSpPr>
        <p:spPr>
          <a:xfrm>
            <a:off x="7845286" y="238464"/>
            <a:ext cx="4109544" cy="461665"/>
          </a:xfrm>
          <a:prstGeom prst="rect">
            <a:avLst/>
          </a:prstGeom>
          <a:noFill/>
        </p:spPr>
        <p:txBody>
          <a:bodyPr wrap="square" lIns="91440" tIns="45720" rIns="91440" bIns="45720" rtlCol="0" anchor="t">
            <a:spAutoFit/>
          </a:bodyPr>
          <a:lstStyle/>
          <a:p>
            <a:r>
              <a:rPr lang="en-US" sz="2400" b="1" i="1" dirty="0">
                <a:latin typeface="Century Gothic"/>
                <a:cs typeface="Segoe UI"/>
              </a:rPr>
              <a:t>Gospel: Matthew 28:16-20 </a:t>
            </a:r>
          </a:p>
        </p:txBody>
      </p:sp>
      <p:grpSp>
        <p:nvGrpSpPr>
          <p:cNvPr id="6" name="Group 5">
            <a:extLst>
              <a:ext uri="{FF2B5EF4-FFF2-40B4-BE49-F238E27FC236}">
                <a16:creationId xmlns:a16="http://schemas.microsoft.com/office/drawing/2014/main" id="{543B6994-2C10-6B42-8D44-5312D8E35403}"/>
              </a:ext>
            </a:extLst>
          </p:cNvPr>
          <p:cNvGrpSpPr/>
          <p:nvPr/>
        </p:nvGrpSpPr>
        <p:grpSpPr>
          <a:xfrm>
            <a:off x="8581454" y="5864542"/>
            <a:ext cx="7221092" cy="718457"/>
            <a:chOff x="344402" y="5598515"/>
            <a:chExt cx="7221092" cy="718457"/>
          </a:xfrm>
        </p:grpSpPr>
        <p:sp>
          <p:nvSpPr>
            <p:cNvPr id="7" name="Rectangle 6">
              <a:extLst>
                <a:ext uri="{FF2B5EF4-FFF2-40B4-BE49-F238E27FC236}">
                  <a16:creationId xmlns:a16="http://schemas.microsoft.com/office/drawing/2014/main" id="{0A072B9C-E184-0244-BB43-DBA58811F855}"/>
                </a:ext>
              </a:extLst>
            </p:cNvPr>
            <p:cNvSpPr/>
            <p:nvPr/>
          </p:nvSpPr>
          <p:spPr>
            <a:xfrm>
              <a:off x="1061635" y="5793752"/>
              <a:ext cx="6503859" cy="523220"/>
            </a:xfrm>
            <a:prstGeom prst="rect">
              <a:avLst/>
            </a:prstGeom>
          </p:spPr>
          <p:txBody>
            <a:bodyPr wrap="square">
              <a:spAutoFit/>
            </a:bodyPr>
            <a:lstStyle/>
            <a:p>
              <a:r>
                <a:rPr lang="en-GB" sz="2800" b="1" i="1" dirty="0">
                  <a:solidFill>
                    <a:srgbClr val="A1C60F"/>
                  </a:solidFill>
                  <a:latin typeface="Century Gothic" panose="020B0502020202020204" pitchFamily="34" charset="0"/>
                  <a:ea typeface="Times New Roman" panose="02020603050405020304" pitchFamily="18" charset="0"/>
                  <a:cs typeface="Arial" panose="020B0604020202020204" pitchFamily="34" charset="0"/>
                </a:rPr>
                <a:t>We listen </a:t>
              </a:r>
              <a:endParaRPr lang="en-GB" sz="2800" b="1" dirty="0">
                <a:solidFill>
                  <a:srgbClr val="A1C60F"/>
                </a:solidFill>
                <a:latin typeface="Century Gothic" panose="020B0502020202020204" pitchFamily="34" charset="0"/>
                <a:cs typeface="Arial" panose="020B0604020202020204" pitchFamily="34" charset="0"/>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4402" y="5598515"/>
              <a:ext cx="717233" cy="718457"/>
            </a:xfrm>
            <a:prstGeom prst="rect">
              <a:avLst/>
            </a:prstGeom>
          </p:spPr>
        </p:pic>
      </p:grpSp>
    </p:spTree>
    <p:extLst>
      <p:ext uri="{BB962C8B-B14F-4D97-AF65-F5344CB8AC3E}">
        <p14:creationId xmlns:p14="http://schemas.microsoft.com/office/powerpoint/2010/main" val="2488780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617342" y="1746920"/>
            <a:ext cx="7673218" cy="923330"/>
          </a:xfrm>
        </p:spPr>
        <p:txBody>
          <a:bodyPr vert="horz" wrap="square" lIns="91440" tIns="45720" rIns="91440" bIns="45720" rtlCol="0" anchor="t">
            <a:spAutoFit/>
          </a:bodyPr>
          <a:lstStyle/>
          <a:p>
            <a:pPr marL="0" indent="0">
              <a:buNone/>
            </a:pPr>
            <a:endParaRPr lang="en-GB" sz="2400" dirty="0">
              <a:solidFill>
                <a:schemeClr val="tx1"/>
              </a:solidFill>
              <a:latin typeface="Century Gothic" panose="020B0502020202020204" pitchFamily="34" charset="0"/>
            </a:endParaRPr>
          </a:p>
          <a:p>
            <a:pPr algn="just">
              <a:buNone/>
            </a:pPr>
            <a:endParaRPr lang="en-US" dirty="0">
              <a:latin typeface="Century Gothic"/>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8640525" y="5904190"/>
            <a:ext cx="3440070" cy="672205"/>
            <a:chOff x="263250" y="5650540"/>
            <a:chExt cx="3832500" cy="717055"/>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5"/>
              <a:ext cx="3095785" cy="558130"/>
            </a:xfrm>
            <a:prstGeom prst="rect">
              <a:avLst/>
            </a:prstGeom>
          </p:spPr>
          <p:txBody>
            <a:bodyPr wrap="square">
              <a:spAutoFit/>
            </a:bodyPr>
            <a:lstStyle/>
            <a:p>
              <a:r>
                <a:rPr lang="en-GB" sz="2800" b="1" i="1" dirty="0">
                  <a:solidFill>
                    <a:srgbClr val="C51B8A"/>
                  </a:solidFill>
                  <a:latin typeface="Century Gothic" panose="020B0502020202020204" pitchFamily="34" charset="0"/>
                  <a:cs typeface="Arial" panose="020B0604020202020204" pitchFamily="34" charset="0"/>
                </a:rPr>
                <a:t>We respond</a:t>
              </a:r>
              <a:endParaRPr lang="en-GB" sz="2800" b="1" dirty="0">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379538" y="1055375"/>
            <a:ext cx="11432924" cy="6370975"/>
          </a:xfrm>
          <a:prstGeom prst="rect">
            <a:avLst/>
          </a:prstGeom>
        </p:spPr>
        <p:txBody>
          <a:bodyPr wrap="square">
            <a:spAutoFit/>
          </a:bodyPr>
          <a:lstStyle/>
          <a:p>
            <a:r>
              <a:rPr lang="en-GB" sz="2400" b="1" dirty="0">
                <a:latin typeface="Century Gothic"/>
                <a:cs typeface="Segoe UI"/>
              </a:rPr>
              <a:t>What do you remember from the Gospel reading? </a:t>
            </a:r>
            <a:endParaRPr lang="en-US" sz="2400" b="1" dirty="0">
              <a:latin typeface="Century Gothic"/>
              <a:cs typeface="Segoe UI"/>
            </a:endParaRPr>
          </a:p>
          <a:p>
            <a:endParaRPr lang="en-GB" sz="2400" dirty="0">
              <a:latin typeface="Century Gothic" panose="020B0502020202020204" pitchFamily="34" charset="0"/>
            </a:endParaRPr>
          </a:p>
          <a:p>
            <a:r>
              <a:rPr lang="en-US" sz="2400" dirty="0">
                <a:latin typeface="Century Gothic" panose="020B0502020202020204" pitchFamily="34" charset="0"/>
              </a:rPr>
              <a:t>Sometime after his death and resurrection Jesus appears to the disciples. He has a very special task for them. What does he ask them to do? </a:t>
            </a:r>
          </a:p>
          <a:p>
            <a:endParaRPr lang="en-US" sz="2400" dirty="0">
              <a:latin typeface="Century Gothic" panose="020B0502020202020204" pitchFamily="34" charset="0"/>
            </a:endParaRPr>
          </a:p>
          <a:p>
            <a:r>
              <a:rPr lang="en-US" sz="2400" dirty="0">
                <a:latin typeface="Century Gothic" panose="020B0502020202020204" pitchFamily="34" charset="0"/>
              </a:rPr>
              <a:t>Jesus asks them to spread his word – to teach people to follow his commandments. Can you remember what these commandments are?</a:t>
            </a:r>
          </a:p>
          <a:p>
            <a:r>
              <a:rPr lang="en-US" sz="2400" dirty="0">
                <a:latin typeface="Century Gothic" panose="020B0502020202020204" pitchFamily="34" charset="0"/>
              </a:rPr>
              <a:t>Jesus asks us to love God and to love our </a:t>
            </a:r>
            <a:r>
              <a:rPr lang="en-US" sz="2400" dirty="0" err="1">
                <a:latin typeface="Century Gothic" panose="020B0502020202020204" pitchFamily="34" charset="0"/>
              </a:rPr>
              <a:t>neighbour</a:t>
            </a:r>
            <a:r>
              <a:rPr lang="en-US" sz="2400" dirty="0">
                <a:latin typeface="Century Gothic" panose="020B0502020202020204" pitchFamily="34" charset="0"/>
              </a:rPr>
              <a:t> as ourselves. Can you think of a time when you have shown love for a </a:t>
            </a:r>
            <a:r>
              <a:rPr lang="en-US" sz="2400" dirty="0" err="1">
                <a:latin typeface="Century Gothic" panose="020B0502020202020204" pitchFamily="34" charset="0"/>
              </a:rPr>
              <a:t>neighbour</a:t>
            </a:r>
            <a:r>
              <a:rPr lang="en-US" sz="2400" dirty="0">
                <a:latin typeface="Century Gothic" panose="020B0502020202020204" pitchFamily="34" charset="0"/>
              </a:rPr>
              <a:t>? Tell me a bit about it.</a:t>
            </a:r>
          </a:p>
          <a:p>
            <a:endParaRPr lang="en-US" sz="2400" dirty="0">
              <a:latin typeface="Century Gothic" panose="020B0502020202020204" pitchFamily="34" charset="0"/>
            </a:endParaRPr>
          </a:p>
          <a:p>
            <a:r>
              <a:rPr lang="en-US" sz="2400" dirty="0">
                <a:latin typeface="Century Gothic" panose="020B0502020202020204" pitchFamily="34" charset="0"/>
              </a:rPr>
              <a:t>Jesus’s words today weren’t just for his disciples – they were for all of us. St Francis of Assisi said, “Preach the gospel at all times, and when necessary use words.” What do you think this means?</a:t>
            </a:r>
          </a:p>
          <a:p>
            <a:br>
              <a:rPr lang="en-US" sz="2400" dirty="0">
                <a:latin typeface="Century Gothic" panose="020B0502020202020204" pitchFamily="34" charset="0"/>
              </a:rPr>
            </a:br>
            <a:r>
              <a:rPr lang="en-GB" sz="2400" dirty="0">
                <a:latin typeface="Century Gothic" panose="020B0502020202020204" pitchFamily="34" charset="0"/>
              </a:rPr>
              <a:t> </a:t>
            </a:r>
          </a:p>
          <a:p>
            <a:endParaRPr lang="en-GB" sz="2400" dirty="0">
              <a:latin typeface="Century Gothic" panose="020B0502020202020204" pitchFamily="34" charset="0"/>
            </a:endParaRPr>
          </a:p>
        </p:txBody>
      </p:sp>
    </p:spTree>
    <p:extLst>
      <p:ext uri="{BB962C8B-B14F-4D97-AF65-F5344CB8AC3E}">
        <p14:creationId xmlns:p14="http://schemas.microsoft.com/office/powerpoint/2010/main" val="4346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617342" y="1746920"/>
            <a:ext cx="7673218" cy="923330"/>
          </a:xfrm>
        </p:spPr>
        <p:txBody>
          <a:bodyPr vert="horz" wrap="square" lIns="91440" tIns="45720" rIns="91440" bIns="45720" rtlCol="0" anchor="t">
            <a:spAutoFit/>
          </a:bodyPr>
          <a:lstStyle/>
          <a:p>
            <a:pPr marL="0" indent="0">
              <a:buNone/>
            </a:pPr>
            <a:endParaRPr lang="en-GB" sz="2400" dirty="0">
              <a:solidFill>
                <a:schemeClr val="tx1"/>
              </a:solidFill>
              <a:latin typeface="Century Gothic" panose="020B0502020202020204" pitchFamily="34" charset="0"/>
            </a:endParaRPr>
          </a:p>
          <a:p>
            <a:pPr algn="just">
              <a:buNone/>
            </a:pPr>
            <a:endParaRPr lang="en-US" dirty="0">
              <a:latin typeface="Century Gothic"/>
              <a:ea typeface="+mn-lt"/>
              <a:cs typeface="+mn-lt"/>
            </a:endParaRPr>
          </a:p>
        </p:txBody>
      </p:sp>
      <p:sp>
        <p:nvSpPr>
          <p:cNvPr id="7" name="Rectangle 6">
            <a:extLst>
              <a:ext uri="{FF2B5EF4-FFF2-40B4-BE49-F238E27FC236}">
                <a16:creationId xmlns:a16="http://schemas.microsoft.com/office/drawing/2014/main" id="{C470F02D-09CE-4645-9868-E10538A4114C}"/>
              </a:ext>
            </a:extLst>
          </p:cNvPr>
          <p:cNvSpPr/>
          <p:nvPr/>
        </p:nvSpPr>
        <p:spPr>
          <a:xfrm>
            <a:off x="379538" y="1275093"/>
            <a:ext cx="11432924" cy="4473532"/>
          </a:xfrm>
          <a:prstGeom prst="rect">
            <a:avLst/>
          </a:prstGeom>
        </p:spPr>
        <p:txBody>
          <a:bodyPr wrap="square">
            <a:spAutoFit/>
          </a:bodyPr>
          <a:lstStyle/>
          <a:p>
            <a:r>
              <a:rPr lang="en-US" sz="2400" dirty="0">
                <a:latin typeface="Century Gothic" panose="020B0502020202020204" pitchFamily="34" charset="0"/>
              </a:rPr>
              <a:t>So what do you think is the best way of sharing Jesus’s word with other people is? Is it telling them about Jesus? Or might it be better to show people through our actions? </a:t>
            </a:r>
          </a:p>
          <a:p>
            <a:endParaRPr lang="en-US" sz="2400" dirty="0">
              <a:latin typeface="Century Gothic" panose="020B0502020202020204" pitchFamily="34" charset="0"/>
            </a:endParaRPr>
          </a:p>
          <a:p>
            <a:r>
              <a:rPr lang="en-US" sz="2400" dirty="0">
                <a:latin typeface="Century Gothic" panose="020B0502020202020204" pitchFamily="34" charset="0"/>
              </a:rPr>
              <a:t>What do you think we might do? We could be kind and generous and share with others – the same way we would like them to treat us. We could try to make sure that the world is a fairer place for all people to live in. </a:t>
            </a:r>
          </a:p>
          <a:p>
            <a:endParaRPr lang="en-US" sz="2400" dirty="0">
              <a:latin typeface="Century Gothic" panose="020B0502020202020204" pitchFamily="34" charset="0"/>
            </a:endParaRPr>
          </a:p>
          <a:p>
            <a:endParaRPr lang="en-US" sz="2400" dirty="0">
              <a:latin typeface="Century Gothic" panose="020B0502020202020204" pitchFamily="34" charset="0"/>
            </a:endParaRPr>
          </a:p>
          <a:p>
            <a:endParaRPr lang="en-US" sz="2400" dirty="0">
              <a:latin typeface="Century Gothic" panose="020B0502020202020204" pitchFamily="34" charset="0"/>
            </a:endParaRPr>
          </a:p>
          <a:p>
            <a:pPr>
              <a:lnSpc>
                <a:spcPct val="115000"/>
              </a:lnSpc>
            </a:pPr>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2400" dirty="0">
              <a:latin typeface="Century Gothic" panose="020B0502020202020204" pitchFamily="34" charset="0"/>
            </a:endParaRPr>
          </a:p>
        </p:txBody>
      </p:sp>
      <p:pic>
        <p:nvPicPr>
          <p:cNvPr id="4" name="Picture 3">
            <a:extLst>
              <a:ext uri="{FF2B5EF4-FFF2-40B4-BE49-F238E27FC236}">
                <a16:creationId xmlns:a16="http://schemas.microsoft.com/office/drawing/2014/main" id="{63D9BD17-543F-5549-A58A-2F36820850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2939" y="4136020"/>
            <a:ext cx="3180522" cy="2721980"/>
          </a:xfrm>
          <a:prstGeom prst="rect">
            <a:avLst/>
          </a:prstGeom>
        </p:spPr>
      </p:pic>
      <p:pic>
        <p:nvPicPr>
          <p:cNvPr id="12" name="Picture 11">
            <a:extLst>
              <a:ext uri="{FF2B5EF4-FFF2-40B4-BE49-F238E27FC236}">
                <a16:creationId xmlns:a16="http://schemas.microsoft.com/office/drawing/2014/main" id="{41B3ECD0-B6CF-2647-88AD-81289731A0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51893"/>
            <a:ext cx="4751456" cy="2593463"/>
          </a:xfrm>
          <a:prstGeom prst="rect">
            <a:avLst/>
          </a:prstGeom>
        </p:spPr>
      </p:pic>
    </p:spTree>
    <p:extLst>
      <p:ext uri="{BB962C8B-B14F-4D97-AF65-F5344CB8AC3E}">
        <p14:creationId xmlns:p14="http://schemas.microsoft.com/office/powerpoint/2010/main" val="12871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9BFEEB-AF2E-A840-A494-C8C6B6EA38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43139"/>
            <a:ext cx="12524071" cy="7213575"/>
          </a:xfrm>
          <a:prstGeom prst="rect">
            <a:avLst/>
          </a:prstGeom>
        </p:spPr>
      </p:pic>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617342" y="1746920"/>
            <a:ext cx="7673218" cy="923330"/>
          </a:xfrm>
        </p:spPr>
        <p:txBody>
          <a:bodyPr vert="horz" wrap="square" lIns="91440" tIns="45720" rIns="91440" bIns="45720" rtlCol="0" anchor="t">
            <a:spAutoFit/>
          </a:bodyPr>
          <a:lstStyle/>
          <a:p>
            <a:pPr marL="0" indent="0">
              <a:buNone/>
            </a:pPr>
            <a:endParaRPr lang="en-GB" sz="2400" dirty="0">
              <a:solidFill>
                <a:schemeClr val="tx1"/>
              </a:solidFill>
              <a:latin typeface="Century Gothic" panose="020B0502020202020204" pitchFamily="34" charset="0"/>
            </a:endParaRPr>
          </a:p>
          <a:p>
            <a:pPr algn="just">
              <a:buNone/>
            </a:pPr>
            <a:endParaRPr lang="en-US" dirty="0">
              <a:latin typeface="Century Gothic"/>
              <a:ea typeface="+mn-lt"/>
              <a:cs typeface="+mn-lt"/>
            </a:endParaRPr>
          </a:p>
        </p:txBody>
      </p:sp>
      <p:sp>
        <p:nvSpPr>
          <p:cNvPr id="5" name="TextBox 4">
            <a:extLst>
              <a:ext uri="{FF2B5EF4-FFF2-40B4-BE49-F238E27FC236}">
                <a16:creationId xmlns:a16="http://schemas.microsoft.com/office/drawing/2014/main" id="{2BDFC22E-50F8-D84F-9EB8-705728FB487C}"/>
              </a:ext>
            </a:extLst>
          </p:cNvPr>
          <p:cNvSpPr txBox="1"/>
          <p:nvPr/>
        </p:nvSpPr>
        <p:spPr>
          <a:xfrm>
            <a:off x="7315968" y="1192922"/>
            <a:ext cx="4982050" cy="2954655"/>
          </a:xfrm>
          <a:prstGeom prst="rect">
            <a:avLst/>
          </a:prstGeom>
          <a:noFill/>
        </p:spPr>
        <p:txBody>
          <a:bodyPr wrap="square" rtlCol="0">
            <a:spAutoFit/>
          </a:bodyPr>
          <a:lstStyle/>
          <a:p>
            <a:r>
              <a:rPr lang="en-US" sz="2400" dirty="0">
                <a:latin typeface="Century Gothic" panose="020B0502020202020204" pitchFamily="34" charset="0"/>
              </a:rPr>
              <a:t>At the end of the reading, Jesus says, “I am with you always, yes to the end of time.” </a:t>
            </a:r>
          </a:p>
          <a:p>
            <a:r>
              <a:rPr lang="en-US" sz="2400" dirty="0">
                <a:latin typeface="Century Gothic" panose="020B0502020202020204" pitchFamily="34" charset="0"/>
              </a:rPr>
              <a:t>How does it make you feel to know that Jesus is always with us? How do you know that </a:t>
            </a:r>
          </a:p>
          <a:p>
            <a:r>
              <a:rPr lang="en-US" sz="2400" dirty="0">
                <a:latin typeface="Century Gothic" panose="020B0502020202020204" pitchFamily="34" charset="0"/>
              </a:rPr>
              <a:t>Jesus is still with us today?</a:t>
            </a:r>
          </a:p>
          <a:p>
            <a:endParaRPr lang="en-US" dirty="0"/>
          </a:p>
        </p:txBody>
      </p:sp>
    </p:spTree>
    <p:extLst>
      <p:ext uri="{BB962C8B-B14F-4D97-AF65-F5344CB8AC3E}">
        <p14:creationId xmlns:p14="http://schemas.microsoft.com/office/powerpoint/2010/main" val="3319126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91F3DC-5F20-4447-BEFB-15F4218D3552}"/>
              </a:ext>
            </a:extLst>
          </p:cNvPr>
          <p:cNvSpPr/>
          <p:nvPr/>
        </p:nvSpPr>
        <p:spPr>
          <a:xfrm>
            <a:off x="0" y="899670"/>
            <a:ext cx="4490935" cy="59583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5" descr="A birthday cake with lit candles&#10;&#10;Description automatically generated">
            <a:extLst>
              <a:ext uri="{FF2B5EF4-FFF2-40B4-BE49-F238E27FC236}">
                <a16:creationId xmlns:a16="http://schemas.microsoft.com/office/drawing/2014/main" id="{CA0AAEE6-744A-4AE9-8B5A-73FEE32EC0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119"/>
          <a:stretch/>
        </p:blipFill>
        <p:spPr>
          <a:xfrm>
            <a:off x="1687841" y="899670"/>
            <a:ext cx="10504159" cy="5958330"/>
          </a:xfrm>
          <a:prstGeom prst="rect">
            <a:avLst/>
          </a:prstGeom>
        </p:spPr>
      </p:pic>
      <p:sp>
        <p:nvSpPr>
          <p:cNvPr id="9" name="Rectangle 8">
            <a:extLst>
              <a:ext uri="{FF2B5EF4-FFF2-40B4-BE49-F238E27FC236}">
                <a16:creationId xmlns:a16="http://schemas.microsoft.com/office/drawing/2014/main" id="{D1CB4E1A-04A6-47BD-813D-C239004CF6E0}"/>
              </a:ext>
            </a:extLst>
          </p:cNvPr>
          <p:cNvSpPr/>
          <p:nvPr/>
        </p:nvSpPr>
        <p:spPr>
          <a:xfrm>
            <a:off x="411804" y="1084694"/>
            <a:ext cx="7691337" cy="1118127"/>
          </a:xfrm>
          <a:prstGeom prst="rect">
            <a:avLst/>
          </a:prstGeom>
        </p:spPr>
        <p:txBody>
          <a:bodyPr wrap="square">
            <a:spAutoFit/>
          </a:bodyPr>
          <a:lstStyle/>
          <a:p>
            <a:pPr marL="0" marR="0" lvl="0" indent="0" algn="l" defTabSz="914400" rtl="0" eaLnBrk="1" fontAlgn="auto" latinLnBrk="0" hangingPunct="1">
              <a:lnSpc>
                <a:spcPct val="160000"/>
              </a:lnSpc>
              <a:spcBef>
                <a:spcPts val="0"/>
              </a:spcBef>
              <a:spcAft>
                <a:spcPts val="0"/>
              </a:spcAft>
              <a:buClrTx/>
              <a:buSzTx/>
              <a:buFontTx/>
              <a:buNone/>
              <a:tabLst/>
              <a:defRPr/>
            </a:pPr>
            <a:r>
              <a:rPr kumimoji="0" lang="en-US" sz="4800" b="0" u="none" strike="noStrike" kern="1200" cap="none" spc="0" normalizeH="0" baseline="0" noProof="0" dirty="0">
                <a:ln>
                  <a:noFill/>
                </a:ln>
                <a:solidFill>
                  <a:prstClr val="white"/>
                </a:solidFill>
                <a:effectLst/>
                <a:uLnTx/>
                <a:uFillTx/>
                <a:latin typeface="Century Gothic" panose="020B0502020202020204" pitchFamily="34" charset="0"/>
                <a:cs typeface="Segoe UI" panose="020B0502040204020203" pitchFamily="34" charset="0"/>
              </a:rPr>
              <a:t>Let us pray…</a:t>
            </a:r>
          </a:p>
        </p:txBody>
      </p:sp>
    </p:spTree>
    <p:extLst>
      <p:ext uri="{BB962C8B-B14F-4D97-AF65-F5344CB8AC3E}">
        <p14:creationId xmlns:p14="http://schemas.microsoft.com/office/powerpoint/2010/main" val="299882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89BDF3-7F6F-4237-BE9C-35EAC1F4CF9E}"/>
              </a:ext>
            </a:extLst>
          </p:cNvPr>
          <p:cNvSpPr txBox="1"/>
          <p:nvPr/>
        </p:nvSpPr>
        <p:spPr>
          <a:xfrm>
            <a:off x="789432" y="1257013"/>
            <a:ext cx="11263100" cy="1569660"/>
          </a:xfrm>
          <a:prstGeom prst="rect">
            <a:avLst/>
          </a:prstGeom>
          <a:noFill/>
        </p:spPr>
        <p:txBody>
          <a:bodyPr wrap="square" lIns="91440" tIns="45720" rIns="91440" bIns="45720" rtlCol="0" anchor="t">
            <a:spAutoFit/>
          </a:bodyPr>
          <a:lstStyle/>
          <a:p>
            <a:r>
              <a:rPr lang="en-US" sz="3200" dirty="0">
                <a:solidFill>
                  <a:schemeClr val="bg1"/>
                </a:solidFill>
                <a:latin typeface="Century Gothic"/>
                <a:ea typeface="+mn-lt"/>
                <a:cs typeface="+mn-lt"/>
              </a:rPr>
              <a:t>We pray for world leaders: that they may treat their people fairly and do all that they can to bring an end to poverty. Lord, in your mercy…</a:t>
            </a:r>
          </a:p>
        </p:txBody>
      </p:sp>
      <p:sp>
        <p:nvSpPr>
          <p:cNvPr id="7" name="TextBox 6">
            <a:extLst>
              <a:ext uri="{FF2B5EF4-FFF2-40B4-BE49-F238E27FC236}">
                <a16:creationId xmlns:a16="http://schemas.microsoft.com/office/drawing/2014/main" id="{C6688FBD-1FCD-499E-82E9-15AD17208363}"/>
              </a:ext>
            </a:extLst>
          </p:cNvPr>
          <p:cNvSpPr txBox="1"/>
          <p:nvPr/>
        </p:nvSpPr>
        <p:spPr>
          <a:xfrm>
            <a:off x="4067721" y="3124762"/>
            <a:ext cx="7658099" cy="3539430"/>
          </a:xfrm>
          <a:prstGeom prst="rect">
            <a:avLst/>
          </a:prstGeom>
          <a:noFill/>
        </p:spPr>
        <p:txBody>
          <a:bodyPr wrap="square" lIns="91440" tIns="45720" rIns="91440" bIns="45720" rtlCol="0" anchor="t">
            <a:spAutoFit/>
          </a:bodyPr>
          <a:lstStyle/>
          <a:p>
            <a:r>
              <a:rPr lang="en-US" sz="3200" dirty="0">
                <a:solidFill>
                  <a:schemeClr val="bg1"/>
                </a:solidFill>
                <a:latin typeface="Century Gothic" panose="020B0502020202020204" pitchFamily="34" charset="0"/>
              </a:rPr>
              <a:t>We pray for our </a:t>
            </a:r>
            <a:r>
              <a:rPr lang="en-US" sz="3200" dirty="0" err="1">
                <a:solidFill>
                  <a:schemeClr val="bg1"/>
                </a:solidFill>
                <a:latin typeface="Century Gothic" panose="020B0502020202020204" pitchFamily="34" charset="0"/>
              </a:rPr>
              <a:t>neighbours</a:t>
            </a:r>
            <a:r>
              <a:rPr lang="en-US" sz="3200" dirty="0">
                <a:solidFill>
                  <a:schemeClr val="bg1"/>
                </a:solidFill>
                <a:latin typeface="Century Gothic" panose="020B0502020202020204" pitchFamily="34" charset="0"/>
              </a:rPr>
              <a:t>, both local and around the world: that they may see by our actions that we care for and respect them, and that they too may reach out to their </a:t>
            </a:r>
            <a:r>
              <a:rPr lang="en-US" sz="3200" dirty="0" err="1">
                <a:solidFill>
                  <a:schemeClr val="bg1"/>
                </a:solidFill>
                <a:latin typeface="Century Gothic" panose="020B0502020202020204" pitchFamily="34" charset="0"/>
              </a:rPr>
              <a:t>neighbours</a:t>
            </a:r>
            <a:r>
              <a:rPr lang="en-US" sz="3200" dirty="0">
                <a:solidFill>
                  <a:schemeClr val="bg1"/>
                </a:solidFill>
                <a:latin typeface="Century Gothic" panose="020B0502020202020204" pitchFamily="34" charset="0"/>
              </a:rPr>
              <a:t>, in an unending circle of love. Lord, in your mercy…</a:t>
            </a:r>
          </a:p>
        </p:txBody>
      </p:sp>
      <p:pic>
        <p:nvPicPr>
          <p:cNvPr id="3" name="Picture 2">
            <a:extLst>
              <a:ext uri="{FF2B5EF4-FFF2-40B4-BE49-F238E27FC236}">
                <a16:creationId xmlns:a16="http://schemas.microsoft.com/office/drawing/2014/main" id="{41C9495D-EF41-9A47-86EC-CA8AC1536B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0493" y="3495823"/>
            <a:ext cx="2374900" cy="2997200"/>
          </a:xfrm>
          <a:prstGeom prst="rect">
            <a:avLst/>
          </a:prstGeom>
        </p:spPr>
      </p:pic>
    </p:spTree>
    <p:extLst>
      <p:ext uri="{BB962C8B-B14F-4D97-AF65-F5344CB8AC3E}">
        <p14:creationId xmlns:p14="http://schemas.microsoft.com/office/powerpoint/2010/main" val="105367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2F76BF-4D96-493A-90A8-CA78BD8231DE}"/>
              </a:ext>
            </a:extLst>
          </p:cNvPr>
          <p:cNvSpPr txBox="1"/>
          <p:nvPr/>
        </p:nvSpPr>
        <p:spPr>
          <a:xfrm>
            <a:off x="1036013" y="1117726"/>
            <a:ext cx="10718302" cy="2159374"/>
          </a:xfrm>
          <a:prstGeom prst="rect">
            <a:avLst/>
          </a:prstGeom>
          <a:noFill/>
        </p:spPr>
        <p:txBody>
          <a:bodyPr wrap="square" lIns="91440" tIns="45720" rIns="91440" bIns="45720" anchor="t">
            <a:spAutoFit/>
          </a:bodyPr>
          <a:lstStyle/>
          <a:p>
            <a:pPr>
              <a:lnSpc>
                <a:spcPct val="107000"/>
              </a:lnSpc>
              <a:spcAft>
                <a:spcPts val="800"/>
              </a:spcAft>
            </a:pPr>
            <a:r>
              <a:rPr lang="en-US" sz="32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We pray for our parish, family and friends: that we may be inspired to show our love for God and our </a:t>
            </a:r>
            <a:r>
              <a:rPr lang="en-US" sz="3200" dirty="0" err="1">
                <a:solidFill>
                  <a:schemeClr val="bg1"/>
                </a:solidFill>
                <a:latin typeface="Century Gothic" panose="020B0502020202020204" pitchFamily="34" charset="0"/>
                <a:ea typeface="Calibri" panose="020F0502020204030204" pitchFamily="34" charset="0"/>
                <a:cs typeface="Times New Roman" panose="02020603050405020304" pitchFamily="18" charset="0"/>
              </a:rPr>
              <a:t>neighbours</a:t>
            </a:r>
            <a:r>
              <a:rPr lang="en-US" sz="3200"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throughout the world in all that we do. Lord, in your mercy…  </a:t>
            </a:r>
          </a:p>
        </p:txBody>
      </p:sp>
      <p:pic>
        <p:nvPicPr>
          <p:cNvPr id="5" name="Picture 4">
            <a:extLst>
              <a:ext uri="{FF2B5EF4-FFF2-40B4-BE49-F238E27FC236}">
                <a16:creationId xmlns:a16="http://schemas.microsoft.com/office/drawing/2014/main" id="{4B2683F3-DB4E-144A-867C-37EA61BECE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648" y="3703049"/>
            <a:ext cx="2152162" cy="2716097"/>
          </a:xfrm>
          <a:prstGeom prst="rect">
            <a:avLst/>
          </a:prstGeom>
        </p:spPr>
      </p:pic>
      <p:sp>
        <p:nvSpPr>
          <p:cNvPr id="6" name="TextBox 5">
            <a:extLst>
              <a:ext uri="{FF2B5EF4-FFF2-40B4-BE49-F238E27FC236}">
                <a16:creationId xmlns:a16="http://schemas.microsoft.com/office/drawing/2014/main" id="{38916120-0C04-421D-8A55-88367C6EB668}"/>
              </a:ext>
            </a:extLst>
          </p:cNvPr>
          <p:cNvSpPr txBox="1"/>
          <p:nvPr/>
        </p:nvSpPr>
        <p:spPr>
          <a:xfrm>
            <a:off x="3873808" y="3642481"/>
            <a:ext cx="7705288" cy="3046988"/>
          </a:xfrm>
          <a:prstGeom prst="rect">
            <a:avLst/>
          </a:prstGeom>
          <a:noFill/>
        </p:spPr>
        <p:txBody>
          <a:bodyPr wrap="square">
            <a:spAutoFit/>
          </a:bodyPr>
          <a:lstStyle/>
          <a:p>
            <a:r>
              <a:rPr lang="en-US" sz="3200" dirty="0">
                <a:solidFill>
                  <a:schemeClr val="bg1"/>
                </a:solidFill>
                <a:latin typeface="Century Gothic" panose="020B0502020202020204" pitchFamily="34" charset="0"/>
                <a:ea typeface="Times New Roman" panose="02020603050405020304" pitchFamily="18" charset="0"/>
              </a:rPr>
              <a:t>Christ Jesus, you are always with us. May we show love for our </a:t>
            </a:r>
            <a:r>
              <a:rPr lang="en-US" sz="3200" dirty="0" err="1">
                <a:solidFill>
                  <a:schemeClr val="bg1"/>
                </a:solidFill>
                <a:latin typeface="Century Gothic" panose="020B0502020202020204" pitchFamily="34" charset="0"/>
                <a:ea typeface="Times New Roman" panose="02020603050405020304" pitchFamily="18" charset="0"/>
              </a:rPr>
              <a:t>neighbour</a:t>
            </a:r>
            <a:r>
              <a:rPr lang="en-US" sz="3200" dirty="0">
                <a:solidFill>
                  <a:schemeClr val="bg1"/>
                </a:solidFill>
                <a:latin typeface="Century Gothic" panose="020B0502020202020204" pitchFamily="34" charset="0"/>
                <a:ea typeface="Times New Roman" panose="02020603050405020304" pitchFamily="18" charset="0"/>
              </a:rPr>
              <a:t>, treating all people as we would wish to be treated. And through what we do, may others see that we believe in you. Amen.  </a:t>
            </a:r>
            <a:endParaRPr lang="en-US" sz="3200" dirty="0">
              <a:solidFill>
                <a:schemeClr val="bg1"/>
              </a:solidFill>
              <a:effectLst/>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301557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andard CAFOD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cea24d0ca80266ad768db3cd46c8f402">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cdde22eea87f3e8dcea922064e9110a"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ctivity xmlns="236a9a4b-a03c-46ba-8ec6-624c184acbc6">Advent</Activity>
    <Audience xmlns="236a9a4b-a03c-46ba-8ec6-624c184acbc6">Primary</Audience>
    <_Status xmlns="http://schemas.microsoft.com/sharepoint/v3/fields">Not Started</_Status>
    <_dlc_DocId xmlns="04672002-f21f-4240-adfb-f0b653fb6fb5">SZUU6KYVHK2A-2146017777-17435</_dlc_DocId>
    <_dlc_DocIdUrl xmlns="04672002-f21f-4240-adfb-f0b653fb6fb5">
      <Url>https://cafod365.sharepoint.com/sites/int/Education/_layouts/15/DocIdRedir.aspx?ID=SZUU6KYVHK2A-2146017777-17435</Url>
      <Description>SZUU6KYVHK2A-2146017777-17435</Description>
    </_dlc_DocIdUrl>
    <lcf76f155ced4ddcb4097134ff3c332f xmlns="236a9a4b-a03c-46ba-8ec6-624c184acbc6">
      <Terms xmlns="http://schemas.microsoft.com/office/infopath/2007/PartnerControls"/>
    </lcf76f155ced4ddcb4097134ff3c332f>
    <TaxCatchAll xmlns="453a0c7f-c966-4a5c-a0f8-de0f8150ea1e" xsi:nil="true"/>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14EC12-5C9C-43E3-8332-F8920FEEE7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236a9a4b-a03c-46ba-8ec6-624c184acbc6"/>
    <ds:schemaRef ds:uri="http://schemas.microsoft.com/sharepoint/v3/fields"/>
    <ds:schemaRef ds:uri="bdf04112-6931-4610-9724-cd62e91446a3"/>
    <ds:schemaRef ds:uri="453a0c7f-c966-4a5c-a0f8-de0f8150ea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0FDB06-B221-499B-BA77-123DF03D2BB2}">
  <ds:schemaRefs>
    <ds:schemaRef ds:uri="236a9a4b-a03c-46ba-8ec6-624c184acbc6"/>
    <ds:schemaRef ds:uri="http://purl.org/dc/elements/1.1/"/>
    <ds:schemaRef ds:uri="453a0c7f-c966-4a5c-a0f8-de0f8150ea1e"/>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 ds:uri="http://purl.org/dc/dcmitype/"/>
    <ds:schemaRef ds:uri="bdf04112-6931-4610-9724-cd62e91446a3"/>
    <ds:schemaRef ds:uri="04672002-f21f-4240-adfb-f0b653fb6fb5"/>
    <ds:schemaRef ds:uri="http://schemas.microsoft.com/sharepoint/v3/fields"/>
    <ds:schemaRef ds:uri="http://www.w3.org/XML/1998/namespace"/>
    <ds:schemaRef ds:uri="http://purl.org/dc/terms/"/>
  </ds:schemaRefs>
</ds:datastoreItem>
</file>

<file path=customXml/itemProps3.xml><?xml version="1.0" encoding="utf-8"?>
<ds:datastoreItem xmlns:ds="http://schemas.openxmlformats.org/officeDocument/2006/customXml" ds:itemID="{665CB3E2-8709-4147-8C75-634C1593348D}">
  <ds:schemaRefs>
    <ds:schemaRef ds:uri="http://schemas.microsoft.com/sharepoint/events"/>
  </ds:schemaRefs>
</ds:datastoreItem>
</file>

<file path=customXml/itemProps4.xml><?xml version="1.0" encoding="utf-8"?>
<ds:datastoreItem xmlns:ds="http://schemas.openxmlformats.org/officeDocument/2006/customXml" ds:itemID="{7FDDA5B9-3490-495B-84D2-C69657A097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3024</TotalTime>
  <Words>880</Words>
  <Application>Microsoft Office PowerPoint</Application>
  <PresentationFormat>Widescreen</PresentationFormat>
  <Paragraphs>71</Paragraphs>
  <Slides>14</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Arial Black</vt:lpstr>
      <vt:lpstr>Calibri</vt:lpstr>
      <vt:lpstr>Century Gothic</vt:lpstr>
      <vt:lpstr>Segoe UI</vt:lpstr>
      <vt:lpstr>Wingdings</vt:lpstr>
      <vt:lpstr>Standard CAFOD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Victoria Ahmed</dc:creator>
  <cp:lastModifiedBy>Victoria Ahmed</cp:lastModifiedBy>
  <cp:revision>386</cp:revision>
  <dcterms:created xsi:type="dcterms:W3CDTF">2021-02-16T09:08:51Z</dcterms:created>
  <dcterms:modified xsi:type="dcterms:W3CDTF">2024-05-22T08:27:28Z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0x01010096472308B02E1E4A9F4BBEA19176AB65</vt:lpwstr>
  </property>
  <property fmtid="{D5CDD505-2E9C-101B-9397-08002B2CF9AE}" pid="3" name="_dlc_DocIdItemGuid">
    <vt:lpwstr>bb096fc9-dcc0-4fe8-a1c8-7fcdc25da61c</vt:lpwstr>
  </property>
  <property fmtid="{D5CDD505-2E9C-101B-9397-08002B2CF9AE}" pid="4" name="MediaServiceImageTags">
    <vt:lpwstr/>
  </property>
</Properties>
</file>