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sldIdLst>
    <p:sldId id="288" r:id="rId6"/>
    <p:sldId id="273" r:id="rId7"/>
    <p:sldId id="275" r:id="rId8"/>
    <p:sldId id="391" r:id="rId9"/>
    <p:sldId id="269" r:id="rId10"/>
    <p:sldId id="386" r:id="rId11"/>
    <p:sldId id="368" r:id="rId12"/>
    <p:sldId id="381" r:id="rId13"/>
    <p:sldId id="382" r:id="rId14"/>
    <p:sldId id="389" r:id="rId15"/>
    <p:sldId id="390" r:id="rId16"/>
    <p:sldId id="392" r:id="rId17"/>
    <p:sldId id="263" r:id="rId18"/>
    <p:sldId id="262" r:id="rId19"/>
    <p:sldId id="261" r:id="rId20"/>
    <p:sldId id="260" r:id="rId21"/>
    <p:sldId id="361" r:id="rId22"/>
    <p:sldId id="258" r:id="rId23"/>
    <p:sldId id="363" r:id="rId24"/>
    <p:sldId id="2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3010B-AA70-D7A6-A83E-39A200CDD0B9}" v="189" dt="2025-06-30T22:06:40.496"/>
    <p1510:client id="{36631641-F210-6199-058A-692752C1DF4B}" v="117" dt="2025-07-02T13:07:28.178"/>
    <p1510:client id="{BB4E6DED-9F3D-6980-2FBF-C6BFFCBD7075}" v="631" dt="2025-07-01T14:47:19.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71" autoAdjust="0"/>
    <p:restoredTop sz="86410" autoAdjust="0"/>
  </p:normalViewPr>
  <p:slideViewPr>
    <p:cSldViewPr snapToGrid="0">
      <p:cViewPr varScale="1">
        <p:scale>
          <a:sx n="71" d="100"/>
          <a:sy n="71" d="100"/>
        </p:scale>
        <p:origin x="264"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Fourteenth Sunday in Ordinary Time (Year C)</a:t>
            </a:r>
            <a:endParaRPr lang="en-US" b="1" dirty="0">
              <a:ea typeface="Calibri"/>
              <a:cs typeface="Calibri"/>
            </a:endParaRPr>
          </a:p>
          <a:p>
            <a:endParaRPr lang="en-US" b="1" dirty="0"/>
          </a:p>
          <a:p>
            <a:r>
              <a:rPr lang="en-US" b="1" dirty="0">
                <a:effectLst/>
              </a:rPr>
              <a:t>Preparation of the worship space</a:t>
            </a:r>
            <a:endParaRPr lang="en-US" b="1" dirty="0">
              <a:ea typeface="Calibri"/>
              <a:cs typeface="Calibri"/>
            </a:endParaRPr>
          </a:p>
          <a:p>
            <a:r>
              <a:rPr lang="en-US" b="1" dirty="0" err="1">
                <a:effectLst/>
              </a:rPr>
              <a:t>Colour</a:t>
            </a:r>
            <a:r>
              <a:rPr lang="en-US" b="1" dirty="0">
                <a:effectLst/>
              </a:rPr>
              <a:t>: </a:t>
            </a:r>
            <a:r>
              <a:rPr lang="en-US" dirty="0"/>
              <a:t>green </a:t>
            </a:r>
            <a:endParaRPr lang="en-US" dirty="0">
              <a:ea typeface="Calibri"/>
              <a:cs typeface="Calibri"/>
            </a:endParaRPr>
          </a:p>
          <a:p>
            <a:r>
              <a:rPr lang="en-US" b="1" dirty="0"/>
              <a:t>Props: </a:t>
            </a:r>
            <a:r>
              <a:rPr lang="en-US" err="1"/>
              <a:t>coloured</a:t>
            </a:r>
            <a:r>
              <a:rPr lang="en-US" dirty="0"/>
              <a:t> pens and pencils, name badges, paper cups and plates. ‘Welcome mats’ made out of paper or card</a:t>
            </a:r>
            <a:endParaRPr lang="en-US" dirty="0">
              <a:ea typeface="Calibri"/>
              <a:cs typeface="Calibri"/>
            </a:endParaRPr>
          </a:p>
          <a:p>
            <a:endParaRPr lang="en-US" b="1" dirty="0"/>
          </a:p>
          <a:p>
            <a:r>
              <a:rPr lang="en-US" b="1" dirty="0">
                <a:effectLst/>
              </a:rPr>
              <a:t>Song suggestions</a:t>
            </a:r>
            <a:endParaRPr lang="en-US" b="1" dirty="0">
              <a:ea typeface="Calibri"/>
              <a:cs typeface="Calibri"/>
            </a:endParaRPr>
          </a:p>
          <a:p>
            <a:r>
              <a:rPr lang="en-US" dirty="0"/>
              <a:t>Follow me, follow me </a:t>
            </a:r>
            <a:r>
              <a:rPr lang="en-US" dirty="0">
                <a:effectLst/>
              </a:rPr>
              <a:t>(</a:t>
            </a:r>
            <a:r>
              <a:rPr lang="en-US" dirty="0"/>
              <a:t>863</a:t>
            </a:r>
            <a:r>
              <a:rPr lang="en-US" dirty="0">
                <a:effectLst/>
              </a:rPr>
              <a:t>, Laudate)</a:t>
            </a:r>
            <a:endParaRPr lang="en-US" dirty="0">
              <a:ea typeface="Calibri"/>
              <a:cs typeface="Calibri"/>
            </a:endParaRPr>
          </a:p>
          <a:p>
            <a:pPr>
              <a:defRPr/>
            </a:pPr>
            <a:endParaRPr lang="en-US" dirty="0"/>
          </a:p>
          <a:p>
            <a:pPr>
              <a:defRPr/>
            </a:pPr>
            <a:r>
              <a:rPr lang="en-US" b="1" dirty="0">
                <a:effectLst/>
              </a:rPr>
              <a:t>Welcome</a:t>
            </a:r>
            <a:endParaRPr lang="en-US" b="1" dirty="0">
              <a:ea typeface="Calibri"/>
              <a:cs typeface="Calibri"/>
            </a:endParaRPr>
          </a:p>
          <a:p>
            <a:pPr>
              <a:defRPr/>
            </a:pPr>
            <a:r>
              <a:rPr lang="en-US" dirty="0"/>
              <a:t>Today we hear how Jesus calls 72 people to follow him and how he prepares them for the journey. Let’s find out what happens.</a:t>
            </a:r>
            <a:endParaRPr lang="en-US" dirty="0">
              <a:ea typeface="Calibri"/>
              <a:cs typeface="Calibri"/>
            </a:endParaRPr>
          </a:p>
          <a:p>
            <a:pPr>
              <a:defRPr/>
            </a:pPr>
            <a:endParaRPr lang="en-US" b="1" dirty="0">
              <a:ea typeface="Calibri"/>
              <a:cs typeface="Calibri"/>
            </a:endParaRPr>
          </a:p>
          <a:p>
            <a:pPr>
              <a:defRPr/>
            </a:pPr>
            <a:r>
              <a:rPr lang="en-US" dirty="0">
                <a:solidFill>
                  <a:srgbClr val="000000"/>
                </a:solidFill>
                <a:ea typeface="Calibri"/>
                <a:cs typeface="Calibri"/>
              </a:rPr>
              <a:t>St Francis Xavier's pupils on a walk</a:t>
            </a:r>
          </a:p>
          <a:p>
            <a:pPr>
              <a:defRPr/>
            </a:pPr>
            <a:r>
              <a:rPr lang="en-US" dirty="0">
                <a:solidFill>
                  <a:srgbClr val="000000"/>
                </a:solidFill>
                <a:ea typeface="Calibri"/>
                <a:cs typeface="Calibri"/>
              </a:rPr>
              <a:t>Photo credit: Vicky Ahmed</a:t>
            </a:r>
            <a:endParaRPr lang="en-US" dirty="0">
              <a:solidFill>
                <a:srgbClr val="38383C"/>
              </a:solidFill>
              <a:ea typeface="Calibri"/>
              <a:cs typeface="Calibri"/>
            </a:endParaRPr>
          </a:p>
          <a:p>
            <a:pPr>
              <a:defRPr/>
            </a:pPr>
            <a:endParaRPr lang="en-US" dirty="0">
              <a:solidFill>
                <a:srgbClr val="000000"/>
              </a:solidFill>
              <a:ea typeface="Calibri"/>
              <a:cs typeface="Calibri"/>
            </a:endParaRPr>
          </a:p>
          <a:p>
            <a:pP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Maria and her family from Ukraine in Poland</a:t>
            </a:r>
            <a:endParaRPr lang="en-US" dirty="0">
              <a:solidFill>
                <a:srgbClr val="444444"/>
              </a:solidFill>
            </a:endParaRPr>
          </a:p>
          <a:p>
            <a:r>
              <a:rPr lang="en-US" dirty="0">
                <a:solidFill>
                  <a:srgbClr val="38383C"/>
                </a:solidFill>
              </a:rPr>
              <a:t>Photo credit: Caritas Poland</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Maria's children</a:t>
            </a:r>
          </a:p>
          <a:p>
            <a:r>
              <a:rPr lang="en-US" dirty="0">
                <a:ea typeface="Calibri"/>
                <a:cs typeface="Calibri"/>
              </a:rPr>
              <a:t>Photo credit: Caritas Poland</a:t>
            </a:r>
          </a:p>
        </p:txBody>
      </p:sp>
      <p:sp>
        <p:nvSpPr>
          <p:cNvPr id="4" name="Slide Number Placeholder 3"/>
          <p:cNvSpPr>
            <a:spLocks noGrp="1"/>
          </p:cNvSpPr>
          <p:nvPr>
            <p:ph type="sldNum" sz="quarter" idx="5"/>
          </p:nvPr>
        </p:nvSpPr>
        <p:spPr/>
        <p:txBody>
          <a:bodyPr/>
          <a:lstStyle/>
          <a:p>
            <a:fld id="{9B55366C-5F8C-42CA-9C4D-03125D9DB2B7}" type="slidenum">
              <a:rPr lang="en-US"/>
              <a:t>12</a:t>
            </a:fld>
            <a:endParaRPr lang="en-US"/>
          </a:p>
        </p:txBody>
      </p:sp>
    </p:spTree>
    <p:extLst>
      <p:ext uri="{BB962C8B-B14F-4D97-AF65-F5344CB8AC3E}">
        <p14:creationId xmlns:p14="http://schemas.microsoft.com/office/powerpoint/2010/main" val="61148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Ramatulai Musa, Sierra Leone</a:t>
            </a:r>
            <a:endParaRPr lang="en-US" dirty="0"/>
          </a:p>
          <a:p>
            <a:r>
              <a:rPr lang="en-US" dirty="0">
                <a:ea typeface="Calibri"/>
                <a:cs typeface="Calibri"/>
              </a:rPr>
              <a:t>Photo credit: Michael Duff</a:t>
            </a:r>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18</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20</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Winding road</a:t>
            </a:r>
          </a:p>
          <a:p>
            <a:r>
              <a:rPr lang="en-GB" dirty="0">
                <a:ea typeface="Calibri"/>
                <a:cs typeface="Calibri"/>
              </a:rPr>
              <a:t>Photo credit: Stock image</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Through the fence</a:t>
            </a:r>
          </a:p>
          <a:p>
            <a:r>
              <a:rPr lang="en-US" dirty="0">
                <a:ea typeface="Calibri"/>
                <a:cs typeface="Calibri"/>
              </a:rPr>
              <a:t>Photo credit: Martin Olsen on </a:t>
            </a:r>
            <a:r>
              <a:rPr lang="en-US" dirty="0" err="1">
                <a:ea typeface="Calibri"/>
                <a:cs typeface="Calibri"/>
              </a:rPr>
              <a:t>Unsplash</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Listen more</a:t>
            </a:r>
          </a:p>
          <a:p>
            <a:r>
              <a:rPr lang="en-GB" dirty="0"/>
              <a:t>Photo credit: Brett Jordan on </a:t>
            </a:r>
            <a:r>
              <a:rPr lang="en-GB" dirty="0" err="1"/>
              <a:t>Unsplash</a:t>
            </a:r>
            <a:endParaRPr lang="en-GB" dirty="0"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Cakes at St Chads primary school</a:t>
            </a:r>
            <a:endParaRPr lang="en-US" dirty="0">
              <a:ea typeface="Calibri"/>
              <a:cs typeface="Calibri"/>
            </a:endParaRPr>
          </a:p>
          <a:p>
            <a:r>
              <a:rPr lang="en-US" dirty="0"/>
              <a:t>Photo credit: Joe Newman</a:t>
            </a:r>
            <a:endParaRPr lang="en-US" dirty="0">
              <a:solidFill>
                <a:srgbClr val="38383C"/>
              </a:solidFill>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Lending a hand</a:t>
            </a:r>
            <a:endParaRPr lang="en-US" dirty="0">
              <a:ea typeface="Calibri"/>
              <a:cs typeface="Calibri"/>
            </a:endParaRPr>
          </a:p>
          <a:p>
            <a:r>
              <a:rPr lang="en-US">
                <a:ea typeface="Calibri"/>
                <a:cs typeface="Calibri"/>
              </a:rPr>
              <a:t>Photo credit: Remi Walle on Unsplash</a:t>
            </a: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Caritas Poland volunteers helping refugees from Ukraine in Poland</a:t>
            </a:r>
            <a:endParaRPr lang="en-US" dirty="0">
              <a:solidFill>
                <a:srgbClr val="38383C"/>
              </a:solidFill>
              <a:ea typeface="Calibri"/>
              <a:cs typeface="Calibri"/>
            </a:endParaRPr>
          </a:p>
          <a:p>
            <a:r>
              <a:rPr lang="en-US" dirty="0">
                <a:solidFill>
                  <a:srgbClr val="38383C"/>
                </a:solidFill>
              </a:rPr>
              <a:t>Photo credit: Caritas Poland</a:t>
            </a:r>
            <a:endParaRPr lang="en-US" dirty="0">
              <a:solidFill>
                <a:srgbClr val="38383C"/>
              </a:solidFill>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223421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CB01-360B-DB94-9627-DA028545DA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48FAFDD-C265-2B59-1973-0576EF6D6F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E2E6AFE-AB14-A526-B34A-B03463EF8CDF}"/>
              </a:ext>
            </a:extLst>
          </p:cNvPr>
          <p:cNvSpPr>
            <a:spLocks noGrp="1"/>
          </p:cNvSpPr>
          <p:nvPr>
            <p:ph type="dt" sz="half" idx="10"/>
          </p:nvPr>
        </p:nvSpPr>
        <p:spPr/>
        <p:txBody>
          <a:bodyPr/>
          <a:lstStyle/>
          <a:p>
            <a:fld id="{7DC16939-B828-D64A-8466-58793CA777A2}" type="datetimeFigureOut">
              <a:rPr lang="en-US" smtClean="0"/>
              <a:t>7/2/2025</a:t>
            </a:fld>
            <a:endParaRPr lang="en-US"/>
          </a:p>
        </p:txBody>
      </p:sp>
      <p:sp>
        <p:nvSpPr>
          <p:cNvPr id="5" name="Footer Placeholder 4">
            <a:extLst>
              <a:ext uri="{FF2B5EF4-FFF2-40B4-BE49-F238E27FC236}">
                <a16:creationId xmlns:a16="http://schemas.microsoft.com/office/drawing/2014/main" id="{E2D426F2-55D2-3329-0DE1-10BF9EEE9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AAD33-5598-7454-1A3F-F19C919CE9E9}"/>
              </a:ext>
            </a:extLst>
          </p:cNvPr>
          <p:cNvSpPr>
            <a:spLocks noGrp="1"/>
          </p:cNvSpPr>
          <p:nvPr>
            <p:ph type="sldNum" sz="quarter" idx="12"/>
          </p:nvPr>
        </p:nvSpPr>
        <p:spPr/>
        <p:txBody>
          <a:bodyPr/>
          <a:lstStyle/>
          <a:p>
            <a:fld id="{6DA69B81-BAC7-694D-9A74-9A7742181D44}" type="slidenum">
              <a:rPr lang="en-US" smtClean="0"/>
              <a:t>‹#›</a:t>
            </a:fld>
            <a:endParaRPr lang="en-US"/>
          </a:p>
        </p:txBody>
      </p:sp>
      <p:sp>
        <p:nvSpPr>
          <p:cNvPr id="7" name="Rectangle 6">
            <a:extLst>
              <a:ext uri="{FF2B5EF4-FFF2-40B4-BE49-F238E27FC236}">
                <a16:creationId xmlns:a16="http://schemas.microsoft.com/office/drawing/2014/main" id="{AFFB7C9F-9F27-A9EB-2C00-2B534FE09D40}"/>
              </a:ext>
            </a:extLst>
          </p:cNvPr>
          <p:cNvSpPr/>
          <p:nvPr userDrawn="1"/>
        </p:nvSpPr>
        <p:spPr>
          <a:xfrm>
            <a:off x="0" y="6274942"/>
            <a:ext cx="12192000" cy="583058"/>
          </a:xfrm>
          <a:prstGeom prst="rect">
            <a:avLst/>
          </a:prstGeom>
          <a:solidFill>
            <a:srgbClr val="152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text&#10;&#10;Description automatically generated">
            <a:extLst>
              <a:ext uri="{FF2B5EF4-FFF2-40B4-BE49-F238E27FC236}">
                <a16:creationId xmlns:a16="http://schemas.microsoft.com/office/drawing/2014/main" id="{D4444EE8-0A64-D6B6-DC26-654A036F7CEC}"/>
              </a:ext>
            </a:extLst>
          </p:cNvPr>
          <p:cNvPicPr>
            <a:picLocks noChangeAspect="1"/>
          </p:cNvPicPr>
          <p:nvPr userDrawn="1"/>
        </p:nvPicPr>
        <p:blipFill>
          <a:blip r:embed="rId2"/>
          <a:stretch>
            <a:fillRect/>
          </a:stretch>
        </p:blipFill>
        <p:spPr>
          <a:xfrm>
            <a:off x="277369" y="6302501"/>
            <a:ext cx="4187518" cy="527939"/>
          </a:xfrm>
          <a:prstGeom prst="rect">
            <a:avLst/>
          </a:prstGeom>
        </p:spPr>
      </p:pic>
      <p:pic>
        <p:nvPicPr>
          <p:cNvPr id="10" name="Picture 9" descr="A white circle with a black background&#10;&#10;Description automatically generated">
            <a:extLst>
              <a:ext uri="{FF2B5EF4-FFF2-40B4-BE49-F238E27FC236}">
                <a16:creationId xmlns:a16="http://schemas.microsoft.com/office/drawing/2014/main" id="{9F24D9DE-30D0-4747-7DE9-14D6C27DA692}"/>
              </a:ext>
            </a:extLst>
          </p:cNvPr>
          <p:cNvPicPr>
            <a:picLocks noChangeAspect="1"/>
          </p:cNvPicPr>
          <p:nvPr userDrawn="1"/>
        </p:nvPicPr>
        <p:blipFill>
          <a:blip r:embed="rId3"/>
          <a:stretch>
            <a:fillRect/>
          </a:stretch>
        </p:blipFill>
        <p:spPr>
          <a:xfrm>
            <a:off x="8985504" y="6333765"/>
            <a:ext cx="3038855" cy="465410"/>
          </a:xfrm>
          <a:prstGeom prst="rect">
            <a:avLst/>
          </a:prstGeom>
        </p:spPr>
      </p:pic>
    </p:spTree>
    <p:extLst>
      <p:ext uri="{BB962C8B-B14F-4D97-AF65-F5344CB8AC3E}">
        <p14:creationId xmlns:p14="http://schemas.microsoft.com/office/powerpoint/2010/main" val="110868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 id="2147483680" r:id="rId22"/>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7.jpe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307252" y="2383281"/>
            <a:ext cx="4155182" cy="307091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GB" sz="3200" dirty="0">
                <a:solidFill>
                  <a:schemeClr val="tx1"/>
                </a:solidFill>
                <a:latin typeface="Century Gothic"/>
                <a:cs typeface="Times New Roman"/>
              </a:rPr>
              <a:t>How will you go out and follow Jesus, sharing his good news with others?</a:t>
            </a:r>
            <a:endParaRPr lang="en-US" dirty="0">
              <a:solidFill>
                <a:schemeClr val="tx1"/>
              </a:solidFill>
            </a:endParaRPr>
          </a:p>
          <a:p>
            <a:pPr marL="0" indent="0">
              <a:buNone/>
            </a:pPr>
            <a:endParaRPr lang="en-US" sz="4000" dirty="0">
              <a:solidFill>
                <a:schemeClr val="tx1"/>
              </a:solidFill>
              <a:latin typeface="Century Gothic"/>
            </a:endParaRPr>
          </a:p>
        </p:txBody>
      </p:sp>
      <p:pic>
        <p:nvPicPr>
          <p:cNvPr id="2" name="Picture 1" descr="A group of people walking on the street&#10;&#10;AI-generated content may be incorrect.">
            <a:extLst>
              <a:ext uri="{FF2B5EF4-FFF2-40B4-BE49-F238E27FC236}">
                <a16:creationId xmlns:a16="http://schemas.microsoft.com/office/drawing/2014/main" id="{C876487A-2FA2-3016-840B-458B7E74EEA0}"/>
              </a:ext>
            </a:extLst>
          </p:cNvPr>
          <p:cNvPicPr>
            <a:picLocks noChangeAspect="1"/>
          </p:cNvPicPr>
          <p:nvPr/>
        </p:nvPicPr>
        <p:blipFill>
          <a:blip r:embed="rId5"/>
          <a:stretch>
            <a:fillRect/>
          </a:stretch>
        </p:blipFill>
        <p:spPr>
          <a:xfrm>
            <a:off x="4598692" y="1299148"/>
            <a:ext cx="7302874" cy="4935677"/>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C08A8F-8B38-5FB7-4868-5ACC24624FF4}"/>
              </a:ext>
            </a:extLst>
          </p:cNvPr>
          <p:cNvSpPr txBox="1"/>
          <p:nvPr/>
        </p:nvSpPr>
        <p:spPr>
          <a:xfrm>
            <a:off x="166349" y="5343961"/>
            <a:ext cx="5843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8" name="TextBox 7">
            <a:extLst>
              <a:ext uri="{FF2B5EF4-FFF2-40B4-BE49-F238E27FC236}">
                <a16:creationId xmlns:a16="http://schemas.microsoft.com/office/drawing/2014/main" id="{5988917A-FF21-74FD-F09E-DD2BC6E6B029}"/>
              </a:ext>
            </a:extLst>
          </p:cNvPr>
          <p:cNvSpPr txBox="1"/>
          <p:nvPr/>
        </p:nvSpPr>
        <p:spPr>
          <a:xfrm>
            <a:off x="7686727" y="1737727"/>
            <a:ext cx="4123969"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200" dirty="0">
                <a:latin typeface="Century Gothic"/>
                <a:cs typeface="Arial"/>
              </a:rPr>
              <a:t>People fleeing their homes because of war or disaster may feel scared, hungry, exhausted and confused. </a:t>
            </a:r>
          </a:p>
          <a:p>
            <a:pPr>
              <a:spcAft>
                <a:spcPts val="600"/>
              </a:spcAft>
            </a:pPr>
            <a:endParaRPr lang="en-US" sz="2200" dirty="0">
              <a:latin typeface="Century Gothic"/>
              <a:cs typeface="Arial"/>
            </a:endParaRPr>
          </a:p>
          <a:p>
            <a:pPr>
              <a:spcAft>
                <a:spcPts val="600"/>
              </a:spcAft>
            </a:pPr>
            <a:r>
              <a:rPr lang="en-US" sz="2200" dirty="0">
                <a:latin typeface="Century Gothic"/>
                <a:cs typeface="Arial"/>
              </a:rPr>
              <a:t>With CAFOD's help, the charity Caritas provides a welcome, food, clothing and comfort for refugees in times of trouble. </a:t>
            </a:r>
            <a:endParaRPr lang="en-US" dirty="0"/>
          </a:p>
        </p:txBody>
      </p:sp>
      <p:pic>
        <p:nvPicPr>
          <p:cNvPr id="2" name="Picture 1" descr="A collage of people in a room&#10;&#10;AI-generated content may be incorrect.">
            <a:extLst>
              <a:ext uri="{FF2B5EF4-FFF2-40B4-BE49-F238E27FC236}">
                <a16:creationId xmlns:a16="http://schemas.microsoft.com/office/drawing/2014/main" id="{489567AB-7D2F-3F44-C825-A74868DEA390}"/>
              </a:ext>
            </a:extLst>
          </p:cNvPr>
          <p:cNvPicPr>
            <a:picLocks noChangeAspect="1"/>
          </p:cNvPicPr>
          <p:nvPr/>
        </p:nvPicPr>
        <p:blipFill>
          <a:blip r:embed="rId3"/>
          <a:srcRect l="3090" t="815" r="221" b="-1759"/>
          <a:stretch>
            <a:fillRect/>
          </a:stretch>
        </p:blipFill>
        <p:spPr>
          <a:xfrm>
            <a:off x="864758" y="1395885"/>
            <a:ext cx="6459153" cy="4924383"/>
          </a:xfrm>
          <a:prstGeom prst="rect">
            <a:avLst/>
          </a:prstGeom>
        </p:spPr>
      </p:pic>
    </p:spTree>
    <p:extLst>
      <p:ext uri="{BB962C8B-B14F-4D97-AF65-F5344CB8AC3E}">
        <p14:creationId xmlns:p14="http://schemas.microsoft.com/office/powerpoint/2010/main" val="3226336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326994" y="1350990"/>
            <a:ext cx="4466495"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Maria and her three children are refugees from the war </a:t>
            </a:r>
            <a:endParaRPr lang="en-US"/>
          </a:p>
          <a:p>
            <a:r>
              <a:rPr lang="en-US" sz="2400" dirty="0">
                <a:latin typeface="Century Gothic"/>
                <a:cs typeface="Arial"/>
              </a:rPr>
              <a:t>in Ukraine. </a:t>
            </a:r>
            <a:endParaRPr lang="en-US"/>
          </a:p>
          <a:p>
            <a:endParaRPr lang="en-US" sz="2400" dirty="0">
              <a:latin typeface="Century Gothic"/>
              <a:cs typeface="Arial"/>
            </a:endParaRPr>
          </a:p>
          <a:p>
            <a:r>
              <a:rPr lang="en-US" sz="2400" dirty="0">
                <a:latin typeface="Century Gothic"/>
                <a:cs typeface="Arial"/>
              </a:rPr>
              <a:t>"When I heard bombs going off and helicopters flying over our house, I didn't want to believe it, " Maria says. </a:t>
            </a:r>
            <a:endParaRPr lang="en-US" dirty="0">
              <a:latin typeface="Arial" panose="020B0604020202020204"/>
              <a:cs typeface="Arial"/>
            </a:endParaRPr>
          </a:p>
          <a:p>
            <a:endParaRPr lang="en-US" sz="2400" dirty="0">
              <a:latin typeface="Century Gothic"/>
              <a:cs typeface="Arial"/>
            </a:endParaRPr>
          </a:p>
          <a:p>
            <a:r>
              <a:rPr lang="en-US" sz="2400" dirty="0">
                <a:latin typeface="Century Gothic"/>
                <a:cs typeface="Arial"/>
              </a:rPr>
              <a:t>When fighting started, they fled to Poland on a very crowded train and a bus. The journey took 30 hours. </a:t>
            </a:r>
          </a:p>
        </p:txBody>
      </p:sp>
      <p:pic>
        <p:nvPicPr>
          <p:cNvPr id="2" name="Picture 1" descr="A group of people posing for a photo&#10;&#10;Description automatically generated">
            <a:extLst>
              <a:ext uri="{FF2B5EF4-FFF2-40B4-BE49-F238E27FC236}">
                <a16:creationId xmlns:a16="http://schemas.microsoft.com/office/drawing/2014/main" id="{803F3E7E-5A71-94DB-C079-DB6554743BCF}"/>
              </a:ext>
            </a:extLst>
          </p:cNvPr>
          <p:cNvPicPr>
            <a:picLocks noChangeAspect="1"/>
          </p:cNvPicPr>
          <p:nvPr/>
        </p:nvPicPr>
        <p:blipFill>
          <a:blip r:embed="rId3"/>
          <a:stretch>
            <a:fillRect/>
          </a:stretch>
        </p:blipFill>
        <p:spPr>
          <a:xfrm>
            <a:off x="4780258" y="1346040"/>
            <a:ext cx="7048500" cy="4743450"/>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3951-BAFE-ED27-0B40-25CE4626D6C0}"/>
              </a:ext>
            </a:extLst>
          </p:cNvPr>
          <p:cNvSpPr txBox="1"/>
          <p:nvPr/>
        </p:nvSpPr>
        <p:spPr>
          <a:xfrm>
            <a:off x="512393" y="1431051"/>
            <a:ext cx="44373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9393C"/>
                </a:solidFill>
                <a:latin typeface="Century Gothic"/>
              </a:rPr>
              <a:t>A Polish Caritas worker took Maria's family to a tent where refugees get a hot meal, warm clothing, soap – and even a cuddly toy.</a:t>
            </a:r>
            <a:endParaRPr lang="en-US" sz="2400" dirty="0">
              <a:latin typeface="Century Gothic"/>
            </a:endParaRPr>
          </a:p>
          <a:p>
            <a:br>
              <a:rPr lang="en-US" sz="2400" dirty="0">
                <a:latin typeface="Century Gothic"/>
              </a:rPr>
            </a:br>
            <a:r>
              <a:rPr lang="en-US" sz="2400" dirty="0">
                <a:solidFill>
                  <a:srgbClr val="39393C"/>
                </a:solidFill>
                <a:latin typeface="Century Gothic"/>
              </a:rPr>
              <a:t>These are called "tents of hope" by Caritas staff. </a:t>
            </a:r>
            <a:endParaRPr lang="en-US" sz="2400" dirty="0">
              <a:latin typeface="Century Gothic"/>
            </a:endParaRPr>
          </a:p>
          <a:p>
            <a:endParaRPr lang="en-US" sz="2400" dirty="0">
              <a:latin typeface="Century Gothic"/>
            </a:endParaRPr>
          </a:p>
          <a:p>
            <a:r>
              <a:rPr lang="en-US" sz="2400" dirty="0">
                <a:solidFill>
                  <a:srgbClr val="39393C"/>
                </a:solidFill>
                <a:latin typeface="Century Gothic"/>
              </a:rPr>
              <a:t>"I'm hopeful the war ends and we'll go back home," says Maria.</a:t>
            </a:r>
            <a:endParaRPr lang="en-US" dirty="0"/>
          </a:p>
        </p:txBody>
      </p:sp>
      <p:pic>
        <p:nvPicPr>
          <p:cNvPr id="5" name="Picture 4" descr="A group of people sitting in a room with a stuffed animal&#10;&#10;Description automatically generated">
            <a:extLst>
              <a:ext uri="{FF2B5EF4-FFF2-40B4-BE49-F238E27FC236}">
                <a16:creationId xmlns:a16="http://schemas.microsoft.com/office/drawing/2014/main" id="{AC49141B-97F7-445F-D5CA-49536D4A4E4A}"/>
              </a:ext>
            </a:extLst>
          </p:cNvPr>
          <p:cNvPicPr>
            <a:picLocks noChangeAspect="1"/>
          </p:cNvPicPr>
          <p:nvPr/>
        </p:nvPicPr>
        <p:blipFill>
          <a:blip r:embed="rId3"/>
          <a:stretch>
            <a:fillRect/>
          </a:stretch>
        </p:blipFill>
        <p:spPr>
          <a:xfrm>
            <a:off x="5096422" y="1426798"/>
            <a:ext cx="6696075" cy="4429125"/>
          </a:xfrm>
          <a:prstGeom prst="rect">
            <a:avLst/>
          </a:prstGeom>
        </p:spPr>
      </p:pic>
    </p:spTree>
    <p:extLst>
      <p:ext uri="{BB962C8B-B14F-4D97-AF65-F5344CB8AC3E}">
        <p14:creationId xmlns:p14="http://schemas.microsoft.com/office/powerpoint/2010/main" val="89560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670142" y="1569965"/>
            <a:ext cx="11297276" cy="892552"/>
          </a:xfrm>
          <a:prstGeom prst="rect">
            <a:avLst/>
          </a:prstGeom>
          <a:noFill/>
        </p:spPr>
        <p:txBody>
          <a:bodyPr wrap="square" lIns="91440" tIns="45720" rIns="91440" bIns="45720" rtlCol="0" anchor="t">
            <a:spAutoFit/>
          </a:bodyPr>
          <a:lstStyle/>
          <a:p>
            <a:r>
              <a:rPr lang="en-GB" sz="2600" dirty="0">
                <a:solidFill>
                  <a:schemeClr val="bg1"/>
                </a:solidFill>
                <a:effectLst/>
                <a:latin typeface="Century Gothic"/>
                <a:ea typeface="Calibri"/>
                <a:cs typeface="Times New Roman"/>
              </a:rPr>
              <a:t>We pray for </a:t>
            </a:r>
            <a:r>
              <a:rPr lang="en-GB" sz="2600" dirty="0">
                <a:solidFill>
                  <a:schemeClr val="bg1"/>
                </a:solidFill>
                <a:latin typeface="Century Gothic"/>
                <a:ea typeface="Calibri"/>
                <a:cs typeface="Times New Roman"/>
              </a:rPr>
              <a:t>the Church: that it may follow Jesus’ example and share his good news while welcoming all people</a:t>
            </a:r>
            <a:r>
              <a:rPr lang="en-GB" sz="2600" dirty="0">
                <a:solidFill>
                  <a:schemeClr val="bg1"/>
                </a:solidFill>
                <a:effectLst/>
                <a:latin typeface="Century Gothic"/>
                <a:ea typeface="Calibri"/>
                <a:cs typeface="Times New Roman"/>
              </a:rPr>
              <a:t>. Lord in your mercy…</a:t>
            </a:r>
            <a:endParaRPr lang="en-US" sz="2600" dirty="0">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377" y="3053895"/>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461892" y="2926909"/>
            <a:ext cx="817496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dirty="0">
                <a:solidFill>
                  <a:schemeClr val="bg1"/>
                </a:solidFill>
                <a:latin typeface="Century Gothic"/>
                <a:cs typeface="Times New Roman"/>
              </a:rPr>
              <a:t>We pray for world leaders: that they may work more closely together to meet the needs of all their people. Lord in your mercy…</a:t>
            </a:r>
            <a:endParaRPr lang="en-US" sz="2600" dirty="0">
              <a:solidFill>
                <a:schemeClr val="bg1"/>
              </a:solidFill>
              <a:latin typeface="Century Gothic"/>
            </a:endParaRPr>
          </a:p>
        </p:txBody>
      </p:sp>
      <p:sp>
        <p:nvSpPr>
          <p:cNvPr id="2" name="TextBox 1">
            <a:extLst>
              <a:ext uri="{FF2B5EF4-FFF2-40B4-BE49-F238E27FC236}">
                <a16:creationId xmlns:a16="http://schemas.microsoft.com/office/drawing/2014/main" id="{6AACF361-F06A-EF85-10F4-477002D3A6AC}"/>
              </a:ext>
            </a:extLst>
          </p:cNvPr>
          <p:cNvSpPr txBox="1"/>
          <p:nvPr/>
        </p:nvSpPr>
        <p:spPr>
          <a:xfrm>
            <a:off x="3462111" y="4555844"/>
            <a:ext cx="8086169"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bg1"/>
                </a:solidFill>
                <a:latin typeface="Century Gothic"/>
                <a:cs typeface="Times New Roman"/>
              </a:rPr>
              <a:t>We pray for our parish, family and friends: that we may look for God in all people that we meet and treat them as we would wish to be treated. Lord in your mercy…</a:t>
            </a:r>
            <a:endParaRPr lang="en-US" sz="2600">
              <a:solidFill>
                <a:schemeClr val="bg1"/>
              </a:solidFill>
              <a:latin typeface="Century Gothic"/>
              <a:cs typeface="Times New Roman"/>
            </a:endParaRPr>
          </a:p>
        </p:txBody>
      </p:sp>
    </p:spTree>
    <p:extLst>
      <p:ext uri="{BB962C8B-B14F-4D97-AF65-F5344CB8AC3E}">
        <p14:creationId xmlns:p14="http://schemas.microsoft.com/office/powerpoint/2010/main" val="105367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527497" y="1717786"/>
            <a:ext cx="11306145" cy="1723549"/>
          </a:xfrm>
          <a:prstGeom prst="rect">
            <a:avLst/>
          </a:prstGeom>
          <a:noFill/>
        </p:spPr>
        <p:txBody>
          <a:bodyPr wrap="square" lIns="91440" tIns="45720" rIns="91440" bIns="45720" anchor="t">
            <a:spAutoFit/>
          </a:bodyPr>
          <a:lstStyle/>
          <a:p>
            <a:r>
              <a:rPr lang="en-GB" sz="2600" dirty="0">
                <a:solidFill>
                  <a:schemeClr val="bg1"/>
                </a:solidFill>
                <a:latin typeface="Century Gothic"/>
                <a:cs typeface="Times New Roman"/>
              </a:rPr>
              <a:t>In this Jubilee Year, we pray that we may be signs of hope in our world through all that we do and how we treat one another. </a:t>
            </a:r>
            <a:endParaRPr lang="en-US" sz="2600" dirty="0">
              <a:solidFill>
                <a:schemeClr val="bg1"/>
              </a:solidFill>
              <a:latin typeface="Century Gothic"/>
              <a:cs typeface="Times New Roman"/>
            </a:endParaRPr>
          </a:p>
          <a:p>
            <a:r>
              <a:rPr lang="en-GB" sz="2600" dirty="0">
                <a:solidFill>
                  <a:schemeClr val="bg1"/>
                </a:solidFill>
                <a:latin typeface="Century Gothic"/>
                <a:cs typeface="Times New Roman"/>
              </a:rPr>
              <a:t>Lord, in your mercy…</a:t>
            </a:r>
            <a:endParaRPr lang="en-US" sz="2600">
              <a:solidFill>
                <a:schemeClr val="bg1"/>
              </a:solidFill>
              <a:latin typeface="Century Gothic"/>
            </a:endParaRPr>
          </a:p>
          <a:p>
            <a:endParaRPr lang="en-GB" sz="2800" dirty="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801345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bg1"/>
                </a:solidFill>
                <a:latin typeface="Century Gothic"/>
                <a:cs typeface="Times New Roman"/>
              </a:rPr>
              <a:t>Christ our Messiah, </a:t>
            </a:r>
          </a:p>
          <a:p>
            <a:r>
              <a:rPr lang="en-US" sz="2600" dirty="0">
                <a:solidFill>
                  <a:schemeClr val="bg1"/>
                </a:solidFill>
                <a:latin typeface="Century Gothic"/>
                <a:cs typeface="Times New Roman"/>
              </a:rPr>
              <a:t>You call us to follow you. Help us to be welcoming to others and to spend time listening to and following your word. Amen.</a:t>
            </a:r>
            <a:endParaRPr lang="en-US" sz="2600">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870494" y="2023428"/>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247856" y="5795314"/>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251017" y="2168932"/>
            <a:ext cx="471922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cs typeface="Times New Roman"/>
              </a:rPr>
              <a:t>What will you do to be welcoming to others this week? How will you go out and follow Jesus, sharing his good news with others?</a:t>
            </a:r>
            <a:endParaRPr lang="en-US" dirty="0">
              <a:latin typeface="Century Gothic"/>
            </a:endParaRPr>
          </a:p>
        </p:txBody>
      </p:sp>
      <p:pic>
        <p:nvPicPr>
          <p:cNvPr id="3" name="Picture 2" descr="A person smiling at camera&#10;&#10;AI-generated content may be incorrect.">
            <a:extLst>
              <a:ext uri="{FF2B5EF4-FFF2-40B4-BE49-F238E27FC236}">
                <a16:creationId xmlns:a16="http://schemas.microsoft.com/office/drawing/2014/main" id="{EB3A4D87-D344-E6F5-C141-400597868A03}"/>
              </a:ext>
            </a:extLst>
          </p:cNvPr>
          <p:cNvPicPr>
            <a:picLocks noChangeAspect="1"/>
          </p:cNvPicPr>
          <p:nvPr/>
        </p:nvPicPr>
        <p:blipFill>
          <a:blip r:embed="rId5"/>
          <a:stretch>
            <a:fillRect/>
          </a:stretch>
        </p:blipFill>
        <p:spPr>
          <a:xfrm>
            <a:off x="5137254" y="1449049"/>
            <a:ext cx="6689361" cy="4484558"/>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24722" y="955556"/>
            <a:ext cx="9364967" cy="5915379"/>
          </a:xfrm>
          <a:prstGeom prst="rect">
            <a:avLst/>
          </a:prstGeom>
          <a:noFill/>
        </p:spPr>
        <p:txBody>
          <a:bodyPr wrap="square" lIns="91440" tIns="45720" rIns="91440" bIns="45720" anchor="t">
            <a:spAutoFit/>
          </a:bodyPr>
          <a:lstStyle/>
          <a:p>
            <a:r>
              <a:rPr lang="en-GB" sz="1600" b="1" dirty="0">
                <a:latin typeface="Century Gothic"/>
              </a:rPr>
              <a:t>Activity suggestions</a:t>
            </a:r>
          </a:p>
          <a:p>
            <a:endParaRPr lang="en-GB" sz="1600" dirty="0">
              <a:latin typeface="Century Gothic"/>
              <a:cs typeface="Times New Roman"/>
            </a:endParaRPr>
          </a:p>
          <a:p>
            <a:r>
              <a:rPr lang="en-GB" sz="1600" dirty="0">
                <a:effectLst/>
                <a:latin typeface="Century Gothic"/>
                <a:ea typeface="Times New Roman" panose="02020603050405020304" pitchFamily="18" charset="0"/>
                <a:cs typeface="Times New Roman"/>
              </a:rPr>
              <a:t>Invite the children to </a:t>
            </a:r>
            <a:r>
              <a:rPr lang="en-GB" sz="1600" dirty="0">
                <a:latin typeface="Century Gothic"/>
                <a:ea typeface="Times New Roman" panose="02020603050405020304" pitchFamily="18" charset="0"/>
                <a:cs typeface="Times New Roman"/>
              </a:rPr>
              <a:t>colour </a:t>
            </a:r>
            <a:r>
              <a:rPr lang="en-GB" sz="1600" dirty="0">
                <a:effectLst/>
                <a:latin typeface="Century Gothic"/>
                <a:ea typeface="Times New Roman" panose="02020603050405020304" pitchFamily="18" charset="0"/>
                <a:cs typeface="Times New Roman"/>
              </a:rPr>
              <a:t>in the </a:t>
            </a:r>
            <a:r>
              <a:rPr lang="en-GB" sz="1600" dirty="0">
                <a:latin typeface="Century Gothic"/>
                <a:ea typeface="Times New Roman" panose="02020603050405020304" pitchFamily="18" charset="0"/>
                <a:cs typeface="Times New Roman"/>
              </a:rPr>
              <a:t>illustration of the gospel story and write or draw on the back how they will welcome others in the coming week.</a:t>
            </a:r>
            <a:endParaRPr lang="en-GB" dirty="0">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Encourage the children into groups of three/four and give them all name badges. Write either ‘disciple’ on the badge if they are in a pair to travel about, or their first name if they are the homeowner(s). Enact the scene of two people knocking on a door, being greeted happily by the homeowner(s) and invited in. Use the ‘welcome mat’ to walk on as they enter the house, the plates and cups for pretending they are given something to eat and drink.</a:t>
            </a:r>
            <a:endParaRPr lang="en-GB" dirty="0">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Invite the children to write a prayer of welcome for people of different countries which can be said out loud or used later in the week at home.</a:t>
            </a:r>
            <a:endParaRPr lang="en-GB">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Encourage the children to think about how they can follow Jesus more closely and the things that stop them from spending time with him and listening to his word. Can they spend a bit less time doing something this week e.g. watching TV and a bit more time with God in prayer or in helping someone else?</a:t>
            </a:r>
            <a:endParaRPr lang="en-GB">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Remind the children to tell the people they live with all that they have heard and thought about in the liturgy today. Encourage them to try to follow Jesus closely in the coming week and to be welcoming to others in all that they do.</a:t>
            </a:r>
            <a:endParaRPr lang="en-GB">
              <a:latin typeface="Century Gothic"/>
            </a:endParaRPr>
          </a:p>
          <a:p>
            <a:endParaRPr lang="en-GB" sz="1600" dirty="0">
              <a:latin typeface="Century Gothic"/>
              <a:ea typeface="Times New Roman" panose="02020603050405020304" pitchFamily="18" charset="0"/>
              <a:cs typeface="Times New Roman"/>
            </a:endParaRPr>
          </a:p>
        </p:txBody>
      </p:sp>
      <p:pic>
        <p:nvPicPr>
          <p:cNvPr id="3" name="Picture 2" descr="A black and white illustration of two people at a table&#10;&#10;AI-generated content may be incorrect.">
            <a:extLst>
              <a:ext uri="{FF2B5EF4-FFF2-40B4-BE49-F238E27FC236}">
                <a16:creationId xmlns:a16="http://schemas.microsoft.com/office/drawing/2014/main" id="{5673BB18-8EFD-D1D7-6C27-1698AACF48EE}"/>
              </a:ext>
            </a:extLst>
          </p:cNvPr>
          <p:cNvPicPr>
            <a:picLocks noChangeAspect="1"/>
          </p:cNvPicPr>
          <p:nvPr/>
        </p:nvPicPr>
        <p:blipFill>
          <a:blip r:embed="rId3"/>
          <a:stretch>
            <a:fillRect/>
          </a:stretch>
        </p:blipFill>
        <p:spPr>
          <a:xfrm>
            <a:off x="9577701" y="1486760"/>
            <a:ext cx="2584572" cy="1712558"/>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illustration of two people at a table&#10;&#10;AI-generated content may be incorrect.">
            <a:extLst>
              <a:ext uri="{FF2B5EF4-FFF2-40B4-BE49-F238E27FC236}">
                <a16:creationId xmlns:a16="http://schemas.microsoft.com/office/drawing/2014/main" id="{09F2EF41-1C0A-CEA5-E930-C212DEAC202E}"/>
              </a:ext>
            </a:extLst>
          </p:cNvPr>
          <p:cNvPicPr>
            <a:picLocks noChangeAspect="1"/>
          </p:cNvPicPr>
          <p:nvPr/>
        </p:nvPicPr>
        <p:blipFill>
          <a:blip r:embed="rId3"/>
          <a:stretch>
            <a:fillRect/>
          </a:stretch>
        </p:blipFill>
        <p:spPr>
          <a:xfrm>
            <a:off x="1881104" y="1011836"/>
            <a:ext cx="8429791" cy="5846163"/>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63417"/>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Have you made your Jubilee Pledge?</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There's still time to make your Jubilee Pledge!</a:t>
            </a:r>
            <a:endParaRPr lang="en-GB" dirty="0"/>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In June or July, all Catholic schools are invited to make a Jubilee Pledge to live out Catholic Social Teaching. </a:t>
            </a:r>
            <a:endParaRPr lang="en-US"/>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our films 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dirty="0">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626799" y="1718261"/>
            <a:ext cx="5230038" cy="5078313"/>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Welcoming God, </a:t>
            </a:r>
            <a:endParaRPr lang="en-US">
              <a:latin typeface="Times New Roman"/>
              <a:ea typeface="Times New Roman" panose="02020603050405020304" pitchFamily="18" charset="0"/>
              <a:cs typeface="Times New Roman"/>
            </a:endParaRPr>
          </a:p>
          <a:p>
            <a:r>
              <a:rPr lang="en-GB" sz="3200" dirty="0">
                <a:latin typeface="Century Gothic"/>
                <a:ea typeface="Times New Roman" panose="02020603050405020304" pitchFamily="18" charset="0"/>
                <a:cs typeface="Times New Roman"/>
              </a:rPr>
              <a:t>You call us to you with open arms and yet so often we find it difficult to answer you. Help us to hear you more clearly and to follow you always. </a:t>
            </a:r>
            <a:r>
              <a:rPr lang="en-GB" sz="3200" dirty="0">
                <a:effectLst/>
                <a:latin typeface="Century Gothic"/>
                <a:ea typeface="Times New Roman" panose="02020603050405020304" pitchFamily="18" charset="0"/>
                <a:cs typeface="Times New Roman"/>
              </a:rPr>
              <a:t>Amen.</a:t>
            </a:r>
            <a:endParaRPr lang="en-US">
              <a:latin typeface="Times New Roman"/>
              <a:cs typeface="Times New Roman"/>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753156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Luke 10: 1-12, 17-20</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859189" y="5901020"/>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677851" y="1714678"/>
            <a:ext cx="10842930" cy="4262705"/>
          </a:xfrm>
          <a:prstGeom prst="rect">
            <a:avLst/>
          </a:prstGeom>
          <a:noFill/>
        </p:spPr>
        <p:txBody>
          <a:bodyPr wrap="square" lIns="91440" tIns="45720" rIns="91440" bIns="45720" anchor="t">
            <a:spAutoFit/>
          </a:bodyPr>
          <a:lstStyle/>
          <a:p>
            <a:r>
              <a:rPr lang="en-GB" dirty="0">
                <a:solidFill>
                  <a:srgbClr val="000000"/>
                </a:solidFill>
                <a:latin typeface="Century Gothic"/>
                <a:ea typeface="Times New Roman" panose="02020603050405020304" pitchFamily="18" charset="0"/>
                <a:cs typeface="Times New Roman"/>
              </a:rPr>
              <a:t>After this the Lord chose another 72 men and sent them out two by two, to go ahead of him to every town and place where he himself was about to go. </a:t>
            </a:r>
            <a:endParaRPr lang="en-GB">
              <a:solidFill>
                <a:srgbClr val="000000"/>
              </a:solidFill>
              <a:latin typeface="Century Gothic"/>
              <a:ea typeface="Times New Roman" panose="02020603050405020304" pitchFamily="18" charset="0"/>
              <a:cs typeface="Arial"/>
            </a:endParaRPr>
          </a:p>
          <a:p>
            <a:endParaRPr lang="en-GB" dirty="0">
              <a:solidFill>
                <a:srgbClr val="000000"/>
              </a:solidFill>
              <a:latin typeface="Century Gothic"/>
              <a:ea typeface="Times New Roman" panose="02020603050405020304" pitchFamily="18" charset="0"/>
              <a:cs typeface="Times New Roman"/>
            </a:endParaRPr>
          </a:p>
          <a:p>
            <a:r>
              <a:rPr lang="en-GB" dirty="0">
                <a:solidFill>
                  <a:srgbClr val="000000"/>
                </a:solidFill>
                <a:latin typeface="Century Gothic"/>
                <a:ea typeface="Times New Roman" panose="02020603050405020304" pitchFamily="18" charset="0"/>
                <a:cs typeface="Times New Roman"/>
              </a:rPr>
              <a:t>He said to them, “There is a large harvest, but few workers to gather it in. Pray to the owner of the harvest that he will send out workers to gather in his harvest. Go! I am sending you like lambs among wolves. Don’t take a purse or a beggar’s bag or shoes; don’t stop to greet anyone on the road. </a:t>
            </a:r>
            <a:endParaRPr lang="en-GB">
              <a:solidFill>
                <a:srgbClr val="000000"/>
              </a:solidFill>
              <a:latin typeface="Century Gothic"/>
              <a:ea typeface="Times New Roman" panose="02020603050405020304" pitchFamily="18" charset="0"/>
              <a:cs typeface="Arial"/>
            </a:endParaRPr>
          </a:p>
          <a:p>
            <a:endParaRPr lang="en-GB" dirty="0">
              <a:solidFill>
                <a:srgbClr val="000000"/>
              </a:solidFill>
              <a:latin typeface="Century Gothic"/>
              <a:ea typeface="Times New Roman" panose="02020603050405020304" pitchFamily="18" charset="0"/>
              <a:cs typeface="Times New Roman"/>
            </a:endParaRPr>
          </a:p>
          <a:p>
            <a:r>
              <a:rPr lang="en-GB" dirty="0">
                <a:solidFill>
                  <a:srgbClr val="000000"/>
                </a:solidFill>
                <a:latin typeface="Century Gothic"/>
                <a:ea typeface="Times New Roman" panose="02020603050405020304" pitchFamily="18" charset="0"/>
                <a:cs typeface="Times New Roman"/>
              </a:rPr>
              <a:t>"Whenever you go into a house, first say, ‘Peace be with this house.’ If a peace-loving person lives there, let your greeting of peace remain on him; if not, take back your greeting of peace. Stay in that same house, eating and drinking whatever they offer you, for workers should be given their pay. Don’t move round from one house to another. </a:t>
            </a:r>
            <a:endParaRPr lang="en-GB">
              <a:solidFill>
                <a:srgbClr val="000000"/>
              </a:solidFill>
              <a:latin typeface="Century Gothic"/>
              <a:ea typeface="Times New Roman" panose="02020603050405020304" pitchFamily="18" charset="0"/>
              <a:cs typeface="Arial"/>
            </a:endParaRPr>
          </a:p>
          <a:p>
            <a:endParaRPr lang="en-GB" dirty="0">
              <a:solidFill>
                <a:srgbClr val="000000"/>
              </a:solidFill>
              <a:latin typeface="Century Gothic"/>
              <a:ea typeface="Times New Roman" panose="02020603050405020304" pitchFamily="18" charset="0"/>
              <a:cs typeface="Times New Roman"/>
            </a:endParaRPr>
          </a:p>
          <a:p>
            <a:endParaRPr lang="en-GB" dirty="0">
              <a:latin typeface="Century Gothic"/>
              <a:cs typeface="Times New Roman"/>
            </a:endParaRPr>
          </a:p>
          <a:p>
            <a:endParaRPr lang="en-GB" sz="1900" dirty="0">
              <a:solidFill>
                <a:srgbClr val="000000"/>
              </a:solidFill>
              <a:latin typeface="Century Gothic" panose="020B0502020202020204" pitchFamily="34" charset="0"/>
              <a:ea typeface="Times New Roman" panose="02020603050405020304" pitchFamily="18" charset="0"/>
              <a:cs typeface="Times New Roman"/>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83A2F5-9921-A6D5-B51D-00C861267D12}"/>
              </a:ext>
            </a:extLst>
          </p:cNvPr>
          <p:cNvSpPr txBox="1"/>
          <p:nvPr/>
        </p:nvSpPr>
        <p:spPr>
          <a:xfrm>
            <a:off x="578338" y="1346200"/>
            <a:ext cx="1112910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Century Gothic"/>
            </a:endParaRPr>
          </a:p>
          <a:p>
            <a:r>
              <a:rPr lang="en-GB" dirty="0">
                <a:latin typeface="Century Gothic"/>
              </a:rPr>
              <a:t>"Whenever you go into a town and are made welcome, eat what is set before you, heal the sick in that town, and say to the people there, ‘The Kingdom of God has come near you.’ But whenever you go into a town and are not welcomed, go out in the streets and say, ‘Even the dust from your town that sticks to our feet we wipe off against you. But remember that the Kingdom of God has come near you!’ I assure you that on Judgment Day God will show more mercy to Sodom than to that town!”</a:t>
            </a:r>
            <a:endParaRPr lang="en-GB">
              <a:latin typeface="Arial" panose="020B0604020202020204"/>
              <a:cs typeface="Arial" panose="020B0604020202020204"/>
            </a:endParaRPr>
          </a:p>
          <a:p>
            <a:endParaRPr lang="en-GB" dirty="0">
              <a:latin typeface="Century Gothic"/>
            </a:endParaRPr>
          </a:p>
          <a:p>
            <a:r>
              <a:rPr lang="en-GB" dirty="0">
                <a:latin typeface="Century Gothic"/>
              </a:rPr>
              <a:t>The 72 men came back with great joy. “Lord,” they said, “even the demons obeyed us when we gave them a command in your name!”</a:t>
            </a:r>
            <a:endParaRPr lang="en-GB">
              <a:cs typeface="Arial"/>
            </a:endParaRPr>
          </a:p>
          <a:p>
            <a:endParaRPr lang="en-GB" dirty="0">
              <a:latin typeface="Century Gothic"/>
            </a:endParaRPr>
          </a:p>
          <a:p>
            <a:r>
              <a:rPr lang="en-GB" dirty="0">
                <a:latin typeface="Century Gothic"/>
              </a:rPr>
              <a:t>Jesus answered them, “I saw Satan fall like lightning from heaven. Listen! I have given you authority, so that you can walk on snakes and scorpions and overcome all the power of the Enemy, and nothing will hurt you. But don’t be glad because the evil spirits obey you; rather be glad because your names are written in heaven.”</a:t>
            </a:r>
          </a:p>
          <a:p>
            <a:endParaRPr lang="en-US" dirty="0">
              <a:cs typeface="Arial"/>
            </a:endParaRPr>
          </a:p>
        </p:txBody>
      </p:sp>
      <p:sp>
        <p:nvSpPr>
          <p:cNvPr id="2" name="TextBox 1">
            <a:extLst>
              <a:ext uri="{FF2B5EF4-FFF2-40B4-BE49-F238E27FC236}">
                <a16:creationId xmlns:a16="http://schemas.microsoft.com/office/drawing/2014/main" id="{95D090D3-D144-9890-C815-44F3E67487F4}"/>
              </a:ext>
            </a:extLst>
          </p:cNvPr>
          <p:cNvSpPr txBox="1"/>
          <p:nvPr/>
        </p:nvSpPr>
        <p:spPr>
          <a:xfrm>
            <a:off x="8968154" y="610772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i="1" dirty="0">
                <a:solidFill>
                  <a:srgbClr val="A1C60F"/>
                </a:solidFill>
                <a:latin typeface="Century Gothic"/>
              </a:rPr>
              <a:t> </a:t>
            </a:r>
            <a:endParaRPr lang="en-US" dirty="0"/>
          </a:p>
        </p:txBody>
      </p:sp>
      <p:grpSp>
        <p:nvGrpSpPr>
          <p:cNvPr id="7" name="Group 6">
            <a:extLst>
              <a:ext uri="{FF2B5EF4-FFF2-40B4-BE49-F238E27FC236}">
                <a16:creationId xmlns:a16="http://schemas.microsoft.com/office/drawing/2014/main" id="{387E54E6-5964-E7D9-58B9-BA9020A1DA0D}"/>
              </a:ext>
            </a:extLst>
          </p:cNvPr>
          <p:cNvGrpSpPr/>
          <p:nvPr/>
        </p:nvGrpSpPr>
        <p:grpSpPr>
          <a:xfrm>
            <a:off x="10140543" y="5912743"/>
            <a:ext cx="7221092" cy="718457"/>
            <a:chOff x="344402" y="5655667"/>
            <a:chExt cx="7221092" cy="718457"/>
          </a:xfrm>
        </p:grpSpPr>
        <p:sp>
          <p:nvSpPr>
            <p:cNvPr id="5" name="Rectangle 4">
              <a:extLst>
                <a:ext uri="{FF2B5EF4-FFF2-40B4-BE49-F238E27FC236}">
                  <a16:creationId xmlns:a16="http://schemas.microsoft.com/office/drawing/2014/main" id="{025B1680-0839-3C44-CA44-48C61145999F}"/>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6" name="Graphic 13" descr="Open Book">
              <a:extLst>
                <a:ext uri="{FF2B5EF4-FFF2-40B4-BE49-F238E27FC236}">
                  <a16:creationId xmlns:a16="http://schemas.microsoft.com/office/drawing/2014/main" id="{CCEA34AB-FBCA-334C-402F-550CD8581CEA}"/>
                </a:ext>
              </a:extLst>
            </p:cNvPr>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55667"/>
              <a:ext cx="717233" cy="718457"/>
            </a:xfrm>
            <a:prstGeom prst="rect">
              <a:avLst/>
            </a:prstGeom>
          </p:spPr>
        </p:pic>
      </p:grpSp>
    </p:spTree>
    <p:extLst>
      <p:ext uri="{BB962C8B-B14F-4D97-AF65-F5344CB8AC3E}">
        <p14:creationId xmlns:p14="http://schemas.microsoft.com/office/powerpoint/2010/main" val="269134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591316"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5367190" y="1766523"/>
            <a:ext cx="6806620" cy="461665"/>
          </a:xfrm>
          <a:prstGeom prst="rect">
            <a:avLst/>
          </a:prstGeom>
          <a:noFill/>
        </p:spPr>
        <p:txBody>
          <a:bodyPr wrap="square" lIns="91440" tIns="45720" rIns="91440" bIns="45720" rtlCol="0" anchor="t">
            <a:spAutoFit/>
          </a:bodyPr>
          <a:lstStyle/>
          <a:p>
            <a:endParaRPr lang="en-GB" sz="2400" dirty="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83358"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the Gospel reading? </a:t>
            </a:r>
            <a:endParaRPr lang="en-US" dirty="0"/>
          </a:p>
        </p:txBody>
      </p:sp>
      <p:sp>
        <p:nvSpPr>
          <p:cNvPr id="12" name="TextBox 11">
            <a:extLst>
              <a:ext uri="{FF2B5EF4-FFF2-40B4-BE49-F238E27FC236}">
                <a16:creationId xmlns:a16="http://schemas.microsoft.com/office/drawing/2014/main" id="{C89DF7C7-FFF9-60C8-740D-9D64E0A5262E}"/>
              </a:ext>
            </a:extLst>
          </p:cNvPr>
          <p:cNvSpPr txBox="1"/>
          <p:nvPr/>
        </p:nvSpPr>
        <p:spPr>
          <a:xfrm>
            <a:off x="375042" y="1740836"/>
            <a:ext cx="695192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A group of 72 people are sent out on a mission by Jesus to towns and villages all over the place. They are sent on ahead to prepare the way for Jesus and his disciples.</a:t>
            </a:r>
            <a:endParaRPr lang="en-US" dirty="0">
              <a:latin typeface="Century Gothic"/>
            </a:endParaRPr>
          </a:p>
          <a:p>
            <a:endParaRPr lang="en-US" sz="2400" dirty="0">
              <a:latin typeface="Century Gothic"/>
              <a:cs typeface="Times New Roman"/>
            </a:endParaRPr>
          </a:p>
          <a:p>
            <a:r>
              <a:rPr lang="en-US" sz="2400" dirty="0">
                <a:latin typeface="Century Gothic"/>
                <a:cs typeface="Times New Roman"/>
              </a:rPr>
              <a:t>Jesus tells these people that there is much work to do, but not enough people to do it. “There is a large harvest, but few workers to gather it in.” He is asking for their help.</a:t>
            </a:r>
            <a:endParaRPr lang="en-US" dirty="0">
              <a:latin typeface="Century Gothic"/>
            </a:endParaRPr>
          </a:p>
        </p:txBody>
      </p:sp>
      <p:pic>
        <p:nvPicPr>
          <p:cNvPr id="10" name="Picture 9" descr="A winding dirt road in the mountains&#10;&#10;AI-generated content may be incorrect.">
            <a:extLst>
              <a:ext uri="{FF2B5EF4-FFF2-40B4-BE49-F238E27FC236}">
                <a16:creationId xmlns:a16="http://schemas.microsoft.com/office/drawing/2014/main" id="{C7402B7F-159E-573A-3AFB-4F7F97EE63AC}"/>
              </a:ext>
            </a:extLst>
          </p:cNvPr>
          <p:cNvPicPr>
            <a:picLocks noChangeAspect="1"/>
          </p:cNvPicPr>
          <p:nvPr/>
        </p:nvPicPr>
        <p:blipFill>
          <a:blip r:embed="rId5"/>
          <a:stretch>
            <a:fillRect/>
          </a:stretch>
        </p:blipFill>
        <p:spPr>
          <a:xfrm>
            <a:off x="7321061" y="1761391"/>
            <a:ext cx="5058509" cy="3329355"/>
          </a:xfrm>
          <a:prstGeom prst="rect">
            <a:avLst/>
          </a:prstGeom>
        </p:spPr>
      </p:pic>
      <p:sp>
        <p:nvSpPr>
          <p:cNvPr id="9" name="TextBox 8">
            <a:extLst>
              <a:ext uri="{FF2B5EF4-FFF2-40B4-BE49-F238E27FC236}">
                <a16:creationId xmlns:a16="http://schemas.microsoft.com/office/drawing/2014/main" id="{C56912A5-0F83-05E0-630A-67C1D2A1794E}"/>
              </a:ext>
            </a:extLst>
          </p:cNvPr>
          <p:cNvSpPr txBox="1"/>
          <p:nvPr/>
        </p:nvSpPr>
        <p:spPr>
          <a:xfrm>
            <a:off x="370247" y="5400233"/>
            <a:ext cx="89424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Jesus tells them to travel light without a purse, bag or sandals and not to greet anyone they meet on the road as they are in a hurry. There is no time to waste.</a:t>
            </a:r>
            <a:endParaRPr lang="en-US" dirty="0"/>
          </a:p>
        </p:txBody>
      </p:sp>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6411964" y="1294548"/>
            <a:ext cx="5561733"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Imagine you are one of those people – how do you feel about this mission? </a:t>
            </a:r>
            <a:endParaRPr lang="en-US" dirty="0">
              <a:latin typeface="Century Gothic"/>
              <a:cs typeface="Times New Roman"/>
            </a:endParaRPr>
          </a:p>
          <a:p>
            <a:endParaRPr lang="en-US" sz="2400" dirty="0">
              <a:latin typeface="Century Gothic"/>
              <a:cs typeface="Times New Roman"/>
            </a:endParaRPr>
          </a:p>
          <a:p>
            <a:r>
              <a:rPr lang="en-US" sz="2400" dirty="0">
                <a:latin typeface="Century Gothic"/>
                <a:cs typeface="Times New Roman"/>
              </a:rPr>
              <a:t>How do you think the 72 people felt when they heard Jesus’ words and warnings?</a:t>
            </a:r>
            <a:endParaRPr lang="en-US">
              <a:latin typeface="Century Gothic"/>
            </a:endParaRPr>
          </a:p>
          <a:p>
            <a:endParaRPr lang="en-US" sz="2400" dirty="0">
              <a:latin typeface="Century Gothic"/>
              <a:cs typeface="Times New Roman"/>
            </a:endParaRPr>
          </a:p>
          <a:p>
            <a:r>
              <a:rPr lang="en-US" sz="2400" dirty="0">
                <a:latin typeface="Century Gothic"/>
                <a:cs typeface="Times New Roman"/>
              </a:rPr>
              <a:t>The 72 followers are told that they might not be welcome in every town. Not everyone will want to hear their message. Why do you think this might be?</a:t>
            </a:r>
            <a:endParaRPr lang="en-US" dirty="0">
              <a:latin typeface="Century Gothic"/>
            </a:endParaRPr>
          </a:p>
          <a:p>
            <a:endParaRPr lang="en-US"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p:txBody>
      </p:sp>
      <p:pic>
        <p:nvPicPr>
          <p:cNvPr id="2" name="Picture 1" descr="A close up of a chain link fence&#10;&#10;AI-generated content may be incorrect.">
            <a:extLst>
              <a:ext uri="{FF2B5EF4-FFF2-40B4-BE49-F238E27FC236}">
                <a16:creationId xmlns:a16="http://schemas.microsoft.com/office/drawing/2014/main" id="{DC240117-6F99-B03A-CD2D-E35AAA9DAB47}"/>
              </a:ext>
            </a:extLst>
          </p:cNvPr>
          <p:cNvPicPr>
            <a:picLocks noChangeAspect="1"/>
          </p:cNvPicPr>
          <p:nvPr/>
        </p:nvPicPr>
        <p:blipFill>
          <a:blip r:embed="rId3"/>
          <a:stretch>
            <a:fillRect/>
          </a:stretch>
        </p:blipFill>
        <p:spPr>
          <a:xfrm>
            <a:off x="-1276234" y="1299080"/>
            <a:ext cx="7368397" cy="4917057"/>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6600336" y="1303639"/>
            <a:ext cx="5591250"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Making a change can be hard. People often like to stick with what they know. </a:t>
            </a:r>
            <a:endParaRPr lang="en-US"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The disciples are asking people they visit to change their lives and to follow Jesus now. But the people might be too busy to listen, or just not ready to change their ways. </a:t>
            </a:r>
            <a:endParaRPr lang="en-GB">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They might be more concerned about having the latest things, getting more money, rather than listening to Jesus’ message.</a:t>
            </a:r>
            <a:endParaRPr lang="en-GB">
              <a:latin typeface="Century Gothic"/>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p:txBody>
      </p:sp>
      <p:pic>
        <p:nvPicPr>
          <p:cNvPr id="3" name="Picture 2" descr="A close-up of a word&#10;&#10;AI-generated content may be incorrect.">
            <a:extLst>
              <a:ext uri="{FF2B5EF4-FFF2-40B4-BE49-F238E27FC236}">
                <a16:creationId xmlns:a16="http://schemas.microsoft.com/office/drawing/2014/main" id="{4EEAE539-4C5D-DE68-7573-197F72E60BB5}"/>
              </a:ext>
            </a:extLst>
          </p:cNvPr>
          <p:cNvPicPr>
            <a:picLocks noChangeAspect="1"/>
          </p:cNvPicPr>
          <p:nvPr/>
        </p:nvPicPr>
        <p:blipFill>
          <a:blip r:embed="rId3"/>
          <a:stretch>
            <a:fillRect/>
          </a:stretch>
        </p:blipFill>
        <p:spPr>
          <a:xfrm>
            <a:off x="-70237" y="1342045"/>
            <a:ext cx="6487253" cy="4993893"/>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331662" y="1210957"/>
            <a:ext cx="6087914"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The 72 people hoped they would be welcomed, but Jesus warned them it might not always be that way. Do you always welcome others? </a:t>
            </a:r>
            <a:endParaRPr lang="en-US"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Or can you sometimes be like those who turned the 72 away?</a:t>
            </a:r>
            <a:endParaRPr lang="en-US">
              <a:latin typeface="Century Gothic"/>
            </a:endParaRPr>
          </a:p>
          <a:p>
            <a:endParaRPr lang="en-GB" sz="2400" dirty="0">
              <a:latin typeface="Century Gothic"/>
              <a:cs typeface="Times New Roman"/>
            </a:endParaRPr>
          </a:p>
          <a:p>
            <a:r>
              <a:rPr lang="en-GB" sz="2400" dirty="0">
                <a:latin typeface="Century Gothic"/>
                <a:cs typeface="Times New Roman"/>
              </a:rPr>
              <a:t>Think about how you welcome visitors at home and school. Do you offer them a drink or something nice to eat? </a:t>
            </a:r>
            <a:endParaRPr lang="en-GB"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Do you give them a special chair to sit in? What do you do?</a:t>
            </a:r>
            <a:endParaRPr lang="en-GB">
              <a:latin typeface="Century Gothic"/>
            </a:endParaRPr>
          </a:p>
          <a:p>
            <a:endParaRPr lang="en-GB" sz="2400" dirty="0">
              <a:latin typeface="Century Gothic"/>
              <a:cs typeface="Times New Roman"/>
            </a:endParaRPr>
          </a:p>
          <a:p>
            <a:endParaRPr lang="en-US" sz="2400" dirty="0">
              <a:latin typeface="Century Gothic"/>
              <a:cs typeface="Times New Roman"/>
            </a:endParaRPr>
          </a:p>
          <a:p>
            <a:endParaRPr lang="en-US" dirty="0">
              <a:latin typeface="Arial" panose="020B0604020202020204"/>
              <a:cs typeface="Arial"/>
            </a:endParaRPr>
          </a:p>
        </p:txBody>
      </p:sp>
      <p:pic>
        <p:nvPicPr>
          <p:cNvPr id="2" name="Picture 1" descr="A group of hands touching cupcakes&#10;&#10;AI-generated content may be incorrect.">
            <a:extLst>
              <a:ext uri="{FF2B5EF4-FFF2-40B4-BE49-F238E27FC236}">
                <a16:creationId xmlns:a16="http://schemas.microsoft.com/office/drawing/2014/main" id="{01FB62E0-E7F8-3402-D685-7405F4177589}"/>
              </a:ext>
            </a:extLst>
          </p:cNvPr>
          <p:cNvPicPr>
            <a:picLocks noChangeAspect="1"/>
          </p:cNvPicPr>
          <p:nvPr/>
        </p:nvPicPr>
        <p:blipFill>
          <a:blip r:embed="rId3"/>
          <a:srcRect l="16503" t="13417" r="19021" b="-210"/>
          <a:stretch>
            <a:fillRect/>
          </a:stretch>
        </p:blipFill>
        <p:spPr>
          <a:xfrm>
            <a:off x="6430272" y="1207698"/>
            <a:ext cx="5554294" cy="5017716"/>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259016" y="1258527"/>
            <a:ext cx="557930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latin typeface="Century Gothic"/>
                <a:ea typeface="+mn-lt"/>
                <a:cs typeface="Times New Roman"/>
              </a:rPr>
              <a:t>Some people around the world are forced to leave their homes because of fighting, floods or because there is no food or work where they live. </a:t>
            </a:r>
            <a:endParaRPr lang="en-US" dirty="0">
              <a:solidFill>
                <a:srgbClr val="000000"/>
              </a:solidFill>
              <a:latin typeface="Century Gothic"/>
              <a:ea typeface="+mn-lt"/>
              <a:cs typeface="Times New Roman"/>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They travel to other countries in search of a safe home and a better life.</a:t>
            </a:r>
            <a:endParaRPr lang="en-US">
              <a:latin typeface="Century Gothic"/>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Is it easy to be welcoming to people who come to our country in search of a safe home? What could we do to be welcoming to them?</a:t>
            </a:r>
            <a:endParaRPr lang="en-US" dirty="0">
              <a:latin typeface="Century Gothic"/>
            </a:endParaRPr>
          </a:p>
        </p:txBody>
      </p:sp>
      <p:pic>
        <p:nvPicPr>
          <p:cNvPr id="3" name="Picture 2" descr="A person touching their hands&#10;&#10;AI-generated content may be incorrect.">
            <a:extLst>
              <a:ext uri="{FF2B5EF4-FFF2-40B4-BE49-F238E27FC236}">
                <a16:creationId xmlns:a16="http://schemas.microsoft.com/office/drawing/2014/main" id="{1459179F-F650-5CC6-9055-D3CE1AAB76AF}"/>
              </a:ext>
            </a:extLst>
          </p:cNvPr>
          <p:cNvPicPr>
            <a:picLocks noChangeAspect="1"/>
          </p:cNvPicPr>
          <p:nvPr/>
        </p:nvPicPr>
        <p:blipFill>
          <a:blip r:embed="rId3"/>
          <a:srcRect l="11321" t="-1748" r="236" b="-357"/>
          <a:stretch>
            <a:fillRect/>
          </a:stretch>
        </p:blipFill>
        <p:spPr>
          <a:xfrm>
            <a:off x="5887790" y="1484993"/>
            <a:ext cx="5994067" cy="4522347"/>
          </a:xfrm>
          <a:prstGeom prst="rect">
            <a:avLst/>
          </a:prstGeom>
        </p:spPr>
      </p:pic>
    </p:spTree>
    <p:extLst>
      <p:ext uri="{BB962C8B-B14F-4D97-AF65-F5344CB8AC3E}">
        <p14:creationId xmlns:p14="http://schemas.microsoft.com/office/powerpoint/2010/main" val="442809013"/>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SZUU6KYVHK2A-2146017777-18750</_dlc_DocId>
    <_dlc_DocIdUrl xmlns="04672002-f21f-4240-adfb-f0b653fb6fb5">
      <Url>https://cafod365.sharepoint.com/sites/int/Education/_layouts/15/DocIdRedir.aspx?ID=SZUU6KYVHK2A-2146017777-18750</Url>
      <Description>SZUU6KYVHK2A-2146017777-18750</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FDB06-B221-499B-BA77-123DF03D2BB2}">
  <ds:schemaRefs>
    <ds:schemaRef ds:uri="04672002-f21f-4240-adfb-f0b653fb6fb5"/>
    <ds:schemaRef ds:uri="http://schemas.microsoft.com/office/2006/documentManagement/types"/>
    <ds:schemaRef ds:uri="http://purl.org/dc/terms/"/>
    <ds:schemaRef ds:uri="453a0c7f-c966-4a5c-a0f8-de0f8150ea1e"/>
    <ds:schemaRef ds:uri="http://purl.org/dc/dcmitype/"/>
    <ds:schemaRef ds:uri="http://schemas.microsoft.com/office/infopath/2007/PartnerControls"/>
    <ds:schemaRef ds:uri="http://schemas.openxmlformats.org/package/2006/metadata/core-properties"/>
    <ds:schemaRef ds:uri="bdf04112-6931-4610-9724-cd62e91446a3"/>
    <ds:schemaRef ds:uri="http://purl.org/dc/elements/1.1/"/>
    <ds:schemaRef ds:uri="http://schemas.microsoft.com/office/2006/metadata/properties"/>
    <ds:schemaRef ds:uri="http://schemas.microsoft.com/sharepoint/v3/fields"/>
    <ds:schemaRef ds:uri="236a9a4b-a03c-46ba-8ec6-624c184acbc6"/>
    <ds:schemaRef ds:uri="http://www.w3.org/XML/1998/namespace"/>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9431</TotalTime>
  <Words>1863</Words>
  <Application>Microsoft Office PowerPoint</Application>
  <PresentationFormat>Widescreen</PresentationFormat>
  <Paragraphs>173</Paragraphs>
  <Slides>20</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Black</vt:lpstr>
      <vt:lpstr>Calibri</vt:lpstr>
      <vt:lpstr>Century Gothic</vt:lpstr>
      <vt:lpstr>Segoe UI</vt:lpstr>
      <vt:lpstr>Times New Roman</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4379</cp:revision>
  <dcterms:created xsi:type="dcterms:W3CDTF">2021-02-16T09:08:51Z</dcterms:created>
  <dcterms:modified xsi:type="dcterms:W3CDTF">2025-07-02T22:43:04Z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3590f8ed-cb67-4530-94e6-433bc998da91</vt:lpwstr>
  </property>
  <property fmtid="{D5CDD505-2E9C-101B-9397-08002B2CF9AE}" pid="4" name="MediaServiceImageTags">
    <vt:lpwstr/>
  </property>
</Properties>
</file>