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2"/>
  </p:notesMasterIdLst>
  <p:handoutMasterIdLst>
    <p:handoutMasterId r:id="rId23"/>
  </p:handoutMasterIdLst>
  <p:sldIdLst>
    <p:sldId id="301" r:id="rId6"/>
    <p:sldId id="268" r:id="rId7"/>
    <p:sldId id="420" r:id="rId8"/>
    <p:sldId id="437" r:id="rId9"/>
    <p:sldId id="269" r:id="rId10"/>
    <p:sldId id="386" r:id="rId11"/>
    <p:sldId id="381" r:id="rId12"/>
    <p:sldId id="382" r:id="rId13"/>
    <p:sldId id="435" r:id="rId14"/>
    <p:sldId id="436" r:id="rId15"/>
    <p:sldId id="293" r:id="rId16"/>
    <p:sldId id="405" r:id="rId17"/>
    <p:sldId id="418" r:id="rId18"/>
    <p:sldId id="361" r:id="rId19"/>
    <p:sldId id="290" r:id="rId20"/>
    <p:sldId id="257" r:id="rId21"/>
  </p:sldIdLst>
  <p:sldSz cx="9144000" cy="5143500" type="screen16x9"/>
  <p:notesSz cx="20104100" cy="11309350"/>
  <p:embeddedFontLst>
    <p:embeddedFont>
      <p:font typeface="Century Gothic" panose="020B0502020202020204" pitchFamily="34" charset="0"/>
      <p:regular r:id="rId24"/>
      <p:bold r:id="rId25"/>
      <p:italic r:id="rId26"/>
      <p:boldItalic r:id="rId27"/>
    </p:embeddedFont>
    <p:embeddedFont>
      <p:font typeface="Montserrat" panose="00000500000000000000" pitchFamily="2" charset="0"/>
      <p:regular r:id="rId28"/>
      <p:bold r:id="rId29"/>
      <p:italic r:id="rId30"/>
      <p:boldItalic r:id="rId31"/>
    </p:embeddedFont>
    <p:embeddedFont>
      <p:font typeface="Montserrat ExtraBold" panose="00000900000000000000" pitchFamily="2" charset="0"/>
      <p:bold r:id="rId32"/>
      <p:italic r:id="rId33"/>
      <p:boldItalic r:id="rId34"/>
    </p:embeddedFont>
    <p:embeddedFont>
      <p:font typeface="Montserrat Light" panose="00000400000000000000" pitchFamily="2" charset="0"/>
      <p:regular r:id="rId35"/>
      <p:italic r:id="rId36"/>
    </p:embeddedFont>
    <p:embeddedFont>
      <p:font typeface="Segoe UI" panose="020B0502040204020203" pitchFamily="34" charset="0"/>
      <p:regular r:id="rId37"/>
      <p:bold r:id="rId38"/>
      <p:italic r:id="rId39"/>
      <p:boldItalic r:id="rId40"/>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0AD36D-C512-4850-8927-296BD9F9DDC6}" v="2" dt="2026-01-29T13:36:21.41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8" y="77"/>
      </p:cViewPr>
      <p:guideLst>
        <p:guide orient="horz" pos="1310"/>
        <p:guide pos="9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629844DA-B5BD-4A6C-AADA-5CBDC6E3B461}"/>
    <pc:docChg chg="custSel modSld">
      <pc:chgData name="Victoria Ahmed" userId="d7b2ef2b-6674-4efc-b11b-0c38a2fd5536" providerId="ADAL" clId="{629844DA-B5BD-4A6C-AADA-5CBDC6E3B461}" dt="2026-01-29T13:33:20.470" v="75" actId="931"/>
      <pc:docMkLst>
        <pc:docMk/>
      </pc:docMkLst>
      <pc:sldChg chg="addSp delSp modSp mod">
        <pc:chgData name="Victoria Ahmed" userId="d7b2ef2b-6674-4efc-b11b-0c38a2fd5536" providerId="ADAL" clId="{629844DA-B5BD-4A6C-AADA-5CBDC6E3B461}" dt="2026-01-29T13:33:20.470" v="75" actId="931"/>
        <pc:sldMkLst>
          <pc:docMk/>
          <pc:sldMk cId="1858560212" sldId="290"/>
        </pc:sldMkLst>
        <pc:spChg chg="add del mod">
          <ac:chgData name="Victoria Ahmed" userId="d7b2ef2b-6674-4efc-b11b-0c38a2fd5536" providerId="ADAL" clId="{629844DA-B5BD-4A6C-AADA-5CBDC6E3B461}" dt="2026-01-29T13:33:20.470" v="75" actId="931"/>
          <ac:spMkLst>
            <pc:docMk/>
            <pc:sldMk cId="1858560212" sldId="290"/>
            <ac:spMk id="5" creationId="{FAC4A183-6667-F76D-7742-5710F3545930}"/>
          </ac:spMkLst>
        </pc:spChg>
        <pc:spChg chg="mod">
          <ac:chgData name="Victoria Ahmed" userId="d7b2ef2b-6674-4efc-b11b-0c38a2fd5536" providerId="ADAL" clId="{629844DA-B5BD-4A6C-AADA-5CBDC6E3B461}" dt="2026-01-29T13:32:22.662" v="73" actId="20577"/>
          <ac:spMkLst>
            <pc:docMk/>
            <pc:sldMk cId="1858560212" sldId="290"/>
            <ac:spMk id="23" creationId="{0C58DBA8-B393-11E0-D426-916E53248361}"/>
          </ac:spMkLst>
        </pc:spChg>
        <pc:spChg chg="mod">
          <ac:chgData name="Victoria Ahmed" userId="d7b2ef2b-6674-4efc-b11b-0c38a2fd5536" providerId="ADAL" clId="{629844DA-B5BD-4A6C-AADA-5CBDC6E3B461}" dt="2026-01-29T13:32:15.294" v="58" actId="20577"/>
          <ac:spMkLst>
            <pc:docMk/>
            <pc:sldMk cId="1858560212" sldId="290"/>
            <ac:spMk id="27" creationId="{7CE451F8-C45B-315D-0BD6-C272B41221B8}"/>
          </ac:spMkLst>
        </pc:spChg>
        <pc:picChg chg="del">
          <ac:chgData name="Victoria Ahmed" userId="d7b2ef2b-6674-4efc-b11b-0c38a2fd5536" providerId="ADAL" clId="{629844DA-B5BD-4A6C-AADA-5CBDC6E3B461}" dt="2026-01-29T13:32:24.465" v="74" actId="478"/>
          <ac:picMkLst>
            <pc:docMk/>
            <pc:sldMk cId="1858560212" sldId="290"/>
            <ac:picMk id="6" creationId="{68F0F883-6316-D259-AD57-E4EA2EBE1F4D}"/>
          </ac:picMkLst>
        </pc:picChg>
        <pc:picChg chg="add mod">
          <ac:chgData name="Victoria Ahmed" userId="d7b2ef2b-6674-4efc-b11b-0c38a2fd5536" providerId="ADAL" clId="{629844DA-B5BD-4A6C-AADA-5CBDC6E3B461}" dt="2026-01-29T13:33:20.470" v="75" actId="931"/>
          <ac:picMkLst>
            <pc:docMk/>
            <pc:sldMk cId="1858560212" sldId="290"/>
            <ac:picMk id="8" creationId="{7A3C9EB4-5E85-CB08-C887-BCDB5E3FD99B}"/>
          </ac:picMkLst>
        </pc:picChg>
      </pc:sldChg>
      <pc:sldChg chg="modNotesTx">
        <pc:chgData name="Victoria Ahmed" userId="d7b2ef2b-6674-4efc-b11b-0c38a2fd5536" providerId="ADAL" clId="{629844DA-B5BD-4A6C-AADA-5CBDC6E3B461}" dt="2026-01-29T13:31:33.694" v="6" actId="20577"/>
        <pc:sldMkLst>
          <pc:docMk/>
          <pc:sldMk cId="3771422598" sldId="38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1/29/2026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1/29/2026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Preparation</a:t>
            </a:r>
            <a:r>
              <a:rPr lang="en-US" b="1" i="0" u="none" strike="noStrike" kern="1200" dirty="0">
                <a:solidFill>
                  <a:schemeClr val="tx1"/>
                </a:solidFill>
                <a:effectLst/>
              </a:rPr>
              <a:t> of the worship space</a:t>
            </a:r>
            <a:endParaRPr lang="en-US" b="1" dirty="0"/>
          </a:p>
          <a:p>
            <a:endParaRPr lang="en-US" b="1" dirty="0"/>
          </a:p>
          <a:p>
            <a:r>
              <a:rPr lang="en-US" b="1" i="0" u="none" strike="noStrike" kern="1200" dirty="0" err="1">
                <a:solidFill>
                  <a:schemeClr val="tx1"/>
                </a:solidFill>
                <a:effectLst/>
              </a:rPr>
              <a:t>Colour</a:t>
            </a:r>
            <a:r>
              <a:rPr lang="en-US" b="1" i="0" u="none" strike="noStrike" kern="1200" dirty="0">
                <a:solidFill>
                  <a:schemeClr val="tx1"/>
                </a:solidFill>
                <a:effectLst/>
              </a:rPr>
              <a:t>:</a:t>
            </a:r>
            <a:r>
              <a:rPr lang="en-US" i="0" u="none" strike="noStrike" kern="1200" dirty="0">
                <a:solidFill>
                  <a:schemeClr val="tx1"/>
                </a:solidFill>
                <a:effectLst/>
              </a:rPr>
              <a:t> </a:t>
            </a:r>
            <a:r>
              <a:rPr lang="en-US" dirty="0"/>
              <a:t>green</a:t>
            </a:r>
          </a:p>
          <a:p>
            <a:endParaRPr lang="en-US" dirty="0"/>
          </a:p>
          <a:p>
            <a:r>
              <a:rPr lang="en-US" b="1" i="0" u="none" strike="noStrike" kern="1200" dirty="0">
                <a:solidFill>
                  <a:schemeClr val="tx1"/>
                </a:solidFill>
                <a:effectLst/>
              </a:rPr>
              <a:t>Song suggestions</a:t>
            </a:r>
            <a:r>
              <a:rPr lang="en-US" b="1" dirty="0"/>
              <a:t>:</a:t>
            </a:r>
          </a:p>
          <a:p>
            <a:r>
              <a:rPr lang="en-US" dirty="0"/>
              <a:t>Make me a channel of your peace (898, Laudate)</a:t>
            </a:r>
          </a:p>
          <a:p>
            <a:endParaRPr lang="en-US" b="1" dirty="0"/>
          </a:p>
          <a:p>
            <a:r>
              <a:rPr lang="en-US" b="1" dirty="0"/>
              <a:t>Welcome</a:t>
            </a:r>
          </a:p>
          <a:p>
            <a:r>
              <a:rPr lang="en-US" dirty="0"/>
              <a:t>Today we hear about how Jesus went onto a mountain and taught his disciples. Jesus told them about the kind of person who makes him happy and who is blessed. Some of what he said might be surprising, so let’s think about it together.</a:t>
            </a:r>
          </a:p>
          <a:p>
            <a:endParaRPr lang="en-US" b="1" dirty="0">
              <a:solidFill>
                <a:srgbClr val="000000"/>
              </a:solidFill>
            </a:endParaRPr>
          </a:p>
          <a:p>
            <a:r>
              <a:rPr lang="en-US" dirty="0">
                <a:solidFill>
                  <a:srgbClr val="38383C"/>
                </a:solidFill>
                <a:highlight>
                  <a:srgbClr val="F4F4F5"/>
                </a:highlight>
              </a:rPr>
              <a:t>Salina and </a:t>
            </a:r>
            <a:r>
              <a:rPr lang="en-US" err="1">
                <a:solidFill>
                  <a:srgbClr val="38383C"/>
                </a:solidFill>
                <a:highlight>
                  <a:srgbClr val="F4F4F5"/>
                </a:highlight>
              </a:rPr>
              <a:t>Mogibor</a:t>
            </a:r>
            <a:r>
              <a:rPr lang="en-US">
                <a:solidFill>
                  <a:srgbClr val="38383C"/>
                </a:solidFill>
                <a:highlight>
                  <a:srgbClr val="F4F4F5"/>
                </a:highlight>
              </a:rPr>
              <a:t>, Bangladesh</a:t>
            </a:r>
          </a:p>
          <a:p>
            <a:r>
              <a:rPr lang="en-US" dirty="0">
                <a:solidFill>
                  <a:srgbClr val="38383C"/>
                </a:solidFill>
                <a:highlight>
                  <a:srgbClr val="F4F4F5"/>
                </a:highlight>
              </a:rPr>
              <a:t>Photo credit: Amit Rudro</a:t>
            </a:r>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highlight>
                  <a:srgbClr val="F4F4F5"/>
                </a:highlight>
              </a:rPr>
              <a:t>Roxinne</a:t>
            </a:r>
            <a:r>
              <a:rPr lang="en-US" dirty="0">
                <a:highlight>
                  <a:srgbClr val="F4F4F5"/>
                </a:highlight>
              </a:rPr>
              <a:t> volunteers in the Diocese of Northampton</a:t>
            </a:r>
            <a:endParaRPr lang="en-US" dirty="0"/>
          </a:p>
          <a:p>
            <a:r>
              <a:rPr lang="en-US" dirty="0"/>
              <a:t>Photo credit: CAFOD Northampton</a:t>
            </a:r>
          </a:p>
        </p:txBody>
      </p:sp>
      <p:sp>
        <p:nvSpPr>
          <p:cNvPr id="4" name="Slide Number Placeholder 3"/>
          <p:cNvSpPr>
            <a:spLocks noGrp="1"/>
          </p:cNvSpPr>
          <p:nvPr>
            <p:ph type="sldNum" sz="quarter" idx="5"/>
          </p:nvPr>
        </p:nvSpPr>
        <p:spPr/>
        <p:txBody>
          <a:bodyPr/>
          <a:lstStyle/>
          <a:p>
            <a:fld id="{467C0A84-E356-4051-98B9-B29298D6E6F5}" type="slidenum">
              <a:rPr lang="en-GB" smtClean="0"/>
              <a:t>13</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14</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16</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err="1">
                <a:solidFill>
                  <a:srgbClr val="38383C"/>
                </a:solidFill>
                <a:highlight>
                  <a:srgbClr val="F4F4F5"/>
                </a:highlight>
              </a:rPr>
              <a:t>Anuarite</a:t>
            </a:r>
            <a:r>
              <a:rPr lang="en-GB" dirty="0">
                <a:solidFill>
                  <a:srgbClr val="38383C"/>
                </a:solidFill>
                <a:highlight>
                  <a:srgbClr val="F4F4F5"/>
                </a:highlight>
              </a:rPr>
              <a:t> </a:t>
            </a:r>
            <a:r>
              <a:rPr lang="en-GB" dirty="0" err="1">
                <a:solidFill>
                  <a:srgbClr val="38383C"/>
                </a:solidFill>
                <a:highlight>
                  <a:srgbClr val="F4F4F5"/>
                </a:highlight>
              </a:rPr>
              <a:t>Kahindo</a:t>
            </a:r>
            <a:r>
              <a:rPr lang="en-GB" dirty="0">
                <a:solidFill>
                  <a:srgbClr val="38383C"/>
                </a:solidFill>
                <a:highlight>
                  <a:srgbClr val="F4F4F5"/>
                </a:highlight>
              </a:rPr>
              <a:t> sharing milk with her children, DRC</a:t>
            </a:r>
            <a:endParaRPr lang="en-US" dirty="0"/>
          </a:p>
          <a:p>
            <a:pPr>
              <a:defRPr/>
            </a:pPr>
            <a:r>
              <a:rPr lang="en-US" dirty="0">
                <a:solidFill>
                  <a:srgbClr val="000000"/>
                </a:solidFill>
                <a:highlight>
                  <a:srgbClr val="F4F4F5"/>
                </a:highlight>
                <a:ea typeface="Calibri"/>
                <a:cs typeface="Calibri"/>
              </a:rPr>
              <a:t>Photo credit: Arlette Bashizi</a:t>
            </a:r>
            <a:endParaRPr lang="en-GB" dirty="0">
              <a:solidFill>
                <a:srgbClr val="38383C"/>
              </a:solidFill>
              <a:highlight>
                <a:srgbClr val="F4F4F5"/>
              </a:highlight>
              <a:ea typeface="Calibri"/>
              <a:cs typeface="Calibri"/>
            </a:endParaRPr>
          </a:p>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5</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highlight>
                  <a:srgbClr val="F4F4F5"/>
                </a:highlight>
              </a:rPr>
              <a:t>What kinds of people did Jesus say would be happy? And what will happen to them? (E.g. those who mourn will be comforted. Those who are hungry will be satisfied.)</a:t>
            </a:r>
            <a:endParaRPr lang="en-US" dirty="0"/>
          </a:p>
          <a:p>
            <a:endParaRPr lang="en-GB" dirty="0">
              <a:solidFill>
                <a:srgbClr val="000000"/>
              </a:solidFill>
              <a:highlight>
                <a:srgbClr val="F4F4F5"/>
              </a:highlight>
            </a:endParaRPr>
          </a:p>
          <a:p>
            <a:r>
              <a:rPr lang="en-US" dirty="0">
                <a:solidFill>
                  <a:srgbClr val="38383C"/>
                </a:solidFill>
                <a:highlight>
                  <a:srgbClr val="F4F4F5"/>
                </a:highlight>
              </a:rPr>
              <a:t>Helping communities rebuild lives affected by the Pakistan floods</a:t>
            </a:r>
            <a:endParaRPr lang="en-US" dirty="0">
              <a:solidFill>
                <a:srgbClr val="000000"/>
              </a:solidFill>
            </a:endParaRPr>
          </a:p>
          <a:p>
            <a:r>
              <a:rPr lang="en-US" dirty="0">
                <a:solidFill>
                  <a:srgbClr val="38383C"/>
                </a:solidFill>
                <a:highlight>
                  <a:srgbClr val="F4F4F5"/>
                </a:highlight>
              </a:rPr>
              <a:t>Photo credit: Community World Service Asia (CWSA</a:t>
            </a:r>
            <a:endParaRPr lang="en-US"/>
          </a:p>
          <a:p>
            <a:r>
              <a:rPr lang="en-US" dirty="0">
                <a:solidFill>
                  <a:srgbClr val="38383C"/>
                </a:solidFill>
                <a:highlight>
                  <a:srgbClr val="F4F4F5"/>
                </a:highlight>
              </a:rPr>
              <a:t>St Chad's Primary School students </a:t>
            </a:r>
            <a:endParaRPr lang="en-US" dirty="0">
              <a:solidFill>
                <a:srgbClr val="000000"/>
              </a:solidFill>
            </a:endParaRPr>
          </a:p>
          <a:p>
            <a:r>
              <a:rPr lang="en-US" dirty="0">
                <a:solidFill>
                  <a:srgbClr val="38383C"/>
                </a:solidFill>
                <a:highlight>
                  <a:srgbClr val="F4F4F5"/>
                </a:highlight>
              </a:rPr>
              <a:t>Photo credit: Joe Newman</a:t>
            </a:r>
            <a:endParaRPr lang="en-US" dirty="0"/>
          </a:p>
          <a:p>
            <a:r>
              <a:rPr lang="en-US" dirty="0">
                <a:solidFill>
                  <a:srgbClr val="38383C"/>
                </a:solidFill>
                <a:highlight>
                  <a:srgbClr val="F4F4F5"/>
                </a:highlight>
              </a:rPr>
              <a:t>Yani with her family, South Sudan</a:t>
            </a:r>
            <a:endParaRPr lang="en-US" dirty="0">
              <a:solidFill>
                <a:srgbClr val="000000"/>
              </a:solidFill>
            </a:endParaRPr>
          </a:p>
          <a:p>
            <a:r>
              <a:rPr lang="en-US" dirty="0">
                <a:solidFill>
                  <a:srgbClr val="38383C"/>
                </a:solidFill>
                <a:highlight>
                  <a:srgbClr val="F4F4F5"/>
                </a:highlight>
              </a:rPr>
              <a:t>Photo credit: Amed Seed</a:t>
            </a:r>
            <a:endParaRPr lang="en-US" dirty="0"/>
          </a:p>
          <a:p>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in Herefordshire</a:t>
            </a:r>
          </a:p>
          <a:p>
            <a:r>
              <a:rPr lang="en-US" dirty="0">
                <a:ea typeface="Calibri"/>
                <a:cs typeface="Calibri"/>
              </a:rPr>
              <a:t>Photo credit: Victoria Ahmed</a:t>
            </a:r>
            <a:endParaRPr lang="en-US" dirty="0">
              <a:solidFill>
                <a:srgbClr val="38383C"/>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children to answer these questions and encourage some discussion. </a:t>
            </a:r>
          </a:p>
          <a:p>
            <a:endParaRPr lang="en-GB" dirty="0"/>
          </a:p>
          <a:p>
            <a:r>
              <a:rPr lang="en-GB" dirty="0"/>
              <a:t>Reaching out</a:t>
            </a:r>
          </a:p>
          <a:p>
            <a:r>
              <a:rPr lang="en-US" dirty="0"/>
              <a:t>Photo credit: Stock image</a:t>
            </a: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Happy</a:t>
            </a:r>
            <a:endParaRPr lang="en-US" dirty="0">
              <a:solidFill>
                <a:srgbClr val="444444"/>
              </a:solidFill>
            </a:endParaRPr>
          </a:p>
          <a:p>
            <a:r>
              <a:rPr lang="en-GB" dirty="0"/>
              <a:t>Photo credit: Fernando Marques on </a:t>
            </a:r>
            <a:r>
              <a:rPr lang="en-GB" dirty="0" err="1"/>
              <a:t>Unsplash</a:t>
            </a:r>
            <a:endParaRPr lang="en-US"/>
          </a:p>
        </p:txBody>
      </p:sp>
      <p:sp>
        <p:nvSpPr>
          <p:cNvPr id="4" name="Slide Number Placeholder 3"/>
          <p:cNvSpPr>
            <a:spLocks noGrp="1"/>
          </p:cNvSpPr>
          <p:nvPr>
            <p:ph type="sldNum" sz="quarter" idx="5"/>
          </p:nvPr>
        </p:nvSpPr>
        <p:spPr/>
        <p:txBody>
          <a:bodyPr/>
          <a:lstStyle/>
          <a:p>
            <a:fld id="{A3F0725B-8BBF-6349-B206-C25D6BA6A9C8}" type="slidenum">
              <a:rPr lang="en-US" smtClean="0"/>
              <a:t>9</a:t>
            </a:fld>
            <a:endParaRPr lang="en-US"/>
          </a:p>
        </p:txBody>
      </p:sp>
    </p:spTree>
    <p:extLst>
      <p:ext uri="{BB962C8B-B14F-4D97-AF65-F5344CB8AC3E}">
        <p14:creationId xmlns:p14="http://schemas.microsoft.com/office/powerpoint/2010/main" val="21245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Saidimu</a:t>
            </a:r>
            <a:r>
              <a:rPr lang="en-US" dirty="0">
                <a:latin typeface="Calibri"/>
                <a:ea typeface="Calibri"/>
                <a:cs typeface="Calibri"/>
              </a:rPr>
              <a:t>, Kenya</a:t>
            </a:r>
          </a:p>
          <a:p>
            <a:r>
              <a:rPr lang="en-US" dirty="0">
                <a:latin typeface="Calibri"/>
                <a:ea typeface="Calibri"/>
                <a:cs typeface="Calibri"/>
              </a:rPr>
              <a:t>Photo credit: </a:t>
            </a:r>
            <a:r>
              <a:rPr lang="en-US" dirty="0">
                <a:highlight>
                  <a:srgbClr val="F4F4F5"/>
                </a:highlight>
              </a:rPr>
              <a:t>Mwangi </a:t>
            </a:r>
            <a:r>
              <a:rPr lang="en-US" err="1">
                <a:highlight>
                  <a:srgbClr val="F4F4F5"/>
                </a:highlight>
              </a:rPr>
              <a:t>Kirubi</a:t>
            </a:r>
            <a:endParaRPr lang="en-US">
              <a:highlight>
                <a:srgbClr val="F4F4F5"/>
              </a:highlight>
            </a:endParaRPr>
          </a:p>
          <a:p>
            <a:endParaRPr lang="en-US" dirty="0">
              <a:latin typeface="Calibri"/>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3F0725B-8BBF-6349-B206-C25D6BA6A9C8}" type="slidenum">
              <a:rPr lang="en-US" smtClean="0"/>
              <a:t>10</a:t>
            </a:fld>
            <a:endParaRPr lang="en-US"/>
          </a:p>
        </p:txBody>
      </p:sp>
    </p:spTree>
    <p:extLst>
      <p:ext uri="{BB962C8B-B14F-4D97-AF65-F5344CB8AC3E}">
        <p14:creationId xmlns:p14="http://schemas.microsoft.com/office/powerpoint/2010/main" val="30595276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29/01/2026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29/01/2026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29/01/2026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2.jpe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hyperlink" Target="https://assets.ctfassets.net/vy3axnuecuwj/97fd7e1e8a26021a3f7e96a6f3c73b878c4f7dc1112cd893dd5eb6fad94cb583/7dcb077420a0a88c9780b025c600c222/Childrens_liturgy_4th_Sunday_in_Ordinary_Time_A4_2026_v1.pdf"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hyperlink" Target="https://cafod.org.uk/education/primary-teaching-resources/lent-resources-for-children/big-lent-walk-resources-for-schools" TargetMode="External"/><Relationship Id="rId7" Type="http://schemas.openxmlformats.org/officeDocument/2006/relationships/image" Target="../media/image26.jpeg"/><Relationship Id="rId2" Type="http://schemas.openxmlformats.org/officeDocument/2006/relationships/hyperlink" Target="https://cafod.org.uk/education/primary-teaching-resources/primary-school-assemblies/lent-assembly" TargetMode="External"/><Relationship Id="rId1" Type="http://schemas.openxmlformats.org/officeDocument/2006/relationships/slideLayout" Target="../slideLayouts/slideLayout8.xml"/><Relationship Id="rId6" Type="http://schemas.openxmlformats.org/officeDocument/2006/relationships/hyperlink" Target="https://cafod.org.uk/education/school-fundraising/big-lent-walk-resources-for-schools" TargetMode="Externa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1.jpe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a:latin typeface="Century Gothic"/>
              </a:rPr>
              <a:t>Gospel Celebration of the Word</a:t>
            </a:r>
            <a:endParaRPr lang="en-US">
              <a:latin typeface="Century Gothic" panose="020B0502020202020204" pitchFamily="34" charset="0"/>
            </a:endParaRPr>
          </a:p>
        </p:txBody>
      </p:sp>
      <p:sp>
        <p:nvSpPr>
          <p:cNvPr id="5" name="TextBox 4">
            <a:extLst>
              <a:ext uri="{FF2B5EF4-FFF2-40B4-BE49-F238E27FC236}">
                <a16:creationId xmlns:a16="http://schemas.microsoft.com/office/drawing/2014/main" id="{452ACAF9-520D-B0A2-873F-D17381A8AF66}"/>
              </a:ext>
            </a:extLst>
          </p:cNvPr>
          <p:cNvSpPr txBox="1"/>
          <p:nvPr/>
        </p:nvSpPr>
        <p:spPr>
          <a:xfrm>
            <a:off x="705927" y="1786027"/>
            <a:ext cx="387267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latin typeface="Century Gothic"/>
                <a:cs typeface="Times New Roman"/>
              </a:rPr>
              <a:t>What will you do to help Jesus’ words come alive in our world?</a:t>
            </a:r>
            <a:endParaRPr lang="en-US" dirty="0"/>
          </a:p>
        </p:txBody>
      </p:sp>
      <p:pic>
        <p:nvPicPr>
          <p:cNvPr id="4" name="Picture Placeholder 3" descr="A person and person holding grains&#10;&#10;AI-generated content may be incorrect.">
            <a:extLst>
              <a:ext uri="{FF2B5EF4-FFF2-40B4-BE49-F238E27FC236}">
                <a16:creationId xmlns:a16="http://schemas.microsoft.com/office/drawing/2014/main" id="{A01F0A62-AE63-4F4B-F292-567047E8E9CA}"/>
              </a:ext>
            </a:extLst>
          </p:cNvPr>
          <p:cNvPicPr>
            <a:picLocks noGrp="1" noChangeAspect="1"/>
          </p:cNvPicPr>
          <p:nvPr>
            <p:ph type="pic" sz="quarter" idx="10"/>
          </p:nvPr>
        </p:nvPicPr>
        <p:blipFill>
          <a:blip r:embed="rId3"/>
          <a:srcRect l="13319" r="13319"/>
          <a:stretch/>
        </p:blipFill>
        <p:spPr>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1224C86-08D2-98E9-21FF-ED20CB75F3C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3619B3A-112B-C873-A7A1-A5CED715FFA1}"/>
              </a:ext>
            </a:extLst>
          </p:cNvPr>
          <p:cNvSpPr>
            <a:spLocks noGrp="1"/>
          </p:cNvSpPr>
          <p:nvPr>
            <p:ph type="sldNum" sz="quarter" idx="12"/>
          </p:nvPr>
        </p:nvSpPr>
        <p:spPr/>
        <p:txBody>
          <a:bodyPr/>
          <a:lstStyle/>
          <a:p>
            <a:fld id="{EA6EBE3F-60D7-48A8-BD0B-B317D75812BF}" type="slidenum">
              <a:rPr lang="en-GB" smtClean="0"/>
              <a:t>10</a:t>
            </a:fld>
            <a:endParaRPr lang="en-GB"/>
          </a:p>
        </p:txBody>
      </p:sp>
      <p:sp>
        <p:nvSpPr>
          <p:cNvPr id="6" name="TextBox 5">
            <a:extLst>
              <a:ext uri="{FF2B5EF4-FFF2-40B4-BE49-F238E27FC236}">
                <a16:creationId xmlns:a16="http://schemas.microsoft.com/office/drawing/2014/main" id="{D4AC5633-62DB-F832-027A-39EFFD828AF6}"/>
              </a:ext>
            </a:extLst>
          </p:cNvPr>
          <p:cNvSpPr txBox="1"/>
          <p:nvPr/>
        </p:nvSpPr>
        <p:spPr>
          <a:xfrm>
            <a:off x="321866" y="721512"/>
            <a:ext cx="4061321"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 </a:t>
            </a:r>
            <a:endParaRPr lang="en-US" dirty="0"/>
          </a:p>
          <a:p>
            <a:pPr algn="l"/>
            <a:r>
              <a:rPr lang="en-US" dirty="0">
                <a:latin typeface="Century Gothic"/>
              </a:rPr>
              <a:t>One way you can help others in the way God asks is by raising money for CAFOD.</a:t>
            </a:r>
          </a:p>
          <a:p>
            <a:pPr algn="l"/>
            <a:endParaRPr lang="en-US" dirty="0">
              <a:latin typeface="Century Gothic"/>
            </a:endParaRPr>
          </a:p>
          <a:p>
            <a:pPr algn="l"/>
            <a:r>
              <a:rPr lang="en-US" dirty="0">
                <a:latin typeface="Century Gothic"/>
              </a:rPr>
              <a:t>Your fundraising helps our global family in need have enough food to eat and clean water to drink.</a:t>
            </a:r>
            <a:endParaRPr lang="en-US" dirty="0"/>
          </a:p>
          <a:p>
            <a:pPr algn="l"/>
            <a:endParaRPr lang="en-US" dirty="0">
              <a:latin typeface="Century Gothic"/>
            </a:endParaRPr>
          </a:p>
          <a:p>
            <a:pPr algn="l"/>
            <a:r>
              <a:rPr lang="en-US" dirty="0">
                <a:latin typeface="Century Gothic"/>
              </a:rPr>
              <a:t>It supports them if they need shelter or they need to stand up to unfair treatment. It helps them to help themselves have a happy life. </a:t>
            </a:r>
            <a:endParaRPr lang="en-US"/>
          </a:p>
          <a:p>
            <a:pPr algn="l"/>
            <a:endParaRPr lang="en-US" dirty="0">
              <a:latin typeface="Century Gothic"/>
            </a:endParaRPr>
          </a:p>
          <a:p>
            <a:pPr algn="l"/>
            <a:endParaRPr lang="en-US" dirty="0">
              <a:latin typeface="Century Gothic"/>
            </a:endParaRPr>
          </a:p>
          <a:p>
            <a:pPr algn="l"/>
            <a:endParaRPr lang="en-US" dirty="0">
              <a:latin typeface="Century Gothic"/>
            </a:endParaRPr>
          </a:p>
        </p:txBody>
      </p:sp>
      <p:pic>
        <p:nvPicPr>
          <p:cNvPr id="2" name="Picture 1" descr="A child holding a goat&#10;&#10;AI-generated content may be incorrect.">
            <a:extLst>
              <a:ext uri="{FF2B5EF4-FFF2-40B4-BE49-F238E27FC236}">
                <a16:creationId xmlns:a16="http://schemas.microsoft.com/office/drawing/2014/main" id="{59F1B143-9A75-86A4-E385-6796622846A2}"/>
              </a:ext>
            </a:extLst>
          </p:cNvPr>
          <p:cNvPicPr>
            <a:picLocks noChangeAspect="1"/>
          </p:cNvPicPr>
          <p:nvPr/>
        </p:nvPicPr>
        <p:blipFill>
          <a:blip r:embed="rId3"/>
          <a:stretch>
            <a:fillRect/>
          </a:stretch>
        </p:blipFill>
        <p:spPr>
          <a:xfrm>
            <a:off x="4381482" y="1100856"/>
            <a:ext cx="4357777" cy="2931004"/>
          </a:xfrm>
          <a:prstGeom prst="rect">
            <a:avLst/>
          </a:prstGeom>
        </p:spPr>
      </p:pic>
      <p:sp>
        <p:nvSpPr>
          <p:cNvPr id="3" name="TextBox 2">
            <a:extLst>
              <a:ext uri="{FF2B5EF4-FFF2-40B4-BE49-F238E27FC236}">
                <a16:creationId xmlns:a16="http://schemas.microsoft.com/office/drawing/2014/main" id="{BEF8C4C8-B0EA-5139-483F-E4B708107435}"/>
              </a:ext>
            </a:extLst>
          </p:cNvPr>
          <p:cNvSpPr txBox="1"/>
          <p:nvPr/>
        </p:nvSpPr>
        <p:spPr>
          <a:xfrm>
            <a:off x="4376954" y="4037293"/>
            <a:ext cx="44078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latin typeface="Century Gothic"/>
              </a:rPr>
              <a:t>With CAFOD's help, </a:t>
            </a:r>
            <a:r>
              <a:rPr lang="en-US" sz="1200" dirty="0" err="1">
                <a:latin typeface="Century Gothic"/>
              </a:rPr>
              <a:t>Saidimu's</a:t>
            </a:r>
            <a:r>
              <a:rPr lang="en-US" sz="1200" dirty="0">
                <a:latin typeface="Century Gothic"/>
              </a:rPr>
              <a:t> family in Kenya grows crops to eat and sell to make a living</a:t>
            </a:r>
            <a:endParaRPr lang="en-US" sz="1200" dirty="0">
              <a:solidFill>
                <a:srgbClr val="000000"/>
              </a:solidFill>
              <a:latin typeface="Century Gothic"/>
            </a:endParaRPr>
          </a:p>
        </p:txBody>
      </p:sp>
    </p:spTree>
    <p:extLst>
      <p:ext uri="{BB962C8B-B14F-4D97-AF65-F5344CB8AC3E}">
        <p14:creationId xmlns:p14="http://schemas.microsoft.com/office/powerpoint/2010/main" val="133227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600" dirty="0">
                <a:latin typeface="Century Gothic"/>
              </a:rPr>
              <a:t>We pray for all people who are poor, sad, </a:t>
            </a:r>
            <a:r>
              <a:rPr lang="en-US" sz="1600">
                <a:latin typeface="Century Gothic"/>
              </a:rPr>
              <a:t>hungry or in danger:</a:t>
            </a:r>
            <a:endParaRPr lang="en-US" sz="1600" dirty="0">
              <a:latin typeface="Century Gothic"/>
            </a:endParaRPr>
          </a:p>
          <a:p>
            <a:pPr marL="0" indent="0">
              <a:buNone/>
            </a:pPr>
            <a:r>
              <a:rPr lang="en-GB" sz="1600" dirty="0">
                <a:solidFill>
                  <a:schemeClr val="bg1"/>
                </a:solidFill>
                <a:latin typeface="Century Gothic"/>
                <a:ea typeface="Calibri"/>
                <a:cs typeface="Times New Roman"/>
              </a:rPr>
              <a:t>that we may stand alongside them and support them, as together we work for a better future for all people. </a:t>
            </a:r>
          </a:p>
          <a:p>
            <a:pPr marL="0" indent="0">
              <a:buNone/>
            </a:pPr>
            <a:r>
              <a:rPr lang="en-GB" sz="1600" dirty="0">
                <a:solidFill>
                  <a:schemeClr val="bg1"/>
                </a:solidFill>
                <a:latin typeface="Century Gothic"/>
                <a:ea typeface="Calibri"/>
                <a:cs typeface="Times New Roman"/>
              </a:rPr>
              <a:t>Lord in your mercy…</a:t>
            </a:r>
            <a:endParaRPr lang="en-GB" sz="1600">
              <a:solidFill>
                <a:schemeClr val="bg1"/>
              </a:solidFill>
              <a:latin typeface="Century Gothic"/>
            </a:endParaRPr>
          </a:p>
          <a:p>
            <a:pPr marL="0" indent="0">
              <a:buNone/>
            </a:pPr>
            <a:endParaRPr lang="en-US" sz="1600" dirty="0">
              <a:latin typeface="Century Gothic"/>
            </a:endParaRPr>
          </a:p>
          <a:p>
            <a:pPr marL="0" indent="0">
              <a:buNone/>
            </a:pPr>
            <a:endParaRPr lang="en-US" sz="1600" dirty="0">
              <a:latin typeface="Century Gothic" panose="020B0502020202020204" pitchFamily="34" charset="0"/>
            </a:endParaRPr>
          </a:p>
          <a:p>
            <a:pPr marL="0" indent="0">
              <a:buNone/>
            </a:pPr>
            <a:r>
              <a:rPr lang="en-US" sz="1600" dirty="0">
                <a:latin typeface="Century Gothic"/>
              </a:rPr>
              <a:t> </a:t>
            </a:r>
            <a:endParaRPr lang="en-US" sz="1600" dirty="0">
              <a:latin typeface="Century Gothic" panose="020B0502020202020204" pitchFamily="34" charset="0"/>
            </a:endParaRPr>
          </a:p>
          <a:p>
            <a:pPr marL="0" indent="0">
              <a:buNone/>
            </a:pPr>
            <a:endParaRPr lang="en-US" sz="1600" dirty="0">
              <a:solidFill>
                <a:srgbClr val="85A321"/>
              </a:solidFill>
              <a:latin typeface="Century Gothic" panose="020B0502020202020204" pitchFamily="34" charset="0"/>
              <a:cs typeface="Times New Roman"/>
            </a:endParaRPr>
          </a:p>
          <a:p>
            <a:pPr marL="0" indent="0">
              <a:buNone/>
            </a:pPr>
            <a:endParaRPr lang="en-US" sz="1600" dirty="0">
              <a:solidFill>
                <a:srgbClr val="85A321"/>
              </a:solidFill>
              <a:latin typeface="Century Gothic" panose="020B0502020202020204" pitchFamily="34" charset="0"/>
              <a:cs typeface="Times New Roman"/>
            </a:endParaRPr>
          </a:p>
          <a:p>
            <a:pPr marL="0" indent="0">
              <a:buNone/>
            </a:pPr>
            <a:r>
              <a:rPr lang="en-US" sz="1600" dirty="0">
                <a:latin typeface="Century Gothic"/>
                <a:cs typeface="Times New Roman"/>
              </a:rPr>
              <a:t>We pray for our parish, families and friends:</a:t>
            </a:r>
            <a:r>
              <a:rPr lang="en-US" sz="1600" dirty="0">
                <a:solidFill>
                  <a:srgbClr val="A2C617"/>
                </a:solidFill>
                <a:latin typeface="Century Gothic"/>
                <a:cs typeface="Times New Roman"/>
              </a:rPr>
              <a:t> </a:t>
            </a:r>
            <a:endParaRPr lang="en-US" sz="1600">
              <a:solidFill>
                <a:srgbClr val="FFFFFF"/>
              </a:solidFill>
              <a:latin typeface="Century Gothic"/>
              <a:cs typeface="Times New Roman"/>
            </a:endParaRPr>
          </a:p>
          <a:p>
            <a:pPr marL="0" indent="0">
              <a:buNone/>
            </a:pPr>
            <a:r>
              <a:rPr lang="en-US" sz="1600" dirty="0">
                <a:solidFill>
                  <a:schemeClr val="bg1"/>
                </a:solidFill>
                <a:latin typeface="Century Gothic"/>
                <a:cs typeface="Times New Roman"/>
              </a:rPr>
              <a:t>that we may work together with others to follow Jesus' word, bringing comfort to those who are sad and helping make sure all people have enough to eat. </a:t>
            </a:r>
          </a:p>
          <a:p>
            <a:pPr marL="0" indent="0">
              <a:buNone/>
            </a:pPr>
            <a:r>
              <a:rPr lang="en-US" sz="1600" dirty="0">
                <a:solidFill>
                  <a:schemeClr val="bg1"/>
                </a:solidFill>
                <a:latin typeface="Century Gothic"/>
                <a:cs typeface="Times New Roman"/>
              </a:rPr>
              <a:t>Lord in your mercy...</a:t>
            </a:r>
          </a:p>
          <a:p>
            <a:pPr marL="0" indent="0">
              <a:buNone/>
            </a:pPr>
            <a:endParaRPr lang="en-US" sz="1600" dirty="0">
              <a:solidFill>
                <a:schemeClr val="tx1"/>
              </a:solidFill>
              <a:latin typeface="Century Gothic"/>
            </a:endParaRPr>
          </a:p>
          <a:p>
            <a:pPr marL="121920" indent="-121920"/>
            <a:endParaRPr lang="en-US" sz="1600" dirty="0">
              <a:solidFill>
                <a:schemeClr val="tx1"/>
              </a:solidFill>
              <a:latin typeface="Century Gothic"/>
            </a:endParaRPr>
          </a:p>
          <a:p>
            <a:pPr marL="121920" indent="-121920"/>
            <a:endParaRPr lang="en-US" sz="150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2622759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937702" y="1127092"/>
            <a:ext cx="6206299" cy="3285884"/>
          </a:xfrm>
        </p:spPr>
        <p:txBody>
          <a:bodyPr vert="horz" lIns="731520" tIns="365760" rIns="365760" bIns="45720" numCol="2" spcCol="274320" rtlCol="0" anchor="t">
            <a:noAutofit/>
          </a:bodyPr>
          <a:lstStyle/>
          <a:p>
            <a:pPr marL="0" indent="0">
              <a:buNone/>
            </a:pPr>
            <a:r>
              <a:rPr lang="en-US" sz="1600" dirty="0">
                <a:latin typeface="Century Gothic"/>
              </a:rPr>
              <a:t>We pray for world leaders: </a:t>
            </a:r>
            <a:r>
              <a:rPr lang="en-GB" sz="1600" dirty="0">
                <a:solidFill>
                  <a:schemeClr val="bg1"/>
                </a:solidFill>
                <a:latin typeface="Century Gothic"/>
              </a:rPr>
              <a:t> </a:t>
            </a:r>
            <a:endParaRPr lang="en-US" sz="1600">
              <a:solidFill>
                <a:schemeClr val="bg1"/>
              </a:solidFill>
              <a:latin typeface="Montserrat ExtraBold"/>
            </a:endParaRPr>
          </a:p>
          <a:p>
            <a:pPr marL="0" indent="0">
              <a:buNone/>
            </a:pPr>
            <a:r>
              <a:rPr lang="en-GB" sz="1600" dirty="0">
                <a:solidFill>
                  <a:schemeClr val="bg1"/>
                </a:solidFill>
                <a:latin typeface="Century Gothic"/>
              </a:rPr>
              <a:t>that they may work to bring about a world that is like Jesus' teachings – a fairer more peaceful world where everyone has enough.</a:t>
            </a:r>
          </a:p>
          <a:p>
            <a:pPr marL="0" indent="0">
              <a:buNone/>
            </a:pPr>
            <a:r>
              <a:rPr lang="en-GB" sz="1600" dirty="0">
                <a:solidFill>
                  <a:schemeClr val="bg1"/>
                </a:solidFill>
                <a:latin typeface="Century Gothic"/>
              </a:rPr>
              <a:t>Lord in your mercy…</a:t>
            </a:r>
            <a:endParaRPr lang="en-US" sz="1600">
              <a:solidFill>
                <a:schemeClr val="bg1"/>
              </a:solidFill>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r>
              <a:rPr lang="en-US" sz="1600" dirty="0">
                <a:solidFill>
                  <a:srgbClr val="A2C617"/>
                </a:solidFill>
                <a:latin typeface="Century Gothic"/>
                <a:cs typeface="Times New Roman"/>
              </a:rPr>
              <a:t>God of mercy, open our hearts to listen to what Jesus tells us: </a:t>
            </a:r>
            <a:r>
              <a:rPr lang="en-US" sz="1600" dirty="0">
                <a:solidFill>
                  <a:schemeClr val="bg1"/>
                </a:solidFill>
                <a:latin typeface="Century Gothic"/>
                <a:cs typeface="Times New Roman"/>
              </a:rPr>
              <a:t>move us to do what we can to bring those words to life through our actions. </a:t>
            </a:r>
            <a:endParaRPr lang="en-GB" sz="1600">
              <a:solidFill>
                <a:schemeClr val="bg1"/>
              </a:solidFill>
              <a:latin typeface="Montserrat ExtraBold"/>
              <a:cs typeface="Times New Roman"/>
            </a:endParaRPr>
          </a:p>
          <a:p>
            <a:pPr marL="0" indent="0">
              <a:buNone/>
            </a:pPr>
            <a:r>
              <a:rPr lang="en-US" sz="1600" dirty="0">
                <a:solidFill>
                  <a:schemeClr val="bg1"/>
                </a:solidFill>
                <a:latin typeface="Century Gothic"/>
                <a:cs typeface="Times New Roman"/>
              </a:rPr>
              <a:t>Amen. </a:t>
            </a:r>
          </a:p>
          <a:p>
            <a:pPr marL="0" indent="0">
              <a:buNone/>
            </a:pPr>
            <a:endParaRPr lang="en-GB" sz="1600" dirty="0">
              <a:solidFill>
                <a:srgbClr val="FF0000"/>
              </a:solidFill>
              <a:latin typeface="Century Gothic"/>
              <a:cs typeface="Times New Roman"/>
            </a:endParaRPr>
          </a:p>
          <a:p>
            <a:pPr marL="0" indent="0">
              <a:buNone/>
            </a:pPr>
            <a:endParaRPr lang="en-GB" sz="1600" dirty="0">
              <a:solidFill>
                <a:srgbClr val="FF0000"/>
              </a:solidFill>
              <a:latin typeface="Century Gothic"/>
              <a:cs typeface="Times New Roman"/>
            </a:endParaRPr>
          </a:p>
          <a:p>
            <a:pPr marL="0" indent="0">
              <a:buNone/>
            </a:pPr>
            <a:endParaRPr lang="en-US" sz="1600" dirty="0">
              <a:solidFill>
                <a:srgbClr val="000000"/>
              </a:solidFill>
            </a:endParaRPr>
          </a:p>
          <a:p>
            <a:pPr marL="121920" indent="-121920"/>
            <a:endParaRPr lang="en-US" sz="1600" dirty="0"/>
          </a:p>
          <a:p>
            <a:pPr marL="121920" indent="-121920"/>
            <a:endParaRPr lang="en-US" sz="1500"/>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r>
              <a:rPr lang="en-US" dirty="0">
                <a:latin typeface="Montserrat Light"/>
              </a:rPr>
              <a:t>f</a:t>
            </a:r>
            <a:endParaRPr lang="en-US" dirty="0"/>
          </a:p>
        </p:txBody>
      </p:sp>
    </p:spTree>
    <p:extLst>
      <p:ext uri="{BB962C8B-B14F-4D97-AF65-F5344CB8AC3E}">
        <p14:creationId xmlns:p14="http://schemas.microsoft.com/office/powerpoint/2010/main" val="2257934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856030" y="4066124"/>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2"/>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481321" y="1787114"/>
            <a:ext cx="3107030" cy="154657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latin typeface="Century Gothic"/>
                <a:cs typeface="Times New Roman"/>
              </a:rPr>
              <a:t>What will you do this week to help Jesus’ words come alive in our world?</a:t>
            </a:r>
            <a:endParaRPr lang="en-US" dirty="0"/>
          </a:p>
        </p:txBody>
      </p:sp>
      <p:pic>
        <p:nvPicPr>
          <p:cNvPr id="2" name="Picture 1" descr="A person standing at a podium&#10;&#10;AI-generated content may be incorrect.">
            <a:extLst>
              <a:ext uri="{FF2B5EF4-FFF2-40B4-BE49-F238E27FC236}">
                <a16:creationId xmlns:a16="http://schemas.microsoft.com/office/drawing/2014/main" id="{DC75C4E8-B6FE-3A80-5C48-ABF784634F4A}"/>
              </a:ext>
            </a:extLst>
          </p:cNvPr>
          <p:cNvPicPr>
            <a:picLocks noChangeAspect="1"/>
          </p:cNvPicPr>
          <p:nvPr/>
        </p:nvPicPr>
        <p:blipFill>
          <a:blip r:embed="rId5"/>
          <a:srcRect l="-37" r="4372" b="1401"/>
          <a:stretch>
            <a:fillRect/>
          </a:stretch>
        </p:blipFill>
        <p:spPr>
          <a:xfrm>
            <a:off x="3595673" y="1021206"/>
            <a:ext cx="5081853" cy="3076134"/>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83120" y="859208"/>
            <a:ext cx="8581760" cy="6578724"/>
          </a:xfrm>
          <a:prstGeom prst="rect">
            <a:avLst/>
          </a:prstGeom>
          <a:noFill/>
        </p:spPr>
        <p:txBody>
          <a:bodyPr wrap="square" lIns="68580" tIns="34290" rIns="68580" bIns="34290" anchor="t">
            <a:spAutoFit/>
          </a:bodyPr>
          <a:lstStyle/>
          <a:p>
            <a:r>
              <a:rPr lang="en-GB" sz="1500" b="1" dirty="0">
                <a:latin typeface="Century Gothic"/>
              </a:rPr>
              <a:t>Activity suggestions</a:t>
            </a:r>
            <a:endParaRPr lang="en-GB" sz="1500" b="1" dirty="0">
              <a:solidFill>
                <a:srgbClr val="000000"/>
              </a:solidFill>
              <a:latin typeface="Century Gothic"/>
            </a:endParaRPr>
          </a:p>
          <a:p>
            <a:endParaRPr lang="en-US" sz="1500" dirty="0">
              <a:latin typeface="Century Gothic"/>
            </a:endParaRPr>
          </a:p>
          <a:p>
            <a:r>
              <a:rPr lang="en-US" sz="1500" dirty="0">
                <a:latin typeface="Century Gothic"/>
                <a:hlinkClick r:id="rId3"/>
              </a:rPr>
              <a:t>Download the illustration</a:t>
            </a:r>
            <a:endParaRPr lang="en-US">
              <a:latin typeface="Century Gothic"/>
            </a:endParaRPr>
          </a:p>
          <a:p>
            <a:endParaRPr lang="en-US" sz="1500">
              <a:latin typeface="Century Gothic"/>
              <a:cs typeface="Times New Roman"/>
            </a:endParaRPr>
          </a:p>
          <a:p>
            <a:pPr algn="l"/>
            <a:r>
              <a:rPr lang="en-GB" sz="1400" dirty="0">
                <a:latin typeface="Century Gothic"/>
                <a:cs typeface="Times New Roman"/>
              </a:rPr>
              <a:t>Invite the children to look at the accompanying illustration. One of the children has a full lunchbox and looks very happy. One of the children has not got very much at all in their lunchbox and looks sad and hungry. Encourage the children to think about what they have heard today, to colour in the picture, and underneath to draw what they could do if they were the child with the full lunchbox.</a:t>
            </a:r>
            <a:endParaRPr lang="en-GB" sz="1400">
              <a:latin typeface="Century Gothic"/>
            </a:endParaRPr>
          </a:p>
          <a:p>
            <a:pPr algn="l"/>
            <a:endParaRPr lang="en-GB" sz="1400" dirty="0">
              <a:latin typeface="Century Gothic"/>
              <a:cs typeface="Times New Roman"/>
            </a:endParaRPr>
          </a:p>
          <a:p>
            <a:pPr algn="l"/>
            <a:r>
              <a:rPr lang="en-GB" sz="1400" dirty="0">
                <a:latin typeface="Century Gothic"/>
                <a:cs typeface="Times New Roman"/>
              </a:rPr>
              <a:t>Remind the children to share all that they have heard and thought about today with the people at home. Encourage them to do what they can to help someone who is sad, hungry, thirsty, poor or afraid, so that Jesus’ words may become a reality.</a:t>
            </a:r>
          </a:p>
          <a:p>
            <a:pPr algn="l"/>
            <a:endParaRPr lang="en-GB" sz="1400" dirty="0">
              <a:latin typeface="Century Gothic"/>
              <a:cs typeface="Times New Roman"/>
            </a:endParaRPr>
          </a:p>
          <a:p>
            <a:pPr algn="l"/>
            <a:r>
              <a:rPr lang="en-GB" sz="1400" dirty="0">
                <a:latin typeface="Century Gothic"/>
                <a:cs typeface="Times New Roman"/>
              </a:rPr>
              <a:t>If they have written a prayer, encourage the children to say it together at home </a:t>
            </a:r>
            <a:r>
              <a:rPr lang="en-GB" sz="1400">
                <a:latin typeface="Century Gothic"/>
                <a:cs typeface="Times New Roman"/>
              </a:rPr>
              <a:t>during the</a:t>
            </a:r>
            <a:r>
              <a:rPr lang="en-GB" sz="1400" dirty="0">
                <a:latin typeface="Century Gothic"/>
                <a:cs typeface="Times New Roman"/>
              </a:rPr>
              <a:t> week. </a:t>
            </a:r>
            <a:endParaRPr lang="en-US" sz="1400" dirty="0">
              <a:latin typeface="Century Gothic"/>
              <a:cs typeface="Times New Roman"/>
            </a:endParaRPr>
          </a:p>
          <a:p>
            <a:pPr algn="l"/>
            <a:endParaRPr lang="en-GB" sz="1400" dirty="0">
              <a:latin typeface="Century Gothic"/>
              <a:cs typeface="Times New Roman"/>
            </a:endParaRPr>
          </a:p>
          <a:p>
            <a:pPr algn="l"/>
            <a:r>
              <a:rPr lang="en-GB" sz="1400" dirty="0">
                <a:latin typeface="Century Gothic"/>
                <a:cs typeface="Times New Roman"/>
              </a:rPr>
              <a:t>Remind them to love their neighbours during the week, to care for others and by doing so, to share the light of God’s love for us all with one another.</a:t>
            </a:r>
            <a:endParaRPr lang="en-GB" sz="1400" dirty="0"/>
          </a:p>
          <a:p>
            <a:pPr algn="l"/>
            <a:endParaRPr lang="en-GB" sz="1500" dirty="0">
              <a:latin typeface="Century Gothic"/>
              <a:cs typeface="Times New Roman"/>
            </a:endParaRPr>
          </a:p>
          <a:p>
            <a:pPr algn="l"/>
            <a:endParaRPr lang="en-GB" sz="1500" dirty="0">
              <a:latin typeface="Century Gothic"/>
              <a:cs typeface="Times New Roman"/>
            </a:endParaRPr>
          </a:p>
          <a:p>
            <a:pPr algn="l"/>
            <a:endParaRPr lang="en-GB" sz="1500" dirty="0">
              <a:latin typeface="Century Gothic"/>
              <a:cs typeface="Times New Roman"/>
            </a:endParaRPr>
          </a:p>
          <a:p>
            <a:pPr algn="l"/>
            <a:endParaRPr lang="en-GB" sz="1500" dirty="0">
              <a:latin typeface="Century Gothic"/>
              <a:cs typeface="Times New Roman"/>
            </a:endParaRPr>
          </a:p>
          <a:p>
            <a:pPr algn="l"/>
            <a:endParaRPr lang="en-GB" sz="1500" dirty="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400">
              <a:latin typeface="Century Gothic"/>
              <a:cs typeface="Times New Roman"/>
            </a:endParaRPr>
          </a:p>
          <a:p>
            <a:pPr algn="l"/>
            <a:endParaRPr lang="en-GB" sz="1400">
              <a:latin typeface="Century Gothic"/>
              <a:cs typeface="Times New Roman"/>
            </a:endParaRPr>
          </a:p>
        </p:txBody>
      </p:sp>
      <p:pic>
        <p:nvPicPr>
          <p:cNvPr id="3" name="Picture 2" descr="A black and white drawing of a child and child sitting on a bench&#10;&#10;AI-generated content may be incorrect.">
            <a:extLst>
              <a:ext uri="{FF2B5EF4-FFF2-40B4-BE49-F238E27FC236}">
                <a16:creationId xmlns:a16="http://schemas.microsoft.com/office/drawing/2014/main" id="{3F803249-B040-0FB6-553E-73DBBE5872E1}"/>
              </a:ext>
            </a:extLst>
          </p:cNvPr>
          <p:cNvPicPr>
            <a:picLocks noChangeAspect="1"/>
          </p:cNvPicPr>
          <p:nvPr/>
        </p:nvPicPr>
        <p:blipFill>
          <a:blip r:embed="rId4"/>
          <a:stretch>
            <a:fillRect/>
          </a:stretch>
        </p:blipFill>
        <p:spPr>
          <a:xfrm>
            <a:off x="2780606" y="131164"/>
            <a:ext cx="1043827" cy="1461541"/>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660191"/>
            <a:ext cx="2387693" cy="307777"/>
          </a:xfrm>
        </p:spPr>
        <p:txBody>
          <a:bodyPr/>
          <a:lstStyle/>
          <a:p>
            <a:pPr algn="ctr"/>
            <a:r>
              <a:rPr lang="en-US">
                <a:latin typeface="Century Gothic"/>
              </a:rPr>
              <a:t>Big Lent Walk resources</a:t>
            </a:r>
            <a:endParaRPr lang="en-US"/>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299181" y="2660191"/>
            <a:ext cx="2387693" cy="307777"/>
          </a:xfrm>
        </p:spPr>
        <p:txBody>
          <a:bodyPr/>
          <a:lstStyle/>
          <a:p>
            <a:r>
              <a:rPr lang="en-US" dirty="0">
                <a:latin typeface="Century Gothic"/>
              </a:rPr>
              <a:t>Lent resources </a:t>
            </a:r>
            <a:endParaRPr lang="en-US" dirty="0">
              <a:latin typeface="Century Gothic" panose="020B0502020202020204" pitchFamily="34" charset="0"/>
            </a:endParaRPr>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660191"/>
            <a:ext cx="2387693" cy="307777"/>
          </a:xfrm>
        </p:spPr>
        <p:txBody>
          <a:bodyPr/>
          <a:lstStyle/>
          <a:p>
            <a:pPr algn="ctr"/>
            <a:r>
              <a:rPr lang="en-US">
                <a:latin typeface="Century Gothic"/>
              </a:rPr>
              <a:t>Save the date!</a:t>
            </a:r>
            <a:endParaRPr lang="en-US">
              <a:latin typeface="Century Gothic" panose="020B0502020202020204" pitchFamily="34" charset="0"/>
            </a:endParaRP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a:latin typeface="Century Gothic"/>
            </a:endParaRPr>
          </a:p>
          <a:p>
            <a:pPr marL="121920" indent="-121920"/>
            <a:endParaRPr lang="en-US"/>
          </a:p>
        </p:txBody>
      </p:sp>
      <p:sp>
        <p:nvSpPr>
          <p:cNvPr id="26" name="Text Placeholder 25">
            <a:extLst>
              <a:ext uri="{FF2B5EF4-FFF2-40B4-BE49-F238E27FC236}">
                <a16:creationId xmlns:a16="http://schemas.microsoft.com/office/drawing/2014/main" id="{4278F38B-28FE-E990-DFC3-45493B46C543}"/>
              </a:ext>
            </a:extLst>
          </p:cNvPr>
          <p:cNvSpPr>
            <a:spLocks noGrp="1"/>
          </p:cNvSpPr>
          <p:nvPr>
            <p:ph type="body" sz="quarter" idx="28"/>
          </p:nvPr>
        </p:nvSpPr>
        <p:spPr>
          <a:xfrm>
            <a:off x="3365130" y="3112180"/>
            <a:ext cx="2612563" cy="1353312"/>
          </a:xfrm>
        </p:spPr>
        <p:txBody>
          <a:bodyPr vert="horz" lIns="0" tIns="0" rIns="91440" bIns="45720" rtlCol="0" anchor="t">
            <a:normAutofit/>
          </a:bodyPr>
          <a:lstStyle/>
          <a:p>
            <a:pPr marL="0" indent="0">
              <a:buNone/>
            </a:pPr>
            <a:r>
              <a:rPr lang="en-US" sz="1400" dirty="0">
                <a:latin typeface="Century Gothic"/>
                <a:hlinkClick r:id="rId2"/>
              </a:rPr>
              <a:t>Join our national assembly</a:t>
            </a:r>
            <a:endParaRPr lang="en-US" sz="1400" dirty="0">
              <a:latin typeface="Century Gothic"/>
            </a:endParaRPr>
          </a:p>
        </p:txBody>
      </p:sp>
      <p:sp>
        <p:nvSpPr>
          <p:cNvPr id="27" name="Text Placeholder 26">
            <a:extLst>
              <a:ext uri="{FF2B5EF4-FFF2-40B4-BE49-F238E27FC236}">
                <a16:creationId xmlns:a16="http://schemas.microsoft.com/office/drawing/2014/main" id="{7CE451F8-C45B-315D-0BD6-C272B41221B8}"/>
              </a:ext>
            </a:extLst>
          </p:cNvPr>
          <p:cNvSpPr>
            <a:spLocks noGrp="1"/>
          </p:cNvSpPr>
          <p:nvPr>
            <p:ph type="body" sz="quarter" idx="29"/>
          </p:nvPr>
        </p:nvSpPr>
        <p:spPr/>
        <p:txBody>
          <a:bodyPr vert="horz" lIns="0" tIns="0" rIns="91440" bIns="45720" rtlCol="0" anchor="t">
            <a:normAutofit/>
          </a:bodyPr>
          <a:lstStyle/>
          <a:p>
            <a:pPr marL="0" indent="0">
              <a:buNone/>
            </a:pPr>
            <a:r>
              <a:rPr lang="en-US" sz="1400" dirty="0">
                <a:latin typeface="Century Gothic"/>
                <a:ea typeface="+mn-lt"/>
                <a:cs typeface="+mn-lt"/>
                <a:hlinkClick r:id="rId3"/>
              </a:rPr>
              <a:t>Explore our Lent resources</a:t>
            </a:r>
            <a:endParaRPr lang="en-US" sz="1400" dirty="0">
              <a:latin typeface="Century Gothic"/>
            </a:endParaRPr>
          </a:p>
          <a:p>
            <a:pPr marL="0" indent="0">
              <a:buNone/>
            </a:pPr>
            <a:endParaRPr lang="en-US" dirty="0"/>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15</a:t>
            </a:fld>
            <a:endParaRPr lang="en-US"/>
          </a:p>
        </p:txBody>
      </p:sp>
      <p:pic>
        <p:nvPicPr>
          <p:cNvPr id="2" name="Picture Placeholder 1" descr="A child sitting on a bench in a field pouring water&#10;&#10;AI-generated content may be incorrect.">
            <a:extLst>
              <a:ext uri="{FF2B5EF4-FFF2-40B4-BE49-F238E27FC236}">
                <a16:creationId xmlns:a16="http://schemas.microsoft.com/office/drawing/2014/main" id="{C5378C02-7D93-7B58-14D3-D304924EF953}"/>
              </a:ext>
            </a:extLst>
          </p:cNvPr>
          <p:cNvPicPr>
            <a:picLocks noGrp="1" noChangeAspect="1"/>
          </p:cNvPicPr>
          <p:nvPr>
            <p:ph type="pic" sz="quarter" idx="30"/>
          </p:nvPr>
        </p:nvPicPr>
        <p:blipFill>
          <a:blip r:embed="rId4"/>
          <a:srcRect t="11878" b="11878"/>
          <a:stretch/>
        </p:blipFill>
        <p:spPr>
          <a:prstGeom prst="rect">
            <a:avLst/>
          </a:prstGeom>
        </p:spPr>
      </p:pic>
      <p:pic>
        <p:nvPicPr>
          <p:cNvPr id="16" name="Picture Placeholder 15" descr="A group of children holding a banner&#10;&#10;AI-generated content may be incorrect.">
            <a:extLst>
              <a:ext uri="{FF2B5EF4-FFF2-40B4-BE49-F238E27FC236}">
                <a16:creationId xmlns:a16="http://schemas.microsoft.com/office/drawing/2014/main" id="{B2D3B69E-E601-8ED6-2B05-0FB9197D6231}"/>
              </a:ext>
            </a:extLst>
          </p:cNvPr>
          <p:cNvPicPr>
            <a:picLocks noGrp="1" noChangeAspect="1"/>
          </p:cNvPicPr>
          <p:nvPr>
            <p:ph type="pic" sz="quarter" idx="16"/>
          </p:nvPr>
        </p:nvPicPr>
        <p:blipFill>
          <a:blip r:embed="rId5"/>
          <a:srcRect t="11921" b="11921"/>
          <a:stretch/>
        </p:blipFill>
        <p:spPr>
          <a:prstGeom prst="rect">
            <a:avLst/>
          </a:prstGeom>
        </p:spPr>
      </p:pic>
      <p:sp>
        <p:nvSpPr>
          <p:cNvPr id="11" name="TextBox 10">
            <a:extLst>
              <a:ext uri="{FF2B5EF4-FFF2-40B4-BE49-F238E27FC236}">
                <a16:creationId xmlns:a16="http://schemas.microsoft.com/office/drawing/2014/main" id="{91B026E1-2B6C-A256-EFC0-A0DF06B6DB36}"/>
              </a:ext>
            </a:extLst>
          </p:cNvPr>
          <p:cNvSpPr txBox="1"/>
          <p:nvPr/>
        </p:nvSpPr>
        <p:spPr>
          <a:xfrm>
            <a:off x="317108" y="3108689"/>
            <a:ext cx="27291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hlinkClick r:id="rId6"/>
              </a:rPr>
              <a:t>Join us on the Big Lent Walk!</a:t>
            </a:r>
            <a:endParaRPr lang="en-US" sz="1400">
              <a:latin typeface="Century Gothic"/>
            </a:endParaRPr>
          </a:p>
        </p:txBody>
      </p:sp>
      <p:pic>
        <p:nvPicPr>
          <p:cNvPr id="8" name="Picture Placeholder 7">
            <a:extLst>
              <a:ext uri="{FF2B5EF4-FFF2-40B4-BE49-F238E27FC236}">
                <a16:creationId xmlns:a16="http://schemas.microsoft.com/office/drawing/2014/main" id="{7A3C9EB4-5E85-CB08-C887-BCDB5E3FD99B}"/>
              </a:ext>
            </a:extLst>
          </p:cNvPr>
          <p:cNvPicPr>
            <a:picLocks noGrp="1" noChangeAspect="1"/>
          </p:cNvPicPr>
          <p:nvPr>
            <p:ph type="pic" sz="quarter" idx="31"/>
          </p:nvPr>
        </p:nvPicPr>
        <p:blipFill>
          <a:blip r:embed="rId7">
            <a:extLst>
              <a:ext uri="{28A0092B-C50C-407E-A947-70E740481C1C}">
                <a14:useLocalDpi xmlns:a14="http://schemas.microsoft.com/office/drawing/2010/main" val="0"/>
              </a:ext>
            </a:extLst>
          </a:blip>
          <a:srcRect t="11878" b="11878"/>
          <a:stretch>
            <a:fillRect/>
          </a:stretch>
        </p:blipFill>
        <p:spPr/>
      </p:pic>
    </p:spTree>
    <p:extLst>
      <p:ext uri="{BB962C8B-B14F-4D97-AF65-F5344CB8AC3E}">
        <p14:creationId xmlns:p14="http://schemas.microsoft.com/office/powerpoint/2010/main" val="1858560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474147" y="1319343"/>
            <a:ext cx="3094754" cy="3710171"/>
          </a:xfrm>
        </p:spPr>
        <p:txBody>
          <a:bodyPr/>
          <a:lstStyle/>
          <a:p>
            <a:pPr rtl="0" fontAlgn="base"/>
            <a:br>
              <a:rPr lang="en-US" dirty="0">
                <a:latin typeface="Century Gothic" panose="020B0502020202020204" pitchFamily="34" charset="0"/>
              </a:rPr>
            </a:br>
            <a:r>
              <a:rPr lang="en-US" sz="1900" dirty="0">
                <a:solidFill>
                  <a:srgbClr val="000000"/>
                </a:solidFill>
                <a:latin typeface="Century Gothic"/>
                <a:cs typeface="Times New Roman"/>
              </a:rPr>
              <a:t>God of love, </a:t>
            </a:r>
            <a:br>
              <a:rPr lang="en-US" sz="1900" dirty="0">
                <a:latin typeface="Century Gothic"/>
                <a:cs typeface="Times New Roman"/>
              </a:rPr>
            </a:br>
            <a:r>
              <a:rPr lang="en-US" sz="1900" dirty="0">
                <a:solidFill>
                  <a:srgbClr val="000000"/>
                </a:solidFill>
                <a:latin typeface="Century Gothic"/>
                <a:cs typeface="Times New Roman"/>
              </a:rPr>
              <a:t>You bless those people who are poor, who are sad, who are hungry and thirsty and who are hurt because they stand up for what they believe in. Help us to follow in your way. Amen.</a:t>
            </a:r>
            <a:br>
              <a:rPr lang="en-US" sz="1800" dirty="0">
                <a:latin typeface="Century Gothic"/>
              </a:rPr>
            </a:br>
            <a:br>
              <a:rPr lang="en-US" dirty="0">
                <a:latin typeface="Century Gothic"/>
              </a:rPr>
            </a:br>
            <a:endParaRPr lang="en-US"/>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368210" y="167694"/>
            <a:ext cx="3491110" cy="346249"/>
          </a:xfrm>
          <a:prstGeom prst="rect">
            <a:avLst/>
          </a:prstGeom>
          <a:noFill/>
        </p:spPr>
        <p:txBody>
          <a:bodyPr wrap="square" lIns="68580" tIns="34290" rIns="68580" bIns="34290" rtlCol="0" anchor="t">
            <a:spAutoFit/>
          </a:bodyPr>
          <a:lstStyle/>
          <a:p>
            <a:r>
              <a:rPr lang="en-US" b="1" dirty="0">
                <a:latin typeface="Century Gothic"/>
                <a:cs typeface="Segoe UI"/>
              </a:rPr>
              <a:t>Gospel: Matthew 5:1-12a</a:t>
            </a:r>
            <a:endParaRPr lang="en-US" b="1" dirty="0">
              <a:latin typeface="Century Gothic" panose="020B0502020202020204" pitchFamily="34" charset="0"/>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415958" y="4458115"/>
            <a:ext cx="5425188" cy="538843"/>
            <a:chOff x="344402" y="5670044"/>
            <a:chExt cx="7233584" cy="718457"/>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211917" y="903391"/>
            <a:ext cx="8709768" cy="68018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Times New Roman"/>
              </a:rPr>
              <a:t>Jesus saw the crowds and went up a hill, where he sat down. His disciples gathered around him, and he began to teach them:</a:t>
            </a:r>
            <a:endParaRPr lang="en-US" dirty="0">
              <a:solidFill>
                <a:srgbClr val="000000"/>
              </a:solidFill>
              <a:latin typeface="Century Gothic"/>
              <a:cs typeface="Times New Roman"/>
            </a:endParaRPr>
          </a:p>
          <a:p>
            <a:pPr algn="l"/>
            <a:endParaRPr lang="en-US" dirty="0">
              <a:latin typeface="Century Gothic"/>
              <a:cs typeface="Times New Roman"/>
            </a:endParaRPr>
          </a:p>
          <a:p>
            <a:pPr algn="l"/>
            <a:r>
              <a:rPr lang="en-US" dirty="0">
                <a:latin typeface="Century Gothic"/>
                <a:cs typeface="Times New Roman"/>
              </a:rPr>
              <a:t>“Happy are those who know they are spiritually poor; the Kingdom of heaven belongs to them! </a:t>
            </a:r>
          </a:p>
          <a:p>
            <a:pPr algn="l"/>
            <a:r>
              <a:rPr lang="en-US" dirty="0">
                <a:latin typeface="Century Gothic"/>
                <a:cs typeface="Times New Roman"/>
              </a:rPr>
              <a:t>Happy are those who mourn; God will comfort them! </a:t>
            </a:r>
          </a:p>
          <a:p>
            <a:pPr algn="l"/>
            <a:r>
              <a:rPr lang="en-US" dirty="0">
                <a:latin typeface="Century Gothic"/>
                <a:cs typeface="Times New Roman"/>
              </a:rPr>
              <a:t>Happy are those who hunger and thirst for what is right; God will satisfy them fully! </a:t>
            </a:r>
          </a:p>
          <a:p>
            <a:pPr algn="l"/>
            <a:r>
              <a:rPr lang="en-US" dirty="0">
                <a:latin typeface="Century Gothic"/>
                <a:cs typeface="Times New Roman"/>
              </a:rPr>
              <a:t>Happy are those who are merciful to others; God will be merciful to them!</a:t>
            </a:r>
            <a:endParaRPr lang="en-US">
              <a:latin typeface="Century Gothic"/>
            </a:endParaRPr>
          </a:p>
          <a:p>
            <a:pPr algn="l"/>
            <a:r>
              <a:rPr lang="en-US" dirty="0">
                <a:latin typeface="Century Gothic"/>
                <a:cs typeface="Times New Roman"/>
              </a:rPr>
              <a:t>Happy are the pure in heart; they will see God! </a:t>
            </a:r>
          </a:p>
          <a:p>
            <a:pPr algn="l"/>
            <a:r>
              <a:rPr lang="en-US" dirty="0">
                <a:latin typeface="Century Gothic"/>
                <a:cs typeface="Times New Roman"/>
              </a:rPr>
              <a:t>Happy are those who work for peace; God will call them his children! </a:t>
            </a:r>
            <a:endParaRPr lang="en-US">
              <a:latin typeface="Century Gothic"/>
              <a:cs typeface="Times New Roman"/>
            </a:endParaRPr>
          </a:p>
          <a:p>
            <a:pPr algn="l"/>
            <a:r>
              <a:rPr lang="en-US" dirty="0">
                <a:latin typeface="Century Gothic"/>
                <a:cs typeface="Times New Roman"/>
              </a:rPr>
              <a:t>Happy are those who are persecuted because they do what God requires; the Kingdom of heaven belongs to them!"</a:t>
            </a:r>
            <a:endParaRPr lang="en-US" dirty="0">
              <a:latin typeface="Century Gothic"/>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sz="2000">
              <a:latin typeface="Century Gothic"/>
              <a:cs typeface="Times New Roman"/>
            </a:endParaRPr>
          </a:p>
          <a:p>
            <a:pPr algn="l"/>
            <a:endParaRPr lang="en-US" sz="2000">
              <a:latin typeface="Century Gothic"/>
              <a:cs typeface="Times New Roman"/>
            </a:endParaRPr>
          </a:p>
          <a:p>
            <a:pPr algn="l"/>
            <a:endParaRPr lang="en-US">
              <a:latin typeface="Times New Roman"/>
              <a:cs typeface="Times New Roman"/>
            </a:endParaRPr>
          </a:p>
          <a:p>
            <a:pPr algn="l"/>
            <a:endParaRPr lang="en-US"/>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D0193E8-1E54-D0D2-CD60-8F86FD17E04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58E893-D46B-72DB-220A-862C514E5806}"/>
              </a:ext>
            </a:extLst>
          </p:cNvPr>
          <p:cNvSpPr>
            <a:spLocks noGrp="1"/>
          </p:cNvSpPr>
          <p:nvPr>
            <p:ph type="sldNum" sz="quarter" idx="12"/>
          </p:nvPr>
        </p:nvSpPr>
        <p:spPr/>
        <p:txBody>
          <a:bodyPr/>
          <a:lstStyle/>
          <a:p>
            <a:fld id="{EA6EBE3F-60D7-48A8-BD0B-B317D75812BF}" type="slidenum">
              <a:rPr lang="en-GB" smtClean="0"/>
              <a:t>4</a:t>
            </a:fld>
            <a:endParaRPr lang="en-GB"/>
          </a:p>
        </p:txBody>
      </p:sp>
      <p:sp>
        <p:nvSpPr>
          <p:cNvPr id="7" name="TextBox 6">
            <a:extLst>
              <a:ext uri="{FF2B5EF4-FFF2-40B4-BE49-F238E27FC236}">
                <a16:creationId xmlns:a16="http://schemas.microsoft.com/office/drawing/2014/main" id="{42F33BD1-E3A4-2B07-46CF-4E2BBFA15144}"/>
              </a:ext>
            </a:extLst>
          </p:cNvPr>
          <p:cNvSpPr txBox="1"/>
          <p:nvPr/>
        </p:nvSpPr>
        <p:spPr>
          <a:xfrm>
            <a:off x="322045" y="1285994"/>
            <a:ext cx="854694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“Happy are you when people insult you and persecute you and tell all kinds of evil lies against you because you are my followers. Be happy and glad, for a great reward is kept for you in heaven. This is how the prophets who lived before you were persecuted.”</a:t>
            </a:r>
          </a:p>
          <a:p>
            <a:pPr algn="l"/>
            <a:endParaRPr lang="en-US" dirty="0"/>
          </a:p>
        </p:txBody>
      </p:sp>
    </p:spTree>
    <p:extLst>
      <p:ext uri="{BB962C8B-B14F-4D97-AF65-F5344CB8AC3E}">
        <p14:creationId xmlns:p14="http://schemas.microsoft.com/office/powerpoint/2010/main" val="2545819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791532"/>
            <a:ext cx="5435840" cy="3952734"/>
          </a:xfrm>
          <a:prstGeom prst="rect">
            <a:avLst/>
          </a:prstGeom>
        </p:spPr>
        <p:txBody>
          <a:bodyPr wrap="square">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r>
              <a:rPr lang="en-GB" sz="2100">
                <a:latin typeface="Century Gothic" panose="020B0502020202020204" pitchFamily="34" charset="0"/>
              </a:rPr>
              <a:t> </a:t>
            </a: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298003" y="814102"/>
            <a:ext cx="8844449"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Century Gothic"/>
              </a:rPr>
              <a:t>What do you remember from the Gospel reading? </a:t>
            </a:r>
            <a:endParaRPr lang="en-US">
              <a:latin typeface="Arial" panose="020B0604020202020204"/>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5405397" y="1562280"/>
            <a:ext cx="3505824" cy="39780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dirty="0">
                <a:latin typeface="Century Gothic"/>
                <a:cs typeface="Times New Roman"/>
              </a:rPr>
              <a:t>Jesus teaches his disciples about the way he would like people to be treated.</a:t>
            </a:r>
            <a:endParaRPr lang="en-US" dirty="0">
              <a:latin typeface="Century Gothic"/>
              <a:cs typeface="Times New Roman"/>
            </a:endParaRPr>
          </a:p>
          <a:p>
            <a:pPr algn="l"/>
            <a:endParaRPr lang="en-GB" dirty="0">
              <a:latin typeface="Century Gothic"/>
              <a:cs typeface="Times New Roman"/>
            </a:endParaRPr>
          </a:p>
          <a:p>
            <a:pPr algn="l"/>
            <a:r>
              <a:rPr lang="en-GB" dirty="0">
                <a:latin typeface="Century Gothic"/>
                <a:cs typeface="Times New Roman"/>
              </a:rPr>
              <a:t>He sees some types of people as extra special. He says that they will be happy or blessed.</a:t>
            </a:r>
            <a:endParaRPr lang="en-US" dirty="0">
              <a:latin typeface="Century Gothic"/>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sz="2000"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endParaRPr lang="en-GB" dirty="0">
              <a:latin typeface="Century Gothic"/>
              <a:cs typeface="Times New Roman"/>
            </a:endParaRPr>
          </a:p>
        </p:txBody>
      </p:sp>
      <p:pic>
        <p:nvPicPr>
          <p:cNvPr id="12" name="Picture 11" descr="A group of children sitting on couches and holding cups&#10;&#10;AI-generated content may be incorrect.">
            <a:extLst>
              <a:ext uri="{FF2B5EF4-FFF2-40B4-BE49-F238E27FC236}">
                <a16:creationId xmlns:a16="http://schemas.microsoft.com/office/drawing/2014/main" id="{3F94680C-25D3-372B-BB67-C087CCED00E4}"/>
              </a:ext>
            </a:extLst>
          </p:cNvPr>
          <p:cNvPicPr>
            <a:picLocks noChangeAspect="1"/>
          </p:cNvPicPr>
          <p:nvPr/>
        </p:nvPicPr>
        <p:blipFill>
          <a:blip r:embed="rId5"/>
          <a:stretch>
            <a:fillRect/>
          </a:stretch>
        </p:blipFill>
        <p:spPr>
          <a:xfrm>
            <a:off x="628110" y="1326311"/>
            <a:ext cx="4458779" cy="2997680"/>
          </a:xfrm>
          <a:prstGeom prst="rect">
            <a:avLst/>
          </a:prstGeom>
        </p:spPr>
      </p:pic>
      <p:sp>
        <p:nvSpPr>
          <p:cNvPr id="13" name="TextBox 12">
            <a:extLst>
              <a:ext uri="{FF2B5EF4-FFF2-40B4-BE49-F238E27FC236}">
                <a16:creationId xmlns:a16="http://schemas.microsoft.com/office/drawing/2014/main" id="{53A26438-4893-9F5D-973D-FAED454BE31E}"/>
              </a:ext>
            </a:extLst>
          </p:cNvPr>
          <p:cNvSpPr txBox="1"/>
          <p:nvPr/>
        </p:nvSpPr>
        <p:spPr>
          <a:xfrm>
            <a:off x="664047" y="4352694"/>
            <a:ext cx="44389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latin typeface="Century Gothic"/>
              </a:rPr>
              <a:t>Sharing with my brother – the </a:t>
            </a:r>
            <a:r>
              <a:rPr lang="en-US" sz="1200" err="1">
                <a:latin typeface="Century Gothic"/>
              </a:rPr>
              <a:t>Kahindo</a:t>
            </a:r>
            <a:r>
              <a:rPr lang="en-US" sz="1200" dirty="0">
                <a:latin typeface="Century Gothic"/>
              </a:rPr>
              <a:t> children, DRC</a:t>
            </a:r>
          </a:p>
        </p:txBody>
      </p:sp>
    </p:spTree>
    <p:extLst>
      <p:ext uri="{BB962C8B-B14F-4D97-AF65-F5344CB8AC3E}">
        <p14:creationId xmlns:p14="http://schemas.microsoft.com/office/powerpoint/2010/main" val="43464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5596014" y="908598"/>
            <a:ext cx="327727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Century Gothic"/>
                <a:cs typeface="Times New Roman"/>
              </a:rPr>
              <a:t>What kinds of people did Jesus say would be happy? And what will happen to them? </a:t>
            </a:r>
            <a:endParaRPr lang="en-US" dirty="0">
              <a:latin typeface="Century Gothic"/>
              <a:cs typeface="Times New Roman"/>
            </a:endParaRPr>
          </a:p>
          <a:p>
            <a:pPr algn="l"/>
            <a:endParaRPr lang="en-GB" dirty="0">
              <a:latin typeface="Century Gothic"/>
              <a:cs typeface="Times New Roman"/>
            </a:endParaRPr>
          </a:p>
          <a:p>
            <a:pPr algn="l"/>
            <a:r>
              <a:rPr lang="en-GB" dirty="0">
                <a:latin typeface="Century Gothic"/>
                <a:cs typeface="Times New Roman"/>
              </a:rPr>
              <a:t>When will this happen? </a:t>
            </a:r>
            <a:endParaRPr lang="en-US" dirty="0"/>
          </a:p>
          <a:p>
            <a:pPr algn="l"/>
            <a:endParaRPr lang="en-GB" dirty="0">
              <a:latin typeface="Century Gothic"/>
              <a:cs typeface="Times New Roman"/>
            </a:endParaRPr>
          </a:p>
          <a:p>
            <a:pPr algn="l"/>
            <a:r>
              <a:rPr lang="en-GB" dirty="0">
                <a:latin typeface="Century Gothic"/>
                <a:cs typeface="Times New Roman"/>
              </a:rPr>
              <a:t>Will this only happen in heaven?</a:t>
            </a:r>
            <a:endParaRPr lang="en-US" dirty="0"/>
          </a:p>
          <a:p>
            <a:pPr algn="l"/>
            <a:endParaRPr lang="en-GB" dirty="0">
              <a:latin typeface="Century Gothic"/>
              <a:cs typeface="Times New Roman"/>
            </a:endParaRPr>
          </a:p>
          <a:p>
            <a:pPr algn="l"/>
            <a:r>
              <a:rPr lang="en-GB" dirty="0">
                <a:latin typeface="Century Gothic"/>
                <a:cs typeface="Times New Roman"/>
              </a:rPr>
              <a:t>Could it happen here on earth as well?</a:t>
            </a:r>
            <a:endParaRPr lang="en-US"/>
          </a:p>
          <a:p>
            <a:pPr algn="l"/>
            <a:endParaRPr lang="en-GB" dirty="0">
              <a:latin typeface="Century Gothic"/>
              <a:cs typeface="Times New Roman"/>
            </a:endParaRPr>
          </a:p>
          <a:p>
            <a:pPr algn="l"/>
            <a:endParaRPr lang="en-GB">
              <a:latin typeface="Century Gothic"/>
              <a:cs typeface="Times New Roman"/>
            </a:endParaRPr>
          </a:p>
        </p:txBody>
      </p:sp>
      <p:sp>
        <p:nvSpPr>
          <p:cNvPr id="6" name="TextBox 5">
            <a:extLst>
              <a:ext uri="{FF2B5EF4-FFF2-40B4-BE49-F238E27FC236}">
                <a16:creationId xmlns:a16="http://schemas.microsoft.com/office/drawing/2014/main" id="{7B56E800-CAB7-2A1C-0C71-49182AFEF343}"/>
              </a:ext>
            </a:extLst>
          </p:cNvPr>
          <p:cNvSpPr txBox="1"/>
          <p:nvPr/>
        </p:nvSpPr>
        <p:spPr>
          <a:xfrm>
            <a:off x="5108645" y="4504073"/>
            <a:ext cx="3543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dirty="0">
              <a:solidFill>
                <a:srgbClr val="000000"/>
              </a:solidFill>
              <a:latin typeface="Century Gothic"/>
            </a:endParaRPr>
          </a:p>
        </p:txBody>
      </p:sp>
      <p:pic>
        <p:nvPicPr>
          <p:cNvPr id="4" name="Picture 3" descr="A group of women sitting in a row&#10;&#10;AI-generated content may be incorrect.">
            <a:extLst>
              <a:ext uri="{FF2B5EF4-FFF2-40B4-BE49-F238E27FC236}">
                <a16:creationId xmlns:a16="http://schemas.microsoft.com/office/drawing/2014/main" id="{3E985A42-6169-72D4-2592-F97938332562}"/>
              </a:ext>
            </a:extLst>
          </p:cNvPr>
          <p:cNvPicPr>
            <a:picLocks noChangeAspect="1"/>
          </p:cNvPicPr>
          <p:nvPr/>
        </p:nvPicPr>
        <p:blipFill>
          <a:blip r:embed="rId3"/>
          <a:stretch>
            <a:fillRect/>
          </a:stretch>
        </p:blipFill>
        <p:spPr>
          <a:xfrm flipH="1">
            <a:off x="974260" y="3903"/>
            <a:ext cx="3151469" cy="1763448"/>
          </a:xfrm>
          <a:prstGeom prst="rect">
            <a:avLst/>
          </a:prstGeom>
        </p:spPr>
      </p:pic>
      <p:pic>
        <p:nvPicPr>
          <p:cNvPr id="2" name="Picture 1" descr="A group of people sitting together smiling&#10;&#10;AI-generated content may be incorrect.">
            <a:extLst>
              <a:ext uri="{FF2B5EF4-FFF2-40B4-BE49-F238E27FC236}">
                <a16:creationId xmlns:a16="http://schemas.microsoft.com/office/drawing/2014/main" id="{8DF3BD87-BD49-37E4-E024-EAAEE71FECFD}"/>
              </a:ext>
            </a:extLst>
          </p:cNvPr>
          <p:cNvPicPr>
            <a:picLocks noChangeAspect="1"/>
          </p:cNvPicPr>
          <p:nvPr/>
        </p:nvPicPr>
        <p:blipFill>
          <a:blip r:embed="rId4"/>
          <a:srcRect l="1566" t="9043" r="449" b="1706"/>
          <a:stretch>
            <a:fillRect/>
          </a:stretch>
        </p:blipFill>
        <p:spPr>
          <a:xfrm rot="360000">
            <a:off x="2737346" y="2707079"/>
            <a:ext cx="2775305" cy="1759398"/>
          </a:xfrm>
          <a:prstGeom prst="rect">
            <a:avLst/>
          </a:prstGeom>
        </p:spPr>
      </p:pic>
      <p:sp>
        <p:nvSpPr>
          <p:cNvPr id="8" name="TextBox 7">
            <a:extLst>
              <a:ext uri="{FF2B5EF4-FFF2-40B4-BE49-F238E27FC236}">
                <a16:creationId xmlns:a16="http://schemas.microsoft.com/office/drawing/2014/main" id="{3F596144-7A50-88ED-EEF6-17C9448A86FD}"/>
              </a:ext>
            </a:extLst>
          </p:cNvPr>
          <p:cNvSpPr txBox="1"/>
          <p:nvPr/>
        </p:nvSpPr>
        <p:spPr>
          <a:xfrm>
            <a:off x="540" y="4538383"/>
            <a:ext cx="509681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latin typeface="Century Gothic"/>
              </a:rPr>
              <a:t>Women in Sindh province, Pakistan; St Chad's primary school, UK; Yani and family, Sudan</a:t>
            </a:r>
          </a:p>
        </p:txBody>
      </p:sp>
      <p:pic>
        <p:nvPicPr>
          <p:cNvPr id="5" name="Picture 4" descr="A group of girls holding hands&#10;&#10;AI-generated content may be incorrect.">
            <a:extLst>
              <a:ext uri="{FF2B5EF4-FFF2-40B4-BE49-F238E27FC236}">
                <a16:creationId xmlns:a16="http://schemas.microsoft.com/office/drawing/2014/main" id="{9B1FAA8D-3235-18AD-FB0F-1E8229034866}"/>
              </a:ext>
            </a:extLst>
          </p:cNvPr>
          <p:cNvPicPr>
            <a:picLocks noChangeAspect="1"/>
          </p:cNvPicPr>
          <p:nvPr/>
        </p:nvPicPr>
        <p:blipFill>
          <a:blip r:embed="rId5"/>
          <a:srcRect r="-676" b="18626"/>
          <a:stretch>
            <a:fillRect/>
          </a:stretch>
        </p:blipFill>
        <p:spPr>
          <a:xfrm rot="20760000">
            <a:off x="164971" y="1652004"/>
            <a:ext cx="3230515" cy="1783977"/>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457704" y="993517"/>
            <a:ext cx="327552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Times New Roman"/>
              </a:rPr>
              <a:t>We are all part of one global family and we are called by God to care for the other members of that family, wherever they are in the world. </a:t>
            </a:r>
          </a:p>
          <a:p>
            <a:pPr algn="l"/>
            <a:endParaRPr lang="en-US" dirty="0">
              <a:latin typeface="Century Gothic"/>
              <a:cs typeface="Times New Roman"/>
            </a:endParaRPr>
          </a:p>
          <a:p>
            <a:pPr algn="l"/>
            <a:r>
              <a:rPr lang="en-US" dirty="0">
                <a:latin typeface="Century Gothic"/>
                <a:cs typeface="Times New Roman"/>
              </a:rPr>
              <a:t>We can try to help Jesus’ words come alive today. Let’s think about how.</a:t>
            </a:r>
            <a:endParaRPr lang="en-US">
              <a:latin typeface="Century Gothic"/>
            </a:endParaRPr>
          </a:p>
          <a:p>
            <a:pPr algn="l"/>
            <a:endParaRPr lang="en-US" dirty="0">
              <a:latin typeface="Century Gothic"/>
              <a:cs typeface="Times New Roman"/>
            </a:endParaRPr>
          </a:p>
          <a:p>
            <a:pPr algn="l"/>
            <a:endParaRPr lang="en-US" dirty="0">
              <a:latin typeface="Century Gothic"/>
              <a:cs typeface="Times New Roman"/>
            </a:endParaRPr>
          </a:p>
        </p:txBody>
      </p:sp>
      <p:sp>
        <p:nvSpPr>
          <p:cNvPr id="5" name="TextBox 4">
            <a:extLst>
              <a:ext uri="{FF2B5EF4-FFF2-40B4-BE49-F238E27FC236}">
                <a16:creationId xmlns:a16="http://schemas.microsoft.com/office/drawing/2014/main" id="{55533580-2D80-75FA-2E9A-5B13F527B486}"/>
              </a:ext>
            </a:extLst>
          </p:cNvPr>
          <p:cNvSpPr txBox="1"/>
          <p:nvPr/>
        </p:nvSpPr>
        <p:spPr>
          <a:xfrm>
            <a:off x="5237716" y="4157036"/>
            <a:ext cx="34787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latin typeface="Century Gothic"/>
              </a:rPr>
              <a:t> St Francis Xavier's pupils exploring the globe</a:t>
            </a:r>
          </a:p>
        </p:txBody>
      </p:sp>
      <p:pic>
        <p:nvPicPr>
          <p:cNvPr id="3" name="Picture 2" descr="A group of children looking at a globe&#10;&#10;AI-generated content may be incorrect.">
            <a:extLst>
              <a:ext uri="{FF2B5EF4-FFF2-40B4-BE49-F238E27FC236}">
                <a16:creationId xmlns:a16="http://schemas.microsoft.com/office/drawing/2014/main" id="{52539A56-C7EF-8A76-668F-DFB19620CC67}"/>
              </a:ext>
            </a:extLst>
          </p:cNvPr>
          <p:cNvPicPr>
            <a:picLocks noChangeAspect="1"/>
          </p:cNvPicPr>
          <p:nvPr/>
        </p:nvPicPr>
        <p:blipFill>
          <a:blip r:embed="rId3"/>
          <a:stretch>
            <a:fillRect/>
          </a:stretch>
        </p:blipFill>
        <p:spPr>
          <a:xfrm>
            <a:off x="3862309" y="993098"/>
            <a:ext cx="4848381" cy="3166672"/>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298178" y="1056891"/>
            <a:ext cx="4285492" cy="505523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dirty="0">
                <a:solidFill>
                  <a:srgbClr val="000000"/>
                </a:solidFill>
                <a:latin typeface="Century Gothic"/>
                <a:ea typeface="+mn-lt"/>
                <a:cs typeface="Times New Roman"/>
              </a:rPr>
              <a:t>What could you do to help someone who is sad? </a:t>
            </a:r>
          </a:p>
          <a:p>
            <a:pPr algn="l"/>
            <a:endParaRPr lang="en-US" dirty="0">
              <a:solidFill>
                <a:srgbClr val="000000"/>
              </a:solidFill>
              <a:latin typeface="Century Gothic"/>
              <a:ea typeface="+mn-lt"/>
              <a:cs typeface="Times New Roman"/>
            </a:endParaRPr>
          </a:p>
          <a:p>
            <a:pPr algn="l"/>
            <a:r>
              <a:rPr lang="en-US" dirty="0">
                <a:solidFill>
                  <a:srgbClr val="000000"/>
                </a:solidFill>
                <a:latin typeface="Century Gothic"/>
                <a:ea typeface="+mn-lt"/>
                <a:cs typeface="Times New Roman"/>
              </a:rPr>
              <a:t>What could you do to help someone who is hungry or thirsty? </a:t>
            </a:r>
            <a:endParaRPr lang="en-US">
              <a:solidFill>
                <a:srgbClr val="000000"/>
              </a:solidFill>
              <a:latin typeface="Century Gothic"/>
              <a:ea typeface="+mn-lt"/>
              <a:cs typeface="Times New Roman"/>
            </a:endParaRPr>
          </a:p>
          <a:p>
            <a:pPr algn="l"/>
            <a:endParaRPr lang="en-US" dirty="0">
              <a:solidFill>
                <a:srgbClr val="000000"/>
              </a:solidFill>
              <a:latin typeface="Century Gothic"/>
              <a:ea typeface="+mn-lt"/>
              <a:cs typeface="Times New Roman"/>
            </a:endParaRPr>
          </a:p>
          <a:p>
            <a:pPr algn="l"/>
            <a:r>
              <a:rPr lang="en-US" dirty="0">
                <a:solidFill>
                  <a:srgbClr val="000000"/>
                </a:solidFill>
                <a:latin typeface="Century Gothic"/>
                <a:ea typeface="+mn-lt"/>
                <a:cs typeface="Times New Roman"/>
              </a:rPr>
              <a:t>What could you do to help someone who is poor? </a:t>
            </a:r>
            <a:endParaRPr lang="en-US">
              <a:solidFill>
                <a:srgbClr val="000000"/>
              </a:solidFill>
              <a:latin typeface="Century Gothic"/>
              <a:ea typeface="+mn-lt"/>
              <a:cs typeface="Times New Roman"/>
            </a:endParaRPr>
          </a:p>
          <a:p>
            <a:pPr algn="l"/>
            <a:endParaRPr lang="en-US" dirty="0">
              <a:solidFill>
                <a:srgbClr val="000000"/>
              </a:solidFill>
              <a:latin typeface="Century Gothic"/>
              <a:ea typeface="+mn-lt"/>
              <a:cs typeface="Times New Roman"/>
            </a:endParaRPr>
          </a:p>
          <a:p>
            <a:pPr algn="l"/>
            <a:r>
              <a:rPr lang="en-US" dirty="0">
                <a:solidFill>
                  <a:srgbClr val="000000"/>
                </a:solidFill>
                <a:latin typeface="Century Gothic"/>
                <a:ea typeface="+mn-lt"/>
                <a:cs typeface="Times New Roman"/>
              </a:rPr>
              <a:t>What could you do to help someone who is being laughed at or picked on for standing up for what they believe in?</a:t>
            </a:r>
            <a:endParaRPr lang="en-US">
              <a:latin typeface="Century Gothic"/>
            </a:endParaRPr>
          </a:p>
          <a:p>
            <a:pPr algn="l"/>
            <a:endParaRPr lang="en-US" dirty="0">
              <a:solidFill>
                <a:srgbClr val="000000"/>
              </a:solidFill>
              <a:latin typeface="Century Gothic"/>
              <a:ea typeface="+mn-lt"/>
              <a:cs typeface="Times New Roman"/>
            </a:endParaRPr>
          </a:p>
          <a:p>
            <a:pPr algn="l"/>
            <a:endParaRPr lang="en-US" dirty="0">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p:txBody>
      </p:sp>
      <p:pic>
        <p:nvPicPr>
          <p:cNvPr id="2" name="Picture 1" descr="A hand reaching out to the sky&#10;&#10;AI-generated content may be incorrect.">
            <a:extLst>
              <a:ext uri="{FF2B5EF4-FFF2-40B4-BE49-F238E27FC236}">
                <a16:creationId xmlns:a16="http://schemas.microsoft.com/office/drawing/2014/main" id="{FCF260DD-34BC-6F9E-9413-9199520932FD}"/>
              </a:ext>
            </a:extLst>
          </p:cNvPr>
          <p:cNvPicPr>
            <a:picLocks noChangeAspect="1"/>
          </p:cNvPicPr>
          <p:nvPr/>
        </p:nvPicPr>
        <p:blipFill>
          <a:blip r:embed="rId3"/>
          <a:stretch>
            <a:fillRect/>
          </a:stretch>
        </p:blipFill>
        <p:spPr>
          <a:xfrm>
            <a:off x="4795447" y="1466491"/>
            <a:ext cx="4060407" cy="2587926"/>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D43926E-E75E-A378-4039-069FA8FAA03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C3D08F-DF38-E1E3-DF2C-32A2DC6ECB35}"/>
              </a:ext>
            </a:extLst>
          </p:cNvPr>
          <p:cNvSpPr>
            <a:spLocks noGrp="1"/>
          </p:cNvSpPr>
          <p:nvPr>
            <p:ph type="sldNum" sz="quarter" idx="12"/>
          </p:nvPr>
        </p:nvSpPr>
        <p:spPr/>
        <p:txBody>
          <a:bodyPr/>
          <a:lstStyle/>
          <a:p>
            <a:fld id="{EA6EBE3F-60D7-48A8-BD0B-B317D75812BF}" type="slidenum">
              <a:rPr lang="en-GB" smtClean="0"/>
              <a:t>9</a:t>
            </a:fld>
            <a:endParaRPr lang="en-GB"/>
          </a:p>
        </p:txBody>
      </p:sp>
      <p:sp>
        <p:nvSpPr>
          <p:cNvPr id="6" name="TextBox 5">
            <a:extLst>
              <a:ext uri="{FF2B5EF4-FFF2-40B4-BE49-F238E27FC236}">
                <a16:creationId xmlns:a16="http://schemas.microsoft.com/office/drawing/2014/main" id="{D2CF4C27-5F50-F0DA-987C-24D6F1629F44}"/>
              </a:ext>
            </a:extLst>
          </p:cNvPr>
          <p:cNvSpPr txBox="1"/>
          <p:nvPr/>
        </p:nvSpPr>
        <p:spPr>
          <a:xfrm>
            <a:off x="4824680" y="1066019"/>
            <a:ext cx="420841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Times New Roman"/>
              </a:rPr>
              <a:t>By doing these things we can help to build a better world. A world where all people have what they need to live happy, healthy lives.</a:t>
            </a:r>
            <a:endParaRPr lang="en-US" dirty="0">
              <a:solidFill>
                <a:srgbClr val="000000"/>
              </a:solidFill>
              <a:latin typeface="Century Gothic"/>
              <a:cs typeface="Times New Roman"/>
            </a:endParaRPr>
          </a:p>
          <a:p>
            <a:pPr algn="l"/>
            <a:endParaRPr lang="en-US" dirty="0">
              <a:latin typeface="Century Gothic"/>
              <a:cs typeface="Times New Roman"/>
            </a:endParaRPr>
          </a:p>
          <a:p>
            <a:pPr algn="l"/>
            <a:r>
              <a:rPr lang="en-US" dirty="0">
                <a:latin typeface="Century Gothic"/>
                <a:cs typeface="Times New Roman"/>
              </a:rPr>
              <a:t>By </a:t>
            </a:r>
            <a:r>
              <a:rPr lang="en-US" dirty="0">
                <a:solidFill>
                  <a:srgbClr val="000000"/>
                </a:solidFill>
                <a:latin typeface="Century Gothic"/>
                <a:cs typeface="Times New Roman"/>
              </a:rPr>
              <a:t>doing these things </a:t>
            </a:r>
            <a:r>
              <a:rPr lang="en-US" dirty="0">
                <a:latin typeface="Century Gothic"/>
                <a:cs typeface="Times New Roman"/>
              </a:rPr>
              <a:t>we </a:t>
            </a:r>
            <a:r>
              <a:rPr lang="en-US" dirty="0">
                <a:solidFill>
                  <a:srgbClr val="000000"/>
                </a:solidFill>
                <a:latin typeface="Century Gothic"/>
                <a:cs typeface="Times New Roman"/>
              </a:rPr>
              <a:t>will also be following Jesus. We </a:t>
            </a:r>
            <a:r>
              <a:rPr lang="en-US" dirty="0">
                <a:latin typeface="Century Gothic"/>
                <a:cs typeface="Times New Roman"/>
              </a:rPr>
              <a:t>can </a:t>
            </a:r>
            <a:r>
              <a:rPr lang="en-US" dirty="0">
                <a:solidFill>
                  <a:srgbClr val="000000"/>
                </a:solidFill>
                <a:latin typeface="Century Gothic"/>
                <a:cs typeface="Times New Roman"/>
              </a:rPr>
              <a:t>help </a:t>
            </a:r>
            <a:r>
              <a:rPr lang="en-US" dirty="0">
                <a:latin typeface="Century Gothic"/>
                <a:cs typeface="Times New Roman"/>
              </a:rPr>
              <a:t>to make the </a:t>
            </a:r>
            <a:r>
              <a:rPr lang="en-US" dirty="0">
                <a:solidFill>
                  <a:srgbClr val="000000"/>
                </a:solidFill>
                <a:latin typeface="Century Gothic"/>
                <a:cs typeface="Times New Roman"/>
              </a:rPr>
              <a:t>words he spoke to his disciples </a:t>
            </a:r>
            <a:r>
              <a:rPr lang="en-US" dirty="0">
                <a:latin typeface="Century Gothic"/>
                <a:cs typeface="Times New Roman"/>
              </a:rPr>
              <a:t>a </a:t>
            </a:r>
            <a:r>
              <a:rPr lang="en-US" dirty="0">
                <a:solidFill>
                  <a:srgbClr val="000000"/>
                </a:solidFill>
                <a:latin typeface="Century Gothic"/>
                <a:cs typeface="Times New Roman"/>
              </a:rPr>
              <a:t>reality</a:t>
            </a:r>
            <a:r>
              <a:rPr lang="en-US" dirty="0">
                <a:latin typeface="Century Gothic"/>
                <a:cs typeface="Times New Roman"/>
              </a:rPr>
              <a:t>. </a:t>
            </a:r>
            <a:r>
              <a:rPr lang="en-US" dirty="0">
                <a:solidFill>
                  <a:srgbClr val="000000"/>
                </a:solidFill>
                <a:latin typeface="Century Gothic"/>
                <a:cs typeface="Times New Roman"/>
              </a:rPr>
              <a:t>God can work through us to bring comfort, mercy and happiness to others.</a:t>
            </a:r>
            <a:endParaRPr lang="en-US" dirty="0">
              <a:latin typeface="Century Gothic"/>
              <a:cs typeface="Times New Roman"/>
            </a:endParaRPr>
          </a:p>
          <a:p>
            <a:pPr algn="l"/>
            <a:endParaRPr lang="en-US" dirty="0">
              <a:latin typeface="Century Gothic"/>
            </a:endParaRPr>
          </a:p>
          <a:p>
            <a:pPr algn="l"/>
            <a:endParaRPr lang="en-US" dirty="0">
              <a:solidFill>
                <a:srgbClr val="000000"/>
              </a:solidFill>
              <a:latin typeface="Century Gothic"/>
            </a:endParaRPr>
          </a:p>
          <a:p>
            <a:pPr algn="l"/>
            <a:endParaRPr lang="en-US" dirty="0">
              <a:solidFill>
                <a:srgbClr val="000000"/>
              </a:solidFill>
              <a:latin typeface="Century Gothic"/>
            </a:endParaRPr>
          </a:p>
        </p:txBody>
      </p:sp>
      <p:pic>
        <p:nvPicPr>
          <p:cNvPr id="3" name="Picture 2" descr="A group of people standing in front of a sunset&#10;&#10;AI-generated content may be incorrect.">
            <a:extLst>
              <a:ext uri="{FF2B5EF4-FFF2-40B4-BE49-F238E27FC236}">
                <a16:creationId xmlns:a16="http://schemas.microsoft.com/office/drawing/2014/main" id="{69830428-AE96-C9B7-7768-025D8AE3A5B8}"/>
              </a:ext>
            </a:extLst>
          </p:cNvPr>
          <p:cNvPicPr>
            <a:picLocks noChangeAspect="1"/>
          </p:cNvPicPr>
          <p:nvPr/>
        </p:nvPicPr>
        <p:blipFill>
          <a:blip r:embed="rId3"/>
          <a:stretch>
            <a:fillRect/>
          </a:stretch>
        </p:blipFill>
        <p:spPr>
          <a:xfrm>
            <a:off x="222148" y="1045095"/>
            <a:ext cx="4524375" cy="3371850"/>
          </a:xfrm>
          <a:prstGeom prst="rect">
            <a:avLst/>
          </a:prstGeom>
        </p:spPr>
      </p:pic>
    </p:spTree>
    <p:extLst>
      <p:ext uri="{BB962C8B-B14F-4D97-AF65-F5344CB8AC3E}">
        <p14:creationId xmlns:p14="http://schemas.microsoft.com/office/powerpoint/2010/main" val="3573293855"/>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SZUU6KYVHK2A-2146017777-19245</_dlc_DocId>
    <_dlc_DocIdUrl xmlns="04672002-f21f-4240-adfb-f0b653fb6fb5">
      <Url>https://cafod365.sharepoint.com/sites/int/Education/_layouts/15/DocIdRedir.aspx?ID=SZUU6KYVHK2A-2146017777-19245</Url>
      <Description>SZUU6KYVHK2A-2146017777-19245</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577683d2868247b252211b2613be0c9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c3e6392446de2dc74f0d420db2acf70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2.xml><?xml version="1.0" encoding="utf-8"?>
<ds:datastoreItem xmlns:ds="http://schemas.openxmlformats.org/officeDocument/2006/customXml" ds:itemID="{37880FD4-C537-4FE3-BF29-620D65E12577}">
  <ds:schemaRefs>
    <ds:schemaRef ds:uri="http://purl.org/dc/elements/1.1/"/>
    <ds:schemaRef ds:uri="http://schemas.microsoft.com/office/2006/metadata/properties"/>
    <ds:schemaRef ds:uri="http://schemas.microsoft.com/office/2006/documentManagement/types"/>
    <ds:schemaRef ds:uri="bdf04112-6931-4610-9724-cd62e91446a3"/>
    <ds:schemaRef ds:uri="04672002-f21f-4240-adfb-f0b653fb6fb5"/>
    <ds:schemaRef ds:uri="236a9a4b-a03c-46ba-8ec6-624c184acbc6"/>
    <ds:schemaRef ds:uri="http://purl.org/dc/terms/"/>
    <ds:schemaRef ds:uri="http://schemas.microsoft.com/office/infopath/2007/PartnerControls"/>
    <ds:schemaRef ds:uri="http://schemas.openxmlformats.org/package/2006/metadata/core-properties"/>
    <ds:schemaRef ds:uri="http://purl.org/dc/dcmitype/"/>
    <ds:schemaRef ds:uri="453a0c7f-c966-4a5c-a0f8-de0f8150ea1e"/>
    <ds:schemaRef ds:uri="http://schemas.microsoft.com/sharepoint/v3/fields"/>
    <ds:schemaRef ds:uri="http://www.w3.org/XML/1998/namespace"/>
  </ds:schemaRefs>
</ds:datastoreItem>
</file>

<file path=customXml/itemProps3.xml><?xml version="1.0" encoding="utf-8"?>
<ds:datastoreItem xmlns:ds="http://schemas.openxmlformats.org/officeDocument/2006/customXml" ds:itemID="{89789F0C-2D1C-4DC4-9242-0F1993DC9C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CDDB819-B1C6-44E0-A4E7-79EC63B129E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5</TotalTime>
  <Words>1324</Words>
  <Application>Microsoft Office PowerPoint</Application>
  <PresentationFormat>On-screen Show (16:9)</PresentationFormat>
  <Paragraphs>200</Paragraphs>
  <Slides>16</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Aptos</vt:lpstr>
      <vt:lpstr>Times New Roman</vt:lpstr>
      <vt:lpstr>Calibri</vt:lpstr>
      <vt:lpstr>Arial</vt:lpstr>
      <vt:lpstr>Montserrat Light</vt:lpstr>
      <vt:lpstr>Segoe UI</vt:lpstr>
      <vt:lpstr>Century Gothic</vt:lpstr>
      <vt:lpstr>Montserrat</vt:lpstr>
      <vt:lpstr>Montserrat ExtraBold</vt:lpstr>
      <vt:lpstr>Office Theme</vt:lpstr>
      <vt:lpstr> </vt:lpstr>
      <vt:lpstr> God of love,  You bless those people who are poor, who are sad, who are hungry and thirsty and who are hurt because they stand up for what they believe in. Help us to follow in your way.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1337</cp:revision>
  <dcterms:created xsi:type="dcterms:W3CDTF">2025-02-19T13:24:09Z</dcterms:created>
  <dcterms:modified xsi:type="dcterms:W3CDTF">2026-01-29T13:36:29Z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cf85a9f3-7aec-4383-a3b4-b20ccf0ee6c0</vt:lpwstr>
  </property>
  <property fmtid="{D5CDD505-2E9C-101B-9397-08002B2CF9AE}" pid="8" name="MediaServiceImageTags">
    <vt:lpwstr/>
  </property>
</Properties>
</file>