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4"/>
  </p:notesMasterIdLst>
  <p:sldIdLst>
    <p:sldId id="288" r:id="rId6"/>
    <p:sldId id="273" r:id="rId7"/>
    <p:sldId id="275" r:id="rId8"/>
    <p:sldId id="269" r:id="rId9"/>
    <p:sldId id="356" r:id="rId10"/>
    <p:sldId id="368" r:id="rId11"/>
    <p:sldId id="366" r:id="rId12"/>
    <p:sldId id="369" r:id="rId13"/>
    <p:sldId id="370" r:id="rId14"/>
    <p:sldId id="371" r:id="rId15"/>
    <p:sldId id="263" r:id="rId16"/>
    <p:sldId id="262" r:id="rId17"/>
    <p:sldId id="261" r:id="rId18"/>
    <p:sldId id="260" r:id="rId19"/>
    <p:sldId id="361" r:id="rId20"/>
    <p:sldId id="363" r:id="rId21"/>
    <p:sldId id="258" r:id="rId22"/>
    <p:sldId id="2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04A06A-A5F4-3F02-2832-CE113107C8F4}" v="847" dt="2025-04-02T09:27:53.453"/>
    <p1510:client id="{723F95A3-8A5F-4686-A75F-382C2537A763}" v="1" dt="2025-04-02T23:19:33.228"/>
    <p1510:client id="{F0E47F2C-7A67-ABE1-C077-EEA35771B7B2}" v="2" dt="2025-04-02T23:17:20.5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1" autoAdjust="0"/>
    <p:restoredTop sz="86424" autoAdjust="0"/>
  </p:normalViewPr>
  <p:slideViewPr>
    <p:cSldViewPr snapToGrid="0">
      <p:cViewPr varScale="1">
        <p:scale>
          <a:sx n="71" d="100"/>
          <a:sy n="71" d="100"/>
        </p:scale>
        <p:origin x="211" y="6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92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rial"/>
                <a:ea typeface="Calibri"/>
                <a:cs typeface="Arial"/>
              </a:rPr>
              <a:t>Children’s liturgy –</a:t>
            </a:r>
            <a:r>
              <a:rPr lang="en-GB" sz="1800" b="1" dirty="0">
                <a:latin typeface="Arial"/>
                <a:ea typeface="Calibri"/>
                <a:cs typeface="Arial"/>
              </a:rPr>
              <a:t> </a:t>
            </a:r>
            <a:r>
              <a:rPr lang="en-GB" sz="1800" b="1" dirty="0">
                <a:effectLst/>
                <a:latin typeface="Arial"/>
                <a:ea typeface="Calibri"/>
                <a:cs typeface="Arial"/>
              </a:rPr>
              <a:t>Fifth</a:t>
            </a:r>
            <a:r>
              <a:rPr lang="en-GB" sz="1800" b="1" dirty="0">
                <a:latin typeface="Arial"/>
                <a:ea typeface="Calibri"/>
                <a:cs typeface="Arial"/>
              </a:rPr>
              <a:t> </a:t>
            </a:r>
            <a:r>
              <a:rPr lang="en-GB" sz="1800" b="1" baseline="0" dirty="0">
                <a:effectLst/>
                <a:latin typeface="Arial"/>
                <a:ea typeface="Calibri"/>
                <a:cs typeface="Arial"/>
              </a:rPr>
              <a:t>Sunday in Lent</a:t>
            </a:r>
            <a:endParaRPr lang="en-GB" sz="1800" dirty="0">
              <a:effectLst/>
              <a:latin typeface="Arial"/>
              <a:ea typeface="Calibri"/>
              <a:cs typeface="Arial"/>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Preparation of the worship space</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Colour:</a:t>
            </a:r>
            <a:r>
              <a:rPr lang="en-GB" sz="1800" baseline="0" dirty="0">
                <a:effectLst/>
                <a:latin typeface="Arial" panose="020B0604020202020204" pitchFamily="34" charset="0"/>
                <a:ea typeface="Calibri" panose="020F0502020204030204" pitchFamily="34" charset="0"/>
                <a:cs typeface="Arial" panose="020B0604020202020204" pitchFamily="34" charset="0"/>
              </a:rPr>
              <a:t> </a:t>
            </a:r>
            <a:r>
              <a:rPr lang="en-GB" sz="1800" kern="1200" dirty="0">
                <a:solidFill>
                  <a:schemeClr val="tx1"/>
                </a:solidFill>
                <a:effectLst/>
                <a:latin typeface="Arial" panose="020B0604020202020204" pitchFamily="34" charset="0"/>
                <a:ea typeface="+mn-ea"/>
                <a:cs typeface="Arial" panose="020B0604020202020204" pitchFamily="34" charset="0"/>
              </a:rPr>
              <a:t>purple </a:t>
            </a:r>
          </a:p>
          <a:p>
            <a:r>
              <a:rPr lang="en-GB" sz="1800" kern="1200" dirty="0">
                <a:solidFill>
                  <a:schemeClr val="tx1"/>
                </a:solidFill>
                <a:effectLst/>
                <a:latin typeface="Arial" panose="020B0604020202020204" pitchFamily="34" charset="0"/>
                <a:ea typeface="+mn-ea"/>
                <a:cs typeface="Arial" panose="020B0604020202020204" pitchFamily="34" charset="0"/>
              </a:rPr>
              <a:t> </a:t>
            </a:r>
          </a:p>
          <a:p>
            <a:pPr fontAlgn="base"/>
            <a:r>
              <a:rPr lang="en-GB" sz="1800" b="1" kern="1200" dirty="0">
                <a:solidFill>
                  <a:schemeClr val="tx1"/>
                </a:solidFill>
                <a:effectLst/>
                <a:latin typeface="Arial" panose="020B0604020202020204" pitchFamily="34" charset="0"/>
                <a:ea typeface="+mn-ea"/>
                <a:cs typeface="Arial" panose="020B0604020202020204" pitchFamily="34" charset="0"/>
              </a:rPr>
              <a:t>Song suggestions: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Make me a channel of your peace (898, Laudate)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endParaRPr lang="en-GB" sz="1800" b="1" kern="1200" dirty="0">
              <a:solidFill>
                <a:schemeClr val="tx1"/>
              </a:solidFill>
              <a:effectLst/>
              <a:latin typeface="Arial" panose="020B0604020202020204" pitchFamily="34" charset="0"/>
              <a:ea typeface="+mn-ea"/>
              <a:cs typeface="Arial" panose="020B0604020202020204" pitchFamily="34" charset="0"/>
            </a:endParaRPr>
          </a:p>
          <a:p>
            <a:r>
              <a:rPr lang="en-GB" sz="1800" b="1" kern="1200" dirty="0">
                <a:solidFill>
                  <a:schemeClr val="tx1"/>
                </a:solidFill>
                <a:effectLst/>
                <a:latin typeface="Arial" panose="020B0604020202020204" pitchFamily="34" charset="0"/>
                <a:ea typeface="+mn-ea"/>
                <a:cs typeface="Arial" panose="020B0604020202020204" pitchFamily="34" charset="0"/>
              </a:rPr>
              <a:t>Welcome: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When people have done something wrong to us, we often feel angry and want them to be punished, don’t we? But in today’s gospel Jesus teaches us that this isn’t always the right way. After all, we’re not perfect either are we?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latin typeface="Arial"/>
              <a:cs typeface="Arial"/>
            </a:endParaRPr>
          </a:p>
          <a:p>
            <a:r>
              <a:rPr lang="en-GB" sz="1800" dirty="0">
                <a:latin typeface="Arial"/>
                <a:ea typeface="Calibri" panose="020F0502020204030204"/>
                <a:cs typeface="Arial"/>
              </a:rPr>
              <a:t>Children together</a:t>
            </a:r>
          </a:p>
          <a:p>
            <a:r>
              <a:rPr lang="en-GB" sz="1800" dirty="0">
                <a:latin typeface="Arial"/>
                <a:ea typeface="Calibri" panose="020F0502020204030204"/>
                <a:cs typeface="Arial"/>
              </a:rPr>
              <a:t>Photo credit: Annie Spratt on </a:t>
            </a:r>
            <a:r>
              <a:rPr lang="en-GB" sz="1800" dirty="0" err="1">
                <a:latin typeface="Arial"/>
                <a:ea typeface="Calibri" panose="020F0502020204030204"/>
                <a:cs typeface="Arial"/>
              </a:rPr>
              <a:t>Unsplash</a:t>
            </a:r>
            <a:endParaRPr lang="en-GB" sz="1800">
              <a:latin typeface="Arial"/>
              <a:ea typeface="Calibri" panose="020F0502020204030204"/>
              <a:cs typeface="Arial"/>
            </a:endParaRPr>
          </a:p>
          <a:p>
            <a:endParaRPr lang="en-US" dirty="0">
              <a:latin typeface="Calibri" panose="020F0502020204030204"/>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dirty="0"/>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Rosana, Colombia</a:t>
            </a:r>
          </a:p>
          <a:p>
            <a:r>
              <a:rPr lang="en-US" dirty="0">
                <a:ea typeface="Calibri"/>
                <a:cs typeface="Calibri"/>
              </a:rPr>
              <a:t>Photo credit: </a:t>
            </a:r>
            <a:r>
              <a:rPr lang="en-GB" dirty="0"/>
              <a:t>Jessica Michelmore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2881765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11</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13</a:t>
            </a:fld>
            <a:endParaRPr lang="en-US"/>
          </a:p>
        </p:txBody>
      </p:sp>
    </p:spTree>
    <p:extLst>
      <p:ext uri="{BB962C8B-B14F-4D97-AF65-F5344CB8AC3E}">
        <p14:creationId xmlns:p14="http://schemas.microsoft.com/office/powerpoint/2010/main" val="2825538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Boys playing football</a:t>
            </a:r>
          </a:p>
          <a:p>
            <a:r>
              <a:rPr lang="en-US" dirty="0">
                <a:ea typeface="Calibri"/>
                <a:cs typeface="Calibri"/>
              </a:rPr>
              <a:t>Photo credit: CAFOD</a:t>
            </a:r>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Illustration: Jane Smith</a:t>
            </a:r>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15</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Illustration: Jane Smith</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17</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18</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at Our Lady Queen of Heaven Primary School</a:t>
            </a:r>
            <a:endParaRPr lang="en-US"/>
          </a:p>
          <a:p>
            <a:r>
              <a:rPr lang="en-GB" dirty="0"/>
              <a:t>Photo credit: Thom Flint</a:t>
            </a: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cs typeface="+mn-lt"/>
              </a:rPr>
              <a:t>Child thinking</a:t>
            </a:r>
            <a:endParaRPr lang="en-GB">
              <a:ea typeface="Calibri"/>
              <a:cs typeface="+mn-lt"/>
            </a:endParaRPr>
          </a:p>
          <a:p>
            <a:pPr>
              <a:defRPr/>
            </a:pPr>
            <a:r>
              <a:rPr lang="en-GB" dirty="0">
                <a:cs typeface="+mn-lt"/>
              </a:rPr>
              <a:t>Photo credit: Joseph Gonzalez on </a:t>
            </a:r>
            <a:r>
              <a:rPr lang="en-GB" dirty="0" err="1">
                <a:cs typeface="+mn-lt"/>
              </a:rPr>
              <a:t>Unsplash</a:t>
            </a:r>
            <a:br>
              <a:rPr lang="en-GB" sz="1200" i="1" kern="1200" dirty="0">
                <a:effectLst/>
                <a:cs typeface="+mn-lt"/>
              </a:rPr>
            </a:br>
            <a:endParaRPr lang="en-GB" sz="1200" kern="1200">
              <a:solidFill>
                <a:schemeClr val="tx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Illustration: Jane Smith</a:t>
            </a:r>
            <a:endParaRPr lang="en-GB" u="none" dirty="0">
              <a:solidFill>
                <a:schemeClr val="tx1"/>
              </a:solidFill>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3202915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Boy and girl</a:t>
            </a:r>
          </a:p>
          <a:p>
            <a:r>
              <a:rPr lang="en-US" dirty="0">
                <a:ea typeface="Calibri"/>
                <a:cs typeface="Calibri"/>
              </a:rPr>
              <a:t>Photo credit: Stock image</a:t>
            </a:r>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819887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Shaking hands</a:t>
            </a:r>
            <a:endParaRPr lang="en-GB" u="none" dirty="0">
              <a:solidFill>
                <a:schemeClr val="tx1"/>
              </a:solidFill>
            </a:endParaRPr>
          </a:p>
          <a:p>
            <a:r>
              <a:rPr lang="en-GB" dirty="0">
                <a:ea typeface="Calibri" panose="020F0502020204030204"/>
                <a:cs typeface="Calibri" panose="020F0502020204030204"/>
              </a:rPr>
              <a:t>Photo credit: Masjid Maba on </a:t>
            </a:r>
            <a:r>
              <a:rPr lang="en-GB" dirty="0" err="1">
                <a:ea typeface="Calibri" panose="020F0502020204030204"/>
                <a:cs typeface="Calibri" panose="020F0502020204030204"/>
              </a:rPr>
              <a:t>Unsplash</a:t>
            </a:r>
            <a:endParaRPr lang="en-GB" u="none" dirty="0" err="1">
              <a:solidFill>
                <a:schemeClr val="tx1"/>
              </a:solidFill>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7</a:t>
            </a:fld>
            <a:endParaRPr lang="en-US"/>
          </a:p>
        </p:txBody>
      </p:sp>
    </p:spTree>
    <p:extLst>
      <p:ext uri="{BB962C8B-B14F-4D97-AF65-F5344CB8AC3E}">
        <p14:creationId xmlns:p14="http://schemas.microsoft.com/office/powerpoint/2010/main" val="3313806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Hands in a heart</a:t>
            </a:r>
          </a:p>
          <a:p>
            <a:r>
              <a:rPr lang="en-US" dirty="0">
                <a:ea typeface="Calibri"/>
                <a:cs typeface="Calibri"/>
              </a:rPr>
              <a:t>Photo credit: Stock image</a:t>
            </a: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358854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Rosana and friends, Colombia</a:t>
            </a:r>
          </a:p>
          <a:p>
            <a:r>
              <a:rPr lang="en-US" dirty="0">
                <a:ea typeface="Calibri"/>
                <a:cs typeface="Calibri"/>
              </a:rPr>
              <a:t>Photo credit: Jessica Michelmore</a:t>
            </a: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30686086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hyperlink" Target="https://cafod.org.uk/Education/For-teachers/CAFOD-club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afod.formstack.com/forms/blw25_schools_sign_up" TargetMode="External"/><Relationship Id="rId7" Type="http://schemas.openxmlformats.org/officeDocument/2006/relationships/image" Target="../media/image25.png"/><Relationship Id="rId2" Type="http://schemas.openxmlformats.org/officeDocument/2006/relationships/hyperlink" Target="https://cafod.org.uk/jubilee-schools" TargetMode="Externa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hyperlink" Target="https://cafod.org.uk/Education/For-teachers/CAFOD-clubs" TargetMode="External"/><Relationship Id="rId4" Type="http://schemas.openxmlformats.org/officeDocument/2006/relationships/hyperlink" Target="https://cafod.org.uk/education/education-resources/emergency-resources-school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94961" y="1083892"/>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a:ea typeface="Verdana"/>
                  <a:cs typeface="Arial"/>
                </a:rPr>
                <a:t>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10" name="Subtitle 2">
            <a:extLst>
              <a:ext uri="{FF2B5EF4-FFF2-40B4-BE49-F238E27FC236}">
                <a16:creationId xmlns:a16="http://schemas.microsoft.com/office/drawing/2014/main" id="{48469EA3-C1FB-46AC-849A-3346F98B592B}"/>
              </a:ext>
            </a:extLst>
          </p:cNvPr>
          <p:cNvSpPr txBox="1">
            <a:spLocks/>
          </p:cNvSpPr>
          <p:nvPr/>
        </p:nvSpPr>
        <p:spPr>
          <a:xfrm>
            <a:off x="1189487" y="2507461"/>
            <a:ext cx="5162164"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chemeClr val="tx1"/>
                </a:solidFill>
                <a:latin typeface="Century Gothic"/>
              </a:rPr>
              <a:t>How can I make a change, doing what is right and forgiving others?</a:t>
            </a:r>
          </a:p>
        </p:txBody>
      </p:sp>
      <p:pic>
        <p:nvPicPr>
          <p:cNvPr id="4" name="Picture 3" descr="A group of boys playing football&#10;&#10;Description automatically generated with low confidence">
            <a:extLst>
              <a:ext uri="{FF2B5EF4-FFF2-40B4-BE49-F238E27FC236}">
                <a16:creationId xmlns:a16="http://schemas.microsoft.com/office/drawing/2014/main" id="{93285927-056D-5214-3FCF-3017C4A609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889" t="5260" r="7628" b="8756"/>
          <a:stretch/>
        </p:blipFill>
        <p:spPr>
          <a:xfrm>
            <a:off x="6894018" y="961257"/>
            <a:ext cx="5295331" cy="5896743"/>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5C80AF-9C36-5E32-3BD4-F1AF05594DCB}"/>
              </a:ext>
            </a:extLst>
          </p:cNvPr>
          <p:cNvSpPr>
            <a:spLocks noGrp="1"/>
          </p:cNvSpPr>
          <p:nvPr>
            <p:ph idx="1"/>
          </p:nvPr>
        </p:nvSpPr>
        <p:spPr>
          <a:xfrm>
            <a:off x="378408" y="1718083"/>
            <a:ext cx="4799658" cy="4154984"/>
          </a:xfrm>
        </p:spPr>
        <p:txBody>
          <a:bodyPr vert="horz" wrap="square" lIns="91440" tIns="45720" rIns="91440" bIns="45720" rtlCol="0" anchor="t">
            <a:spAutoFit/>
          </a:bodyPr>
          <a:lstStyle/>
          <a:p>
            <a:pPr marL="0" indent="0">
              <a:spcBef>
                <a:spcPts val="0"/>
              </a:spcBef>
              <a:spcAft>
                <a:spcPts val="0"/>
              </a:spcAft>
              <a:buNone/>
            </a:pPr>
            <a:r>
              <a:rPr lang="en-GB" sz="2400" dirty="0">
                <a:solidFill>
                  <a:srgbClr val="39393C"/>
                </a:solidFill>
                <a:latin typeface="Century Gothic"/>
                <a:cs typeface="Arial" panose="020B0604020202020204"/>
              </a:rPr>
              <a:t>With CAFOD's help, workshops teach young people about forgiveness and how to build peace. </a:t>
            </a:r>
          </a:p>
          <a:p>
            <a:pPr marL="0" indent="0">
              <a:spcBef>
                <a:spcPts val="0"/>
              </a:spcBef>
              <a:spcAft>
                <a:spcPts val="0"/>
              </a:spcAft>
              <a:buNone/>
            </a:pPr>
            <a:endParaRPr lang="en-GB" sz="2400" dirty="0">
              <a:solidFill>
                <a:srgbClr val="000000"/>
              </a:solidFill>
              <a:latin typeface="Century Gothic"/>
              <a:cs typeface="Arial" panose="020B0604020202020204"/>
            </a:endParaRPr>
          </a:p>
          <a:p>
            <a:pPr marL="0" indent="0">
              <a:spcBef>
                <a:spcPts val="0"/>
              </a:spcBef>
              <a:spcAft>
                <a:spcPts val="0"/>
              </a:spcAft>
              <a:buNone/>
            </a:pPr>
            <a:r>
              <a:rPr lang="en-GB" sz="2400" dirty="0">
                <a:solidFill>
                  <a:srgbClr val="39393C"/>
                </a:solidFill>
                <a:latin typeface="Century Gothic"/>
                <a:cs typeface="Arial" panose="020B0604020202020204"/>
              </a:rPr>
              <a:t>They are taught to share what they have learnt with their families and neighbours so that everyone can learn about forgiveness and try to live peaceful lives. </a:t>
            </a:r>
            <a:endParaRPr lang="en-US" dirty="0"/>
          </a:p>
        </p:txBody>
      </p:sp>
      <p:pic>
        <p:nvPicPr>
          <p:cNvPr id="4" name="Picture 3" descr="A child sitting on the ground reading a piece of paper&#10;&#10;Description automatically generated">
            <a:extLst>
              <a:ext uri="{FF2B5EF4-FFF2-40B4-BE49-F238E27FC236}">
                <a16:creationId xmlns:a16="http://schemas.microsoft.com/office/drawing/2014/main" id="{26F4F9FE-F88D-F790-9D7D-97193E63BBE3}"/>
              </a:ext>
            </a:extLst>
          </p:cNvPr>
          <p:cNvPicPr>
            <a:picLocks noChangeAspect="1"/>
          </p:cNvPicPr>
          <p:nvPr/>
        </p:nvPicPr>
        <p:blipFill>
          <a:blip r:embed="rId3"/>
          <a:stretch>
            <a:fillRect/>
          </a:stretch>
        </p:blipFill>
        <p:spPr>
          <a:xfrm>
            <a:off x="5390646" y="1441439"/>
            <a:ext cx="6570531" cy="4712376"/>
          </a:xfrm>
          <a:prstGeom prst="rect">
            <a:avLst/>
          </a:prstGeom>
        </p:spPr>
      </p:pic>
    </p:spTree>
    <p:extLst>
      <p:ext uri="{BB962C8B-B14F-4D97-AF65-F5344CB8AC3E}">
        <p14:creationId xmlns:p14="http://schemas.microsoft.com/office/powerpoint/2010/main" val="2440223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458753" y="1257013"/>
            <a:ext cx="11708797" cy="1569660"/>
          </a:xfrm>
          <a:prstGeom prst="rect">
            <a:avLst/>
          </a:prstGeom>
          <a:noFill/>
        </p:spPr>
        <p:txBody>
          <a:bodyPr wrap="square" lIns="91440" tIns="45720" rIns="91440" bIns="45720" rtlCol="0" anchor="t">
            <a:spAutoFit/>
          </a:bodyPr>
          <a:lstStyle/>
          <a:p>
            <a:r>
              <a:rPr lang="en-GB" sz="3200" dirty="0">
                <a:solidFill>
                  <a:schemeClr val="bg1"/>
                </a:solidFill>
                <a:effectLst/>
                <a:latin typeface="Century Gothic"/>
                <a:ea typeface="Times New Roman" panose="02020603050405020304" pitchFamily="18" charset="0"/>
                <a:cs typeface="Times New Roman"/>
              </a:rPr>
              <a:t>We pray for the Church </a:t>
            </a:r>
            <a:r>
              <a:rPr lang="en-GB" sz="3200" dirty="0">
                <a:solidFill>
                  <a:schemeClr val="bg1"/>
                </a:solidFill>
                <a:effectLst/>
                <a:latin typeface="Century Gothic"/>
                <a:ea typeface="Times New Roman" panose="02020603050405020304" pitchFamily="18" charset="0"/>
              </a:rPr>
              <a:t>throughout the world:</a:t>
            </a:r>
            <a:r>
              <a:rPr lang="en-GB" sz="3200" dirty="0">
                <a:solidFill>
                  <a:schemeClr val="bg1"/>
                </a:solidFill>
                <a:latin typeface="Century Gothic"/>
                <a:ea typeface="Times New Roman" panose="02020603050405020304" pitchFamily="18" charset="0"/>
              </a:rPr>
              <a:t> that she may</a:t>
            </a:r>
            <a:r>
              <a:rPr lang="en-GB" sz="3200" dirty="0">
                <a:solidFill>
                  <a:schemeClr val="bg1"/>
                </a:solidFill>
                <a:effectLst/>
                <a:latin typeface="Century Gothic"/>
                <a:ea typeface="Times New Roman" panose="02020603050405020304" pitchFamily="18" charset="0"/>
              </a:rPr>
              <a:t> follow Jesus’ example and show understanding and forgiveness to all people. Lord, in your mercy…  </a:t>
            </a:r>
            <a:endParaRPr lang="en-GB" sz="3200" dirty="0">
              <a:solidFill>
                <a:schemeClr val="bg1"/>
              </a:solidFill>
              <a:effectLst/>
              <a:latin typeface="Century Gothic"/>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6688FBD-1FCD-499E-82E9-15AD17208363}"/>
              </a:ext>
            </a:extLst>
          </p:cNvPr>
          <p:cNvSpPr txBox="1"/>
          <p:nvPr/>
        </p:nvSpPr>
        <p:spPr>
          <a:xfrm>
            <a:off x="3796889" y="3438314"/>
            <a:ext cx="8305080" cy="3570208"/>
          </a:xfrm>
          <a:prstGeom prst="rect">
            <a:avLst/>
          </a:prstGeom>
          <a:noFill/>
        </p:spPr>
        <p:txBody>
          <a:bodyPr wrap="square" lIns="91440" tIns="45720" rIns="91440" bIns="45720" rtlCol="0" anchor="t">
            <a:spAutoFit/>
          </a:bodyPr>
          <a:lstStyle/>
          <a:p>
            <a:r>
              <a:rPr lang="en-GB" sz="3200" dirty="0">
                <a:solidFill>
                  <a:schemeClr val="bg1"/>
                </a:solidFill>
                <a:latin typeface="Century Gothic"/>
                <a:cs typeface="Times New Roman"/>
              </a:rPr>
              <a:t>In this Jubilee Year, we pray that we may be signs of hope in our world through all that we do and how we treat one another. Lord, in your mercy…</a:t>
            </a:r>
            <a:endParaRPr lang="en-US" dirty="0">
              <a:solidFill>
                <a:schemeClr val="bg1"/>
              </a:solidFill>
              <a:latin typeface="Century Gothic"/>
              <a:cs typeface="Times New Roman"/>
            </a:endParaRPr>
          </a:p>
          <a:p>
            <a:pPr fontAlgn="base"/>
            <a:endParaRPr lang="en-GB" dirty="0"/>
          </a:p>
          <a:p>
            <a:pPr fontAlgn="base"/>
            <a:endParaRPr lang="en-GB" sz="2400" dirty="0">
              <a:solidFill>
                <a:schemeClr val="bg1"/>
              </a:solidFill>
              <a:latin typeface="Century Gothic" panose="020B0502020202020204" pitchFamily="34" charset="0"/>
            </a:endParaRPr>
          </a:p>
          <a:p>
            <a:endParaRPr lang="en-GB" sz="2400" dirty="0">
              <a:solidFill>
                <a:schemeClr val="bg1"/>
              </a:solidFill>
              <a:latin typeface="Century Gothic" panose="020B0502020202020204" pitchFamily="34" charset="0"/>
            </a:endParaRPr>
          </a:p>
          <a:p>
            <a:endParaRPr lang="en-US" sz="3200"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0493" y="3495823"/>
            <a:ext cx="2374900" cy="2997200"/>
          </a:xfrm>
          <a:prstGeom prst="rect">
            <a:avLst/>
          </a:prstGeom>
        </p:spPr>
      </p:pic>
    </p:spTree>
    <p:extLst>
      <p:ext uri="{BB962C8B-B14F-4D97-AF65-F5344CB8AC3E}">
        <p14:creationId xmlns:p14="http://schemas.microsoft.com/office/powerpoint/2010/main" val="10536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364972" y="1165330"/>
            <a:ext cx="11462056" cy="2062103"/>
          </a:xfrm>
          <a:prstGeom prst="rect">
            <a:avLst/>
          </a:prstGeom>
          <a:noFill/>
        </p:spPr>
        <p:txBody>
          <a:bodyPr wrap="square" lIns="91440" tIns="45720" rIns="91440" bIns="45720" anchor="t">
            <a:spAutoFit/>
          </a:bodyPr>
          <a:lstStyle/>
          <a:p>
            <a:pPr fontAlgn="base"/>
            <a:r>
              <a:rPr lang="en-GB" sz="3200" dirty="0">
                <a:solidFill>
                  <a:schemeClr val="bg1"/>
                </a:solidFill>
                <a:effectLst/>
                <a:latin typeface="Century Gothic"/>
                <a:ea typeface="Times New Roman" panose="02020603050405020304" pitchFamily="18" charset="0"/>
                <a:cs typeface="Times New Roman"/>
              </a:rPr>
              <a:t>We pray for our parish, family and friends: </a:t>
            </a:r>
            <a:r>
              <a:rPr lang="en-GB" sz="3200" dirty="0">
                <a:solidFill>
                  <a:schemeClr val="bg1"/>
                </a:solidFill>
                <a:effectLst/>
                <a:latin typeface="Century Gothic"/>
                <a:ea typeface="Times New Roman" panose="02020603050405020304" pitchFamily="18" charset="0"/>
              </a:rPr>
              <a:t>that we may always try our best to do what is right, so that the world becomes a fairer place for all to live. </a:t>
            </a:r>
            <a:endParaRPr lang="en-GB" sz="3200" dirty="0">
              <a:solidFill>
                <a:schemeClr val="bg1"/>
              </a:solidFill>
              <a:latin typeface="Century Gothic"/>
              <a:ea typeface="Calibri" panose="020F0502020204030204" pitchFamily="34" charset="0"/>
              <a:cs typeface="Times New Roman" panose="02020603050405020304" pitchFamily="18" charset="0"/>
            </a:endParaRPr>
          </a:p>
          <a:p>
            <a:r>
              <a:rPr lang="en-GB" sz="3200" dirty="0">
                <a:solidFill>
                  <a:schemeClr val="bg1"/>
                </a:solidFill>
                <a:effectLst/>
                <a:latin typeface="Century Gothic"/>
                <a:ea typeface="Times New Roman" panose="02020603050405020304" pitchFamily="18" charset="0"/>
              </a:rPr>
              <a:t>Lord, in your mercy…  </a:t>
            </a:r>
            <a:endParaRPr lang="en-GB" sz="3200">
              <a:solidFill>
                <a:schemeClr val="bg1"/>
              </a:solidFill>
              <a:effectLst/>
              <a:latin typeface="Century Gothic"/>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849" y="3218478"/>
            <a:ext cx="2513795" cy="3172490"/>
          </a:xfrm>
          <a:prstGeom prst="rect">
            <a:avLst/>
          </a:prstGeom>
        </p:spPr>
      </p:pic>
      <p:sp>
        <p:nvSpPr>
          <p:cNvPr id="6" name="TextBox 5">
            <a:extLst>
              <a:ext uri="{FF2B5EF4-FFF2-40B4-BE49-F238E27FC236}">
                <a16:creationId xmlns:a16="http://schemas.microsoft.com/office/drawing/2014/main" id="{38916120-0C04-421D-8A55-88367C6EB668}"/>
              </a:ext>
            </a:extLst>
          </p:cNvPr>
          <p:cNvSpPr txBox="1"/>
          <p:nvPr/>
        </p:nvSpPr>
        <p:spPr>
          <a:xfrm>
            <a:off x="4053972" y="3432164"/>
            <a:ext cx="7511303" cy="4031873"/>
          </a:xfrm>
          <a:prstGeom prst="rect">
            <a:avLst/>
          </a:prstGeom>
          <a:noFill/>
        </p:spPr>
        <p:txBody>
          <a:bodyPr wrap="square" lIns="91440" tIns="45720" rIns="91440" bIns="45720" anchor="t">
            <a:spAutoFit/>
          </a:bodyPr>
          <a:lstStyle/>
          <a:p>
            <a:pPr fontAlgn="base"/>
            <a:r>
              <a:rPr lang="en-GB" sz="3200" dirty="0">
                <a:solidFill>
                  <a:schemeClr val="bg1"/>
                </a:solidFill>
                <a:latin typeface="Century Gothic" panose="020B0502020202020204" pitchFamily="34" charset="0"/>
              </a:rPr>
              <a:t>God of love, </a:t>
            </a:r>
          </a:p>
          <a:p>
            <a:pPr fontAlgn="base"/>
            <a:r>
              <a:rPr lang="en-GB" sz="3200" dirty="0">
                <a:solidFill>
                  <a:schemeClr val="bg1"/>
                </a:solidFill>
                <a:latin typeface="Century Gothic"/>
              </a:rPr>
              <a:t>you forgive us when we go wrong and encourage us to try again to be better. Guide us to do what is right and to make this world a fairer place for all who live in it. Amen. </a:t>
            </a:r>
          </a:p>
          <a:p>
            <a:pPr fontAlgn="base"/>
            <a:endParaRPr lang="en-GB" sz="3200" dirty="0">
              <a:latin typeface="Century Gothic" panose="020B0502020202020204" pitchFamily="34" charset="0"/>
            </a:endParaRPr>
          </a:p>
          <a:p>
            <a:pPr fontAlgn="base"/>
            <a:endParaRPr lang="en-GB" sz="3200" dirty="0">
              <a:solidFill>
                <a:schemeClr val="bg1"/>
              </a:solidFill>
            </a:endParaRPr>
          </a:p>
        </p:txBody>
      </p:sp>
    </p:spTree>
    <p:extLst>
      <p:ext uri="{BB962C8B-B14F-4D97-AF65-F5344CB8AC3E}">
        <p14:creationId xmlns:p14="http://schemas.microsoft.com/office/powerpoint/2010/main" val="301557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0032C3-66DE-4641-9DD8-F5E8D3F71E47}"/>
              </a:ext>
            </a:extLst>
          </p:cNvPr>
          <p:cNvSpPr txBox="1">
            <a:spLocks/>
          </p:cNvSpPr>
          <p:nvPr/>
        </p:nvSpPr>
        <p:spPr>
          <a:xfrm>
            <a:off x="692542" y="1302452"/>
            <a:ext cx="11054958" cy="5582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9600" i="1" dirty="0">
              <a:latin typeface="Segoe UI" panose="020B0502040204020203" pitchFamily="34" charset="0"/>
              <a:ea typeface="Segoe UI Historic" panose="020B0502040204020203" pitchFamily="34" charset="0"/>
              <a:cs typeface="Segoe UI" panose="020B0502040204020203" pitchFamily="34" charset="0"/>
            </a:endParaRPr>
          </a:p>
          <a:p>
            <a:pPr marL="0" indent="0">
              <a:lnSpc>
                <a:spcPct val="120000"/>
              </a:lnSpc>
              <a:buFont typeface="Arial" panose="020B0604020202020204" pitchFamily="34" charset="0"/>
              <a:buNone/>
            </a:pPr>
            <a:endParaRPr lang="en-GB" sz="3200" i="1" dirty="0">
              <a:latin typeface="Segoe UI" panose="020B0502040204020203" pitchFamily="34" charset="0"/>
              <a:ea typeface="Calibri" panose="020F0502020204030204" pitchFamily="34" charset="0"/>
              <a:cs typeface="Segoe UI" panose="020B0502040204020203" pitchFamily="34" charset="0"/>
            </a:endParaRPr>
          </a:p>
        </p:txBody>
      </p:sp>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49" y="1760192"/>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1365992" y="5559855"/>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dirty="0">
                  <a:solidFill>
                    <a:srgbClr val="008DAE"/>
                  </a:solidFill>
                  <a:latin typeface="Century Gothic"/>
                  <a:ea typeface="Verdana"/>
                  <a:cs typeface="Arial"/>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00CDD5FD-3A32-4B3C-82E4-D8C95EA97139}"/>
              </a:ext>
            </a:extLst>
          </p:cNvPr>
          <p:cNvSpPr txBox="1"/>
          <p:nvPr/>
        </p:nvSpPr>
        <p:spPr>
          <a:xfrm>
            <a:off x="890198" y="2396994"/>
            <a:ext cx="5543531" cy="2062103"/>
          </a:xfrm>
          <a:prstGeom prst="rect">
            <a:avLst/>
          </a:prstGeom>
          <a:noFill/>
        </p:spPr>
        <p:txBody>
          <a:bodyPr wrap="square" lIns="91440" tIns="45720" rIns="91440" bIns="45720" rtlCol="0" anchor="t">
            <a:spAutoFit/>
          </a:bodyPr>
          <a:lstStyle/>
          <a:p>
            <a:pPr algn="ctr"/>
            <a:endParaRPr lang="en-GB" sz="3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3200" dirty="0">
                <a:effectLst/>
                <a:latin typeface="Century Gothic"/>
                <a:ea typeface="Calibri"/>
                <a:cs typeface="Times New Roman"/>
              </a:rPr>
              <a:t>How can I make a </a:t>
            </a:r>
            <a:r>
              <a:rPr lang="en-GB" sz="3200" dirty="0">
                <a:latin typeface="Century Gothic"/>
                <a:ea typeface="Calibri"/>
                <a:cs typeface="Times New Roman"/>
              </a:rPr>
              <a:t>change</a:t>
            </a:r>
            <a:r>
              <a:rPr lang="en-GB" sz="3200" dirty="0">
                <a:effectLst/>
                <a:latin typeface="Century Gothic"/>
                <a:ea typeface="Calibri"/>
                <a:cs typeface="Times New Roman"/>
              </a:rPr>
              <a:t>, doing what is right and forgiving others?</a:t>
            </a:r>
          </a:p>
        </p:txBody>
      </p:sp>
      <p:pic>
        <p:nvPicPr>
          <p:cNvPr id="10" name="Picture 9" descr="A group of boys playing football&#10;&#10;Description automatically generated with low confidence">
            <a:extLst>
              <a:ext uri="{FF2B5EF4-FFF2-40B4-BE49-F238E27FC236}">
                <a16:creationId xmlns:a16="http://schemas.microsoft.com/office/drawing/2014/main" id="{4C396A35-E360-4745-AD80-FB20D09ABC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889" t="5260" r="7628" b="8756"/>
          <a:stretch/>
        </p:blipFill>
        <p:spPr>
          <a:xfrm>
            <a:off x="6894018" y="961257"/>
            <a:ext cx="5295331" cy="5896743"/>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C453D1-8AE5-457E-8BD5-1B7BE5C98B70}"/>
              </a:ext>
            </a:extLst>
          </p:cNvPr>
          <p:cNvPicPr>
            <a:picLocks noChangeAspect="1"/>
          </p:cNvPicPr>
          <p:nvPr/>
        </p:nvPicPr>
        <p:blipFill rotWithShape="1">
          <a:blip r:embed="rId3"/>
          <a:srcRect l="22959" t="23388" r="50000" b="16991"/>
          <a:stretch/>
        </p:blipFill>
        <p:spPr>
          <a:xfrm>
            <a:off x="7777427" y="940111"/>
            <a:ext cx="4414572" cy="5472404"/>
          </a:xfrm>
          <a:prstGeom prst="rect">
            <a:avLst/>
          </a:prstGeom>
        </p:spPr>
      </p:pic>
      <p:sp>
        <p:nvSpPr>
          <p:cNvPr id="6" name="TextBox 5">
            <a:extLst>
              <a:ext uri="{FF2B5EF4-FFF2-40B4-BE49-F238E27FC236}">
                <a16:creationId xmlns:a16="http://schemas.microsoft.com/office/drawing/2014/main" id="{3E056A91-1763-4F57-BB83-9176F0911E0F}"/>
              </a:ext>
            </a:extLst>
          </p:cNvPr>
          <p:cNvSpPr txBox="1"/>
          <p:nvPr/>
        </p:nvSpPr>
        <p:spPr>
          <a:xfrm>
            <a:off x="1" y="940111"/>
            <a:ext cx="8229599" cy="8156079"/>
          </a:xfrm>
          <a:prstGeom prst="rect">
            <a:avLst/>
          </a:prstGeom>
          <a:noFill/>
        </p:spPr>
        <p:txBody>
          <a:bodyPr wrap="square" lIns="91440" tIns="45720" rIns="91440" bIns="45720" anchor="t">
            <a:spAutoFit/>
          </a:bodyPr>
          <a:lstStyle/>
          <a:p>
            <a:r>
              <a:rPr lang="en-GB" sz="2000" b="1" dirty="0">
                <a:latin typeface="Century Gothic" panose="020B0502020202020204" pitchFamily="34" charset="0"/>
              </a:rPr>
              <a:t>Activity suggestions</a:t>
            </a:r>
          </a:p>
          <a:p>
            <a:pPr fontAlgn="base"/>
            <a:endParaRPr lang="en-GB" sz="2000" dirty="0">
              <a:effectLst/>
              <a:latin typeface="Century Gothic" panose="020B0502020202020204" pitchFamily="34" charset="0"/>
              <a:ea typeface="Times New Roman" panose="02020603050405020304" pitchFamily="18" charset="0"/>
              <a:cs typeface="Segoe UI" panose="020B0502040204020203" pitchFamily="34" charset="0"/>
            </a:endParaRPr>
          </a:p>
          <a:p>
            <a:pPr fontAlgn="base"/>
            <a:r>
              <a:rPr lang="en-GB" sz="2000" dirty="0">
                <a:effectLst/>
                <a:latin typeface="Century Gothic" panose="020B0502020202020204" pitchFamily="34" charset="0"/>
                <a:ea typeface="Times New Roman" panose="02020603050405020304" pitchFamily="18" charset="0"/>
                <a:cs typeface="Times New Roman" panose="02020603050405020304" pitchFamily="18" charset="0"/>
              </a:rPr>
              <a:t>Share the activity sheet with the children and invite them to colour in the illustration. Encourage them to try the other activities on the sheet at home during the week.</a:t>
            </a:r>
            <a:endParaRPr lang="en-GB" sz="2000" dirty="0">
              <a:effectLst/>
              <a:latin typeface="Century Gothic" panose="020B0502020202020204" pitchFamily="34" charset="0"/>
              <a:ea typeface="Calibri" panose="020F0502020204030204" pitchFamily="34" charset="0"/>
              <a:cs typeface="Times New Roman" panose="02020603050405020304" pitchFamily="18" charset="0"/>
            </a:endParaRPr>
          </a:p>
          <a:p>
            <a:pPr fontAlgn="base"/>
            <a:r>
              <a:rPr lang="en-GB" sz="2000" dirty="0">
                <a:effectLst/>
                <a:latin typeface="Century Gothic" panose="020B0502020202020204" pitchFamily="34" charset="0"/>
                <a:ea typeface="Times New Roman" panose="02020603050405020304" pitchFamily="18" charset="0"/>
                <a:cs typeface="Segoe UI" panose="020B0502040204020203" pitchFamily="34" charset="0"/>
              </a:rPr>
              <a:t> </a:t>
            </a:r>
            <a:endParaRPr lang="en-GB" sz="2000" dirty="0">
              <a:effectLst/>
              <a:latin typeface="Century Gothic" panose="020B0502020202020204" pitchFamily="34" charset="0"/>
              <a:ea typeface="Calibri" panose="020F0502020204030204" pitchFamily="34" charset="0"/>
              <a:cs typeface="Times New Roman" panose="02020603050405020304" pitchFamily="18" charset="0"/>
            </a:endParaRPr>
          </a:p>
          <a:p>
            <a:pPr fontAlgn="base"/>
            <a:r>
              <a:rPr lang="en-GB" sz="2000" dirty="0">
                <a:effectLst/>
                <a:latin typeface="Century Gothic" panose="020B0502020202020204" pitchFamily="34" charset="0"/>
                <a:ea typeface="Times New Roman" panose="02020603050405020304" pitchFamily="18" charset="0"/>
                <a:cs typeface="Times New Roman" panose="02020603050405020304" pitchFamily="18" charset="0"/>
              </a:rPr>
              <a:t>Remind the children to tell their grown-ups all that they have heard and thought about in the liturgy today. Can they try throughout the week to make a change, do what is right and forgive others? Can they try to stand up against unfairness and make the world a fairer place for everyone?  </a:t>
            </a:r>
            <a:endParaRPr lang="en-GB" sz="2000" dirty="0">
              <a:effectLst/>
              <a:latin typeface="Century Gothic" panose="020B0502020202020204" pitchFamily="34" charset="0"/>
              <a:ea typeface="Calibri" panose="020F0502020204030204" pitchFamily="34" charset="0"/>
              <a:cs typeface="Times New Roman" panose="02020603050405020304" pitchFamily="18" charset="0"/>
            </a:endParaRPr>
          </a:p>
          <a:p>
            <a:pPr fontAlgn="base"/>
            <a:r>
              <a:rPr lang="en-GB" sz="20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indent="-171450" fontAlgn="base"/>
            <a:r>
              <a:rPr lang="en-GB" sz="2000" dirty="0">
                <a:effectLst/>
                <a:latin typeface="Century Gothic" panose="020B0502020202020204" pitchFamily="34" charset="0"/>
                <a:ea typeface="Times New Roman" panose="02020603050405020304" pitchFamily="18" charset="0"/>
                <a:cs typeface="Times New Roman" panose="02020603050405020304" pitchFamily="18" charset="0"/>
              </a:rPr>
              <a:t>For more activities and resources for children this Lent visit</a:t>
            </a:r>
          </a:p>
          <a:p>
            <a:pPr marL="171450" indent="-171450" fontAlgn="base"/>
            <a:r>
              <a:rPr lang="en-GB" sz="2000" b="1" dirty="0">
                <a:effectLst/>
                <a:latin typeface="Century Gothic" panose="020B0502020202020204" pitchFamily="34" charset="0"/>
                <a:ea typeface="Times New Roman" panose="02020603050405020304" pitchFamily="18" charset="0"/>
                <a:cs typeface="Times New Roman" panose="02020603050405020304" pitchFamily="18" charset="0"/>
              </a:rPr>
              <a:t>cafod.org.uk/primary</a:t>
            </a:r>
            <a:r>
              <a:rPr lang="en-GB" sz="20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indent="-171450" fontAlgn="base"/>
            <a:r>
              <a:rPr lang="en-GB" sz="20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2000" dirty="0">
              <a:latin typeface="Century Gothic" panose="020B0502020202020204" pitchFamily="34" charset="0"/>
              <a:ea typeface="MS Mincho" panose="02020609040205080304" pitchFamily="49" charset="-128"/>
              <a:cs typeface="Arial" panose="020B0604020202020204" pitchFamily="34" charset="0"/>
            </a:endParaRPr>
          </a:p>
          <a:p>
            <a:r>
              <a:rPr lang="en-US" sz="2000" dirty="0">
                <a:latin typeface="Century Gothic" panose="020B0502020202020204" pitchFamily="34" charset="0"/>
                <a:ea typeface="MS Mincho" panose="02020609040205080304" pitchFamily="49" charset="-128"/>
                <a:cs typeface="Arial" panose="020B0604020202020204" pitchFamily="34" charset="0"/>
              </a:rPr>
              <a:t>A CAFOD club could strongly support the Catholic life of your school. Find out more: </a:t>
            </a:r>
            <a:r>
              <a:rPr lang="en-US" sz="2000" dirty="0">
                <a:latin typeface="Century Gothic" panose="020B0502020202020204" pitchFamily="34" charset="0"/>
                <a:ea typeface="MS Mincho" panose="02020609040205080304" pitchFamily="49" charset="-128"/>
                <a:cs typeface="Arial" panose="020B0604020202020204" pitchFamily="34" charset="0"/>
                <a:hlinkClick r:id="rId4"/>
              </a:rPr>
              <a:t>https://cafod.org.uk/Education/For-teachers/CAFOD-clubs</a:t>
            </a:r>
            <a:r>
              <a:rPr lang="en-US" sz="2000" dirty="0">
                <a:latin typeface="Century Gothic" panose="020B0502020202020204" pitchFamily="34" charset="0"/>
                <a:ea typeface="MS Mincho" panose="02020609040205080304" pitchFamily="49" charset="-128"/>
                <a:cs typeface="Arial" panose="020B0604020202020204" pitchFamily="34" charset="0"/>
              </a:rPr>
              <a:t> </a:t>
            </a:r>
          </a:p>
          <a:p>
            <a:pPr marL="171450" indent="-171450" fontAlgn="base"/>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en-GB" sz="1800" dirty="0">
                <a:effectLst/>
                <a:latin typeface="Verdana" panose="020B0604030504040204" pitchFamily="34" charset="0"/>
                <a:ea typeface="Times New Roman" panose="02020603050405020304" pitchFamily="18" charset="0"/>
                <a:cs typeface="Segoe UI" panose="020B0502040204020203"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sz="2000" b="1" dirty="0">
              <a:latin typeface="Century Gothic" panose="020B0502020202020204" pitchFamily="34" charset="0"/>
            </a:endParaRPr>
          </a:p>
          <a:p>
            <a:endParaRPr lang="en-US" sz="2000" dirty="0">
              <a:latin typeface="Century Gothic" panose="020B0502020202020204" pitchFamily="34" charset="0"/>
            </a:endParaRPr>
          </a:p>
          <a:p>
            <a:endParaRPr lang="en-US" sz="1400" dirty="0">
              <a:latin typeface="Century Gothic" panose="020B0502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2384125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8ED9-1869-E6E9-AF4D-A87A390B16F1}"/>
              </a:ext>
            </a:extLst>
          </p:cNvPr>
          <p:cNvSpPr>
            <a:spLocks noGrp="1"/>
          </p:cNvSpPr>
          <p:nvPr>
            <p:ph idx="1"/>
          </p:nvPr>
        </p:nvSpPr>
        <p:spPr>
          <a:xfrm>
            <a:off x="599533" y="1524102"/>
            <a:ext cx="7384800" cy="5447645"/>
          </a:xfrm>
        </p:spPr>
        <p:txBody>
          <a:bodyPr vert="horz" wrap="square" lIns="91440" tIns="45720" rIns="91440" bIns="45720" rtlCol="0" anchor="t">
            <a:spAutoFit/>
          </a:bodyPr>
          <a:lstStyle/>
          <a:p>
            <a:pPr marL="0" indent="0">
              <a:spcBef>
                <a:spcPts val="0"/>
              </a:spcBef>
              <a:spcAft>
                <a:spcPts val="0"/>
              </a:spcAft>
              <a:buNone/>
            </a:pPr>
            <a:r>
              <a:rPr lang="en-GB" sz="2400" b="1" dirty="0">
                <a:solidFill>
                  <a:srgbClr val="000000"/>
                </a:solidFill>
                <a:latin typeface="Century Gothic"/>
                <a:cs typeface="Arial" panose="020B0604020202020204"/>
              </a:rPr>
              <a:t>Jubilee activities!</a:t>
            </a:r>
            <a:endParaRPr lang="en-US" sz="24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The Jubilee Year is a landmark moment in the life of the global church. School communities are invited to join together as pilgrims of hope, pledging to work together for God’s kingdom of justice, peace and love. Find resources at: </a:t>
            </a:r>
          </a:p>
          <a:p>
            <a:pPr marL="0" indent="0">
              <a:spcBef>
                <a:spcPts val="0"/>
              </a:spcBef>
              <a:spcAft>
                <a:spcPts val="0"/>
              </a:spcAft>
              <a:buNone/>
            </a:pPr>
            <a:r>
              <a:rPr lang="en-US" sz="1800" dirty="0">
                <a:solidFill>
                  <a:srgbClr val="000000"/>
                </a:solidFill>
                <a:latin typeface="Century Gothic"/>
                <a:cs typeface="Arial" panose="020B0604020202020204"/>
                <a:hlinkClick r:id="rId2"/>
              </a:rPr>
              <a:t>Jubilee for schools 2025 – Pilgrims of Hope</a:t>
            </a: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Why not make the Big Lent Walk part of your Jubilee pledge? </a:t>
            </a:r>
          </a:p>
          <a:p>
            <a:pPr marL="0" indent="0">
              <a:spcBef>
                <a:spcPts val="0"/>
              </a:spcBef>
              <a:spcAft>
                <a:spcPts val="0"/>
              </a:spcAft>
              <a:buNone/>
            </a:pPr>
            <a:r>
              <a:rPr lang="en-US" sz="1800" dirty="0">
                <a:solidFill>
                  <a:srgbClr val="000000"/>
                </a:solidFill>
                <a:latin typeface="Century Gothic"/>
                <a:cs typeface="Arial" panose="020B0604020202020204"/>
              </a:rPr>
              <a:t>For sign up and more information go here: </a:t>
            </a:r>
          </a:p>
          <a:p>
            <a:pPr marL="0" indent="0">
              <a:spcBef>
                <a:spcPts val="0"/>
              </a:spcBef>
              <a:spcAft>
                <a:spcPts val="0"/>
              </a:spcAft>
              <a:buNone/>
            </a:pPr>
            <a:r>
              <a:rPr lang="en-US" sz="1800" dirty="0">
                <a:solidFill>
                  <a:srgbClr val="000000"/>
                </a:solidFill>
                <a:latin typeface="Century Gothic"/>
                <a:cs typeface="Arial" panose="020B0604020202020204"/>
                <a:hlinkClick r:id="rId3"/>
              </a:rPr>
              <a:t>BLW25 Schools Sign up – Formstack</a:t>
            </a: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Find resources to learn about and fundraise for the Myanmar Earthquake: </a:t>
            </a:r>
            <a:r>
              <a:rPr lang="en-US" sz="1800" dirty="0">
                <a:solidFill>
                  <a:srgbClr val="000000"/>
                </a:solidFill>
                <a:latin typeface="Century Gothic"/>
                <a:cs typeface="Arial" panose="020B0604020202020204"/>
                <a:hlinkClick r:id="rId4"/>
              </a:rPr>
              <a:t>https://cafod.org.uk/education/education-resources</a:t>
            </a:r>
            <a:r>
              <a:rPr lang="en-US" sz="1800">
                <a:solidFill>
                  <a:srgbClr val="000000"/>
                </a:solidFill>
                <a:latin typeface="Century Gothic"/>
                <a:cs typeface="Arial" panose="020B0604020202020204"/>
                <a:hlinkClick r:id="rId4"/>
              </a:rPr>
              <a:t>/emergency-resources-schools</a:t>
            </a:r>
            <a:r>
              <a:rPr lang="en-US" sz="1800">
                <a:solidFill>
                  <a:srgbClr val="000000"/>
                </a:solidFill>
                <a:latin typeface="Century Gothic"/>
                <a:cs typeface="Arial" panose="020B0604020202020204"/>
              </a:rPr>
              <a:t> </a:t>
            </a: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A CAFOD club could strongly support the Catholic life of your school, particularly in this Jubilee year. Find out more:</a:t>
            </a:r>
            <a:endParaRPr lang="en-US" dirty="0">
              <a:latin typeface="Arial" panose="020B0604020202020204"/>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hlinkClick r:id="rId5"/>
              </a:rPr>
              <a:t>https://cafod.org.uk/Education/For-teachers/CAFOD-clubs</a:t>
            </a:r>
            <a:r>
              <a:rPr lang="en-US" sz="1800" dirty="0">
                <a:solidFill>
                  <a:srgbClr val="000000"/>
                </a:solidFill>
                <a:latin typeface="Century Gothic"/>
                <a:cs typeface="Arial" panose="020B0604020202020204"/>
              </a:rPr>
              <a:t> </a:t>
            </a:r>
            <a:endParaRPr lang="en-US" dirty="0">
              <a:cs typeface="Arial"/>
            </a:endParaRPr>
          </a:p>
        </p:txBody>
      </p:sp>
      <p:pic>
        <p:nvPicPr>
          <p:cNvPr id="5" name="Picture 4" descr="A logo with a cross and a boat&#10;&#10;Description automatically generated">
            <a:extLst>
              <a:ext uri="{FF2B5EF4-FFF2-40B4-BE49-F238E27FC236}">
                <a16:creationId xmlns:a16="http://schemas.microsoft.com/office/drawing/2014/main" id="{A7113F69-8C37-27E3-D142-E1B9D3FB5BD3}"/>
              </a:ext>
            </a:extLst>
          </p:cNvPr>
          <p:cNvPicPr>
            <a:picLocks noChangeAspect="1"/>
          </p:cNvPicPr>
          <p:nvPr/>
        </p:nvPicPr>
        <p:blipFill>
          <a:blip r:embed="rId6"/>
          <a:stretch>
            <a:fillRect/>
          </a:stretch>
        </p:blipFill>
        <p:spPr>
          <a:xfrm>
            <a:off x="7565759" y="-482468"/>
            <a:ext cx="5121936" cy="7336133"/>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5CF2F839-A7F3-9D05-1FE0-732FEEB02EDA}"/>
              </a:ext>
            </a:extLst>
          </p:cNvPr>
          <p:cNvPicPr>
            <a:picLocks noChangeAspect="1"/>
          </p:cNvPicPr>
          <p:nvPr/>
        </p:nvPicPr>
        <p:blipFill>
          <a:blip r:embed="rId7"/>
          <a:stretch>
            <a:fillRect/>
          </a:stretch>
        </p:blipFill>
        <p:spPr>
          <a:xfrm>
            <a:off x="7352935" y="3868887"/>
            <a:ext cx="2476500" cy="2476500"/>
          </a:xfrm>
          <a:prstGeom prst="rect">
            <a:avLst/>
          </a:prstGeom>
        </p:spPr>
      </p:pic>
    </p:spTree>
    <p:extLst>
      <p:ext uri="{BB962C8B-B14F-4D97-AF65-F5344CB8AC3E}">
        <p14:creationId xmlns:p14="http://schemas.microsoft.com/office/powerpoint/2010/main" val="3386802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98EB8-E432-4CBD-B571-867B342F0E45}"/>
              </a:ext>
            </a:extLst>
          </p:cNvPr>
          <p:cNvPicPr>
            <a:picLocks noChangeAspect="1"/>
          </p:cNvPicPr>
          <p:nvPr/>
        </p:nvPicPr>
        <p:blipFill rotWithShape="1">
          <a:blip r:embed="rId3"/>
          <a:srcRect l="22653" t="20939" r="23010" b="10184"/>
          <a:stretch/>
        </p:blipFill>
        <p:spPr>
          <a:xfrm>
            <a:off x="2146040" y="1212979"/>
            <a:ext cx="7333861" cy="5226666"/>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461760" y="1670795"/>
            <a:ext cx="5460076" cy="4862870"/>
          </a:xfrm>
          <a:prstGeom prst="rect">
            <a:avLst/>
          </a:prstGeom>
          <a:noFill/>
        </p:spPr>
        <p:txBody>
          <a:bodyPr wrap="square" lIns="91440" tIns="45720" rIns="91440" bIns="45720" rtlCol="0" anchor="t">
            <a:spAutoFit/>
          </a:bodyPr>
          <a:lstStyle/>
          <a:p>
            <a:pPr fontAlgn="base"/>
            <a:r>
              <a:rPr lang="en-GB" sz="3200" dirty="0">
                <a:effectLst/>
                <a:latin typeface="Century Gothic" panose="020B0502020202020204" pitchFamily="34" charset="0"/>
                <a:ea typeface="Times New Roman" panose="02020603050405020304" pitchFamily="18" charset="0"/>
                <a:cs typeface="Times New Roman" panose="02020603050405020304" pitchFamily="18" charset="0"/>
              </a:rPr>
              <a:t>God of mercy, </a:t>
            </a:r>
          </a:p>
          <a:p>
            <a:pPr fontAlgn="base"/>
            <a:r>
              <a:rPr lang="en-GB" sz="3200" dirty="0">
                <a:effectLst/>
                <a:latin typeface="Century Gothic" panose="020B0502020202020204" pitchFamily="34" charset="0"/>
                <a:ea typeface="Times New Roman" panose="02020603050405020304" pitchFamily="18" charset="0"/>
                <a:cs typeface="Times New Roman" panose="02020603050405020304" pitchFamily="18" charset="0"/>
              </a:rPr>
              <a:t>we ask you to help us to do what is right.</a:t>
            </a:r>
          </a:p>
          <a:p>
            <a:pPr fontAlgn="base"/>
            <a:r>
              <a:rPr lang="en-GB" sz="3200" dirty="0">
                <a:effectLst/>
                <a:latin typeface="Century Gothic" panose="020B0502020202020204" pitchFamily="34" charset="0"/>
                <a:ea typeface="Times New Roman" panose="02020603050405020304" pitchFamily="18" charset="0"/>
                <a:cs typeface="Times New Roman" panose="02020603050405020304" pitchFamily="18" charset="0"/>
              </a:rPr>
              <a:t>Help us to see that we all get things wrong sometimes and to say sorry when we do. </a:t>
            </a:r>
          </a:p>
          <a:p>
            <a:pPr fontAlgn="base"/>
            <a:r>
              <a:rPr lang="en-GB" sz="3200" dirty="0">
                <a:effectLst/>
                <a:latin typeface="Century Gothic" panose="020B0502020202020204" pitchFamily="34" charset="0"/>
                <a:ea typeface="Times New Roman" panose="02020603050405020304" pitchFamily="18" charset="0"/>
                <a:cs typeface="Times New Roman" panose="02020603050405020304" pitchFamily="18" charset="0"/>
              </a:rPr>
              <a:t>Amen. </a:t>
            </a:r>
            <a:endParaRPr lang="en-GB" sz="3200" dirty="0">
              <a:effectLst/>
              <a:latin typeface="Century Gothic" panose="020B0502020202020204" pitchFamily="34" charset="0"/>
              <a:ea typeface="Calibri" panose="020F0502020204030204" pitchFamily="34" charset="0"/>
              <a:cs typeface="Times New Roman" panose="02020603050405020304" pitchFamily="18" charset="0"/>
            </a:endParaRPr>
          </a:p>
          <a:p>
            <a:pPr fontAlgn="base"/>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600" dirty="0">
              <a:latin typeface="Century Gothic" panose="020B0502020202020204" pitchFamily="34" charset="0"/>
              <a:ea typeface="+mn-lt"/>
              <a:cs typeface="+mn-lt"/>
            </a:endParaRP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7376160" y="386736"/>
            <a:ext cx="4654813" cy="461665"/>
          </a:xfrm>
          <a:prstGeom prst="rect">
            <a:avLst/>
          </a:prstGeom>
          <a:noFill/>
        </p:spPr>
        <p:txBody>
          <a:bodyPr wrap="square" lIns="91440" tIns="45720" rIns="91440" bIns="45720" rtlCol="0" anchor="t">
            <a:spAutoFit/>
          </a:bodyPr>
          <a:lstStyle/>
          <a:p>
            <a:r>
              <a:rPr lang="en-US" sz="2400" b="1" dirty="0">
                <a:latin typeface="Century Gothic" panose="020B0502020202020204" pitchFamily="34" charset="0"/>
                <a:cs typeface="Segoe UI"/>
              </a:rPr>
              <a:t>Gospel: John 8:1-11</a:t>
            </a: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76358" y="6112035"/>
            <a:ext cx="717233" cy="718457"/>
          </a:xfrm>
          <a:prstGeom prst="rect">
            <a:avLst/>
          </a:prstGeom>
        </p:spPr>
      </p:pic>
      <p:sp>
        <p:nvSpPr>
          <p:cNvPr id="2" name="TextBox 1">
            <a:extLst>
              <a:ext uri="{FF2B5EF4-FFF2-40B4-BE49-F238E27FC236}">
                <a16:creationId xmlns:a16="http://schemas.microsoft.com/office/drawing/2014/main" id="{5451F562-0C16-4DF1-9916-81B10FD553C6}"/>
              </a:ext>
            </a:extLst>
          </p:cNvPr>
          <p:cNvSpPr txBox="1"/>
          <p:nvPr/>
        </p:nvSpPr>
        <p:spPr>
          <a:xfrm>
            <a:off x="88299" y="1083934"/>
            <a:ext cx="12106795" cy="5614679"/>
          </a:xfrm>
          <a:prstGeom prst="rect">
            <a:avLst/>
          </a:prstGeom>
          <a:noFill/>
        </p:spPr>
        <p:txBody>
          <a:bodyPr wrap="square" lIns="91440" tIns="45720" rIns="91440" bIns="45720" rtlCol="0" anchor="t">
            <a:spAutoFit/>
          </a:bodyPr>
          <a:lstStyle/>
          <a:p>
            <a:r>
              <a:rPr lang="en-GB" sz="2000" dirty="0">
                <a:solidFill>
                  <a:srgbClr val="000000"/>
                </a:solidFill>
                <a:effectLst/>
                <a:latin typeface="Century Gothic" panose="020B0502020202020204" pitchFamily="34" charset="0"/>
                <a:ea typeface="Times New Roman" panose="02020603050405020304" pitchFamily="18" charset="0"/>
              </a:rPr>
              <a:t>Jesus went to the Mount of Olives. Early the next morning he went back to the Temple. All the people gathered round him, and he sat down and began to teach them.</a:t>
            </a:r>
          </a:p>
          <a:p>
            <a:endParaRPr lang="en-GB" sz="2000" dirty="0">
              <a:solidFill>
                <a:srgbClr val="000000"/>
              </a:solidFill>
              <a:latin typeface="Century Gothic" panose="020B0502020202020204" pitchFamily="34" charset="0"/>
              <a:ea typeface="Times New Roman" panose="02020603050405020304" pitchFamily="18" charset="0"/>
            </a:endParaRPr>
          </a:p>
          <a:p>
            <a:r>
              <a:rPr lang="en-GB" sz="2000" dirty="0">
                <a:solidFill>
                  <a:srgbClr val="000000"/>
                </a:solidFill>
                <a:effectLst/>
                <a:latin typeface="Century Gothic" panose="020B0502020202020204" pitchFamily="34" charset="0"/>
                <a:ea typeface="Times New Roman" panose="02020603050405020304" pitchFamily="18" charset="0"/>
              </a:rPr>
              <a:t>The teachers of the Law and the Pharisees brought in a woman who had been caught committing adultery, and they made her stand before them all. “Teacher,” they said to Jesus, “this woman was caught in the very act of committing adultery.</a:t>
            </a:r>
            <a:r>
              <a:rPr lang="en-GB" sz="2000" b="1" baseline="30000" dirty="0">
                <a:solidFill>
                  <a:srgbClr val="000000"/>
                </a:solidFill>
                <a:effectLst/>
                <a:latin typeface="Century Gothic" panose="020B0502020202020204" pitchFamily="34" charset="0"/>
                <a:ea typeface="Times New Roman" panose="02020603050405020304" pitchFamily="18" charset="0"/>
              </a:rPr>
              <a:t> </a:t>
            </a:r>
            <a:r>
              <a:rPr lang="en-GB" sz="2000" dirty="0">
                <a:solidFill>
                  <a:srgbClr val="000000"/>
                </a:solidFill>
                <a:effectLst/>
                <a:latin typeface="Century Gothic" panose="020B0502020202020204" pitchFamily="34" charset="0"/>
                <a:ea typeface="Times New Roman" panose="02020603050405020304" pitchFamily="18" charset="0"/>
              </a:rPr>
              <a:t>In our Law Moses commanded that such a woman must be stoned to death. Now, what do you say?” </a:t>
            </a:r>
          </a:p>
          <a:p>
            <a:endParaRPr lang="en-GB" sz="2000" dirty="0">
              <a:solidFill>
                <a:srgbClr val="000000"/>
              </a:solidFill>
              <a:latin typeface="Century Gothic" panose="020B0502020202020204" pitchFamily="34" charset="0"/>
              <a:ea typeface="Times New Roman" panose="02020603050405020304" pitchFamily="18" charset="0"/>
            </a:endParaRPr>
          </a:p>
          <a:p>
            <a:r>
              <a:rPr lang="en-GB" sz="2000" dirty="0">
                <a:solidFill>
                  <a:srgbClr val="000000"/>
                </a:solidFill>
                <a:effectLst/>
                <a:latin typeface="Century Gothic"/>
                <a:ea typeface="Times New Roman" panose="02020603050405020304" pitchFamily="18" charset="0"/>
              </a:rPr>
              <a:t>They said this to trap Jesus, so that they could accuse him. But he bent over and wrote on the ground with his finger.</a:t>
            </a:r>
            <a:r>
              <a:rPr lang="en-GB" sz="2000" b="1" baseline="30000" dirty="0">
                <a:solidFill>
                  <a:srgbClr val="000000"/>
                </a:solidFill>
                <a:effectLst/>
                <a:latin typeface="Century Gothic"/>
                <a:ea typeface="Times New Roman" panose="02020603050405020304" pitchFamily="18" charset="0"/>
              </a:rPr>
              <a:t> </a:t>
            </a:r>
            <a:r>
              <a:rPr lang="en-GB" sz="2000" b="1" baseline="30000" dirty="0">
                <a:latin typeface="Century Gothic"/>
                <a:ea typeface="Times New Roman" panose="02020603050405020304" pitchFamily="18" charset="0"/>
              </a:rPr>
              <a:t> </a:t>
            </a:r>
            <a:r>
              <a:rPr lang="en-GB" sz="2000" dirty="0">
                <a:solidFill>
                  <a:srgbClr val="000000"/>
                </a:solidFill>
                <a:effectLst/>
                <a:latin typeface="Century Gothic"/>
                <a:ea typeface="Times New Roman" panose="02020603050405020304" pitchFamily="18" charset="0"/>
              </a:rPr>
              <a:t>As they stood there asking him questions, he straightened himself up and said to them, “Whichever one of you has committed no sin may throw the first stone at her.” Then he bent over again and wrote on the ground. </a:t>
            </a:r>
            <a:r>
              <a:rPr lang="en-GB" sz="2000" b="1" baseline="30000" dirty="0">
                <a:solidFill>
                  <a:srgbClr val="000000"/>
                </a:solidFill>
                <a:effectLst/>
                <a:latin typeface="Century Gothic"/>
                <a:ea typeface="Times New Roman" panose="02020603050405020304" pitchFamily="18" charset="0"/>
              </a:rPr>
              <a:t> </a:t>
            </a:r>
            <a:r>
              <a:rPr lang="en-GB" sz="2000" dirty="0">
                <a:solidFill>
                  <a:srgbClr val="000000"/>
                </a:solidFill>
                <a:effectLst/>
                <a:latin typeface="Century Gothic"/>
                <a:ea typeface="Times New Roman" panose="02020603050405020304" pitchFamily="18" charset="0"/>
              </a:rPr>
              <a:t>When they heard this, they all left, one by one, the older ones first. Jesus was left alone, with the woman still standing there.</a:t>
            </a:r>
            <a:r>
              <a:rPr lang="en-GB" sz="2000" b="1" baseline="30000" dirty="0">
                <a:solidFill>
                  <a:srgbClr val="000000"/>
                </a:solidFill>
                <a:effectLst/>
                <a:latin typeface="Century Gothic"/>
                <a:ea typeface="Times New Roman" panose="02020603050405020304" pitchFamily="18" charset="0"/>
              </a:rPr>
              <a:t> </a:t>
            </a:r>
            <a:r>
              <a:rPr lang="en-GB" sz="2000" dirty="0">
                <a:solidFill>
                  <a:srgbClr val="000000"/>
                </a:solidFill>
                <a:effectLst/>
                <a:latin typeface="Century Gothic"/>
                <a:ea typeface="Times New Roman" panose="02020603050405020304" pitchFamily="18" charset="0"/>
              </a:rPr>
              <a:t>He straightened himself up and said to her, “Where are they? Is there no one left to condemn you?”</a:t>
            </a:r>
            <a:endParaRPr lang="en-GB" sz="2000">
              <a:effectLst/>
              <a:latin typeface="Century Gothic"/>
              <a:ea typeface="Times New Roman" panose="02020603050405020304" pitchFamily="18" charset="0"/>
            </a:endParaRPr>
          </a:p>
          <a:p>
            <a:endParaRPr lang="en-GB" sz="2000" dirty="0">
              <a:solidFill>
                <a:srgbClr val="000000"/>
              </a:solidFill>
              <a:latin typeface="Century Gothic"/>
              <a:ea typeface="Times New Roman" panose="02020603050405020304" pitchFamily="18" charset="0"/>
            </a:endParaRPr>
          </a:p>
          <a:p>
            <a:r>
              <a:rPr lang="en-GB" sz="2000" dirty="0">
                <a:solidFill>
                  <a:srgbClr val="000000"/>
                </a:solidFill>
                <a:effectLst/>
                <a:latin typeface="Century Gothic"/>
                <a:ea typeface="Times New Roman" panose="02020603050405020304" pitchFamily="18" charset="0"/>
              </a:rPr>
              <a:t>“No one, sir,” she answered</a:t>
            </a:r>
            <a:r>
              <a:rPr lang="en-GB" sz="2000" dirty="0">
                <a:solidFill>
                  <a:srgbClr val="000000"/>
                </a:solidFill>
                <a:latin typeface="Century Gothic"/>
                <a:ea typeface="Times New Roman" panose="02020603050405020304" pitchFamily="18" charset="0"/>
              </a:rPr>
              <a:t>. “</a:t>
            </a:r>
            <a:r>
              <a:rPr lang="en-GB" sz="2000" dirty="0">
                <a:solidFill>
                  <a:srgbClr val="000000"/>
                </a:solidFill>
                <a:effectLst/>
                <a:latin typeface="Century Gothic"/>
                <a:ea typeface="Times New Roman" panose="02020603050405020304" pitchFamily="18" charset="0"/>
              </a:rPr>
              <a:t>Well, then,” Jesus said, “I do not condemn you either. Go, but do not sin again.” </a:t>
            </a:r>
            <a:endParaRPr lang="en-GB" sz="2000" dirty="0">
              <a:effectLst/>
              <a:latin typeface="Century Gothic"/>
              <a:ea typeface="Times New Roman" panose="02020603050405020304" pitchFamily="18" charset="0"/>
            </a:endParaRPr>
          </a:p>
          <a:p>
            <a:pPr>
              <a:lnSpc>
                <a:spcPct val="115000"/>
              </a:lnSpc>
            </a:pPr>
            <a:endParaRPr lang="en-GB" sz="1800" dirty="0">
              <a:effectLst/>
              <a:latin typeface="Century Gothic" panose="020B050202020202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904804D8-5231-4ED3-BB24-8957E291BAFF}"/>
              </a:ext>
            </a:extLst>
          </p:cNvPr>
          <p:cNvSpPr txBox="1"/>
          <p:nvPr/>
        </p:nvSpPr>
        <p:spPr>
          <a:xfrm>
            <a:off x="10190672" y="6248400"/>
            <a:ext cx="16764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i="1" dirty="0">
                <a:solidFill>
                  <a:srgbClr val="A1C60F"/>
                </a:solidFill>
                <a:latin typeface="Century Gothic"/>
              </a:rPr>
              <a:t>Word</a:t>
            </a:r>
            <a:endParaRPr lang="en-US" dirty="0"/>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ild in a car&#10;&#10;AI-generated content may be incorrect.">
            <a:extLst>
              <a:ext uri="{FF2B5EF4-FFF2-40B4-BE49-F238E27FC236}">
                <a16:creationId xmlns:a16="http://schemas.microsoft.com/office/drawing/2014/main" id="{A9179ED7-A07E-CD58-9E13-EFD4EE391E45}"/>
              </a:ext>
            </a:extLst>
          </p:cNvPr>
          <p:cNvPicPr>
            <a:picLocks noChangeAspect="1"/>
          </p:cNvPicPr>
          <p:nvPr/>
        </p:nvPicPr>
        <p:blipFill>
          <a:blip r:embed="rId3"/>
          <a:stretch>
            <a:fillRect/>
          </a:stretch>
        </p:blipFill>
        <p:spPr>
          <a:xfrm>
            <a:off x="7580137" y="1710905"/>
            <a:ext cx="5945687" cy="4442605"/>
          </a:xfrm>
          <a:prstGeom prst="rect">
            <a:avLst/>
          </a:prstGeom>
        </p:spPr>
      </p:pic>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1107996"/>
          </a:xfrm>
        </p:spPr>
        <p:txBody>
          <a:bodyPr vert="horz" wrap="square" lIns="91440" tIns="45720" rIns="91440" bIns="45720" rtlCol="0" anchor="t">
            <a:spAutoFit/>
          </a:bodyPr>
          <a:lstStyle/>
          <a:p>
            <a:pPr marL="0" indent="0">
              <a:buNone/>
            </a:pPr>
            <a:endParaRPr lang="en-GB" sz="2800" dirty="0">
              <a:solidFill>
                <a:schemeClr val="tx1"/>
              </a:solidFill>
              <a:latin typeface="Century Gothic" panose="020B0502020202020204" pitchFamily="34" charset="0"/>
            </a:endParaRPr>
          </a:p>
          <a:p>
            <a:pPr algn="just">
              <a:buNone/>
            </a:pPr>
            <a:endParaRPr lang="en-US" sz="2800" dirty="0">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9575053" y="6191737"/>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dirty="0">
                  <a:solidFill>
                    <a:srgbClr val="C51B8A"/>
                  </a:solidFill>
                  <a:latin typeface="Century Gothic"/>
                  <a:cs typeface="Arial"/>
                </a:rPr>
                <a:t>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11432924" cy="4832092"/>
          </a:xfrm>
          <a:prstGeom prst="rect">
            <a:avLst/>
          </a:prstGeom>
        </p:spPr>
        <p:txBody>
          <a:bodyPr wrap="square" lIns="91440" tIns="45720" rIns="91440" bIns="45720" anchor="t">
            <a:spAutoFit/>
          </a:bodyPr>
          <a:lstStyle/>
          <a:p>
            <a:endParaRPr lang="en-US"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GB" sz="2800" dirty="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149472" y="1054206"/>
            <a:ext cx="10200183" cy="954107"/>
          </a:xfrm>
          <a:prstGeom prst="rect">
            <a:avLst/>
          </a:prstGeom>
          <a:noFill/>
        </p:spPr>
        <p:txBody>
          <a:bodyPr wrap="square" lIns="91440" tIns="45720" rIns="91440" bIns="45720" rtlCol="0" anchor="t">
            <a:spAutoFit/>
          </a:bodyPr>
          <a:lstStyle/>
          <a:p>
            <a:r>
              <a:rPr lang="en-GB" sz="2800" b="1" dirty="0">
                <a:latin typeface="Century Gothic"/>
                <a:cs typeface="Segoe UI"/>
              </a:rPr>
              <a:t>What do you remember from the Gospel reading? </a:t>
            </a:r>
            <a:endParaRPr lang="en-US" sz="2800" b="1" dirty="0">
              <a:latin typeface="Century Gothic"/>
              <a:cs typeface="Segoe UI"/>
            </a:endParaRPr>
          </a:p>
          <a:p>
            <a:endParaRPr lang="en-GB" sz="2800" dirty="0">
              <a:latin typeface="Century Gothic" panose="020B0502020202020204" pitchFamily="34" charset="0"/>
            </a:endParaRPr>
          </a:p>
        </p:txBody>
      </p:sp>
      <p:sp>
        <p:nvSpPr>
          <p:cNvPr id="8" name="TextBox 7">
            <a:extLst>
              <a:ext uri="{FF2B5EF4-FFF2-40B4-BE49-F238E27FC236}">
                <a16:creationId xmlns:a16="http://schemas.microsoft.com/office/drawing/2014/main" id="{8612EAAA-99A1-409C-882B-FCFD6468095B}"/>
              </a:ext>
            </a:extLst>
          </p:cNvPr>
          <p:cNvSpPr txBox="1"/>
          <p:nvPr/>
        </p:nvSpPr>
        <p:spPr>
          <a:xfrm>
            <a:off x="171644" y="1725956"/>
            <a:ext cx="7399498" cy="4832092"/>
          </a:xfrm>
          <a:prstGeom prst="rect">
            <a:avLst/>
          </a:prstGeom>
          <a:noFill/>
        </p:spPr>
        <p:txBody>
          <a:bodyPr wrap="square" lIns="91440" tIns="45720" rIns="91440" bIns="45720" rtlCol="0" anchor="t">
            <a:spAutoFit/>
          </a:bodyPr>
          <a:lstStyle/>
          <a:p>
            <a:r>
              <a:rPr lang="en-GB" sz="2400" dirty="0">
                <a:latin typeface="Century Gothic"/>
                <a:ea typeface="Calibri"/>
                <a:cs typeface="Times New Roman"/>
              </a:rPr>
              <a:t>Why would Jesus invite the person without sin to throw the first stone?</a:t>
            </a:r>
          </a:p>
          <a:p>
            <a:endParaRPr lang="en-GB" sz="2400" dirty="0">
              <a:latin typeface="Century Gothic" panose="020B0502020202020204" pitchFamily="34" charset="0"/>
              <a:ea typeface="Calibri" panose="020F0502020204030204" pitchFamily="34" charset="0"/>
              <a:cs typeface="Times New Roman" panose="02020603050405020304" pitchFamily="18" charset="0"/>
            </a:endParaRPr>
          </a:p>
          <a:p>
            <a:r>
              <a:rPr lang="en-GB" sz="2400" dirty="0">
                <a:latin typeface="Century Gothic"/>
                <a:ea typeface="Calibri"/>
                <a:cs typeface="Times New Roman"/>
              </a:rPr>
              <a:t>How do you think the woman felt when Jesus forgave her?</a:t>
            </a:r>
            <a:r>
              <a:rPr lang="en-GB" sz="2400" dirty="0">
                <a:latin typeface="Arial"/>
                <a:ea typeface="Calibri"/>
                <a:cs typeface="Arial"/>
              </a:rPr>
              <a:t> </a:t>
            </a:r>
          </a:p>
          <a:p>
            <a:endParaRPr lang="en-GB" sz="2400" dirty="0">
              <a:ea typeface="Calibri"/>
              <a:cs typeface="Arial"/>
            </a:endParaRPr>
          </a:p>
          <a:p>
            <a:r>
              <a:rPr lang="en-GB" sz="2400" dirty="0">
                <a:latin typeface="Century Gothic"/>
                <a:ea typeface="Calibri"/>
                <a:cs typeface="Arial"/>
              </a:rPr>
              <a:t>We have all done things wrong. Quietly think of a time when you did something wrong.</a:t>
            </a:r>
            <a:r>
              <a:rPr lang="en-GB" sz="2800" dirty="0">
                <a:latin typeface="Century Gothic"/>
                <a:ea typeface="Calibri"/>
                <a:cs typeface="Arial"/>
              </a:rPr>
              <a:t> </a:t>
            </a:r>
          </a:p>
          <a:p>
            <a:endParaRPr lang="en-GB" sz="2800" dirty="0">
              <a:latin typeface="Century Gothic"/>
              <a:ea typeface="Calibri"/>
              <a:cs typeface="Arial"/>
            </a:endParaRPr>
          </a:p>
          <a:p>
            <a:r>
              <a:rPr lang="en-GB" sz="2400" dirty="0">
                <a:latin typeface="Century Gothic"/>
                <a:ea typeface="Calibri"/>
                <a:cs typeface="Arial"/>
              </a:rPr>
              <a:t>How did it feel? How did it feel when you had said sorry, and been forgiven? Will you try not to do whatever it was again?</a:t>
            </a:r>
            <a:r>
              <a:rPr lang="en-GB" sz="2800" dirty="0">
                <a:latin typeface="Century Gothic"/>
                <a:ea typeface="Calibri"/>
                <a:cs typeface="Arial"/>
              </a:rPr>
              <a:t> </a:t>
            </a:r>
            <a:endParaRPr lang="en-GB" dirty="0"/>
          </a:p>
        </p:txBody>
      </p:sp>
    </p:spTree>
    <p:extLst>
      <p:ext uri="{BB962C8B-B14F-4D97-AF65-F5344CB8AC3E}">
        <p14:creationId xmlns:p14="http://schemas.microsoft.com/office/powerpoint/2010/main" val="434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0FE4A9-B87D-5C47-ABB3-EBB5BF5D63B6}"/>
              </a:ext>
            </a:extLst>
          </p:cNvPr>
          <p:cNvSpPr/>
          <p:nvPr/>
        </p:nvSpPr>
        <p:spPr>
          <a:xfrm>
            <a:off x="1219200" y="1397674"/>
            <a:ext cx="3962400" cy="738664"/>
          </a:xfrm>
          <a:prstGeom prst="rect">
            <a:avLst/>
          </a:prstGeom>
        </p:spPr>
        <p:txBody>
          <a:bodyPr wrap="square">
            <a:spAutoFit/>
          </a:bodyPr>
          <a:lstStyle/>
          <a:p>
            <a:endParaRPr lang="en-US" sz="2400" dirty="0">
              <a:latin typeface="Century Gothic" panose="020B0502020202020204" pitchFamily="34" charset="0"/>
            </a:endParaRPr>
          </a:p>
          <a:p>
            <a:endParaRPr lang="en-US" dirty="0"/>
          </a:p>
        </p:txBody>
      </p:sp>
      <p:sp>
        <p:nvSpPr>
          <p:cNvPr id="5" name="TextBox 4">
            <a:extLst>
              <a:ext uri="{FF2B5EF4-FFF2-40B4-BE49-F238E27FC236}">
                <a16:creationId xmlns:a16="http://schemas.microsoft.com/office/drawing/2014/main" id="{CDBCB44C-4C4E-448C-BE02-7B1C9C48FF5F}"/>
              </a:ext>
            </a:extLst>
          </p:cNvPr>
          <p:cNvSpPr txBox="1"/>
          <p:nvPr/>
        </p:nvSpPr>
        <p:spPr>
          <a:xfrm>
            <a:off x="502103" y="1199026"/>
            <a:ext cx="5593897" cy="461665"/>
          </a:xfrm>
          <a:prstGeom prst="rect">
            <a:avLst/>
          </a:prstGeom>
          <a:noFill/>
        </p:spPr>
        <p:txBody>
          <a:bodyPr wrap="square">
            <a:spAutoFit/>
          </a:bodyPr>
          <a:lstStyle/>
          <a:p>
            <a:r>
              <a:rPr lang="en-GB" sz="2400" dirty="0">
                <a:effectLst/>
                <a:latin typeface="Century Gothic" panose="020B0502020202020204" pitchFamily="34" charset="0"/>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8FD04829-575D-41F0-8712-E7B7AC64438E}"/>
              </a:ext>
            </a:extLst>
          </p:cNvPr>
          <p:cNvSpPr txBox="1"/>
          <p:nvPr/>
        </p:nvSpPr>
        <p:spPr>
          <a:xfrm>
            <a:off x="3853194" y="995108"/>
            <a:ext cx="8351206" cy="6678751"/>
          </a:xfrm>
          <a:prstGeom prst="rect">
            <a:avLst/>
          </a:prstGeom>
          <a:noFill/>
        </p:spPr>
        <p:txBody>
          <a:bodyPr wrap="square" lIns="91440" tIns="45720" rIns="91440" bIns="45720" anchor="t">
            <a:spAutoFit/>
          </a:bodyPr>
          <a:lstStyle/>
          <a:p>
            <a:pPr fontAlgn="base"/>
            <a:r>
              <a:rPr lang="en-GB" sz="2400" dirty="0">
                <a:effectLst/>
                <a:latin typeface="Century Gothic"/>
                <a:ea typeface="Times New Roman" panose="02020603050405020304" pitchFamily="18" charset="0"/>
                <a:cs typeface="Times New Roman"/>
              </a:rPr>
              <a:t>The scribes and Pharisees bring a woman to Jesus who has done something wrong. The law says </a:t>
            </a:r>
            <a:r>
              <a:rPr lang="en-GB" sz="2400" dirty="0">
                <a:latin typeface="Century Gothic"/>
                <a:ea typeface="Times New Roman" panose="02020603050405020304" pitchFamily="18" charset="0"/>
                <a:cs typeface="Times New Roman"/>
              </a:rPr>
              <a:t>she</a:t>
            </a:r>
            <a:r>
              <a:rPr lang="en-GB" sz="2400" dirty="0">
                <a:effectLst/>
                <a:latin typeface="Century Gothic"/>
                <a:ea typeface="Times New Roman" panose="02020603050405020304" pitchFamily="18" charset="0"/>
                <a:cs typeface="Times New Roman"/>
              </a:rPr>
              <a:t> should be punished, but the Pharisees ask Jesus what </a:t>
            </a:r>
            <a:r>
              <a:rPr lang="en-GB" sz="2400" dirty="0">
                <a:latin typeface="Century Gothic"/>
                <a:ea typeface="Times New Roman" panose="02020603050405020304" pitchFamily="18" charset="0"/>
                <a:cs typeface="Times New Roman"/>
              </a:rPr>
              <a:t>he'd</a:t>
            </a:r>
            <a:r>
              <a:rPr lang="en-GB" sz="2400" dirty="0">
                <a:effectLst/>
                <a:latin typeface="Century Gothic"/>
                <a:ea typeface="Times New Roman" panose="02020603050405020304" pitchFamily="18" charset="0"/>
                <a:cs typeface="Times New Roman"/>
              </a:rPr>
              <a:t> do. </a:t>
            </a:r>
          </a:p>
          <a:p>
            <a:pPr fontAlgn="base"/>
            <a:endParaRPr lang="en-GB" sz="2400" dirty="0">
              <a:latin typeface="Century Gothic" panose="020B0502020202020204" pitchFamily="34" charset="0"/>
              <a:ea typeface="Times New Roman" panose="02020603050405020304" pitchFamily="18" charset="0"/>
              <a:cs typeface="Times New Roman" panose="02020603050405020304" pitchFamily="18" charset="0"/>
            </a:endParaRPr>
          </a:p>
          <a:p>
            <a:pPr fontAlgn="base"/>
            <a:r>
              <a:rPr lang="en-GB" sz="2400" dirty="0">
                <a:effectLst/>
                <a:latin typeface="Century Gothic"/>
                <a:ea typeface="Times New Roman" panose="02020603050405020304" pitchFamily="18" charset="0"/>
                <a:cs typeface="Times New Roman"/>
              </a:rPr>
              <a:t>Jesus says that the person who has done nothing wrong themselves should be the person who throws the first stone at the woman.  </a:t>
            </a:r>
            <a:endParaRPr lang="en-GB" sz="2400">
              <a:effectLst/>
              <a:latin typeface="Century Gothic"/>
              <a:ea typeface="Calibri" panose="020F0502020204030204" pitchFamily="34" charset="0"/>
              <a:cs typeface="Times New Roman"/>
            </a:endParaRPr>
          </a:p>
          <a:p>
            <a:pPr fontAlgn="base"/>
            <a:r>
              <a:rPr lang="en-GB" sz="2400" dirty="0">
                <a:effectLst/>
                <a:latin typeface="Century Gothic"/>
                <a:ea typeface="Times New Roman" panose="02020603050405020304" pitchFamily="18" charset="0"/>
                <a:cs typeface="Times New Roman"/>
              </a:rPr>
              <a:t>  </a:t>
            </a:r>
            <a:endParaRPr lang="en-GB" sz="2400">
              <a:effectLst/>
              <a:latin typeface="Century Gothic"/>
              <a:ea typeface="Calibri" panose="020F0502020204030204" pitchFamily="34" charset="0"/>
              <a:cs typeface="Times New Roman"/>
            </a:endParaRPr>
          </a:p>
          <a:p>
            <a:pPr fontAlgn="base"/>
            <a:r>
              <a:rPr lang="en-GB" sz="2400" dirty="0">
                <a:effectLst/>
                <a:latin typeface="Century Gothic"/>
                <a:ea typeface="Times New Roman" panose="02020603050405020304" pitchFamily="18" charset="0"/>
                <a:cs typeface="Times New Roman"/>
              </a:rPr>
              <a:t>Slowly, all the scribes and Pharisees leave, until just the woman and Jesus are left. </a:t>
            </a:r>
          </a:p>
          <a:p>
            <a:pPr fontAlgn="base"/>
            <a:endParaRPr lang="en-GB" sz="2400">
              <a:effectLst/>
              <a:latin typeface="Century Gothic"/>
              <a:ea typeface="Calibri" panose="020F0502020204030204" pitchFamily="34" charset="0"/>
              <a:cs typeface="Times New Roman"/>
            </a:endParaRPr>
          </a:p>
          <a:p>
            <a:pPr fontAlgn="base"/>
            <a:r>
              <a:rPr lang="en-GB" sz="2400" dirty="0">
                <a:effectLst/>
                <a:latin typeface="Century Gothic"/>
                <a:ea typeface="Times New Roman" panose="02020603050405020304" pitchFamily="18" charset="0"/>
                <a:cs typeface="Times New Roman"/>
              </a:rPr>
              <a:t>Jesus says he will not punish her either, but she should go away and try to do the right thing from </a:t>
            </a:r>
            <a:r>
              <a:rPr lang="en-GB" sz="2400" dirty="0">
                <a:latin typeface="Century Gothic"/>
                <a:ea typeface="Times New Roman" panose="02020603050405020304" pitchFamily="18" charset="0"/>
                <a:cs typeface="Times New Roman"/>
              </a:rPr>
              <a:t>now on. </a:t>
            </a:r>
            <a:r>
              <a:rPr lang="en-GB" sz="2400" dirty="0">
                <a:effectLst/>
                <a:latin typeface="Century Gothic"/>
                <a:ea typeface="Times New Roman" panose="02020603050405020304" pitchFamily="18" charset="0"/>
                <a:cs typeface="Times New Roman"/>
              </a:rPr>
              <a:t>How </a:t>
            </a:r>
            <a:r>
              <a:rPr lang="en-GB" sz="2400" dirty="0">
                <a:latin typeface="Century Gothic"/>
                <a:ea typeface="Times New Roman" panose="02020603050405020304" pitchFamily="18" charset="0"/>
                <a:cs typeface="Times New Roman"/>
              </a:rPr>
              <a:t>did the</a:t>
            </a:r>
            <a:r>
              <a:rPr lang="en-GB" sz="2400" dirty="0">
                <a:effectLst/>
                <a:latin typeface="Century Gothic"/>
                <a:ea typeface="Times New Roman" panose="02020603050405020304" pitchFamily="18" charset="0"/>
                <a:cs typeface="Times New Roman"/>
              </a:rPr>
              <a:t> woman </a:t>
            </a:r>
            <a:r>
              <a:rPr lang="en-GB" sz="2400" dirty="0">
                <a:latin typeface="Century Gothic"/>
                <a:ea typeface="Times New Roman" panose="02020603050405020304" pitchFamily="18" charset="0"/>
                <a:cs typeface="Times New Roman"/>
              </a:rPr>
              <a:t>feel</a:t>
            </a:r>
            <a:r>
              <a:rPr lang="en-GB" sz="2400" dirty="0">
                <a:effectLst/>
                <a:latin typeface="Century Gothic"/>
                <a:ea typeface="Times New Roman" panose="02020603050405020304" pitchFamily="18" charset="0"/>
                <a:cs typeface="Times New Roman"/>
              </a:rPr>
              <a:t> when she heard this? Is it easy to change? </a:t>
            </a:r>
            <a:endParaRPr lang="en-GB" sz="2400">
              <a:effectLst/>
              <a:latin typeface="Century Gothic"/>
              <a:ea typeface="Calibri" panose="020F0502020204030204" pitchFamily="34" charset="0"/>
              <a:cs typeface="Times New Roman"/>
            </a:endParaRPr>
          </a:p>
          <a:p>
            <a:pPr fontAlgn="base"/>
            <a:endParaRPr lang="en-GB" sz="2400" dirty="0">
              <a:effectLst/>
              <a:latin typeface="Arial"/>
              <a:ea typeface="Calibri" panose="020F0502020204030204" pitchFamily="34" charset="0"/>
              <a:cs typeface="Times New Roman"/>
            </a:endParaRPr>
          </a:p>
          <a:p>
            <a:pPr fontAlgn="base"/>
            <a:endParaRPr lang="en-GB" sz="2000" dirty="0">
              <a:effectLst/>
              <a:latin typeface="Century Gothic" panose="020B0502020202020204" pitchFamily="34" charset="0"/>
              <a:ea typeface="Calibri" panose="020F0502020204030204" pitchFamily="34" charset="0"/>
              <a:cs typeface="Times New Roman" panose="02020603050405020304" pitchFamily="18" charset="0"/>
            </a:endParaRPr>
          </a:p>
          <a:p>
            <a:pPr fontAlgn="base"/>
            <a:endParaRPr lang="en-GB" sz="24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8193DF2-4B19-49D0-83DA-CCB3927BFDED}"/>
              </a:ext>
            </a:extLst>
          </p:cNvPr>
          <p:cNvPicPr>
            <a:picLocks noChangeAspect="1"/>
          </p:cNvPicPr>
          <p:nvPr/>
        </p:nvPicPr>
        <p:blipFill rotWithShape="1">
          <a:blip r:embed="rId3"/>
          <a:srcRect l="22959" t="23388" r="50000" b="16991"/>
          <a:stretch/>
        </p:blipFill>
        <p:spPr>
          <a:xfrm>
            <a:off x="-587754" y="1199026"/>
            <a:ext cx="4414572" cy="5472404"/>
          </a:xfrm>
          <a:prstGeom prst="rect">
            <a:avLst/>
          </a:prstGeom>
        </p:spPr>
      </p:pic>
    </p:spTree>
    <p:extLst>
      <p:ext uri="{BB962C8B-B14F-4D97-AF65-F5344CB8AC3E}">
        <p14:creationId xmlns:p14="http://schemas.microsoft.com/office/powerpoint/2010/main" val="2253024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6EC2BC-6041-B3A3-E1AF-B6A25C75CB4A}"/>
              </a:ext>
            </a:extLst>
          </p:cNvPr>
          <p:cNvSpPr>
            <a:spLocks noGrp="1"/>
          </p:cNvSpPr>
          <p:nvPr>
            <p:ph idx="1"/>
          </p:nvPr>
        </p:nvSpPr>
        <p:spPr>
          <a:xfrm>
            <a:off x="360713" y="1295610"/>
            <a:ext cx="5356710" cy="5293757"/>
          </a:xfrm>
        </p:spPr>
        <p:txBody>
          <a:bodyPr vert="horz" wrap="square" lIns="91440" tIns="45720" rIns="91440" bIns="45720" rtlCol="0" anchor="t">
            <a:spAutoFit/>
          </a:bodyPr>
          <a:lstStyle/>
          <a:p>
            <a:pPr marL="0" indent="0">
              <a:buNone/>
            </a:pPr>
            <a:r>
              <a:rPr lang="en-US" sz="2400" dirty="0">
                <a:solidFill>
                  <a:srgbClr val="000000"/>
                </a:solidFill>
                <a:latin typeface="Century Gothic"/>
                <a:cs typeface="Times New Roman"/>
              </a:rPr>
              <a:t>Can you think of a time when you did something wrong? </a:t>
            </a:r>
            <a:endParaRPr lang="en-US" sz="2400" dirty="0">
              <a:latin typeface="Century Gothic"/>
              <a:cs typeface="Times New Roman"/>
            </a:endParaRPr>
          </a:p>
          <a:p>
            <a:pPr marL="0" indent="0">
              <a:buNone/>
            </a:pPr>
            <a:r>
              <a:rPr lang="en-US" sz="2400" dirty="0">
                <a:solidFill>
                  <a:srgbClr val="000000"/>
                </a:solidFill>
                <a:latin typeface="Century Gothic"/>
                <a:cs typeface="Times New Roman"/>
              </a:rPr>
              <a:t>Don’t say it out loud, but keep it in your head. </a:t>
            </a:r>
            <a:endParaRPr lang="en-US" sz="2400">
              <a:latin typeface="Century Gothic"/>
              <a:cs typeface="Times New Roman"/>
            </a:endParaRPr>
          </a:p>
          <a:p>
            <a:pPr marL="0" indent="0">
              <a:buNone/>
            </a:pPr>
            <a:r>
              <a:rPr lang="en-US" sz="2400" dirty="0">
                <a:solidFill>
                  <a:srgbClr val="000000"/>
                </a:solidFill>
                <a:latin typeface="Century Gothic"/>
                <a:cs typeface="Times New Roman"/>
              </a:rPr>
              <a:t>How did it feel when you knew you had done something wrong? </a:t>
            </a:r>
            <a:endParaRPr lang="en-US" sz="2400">
              <a:latin typeface="Century Gothic"/>
              <a:cs typeface="Times New Roman"/>
            </a:endParaRPr>
          </a:p>
          <a:p>
            <a:pPr marL="0" indent="0">
              <a:buNone/>
            </a:pPr>
            <a:r>
              <a:rPr lang="en-US" sz="2400" dirty="0">
                <a:solidFill>
                  <a:srgbClr val="000000"/>
                </a:solidFill>
                <a:latin typeface="Century Gothic"/>
                <a:cs typeface="Times New Roman"/>
              </a:rPr>
              <a:t>What happened next? Did you get told off? </a:t>
            </a:r>
            <a:endParaRPr lang="en-US" sz="2400">
              <a:latin typeface="Century Gothic"/>
              <a:cs typeface="Times New Roman"/>
            </a:endParaRPr>
          </a:p>
          <a:p>
            <a:pPr marL="0" indent="0">
              <a:buNone/>
            </a:pPr>
            <a:r>
              <a:rPr lang="en-US" sz="2400" dirty="0">
                <a:solidFill>
                  <a:srgbClr val="000000"/>
                </a:solidFill>
                <a:latin typeface="Century Gothic"/>
                <a:cs typeface="Times New Roman"/>
              </a:rPr>
              <a:t>How did it feel when you had said sorry, and been forgiven? </a:t>
            </a:r>
            <a:endParaRPr lang="en-US" sz="2400">
              <a:latin typeface="Century Gothic"/>
              <a:cs typeface="Times New Roman"/>
            </a:endParaRPr>
          </a:p>
          <a:p>
            <a:pPr marL="0" indent="0">
              <a:buNone/>
            </a:pPr>
            <a:r>
              <a:rPr lang="en-US" sz="2400" dirty="0">
                <a:solidFill>
                  <a:srgbClr val="000000"/>
                </a:solidFill>
                <a:latin typeface="Century Gothic"/>
                <a:cs typeface="Times New Roman"/>
              </a:rPr>
              <a:t>Will you try not to do whatever it was again?</a:t>
            </a:r>
            <a:endParaRPr lang="en-US" sz="2400">
              <a:latin typeface="Century Gothic"/>
            </a:endParaRPr>
          </a:p>
        </p:txBody>
      </p:sp>
      <p:pic>
        <p:nvPicPr>
          <p:cNvPr id="4" name="Picture 3" descr="Boy and girl wearing sweaters">
            <a:extLst>
              <a:ext uri="{FF2B5EF4-FFF2-40B4-BE49-F238E27FC236}">
                <a16:creationId xmlns:a16="http://schemas.microsoft.com/office/drawing/2014/main" id="{8902C7AD-DE00-9623-A1B4-C032D9F06A21}"/>
              </a:ext>
            </a:extLst>
          </p:cNvPr>
          <p:cNvPicPr>
            <a:picLocks noChangeAspect="1"/>
          </p:cNvPicPr>
          <p:nvPr/>
        </p:nvPicPr>
        <p:blipFill>
          <a:blip r:embed="rId3"/>
          <a:stretch>
            <a:fillRect/>
          </a:stretch>
        </p:blipFill>
        <p:spPr>
          <a:xfrm>
            <a:off x="5922498" y="1301857"/>
            <a:ext cx="7413356" cy="4953415"/>
          </a:xfrm>
          <a:prstGeom prst="rect">
            <a:avLst/>
          </a:prstGeom>
        </p:spPr>
      </p:pic>
    </p:spTree>
    <p:extLst>
      <p:ext uri="{BB962C8B-B14F-4D97-AF65-F5344CB8AC3E}">
        <p14:creationId xmlns:p14="http://schemas.microsoft.com/office/powerpoint/2010/main" val="3625126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5" descr="6">
            <a:extLst>
              <a:ext uri="{FF2B5EF4-FFF2-40B4-BE49-F238E27FC236}">
                <a16:creationId xmlns:a16="http://schemas.microsoft.com/office/drawing/2014/main" id="{136A76FA-F2EE-49D0-A27C-4A3AAC2DF3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8284" y="489214"/>
            <a:ext cx="3714810" cy="304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50FE4A9-B87D-5C47-ABB3-EBB5BF5D63B6}"/>
              </a:ext>
            </a:extLst>
          </p:cNvPr>
          <p:cNvSpPr/>
          <p:nvPr/>
        </p:nvSpPr>
        <p:spPr>
          <a:xfrm>
            <a:off x="1219200" y="1397674"/>
            <a:ext cx="3962400" cy="738664"/>
          </a:xfrm>
          <a:prstGeom prst="rect">
            <a:avLst/>
          </a:prstGeom>
        </p:spPr>
        <p:txBody>
          <a:bodyPr wrap="square">
            <a:spAutoFit/>
          </a:bodyPr>
          <a:lstStyle/>
          <a:p>
            <a:endParaRPr lang="en-US" sz="2400" dirty="0">
              <a:latin typeface="Century Gothic" panose="020B0502020202020204" pitchFamily="34" charset="0"/>
            </a:endParaRPr>
          </a:p>
          <a:p>
            <a:endParaRPr lang="en-US" dirty="0"/>
          </a:p>
        </p:txBody>
      </p:sp>
      <p:sp>
        <p:nvSpPr>
          <p:cNvPr id="5" name="TextBox 4">
            <a:extLst>
              <a:ext uri="{FF2B5EF4-FFF2-40B4-BE49-F238E27FC236}">
                <a16:creationId xmlns:a16="http://schemas.microsoft.com/office/drawing/2014/main" id="{CDBCB44C-4C4E-448C-BE02-7B1C9C48FF5F}"/>
              </a:ext>
            </a:extLst>
          </p:cNvPr>
          <p:cNvSpPr txBox="1"/>
          <p:nvPr/>
        </p:nvSpPr>
        <p:spPr>
          <a:xfrm>
            <a:off x="502103" y="1199026"/>
            <a:ext cx="5593897" cy="461665"/>
          </a:xfrm>
          <a:prstGeom prst="rect">
            <a:avLst/>
          </a:prstGeom>
          <a:noFill/>
        </p:spPr>
        <p:txBody>
          <a:bodyPr wrap="square">
            <a:spAutoFit/>
          </a:bodyPr>
          <a:lstStyle/>
          <a:p>
            <a:r>
              <a:rPr lang="en-GB" sz="2400" dirty="0">
                <a:effectLst/>
                <a:latin typeface="Century Gothic" panose="020B0502020202020204" pitchFamily="34" charset="0"/>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8FD04829-575D-41F0-8712-E7B7AC64438E}"/>
              </a:ext>
            </a:extLst>
          </p:cNvPr>
          <p:cNvSpPr txBox="1"/>
          <p:nvPr/>
        </p:nvSpPr>
        <p:spPr>
          <a:xfrm>
            <a:off x="5204450" y="934912"/>
            <a:ext cx="6941060" cy="400110"/>
          </a:xfrm>
          <a:prstGeom prst="rect">
            <a:avLst/>
          </a:prstGeom>
          <a:noFill/>
        </p:spPr>
        <p:txBody>
          <a:bodyPr wrap="square">
            <a:spAutoFit/>
          </a:bodyPr>
          <a:lstStyle/>
          <a:p>
            <a:pPr fontAlgn="base"/>
            <a:r>
              <a:rPr lang="en-GB" sz="20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4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9006C9A-CE51-4E1B-979F-54294DAC3C32}"/>
              </a:ext>
            </a:extLst>
          </p:cNvPr>
          <p:cNvSpPr txBox="1"/>
          <p:nvPr/>
        </p:nvSpPr>
        <p:spPr>
          <a:xfrm>
            <a:off x="201283" y="1171213"/>
            <a:ext cx="6983600" cy="4462760"/>
          </a:xfrm>
          <a:prstGeom prst="rect">
            <a:avLst/>
          </a:prstGeom>
          <a:noFill/>
        </p:spPr>
        <p:txBody>
          <a:bodyPr wrap="square" lIns="91440" tIns="45720" rIns="91440" bIns="45720" anchor="t">
            <a:spAutoFit/>
          </a:bodyPr>
          <a:lstStyle/>
          <a:p>
            <a:pPr fontAlgn="base"/>
            <a:r>
              <a:rPr lang="en-GB" sz="2400" dirty="0">
                <a:effectLst/>
                <a:latin typeface="Century Gothic"/>
                <a:ea typeface="Times New Roman" panose="02020603050405020304" pitchFamily="18" charset="0"/>
                <a:cs typeface="Times New Roman"/>
              </a:rPr>
              <a:t>Jesus knows none of us are perfect. He forgives us for the things we have done wrong and no matter what</a:t>
            </a:r>
            <a:r>
              <a:rPr lang="en-GB" sz="2400" dirty="0">
                <a:latin typeface="Century Gothic"/>
                <a:ea typeface="Times New Roman" panose="02020603050405020304" pitchFamily="18" charset="0"/>
                <a:cs typeface="Times New Roman"/>
              </a:rPr>
              <a:t>,</a:t>
            </a:r>
            <a:r>
              <a:rPr lang="en-GB" sz="2400" dirty="0">
                <a:effectLst/>
                <a:latin typeface="Century Gothic"/>
                <a:ea typeface="Times New Roman" panose="02020603050405020304" pitchFamily="18" charset="0"/>
                <a:cs typeface="Times New Roman"/>
              </a:rPr>
              <a:t> he always loves us. </a:t>
            </a:r>
            <a:endParaRPr lang="en-GB" sz="2400" dirty="0">
              <a:latin typeface="Century Gothic"/>
              <a:ea typeface="Calibri" panose="020F0502020204030204" pitchFamily="34" charset="0"/>
              <a:cs typeface="Times New Roman"/>
            </a:endParaRPr>
          </a:p>
          <a:p>
            <a:endParaRPr lang="en-GB" sz="2400" dirty="0">
              <a:latin typeface="Century Gothic"/>
              <a:ea typeface="Times New Roman" panose="02020603050405020304" pitchFamily="18" charset="0"/>
              <a:cs typeface="Times New Roman"/>
            </a:endParaRPr>
          </a:p>
          <a:p>
            <a:r>
              <a:rPr lang="en-GB" sz="2400" dirty="0">
                <a:effectLst/>
                <a:latin typeface="Century Gothic"/>
                <a:ea typeface="Times New Roman" panose="02020603050405020304" pitchFamily="18" charset="0"/>
                <a:cs typeface="Times New Roman"/>
              </a:rPr>
              <a:t>But he also asks us to change, to try our hardest not to do the wrong thing again. </a:t>
            </a:r>
            <a:endParaRPr lang="en-GB" sz="2400">
              <a:effectLst/>
              <a:latin typeface="Century Gothic"/>
              <a:ea typeface="Calibri" panose="020F0502020204030204" pitchFamily="34" charset="0"/>
              <a:cs typeface="Times New Roman"/>
            </a:endParaRPr>
          </a:p>
          <a:p>
            <a:pPr fontAlgn="base"/>
            <a:endParaRPr lang="en-GB" sz="2400" dirty="0">
              <a:latin typeface="Century Gothic" panose="020B0502020202020204" pitchFamily="34" charset="0"/>
              <a:ea typeface="Times New Roman" panose="02020603050405020304" pitchFamily="18" charset="0"/>
              <a:cs typeface="Times New Roman" panose="02020603050405020304" pitchFamily="18" charset="0"/>
            </a:endParaRPr>
          </a:p>
          <a:p>
            <a:pPr fontAlgn="base"/>
            <a:r>
              <a:rPr lang="en-GB" sz="2400" dirty="0">
                <a:effectLst/>
                <a:latin typeface="Century Gothic"/>
                <a:ea typeface="Times New Roman" panose="02020603050405020304" pitchFamily="18" charset="0"/>
                <a:cs typeface="Times New Roman"/>
              </a:rPr>
              <a:t>Jesus asks us not to judge people who have done something wrong, because we all do wrong things sometimes. Instead</a:t>
            </a:r>
            <a:r>
              <a:rPr lang="en-GB" sz="2400" dirty="0">
                <a:latin typeface="Century Gothic"/>
                <a:ea typeface="Times New Roman" panose="02020603050405020304" pitchFamily="18" charset="0"/>
                <a:cs typeface="Times New Roman"/>
              </a:rPr>
              <a:t>,</a:t>
            </a:r>
            <a:r>
              <a:rPr lang="en-GB" sz="2400" dirty="0">
                <a:effectLst/>
                <a:latin typeface="Century Gothic"/>
                <a:ea typeface="Times New Roman" panose="02020603050405020304" pitchFamily="18" charset="0"/>
                <a:cs typeface="Times New Roman"/>
              </a:rPr>
              <a:t> we should try to forgive them, as God forgives us. </a:t>
            </a:r>
          </a:p>
          <a:p>
            <a:pPr fontAlgn="base"/>
            <a:endParaRPr lang="en-GB" sz="2000" dirty="0">
              <a:latin typeface="Century Gothic" panose="020B0502020202020204" pitchFamily="34" charset="0"/>
              <a:ea typeface="Calibri" panose="020F0502020204030204" pitchFamily="34" charset="0"/>
              <a:cs typeface="Times New Roman" panose="02020603050405020304" pitchFamily="18" charset="0"/>
            </a:endParaRPr>
          </a:p>
        </p:txBody>
      </p:sp>
      <p:pic>
        <p:nvPicPr>
          <p:cNvPr id="2" name="Picture 1" descr="A close-up of people shaking hands&#10;&#10;AI-generated content may be incorrect.">
            <a:extLst>
              <a:ext uri="{FF2B5EF4-FFF2-40B4-BE49-F238E27FC236}">
                <a16:creationId xmlns:a16="http://schemas.microsoft.com/office/drawing/2014/main" id="{E2B29474-6F1F-FF6F-C3ED-ADAE0A75FBEE}"/>
              </a:ext>
            </a:extLst>
          </p:cNvPr>
          <p:cNvPicPr>
            <a:picLocks noChangeAspect="1"/>
          </p:cNvPicPr>
          <p:nvPr/>
        </p:nvPicPr>
        <p:blipFill>
          <a:blip r:embed="rId4"/>
          <a:srcRect l="10303" t="14472" r="7071" b="809"/>
          <a:stretch/>
        </p:blipFill>
        <p:spPr>
          <a:xfrm>
            <a:off x="7318515" y="1179375"/>
            <a:ext cx="5104355" cy="3921281"/>
          </a:xfrm>
          <a:prstGeom prst="rect">
            <a:avLst/>
          </a:prstGeom>
        </p:spPr>
      </p:pic>
      <p:sp>
        <p:nvSpPr>
          <p:cNvPr id="3" name="TextBox 2">
            <a:extLst>
              <a:ext uri="{FF2B5EF4-FFF2-40B4-BE49-F238E27FC236}">
                <a16:creationId xmlns:a16="http://schemas.microsoft.com/office/drawing/2014/main" id="{9794D900-073B-C245-9B2B-10C011B6C1A0}"/>
              </a:ext>
            </a:extLst>
          </p:cNvPr>
          <p:cNvSpPr txBox="1"/>
          <p:nvPr/>
        </p:nvSpPr>
        <p:spPr>
          <a:xfrm>
            <a:off x="206316" y="5426737"/>
            <a:ext cx="1145460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rPr>
              <a:t>But we should also try to help them see that they need to change, so that they no longer do what is wrong, or hurt others.</a:t>
            </a:r>
            <a:endParaRPr lang="en-US" dirty="0"/>
          </a:p>
        </p:txBody>
      </p:sp>
    </p:spTree>
    <p:extLst>
      <p:ext uri="{BB962C8B-B14F-4D97-AF65-F5344CB8AC3E}">
        <p14:creationId xmlns:p14="http://schemas.microsoft.com/office/powerpoint/2010/main" val="2292766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ECB931-B41E-86D0-0951-F1EC9D288A8C}"/>
              </a:ext>
            </a:extLst>
          </p:cNvPr>
          <p:cNvSpPr txBox="1"/>
          <p:nvPr/>
        </p:nvSpPr>
        <p:spPr>
          <a:xfrm>
            <a:off x="6908446" y="1326665"/>
            <a:ext cx="51266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Arial"/>
              </a:rPr>
              <a:t>We all have times when we are treated unfairly, and it hurts. We also all have times when we are not quite a nice as we should be. </a:t>
            </a:r>
          </a:p>
          <a:p>
            <a:endParaRPr lang="en-US" sz="2400" dirty="0">
              <a:latin typeface="Century Gothic"/>
              <a:cs typeface="Arial"/>
            </a:endParaRPr>
          </a:p>
          <a:p>
            <a:r>
              <a:rPr lang="en-US" sz="2400" dirty="0">
                <a:latin typeface="Century Gothic"/>
                <a:cs typeface="Arial"/>
              </a:rPr>
              <a:t>Let's try and forgive those who treat us unfairly and to follow Jesus' example of love for all people. But let's also try to make a change – to do what is right, to help others to feel God's love in the way that we treat them. </a:t>
            </a:r>
          </a:p>
        </p:txBody>
      </p:sp>
      <p:pic>
        <p:nvPicPr>
          <p:cNvPr id="5" name="Picture 4" descr="Hand heart gesture">
            <a:extLst>
              <a:ext uri="{FF2B5EF4-FFF2-40B4-BE49-F238E27FC236}">
                <a16:creationId xmlns:a16="http://schemas.microsoft.com/office/drawing/2014/main" id="{739D9860-7841-F9D5-708E-020841B9586E}"/>
              </a:ext>
            </a:extLst>
          </p:cNvPr>
          <p:cNvPicPr>
            <a:picLocks noChangeAspect="1"/>
          </p:cNvPicPr>
          <p:nvPr/>
        </p:nvPicPr>
        <p:blipFill>
          <a:blip r:embed="rId3"/>
          <a:srcRect l="7549" r="7491" b="-262"/>
          <a:stretch/>
        </p:blipFill>
        <p:spPr>
          <a:xfrm>
            <a:off x="403901" y="1330377"/>
            <a:ext cx="6339805" cy="4959246"/>
          </a:xfrm>
          <a:prstGeom prst="rect">
            <a:avLst/>
          </a:prstGeom>
        </p:spPr>
      </p:pic>
    </p:spTree>
    <p:extLst>
      <p:ext uri="{BB962C8B-B14F-4D97-AF65-F5344CB8AC3E}">
        <p14:creationId xmlns:p14="http://schemas.microsoft.com/office/powerpoint/2010/main" val="3345885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C85BD-3703-C5B2-677A-B68850684849}"/>
              </a:ext>
            </a:extLst>
          </p:cNvPr>
          <p:cNvSpPr>
            <a:spLocks noGrp="1"/>
          </p:cNvSpPr>
          <p:nvPr>
            <p:ph idx="1"/>
          </p:nvPr>
        </p:nvSpPr>
        <p:spPr>
          <a:xfrm>
            <a:off x="6102010" y="1173630"/>
            <a:ext cx="6050723" cy="6278642"/>
          </a:xfrm>
        </p:spPr>
        <p:txBody>
          <a:bodyPr vert="horz" wrap="square" lIns="91440" tIns="45720" rIns="91440" bIns="45720" rtlCol="0" anchor="t">
            <a:spAutoFit/>
          </a:bodyPr>
          <a:lstStyle/>
          <a:p>
            <a:pPr marL="0" indent="0">
              <a:buNone/>
            </a:pPr>
            <a:r>
              <a:rPr lang="en-US" sz="2400" dirty="0">
                <a:latin typeface="Century Gothic"/>
                <a:cs typeface="Arial" panose="020B0604020202020204"/>
              </a:rPr>
              <a:t>Rosana and her friends live in Colombia where there has been fighting for many years. </a:t>
            </a:r>
          </a:p>
          <a:p>
            <a:pPr marL="0" indent="0">
              <a:spcBef>
                <a:spcPts val="0"/>
              </a:spcBef>
              <a:spcAft>
                <a:spcPts val="0"/>
              </a:spcAft>
              <a:buNone/>
            </a:pPr>
            <a:r>
              <a:rPr lang="en-GB" sz="2400" dirty="0">
                <a:solidFill>
                  <a:srgbClr val="000000"/>
                </a:solidFill>
                <a:latin typeface="Century Gothic"/>
                <a:cs typeface="Arial" panose="020B0604020202020204"/>
              </a:rPr>
              <a:t>Rosana and her school friends are part of a peace-building project, where they learn about forgiveness. </a:t>
            </a:r>
          </a:p>
          <a:p>
            <a:pPr marL="0" indent="0">
              <a:spcBef>
                <a:spcPts val="0"/>
              </a:spcBef>
              <a:spcAft>
                <a:spcPts val="0"/>
              </a:spcAft>
              <a:buNone/>
            </a:pPr>
            <a:endParaRPr lang="en-GB" sz="2400" dirty="0">
              <a:solidFill>
                <a:srgbClr val="000000"/>
              </a:solidFill>
              <a:latin typeface="Century Gothic"/>
              <a:cs typeface="Arial" panose="020B0604020202020204"/>
            </a:endParaRPr>
          </a:p>
          <a:p>
            <a:pPr marL="0" indent="0">
              <a:spcBef>
                <a:spcPts val="0"/>
              </a:spcBef>
              <a:spcAft>
                <a:spcPts val="0"/>
              </a:spcAft>
              <a:buNone/>
            </a:pPr>
            <a:r>
              <a:rPr lang="en-GB" sz="2400" dirty="0">
                <a:solidFill>
                  <a:srgbClr val="39393C"/>
                </a:solidFill>
                <a:latin typeface="Century Gothic"/>
                <a:cs typeface="Arial" panose="020B0604020202020204"/>
              </a:rPr>
              <a:t>"My classmates and I had to share our dreams, aims and goals," says Rosana. </a:t>
            </a:r>
            <a:endParaRPr lang="en-US" sz="2400" dirty="0">
              <a:solidFill>
                <a:srgbClr val="000000"/>
              </a:solidFill>
              <a:latin typeface="Century Gothic"/>
              <a:cs typeface="Arial" panose="020B0604020202020204"/>
            </a:endParaRPr>
          </a:p>
          <a:p>
            <a:pPr marL="0" indent="0">
              <a:spcBef>
                <a:spcPts val="0"/>
              </a:spcBef>
              <a:spcAft>
                <a:spcPts val="0"/>
              </a:spcAft>
              <a:buNone/>
            </a:pPr>
            <a:endParaRPr lang="en-GB" sz="2400" dirty="0">
              <a:solidFill>
                <a:srgbClr val="000000"/>
              </a:solidFill>
              <a:latin typeface="Century Gothic"/>
              <a:cs typeface="Arial" panose="020B0604020202020204"/>
            </a:endParaRPr>
          </a:p>
          <a:p>
            <a:pPr marL="0" indent="0">
              <a:spcBef>
                <a:spcPts val="0"/>
              </a:spcBef>
              <a:spcAft>
                <a:spcPts val="0"/>
              </a:spcAft>
              <a:buNone/>
            </a:pPr>
            <a:r>
              <a:rPr lang="en-GB" sz="2400" dirty="0">
                <a:solidFill>
                  <a:srgbClr val="39393C"/>
                </a:solidFill>
                <a:latin typeface="Century Gothic"/>
                <a:cs typeface="Arial" panose="020B0604020202020204"/>
              </a:rPr>
              <a:t>"We are not interested in continuing with war, we have much greater aspirations,” she says.</a:t>
            </a:r>
            <a:endParaRPr lang="en-GB" sz="2400" dirty="0">
              <a:solidFill>
                <a:srgbClr val="000000"/>
              </a:solidFill>
              <a:latin typeface="Century Gothic"/>
              <a:cs typeface="Arial" panose="020B0604020202020204"/>
            </a:endParaRPr>
          </a:p>
          <a:p>
            <a:pPr marL="0" indent="0">
              <a:buNone/>
            </a:pPr>
            <a:endParaRPr lang="en-US" dirty="0">
              <a:cs typeface="Arial" panose="020B0604020202020204"/>
            </a:endParaRPr>
          </a:p>
          <a:p>
            <a:pPr marL="0" indent="0">
              <a:buNone/>
            </a:pPr>
            <a:endParaRPr lang="en-US" dirty="0">
              <a:cs typeface="Arial" panose="020B0604020202020204"/>
            </a:endParaRPr>
          </a:p>
          <a:p>
            <a:pPr marL="0" indent="0">
              <a:buNone/>
            </a:pPr>
            <a:endParaRPr lang="en-US" dirty="0">
              <a:cs typeface="Arial" panose="020B0604020202020204"/>
            </a:endParaRPr>
          </a:p>
        </p:txBody>
      </p:sp>
      <p:pic>
        <p:nvPicPr>
          <p:cNvPr id="4" name="Picture 3" descr="A group of people sitting on a bench clapping hands&#10;&#10;Description automatically generated">
            <a:extLst>
              <a:ext uri="{FF2B5EF4-FFF2-40B4-BE49-F238E27FC236}">
                <a16:creationId xmlns:a16="http://schemas.microsoft.com/office/drawing/2014/main" id="{43ADD0B8-BC34-E28E-6C6D-F9EC1549B5FF}"/>
              </a:ext>
            </a:extLst>
          </p:cNvPr>
          <p:cNvPicPr>
            <a:picLocks noChangeAspect="1"/>
          </p:cNvPicPr>
          <p:nvPr/>
        </p:nvPicPr>
        <p:blipFill>
          <a:blip r:embed="rId3"/>
          <a:stretch>
            <a:fillRect/>
          </a:stretch>
        </p:blipFill>
        <p:spPr>
          <a:xfrm>
            <a:off x="198151" y="1709738"/>
            <a:ext cx="5712189" cy="3750820"/>
          </a:xfrm>
          <a:prstGeom prst="rect">
            <a:avLst/>
          </a:prstGeom>
        </p:spPr>
      </p:pic>
    </p:spTree>
    <p:extLst>
      <p:ext uri="{BB962C8B-B14F-4D97-AF65-F5344CB8AC3E}">
        <p14:creationId xmlns:p14="http://schemas.microsoft.com/office/powerpoint/2010/main" val="1386327624"/>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SZUU6KYVHK2A-2146017777-18667</_dlc_DocId>
    <_dlc_DocIdUrl xmlns="04672002-f21f-4240-adfb-f0b653fb6fb5">
      <Url>https://cafod365.sharepoint.com/sites/int/Education/_layouts/15/DocIdRedir.aspx?ID=SZUU6KYVHK2A-2146017777-18667</Url>
      <Description>SZUU6KYVHK2A-2146017777-18667</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5CB3E2-8709-4147-8C75-634C1593348D}">
  <ds:schemaRefs>
    <ds:schemaRef ds:uri="http://schemas.microsoft.com/sharepoint/events"/>
  </ds:schemaRefs>
</ds:datastoreItem>
</file>

<file path=customXml/itemProps2.xml><?xml version="1.0" encoding="utf-8"?>
<ds:datastoreItem xmlns:ds="http://schemas.openxmlformats.org/officeDocument/2006/customXml" ds:itemID="{817C1960-C7C2-4B1F-A082-06E8BAFA72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0FDB06-B221-499B-BA77-123DF03D2BB2}">
  <ds:schemaRefs>
    <ds:schemaRef ds:uri="http://purl.org/dc/elements/1.1/"/>
    <ds:schemaRef ds:uri="http://schemas.microsoft.com/office/2006/metadata/properties"/>
    <ds:schemaRef ds:uri="http://schemas.microsoft.com/office/2006/documentManagement/types"/>
    <ds:schemaRef ds:uri="04672002-f21f-4240-adfb-f0b653fb6fb5"/>
    <ds:schemaRef ds:uri="236a9a4b-a03c-46ba-8ec6-624c184acbc6"/>
    <ds:schemaRef ds:uri="http://purl.org/dc/terms/"/>
    <ds:schemaRef ds:uri="453a0c7f-c966-4a5c-a0f8-de0f8150ea1e"/>
    <ds:schemaRef ds:uri="http://purl.org/dc/dcmitype/"/>
    <ds:schemaRef ds:uri="http://schemas.microsoft.com/office/infopath/2007/PartnerControls"/>
    <ds:schemaRef ds:uri="http://schemas.openxmlformats.org/package/2006/metadata/core-properties"/>
    <ds:schemaRef ds:uri="bdf04112-6931-4610-9724-cd62e91446a3"/>
    <ds:schemaRef ds:uri="http://schemas.microsoft.com/sharepoint/v3/fields"/>
    <ds:schemaRef ds:uri="http://www.w3.org/XML/1998/namespace"/>
  </ds:schemaRefs>
</ds:datastoreItem>
</file>

<file path=customXml/itemProps4.xml><?xml version="1.0" encoding="utf-8"?>
<ds:datastoreItem xmlns:ds="http://schemas.openxmlformats.org/officeDocument/2006/customXml" ds:itemID="{7FDDA5B9-3490-495B-84D2-C69657A097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9219</TotalTime>
  <Words>1566</Words>
  <Application>Microsoft Office PowerPoint</Application>
  <PresentationFormat>Widescreen</PresentationFormat>
  <Paragraphs>162</Paragraphs>
  <Slides>18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 Black</vt:lpstr>
      <vt:lpstr>Calibri</vt:lpstr>
      <vt:lpstr>Century Gothic</vt:lpstr>
      <vt:lpstr>Segoe UI</vt:lpstr>
      <vt:lpstr>Verdana</vt:lpstr>
      <vt:lpstr>Wingdings</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847</cp:revision>
  <dcterms:created xsi:type="dcterms:W3CDTF">2021-02-16T09:08:51Z</dcterms:created>
  <dcterms:modified xsi:type="dcterms:W3CDTF">2025-04-02T23:20:11Z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4bab6a37-54d3-4bc7-8665-6ecb331a889f</vt:lpwstr>
  </property>
  <property fmtid="{D5CDD505-2E9C-101B-9397-08002B2CF9AE}" pid="4" name="MediaServiceImageTags">
    <vt:lpwstr/>
  </property>
</Properties>
</file>