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56" r:id="rId5"/>
    <p:sldId id="317" r:id="rId6"/>
    <p:sldId id="337" r:id="rId7"/>
    <p:sldId id="353" r:id="rId8"/>
    <p:sldId id="338" r:id="rId9"/>
    <p:sldId id="358" r:id="rId10"/>
    <p:sldId id="340" r:id="rId11"/>
    <p:sldId id="341" r:id="rId12"/>
    <p:sldId id="342" r:id="rId13"/>
    <p:sldId id="343" r:id="rId14"/>
    <p:sldId id="345" r:id="rId15"/>
    <p:sldId id="346" r:id="rId16"/>
    <p:sldId id="347" r:id="rId17"/>
    <p:sldId id="359" r:id="rId18"/>
    <p:sldId id="349" r:id="rId19"/>
    <p:sldId id="350" r:id="rId20"/>
    <p:sldId id="351" r:id="rId21"/>
    <p:sldId id="352" r:id="rId22"/>
    <p:sldId id="357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8">
          <p15:clr>
            <a:srgbClr val="A4A3A4"/>
          </p15:clr>
        </p15:guide>
        <p15:guide id="2" orient="horz" pos="1842">
          <p15:clr>
            <a:srgbClr val="A4A3A4"/>
          </p15:clr>
        </p15:guide>
        <p15:guide id="3" orient="horz" pos="2916">
          <p15:clr>
            <a:srgbClr val="A4A3A4"/>
          </p15:clr>
        </p15:guide>
        <p15:guide id="4" orient="horz" pos="1937">
          <p15:clr>
            <a:srgbClr val="A4A3A4"/>
          </p15:clr>
        </p15:guide>
        <p15:guide id="5" orient="horz" pos="966">
          <p15:clr>
            <a:srgbClr val="A4A3A4"/>
          </p15:clr>
        </p15:guide>
        <p15:guide id="6" orient="horz" pos="3792">
          <p15:clr>
            <a:srgbClr val="A4A3A4"/>
          </p15:clr>
        </p15:guide>
        <p15:guide id="7" orient="horz" pos="870">
          <p15:clr>
            <a:srgbClr val="A4A3A4"/>
          </p15:clr>
        </p15:guide>
        <p15:guide id="8" orient="horz" pos="3984">
          <p15:clr>
            <a:srgbClr val="A4A3A4"/>
          </p15:clr>
        </p15:guide>
        <p15:guide id="9" pos="1567">
          <p15:clr>
            <a:srgbClr val="A4A3A4"/>
          </p15:clr>
        </p15:guide>
        <p15:guide id="10" pos="5350">
          <p15:clr>
            <a:srgbClr val="A4A3A4"/>
          </p15:clr>
        </p15:guide>
        <p15:guide id="11" pos="404">
          <p15:clr>
            <a:srgbClr val="A4A3A4"/>
          </p15:clr>
        </p15:guide>
        <p15:guide id="12" pos="2830">
          <p15:clr>
            <a:srgbClr val="A4A3A4"/>
          </p15:clr>
        </p15:guide>
        <p15:guide id="13" pos="2930">
          <p15:clr>
            <a:srgbClr val="A4A3A4"/>
          </p15:clr>
        </p15:guide>
        <p15:guide id="14" pos="4094">
          <p15:clr>
            <a:srgbClr val="A4A3A4"/>
          </p15:clr>
        </p15:guide>
        <p15:guide id="15" pos="4187">
          <p15:clr>
            <a:srgbClr val="A4A3A4"/>
          </p15:clr>
        </p15:guide>
        <p15:guide id="16" pos="16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CF04"/>
    <a:srgbClr val="FC0018"/>
    <a:srgbClr val="000000"/>
    <a:srgbClr val="FF6309"/>
    <a:srgbClr val="5C5900"/>
    <a:srgbClr val="620000"/>
    <a:srgbClr val="B30005"/>
    <a:srgbClr val="07275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6FC8F-A375-4EC8-9B29-AC137B0EDFA2}" v="1" dt="2018-05-16T13:56:43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20" autoAdjust="0"/>
  </p:normalViewPr>
  <p:slideViewPr>
    <p:cSldViewPr snapToGrid="0">
      <p:cViewPr varScale="1">
        <p:scale>
          <a:sx n="103" d="100"/>
          <a:sy n="103" d="100"/>
        </p:scale>
        <p:origin x="234" y="102"/>
      </p:cViewPr>
      <p:guideLst>
        <p:guide orient="horz" pos="2798"/>
        <p:guide orient="horz" pos="1842"/>
        <p:guide orient="horz" pos="2916"/>
        <p:guide orient="horz" pos="1937"/>
        <p:guide orient="horz" pos="966"/>
        <p:guide orient="horz" pos="3792"/>
        <p:guide orient="horz" pos="870"/>
        <p:guide orient="horz" pos="3984"/>
        <p:guide pos="1567"/>
        <p:guide pos="5350"/>
        <p:guide pos="404"/>
        <p:guide pos="2830"/>
        <p:guide pos="2930"/>
        <p:guide pos="4094"/>
        <p:guide pos="4187"/>
        <p:guide pos="16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08"/>
    </p:cViewPr>
  </p:sorterViewPr>
  <p:notesViewPr>
    <p:cSldViewPr snapToGrid="0">
      <p:cViewPr varScale="1">
        <p:scale>
          <a:sx n="121" d="100"/>
          <a:sy n="121" d="100"/>
        </p:scale>
        <p:origin x="-28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C3BA90F-5771-4190-B2B6-928BFF2C83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0225" y="280988"/>
            <a:ext cx="244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306DC86-DC21-4790-BE83-2DDBDA5D5C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249238"/>
            <a:ext cx="241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FEC82CF3-7BD9-4EFF-BB37-D5A1EA578A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42925" y="8686800"/>
            <a:ext cx="491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3E072124-1C3C-414C-89EE-E9722983973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51488" y="8686800"/>
            <a:ext cx="75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1273F0-E0B1-4F5D-A05A-861ED15A4E56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7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BC2CAA5-03F7-48CE-8BC0-3995E3F31A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14400" y="1524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6D898C9-D3F2-4774-8989-519F9FE4360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267200" y="1524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09B156A7-BC5D-4FC7-8A7A-C206D2C95B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DB5E9882-9508-45DF-9B40-C2FC67B1054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DBEF1299-511E-40F5-BB14-DF30D4D736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14400" y="8686800"/>
            <a:ext cx="419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54F2CED4-8C34-4346-87D5-2F7798D8C5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34000" y="8686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278D85-66EF-4CFE-8BC0-109B4E471509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25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28A0094-30A3-44E6-BD75-52DFEF1D4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BC023487-CAB4-4EA1-9FBB-26E7BB98E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Rukiya Hassen, a farmer participating in a Caritas Switzerland agricultural project in Ethiopia. </a:t>
            </a:r>
          </a:p>
          <a:p>
            <a:endParaRPr lang="en-GB" altLang="en-US"/>
          </a:p>
          <a:p>
            <a:r>
              <a:rPr lang="en-GB" altLang="en-US"/>
              <a:t>Photo: Joshua Smith / Caritas Switzerland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2645FB5-E242-47BB-95D8-33290146F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EF20AB6-9FD4-416D-9960-87643149EE3D}" type="slidenum">
              <a:rPr lang="en-US" altLang="en-US" sz="1000" smtClean="0"/>
              <a:pPr/>
              <a:t>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A5D25D19-7EFD-4A1F-A01E-F7BDEC4830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2D958C9-7D71-49C9-B27A-36D0E34BE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Rohingya refugee children who have been forced from their homes in Myanmar to flee across the border into Bangladesh.</a:t>
            </a:r>
          </a:p>
          <a:p>
            <a:endParaRPr lang="en-US" altLang="en-US"/>
          </a:p>
          <a:p>
            <a:r>
              <a:rPr lang="en-US" altLang="en-US"/>
              <a:t>Photo: Aurélie Marrier d'Unienville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CBB9A38-903B-4614-83A9-460AA4E06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95B5EB9-DF13-4B09-9530-0375D842B3E5}" type="slidenum">
              <a:rPr lang="en-US" altLang="en-US" sz="1000" smtClean="0"/>
              <a:pPr/>
              <a:t>11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70446634-D1EF-47A3-B5C2-F336625AF6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B7E8CA43-546D-4880-8C2F-EBDCE4BAA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Totonac indigenous community, Mexico.</a:t>
            </a:r>
          </a:p>
          <a:p>
            <a:endParaRPr lang="en-US" altLang="en-US"/>
          </a:p>
          <a:p>
            <a:r>
              <a:rPr lang="en-US" altLang="en-US"/>
              <a:t>Photo: Harriet Paterson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2F8B75FC-AE2C-42F5-8AEA-77C4AB194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086959-41A3-4D52-A208-8DF48CE714CB}" type="slidenum">
              <a:rPr lang="en-US" altLang="en-US" sz="1000" smtClean="0"/>
              <a:pPr/>
              <a:t>12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6AB256B-C21E-4AD8-92C7-DBC6E2A44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A5731F1B-4D51-401B-8740-B5D53BAAF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Expectant mother Benhilda Hute, 22, in a CAFOD-funded vegetable garden in Mtora Mission hospital, Zimbabwe. </a:t>
            </a:r>
          </a:p>
          <a:p>
            <a:endParaRPr lang="en-US" altLang="en-US"/>
          </a:p>
          <a:p>
            <a:r>
              <a:rPr lang="en-US" altLang="en-US"/>
              <a:t>Photo: Thom Flint / CAFOD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B6D174A1-81D1-4930-8554-3EE421C47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D7C7BDE-FCA8-4C17-977C-86B5FE0E2193}" type="slidenum">
              <a:rPr lang="en-US" altLang="en-US" sz="1000" smtClean="0"/>
              <a:pPr/>
              <a:t>13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4A0276D5-30AD-4CC3-B0EE-CF6FAE15F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29917184-1084-4FB2-9C96-9FC1375AB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Following a major earthquake in Nepal, Sumitra has been helped to grow and irrigate vegetables.</a:t>
            </a:r>
          </a:p>
          <a:p>
            <a:r>
              <a:rPr lang="en-GB" altLang="en-US"/>
              <a:t>Photo: CORDAID and Parivartan Patra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61117C1C-9F2D-455D-AA51-A482E7BCC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F5D5930-665A-4857-A583-57D4710B2E16}" type="slidenum">
              <a:rPr lang="en-US" altLang="en-US" sz="1000" smtClean="0"/>
              <a:pPr/>
              <a:t>14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01878D07-5CC3-428A-BEE2-EE6EBB007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90AA74A2-7320-45B2-9889-B631DDB3C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CAFOD sister agency CRS project in Nigeria.</a:t>
            </a:r>
          </a:p>
          <a:p>
            <a:endParaRPr lang="en-US" altLang="en-US"/>
          </a:p>
          <a:p>
            <a:r>
              <a:rPr lang="en-US" altLang="en-US"/>
              <a:t>Photo: Michael Stulman/CRS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6D9599A-D858-4EB7-8E3E-DABC53B5F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F0B30DA-7971-4932-9DCB-653A8B08E981}" type="slidenum">
              <a:rPr lang="en-US" altLang="en-US" sz="1000" smtClean="0"/>
              <a:pPr/>
              <a:t>15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31E6B22E-AAFD-4EBB-B6C3-5E72154B0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55A46F8-E6D5-432B-BCD8-F80032D71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Bolivian farmer Vladimir holds hands with son Alex, rural livelihoods project. </a:t>
            </a:r>
          </a:p>
          <a:p>
            <a:r>
              <a:rPr lang="en-GB" altLang="en-US"/>
              <a:t>Photo: Ben White / CAFOD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499BDAA0-0C72-42D6-823C-7BA25C7300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1B64EC-333B-4F13-BF16-C510AF00BD59}" type="slidenum">
              <a:rPr lang="en-US" altLang="en-US" sz="1000" smtClean="0"/>
              <a:pPr/>
              <a:t>16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0DDB2267-CC79-47E2-AF14-7C5C7F0ED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D2CFA457-72EF-4021-B051-2D560359D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Villagers in drought-affected Isiolo, northern Kenya, praying. </a:t>
            </a:r>
          </a:p>
          <a:p>
            <a:endParaRPr lang="en-US" altLang="en-US"/>
          </a:p>
          <a:p>
            <a:r>
              <a:rPr lang="en-US" altLang="en-US"/>
              <a:t>Photo: David Mutua / CAFOD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744C5EA-C1C5-439A-8E9A-074925A67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A302D1-190D-4B28-992D-30A99E3936BB}" type="slidenum">
              <a:rPr lang="en-US" altLang="en-US" sz="1000" smtClean="0"/>
              <a:pPr/>
              <a:t>17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57AD8349-04F7-43A1-9BF4-D23E36B7A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7E62511D-F658-400B-8E4A-372048EF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Amouna’s son Abed, 21, was wounded during a missile attack on their home in Syria, and then disappeared. Amouna, in a refugee settlement in Lebanon, does not know if he is alive or dead. </a:t>
            </a:r>
          </a:p>
          <a:p>
            <a:endParaRPr lang="en-US" altLang="en-US"/>
          </a:p>
          <a:p>
            <a:r>
              <a:rPr lang="en-US" altLang="en-US"/>
              <a:t>Photo: Louise Norton / CAFOD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F9403AF9-34CB-4861-B5A1-DE4E06135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7B0CDF1-5AE3-4877-9B99-3ACEDACB97BF}" type="slidenum">
              <a:rPr lang="en-US" altLang="en-US" sz="1000" smtClean="0"/>
              <a:pPr/>
              <a:t>18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8808EB9E-36D5-47F8-A38A-04949D2F8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1DBF952A-9410-46B8-AEB2-FCB8FA3A8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/>
              <a:t>Music:</a:t>
            </a:r>
            <a:r>
              <a:rPr lang="en-GB" altLang="en-US" baseline="0" dirty="0"/>
              <a:t> A Tender Moment by Nigel Hess</a:t>
            </a:r>
            <a:endParaRPr lang="en-GB" altLang="en-US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5FF4E1D6-33FB-4B3E-B107-3D6A06BC30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CA2A398-0399-4751-9991-0A0C315193E1}" type="slidenum">
              <a:rPr lang="en-US" altLang="en-US" sz="1000" smtClean="0"/>
              <a:pPr/>
              <a:t>19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C9C9D1A1-9780-4B6C-844B-236A1BDDC1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85790E35-73F1-4FF2-8C0E-14651D553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2BF62BF-AB63-475C-A67A-C0F6FA71F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897BB52-9160-4A0A-8C20-FDB53D7E6C7C}" type="slidenum">
              <a:rPr lang="en-US" altLang="en-US" sz="1000" smtClean="0"/>
              <a:pPr/>
              <a:t>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4CB1F5FC-71FA-430A-973F-2E97B8535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BF95464-B6CF-4BED-B09E-F2131A179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Viola Tabo and son Charles fled to Bidibidi refugee camp, Uganda, when many of their family were killed in South Sudan.</a:t>
            </a:r>
          </a:p>
          <a:p>
            <a:endParaRPr lang="en-US" altLang="en-US"/>
          </a:p>
          <a:p>
            <a:r>
              <a:rPr lang="en-US" altLang="en-US"/>
              <a:t>Photo: Tommy Trenchard/Caritas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69B0C23E-5A4C-46A7-8784-7B906DEB4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B51B0A-7939-4DF0-8283-D8FC034F0358}" type="slidenum">
              <a:rPr lang="en-US" altLang="en-US" sz="1000" smtClean="0"/>
              <a:pPr/>
              <a:t>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53A4C58-EF9E-4271-B09F-70F9A7C10E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1D2E349B-14AC-4F3F-A400-026E3B381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Witwe, 43, is bringing up three daughters and a son in Syria’s civil war.</a:t>
            </a:r>
          </a:p>
          <a:p>
            <a:endParaRPr lang="en-US" altLang="en-US"/>
          </a:p>
          <a:p>
            <a:r>
              <a:rPr lang="en-US" altLang="en-US"/>
              <a:t>Photo: Alexandra Wey/Caritas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499A931-7A2C-4FA9-8C01-4D48692D1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5D39C9-1E53-42D7-BDAD-43F2179AD208}" type="slidenum">
              <a:rPr lang="en-US" altLang="en-US" sz="1000" smtClean="0"/>
              <a:pPr/>
              <a:t>4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9D8678C-09CD-4281-8695-90E371E96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8905D1B-7065-4EFA-B652-38EDE6FCA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Refugee in transit through Greece. </a:t>
            </a:r>
          </a:p>
          <a:p>
            <a:endParaRPr lang="en-US" altLang="en-US"/>
          </a:p>
          <a:p>
            <a:r>
              <a:rPr lang="en-US" altLang="en-US"/>
              <a:t>Photo: Leftheris Partsalis/Caritas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1D6BAE0-7EE4-4676-825B-0DF1ABB89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BDB75A-252E-49BD-B653-D500761A6E23}" type="slidenum">
              <a:rPr lang="en-US" altLang="en-US" sz="1000" smtClean="0"/>
              <a:pPr/>
              <a:t>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D333DFF9-9F04-41FC-BF8E-60BDC1B01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2BFBBBD9-6CF4-411D-801B-68B316D43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Rohingya refugees who have fled from Myanmar receive rice and household goods at a camp in Bangladesh.</a:t>
            </a:r>
          </a:p>
          <a:p>
            <a:endParaRPr lang="en-US" altLang="en-US"/>
          </a:p>
          <a:p>
            <a:r>
              <a:rPr lang="en-US" altLang="en-US"/>
              <a:t>Lauren deCicca/Caritas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1CE0BFBD-B7F7-4CF2-9971-C3C796AC4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A503F85-DEED-4365-893D-E240A5454E5A}" type="slidenum">
              <a:rPr lang="en-US" altLang="en-US" sz="1000" smtClean="0"/>
              <a:pPr/>
              <a:t>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2B60E05A-EC70-4C52-9675-EB3721D68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30E753E-A2CF-4974-A978-CB75CF142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Unity and baby Twalumba, nutrition project, Zimbabwe. </a:t>
            </a:r>
          </a:p>
          <a:p>
            <a:endParaRPr lang="en-GB" altLang="en-US"/>
          </a:p>
          <a:p>
            <a:r>
              <a:rPr lang="en-GB" altLang="en-US"/>
              <a:t>Photo: Thom Flint / CAFOD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131BF33B-2169-4B22-953D-D315BAA98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42EE972-04C3-452B-B5C7-EB42138AA76D}" type="slidenum">
              <a:rPr lang="en-US" altLang="en-US" sz="1000" smtClean="0"/>
              <a:pPr/>
              <a:t>8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11F09017-F340-4A72-B6EE-AE4C0CCCCA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2D2053D-D351-41F1-9ABE-ECC29EED1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Photo: Purple crowned fairywren by P Barden. CC BY 4.0, https://commons.wikimedia.org/w/index.php?curid=48323214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5BC1025-0E3B-4E14-8953-9ED46FC96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9C3F85A-B8C8-41D5-84E0-1E9E82030D5B}" type="slidenum">
              <a:rPr lang="en-US" altLang="en-US" sz="1000" smtClean="0"/>
              <a:pPr/>
              <a:t>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8868DA3-9803-49C8-A66B-5FDB621A2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60D54F5B-FB98-4F1A-A6BA-A34994F18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Memory stands at Chiwashira Dam. CAFOD nutrition project, Zimbabwe</a:t>
            </a:r>
          </a:p>
          <a:p>
            <a:endParaRPr lang="en-US" altLang="en-US"/>
          </a:p>
          <a:p>
            <a:r>
              <a:rPr lang="en-US" altLang="en-US"/>
              <a:t>Photo: Thom Flint / CAFOD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17AF3D1E-890D-4E0D-933B-9D0C527B2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1D8D56-EC77-4923-A919-C459B4FE4F19}" type="slidenum">
              <a:rPr lang="en-US" altLang="en-US" sz="1000" smtClean="0"/>
              <a:pPr/>
              <a:t>10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5BF9EA81-BDEF-4A5C-AEB9-425E85C06B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6100" y="6311900"/>
            <a:ext cx="34925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A09FEB00-9C5E-481B-A53E-D360E6E286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10300" y="411163"/>
            <a:ext cx="22828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1600">
                <a:solidFill>
                  <a:schemeClr val="bg1"/>
                </a:solidFill>
                <a:ea typeface="+mn-ea"/>
              </a:rPr>
              <a:t>www.cafod.org.uk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952BFFA1-13E6-4B39-A13D-B51AC2B7C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4550" y="6289675"/>
            <a:ext cx="4205288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>
                <a:solidFill>
                  <a:srgbClr val="003E4E"/>
                </a:solidFill>
                <a:ea typeface="+mn-ea"/>
              </a:rPr>
              <a:t>www.cafod.org.uk</a:t>
            </a:r>
            <a:endParaRPr lang="en-US" altLang="en-US" sz="2000">
              <a:solidFill>
                <a:srgbClr val="003E4E"/>
              </a:solidFill>
              <a:latin typeface="Trebuchet MS" panose="020B0603020202020204" pitchFamily="34" charset="0"/>
              <a:ea typeface="+mn-ea"/>
            </a:endParaRPr>
          </a:p>
        </p:txBody>
      </p:sp>
      <p:pic>
        <p:nvPicPr>
          <p:cNvPr id="7" name="Picture 31">
            <a:extLst>
              <a:ext uri="{FF2B5EF4-FFF2-40B4-BE49-F238E27FC236}">
                <a16:creationId xmlns:a16="http://schemas.microsoft.com/office/drawing/2014/main" id="{6A8D5D4F-1FAF-428B-A208-7ECC252AB7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44775" y="2432050"/>
            <a:ext cx="5848350" cy="2030413"/>
          </a:xfrm>
        </p:spPr>
        <p:txBody>
          <a:bodyPr anchor="t"/>
          <a:lstStyle>
            <a:lvl1pPr>
              <a:defRPr sz="5000">
                <a:solidFill>
                  <a:srgbClr val="003E4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4775" y="4630738"/>
            <a:ext cx="5848350" cy="1373187"/>
          </a:xfrm>
        </p:spPr>
        <p:txBody>
          <a:bodyPr rIns="0"/>
          <a:lstStyle>
            <a:lvl1pPr marL="0" indent="0">
              <a:spcAft>
                <a:spcPct val="0"/>
              </a:spcAft>
              <a:buFont typeface="Times" pitchFamily="-111" charset="0"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2007433"/>
      </p:ext>
    </p:extLst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180297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0975" y="0"/>
            <a:ext cx="19621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0"/>
            <a:ext cx="5737225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68925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ACD2D8F-936A-4318-BE1C-CC746BB7B2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6100" y="5567363"/>
            <a:ext cx="5321300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>
                <a:solidFill>
                  <a:srgbClr val="000000"/>
                </a:solidFill>
              </a:rPr>
              <a:t>Fill us up with wonder and light,</a:t>
            </a:r>
            <a:endParaRPr lang="en-GB" altLang="en-US" sz="20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50" y="5317067"/>
            <a:ext cx="7851775" cy="702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56005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1B485FD-31F0-440F-B650-E52DF182EE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500" y="5549900"/>
            <a:ext cx="5321300" cy="511175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Fill us up with wonder and light,</a:t>
            </a:r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70791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533525"/>
            <a:ext cx="3849688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533525"/>
            <a:ext cx="3849687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405625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57069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39280"/>
      </p:ext>
    </p:extLst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962287"/>
      </p:ext>
    </p:extLst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872304"/>
      </p:ext>
    </p:extLst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046289"/>
      </p:ext>
    </p:extLst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733E4D-93A9-4AFB-9AC1-3CB1A954E5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1350" y="0"/>
            <a:ext cx="78517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897B90-8F8A-443B-BCC6-332E66C96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0" y="1533525"/>
            <a:ext cx="78517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8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143">
            <a:extLst>
              <a:ext uri="{FF2B5EF4-FFF2-40B4-BE49-F238E27FC236}">
                <a16:creationId xmlns:a16="http://schemas.microsoft.com/office/drawing/2014/main" id="{4415C95D-D1DC-4D44-AF12-FFAF7543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21425"/>
            <a:ext cx="9144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 spd="slow" advTm="5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9pPr>
    </p:titleStyle>
    <p:bodyStyle>
      <a:lvl1pPr marL="287338" indent="-287338" algn="l" rtl="0" eaLnBrk="0" fontAlgn="base" hangingPunct="0">
        <a:spcBef>
          <a:spcPct val="0"/>
        </a:spcBef>
        <a:spcAft>
          <a:spcPct val="50000"/>
        </a:spcAft>
        <a:buClr>
          <a:srgbClr val="AACB2A"/>
        </a:buClr>
        <a:buFont typeface="Times" panose="02020603050405020304" pitchFamily="18" charset="0"/>
        <a:buChar char="•"/>
        <a:defRPr sz="2000">
          <a:solidFill>
            <a:srgbClr val="003E4E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63588" indent="-285750" algn="l" rtl="0" eaLnBrk="0" fontAlgn="base" hangingPunct="0">
        <a:spcBef>
          <a:spcPct val="0"/>
        </a:spcBef>
        <a:spcAft>
          <a:spcPct val="50000"/>
        </a:spcAft>
        <a:buClr>
          <a:srgbClr val="AACB2A"/>
        </a:buClr>
        <a:buChar char="–"/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2pPr>
      <a:lvl3pPr marL="11826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3pPr>
      <a:lvl4pPr marL="16017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4pPr>
      <a:lvl5pPr marL="20208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5pPr>
      <a:lvl6pPr marL="24780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6pPr>
      <a:lvl7pPr marL="29352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7pPr>
      <a:lvl8pPr marL="33924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8pPr>
      <a:lvl9pPr marL="38496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768C1CB6-25AF-4BA0-9309-DDDB4119E3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7323"/>
            <a:ext cx="9144001" cy="637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7BEBCF-60A5-49F5-A93D-05B84559A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4667250"/>
            <a:ext cx="49149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 meditation in praise of Mary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1800" i="1" dirty="0">
                <a:solidFill>
                  <a:schemeClr val="bg1"/>
                </a:solidFill>
              </a:rPr>
              <a:t>From </a:t>
            </a:r>
            <a:r>
              <a:rPr lang="en-US" altLang="en-US" sz="1800" i="1" dirty="0" err="1">
                <a:solidFill>
                  <a:schemeClr val="bg1"/>
                </a:solidFill>
              </a:rPr>
              <a:t>Laudato</a:t>
            </a:r>
            <a:r>
              <a:rPr lang="en-US" altLang="en-US" sz="1800" i="1" dirty="0">
                <a:solidFill>
                  <a:schemeClr val="bg1"/>
                </a:solidFill>
              </a:rPr>
              <a:t> </a:t>
            </a:r>
            <a:r>
              <a:rPr lang="en-US" altLang="en-US" sz="1800" i="1" dirty="0" err="1">
                <a:solidFill>
                  <a:schemeClr val="bg1"/>
                </a:solidFill>
              </a:rPr>
              <a:t>Sí</a:t>
            </a:r>
            <a:r>
              <a:rPr lang="en-US" altLang="en-US" sz="1800" i="1" dirty="0">
                <a:solidFill>
                  <a:schemeClr val="bg1"/>
                </a:solidFill>
              </a:rPr>
              <a:t>,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1800" i="1" dirty="0">
                <a:solidFill>
                  <a:schemeClr val="bg1"/>
                </a:solidFill>
              </a:rPr>
              <a:t>by Pope Francis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B1F9395-1543-4510-BFD9-4D1C9DFC0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700" y="233363"/>
            <a:ext cx="5753100" cy="871537"/>
          </a:xfrm>
          <a:prstGeom prst="roundRect">
            <a:avLst>
              <a:gd name="adj" fmla="val 16667"/>
            </a:avLst>
          </a:prstGeom>
          <a:solidFill>
            <a:srgbClr val="D9D9D9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Queen of all creation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ANW2898_31_Tender-Moment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4102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_MGL9733.jpg">
            <a:extLst>
              <a:ext uri="{FF2B5EF4-FFF2-40B4-BE49-F238E27FC236}">
                <a16:creationId xmlns:a16="http://schemas.microsoft.com/office/drawing/2014/main" id="{1419985B-A816-4156-A6A5-B1590E97A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>
            <a:extLst>
              <a:ext uri="{FF2B5EF4-FFF2-40B4-BE49-F238E27FC236}">
                <a16:creationId xmlns:a16="http://schemas.microsoft.com/office/drawing/2014/main" id="{E2540C9B-6B45-4D88-AC7A-1EDF4D17A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341937" cy="712787"/>
          </a:xfrm>
          <a:prstGeom prst="roundRect">
            <a:avLst>
              <a:gd name="adj" fmla="val 16667"/>
            </a:avLst>
          </a:prstGeom>
          <a:solidFill>
            <a:srgbClr val="D9D9D9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She is the Woman, “clothed in the sun, with the moon under her feet,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4C9F285-621A-40D0-80CF-5165B67FBA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>
            <a:extLst>
              <a:ext uri="{FF2B5EF4-FFF2-40B4-BE49-F238E27FC236}">
                <a16:creationId xmlns:a16="http://schemas.microsoft.com/office/drawing/2014/main" id="{6F1A4515-35CE-4531-B61B-788DD38D8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6213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on her head a crown of twelve stars”.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00841.jpg">
            <a:extLst>
              <a:ext uri="{FF2B5EF4-FFF2-40B4-BE49-F238E27FC236}">
                <a16:creationId xmlns:a16="http://schemas.microsoft.com/office/drawing/2014/main" id="{68702A5D-F492-4455-806B-D924367F3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>
            <a:extLst>
              <a:ext uri="{FF2B5EF4-FFF2-40B4-BE49-F238E27FC236}">
                <a16:creationId xmlns:a16="http://schemas.microsoft.com/office/drawing/2014/main" id="{0D0F4503-2F16-430B-A112-C34AA42CD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465763"/>
            <a:ext cx="6362700" cy="782637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Carried up into heaven,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she is the Mother and Queen of all creation.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_MGL0204.jpg">
            <a:extLst>
              <a:ext uri="{FF2B5EF4-FFF2-40B4-BE49-F238E27FC236}">
                <a16:creationId xmlns:a16="http://schemas.microsoft.com/office/drawing/2014/main" id="{35933AD0-2AED-4D87-B309-310A1ADE2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>
            <a:extLst>
              <a:ext uri="{FF2B5EF4-FFF2-40B4-BE49-F238E27FC236}">
                <a16:creationId xmlns:a16="http://schemas.microsoft.com/office/drawing/2014/main" id="{4A148107-99DB-475C-9632-F8ED9A7DA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9373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88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In her glorified body, together with the Risen Christ,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D01D5821-D6B7-49F0-9572-804CDF139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>
            <a:extLst>
              <a:ext uri="{FF2B5EF4-FFF2-40B4-BE49-F238E27FC236}">
                <a16:creationId xmlns:a16="http://schemas.microsoft.com/office/drawing/2014/main" id="{B763FEA3-680C-4196-9729-257742965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72596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part of creation has reached the fullness of its beauty.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Michael Stulman CRS Nigeria - Version 2.jpg">
            <a:extLst>
              <a:ext uri="{FF2B5EF4-FFF2-40B4-BE49-F238E27FC236}">
                <a16:creationId xmlns:a16="http://schemas.microsoft.com/office/drawing/2014/main" id="{FC5B0AE3-F033-4636-B768-7F6D8ECE9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96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>
            <a:extLst>
              <a:ext uri="{FF2B5EF4-FFF2-40B4-BE49-F238E27FC236}">
                <a16:creationId xmlns:a16="http://schemas.microsoft.com/office/drawing/2014/main" id="{F7531024-F8CD-4B9B-803F-1A2714933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5817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She treasures the entire life of Jesus in her heart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 person wearing a blue shirt&#10;&#10;Description generated with high confidence">
            <a:extLst>
              <a:ext uri="{FF2B5EF4-FFF2-40B4-BE49-F238E27FC236}">
                <a16:creationId xmlns:a16="http://schemas.microsoft.com/office/drawing/2014/main" id="{1225AED3-A30F-46EF-86B3-B247F54C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>
            <a:extLst>
              <a:ext uri="{FF2B5EF4-FFF2-40B4-BE49-F238E27FC236}">
                <a16:creationId xmlns:a16="http://schemas.microsoft.com/office/drawing/2014/main" id="{88092FD0-5745-4C6B-B7C6-4F832B3DE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3960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now understands the meaning of all things.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17EAAFDD-6422-4A97-88E2-787162DA91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>
            <a:extLst>
              <a:ext uri="{FF2B5EF4-FFF2-40B4-BE49-F238E27FC236}">
                <a16:creationId xmlns:a16="http://schemas.microsoft.com/office/drawing/2014/main" id="{5E32B84A-C152-4F6B-96D5-2B1A08C59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48545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8392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Hence, we can ask her to enable us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5C6BE9D2-2F1B-4151-83A4-6FDE53803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>
            <a:extLst>
              <a:ext uri="{FF2B5EF4-FFF2-40B4-BE49-F238E27FC236}">
                <a16:creationId xmlns:a16="http://schemas.microsoft.com/office/drawing/2014/main" id="{3EFDD96F-8C1D-4E26-A389-FC2BDE0D5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672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to look at this world with eyes of wisdom.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6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>
            <a:extLst>
              <a:ext uri="{FF2B5EF4-FFF2-40B4-BE49-F238E27FC236}">
                <a16:creationId xmlns:a16="http://schemas.microsoft.com/office/drawing/2014/main" id="{7525FF90-A82A-4BE9-BDC6-4D910B6A9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>
            <a:extLst>
              <a:ext uri="{FF2B5EF4-FFF2-40B4-BE49-F238E27FC236}">
                <a16:creationId xmlns:a16="http://schemas.microsoft.com/office/drawing/2014/main" id="{540A878A-2AF2-4239-8F96-EFF2FFC00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5092700"/>
            <a:ext cx="702151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From the closing passage of Pope Francis’s encyclical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2800" i="1">
                <a:solidFill>
                  <a:srgbClr val="FFFFFF"/>
                </a:solidFill>
              </a:rPr>
              <a:t>Laudato Sí</a:t>
            </a:r>
            <a:r>
              <a:rPr lang="en-US" altLang="en-US">
                <a:solidFill>
                  <a:srgbClr val="FFFFFF"/>
                </a:solidFill>
              </a:rPr>
              <a:t>, VIII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“On care for our common home”  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63_2013 LEBANON DEC-SAM TARLING-WOMAN WITH CHILD.jpg">
            <a:extLst>
              <a:ext uri="{FF2B5EF4-FFF2-40B4-BE49-F238E27FC236}">
                <a16:creationId xmlns:a16="http://schemas.microsoft.com/office/drawing/2014/main" id="{C72D6D7C-ECAB-4FF4-ACC8-C78BE3C0E7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>
            <a:extLst>
              <a:ext uri="{FF2B5EF4-FFF2-40B4-BE49-F238E27FC236}">
                <a16:creationId xmlns:a16="http://schemas.microsoft.com/office/drawing/2014/main" id="{25970430-54D5-498A-89AA-C98631749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1768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Mary, the Mother who cared for Jesus,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9B7AA09C-2F9C-4FCF-BF57-740A5A8ECF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35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>
            <a:extLst>
              <a:ext uri="{FF2B5EF4-FFF2-40B4-BE49-F238E27FC236}">
                <a16:creationId xmlns:a16="http://schemas.microsoft.com/office/drawing/2014/main" id="{5AD263A4-9D37-47C5-970D-EAC05B156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0229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now cares with maternal affection and pain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7ADEC066-5549-48CA-B500-64415E778B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74163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>
            <a:extLst>
              <a:ext uri="{FF2B5EF4-FFF2-40B4-BE49-F238E27FC236}">
                <a16:creationId xmlns:a16="http://schemas.microsoft.com/office/drawing/2014/main" id="{B64B51D2-CE10-4AD0-AF45-6E012D4B7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3259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for this wounded world.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2016 GREECE MAR-LEFTERIS PARTSALIS-A WOMAN 4.jpg">
            <a:extLst>
              <a:ext uri="{FF2B5EF4-FFF2-40B4-BE49-F238E27FC236}">
                <a16:creationId xmlns:a16="http://schemas.microsoft.com/office/drawing/2014/main" id="{CE38001A-1CA5-4F9C-8BC9-476E48477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id="{DCFC7F16-4D98-4A87-823F-39D3E3903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83238"/>
            <a:ext cx="73945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Just as her pierced heart mourned the death of Jesus,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75C5A7B1-8202-4212-AB09-8B2295710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36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>
            <a:extLst>
              <a:ext uri="{FF2B5EF4-FFF2-40B4-BE49-F238E27FC236}">
                <a16:creationId xmlns:a16="http://schemas.microsoft.com/office/drawing/2014/main" id="{0632CB1E-8071-4994-949A-8A4382D07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77168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 now she grieves for the sufferings of the crucified poor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id="{5ADF5684-904A-41B1-9D16-D9D44150B3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B354FF36-E2E1-43A5-A989-BC27C3481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8445500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for the creatures of this world laid waste by human power.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picture containing sky, outdoor, tree, standing&#10;&#10;Description generated with very high confidence">
            <a:extLst>
              <a:ext uri="{FF2B5EF4-FFF2-40B4-BE49-F238E27FC236}">
                <a16:creationId xmlns:a16="http://schemas.microsoft.com/office/drawing/2014/main" id="{2CFA7F0F-1306-49E9-9EF6-454BA3C4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941" cy="63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id="{74BE4528-18AB-4F8E-A4FB-C9D569F90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688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Completely transfigured, she now lives with Jesus,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 small bird perched on a tree branch&#10;&#10;Description generated with very high confidence">
            <a:extLst>
              <a:ext uri="{FF2B5EF4-FFF2-40B4-BE49-F238E27FC236}">
                <a16:creationId xmlns:a16="http://schemas.microsoft.com/office/drawing/2014/main" id="{682A1BA0-8376-4C2F-90D4-961947E9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7788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>
            <a:extLst>
              <a:ext uri="{FF2B5EF4-FFF2-40B4-BE49-F238E27FC236}">
                <a16:creationId xmlns:a16="http://schemas.microsoft.com/office/drawing/2014/main" id="{1DF55455-3EF5-493E-9BA4-6543B981B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037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all creatures sing of her fairness.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theme/theme1.xml><?xml version="1.0" encoding="utf-8"?>
<a:theme xmlns:a="http://schemas.openxmlformats.org/drawingml/2006/main" name="CAFOD_New_blank">
  <a:themeElements>
    <a:clrScheme name="CAFOD_colour_palette">
      <a:dk1>
        <a:sysClr val="windowText" lastClr="000000"/>
      </a:dk1>
      <a:lt1>
        <a:sysClr val="window" lastClr="FFFFFF"/>
      </a:lt1>
      <a:dk2>
        <a:srgbClr val="07275C"/>
      </a:dk2>
      <a:lt2>
        <a:srgbClr val="EEECE1"/>
      </a:lt2>
      <a:accent1>
        <a:srgbClr val="047AAE"/>
      </a:accent1>
      <a:accent2>
        <a:srgbClr val="FC0018"/>
      </a:accent2>
      <a:accent3>
        <a:srgbClr val="98BB0E"/>
      </a:accent3>
      <a:accent4>
        <a:srgbClr val="B91B8A"/>
      </a:accent4>
      <a:accent5>
        <a:srgbClr val="019894"/>
      </a:accent5>
      <a:accent6>
        <a:srgbClr val="FF6309"/>
      </a:accent6>
      <a:hlink>
        <a:srgbClr val="0000FF"/>
      </a:hlink>
      <a:folHlink>
        <a:srgbClr val="80008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81873"/>
        </a:dk2>
        <a:lt2>
          <a:srgbClr val="E5E6C3"/>
        </a:lt2>
        <a:accent1>
          <a:srgbClr val="01688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9C4"/>
        </a:accent5>
        <a:accent6>
          <a:srgbClr val="2D2D8A"/>
        </a:accent6>
        <a:hlink>
          <a:srgbClr val="B5B518"/>
        </a:hlink>
        <a:folHlink>
          <a:srgbClr val="AD4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3E4E"/>
        </a:dk1>
        <a:lt1>
          <a:srgbClr val="FFFFFF"/>
        </a:lt1>
        <a:dk2>
          <a:srgbClr val="0070AD"/>
        </a:dk2>
        <a:lt2>
          <a:srgbClr val="808080"/>
        </a:lt2>
        <a:accent1>
          <a:srgbClr val="96B426"/>
        </a:accent1>
        <a:accent2>
          <a:srgbClr val="0070AD"/>
        </a:accent2>
        <a:accent3>
          <a:srgbClr val="FFFFFF"/>
        </a:accent3>
        <a:accent4>
          <a:srgbClr val="003441"/>
        </a:accent4>
        <a:accent5>
          <a:srgbClr val="C9D6AC"/>
        </a:accent5>
        <a:accent6>
          <a:srgbClr val="00659C"/>
        </a:accent6>
        <a:hlink>
          <a:srgbClr val="003E4E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Url xmlns="http://schemas.microsoft.com/sharepoint/v3" xsi:nil="true"/>
    <Originating_x0020_Team xmlns="430995B2-E31B-4EE2-8DC1-85468A2CFE55">Schools</Originating_x0020_Team>
    <Event_x0020_Type xmlns="430995B2-E31B-4EE2-8DC1-85468A2CFE55">N/a</Event_x0020_Type>
    <Year_x0020_it_x0020_refers_x0020_to xmlns="430995B2-E31B-4EE2-8DC1-85468A2CFE55">2012</Year_x0020_it_x0020_refers_x0020_to>
    <Project_x0020_Name xmlns="430995B2-E31B-4EE2-8DC1-85468A2CFE55">N/a</Project_x0020_Name>
    <_SourceUrl xmlns="http://schemas.microsoft.com/sharepoint/v3" xsi:nil="true"/>
    <Project_x0020_Type xmlns="430995B2-E31B-4EE2-8DC1-85468A2CFE55">N/a</Project_x0020_Type>
    <Document_x0020_Type xmlns="430995B2-E31B-4EE2-8DC1-85468A2CFE55">Resource</Document_x0020_Type>
    <Status xmlns="430995B2-E31B-4EE2-8DC1-85468A2CFE55">Draft</Status>
    <xd_ProgID xmlns="http://schemas.microsoft.com/sharepoint/v3" xsi:nil="true"/>
    <Order xmlns="http://schemas.microsoft.com/sharepoint/v3" xsi:nil="true"/>
    <_SharedFileIndex xmlns="http://schemas.microsoft.com/sharepoint/v3" xsi:nil="true"/>
    <Archive xmlns="430995B2-E31B-4EE2-8DC1-85468A2CFE55">false</Archive>
    <MetaInfo xmlns="http://schemas.microsoft.com/sharepoint/v3" xsi:nil="true"/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7CEFC58BF1141BCD2C24299A8A0A8" ma:contentTypeVersion="0" ma:contentTypeDescription="Create a new document." ma:contentTypeScope="" ma:versionID="2317f9cb96d1ae2be7286fd2fd409feb">
  <xsd:schema xmlns:xsd="http://www.w3.org/2001/XMLSchema" xmlns:xs="http://www.w3.org/2001/XMLSchema" xmlns:p="http://schemas.microsoft.com/office/2006/metadata/properties" xmlns:ns1="http://schemas.microsoft.com/sharepoint/v3" xmlns:ns2="430995B2-E31B-4EE2-8DC1-85468A2CFE55" targetNamespace="http://schemas.microsoft.com/office/2006/metadata/properties" ma:root="true" ma:fieldsID="c8e36cb98691bc8ea633ce985968165a" ns1:_="" ns2:_="">
    <xsd:import namespace="http://schemas.microsoft.com/sharepoint/v3"/>
    <xsd:import namespace="430995B2-E31B-4EE2-8DC1-85468A2CFE55"/>
    <xsd:element name="properties">
      <xsd:complexType>
        <xsd:sequence>
          <xsd:element name="documentManagement">
            <xsd:complexType>
              <xsd:all>
                <xsd:element ref="ns2:Status"/>
                <xsd:element ref="ns2:Year_x0020_it_x0020_refers_x0020_to"/>
                <xsd:element ref="ns2:Originating_x0020_Team"/>
                <xsd:element ref="ns2:Project_x0020_Type"/>
                <xsd:element ref="ns2:Project_x0020_Name"/>
                <xsd:element ref="ns2:Event_x0020_Type"/>
                <xsd:element ref="ns2:Document_x0020_Type"/>
                <xsd:element ref="ns1:_ModerationComments" minOccurs="0"/>
                <xsd:element ref="ns1:File_x0020_Type" minOccurs="0"/>
                <xsd:element ref="ns1:HTML_x0020_File_x0020_Type" minOccurs="0"/>
                <xsd:element ref="ns1:_SourceUrl" minOccurs="0"/>
                <xsd:element ref="ns1:_SharedFileIndex" minOccurs="0"/>
                <xsd:element ref="ns2:Archive" minOccurs="0"/>
                <xsd:element ref="ns1:ContentTypeId" minOccurs="0"/>
                <xsd:element ref="ns1:TemplateUrl" minOccurs="0"/>
                <xsd:element ref="ns1:xd_ProgID" minOccurs="0"/>
                <xsd:element ref="ns1:xd_Signature" minOccurs="0"/>
                <xsd:element ref="ns1:ID" minOccurs="0"/>
                <xsd:element ref="ns1:Author" minOccurs="0"/>
                <xsd:element ref="ns1:Editor" minOccurs="0"/>
                <xsd:element ref="ns1:_HasCopyDestinations" minOccurs="0"/>
                <xsd:element ref="ns1:_CopySource" minOccurs="0"/>
                <xsd:element ref="ns1:_ModerationStatus" minOccurs="0"/>
                <xsd:element ref="ns1:FileRef" minOccurs="0"/>
                <xsd:element ref="ns1:FileDirRef" minOccurs="0"/>
                <xsd:element ref="ns1:Last_x0020_Modified" minOccurs="0"/>
                <xsd:element ref="ns1:Created_x0020_Date" minOccurs="0"/>
                <xsd:element ref="ns1:File_x0020_Size" minOccurs="0"/>
                <xsd:element ref="ns1:FSObjType" minOccurs="0"/>
                <xsd:element ref="ns1:CheckedOutUserId" minOccurs="0"/>
                <xsd:element ref="ns1:IsCheckedoutToLocal" minOccurs="0"/>
                <xsd:element ref="ns1:CheckoutUser" minOccurs="0"/>
                <xsd:element ref="ns1:UniqueId" minOccurs="0"/>
                <xsd:element ref="ns1:ProgId" minOccurs="0"/>
                <xsd:element ref="ns1:ScopeId" minOccurs="0"/>
                <xsd:element ref="ns1:VirusStatus" minOccurs="0"/>
                <xsd:element ref="ns1:CheckedOutTitle" minOccurs="0"/>
                <xsd:element ref="ns1:_CheckinComment" minOccurs="0"/>
                <xsd:element ref="ns1:MetaInfo" minOccurs="0"/>
                <xsd:element ref="ns1:_Level" minOccurs="0"/>
                <xsd:element ref="ns1:_IsCurrentVersion" minOccurs="0"/>
                <xsd:element ref="ns1:owshiddenversion" minOccurs="0"/>
                <xsd:element ref="ns1:_UIVersion" minOccurs="0"/>
                <xsd:element ref="ns1:_UIVersionString" minOccurs="0"/>
                <xsd:element ref="ns1:InstanceID" minOccurs="0"/>
                <xsd:element ref="ns1:Order" minOccurs="0"/>
                <xsd:element ref="ns1:GUID" minOccurs="0"/>
                <xsd:element ref="ns1:WorkflowVersion" minOccurs="0"/>
                <xsd:element ref="ns1:WorkflowInstanceID" minOccurs="0"/>
                <xsd:element ref="ns1:ParentVersionString" minOccurs="0"/>
                <xsd:element ref="ns1:ParentLeaf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ModerationComments" ma:index="9" nillable="true" ma:displayName="Approver Comments" ma:hidden="true" ma:internalName="_ModerationComments" ma:readOnly="true">
      <xsd:simpleType>
        <xsd:restriction base="dms:Note"/>
      </xsd:simpleType>
    </xsd:element>
    <xsd:element name="File_x0020_Type" ma:index="12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3" nillable="true" ma:displayName="HTML File Type" ma:hidden="true" ma:internalName="HTML_x0020_File_x0020_Type" ma:readOnly="true">
      <xsd:simpleType>
        <xsd:restriction base="dms:Text"/>
      </xsd:simpleType>
    </xsd:element>
    <xsd:element name="_SourceUrl" ma:index="14" nillable="true" ma:displayName="Source URL" ma:hidden="true" ma:internalName="_SourceUrl">
      <xsd:simpleType>
        <xsd:restriction base="dms:Text"/>
      </xsd:simpleType>
    </xsd:element>
    <xsd:element name="_SharedFileIndex" ma:index="15" nillable="true" ma:displayName="Shared File Index" ma:hidden="true" ma:internalName="_SharedFileIndex">
      <xsd:simpleType>
        <xsd:restriction base="dms:Text"/>
      </xsd:simpleType>
    </xsd:element>
    <xsd:element name="ContentTypeId" ma:index="17" nillable="true" ma:displayName="Content Type ID" ma:hidden="true" ma:internalName="ContentTypeId" ma:readOnly="true">
      <xsd:simpleType>
        <xsd:restriction base="dms:Unknown"/>
      </xsd:simpleType>
    </xsd:element>
    <xsd:element name="TemplateUrl" ma:index="18" nillable="true" ma:displayName="Template Link" ma:hidden="true" ma:internalName="TemplateUrl">
      <xsd:simpleType>
        <xsd:restriction base="dms:Text"/>
      </xsd:simpleType>
    </xsd:element>
    <xsd:element name="xd_ProgID" ma:index="19" nillable="true" ma:displayName="HTML File Link" ma:hidden="true" ma:internalName="xd_ProgID">
      <xsd:simpleType>
        <xsd:restriction base="dms:Text"/>
      </xsd:simpleType>
    </xsd:element>
    <xsd:element name="xd_Signature" ma:index="20" nillable="true" ma:displayName="Is Signed" ma:hidden="true" ma:internalName="xd_Signature" ma:readOnly="true">
      <xsd:simpleType>
        <xsd:restriction base="dms:Boolean"/>
      </xsd:simpleType>
    </xsd:element>
    <xsd:element name="ID" ma:index="21" nillable="true" ma:displayName="ID" ma:internalName="ID" ma:readOnly="true">
      <xsd:simpleType>
        <xsd:restriction base="dms:Unknown"/>
      </xsd:simpleType>
    </xsd:element>
    <xsd:element name="Author" ma:index="24" nillable="true" ma:displayName="Created By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" ma:index="26" nillable="true" ma:displayName="Modified By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HasCopyDestinations" ma:index="27" nillable="true" ma:displayName="Has Copy Destinations" ma:hidden="true" ma:internalName="_HasCopyDestinations" ma:readOnly="true">
      <xsd:simpleType>
        <xsd:restriction base="dms:Boolean"/>
      </xsd:simpleType>
    </xsd:element>
    <xsd:element name="_CopySource" ma:index="28" nillable="true" ma:displayName="Copy Source" ma:internalName="_CopySource" ma:readOnly="true">
      <xsd:simpleType>
        <xsd:restriction base="dms:Text"/>
      </xsd:simpleType>
    </xsd:element>
    <xsd:element name="_ModerationStatus" ma:index="29" nillable="true" ma:displayName="Approval Status" ma:default="0" ma:hidden="true" ma:internalName="_ModerationStatus" ma:readOnly="true">
      <xsd:simpleType>
        <xsd:restriction base="dms:Unknown"/>
      </xsd:simpleType>
    </xsd:element>
    <xsd:element name="FileRef" ma:index="30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DirRef" ma:index="31" nillable="true" ma:displayName="Path" ma:hidden="true" ma:list="Docs" ma:internalName="FileDirRef" ma:readOnly="true" ma:showField="DirName">
      <xsd:simpleType>
        <xsd:restriction base="dms:Lookup"/>
      </xsd:simpleType>
    </xsd:element>
    <xsd:element name="Last_x0020_Modified" ma:index="32" nillable="true" ma:displayName="Modified" ma:format="TRUE" ma:hidden="true" ma:list="Docs" ma:internalName="Last_x0020_Modified" ma:readOnly="true" ma:showField="TimeLastModified">
      <xsd:simpleType>
        <xsd:restriction base="dms:Lookup"/>
      </xsd:simpleType>
    </xsd:element>
    <xsd:element name="Created_x0020_Date" ma:index="33" nillable="true" ma:displayName="Created" ma:format="TRUE" ma:hidden="true" ma:list="Docs" ma:internalName="Created_x0020_Date" ma:readOnly="true" ma:showField="TimeCreated">
      <xsd:simpleType>
        <xsd:restriction base="dms:Lookup"/>
      </xsd:simpleType>
    </xsd:element>
    <xsd:element name="File_x0020_Size" ma:index="34" nillable="true" ma:displayName="File Size" ma:format="TRUE" ma:hidden="true" ma:list="Docs" ma:internalName="File_x0020_Size" ma:readOnly="true" ma:showField="SizeInKB">
      <xsd:simpleType>
        <xsd:restriction base="dms:Lookup"/>
      </xsd:simpleType>
    </xsd:element>
    <xsd:element name="FSObjType" ma:index="35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CheckedOutUserId" ma:index="37" nillable="true" ma:displayName="ID of the User who has the item Checked Out" ma:hidden="true" ma:list="Docs" ma:internalName="CheckedOutUserId" ma:readOnly="true" ma:showField="CheckoutUserId">
      <xsd:simpleType>
        <xsd:restriction base="dms:Lookup"/>
      </xsd:simpleType>
    </xsd:element>
    <xsd:element name="IsCheckedoutToLocal" ma:index="38" nillable="true" ma:displayName="Is Checked out to local" ma:hidden="true" ma:list="Docs" ma:internalName="IsCheckedoutToLocal" ma:readOnly="true" ma:showField="IsCheckoutToLocal">
      <xsd:simpleType>
        <xsd:restriction base="dms:Lookup"/>
      </xsd:simpleType>
    </xsd:element>
    <xsd:element name="CheckoutUser" ma:index="39" nillable="true" ma:displayName="Checked Out To" ma:list="UserInfo" ma:internalName="CheckoutUse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niqueId" ma:index="40" nillable="true" ma:displayName="Unique Id" ma:hidden="true" ma:list="Docs" ma:internalName="UniqueId" ma:readOnly="true" ma:showField="UniqueId">
      <xsd:simpleType>
        <xsd:restriction base="dms:Lookup"/>
      </xsd:simpleType>
    </xsd:element>
    <xsd:element name="ProgId" ma:index="41" nillable="true" ma:displayName="ProgId" ma:hidden="true" ma:list="Docs" ma:internalName="ProgId" ma:readOnly="true" ma:showField="ProgId">
      <xsd:simpleType>
        <xsd:restriction base="dms:Lookup"/>
      </xsd:simpleType>
    </xsd:element>
    <xsd:element name="ScopeId" ma:index="42" nillable="true" ma:displayName="ScopeId" ma:hidden="true" ma:list="Docs" ma:internalName="ScopeId" ma:readOnly="true" ma:showField="ScopeId">
      <xsd:simpleType>
        <xsd:restriction base="dms:Lookup"/>
      </xsd:simpleType>
    </xsd:element>
    <xsd:element name="VirusStatus" ma:index="43" nillable="true" ma:displayName="Virus Status" ma:format="TRUE" ma:hidden="true" ma:list="Docs" ma:internalName="VirusStatus" ma:readOnly="true" ma:showField="Size">
      <xsd:simpleType>
        <xsd:restriction base="dms:Lookup"/>
      </xsd:simpleType>
    </xsd:element>
    <xsd:element name="CheckedOutTitle" ma:index="44" nillable="true" ma:displayName="Checked Out To" ma:format="TRUE" ma:hidden="true" ma:list="Docs" ma:internalName="CheckedOutTitle" ma:readOnly="true" ma:showField="CheckedOutTitle">
      <xsd:simpleType>
        <xsd:restriction base="dms:Lookup"/>
      </xsd:simpleType>
    </xsd:element>
    <xsd:element name="_CheckinComment" ma:index="45" nillable="true" ma:displayName="Check In Comment" ma:format="TRUE" ma:list="Docs" ma:internalName="_CheckinComment" ma:readOnly="true" ma:showField="CheckinComment">
      <xsd:simpleType>
        <xsd:restriction base="dms:Lookup"/>
      </xsd:simpleType>
    </xsd:element>
    <xsd:element name="MetaInfo" ma:index="56" nillable="true" ma:displayName="Property Bag" ma:hidden="true" ma:list="Docs" ma:internalName="MetaInfo" ma:showField="MetaInfo">
      <xsd:simpleType>
        <xsd:restriction base="dms:Lookup"/>
      </xsd:simpleType>
    </xsd:element>
    <xsd:element name="_Level" ma:index="57" nillable="true" ma:displayName="Level" ma:hidden="true" ma:internalName="_Level" ma:readOnly="true">
      <xsd:simpleType>
        <xsd:restriction base="dms:Unknown"/>
      </xsd:simpleType>
    </xsd:element>
    <xsd:element name="_IsCurrentVersion" ma:index="58" nillable="true" ma:displayName="Is Current Version" ma:hidden="true" ma:internalName="_IsCurrentVersion" ma:readOnly="true">
      <xsd:simpleType>
        <xsd:restriction base="dms:Boolean"/>
      </xsd:simpleType>
    </xsd:element>
    <xsd:element name="owshiddenversion" ma:index="62" nillable="true" ma:displayName="owshiddenversion" ma:hidden="true" ma:internalName="owshiddenversion" ma:readOnly="true">
      <xsd:simpleType>
        <xsd:restriction base="dms:Unknown"/>
      </xsd:simpleType>
    </xsd:element>
    <xsd:element name="_UIVersion" ma:index="63" nillable="true" ma:displayName="UI Version" ma:hidden="true" ma:internalName="_UIVersion" ma:readOnly="true">
      <xsd:simpleType>
        <xsd:restriction base="dms:Unknown"/>
      </xsd:simpleType>
    </xsd:element>
    <xsd:element name="_UIVersionString" ma:index="64" nillable="true" ma:displayName="Version" ma:internalName="_UIVersionString" ma:readOnly="true">
      <xsd:simpleType>
        <xsd:restriction base="dms:Text"/>
      </xsd:simpleType>
    </xsd:element>
    <xsd:element name="InstanceID" ma:index="65" nillable="true" ma:displayName="Instance ID" ma:hidden="true" ma:internalName="InstanceID" ma:readOnly="true">
      <xsd:simpleType>
        <xsd:restriction base="dms:Unknown"/>
      </xsd:simpleType>
    </xsd:element>
    <xsd:element name="Order" ma:index="66" nillable="true" ma:displayName="Order" ma:hidden="true" ma:internalName="Order">
      <xsd:simpleType>
        <xsd:restriction base="dms:Number"/>
      </xsd:simpleType>
    </xsd:element>
    <xsd:element name="GUID" ma:index="67" nillable="true" ma:displayName="GUID" ma:hidden="true" ma:internalName="GUID" ma:readOnly="true">
      <xsd:simpleType>
        <xsd:restriction base="dms:Unknown"/>
      </xsd:simpleType>
    </xsd:element>
    <xsd:element name="WorkflowVersion" ma:index="68" nillable="true" ma:displayName="Workflow Version" ma:hidden="true" ma:internalName="WorkflowVersion" ma:readOnly="true">
      <xsd:simpleType>
        <xsd:restriction base="dms:Unknown"/>
      </xsd:simpleType>
    </xsd:element>
    <xsd:element name="WorkflowInstanceID" ma:index="69" nillable="true" ma:displayName="Workflow Instance ID" ma:hidden="true" ma:internalName="WorkflowInstanceID" ma:readOnly="true">
      <xsd:simpleType>
        <xsd:restriction base="dms:Unknown"/>
      </xsd:simpleType>
    </xsd:element>
    <xsd:element name="ParentVersionString" ma:index="70" nillable="true" ma:displayName="Source Version (Converted Document)" ma:hidden="true" ma:list="Docs" ma:internalName="ParentVersionString" ma:readOnly="true" ma:showField="ParentVersionString">
      <xsd:simpleType>
        <xsd:restriction base="dms:Lookup"/>
      </xsd:simpleType>
    </xsd:element>
    <xsd:element name="ParentLeafName" ma:index="71" nillable="true" ma:displayName="Source Name (Converted Document)" ma:hidden="true" ma:list="Docs" ma:internalName="ParentLeafName" ma:readOnly="true" ma:showField="ParentLeafNam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995B2-E31B-4EE2-8DC1-85468A2CFE55" elementFormDefault="qualified">
    <xsd:import namespace="http://schemas.microsoft.com/office/2006/documentManagement/types"/>
    <xsd:import namespace="http://schemas.microsoft.com/office/infopath/2007/PartnerControls"/>
    <xsd:element name="Status" ma:index="2" ma:displayName="Status" ma:default="Draft" ma:format="Dropdown" ma:internalName="Status">
      <xsd:simpleType>
        <xsd:restriction base="dms:Choice">
          <xsd:enumeration value="Draft"/>
          <xsd:enumeration value="Final"/>
          <xsd:enumeration value="Portal Content"/>
          <xsd:enumeration value="Publish Externally"/>
          <xsd:enumeration value="Publish to Portal and Externally"/>
          <xsd:enumeration value="Archive"/>
        </xsd:restriction>
      </xsd:simpleType>
    </xsd:element>
    <xsd:element name="Year_x0020_it_x0020_refers_x0020_to" ma:index="3" ma:displayName="Year it refers to" ma:default="2014" ma:format="Dropdown" ma:internalName="Year_x0020_it_x0020_refers_x0020_to">
      <xsd:simpleType>
        <xsd:restriction base="dms:Choice"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Originating_x0020_Team" ma:index="4" ma:displayName="Originating Team" ma:default="Education" ma:format="Dropdown" ma:internalName="Originating_x0020_Team">
      <xsd:simpleType>
        <xsd:restriction base="dms:Choice">
          <xsd:enumeration value="CCT"/>
          <xsd:enumeration value="CMG"/>
          <xsd:enumeration value="Community Fundraising"/>
          <xsd:enumeration value="Education"/>
          <xsd:enumeration value="Heads of Regions"/>
          <xsd:enumeration value="Learning"/>
          <xsd:enumeration value="Schools"/>
          <xsd:enumeration value="Spirituality"/>
          <xsd:enumeration value="Youth"/>
          <xsd:enumeration value="CAFOD Arundel &amp; Brighton"/>
          <xsd:enumeration value="CAFOD Birmingham"/>
          <xsd:enumeration value="CAFOD Brentwood"/>
          <xsd:enumeration value="CAFOD Clifton"/>
          <xsd:enumeration value="CAFOD East Anglia"/>
          <xsd:enumeration value="CAFOD Hallam"/>
          <xsd:enumeration value="CAFOD Hexham &amp; Newcastle"/>
          <xsd:enumeration value="CAFOD Lancaster"/>
          <xsd:enumeration value="CAFOD Leeds"/>
          <xsd:enumeration value="CAFOD Liverpool"/>
          <xsd:enumeration value="CAFOD Middlesbrough"/>
          <xsd:enumeration value="CAFOD North Wales"/>
          <xsd:enumeration value="CAFOD Northampton"/>
          <xsd:enumeration value="CAFOD Nottingham"/>
          <xsd:enumeration value="CAFOD Plymouth"/>
          <xsd:enumeration value="CAFOD Portsmouth"/>
          <xsd:enumeration value="CAFOD Salford"/>
          <xsd:enumeration value="CAFOD Shrewsbury"/>
          <xsd:enumeration value="CAFOD Southwark"/>
          <xsd:enumeration value="CAFOD Wales"/>
          <xsd:enumeration value="CAFOD Westminster"/>
        </xsd:restriction>
      </xsd:simpleType>
    </xsd:element>
    <xsd:element name="Project_x0020_Type" ma:index="5" ma:displayName="Project Type" ma:format="Dropdown" ma:internalName="Project_x0020_Type">
      <xsd:simpleType>
        <xsd:restriction base="dms:Choice">
          <xsd:enumeration value="Promotion"/>
          <xsd:enumeration value="Campaign"/>
          <xsd:enumeration value="Catechetical/Formation"/>
          <xsd:enumeration value="Catholic Social Teaching"/>
          <xsd:enumeration value="Community Fundraising"/>
          <xsd:enumeration value="Curriculum"/>
          <xsd:enumeration value="Direct Marketing"/>
          <xsd:enumeration value="Emergency"/>
          <xsd:enumeration value="Fast Days"/>
          <xsd:enumeration value="International Liaison"/>
          <xsd:enumeration value="Non Curriculum"/>
          <xsd:enumeration value="Other Fundraising"/>
          <xsd:enumeration value="Raising Awareness"/>
          <xsd:enumeration value="Training"/>
          <xsd:enumeration value="Worship"/>
          <xsd:enumeration value="Youth Work"/>
          <xsd:enumeration value="N/a"/>
          <xsd:enumeration value="Bangladesh"/>
          <xsd:enumeration value="El Salvador"/>
        </xsd:restriction>
      </xsd:simpleType>
    </xsd:element>
    <xsd:element name="Project_x0020_Name" ma:index="6" ma:displayName="Project Name" ma:format="Dropdown" ma:internalName="Project_x0020_Name">
      <xsd:simpleType>
        <xsd:restriction base="dms:Choice">
          <xsd:enumeration value="Promotion"/>
          <xsd:enumeration value="CF Scheme"/>
          <xsd:enumeration value="Fairtrade"/>
          <xsd:enumeration value="Global Youth Work"/>
          <xsd:enumeration value="Harvest Fast Day"/>
          <xsd:enumeration value="Lent Fast Day"/>
          <xsd:enumeration value="Live Simply"/>
          <xsd:enumeration value="Other CF Fundraising"/>
          <xsd:enumeration value="World Gifts"/>
          <xsd:enumeration value="N/a"/>
        </xsd:restriction>
      </xsd:simpleType>
    </xsd:element>
    <xsd:element name="Event_x0020_Type" ma:index="7" ma:displayName="Event Type" ma:format="Dropdown" ma:internalName="Event_x0020_Type">
      <xsd:simpleType>
        <xsd:restriction base="dms:Choice">
          <xsd:enumeration value="Conference"/>
          <xsd:enumeration value="Festival"/>
          <xsd:enumeration value="Gap Year"/>
          <xsd:enumeration value="International Secondment"/>
          <xsd:enumeration value="Media Stunt"/>
          <xsd:enumeration value="Overseas Visit"/>
          <xsd:enumeration value="Pilgrimage"/>
          <xsd:enumeration value="Public Demo/Lobbying"/>
          <xsd:enumeration value="Public Meeting"/>
          <xsd:enumeration value="Service"/>
          <xsd:enumeration value="Sponsored Event"/>
          <xsd:enumeration value="Supporters' Day"/>
          <xsd:enumeration value="Training"/>
          <xsd:enumeration value="Visit"/>
          <xsd:enumeration value="Youth Event"/>
          <xsd:enumeration value="N/a"/>
        </xsd:restriction>
      </xsd:simpleType>
    </xsd:element>
    <xsd:element name="Document_x0020_Type" ma:index="8" ma:displayName="Document Type" ma:format="Dropdown" ma:internalName="Document_x0020_Type">
      <xsd:simpleType>
        <xsd:restriction base="dms:Choice">
          <xsd:enumeration value="Advert"/>
          <xsd:enumeration value="Activities"/>
          <xsd:enumeration value="Briefing Paper"/>
          <xsd:enumeration value="Budget"/>
          <xsd:enumeration value="Business Plan"/>
          <xsd:enumeration value="Creative Brief"/>
          <xsd:enumeration value="Curriculum Paper"/>
          <xsd:enumeration value="Discussion Paper"/>
          <xsd:enumeration value="Letter"/>
          <xsd:enumeration value="Monitoring &amp; Evaluation"/>
          <xsd:enumeration value="Quote"/>
          <xsd:enumeration value="Prayer"/>
          <xsd:enumeration value="Presentation"/>
          <xsd:enumeration value="Project Plan"/>
          <xsd:enumeration value="Research"/>
          <xsd:enumeration value="Resource"/>
          <xsd:enumeration value="Resource Schedule"/>
          <xsd:enumeration value="Other"/>
        </xsd:restriction>
      </xsd:simpleType>
    </xsd:element>
    <xsd:element name="Archive" ma:index="16" nillable="true" ma:displayName="Archive" ma:default="0" ma:description="Tick this box to archive a file and remove it from other library views" ma:internalName="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0CDCE1-236F-4ED2-B69E-ECD606050A51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430995B2-E31B-4EE2-8DC1-85468A2CFE55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A8ACA50-117E-482E-AA6E-38D82CFDD66E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9A1BAA07-430C-4623-9D3E-970E1F87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30995B2-E31B-4EE2-8DC1-85468A2CFE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CAFOD_New_blank</Template>
  <TotalTime>3702</TotalTime>
  <Words>590</Words>
  <Application>Microsoft Office PowerPoint</Application>
  <PresentationFormat>On-screen Show (4:3)</PresentationFormat>
  <Paragraphs>89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ＭＳ Ｐゴシック</vt:lpstr>
      <vt:lpstr>Arial</vt:lpstr>
      <vt:lpstr>Times</vt:lpstr>
      <vt:lpstr>Trebuchet MS</vt:lpstr>
      <vt:lpstr>Verdana</vt:lpstr>
      <vt:lpstr>CAFOD_New_blank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Pentecost</dc:title>
  <dc:creator>Kieran O'Brien</dc:creator>
  <cp:lastModifiedBy>Catherine Gorman</cp:lastModifiedBy>
  <cp:revision>183</cp:revision>
  <cp:lastPrinted>2007-05-25T15:49:55Z</cp:lastPrinted>
  <dcterms:created xsi:type="dcterms:W3CDTF">2012-05-14T11:03:48Z</dcterms:created>
  <dcterms:modified xsi:type="dcterms:W3CDTF">2018-05-17T13:25:08Z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utput Type">
    <vt:lpwstr>AV</vt:lpwstr>
  </property>
  <property fmtid="{D5CDD505-2E9C-101B-9397-08002B2CF9AE}" pid="3" name="Tags">
    <vt:lpwstr>Blank PowerPoint</vt:lpwstr>
  </property>
  <property fmtid="{D5CDD505-2E9C-101B-9397-08002B2CF9AE}" pid="4" name="Financial Year">
    <vt:lpwstr>2007/8</vt:lpwstr>
  </property>
  <property fmtid="{D5CDD505-2E9C-101B-9397-08002B2CF9AE}" pid="5" name="Doc Type">
    <vt:lpwstr>Brand</vt:lpwstr>
  </property>
  <property fmtid="{D5CDD505-2E9C-101B-9397-08002B2CF9AE}" pid="6" name="ContentType">
    <vt:lpwstr>Document</vt:lpwstr>
  </property>
</Properties>
</file>