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38"/>
  </p:notesMasterIdLst>
  <p:sldIdLst>
    <p:sldId id="256" r:id="rId6"/>
    <p:sldId id="258" r:id="rId7"/>
    <p:sldId id="259" r:id="rId8"/>
    <p:sldId id="261" r:id="rId9"/>
    <p:sldId id="264" r:id="rId10"/>
    <p:sldId id="263" r:id="rId11"/>
    <p:sldId id="266" r:id="rId12"/>
    <p:sldId id="312" r:id="rId13"/>
    <p:sldId id="317" r:id="rId14"/>
    <p:sldId id="260" r:id="rId15"/>
    <p:sldId id="267" r:id="rId16"/>
    <p:sldId id="318" r:id="rId17"/>
    <p:sldId id="265" r:id="rId18"/>
    <p:sldId id="308" r:id="rId19"/>
    <p:sldId id="294" r:id="rId20"/>
    <p:sldId id="303" r:id="rId21"/>
    <p:sldId id="305" r:id="rId22"/>
    <p:sldId id="306" r:id="rId23"/>
    <p:sldId id="307" r:id="rId24"/>
    <p:sldId id="296" r:id="rId25"/>
    <p:sldId id="282" r:id="rId26"/>
    <p:sldId id="290" r:id="rId27"/>
    <p:sldId id="309" r:id="rId28"/>
    <p:sldId id="310" r:id="rId29"/>
    <p:sldId id="314" r:id="rId30"/>
    <p:sldId id="313" r:id="rId31"/>
    <p:sldId id="311" r:id="rId32"/>
    <p:sldId id="315" r:id="rId33"/>
    <p:sldId id="316" r:id="rId34"/>
    <p:sldId id="298" r:id="rId35"/>
    <p:sldId id="257" r:id="rId36"/>
    <p:sldId id="319" r:id="rId37"/>
  </p:sldIdLst>
  <p:sldSz cx="12192000" cy="6858000"/>
  <p:notesSz cx="6858000" cy="9144000"/>
  <p:embeddedFontLst>
    <p:embeddedFont>
      <p:font typeface="Century Gothic" panose="020B0502020202020204" pitchFamily="3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544"/>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6F70E-87CF-44EC-A64B-083D369A3B26}" v="15" dt="2025-08-29T15:57:15.028"/>
    <p1510:client id="{6AD472AA-903E-4E5A-A82E-B9114ADC5904}" v="165" dt="2025-08-28T15:59:15.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B0579-8418-4705-9319-8C5B85CCFEFC}"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0E3B4-21E4-4FE4-869E-FDA89AFE9E24}" type="slidenum">
              <a:rPr lang="en-US" smtClean="0"/>
              <a:t>‹#›</a:t>
            </a:fld>
            <a:endParaRPr lang="en-US"/>
          </a:p>
        </p:txBody>
      </p:sp>
    </p:spTree>
    <p:extLst>
      <p:ext uri="{BB962C8B-B14F-4D97-AF65-F5344CB8AC3E}">
        <p14:creationId xmlns:p14="http://schemas.microsoft.com/office/powerpoint/2010/main" val="384851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70LJMykaq1Y&amp;t=2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Welcome to the World Gifts Assembly 2025!</a:t>
            </a:r>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1</a:t>
            </a:fld>
            <a:endParaRPr lang="en-US"/>
          </a:p>
        </p:txBody>
      </p:sp>
    </p:spTree>
    <p:extLst>
      <p:ext uri="{BB962C8B-B14F-4D97-AF65-F5344CB8AC3E}">
        <p14:creationId xmlns:p14="http://schemas.microsoft.com/office/powerpoint/2010/main" val="390157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B92B-C57E-1C2E-CAA5-081E7F1A6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8F035-DDB5-1144-BB2C-26F8621F8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499CB-BA59-72DF-0622-9D58311E05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43BABC-8ED3-2D32-5B2B-9DAC66B133AC}"/>
              </a:ext>
            </a:extLst>
          </p:cNvPr>
          <p:cNvSpPr>
            <a:spLocks noGrp="1"/>
          </p:cNvSpPr>
          <p:nvPr>
            <p:ph type="sldNum" sz="quarter" idx="5"/>
          </p:nvPr>
        </p:nvSpPr>
        <p:spPr/>
        <p:txBody>
          <a:bodyPr/>
          <a:lstStyle/>
          <a:p>
            <a:fld id="{0950E3B4-21E4-4FE4-869E-FDA89AFE9E24}" type="slidenum">
              <a:rPr lang="en-US" smtClean="0"/>
              <a:t>11</a:t>
            </a:fld>
            <a:endParaRPr lang="en-US"/>
          </a:p>
        </p:txBody>
      </p:sp>
    </p:spTree>
    <p:extLst>
      <p:ext uri="{BB962C8B-B14F-4D97-AF65-F5344CB8AC3E}">
        <p14:creationId xmlns:p14="http://schemas.microsoft.com/office/powerpoint/2010/main" val="336687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ontserrat" panose="00000500000000000000" pitchFamily="2" charset="0"/>
              </a:rPr>
              <a:t>On the outskirts of Lima, Peru, a group of </a:t>
            </a:r>
            <a:r>
              <a:rPr lang="en-US" b="0" i="0" err="1">
                <a:effectLst/>
                <a:latin typeface="Montserrat" panose="00000500000000000000" pitchFamily="2" charset="0"/>
              </a:rPr>
              <a:t>neighbours</a:t>
            </a:r>
            <a:r>
              <a:rPr lang="en-US" b="0" i="0">
                <a:effectLst/>
                <a:latin typeface="Montserrat" panose="00000500000000000000" pitchFamily="2" charset="0"/>
              </a:rPr>
              <a:t> and volunteers banded together to tackle their issue of limited access to safe drinking water. For four years, Lizbeth was part of the team that collected evidence that the poorest communities were paying more for poor-quality water.  </a:t>
            </a: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12</a:t>
            </a:fld>
            <a:endParaRPr lang="en-US"/>
          </a:p>
        </p:txBody>
      </p:sp>
    </p:spTree>
    <p:extLst>
      <p:ext uri="{BB962C8B-B14F-4D97-AF65-F5344CB8AC3E}">
        <p14:creationId xmlns:p14="http://schemas.microsoft.com/office/powerpoint/2010/main" val="377867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CAA83-04E1-162B-128B-C02A18768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40FA3-B223-FF45-F039-356B93BA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D56A8-3320-238E-B398-2935DC8203D7}"/>
              </a:ext>
            </a:extLst>
          </p:cNvPr>
          <p:cNvSpPr>
            <a:spLocks noGrp="1"/>
          </p:cNvSpPr>
          <p:nvPr>
            <p:ph type="body" idx="1"/>
          </p:nvPr>
        </p:nvSpPr>
        <p:spPr/>
        <p:txBody>
          <a:bodyPr/>
          <a:lstStyle/>
          <a:p>
            <a:pPr algn="l">
              <a:buNone/>
            </a:pPr>
            <a:r>
              <a:rPr lang="en-US" b="0" i="0">
                <a:effectLst/>
                <a:latin typeface="Montserrat" panose="00000500000000000000" pitchFamily="2" charset="0"/>
              </a:rPr>
              <a:t>With support from CAFOD, Lizbeth and her community took the report to the government and spoke in citizen forums in Lima. As a result, they were supplied with tanks and equipment that improved their water quality!  </a:t>
            </a:r>
          </a:p>
          <a:p>
            <a:pPr algn="l"/>
            <a:r>
              <a:rPr lang="en-US" b="0" i="0">
                <a:effectLst/>
                <a:latin typeface="Montserrat" panose="00000500000000000000" pitchFamily="2" charset="0"/>
              </a:rPr>
              <a:t>Everyone worked together to install the tanks. Lizbeth told us: ‘The most important thing is [water] has brought together all </a:t>
            </a:r>
            <a:r>
              <a:rPr lang="en-US" b="0" i="0" err="1">
                <a:effectLst/>
                <a:latin typeface="Montserrat" panose="00000500000000000000" pitchFamily="2" charset="0"/>
              </a:rPr>
              <a:t>neighbours</a:t>
            </a:r>
            <a:r>
              <a:rPr lang="en-US" b="0" i="0">
                <a:effectLst/>
                <a:latin typeface="Montserrat" panose="00000500000000000000" pitchFamily="2" charset="0"/>
              </a:rPr>
              <a:t> in the district.’</a:t>
            </a:r>
          </a:p>
          <a:p>
            <a:endParaRPr lang="en-US"/>
          </a:p>
        </p:txBody>
      </p:sp>
      <p:sp>
        <p:nvSpPr>
          <p:cNvPr id="4" name="Slide Number Placeholder 3">
            <a:extLst>
              <a:ext uri="{FF2B5EF4-FFF2-40B4-BE49-F238E27FC236}">
                <a16:creationId xmlns:a16="http://schemas.microsoft.com/office/drawing/2014/main" id="{1C2657CD-F7CC-63B6-A782-C71D7D2DF957}"/>
              </a:ext>
            </a:extLst>
          </p:cNvPr>
          <p:cNvSpPr>
            <a:spLocks noGrp="1"/>
          </p:cNvSpPr>
          <p:nvPr>
            <p:ph type="sldNum" sz="quarter" idx="5"/>
          </p:nvPr>
        </p:nvSpPr>
        <p:spPr/>
        <p:txBody>
          <a:bodyPr/>
          <a:lstStyle/>
          <a:p>
            <a:fld id="{0950E3B4-21E4-4FE4-869E-FDA89AFE9E24}" type="slidenum">
              <a:rPr lang="en-US" smtClean="0"/>
              <a:t>13</a:t>
            </a:fld>
            <a:endParaRPr lang="en-US"/>
          </a:p>
        </p:txBody>
      </p:sp>
    </p:spTree>
    <p:extLst>
      <p:ext uri="{BB962C8B-B14F-4D97-AF65-F5344CB8AC3E}">
        <p14:creationId xmlns:p14="http://schemas.microsoft.com/office/powerpoint/2010/main" val="26226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202020"/>
                </a:solidFill>
                <a:effectLst/>
                <a:latin typeface="Montserrat" panose="00000500000000000000" pitchFamily="2" charset="0"/>
              </a:rPr>
              <a:t>£40 can provide a year of help showing people how to grow fruit and vegetables, while also helping the rainforest to recover and flourish. </a:t>
            </a:r>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14</a:t>
            </a:fld>
            <a:endParaRPr lang="en-GB"/>
          </a:p>
        </p:txBody>
      </p:sp>
    </p:spTree>
    <p:extLst>
      <p:ext uri="{BB962C8B-B14F-4D97-AF65-F5344CB8AC3E}">
        <p14:creationId xmlns:p14="http://schemas.microsoft.com/office/powerpoint/2010/main" val="53535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past 20 years, more than 100 million hectares of forest has been chopped down – similar to the size of 100 million football pitches. This, and other types of pollution, damage the land and make it hard to grow crops.</a:t>
            </a:r>
          </a:p>
        </p:txBody>
      </p:sp>
      <p:sp>
        <p:nvSpPr>
          <p:cNvPr id="4" name="Slide Number Placeholder 3"/>
          <p:cNvSpPr>
            <a:spLocks noGrp="1"/>
          </p:cNvSpPr>
          <p:nvPr>
            <p:ph type="sldNum" sz="quarter" idx="5"/>
          </p:nvPr>
        </p:nvSpPr>
        <p:spPr/>
        <p:txBody>
          <a:bodyPr/>
          <a:lstStyle/>
          <a:p>
            <a:fld id="{910542E2-8404-494A-BABA-84D0F2850AFC}" type="slidenum">
              <a:rPr lang="en-GB" smtClean="0"/>
              <a:t>15</a:t>
            </a:fld>
            <a:endParaRPr lang="en-GB"/>
          </a:p>
        </p:txBody>
      </p:sp>
    </p:spTree>
    <p:extLst>
      <p:ext uri="{BB962C8B-B14F-4D97-AF65-F5344CB8AC3E}">
        <p14:creationId xmlns:p14="http://schemas.microsoft.com/office/powerpoint/2010/main" val="250923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worst areas of deforestation is in the Amazon rainforest. The rainforest covers 9 countries, the largest of which is Brazil.</a:t>
            </a:r>
          </a:p>
        </p:txBody>
      </p:sp>
      <p:sp>
        <p:nvSpPr>
          <p:cNvPr id="4" name="Slide Number Placeholder 3"/>
          <p:cNvSpPr>
            <a:spLocks noGrp="1"/>
          </p:cNvSpPr>
          <p:nvPr>
            <p:ph type="sldNum" sz="quarter" idx="5"/>
          </p:nvPr>
        </p:nvSpPr>
        <p:spPr/>
        <p:txBody>
          <a:bodyPr/>
          <a:lstStyle/>
          <a:p>
            <a:fld id="{716369E2-444E-4138-B60B-9C749676DB39}" type="slidenum">
              <a:rPr lang="en-GB" smtClean="0"/>
              <a:t>16</a:t>
            </a:fld>
            <a:endParaRPr lang="en-GB"/>
          </a:p>
        </p:txBody>
      </p:sp>
    </p:spTree>
    <p:extLst>
      <p:ext uri="{BB962C8B-B14F-4D97-AF65-F5344CB8AC3E}">
        <p14:creationId xmlns:p14="http://schemas.microsoft.com/office/powerpoint/2010/main" val="2386602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err="1">
                <a:solidFill>
                  <a:srgbClr val="202020"/>
                </a:solidFill>
                <a:effectLst/>
                <a:latin typeface="Montserrat" panose="00000500000000000000" pitchFamily="2" charset="0"/>
              </a:rPr>
              <a:t>Chiquinho</a:t>
            </a:r>
            <a:r>
              <a:rPr lang="en-GB" b="0" i="0">
                <a:solidFill>
                  <a:srgbClr val="202020"/>
                </a:solidFill>
                <a:effectLst/>
                <a:latin typeface="Montserrat" panose="00000500000000000000" pitchFamily="2" charset="0"/>
              </a:rPr>
              <a:t> lives in Brazil. </a:t>
            </a:r>
          </a:p>
          <a:p>
            <a:pPr algn="l"/>
            <a:r>
              <a:rPr lang="en-GB" b="0" i="0">
                <a:solidFill>
                  <a:srgbClr val="202020"/>
                </a:solidFill>
                <a:effectLst/>
                <a:latin typeface="Montserrat" panose="00000500000000000000" pitchFamily="2" charset="0"/>
              </a:rPr>
              <a:t>He is an expert in eco-friendly forest farming that helps with the health of the Amazon rainforest and helps families grow enough food to eat. </a:t>
            </a:r>
          </a:p>
          <a:p>
            <a:pPr algn="l"/>
            <a:r>
              <a:rPr lang="en-GB" b="0" i="0">
                <a:solidFill>
                  <a:srgbClr val="202020"/>
                </a:solidFill>
                <a:effectLst/>
                <a:latin typeface="Montserrat" panose="00000500000000000000" pitchFamily="2" charset="0"/>
              </a:rPr>
              <a:t>With so much deforestation and even smaller farms damaging the forest around them, it’s very important for people to continue to learn and use these farming techniques. </a:t>
            </a:r>
          </a:p>
        </p:txBody>
      </p:sp>
      <p:sp>
        <p:nvSpPr>
          <p:cNvPr id="4" name="Slide Number Placeholder 3"/>
          <p:cNvSpPr>
            <a:spLocks noGrp="1"/>
          </p:cNvSpPr>
          <p:nvPr>
            <p:ph type="sldNum" sz="quarter" idx="5"/>
          </p:nvPr>
        </p:nvSpPr>
        <p:spPr/>
        <p:txBody>
          <a:bodyPr/>
          <a:lstStyle/>
          <a:p>
            <a:fld id="{910542E2-8404-494A-BABA-84D0F2850AFC}" type="slidenum">
              <a:rPr lang="en-GB" smtClean="0"/>
              <a:t>17</a:t>
            </a:fld>
            <a:endParaRPr lang="en-GB"/>
          </a:p>
        </p:txBody>
      </p:sp>
    </p:spTree>
    <p:extLst>
      <p:ext uri="{BB962C8B-B14F-4D97-AF65-F5344CB8AC3E}">
        <p14:creationId xmlns:p14="http://schemas.microsoft.com/office/powerpoint/2010/main" val="199622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err="1">
                <a:solidFill>
                  <a:srgbClr val="202020"/>
                </a:solidFill>
                <a:effectLst/>
                <a:latin typeface="Montserrat" panose="00000500000000000000" pitchFamily="2" charset="0"/>
              </a:rPr>
              <a:t>Chiquinho</a:t>
            </a:r>
            <a:r>
              <a:rPr lang="en-GB" b="0" i="0">
                <a:solidFill>
                  <a:srgbClr val="202020"/>
                </a:solidFill>
                <a:effectLst/>
                <a:latin typeface="Montserrat" panose="00000500000000000000" pitchFamily="2" charset="0"/>
              </a:rPr>
              <a:t> works with local communities to encourage and teach them how to grow fruits and vegetables without using chemicals.</a:t>
            </a:r>
          </a:p>
          <a:p>
            <a:pPr algn="l"/>
            <a:r>
              <a:rPr lang="en-GB" b="0" i="0">
                <a:solidFill>
                  <a:srgbClr val="202020"/>
                </a:solidFill>
                <a:effectLst/>
                <a:latin typeface="Montserrat" panose="00000500000000000000" pitchFamily="2" charset="0"/>
              </a:rPr>
              <a:t>This way of farming produces a more varied and bigger harvest. It also enables the soil, water, plants and animals of the Amazon to recover and flourish. </a:t>
            </a:r>
            <a:endParaRPr lang="en-GB"/>
          </a:p>
          <a:p>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18</a:t>
            </a:fld>
            <a:endParaRPr lang="en-GB"/>
          </a:p>
        </p:txBody>
      </p:sp>
    </p:spTree>
    <p:extLst>
      <p:ext uri="{BB962C8B-B14F-4D97-AF65-F5344CB8AC3E}">
        <p14:creationId xmlns:p14="http://schemas.microsoft.com/office/powerpoint/2010/main" val="3916346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202020"/>
                </a:solidFill>
                <a:effectLst/>
                <a:latin typeface="Montserrat" panose="00000500000000000000" pitchFamily="2" charset="0"/>
              </a:rPr>
              <a:t>The communities he works with are often living under threat of powerful groups who use violence and fraud to grab the land away. </a:t>
            </a:r>
          </a:p>
          <a:p>
            <a:pPr algn="l"/>
            <a:endParaRPr lang="en-GB" b="0" i="0">
              <a:solidFill>
                <a:srgbClr val="202020"/>
              </a:solidFill>
              <a:effectLst/>
              <a:latin typeface="Montserrat" panose="00000500000000000000" pitchFamily="2" charset="0"/>
            </a:endParaRPr>
          </a:p>
          <a:p>
            <a:pPr algn="l"/>
            <a:r>
              <a:rPr lang="en-GB" b="0" i="0" err="1">
                <a:solidFill>
                  <a:srgbClr val="202020"/>
                </a:solidFill>
                <a:effectLst/>
                <a:latin typeface="Montserrat" panose="00000500000000000000" pitchFamily="2" charset="0"/>
              </a:rPr>
              <a:t>Chiquinho</a:t>
            </a:r>
            <a:r>
              <a:rPr lang="en-GB" b="0" i="0">
                <a:solidFill>
                  <a:srgbClr val="202020"/>
                </a:solidFill>
                <a:effectLst/>
                <a:latin typeface="Montserrat" panose="00000500000000000000" pitchFamily="2" charset="0"/>
              </a:rPr>
              <a:t> </a:t>
            </a:r>
            <a:r>
              <a:rPr lang="en-GB" b="0" i="0" err="1">
                <a:solidFill>
                  <a:srgbClr val="202020"/>
                </a:solidFill>
                <a:effectLst/>
                <a:latin typeface="Montserrat" panose="00000500000000000000" pitchFamily="2" charset="0"/>
              </a:rPr>
              <a:t>says,“The</a:t>
            </a:r>
            <a:r>
              <a:rPr lang="en-GB" b="0" i="0">
                <a:solidFill>
                  <a:srgbClr val="202020"/>
                </a:solidFill>
                <a:effectLst/>
                <a:latin typeface="Montserrat" panose="00000500000000000000" pitchFamily="2" charset="0"/>
              </a:rPr>
              <a:t> forest can be used by humans in a way that humans don’t dominate nature and nature doesn’t dominate humans. We work together. Neither one excludes the other.” </a:t>
            </a:r>
          </a:p>
          <a:p>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19</a:t>
            </a:fld>
            <a:endParaRPr lang="en-GB"/>
          </a:p>
        </p:txBody>
      </p:sp>
    </p:spTree>
    <p:extLst>
      <p:ext uri="{BB962C8B-B14F-4D97-AF65-F5344CB8AC3E}">
        <p14:creationId xmlns:p14="http://schemas.microsoft.com/office/powerpoint/2010/main" val="359220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a:effectLst/>
                <a:latin typeface="Arial" panose="020B0604020202020204" pitchFamily="34" charset="0"/>
                <a:ea typeface="Times New Roman" panose="02020603050405020304" pitchFamily="18" charset="0"/>
                <a:cs typeface="Times New Roman" panose="02020603050405020304" pitchFamily="18" charset="0"/>
              </a:rPr>
              <a:t>2.4 billion people are without food or unable to eat a healthy balanced diet on a regular basis – that’s about 3 people out of every 10 around the world. We’ve already talked about how emergencies affect people’s access to food, but we can support our global neighbours for the longer term as well.</a:t>
            </a:r>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20</a:t>
            </a:fld>
            <a:endParaRPr lang="en-GB"/>
          </a:p>
        </p:txBody>
      </p:sp>
    </p:spTree>
    <p:extLst>
      <p:ext uri="{BB962C8B-B14F-4D97-AF65-F5344CB8AC3E}">
        <p14:creationId xmlns:p14="http://schemas.microsoft.com/office/powerpoint/2010/main" val="187267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Who can remind me what CAFOD stands for? </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20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[Invite responses from the children.]</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 </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At CAFOD, we believe in a better world, where no one lives in poverty and each of us can become the best person we can be. </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2</a:t>
            </a:fld>
            <a:endParaRPr lang="en-US"/>
          </a:p>
        </p:txBody>
      </p:sp>
    </p:spTree>
    <p:extLst>
      <p:ext uri="{BB962C8B-B14F-4D97-AF65-F5344CB8AC3E}">
        <p14:creationId xmlns:p14="http://schemas.microsoft.com/office/powerpoint/2010/main" val="1922687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Times New Roman" panose="02020603050405020304" pitchFamily="18" charset="0"/>
              </a:rPr>
              <a:t>Finally we are going to Bangladesh. </a:t>
            </a:r>
          </a:p>
          <a:p>
            <a:endParaRPr lang="en-GB" sz="1800">
              <a:effectLst/>
              <a:latin typeface="Arial" panose="020B0604020202020204" pitchFamily="34" charset="0"/>
            </a:endParaRPr>
          </a:p>
          <a:p>
            <a:r>
              <a:rPr lang="en-GB" sz="1800">
                <a:effectLst/>
                <a:latin typeface="Arial" panose="020B0604020202020204" pitchFamily="34" charset="0"/>
              </a:rPr>
              <a:t>Picture source: Google Maps</a:t>
            </a:r>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22</a:t>
            </a:fld>
            <a:endParaRPr lang="en-GB"/>
          </a:p>
        </p:txBody>
      </p:sp>
    </p:spTree>
    <p:extLst>
      <p:ext uri="{BB962C8B-B14F-4D97-AF65-F5344CB8AC3E}">
        <p14:creationId xmlns:p14="http://schemas.microsoft.com/office/powerpoint/2010/main" val="2082056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ontserrat" panose="00000500000000000000" pitchFamily="2" charset="0"/>
              </a:rPr>
              <a:t>Radha is from Bangladesh and has five daughters. After her husband, a farmer, became unwell and was unable to support their family, she had no choice but to leave her home country in search of work.</a:t>
            </a:r>
          </a:p>
          <a:p>
            <a:pPr algn="l">
              <a:buNone/>
            </a:pPr>
            <a:r>
              <a:rPr lang="en-US" b="0" i="0">
                <a:effectLst/>
                <a:latin typeface="Montserrat" panose="00000500000000000000" pitchFamily="2" charset="0"/>
              </a:rPr>
              <a:t>She travelled to Lebanon where she got a job as a domestic worker. Radha was forced to work long hours, for little pay.</a:t>
            </a:r>
          </a:p>
          <a:p>
            <a:pPr algn="l">
              <a:buNone/>
            </a:pPr>
            <a:r>
              <a:rPr lang="en-US" b="0" i="0">
                <a:effectLst/>
                <a:latin typeface="Montserrat" panose="00000500000000000000" pitchFamily="2" charset="0"/>
              </a:rPr>
              <a:t>After her health started to worsen, she decided to return home to Bangladesh. Upon her return, CAFOD’s local partners supported Radha with the provision of counselling and medical treatment. Radha also received business training, which encouraged her to get a cow.</a:t>
            </a:r>
          </a:p>
          <a:p>
            <a:pPr algn="l"/>
            <a:r>
              <a:rPr lang="en-US" b="0" i="0">
                <a:effectLst/>
                <a:latin typeface="Montserrat" panose="00000500000000000000" pitchFamily="2" charset="0"/>
              </a:rPr>
              <a:t>With this support, Radha hopes to be self-sufficient. She now lives with one of her daughters and her health is stable. She says she is now ‘confident enough’ and is hopeful for the future.</a:t>
            </a:r>
          </a:p>
          <a:p>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23</a:t>
            </a:fld>
            <a:endParaRPr lang="en-GB"/>
          </a:p>
        </p:txBody>
      </p:sp>
    </p:spTree>
    <p:extLst>
      <p:ext uri="{BB962C8B-B14F-4D97-AF65-F5344CB8AC3E}">
        <p14:creationId xmlns:p14="http://schemas.microsoft.com/office/powerpoint/2010/main" val="226227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Goma is in the Democratic Republic of Congo on the edge of Lake Kivu. </a:t>
            </a:r>
          </a:p>
          <a:p>
            <a:endParaRPr lang="en-GB"/>
          </a:p>
          <a:p>
            <a:r>
              <a:rPr lang="en-GB"/>
              <a:t>Photo credit: Wikipedia Commons</a:t>
            </a:r>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25</a:t>
            </a:fld>
            <a:endParaRPr lang="en-US"/>
          </a:p>
        </p:txBody>
      </p:sp>
    </p:spTree>
    <p:extLst>
      <p:ext uri="{BB962C8B-B14F-4D97-AF65-F5344CB8AC3E}">
        <p14:creationId xmlns:p14="http://schemas.microsoft.com/office/powerpoint/2010/main" val="2627872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effectLst/>
                <a:latin typeface="Montserrat" panose="00000500000000000000" pitchFamily="2" charset="0"/>
              </a:rPr>
              <a:t>Growing up Daniel wasn’t able to go to school in Goma, as his parents couldn't afford the fees, and when he became a young adult, he struggled to find work.  </a:t>
            </a:r>
          </a:p>
          <a:p>
            <a:pPr algn="l">
              <a:buNone/>
            </a:pPr>
            <a:r>
              <a:rPr lang="en-US" b="0" i="0">
                <a:effectLst/>
                <a:latin typeface="Montserrat" panose="00000500000000000000" pitchFamily="2" charset="0"/>
              </a:rPr>
              <a:t>Thanks to CAFOD’s local carpentry workshops, Daniel received an education, learnt new skills, and with the money he earnt, he was able to support his family.  </a:t>
            </a:r>
          </a:p>
          <a:p>
            <a:pPr algn="l"/>
            <a:r>
              <a:rPr lang="en-US" b="0" i="0">
                <a:effectLst/>
                <a:latin typeface="Montserrat" panose="00000500000000000000" pitchFamily="2" charset="0"/>
              </a:rPr>
              <a:t>Now, he’s a skilled carpenter with his own workshop and hopes to be able to train other young people from disadvantaged backgrounds. He told us: ‘The thing I’m most proud of is this work that I’m doing.’ </a:t>
            </a: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26</a:t>
            </a:fld>
            <a:endParaRPr lang="en-US"/>
          </a:p>
        </p:txBody>
      </p:sp>
    </p:spTree>
    <p:extLst>
      <p:ext uri="{BB962C8B-B14F-4D97-AF65-F5344CB8AC3E}">
        <p14:creationId xmlns:p14="http://schemas.microsoft.com/office/powerpoint/2010/main" val="4242013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Montserrat" panose="00000500000000000000" pitchFamily="2" charset="0"/>
              </a:rPr>
              <a:t>These lovely loos are the best way to stop the spread of serious diseases, keeping whole communities healthy and safe. This gift can help build toilet facilities and promote better hygiene practices in schools and communities.</a:t>
            </a:r>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28</a:t>
            </a:fld>
            <a:endParaRPr lang="en-US"/>
          </a:p>
        </p:txBody>
      </p:sp>
    </p:spTree>
    <p:extLst>
      <p:ext uri="{BB962C8B-B14F-4D97-AF65-F5344CB8AC3E}">
        <p14:creationId xmlns:p14="http://schemas.microsoft.com/office/powerpoint/2010/main" val="60972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effectLst/>
                <a:latin typeface="Montserrat" panose="00000500000000000000" pitchFamily="2" charset="0"/>
              </a:rPr>
              <a:t>Toma is a teacher at a remote rural school in Sierra Leone. Without a toilet in the school, Toma’s students were forced into the bushes when they needed the loo. Toma was deeply concerned about her student’s wellbeing and started appealing for support.  </a:t>
            </a:r>
          </a:p>
          <a:p>
            <a:pPr algn="l"/>
            <a:r>
              <a:rPr lang="en-US" b="0" i="0">
                <a:effectLst/>
                <a:latin typeface="Montserrat" panose="00000500000000000000" pitchFamily="2" charset="0"/>
              </a:rPr>
              <a:t>With the help of CAFOD and local experts, the school was able to build a new toilet facility and promote better hygiene practices. Now, children are able to stay in school for longer and get the education they need and deserve.</a:t>
            </a: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29</a:t>
            </a:fld>
            <a:endParaRPr lang="en-US"/>
          </a:p>
        </p:txBody>
      </p:sp>
    </p:spTree>
    <p:extLst>
      <p:ext uri="{BB962C8B-B14F-4D97-AF65-F5344CB8AC3E}">
        <p14:creationId xmlns:p14="http://schemas.microsoft.com/office/powerpoint/2010/main" val="3168696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a:effectLst/>
                <a:latin typeface="Arial" panose="020B0604020202020204" pitchFamily="34" charset="0"/>
                <a:ea typeface="Times New Roman" panose="02020603050405020304" pitchFamily="18" charset="0"/>
                <a:cs typeface="Times New Roman" panose="02020603050405020304" pitchFamily="18" charset="0"/>
              </a:rPr>
              <a:t>So you can see how much difference you can make to our global neighbours. </a:t>
            </a:r>
            <a:r>
              <a:rPr lang="en-GB" sz="1800" i="1">
                <a:effectLst/>
                <a:latin typeface="Arial" panose="020B0604020202020204" pitchFamily="34" charset="0"/>
                <a:ea typeface="Times New Roman" panose="02020603050405020304" pitchFamily="18" charset="0"/>
                <a:cs typeface="Times New Roman" panose="02020603050405020304" pitchFamily="18" charset="0"/>
              </a:rPr>
              <a:t>There are even more available at worldgifts.cafod.org.uk</a:t>
            </a:r>
            <a:endParaRPr lang="en-GB" sz="180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These gifts can change lives.</a:t>
            </a:r>
          </a:p>
          <a:p>
            <a:endParaRPr lang="en-GB" sz="1800">
              <a:effectLst/>
              <a:latin typeface="Arial" panose="020B0604020202020204" pitchFamily="34" charset="0"/>
            </a:endParaRPr>
          </a:p>
          <a:p>
            <a:pPr algn="l">
              <a:lnSpc>
                <a:spcPts val="1500"/>
              </a:lnSpc>
            </a:pPr>
            <a:r>
              <a:rPr lang="en-GB" sz="1800">
                <a:effectLst/>
                <a:latin typeface="Arial" panose="020B0604020202020204" pitchFamily="34" charset="0"/>
                <a:ea typeface="Times New Roman" panose="02020603050405020304" pitchFamily="18" charset="0"/>
                <a:cs typeface="Times New Roman" panose="02020603050405020304" pitchFamily="18" charset="0"/>
              </a:rPr>
              <a:t>There are lots of ways you can work together to raise money for a World Gift. You could do a Brighten Up fundraiser. You could do sponsored events. Or you could collect money over the weeks, or the even the whole term to save up for a big gift.</a:t>
            </a:r>
            <a:endParaRPr lang="en-GB" sz="18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i="1">
                <a:effectLst/>
                <a:latin typeface="Arial" panose="020B0604020202020204" pitchFamily="34" charset="0"/>
                <a:ea typeface="Times New Roman" panose="02020603050405020304" pitchFamily="18" charset="0"/>
              </a:rPr>
              <a:t>Grid posters to track progress available at cafod.org.uk/primary or cafod.org.uk/</a:t>
            </a:r>
            <a:r>
              <a:rPr lang="en-GB" sz="1800" i="1" err="1">
                <a:effectLst/>
                <a:latin typeface="Arial" panose="020B0604020202020204" pitchFamily="34" charset="0"/>
                <a:ea typeface="Times New Roman" panose="02020603050405020304" pitchFamily="18" charset="0"/>
              </a:rPr>
              <a:t>schoolfundraising</a:t>
            </a:r>
            <a:endParaRPr lang="en-GB"/>
          </a:p>
        </p:txBody>
      </p:sp>
      <p:sp>
        <p:nvSpPr>
          <p:cNvPr id="4" name="Slide Number Placeholder 3"/>
          <p:cNvSpPr>
            <a:spLocks noGrp="1"/>
          </p:cNvSpPr>
          <p:nvPr>
            <p:ph type="sldNum" sz="quarter" idx="5"/>
          </p:nvPr>
        </p:nvSpPr>
        <p:spPr/>
        <p:txBody>
          <a:bodyPr/>
          <a:lstStyle/>
          <a:p>
            <a:fld id="{910542E2-8404-494A-BABA-84D0F2850AFC}" type="slidenum">
              <a:rPr lang="en-GB" smtClean="0"/>
              <a:t>30</a:t>
            </a:fld>
            <a:endParaRPr lang="en-GB"/>
          </a:p>
        </p:txBody>
      </p:sp>
    </p:spTree>
    <p:extLst>
      <p:ext uri="{BB962C8B-B14F-4D97-AF65-F5344CB8AC3E}">
        <p14:creationId xmlns:p14="http://schemas.microsoft.com/office/powerpoint/2010/main" val="771864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Pope Leo encourages us to aspire to great things, to holiness. At CAFOD we put our faith into action through World Gifts and as do we see the light of the Gospel grow around us!</a:t>
            </a:r>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31</a:t>
            </a:fld>
            <a:endParaRPr lang="en-US"/>
          </a:p>
        </p:txBody>
      </p:sp>
    </p:spTree>
    <p:extLst>
      <p:ext uri="{BB962C8B-B14F-4D97-AF65-F5344CB8AC3E}">
        <p14:creationId xmlns:p14="http://schemas.microsoft.com/office/powerpoint/2010/main" val="2599268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GB" sz="1200">
                <a:solidFill>
                  <a:schemeClr val="bg1"/>
                </a:solidFill>
                <a:latin typeface="Century Gothic" panose="020B0502020202020204" pitchFamily="34" charset="0"/>
                <a:cs typeface="Arial" panose="020B0604020202020204" pitchFamily="34" charset="0"/>
              </a:rPr>
              <a:t>Loving God,</a:t>
            </a:r>
          </a:p>
          <a:p>
            <a:pPr algn="l">
              <a:lnSpc>
                <a:spcPct val="150000"/>
              </a:lnSpc>
            </a:pPr>
            <a:r>
              <a:rPr lang="en-GB" sz="1200">
                <a:solidFill>
                  <a:schemeClr val="bg1"/>
                </a:solidFill>
                <a:latin typeface="Century Gothic" panose="020B0502020202020204" pitchFamily="34" charset="0"/>
                <a:cs typeface="Arial" panose="020B0604020202020204" pitchFamily="34" charset="0"/>
              </a:rPr>
              <a:t>Your Son was the greatest gift ever for the world.</a:t>
            </a:r>
          </a:p>
          <a:p>
            <a:pPr algn="l">
              <a:lnSpc>
                <a:spcPct val="150000"/>
              </a:lnSpc>
            </a:pPr>
            <a:r>
              <a:rPr lang="en-GB" sz="1200">
                <a:solidFill>
                  <a:schemeClr val="bg1"/>
                </a:solidFill>
                <a:latin typeface="Century Gothic" panose="020B0502020202020204" pitchFamily="34" charset="0"/>
                <a:cs typeface="Arial" panose="020B0604020202020204" pitchFamily="34" charset="0"/>
              </a:rPr>
              <a:t>Help us to remember all that He taught us</a:t>
            </a:r>
          </a:p>
          <a:p>
            <a:pPr algn="l">
              <a:lnSpc>
                <a:spcPct val="150000"/>
              </a:lnSpc>
            </a:pPr>
            <a:r>
              <a:rPr lang="en-GB" sz="1200">
                <a:solidFill>
                  <a:schemeClr val="bg1"/>
                </a:solidFill>
                <a:latin typeface="Century Gothic" panose="020B0502020202020204" pitchFamily="34" charset="0"/>
                <a:cs typeface="Arial" panose="020B0604020202020204" pitchFamily="34" charset="0"/>
              </a:rPr>
              <a:t>About loving our brothers and sisters,</a:t>
            </a:r>
          </a:p>
          <a:p>
            <a:pPr algn="l">
              <a:lnSpc>
                <a:spcPct val="150000"/>
              </a:lnSpc>
            </a:pPr>
            <a:r>
              <a:rPr lang="en-GB" sz="1200">
                <a:solidFill>
                  <a:schemeClr val="bg1"/>
                </a:solidFill>
                <a:latin typeface="Century Gothic" panose="020B0502020202020204" pitchFamily="34" charset="0"/>
                <a:cs typeface="Arial" panose="020B0604020202020204" pitchFamily="34" charset="0"/>
              </a:rPr>
              <a:t>Wherever they live in your world.</a:t>
            </a:r>
          </a:p>
          <a:p>
            <a:pPr algn="l">
              <a:lnSpc>
                <a:spcPct val="150000"/>
              </a:lnSpc>
            </a:pPr>
            <a:r>
              <a:rPr lang="en-GB" sz="1200">
                <a:solidFill>
                  <a:schemeClr val="bg1"/>
                </a:solidFill>
                <a:latin typeface="Century Gothic" panose="020B0502020202020204" pitchFamily="34" charset="0"/>
                <a:cs typeface="Arial" panose="020B0604020202020204" pitchFamily="34" charset="0"/>
              </a:rPr>
              <a:t>Amen.</a:t>
            </a: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32</a:t>
            </a:fld>
            <a:endParaRPr lang="en-US"/>
          </a:p>
        </p:txBody>
      </p:sp>
    </p:spTree>
    <p:extLst>
      <p:ext uri="{BB962C8B-B14F-4D97-AF65-F5344CB8AC3E}">
        <p14:creationId xmlns:p14="http://schemas.microsoft.com/office/powerpoint/2010/main" val="424453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rPr>
              <a:t>This means a world where people have clean, safe water to drink. They have enough food to eat every day. Everyone has a safe home, children can go to school, anyone who is sick can visit a doctor or nurse and everyone can live in peace.</a:t>
            </a:r>
            <a:endParaRPr lang="en-GB"/>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3</a:t>
            </a:fld>
            <a:endParaRPr lang="en-US"/>
          </a:p>
        </p:txBody>
      </p:sp>
    </p:spTree>
    <p:extLst>
      <p:ext uri="{BB962C8B-B14F-4D97-AF65-F5344CB8AC3E}">
        <p14:creationId xmlns:p14="http://schemas.microsoft.com/office/powerpoint/2010/main" val="1440401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Arial" panose="020B0604020202020204" pitchFamily="34" charset="0"/>
              </a:rPr>
              <a:t>Catholic Social Teaching, or CST, is at the heart of what we do and who we are. Today we will be thinking about two of the principles in particular: the Common Good (or thinking of everyone, as Chikondi the Giraffe says) and Solidarity (or showing we care, as Shristi the Sun Bear says).</a:t>
            </a:r>
            <a:endParaRPr lang="en-GB"/>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4</a:t>
            </a:fld>
            <a:endParaRPr lang="en-US"/>
          </a:p>
        </p:txBody>
      </p:sp>
    </p:spTree>
    <p:extLst>
      <p:ext uri="{BB962C8B-B14F-4D97-AF65-F5344CB8AC3E}">
        <p14:creationId xmlns:p14="http://schemas.microsoft.com/office/powerpoint/2010/main" val="298552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Today we are going to think about gifts. Can anyone tell me what a gift or a present is? </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200">
                <a:effectLst/>
                <a:latin typeface="Arial" panose="020B0604020202020204" pitchFamily="34" charset="0"/>
                <a:ea typeface="Times New Roman" panose="02020603050405020304" pitchFamily="18" charset="0"/>
                <a:cs typeface="Times New Roman" panose="02020603050405020304" pitchFamily="18" charset="0"/>
              </a:rPr>
              <a:t>I’d like you to think about the best gift you ever received. How did you feel? </a:t>
            </a:r>
          </a:p>
          <a:p>
            <a:pPr algn="l">
              <a:lnSpc>
                <a:spcPts val="1500"/>
              </a:lnSpc>
            </a:pP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500"/>
              </a:lnSpc>
            </a:pPr>
            <a:r>
              <a:rPr lang="en-GB" sz="1200">
                <a:effectLst/>
                <a:latin typeface="Arial" panose="020B0604020202020204" pitchFamily="34" charset="0"/>
                <a:ea typeface="Times New Roman" panose="02020603050405020304" pitchFamily="18" charset="0"/>
              </a:rPr>
              <a:t>Now, how about the best gift you ever gave to someone. How did that make you feel? Was it the same? Or better? (Tell the person next to you/the other person on your table). </a:t>
            </a:r>
            <a:endParaRPr lang="en-GB" sz="120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5</a:t>
            </a:fld>
            <a:endParaRPr lang="en-US"/>
          </a:p>
        </p:txBody>
      </p:sp>
    </p:spTree>
    <p:extLst>
      <p:ext uri="{BB962C8B-B14F-4D97-AF65-F5344CB8AC3E}">
        <p14:creationId xmlns:p14="http://schemas.microsoft.com/office/powerpoint/2010/main" val="384399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World Gifts help to support our global neighbours.</a:t>
            </a:r>
            <a:endParaRPr lang="en-GB" sz="10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As we know ‘God so loved the world so much that he gave his only Son’</a:t>
            </a:r>
            <a:r>
              <a:rPr lang="en-GB" sz="1000" i="1">
                <a:effectLst/>
                <a:latin typeface="Arial" panose="020B0604020202020204" pitchFamily="34" charset="0"/>
                <a:ea typeface="Times New Roman" panose="02020603050405020304" pitchFamily="18" charset="0"/>
                <a:cs typeface="Times New Roman" panose="02020603050405020304" pitchFamily="18" charset="0"/>
              </a:rPr>
              <a:t>.</a:t>
            </a:r>
            <a:r>
              <a:rPr lang="en-GB" sz="100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500"/>
              </a:lnSpc>
            </a:pPr>
            <a:r>
              <a:rPr lang="en-GB" sz="1200" b="0" i="0">
                <a:solidFill>
                  <a:srgbClr val="201F1E"/>
                </a:solidFill>
                <a:effectLst/>
                <a:latin typeface="Calibri" panose="020F0502020204030204" pitchFamily="34" charset="0"/>
              </a:rPr>
              <a:t>God gave us the most precious gift of his son Jesus. We make a difference too, by having fun together and raising money for a world gift.</a:t>
            </a:r>
            <a:endParaRPr lang="en-GB" sz="100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6</a:t>
            </a:fld>
            <a:endParaRPr lang="en-US"/>
          </a:p>
        </p:txBody>
      </p:sp>
    </p:spTree>
    <p:extLst>
      <p:ext uri="{BB962C8B-B14F-4D97-AF65-F5344CB8AC3E}">
        <p14:creationId xmlns:p14="http://schemas.microsoft.com/office/powerpoint/2010/main" val="94157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91AB-0D1F-82C3-53F7-1822E8EA9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FD8C0-8F87-73E7-449C-12536D78C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6C83E-BF8E-53D8-CA40-49B5166E9ECB}"/>
              </a:ext>
            </a:extLst>
          </p:cNvPr>
          <p:cNvSpPr>
            <a:spLocks noGrp="1"/>
          </p:cNvSpPr>
          <p:nvPr>
            <p:ph type="body" idx="1"/>
          </p:nvPr>
        </p:nvSpPr>
        <p:spPr/>
        <p:txBody>
          <a:bodyPr/>
          <a:lstStyle/>
          <a:p>
            <a:pPr algn="l">
              <a:lnSpc>
                <a:spcPts val="15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World Gifts help to support our global neighbours.</a:t>
            </a:r>
            <a:endParaRPr lang="en-GB" sz="100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000">
                <a:effectLst/>
                <a:latin typeface="Arial" panose="020B0604020202020204" pitchFamily="34" charset="0"/>
                <a:ea typeface="Times New Roman" panose="02020603050405020304" pitchFamily="18" charset="0"/>
                <a:cs typeface="Times New Roman" panose="02020603050405020304" pitchFamily="18" charset="0"/>
              </a:rPr>
              <a:t>As we know ‘God so loved the world so much that he gave his only Son’</a:t>
            </a:r>
            <a:r>
              <a:rPr lang="en-GB" sz="1000" i="1">
                <a:effectLst/>
                <a:latin typeface="Arial" panose="020B0604020202020204" pitchFamily="34" charset="0"/>
                <a:ea typeface="Times New Roman" panose="02020603050405020304" pitchFamily="18" charset="0"/>
                <a:cs typeface="Times New Roman" panose="02020603050405020304" pitchFamily="18" charset="0"/>
              </a:rPr>
              <a:t>.</a:t>
            </a:r>
            <a:r>
              <a:rPr lang="en-GB" sz="100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500"/>
              </a:lnSpc>
            </a:pPr>
            <a:r>
              <a:rPr lang="en-GB" sz="1200" b="0" i="0">
                <a:solidFill>
                  <a:srgbClr val="201F1E"/>
                </a:solidFill>
                <a:effectLst/>
                <a:latin typeface="Calibri" panose="020F0502020204030204" pitchFamily="34" charset="0"/>
              </a:rPr>
              <a:t>God gave us the most precious gift of his son Jesus. We make a difference too, by having fun together and raising money for a world gift.</a:t>
            </a:r>
            <a:endParaRPr lang="en-GB" sz="100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B51D03A0-5800-16CE-56A5-22DC6C9A2DD2}"/>
              </a:ext>
            </a:extLst>
          </p:cNvPr>
          <p:cNvSpPr>
            <a:spLocks noGrp="1"/>
          </p:cNvSpPr>
          <p:nvPr>
            <p:ph type="sldNum" sz="quarter" idx="5"/>
          </p:nvPr>
        </p:nvSpPr>
        <p:spPr/>
        <p:txBody>
          <a:bodyPr/>
          <a:lstStyle/>
          <a:p>
            <a:fld id="{0950E3B4-21E4-4FE4-869E-FDA89AFE9E24}" type="slidenum">
              <a:rPr lang="en-US" smtClean="0"/>
              <a:t>7</a:t>
            </a:fld>
            <a:endParaRPr lang="en-US"/>
          </a:p>
        </p:txBody>
      </p:sp>
    </p:spTree>
    <p:extLst>
      <p:ext uri="{BB962C8B-B14F-4D97-AF65-F5344CB8AC3E}">
        <p14:creationId xmlns:p14="http://schemas.microsoft.com/office/powerpoint/2010/main" val="218474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learn more about this project by watching our new Autumn film. </a:t>
            </a:r>
            <a:r>
              <a:rPr lang="en-US">
                <a:hlinkClick r:id="rId3"/>
              </a:rPr>
              <a:t>Autumn 2025 film for young people: A better world needs all of us | CAFOD</a:t>
            </a:r>
            <a:endParaRPr lang="en-US"/>
          </a:p>
          <a:p>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9</a:t>
            </a:fld>
            <a:endParaRPr lang="en-US"/>
          </a:p>
        </p:txBody>
      </p:sp>
    </p:spTree>
    <p:extLst>
      <p:ext uri="{BB962C8B-B14F-4D97-AF65-F5344CB8AC3E}">
        <p14:creationId xmlns:p14="http://schemas.microsoft.com/office/powerpoint/2010/main" val="364274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Abbiott</a:t>
            </a:r>
            <a:r>
              <a:rPr lang="en-GB"/>
              <a:t> is a Climate Change officer in Ethiopia. Here he shows Adi and other community members how to care for the underground water tank. Your gift can help support water tank projects so communities have clean, safe drinking water even through a drought. This water tank will provide 3 months drinking water for the community. </a:t>
            </a:r>
            <a:endParaRPr lang="en-US"/>
          </a:p>
        </p:txBody>
      </p:sp>
      <p:sp>
        <p:nvSpPr>
          <p:cNvPr id="4" name="Slide Number Placeholder 3"/>
          <p:cNvSpPr>
            <a:spLocks noGrp="1"/>
          </p:cNvSpPr>
          <p:nvPr>
            <p:ph type="sldNum" sz="quarter" idx="5"/>
          </p:nvPr>
        </p:nvSpPr>
        <p:spPr/>
        <p:txBody>
          <a:bodyPr/>
          <a:lstStyle/>
          <a:p>
            <a:fld id="{0950E3B4-21E4-4FE4-869E-FDA89AFE9E24}" type="slidenum">
              <a:rPr lang="en-US" smtClean="0"/>
              <a:t>10</a:t>
            </a:fld>
            <a:endParaRPr lang="en-US"/>
          </a:p>
        </p:txBody>
      </p:sp>
    </p:spTree>
    <p:extLst>
      <p:ext uri="{BB962C8B-B14F-4D97-AF65-F5344CB8AC3E}">
        <p14:creationId xmlns:p14="http://schemas.microsoft.com/office/powerpoint/2010/main" val="3383043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0C3D-9778-44FD-C780-C414B745C3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19421E-C40C-DB85-5D10-C04B1FC82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2CFF13-459E-6A89-5903-835001979C3B}"/>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FDF465AF-57F4-8F17-6027-7D19EE08E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B2799-FAB7-E230-88EA-A7B1B524EBE8}"/>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426994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AA38-3A4C-E140-DABB-34A2D486BC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46035-76A2-011A-BE13-7CEB9B3DF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83AE3-59D7-6742-9FEF-E6B080794B7A}"/>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409FC782-BEE1-F510-16D7-C75CA29EF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CC70E-DCB6-37FB-21BA-F988A7CDD3E5}"/>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78837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71D1C2-E3ED-896A-6690-AA7DBE1C26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B35E80-F9FE-66AF-A4CC-8407634E3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1740B-EBA5-CC3A-DC1A-C8E0CE257027}"/>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F52AA2F9-B5AC-24BD-F201-A28D00D34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454B3-A357-FB6C-9EC2-4C427596F6AE}"/>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390072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0A4E-73A5-A13A-AB01-3E72DDF514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B9E38-99A9-5710-13EF-4FE5000B36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5A5F7-7108-5ABE-1DE8-8CBEA610F981}"/>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02BA96D4-5908-1CF2-976A-1AF05B8E3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27D44-F49A-DEA3-4CDC-DF197B7C33B3}"/>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59510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D379-E492-40B8-35EE-B7128B2B64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B3DD5D-7BF9-0266-82B1-AB220B6E80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DBCF7F-2446-1E26-E733-1DF83E684C94}"/>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8C1F5BC5-DA91-A3F5-180A-28BBCC94A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94C64-616E-D870-B0E3-E194B2269A25}"/>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179250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2D28-CF3A-2330-1E1A-60BBC7539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0FA7B-E0E7-21B6-4892-981D634C90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DF68B1-96A8-7B66-0192-A89227F3D2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2A411F-376B-1E36-03C7-732957416752}"/>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6" name="Footer Placeholder 5">
            <a:extLst>
              <a:ext uri="{FF2B5EF4-FFF2-40B4-BE49-F238E27FC236}">
                <a16:creationId xmlns:a16="http://schemas.microsoft.com/office/drawing/2014/main" id="{22DF0E6A-968A-5DED-2F40-3660BEE35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6116C-4DDB-CB8A-03D0-62BAF99A9F41}"/>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228526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8736-07DD-F9BA-8629-C0033EDD5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0A4F0-AF53-F63E-35DF-45DCF228F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C2B28-1D74-500B-6F24-0D483D829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6215B-44BA-710D-C3C6-0EE2F887B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18345A-1371-6F95-861E-AC8211738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6F868-D392-1C4C-3919-42D83160488D}"/>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8" name="Footer Placeholder 7">
            <a:extLst>
              <a:ext uri="{FF2B5EF4-FFF2-40B4-BE49-F238E27FC236}">
                <a16:creationId xmlns:a16="http://schemas.microsoft.com/office/drawing/2014/main" id="{2D10B585-81C7-B0F1-56AC-21EF36738A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A83553-4891-EE2A-5491-7F4C26C46CD8}"/>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222826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79E9-6119-3E7D-7871-B268524DAD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43B34-68E0-CF6D-1E8E-F3FD6088AF31}"/>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4" name="Footer Placeholder 3">
            <a:extLst>
              <a:ext uri="{FF2B5EF4-FFF2-40B4-BE49-F238E27FC236}">
                <a16:creationId xmlns:a16="http://schemas.microsoft.com/office/drawing/2014/main" id="{3481D519-4B9D-6F07-C8FF-9C7FE9DE4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B31D9-AD51-DABE-8CFB-7160278D4D24}"/>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231514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4E60F9-A9A9-E38E-AF87-DD70A00BA81F}"/>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3" name="Footer Placeholder 2">
            <a:extLst>
              <a:ext uri="{FF2B5EF4-FFF2-40B4-BE49-F238E27FC236}">
                <a16:creationId xmlns:a16="http://schemas.microsoft.com/office/drawing/2014/main" id="{CAFEC523-9829-BB41-E83D-64383CD955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83291A-141F-F665-0B11-FB534BD1C687}"/>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188635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B4958-BDED-F56D-96A0-2D8BF3650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74B3E-BED7-2C33-939D-461D17923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AEEE43-A7FE-BEFC-7014-2F37B7B43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25CBE-9CA1-FF24-1CA2-1854EB148B0D}"/>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6" name="Footer Placeholder 5">
            <a:extLst>
              <a:ext uri="{FF2B5EF4-FFF2-40B4-BE49-F238E27FC236}">
                <a16:creationId xmlns:a16="http://schemas.microsoft.com/office/drawing/2014/main" id="{8290542E-A322-C60A-4976-7973BAFF4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2B149-2224-312B-842B-8B54C23666F7}"/>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2146163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8A51F-2E84-F7D1-2AFA-256D33EB2C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3A5AF0-0971-656F-2F5E-BA4CC4CEC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C9A563-C8C7-F84E-E157-F8EBB0920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A0994-03B5-2082-3DD6-FC83CFD7A8EC}"/>
              </a:ext>
            </a:extLst>
          </p:cNvPr>
          <p:cNvSpPr>
            <a:spLocks noGrp="1"/>
          </p:cNvSpPr>
          <p:nvPr>
            <p:ph type="dt" sz="half" idx="10"/>
          </p:nvPr>
        </p:nvSpPr>
        <p:spPr/>
        <p:txBody>
          <a:bodyPr/>
          <a:lstStyle/>
          <a:p>
            <a:fld id="{30BA6B37-A30F-4D22-9C02-8145EEAB9DB6}" type="datetimeFigureOut">
              <a:rPr lang="en-US" smtClean="0"/>
              <a:t>8/29/2025</a:t>
            </a:fld>
            <a:endParaRPr lang="en-US"/>
          </a:p>
        </p:txBody>
      </p:sp>
      <p:sp>
        <p:nvSpPr>
          <p:cNvPr id="6" name="Footer Placeholder 5">
            <a:extLst>
              <a:ext uri="{FF2B5EF4-FFF2-40B4-BE49-F238E27FC236}">
                <a16:creationId xmlns:a16="http://schemas.microsoft.com/office/drawing/2014/main" id="{33FF4479-B2B6-885B-71F2-D3FBA9A7E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C061E-0140-8F9F-9D38-4B0A4F130821}"/>
              </a:ext>
            </a:extLst>
          </p:cNvPr>
          <p:cNvSpPr>
            <a:spLocks noGrp="1"/>
          </p:cNvSpPr>
          <p:nvPr>
            <p:ph type="sldNum" sz="quarter" idx="12"/>
          </p:nvPr>
        </p:nvSpPr>
        <p:spPr/>
        <p:txBody>
          <a:bodyPr/>
          <a:lstStyle/>
          <a:p>
            <a:fld id="{DA018F09-F0C9-427F-9E29-FB45C5A4A4D0}" type="slidenum">
              <a:rPr lang="en-US" smtClean="0"/>
              <a:t>‹#›</a:t>
            </a:fld>
            <a:endParaRPr lang="en-US"/>
          </a:p>
        </p:txBody>
      </p:sp>
    </p:spTree>
    <p:extLst>
      <p:ext uri="{BB962C8B-B14F-4D97-AF65-F5344CB8AC3E}">
        <p14:creationId xmlns:p14="http://schemas.microsoft.com/office/powerpoint/2010/main" val="2083797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ADE22-B99C-9E00-01E2-87C1F395F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851CA8-C089-8A17-AF99-FDBD996AE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0F0F6-D03D-36CE-B559-30E6B8209C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BA6B37-A30F-4D22-9C02-8145EEAB9DB6}" type="datetimeFigureOut">
              <a:rPr lang="en-US" smtClean="0"/>
              <a:t>8/29/2025</a:t>
            </a:fld>
            <a:endParaRPr lang="en-US"/>
          </a:p>
        </p:txBody>
      </p:sp>
      <p:sp>
        <p:nvSpPr>
          <p:cNvPr id="5" name="Footer Placeholder 4">
            <a:extLst>
              <a:ext uri="{FF2B5EF4-FFF2-40B4-BE49-F238E27FC236}">
                <a16:creationId xmlns:a16="http://schemas.microsoft.com/office/drawing/2014/main" id="{CBF17F7E-DFBE-5646-12E7-C0C4E991A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28559F-36AA-789D-57E0-AE5D493F4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018F09-F0C9-427F-9E29-FB45C5A4A4D0}" type="slidenum">
              <a:rPr lang="en-US" smtClean="0"/>
              <a:t>‹#›</a:t>
            </a:fld>
            <a:endParaRPr lang="en-US"/>
          </a:p>
        </p:txBody>
      </p:sp>
    </p:spTree>
    <p:extLst>
      <p:ext uri="{BB962C8B-B14F-4D97-AF65-F5344CB8AC3E}">
        <p14:creationId xmlns:p14="http://schemas.microsoft.com/office/powerpoint/2010/main" val="1486908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2.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3.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70LJMykaq1Y?start=2&amp;feature=oembed" TargetMode="Externa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B9E8-53E1-4C4A-E46B-A4ADFE47C1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E71F8E-6DEE-1AB5-F044-3C5896FAE762}"/>
              </a:ext>
            </a:extLst>
          </p:cNvPr>
          <p:cNvSpPr>
            <a:spLocks noGrp="1"/>
          </p:cNvSpPr>
          <p:nvPr>
            <p:ph type="subTitle" idx="1"/>
          </p:nvPr>
        </p:nvSpPr>
        <p:spPr/>
        <p:txBody>
          <a:bodyPr/>
          <a:lstStyle/>
          <a:p>
            <a:endParaRPr lang="en-US"/>
          </a:p>
        </p:txBody>
      </p:sp>
      <p:pic>
        <p:nvPicPr>
          <p:cNvPr id="5" name="Picture 4" descr="A person in a suit&#10;&#10;AI-generated content may be incorrect.">
            <a:extLst>
              <a:ext uri="{FF2B5EF4-FFF2-40B4-BE49-F238E27FC236}">
                <a16:creationId xmlns:a16="http://schemas.microsoft.com/office/drawing/2014/main" id="{DD14ED3A-5E3F-F7C7-7368-00ED0CB6E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900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CF17-C3A8-7A3A-50A4-F03558A19765}"/>
              </a:ext>
            </a:extLst>
          </p:cNvPr>
          <p:cNvSpPr>
            <a:spLocks noGrp="1"/>
          </p:cNvSpPr>
          <p:nvPr>
            <p:ph type="title"/>
          </p:nvPr>
        </p:nvSpPr>
        <p:spPr/>
        <p:txBody>
          <a:bodyPr/>
          <a:lstStyle/>
          <a:p>
            <a:endParaRPr lang="en-US"/>
          </a:p>
        </p:txBody>
      </p:sp>
      <p:pic>
        <p:nvPicPr>
          <p:cNvPr id="5" name="Content Placeholder 4" descr="A couple of people standing on a stone path&#10;&#10;AI-generated content may be incorrect.">
            <a:extLst>
              <a:ext uri="{FF2B5EF4-FFF2-40B4-BE49-F238E27FC236}">
                <a16:creationId xmlns:a16="http://schemas.microsoft.com/office/drawing/2014/main" id="{100EC307-867B-ABAC-5F4D-9D84A5B462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998" y="365125"/>
            <a:ext cx="7530331" cy="5647748"/>
          </a:xfrm>
        </p:spPr>
      </p:pic>
      <p:pic>
        <p:nvPicPr>
          <p:cNvPr id="7" name="Picture 6" descr="A group of people standing next to a water pump&#10;&#10;AI-generated content may be incorrect.">
            <a:extLst>
              <a:ext uri="{FF2B5EF4-FFF2-40B4-BE49-F238E27FC236}">
                <a16:creationId xmlns:a16="http://schemas.microsoft.com/office/drawing/2014/main" id="{82EF501F-6992-1404-215C-C7F5CD3AF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503" y="2905379"/>
            <a:ext cx="6242304" cy="3587496"/>
          </a:xfrm>
          <a:prstGeom prst="rect">
            <a:avLst/>
          </a:prstGeom>
        </p:spPr>
      </p:pic>
      <p:pic>
        <p:nvPicPr>
          <p:cNvPr id="8" name="Content Placeholder 4">
            <a:extLst>
              <a:ext uri="{FF2B5EF4-FFF2-40B4-BE49-F238E27FC236}">
                <a16:creationId xmlns:a16="http://schemas.microsoft.com/office/drawing/2014/main" id="{DDE34223-A93C-2D77-D5B0-6670DB98CDA5}"/>
              </a:ext>
            </a:extLst>
          </p:cNvPr>
          <p:cNvPicPr>
            <a:picLocks noChangeAspect="1"/>
          </p:cNvPicPr>
          <p:nvPr/>
        </p:nvPicPr>
        <p:blipFill>
          <a:blip r:embed="rId5">
            <a:extLst>
              <a:ext uri="{96DAC541-7B7A-43D3-8B79-37D633B846F1}">
                <asvg:svgBlip xmlns:asvg="http://schemas.microsoft.com/office/drawing/2016/SVG/main" r:embed="rId6"/>
              </a:ext>
            </a:extLst>
          </a:blip>
          <a:srcRect t="30131" b="25741"/>
          <a:stretch/>
        </p:blipFill>
        <p:spPr>
          <a:xfrm>
            <a:off x="9659358" y="0"/>
            <a:ext cx="2532641" cy="1117600"/>
          </a:xfrm>
          <a:prstGeom prst="rect">
            <a:avLst/>
          </a:prstGeom>
        </p:spPr>
      </p:pic>
      <p:sp>
        <p:nvSpPr>
          <p:cNvPr id="9" name="TextBox 8">
            <a:extLst>
              <a:ext uri="{FF2B5EF4-FFF2-40B4-BE49-F238E27FC236}">
                <a16:creationId xmlns:a16="http://schemas.microsoft.com/office/drawing/2014/main" id="{9C0A68F3-4847-C6DF-6140-7D93B718AEA5}"/>
              </a:ext>
            </a:extLst>
          </p:cNvPr>
          <p:cNvSpPr txBox="1"/>
          <p:nvPr/>
        </p:nvSpPr>
        <p:spPr>
          <a:xfrm>
            <a:off x="0" y="5458875"/>
            <a:ext cx="5029200" cy="1107996"/>
          </a:xfrm>
          <a:prstGeom prst="rect">
            <a:avLst/>
          </a:prstGeom>
          <a:solidFill>
            <a:srgbClr val="A2C617">
              <a:alpha val="72000"/>
            </a:srgbClr>
          </a:solidFill>
        </p:spPr>
        <p:txBody>
          <a:bodyPr wrap="square" rtlCol="0">
            <a:spAutoFit/>
          </a:bodyPr>
          <a:lstStyle/>
          <a:p>
            <a:pPr algn="ctr"/>
            <a:r>
              <a:rPr lang="en-GB" sz="6600" b="1">
                <a:latin typeface="Montserrat" panose="00000500000000000000" pitchFamily="2" charset="0"/>
                <a:cs typeface="Arial" panose="020B0604020202020204" pitchFamily="34" charset="0"/>
              </a:rPr>
              <a:t>Ethiopia</a:t>
            </a:r>
          </a:p>
        </p:txBody>
      </p:sp>
    </p:spTree>
    <p:extLst>
      <p:ext uri="{BB962C8B-B14F-4D97-AF65-F5344CB8AC3E}">
        <p14:creationId xmlns:p14="http://schemas.microsoft.com/office/powerpoint/2010/main" val="3735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a:extLst>
            <a:ext uri="{FF2B5EF4-FFF2-40B4-BE49-F238E27FC236}">
              <a16:creationId xmlns:a16="http://schemas.microsoft.com/office/drawing/2014/main" id="{97266B2E-18F7-1E37-5338-86020175525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F45AAD-5E57-91C0-CF68-A576F321AE3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pic>
        <p:nvPicPr>
          <p:cNvPr id="1026" name="Picture 2">
            <a:extLst>
              <a:ext uri="{FF2B5EF4-FFF2-40B4-BE49-F238E27FC236}">
                <a16:creationId xmlns:a16="http://schemas.microsoft.com/office/drawing/2014/main" id="{070133E2-CA90-317B-8C21-B0DFCA668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300" y="190500"/>
            <a:ext cx="4597400" cy="459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73A5380D-A60B-4E20-B6A5-CF7B1CB2317D}"/>
              </a:ext>
            </a:extLst>
          </p:cNvPr>
          <p:cNvSpPr txBox="1"/>
          <p:nvPr/>
        </p:nvSpPr>
        <p:spPr>
          <a:xfrm>
            <a:off x="2593421" y="5080000"/>
            <a:ext cx="662415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5400" b="1">
                <a:solidFill>
                  <a:schemeClr val="bg1"/>
                </a:solidFill>
                <a:latin typeface="Century Gothic" panose="020B0502020202020204" pitchFamily="34" charset="0"/>
              </a:rPr>
              <a:t> Water for a family</a:t>
            </a:r>
          </a:p>
        </p:txBody>
      </p:sp>
    </p:spTree>
    <p:extLst>
      <p:ext uri="{BB962C8B-B14F-4D97-AF65-F5344CB8AC3E}">
        <p14:creationId xmlns:p14="http://schemas.microsoft.com/office/powerpoint/2010/main" val="1345884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7CE1-BCA7-C81C-59B7-48CD821553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8EEE9D-2500-A148-0342-7ABA13EC75B3}"/>
              </a:ext>
            </a:extLst>
          </p:cNvPr>
          <p:cNvSpPr>
            <a:spLocks noGrp="1"/>
          </p:cNvSpPr>
          <p:nvPr>
            <p:ph idx="1"/>
          </p:nvPr>
        </p:nvSpPr>
        <p:spPr/>
        <p:txBody>
          <a:bodyPr/>
          <a:lstStyle/>
          <a:p>
            <a:endParaRPr lang="en-US"/>
          </a:p>
        </p:txBody>
      </p:sp>
      <p:pic>
        <p:nvPicPr>
          <p:cNvPr id="10242" name="Picture 2">
            <a:extLst>
              <a:ext uri="{FF2B5EF4-FFF2-40B4-BE49-F238E27FC236}">
                <a16:creationId xmlns:a16="http://schemas.microsoft.com/office/drawing/2014/main" id="{54D68EEB-7954-08B5-5DF0-27166D143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824F61-9395-9ABA-FF85-71C95C6BDFE8}"/>
              </a:ext>
            </a:extLst>
          </p:cNvPr>
          <p:cNvSpPr/>
          <p:nvPr/>
        </p:nvSpPr>
        <p:spPr>
          <a:xfrm>
            <a:off x="7445338" y="5107734"/>
            <a:ext cx="4746662" cy="1180772"/>
          </a:xfrm>
          <a:prstGeom prst="rect">
            <a:avLst/>
          </a:prstGeom>
          <a:solidFill>
            <a:srgbClr val="A2C617"/>
          </a:solidFill>
        </p:spPr>
        <p:txBody>
          <a:bodyPr wrap="square">
            <a:spAutoFit/>
          </a:bodyPr>
          <a:lstStyle/>
          <a:p>
            <a:pPr algn="ctr">
              <a:lnSpc>
                <a:spcPct val="150000"/>
              </a:lnSpc>
            </a:pPr>
            <a:r>
              <a:rPr lang="en-GB" sz="5400" b="1">
                <a:solidFill>
                  <a:schemeClr val="bg1"/>
                </a:solidFill>
                <a:latin typeface="Century Gothic" panose="020B0502020202020204" pitchFamily="34" charset="0"/>
                <a:ea typeface="Times New Roman" panose="02020603050405020304" pitchFamily="18" charset="0"/>
                <a:cs typeface="Arial" panose="020B0604020202020204" pitchFamily="34" charset="0"/>
              </a:rPr>
              <a:t>Lima, Peru</a:t>
            </a:r>
            <a:endParaRPr lang="en-GB" sz="5400" b="1">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732059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a:extLst>
            <a:ext uri="{FF2B5EF4-FFF2-40B4-BE49-F238E27FC236}">
              <a16:creationId xmlns:a16="http://schemas.microsoft.com/office/drawing/2014/main" id="{C97C17A6-AAA4-E774-BBA9-7001596080A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F38D7B-DDA2-E4AA-6D20-D874E6C0592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pic>
        <p:nvPicPr>
          <p:cNvPr id="8194" name="Picture 2">
            <a:extLst>
              <a:ext uri="{FF2B5EF4-FFF2-40B4-BE49-F238E27FC236}">
                <a16:creationId xmlns:a16="http://schemas.microsoft.com/office/drawing/2014/main" id="{897DF817-52DF-E1D8-C75C-B5CF9C0A1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7536"/>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5EF2DF0E-748A-5501-7144-45200C71B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898" y="2057400"/>
            <a:ext cx="4429991" cy="442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6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D5AABF-A282-B212-6507-60359F99699F}"/>
              </a:ext>
            </a:extLst>
          </p:cNvPr>
          <p:cNvSpPr txBox="1"/>
          <p:nvPr/>
        </p:nvSpPr>
        <p:spPr>
          <a:xfrm>
            <a:off x="0" y="2047612"/>
            <a:ext cx="6513816" cy="3077766"/>
          </a:xfrm>
          <a:prstGeom prst="rect">
            <a:avLst/>
          </a:prstGeom>
          <a:noFill/>
        </p:spPr>
        <p:txBody>
          <a:bodyPr wrap="square" rtlCol="0">
            <a:spAutoFit/>
          </a:bodyPr>
          <a:lstStyle/>
          <a:p>
            <a:pPr algn="ctr"/>
            <a:r>
              <a:rPr lang="en-GB" sz="6000" b="1">
                <a:solidFill>
                  <a:schemeClr val="bg1"/>
                </a:solidFill>
                <a:latin typeface="Century Gothic" panose="020B0502020202020204" pitchFamily="34" charset="0"/>
              </a:rPr>
              <a:t>Forest school</a:t>
            </a:r>
          </a:p>
          <a:p>
            <a:pPr algn="ctr"/>
            <a:endParaRPr lang="en-GB" sz="5400" b="1">
              <a:solidFill>
                <a:schemeClr val="bg1"/>
              </a:solidFill>
              <a:latin typeface="Century Gothic" panose="020B0502020202020204" pitchFamily="34" charset="0"/>
            </a:endParaRPr>
          </a:p>
          <a:p>
            <a:pPr algn="ctr"/>
            <a:r>
              <a:rPr lang="en-GB" sz="8000" b="1">
                <a:solidFill>
                  <a:schemeClr val="bg1"/>
                </a:solidFill>
                <a:latin typeface="Century Gothic" panose="020B0502020202020204" pitchFamily="34" charset="0"/>
              </a:rPr>
              <a:t>£40</a:t>
            </a:r>
          </a:p>
        </p:txBody>
      </p:sp>
      <p:pic>
        <p:nvPicPr>
          <p:cNvPr id="1030" name="Picture 6">
            <a:extLst>
              <a:ext uri="{FF2B5EF4-FFF2-40B4-BE49-F238E27FC236}">
                <a16:creationId xmlns:a16="http://schemas.microsoft.com/office/drawing/2014/main" id="{9C713067-F113-2160-7E32-8DE764E5B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938" y="444251"/>
            <a:ext cx="5976135" cy="5969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47255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349098" y="5388172"/>
            <a:ext cx="11493803" cy="817981"/>
          </a:xfrm>
          <a:prstGeom prst="rect">
            <a:avLst/>
          </a:prstGeom>
        </p:spPr>
        <p:txBody>
          <a:bodyPr wrap="square">
            <a:spAutoFit/>
          </a:bodyPr>
          <a:lstStyle/>
          <a:p>
            <a:pPr algn="ctr">
              <a:lnSpc>
                <a:spcPct val="150000"/>
              </a:lnSpc>
            </a:pPr>
            <a:r>
              <a:rPr lang="en-GB" sz="3600">
                <a:solidFill>
                  <a:schemeClr val="bg1"/>
                </a:solidFill>
                <a:latin typeface="Century Gothic" panose="020B0502020202020204" pitchFamily="34" charset="0"/>
                <a:ea typeface="Times New Roman" panose="02020603050405020304" pitchFamily="18" charset="0"/>
                <a:cs typeface="Arial" panose="020B0604020202020204" pitchFamily="34" charset="0"/>
              </a:rPr>
              <a:t>Deforestation and damaged land keeps growing.</a:t>
            </a:r>
            <a:endParaRPr lang="en-GB" sz="3600">
              <a:solidFill>
                <a:schemeClr val="bg1"/>
              </a:solidFill>
              <a:latin typeface="Century Gothic" panose="020B0502020202020204" pitchFamily="34" charset="0"/>
              <a:cs typeface="Arial" panose="020B0604020202020204" pitchFamily="34" charset="0"/>
            </a:endParaRPr>
          </a:p>
        </p:txBody>
      </p:sp>
      <p:pic>
        <p:nvPicPr>
          <p:cNvPr id="4" name="Graphic 3" descr="Power Plant outline">
            <a:extLst>
              <a:ext uri="{FF2B5EF4-FFF2-40B4-BE49-F238E27FC236}">
                <a16:creationId xmlns:a16="http://schemas.microsoft.com/office/drawing/2014/main" id="{F726C57B-B326-D93C-567F-ECFE687AE2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0293" y="1109765"/>
            <a:ext cx="1996110" cy="1996110"/>
          </a:xfrm>
          <a:prstGeom prst="rect">
            <a:avLst/>
          </a:prstGeom>
        </p:spPr>
      </p:pic>
      <p:pic>
        <p:nvPicPr>
          <p:cNvPr id="9" name="Graphic 8" descr="Coral outline">
            <a:extLst>
              <a:ext uri="{FF2B5EF4-FFF2-40B4-BE49-F238E27FC236}">
                <a16:creationId xmlns:a16="http://schemas.microsoft.com/office/drawing/2014/main" id="{6725A714-2341-3279-75CB-DE107BFA72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5489" y="3231750"/>
            <a:ext cx="2156422" cy="2156422"/>
          </a:xfrm>
          <a:prstGeom prst="rect">
            <a:avLst/>
          </a:prstGeom>
        </p:spPr>
      </p:pic>
      <p:pic>
        <p:nvPicPr>
          <p:cNvPr id="13" name="Graphic 12" descr="Wilting Pot Plant outline">
            <a:extLst>
              <a:ext uri="{FF2B5EF4-FFF2-40B4-BE49-F238E27FC236}">
                <a16:creationId xmlns:a16="http://schemas.microsoft.com/office/drawing/2014/main" id="{022933E9-E3E8-15DB-B468-AB2993ECDF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0293" y="3231750"/>
            <a:ext cx="2237198" cy="2237198"/>
          </a:xfrm>
          <a:prstGeom prst="rect">
            <a:avLst/>
          </a:prstGeom>
        </p:spPr>
      </p:pic>
      <p:pic>
        <p:nvPicPr>
          <p:cNvPr id="15" name="Graphic 14" descr="Withering Tree outline">
            <a:extLst>
              <a:ext uri="{FF2B5EF4-FFF2-40B4-BE49-F238E27FC236}">
                <a16:creationId xmlns:a16="http://schemas.microsoft.com/office/drawing/2014/main" id="{11410D4E-A7A8-8896-7A08-D2AA17B80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567" y="2932501"/>
            <a:ext cx="2455671" cy="2455671"/>
          </a:xfrm>
          <a:prstGeom prst="rect">
            <a:avLst/>
          </a:prstGeom>
        </p:spPr>
      </p:pic>
      <p:pic>
        <p:nvPicPr>
          <p:cNvPr id="2" name="Content Placeholder 4">
            <a:extLst>
              <a:ext uri="{FF2B5EF4-FFF2-40B4-BE49-F238E27FC236}">
                <a16:creationId xmlns:a16="http://schemas.microsoft.com/office/drawing/2014/main" id="{CA18891F-4F3D-469D-5FC9-7EB19C2BFC24}"/>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rcRect t="30131" b="25741"/>
          <a:stretch/>
        </p:blipFill>
        <p:spPr>
          <a:xfrm>
            <a:off x="9659358" y="0"/>
            <a:ext cx="2532641" cy="1117600"/>
          </a:xfrm>
        </p:spPr>
      </p:pic>
    </p:spTree>
    <p:extLst>
      <p:ext uri="{BB962C8B-B14F-4D97-AF65-F5344CB8AC3E}">
        <p14:creationId xmlns:p14="http://schemas.microsoft.com/office/powerpoint/2010/main" val="16490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8D54F805-722C-545E-B2F7-C42609940D75}"/>
              </a:ext>
            </a:extLst>
          </p:cNvPr>
          <p:cNvPicPr>
            <a:picLocks noChangeAspect="1"/>
          </p:cNvPicPr>
          <p:nvPr/>
        </p:nvPicPr>
        <p:blipFill>
          <a:blip r:embed="rId3"/>
          <a:stretch>
            <a:fillRect/>
          </a:stretch>
        </p:blipFill>
        <p:spPr>
          <a:xfrm>
            <a:off x="6174108" y="1993584"/>
            <a:ext cx="5745748" cy="2894102"/>
          </a:xfrm>
          <a:prstGeom prst="rect">
            <a:avLst/>
          </a:prstGeom>
          <a:ln w="25400">
            <a:solidFill>
              <a:srgbClr val="A5C400"/>
            </a:solidFill>
          </a:ln>
        </p:spPr>
      </p:pic>
      <p:sp>
        <p:nvSpPr>
          <p:cNvPr id="3" name="TextBox 2">
            <a:extLst>
              <a:ext uri="{FF2B5EF4-FFF2-40B4-BE49-F238E27FC236}">
                <a16:creationId xmlns:a16="http://schemas.microsoft.com/office/drawing/2014/main" id="{3EEECAA8-8389-2617-834B-0D1CF563121F}"/>
              </a:ext>
            </a:extLst>
          </p:cNvPr>
          <p:cNvSpPr txBox="1"/>
          <p:nvPr/>
        </p:nvSpPr>
        <p:spPr>
          <a:xfrm>
            <a:off x="4071587" y="1056590"/>
            <a:ext cx="5334000"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The Amazon Rainforest</a:t>
            </a:r>
          </a:p>
        </p:txBody>
      </p:sp>
      <p:pic>
        <p:nvPicPr>
          <p:cNvPr id="4" name="Picture 3" descr="Map&#10;&#10;Description automatically generated">
            <a:extLst>
              <a:ext uri="{FF2B5EF4-FFF2-40B4-BE49-F238E27FC236}">
                <a16:creationId xmlns:a16="http://schemas.microsoft.com/office/drawing/2014/main" id="{4D5B20B4-9DDD-0908-E244-7EE0230B8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86" y="1781258"/>
            <a:ext cx="5452668" cy="3867986"/>
          </a:xfrm>
          <a:prstGeom prst="rect">
            <a:avLst/>
          </a:prstGeom>
          <a:ln w="57150">
            <a:solidFill>
              <a:srgbClr val="A5C400"/>
            </a:solidFill>
          </a:ln>
        </p:spPr>
      </p:pic>
      <p:cxnSp>
        <p:nvCxnSpPr>
          <p:cNvPr id="5" name="Straight Arrow Connector 4">
            <a:extLst>
              <a:ext uri="{FF2B5EF4-FFF2-40B4-BE49-F238E27FC236}">
                <a16:creationId xmlns:a16="http://schemas.microsoft.com/office/drawing/2014/main" id="{FD91E4F1-DEED-008F-C1B8-2C0A850FA52D}"/>
              </a:ext>
            </a:extLst>
          </p:cNvPr>
          <p:cNvCxnSpPr>
            <a:cxnSpLocks/>
          </p:cNvCxnSpPr>
          <p:nvPr/>
        </p:nvCxnSpPr>
        <p:spPr>
          <a:xfrm flipH="1">
            <a:off x="4659085" y="4137891"/>
            <a:ext cx="2993572" cy="23816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pic>
        <p:nvPicPr>
          <p:cNvPr id="6" name="Content Placeholder 4">
            <a:extLst>
              <a:ext uri="{FF2B5EF4-FFF2-40B4-BE49-F238E27FC236}">
                <a16:creationId xmlns:a16="http://schemas.microsoft.com/office/drawing/2014/main" id="{F07B1A8C-C03C-2D21-FC80-3E14E425978E}"/>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rcRect t="30131" b="25741"/>
          <a:stretch/>
        </p:blipFill>
        <p:spPr>
          <a:xfrm>
            <a:off x="9659358" y="0"/>
            <a:ext cx="2532641" cy="1117600"/>
          </a:xfrm>
        </p:spPr>
      </p:pic>
    </p:spTree>
    <p:extLst>
      <p:ext uri="{BB962C8B-B14F-4D97-AF65-F5344CB8AC3E}">
        <p14:creationId xmlns:p14="http://schemas.microsoft.com/office/powerpoint/2010/main" val="1866089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E57F5D-8CB1-3D93-33EC-5493229F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60" y="729620"/>
            <a:ext cx="5193587" cy="5193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6C9238-4CE3-40BA-8635-BB487133FB66}"/>
              </a:ext>
            </a:extLst>
          </p:cNvPr>
          <p:cNvSpPr/>
          <p:nvPr/>
        </p:nvSpPr>
        <p:spPr>
          <a:xfrm>
            <a:off x="7445338" y="5107734"/>
            <a:ext cx="4746662" cy="1180772"/>
          </a:xfrm>
          <a:prstGeom prst="rect">
            <a:avLst/>
          </a:prstGeom>
          <a:solidFill>
            <a:srgbClr val="A2C617"/>
          </a:solidFill>
        </p:spPr>
        <p:txBody>
          <a:bodyPr wrap="square">
            <a:spAutoFit/>
          </a:bodyPr>
          <a:lstStyle/>
          <a:p>
            <a:pPr algn="ctr">
              <a:lnSpc>
                <a:spcPct val="150000"/>
              </a:lnSpc>
            </a:pPr>
            <a:r>
              <a:rPr lang="en-GB" sz="5400" b="1" err="1">
                <a:solidFill>
                  <a:schemeClr val="bg1"/>
                </a:solidFill>
                <a:latin typeface="Century Gothic" panose="020B0502020202020204" pitchFamily="34" charset="0"/>
                <a:ea typeface="Times New Roman" panose="02020603050405020304" pitchFamily="18" charset="0"/>
                <a:cs typeface="Arial" panose="020B0604020202020204" pitchFamily="34" charset="0"/>
              </a:rPr>
              <a:t>Chiquinho</a:t>
            </a:r>
            <a:endParaRPr lang="en-GB" sz="5400" b="1">
              <a:solidFill>
                <a:schemeClr val="bg1"/>
              </a:solidFill>
              <a:latin typeface="Century Gothic" panose="020B0502020202020204" pitchFamily="34" charset="0"/>
              <a:cs typeface="Arial" panose="020B0604020202020204" pitchFamily="34" charset="0"/>
            </a:endParaRPr>
          </a:p>
        </p:txBody>
      </p:sp>
      <p:pic>
        <p:nvPicPr>
          <p:cNvPr id="2" name="Content Placeholder 4">
            <a:extLst>
              <a:ext uri="{FF2B5EF4-FFF2-40B4-BE49-F238E27FC236}">
                <a16:creationId xmlns:a16="http://schemas.microsoft.com/office/drawing/2014/main" id="{7CCE88C5-768A-E31E-2FE5-99FA4EC705F7}"/>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t="30131" b="25741"/>
          <a:stretch/>
        </p:blipFill>
        <p:spPr>
          <a:xfrm>
            <a:off x="9659358" y="0"/>
            <a:ext cx="2532641" cy="1117600"/>
          </a:xfrm>
        </p:spPr>
      </p:pic>
    </p:spTree>
    <p:extLst>
      <p:ext uri="{BB962C8B-B14F-4D97-AF65-F5344CB8AC3E}">
        <p14:creationId xmlns:p14="http://schemas.microsoft.com/office/powerpoint/2010/main" val="3761004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4" name="Picture 3" descr="A picture containing tree, outdoor, plant, oak&#10;&#10;Description automatically generated">
            <a:extLst>
              <a:ext uri="{FF2B5EF4-FFF2-40B4-BE49-F238E27FC236}">
                <a16:creationId xmlns:a16="http://schemas.microsoft.com/office/drawing/2014/main" id="{2EA0F1CE-EA3B-1029-3DC1-5AE5D85A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896" y="667821"/>
            <a:ext cx="3682044" cy="5522358"/>
          </a:xfrm>
          <a:prstGeom prst="rect">
            <a:avLst/>
          </a:prstGeom>
        </p:spPr>
      </p:pic>
      <p:pic>
        <p:nvPicPr>
          <p:cNvPr id="5" name="Picture 4" descr="A tree in a forest&#10;&#10;Description automatically generated with low confidence">
            <a:extLst>
              <a:ext uri="{FF2B5EF4-FFF2-40B4-BE49-F238E27FC236}">
                <a16:creationId xmlns:a16="http://schemas.microsoft.com/office/drawing/2014/main" id="{2B681E8B-7DBF-F97C-455E-3DCB9D7B8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036" y="667821"/>
            <a:ext cx="3682044" cy="5522358"/>
          </a:xfrm>
          <a:prstGeom prst="rect">
            <a:avLst/>
          </a:prstGeom>
        </p:spPr>
      </p:pic>
      <p:pic>
        <p:nvPicPr>
          <p:cNvPr id="2" name="Content Placeholder 4">
            <a:extLst>
              <a:ext uri="{FF2B5EF4-FFF2-40B4-BE49-F238E27FC236}">
                <a16:creationId xmlns:a16="http://schemas.microsoft.com/office/drawing/2014/main" id="{0BA9EA8B-7742-D1BA-2DD9-731321BC816C}"/>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rcRect t="30131" b="25741"/>
          <a:stretch/>
        </p:blipFill>
        <p:spPr>
          <a:xfrm>
            <a:off x="9659358" y="0"/>
            <a:ext cx="2532641" cy="1117600"/>
          </a:xfrm>
        </p:spPr>
      </p:pic>
    </p:spTree>
    <p:extLst>
      <p:ext uri="{BB962C8B-B14F-4D97-AF65-F5344CB8AC3E}">
        <p14:creationId xmlns:p14="http://schemas.microsoft.com/office/powerpoint/2010/main" val="3545310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3" name="Picture 2" descr="A picture containing outdoor, tree, grass, person&#10;&#10;Description automatically generated">
            <a:extLst>
              <a:ext uri="{FF2B5EF4-FFF2-40B4-BE49-F238E27FC236}">
                <a16:creationId xmlns:a16="http://schemas.microsoft.com/office/drawing/2014/main" id="{6AEDA495-6546-516B-58E3-CCF8459D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06" y="2152493"/>
            <a:ext cx="5111394" cy="3410656"/>
          </a:xfrm>
          <a:prstGeom prst="rect">
            <a:avLst/>
          </a:prstGeom>
        </p:spPr>
      </p:pic>
      <p:pic>
        <p:nvPicPr>
          <p:cNvPr id="6" name="Picture 5" descr="A picture containing plant, tree, palm, leaf&#10;&#10;Description automatically generated">
            <a:extLst>
              <a:ext uri="{FF2B5EF4-FFF2-40B4-BE49-F238E27FC236}">
                <a16:creationId xmlns:a16="http://schemas.microsoft.com/office/drawing/2014/main" id="{FCF0CAEB-E850-34AE-D969-A48252C09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14" y="2152493"/>
            <a:ext cx="5115329" cy="3410656"/>
          </a:xfrm>
          <a:prstGeom prst="rect">
            <a:avLst/>
          </a:prstGeom>
        </p:spPr>
      </p:pic>
      <p:pic>
        <p:nvPicPr>
          <p:cNvPr id="2" name="Content Placeholder 4">
            <a:extLst>
              <a:ext uri="{FF2B5EF4-FFF2-40B4-BE49-F238E27FC236}">
                <a16:creationId xmlns:a16="http://schemas.microsoft.com/office/drawing/2014/main" id="{DADE1BA1-B321-78CC-640E-685E5F2754D6}"/>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rcRect t="30131" b="25741"/>
          <a:stretch/>
        </p:blipFill>
        <p:spPr>
          <a:xfrm>
            <a:off x="9659358" y="0"/>
            <a:ext cx="2532641" cy="1117600"/>
          </a:xfrm>
        </p:spPr>
      </p:pic>
    </p:spTree>
    <p:extLst>
      <p:ext uri="{BB962C8B-B14F-4D97-AF65-F5344CB8AC3E}">
        <p14:creationId xmlns:p14="http://schemas.microsoft.com/office/powerpoint/2010/main" val="35967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0CB5AAC-2E30-2352-557A-1AFDF877157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23568" y="744166"/>
            <a:ext cx="12168432" cy="5369668"/>
          </a:xfrm>
        </p:spPr>
      </p:pic>
    </p:spTree>
    <p:extLst>
      <p:ext uri="{BB962C8B-B14F-4D97-AF65-F5344CB8AC3E}">
        <p14:creationId xmlns:p14="http://schemas.microsoft.com/office/powerpoint/2010/main" val="1809436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159026" y="4501165"/>
            <a:ext cx="11873947" cy="1651671"/>
          </a:xfrm>
          <a:prstGeom prst="rect">
            <a:avLst/>
          </a:prstGeom>
        </p:spPr>
        <p:txBody>
          <a:bodyPr wrap="square">
            <a:spAutoFit/>
          </a:bodyPr>
          <a:lstStyle/>
          <a:p>
            <a:pPr algn="ctr">
              <a:lnSpc>
                <a:spcPct val="150000"/>
              </a:lnSpc>
            </a:pPr>
            <a:r>
              <a:rPr lang="en-GB" sz="3600">
                <a:solidFill>
                  <a:schemeClr val="bg1"/>
                </a:solidFill>
                <a:latin typeface="Century Gothic" panose="020B0502020202020204" pitchFamily="34" charset="0"/>
                <a:ea typeface="Times New Roman" panose="02020603050405020304" pitchFamily="18" charset="0"/>
                <a:cs typeface="Arial" panose="020B0604020202020204" pitchFamily="34" charset="0"/>
              </a:rPr>
              <a:t>2.4 billion people are without food or unable to eat a healthy balanced diet on a regular basis</a:t>
            </a:r>
            <a:endParaRPr lang="en-GB" sz="3600">
              <a:solidFill>
                <a:schemeClr val="bg1"/>
              </a:solidFill>
              <a:latin typeface="Century Gothic" panose="020B0502020202020204" pitchFamily="34" charset="0"/>
              <a:cs typeface="Arial" panose="020B0604020202020204" pitchFamily="34" charset="0"/>
            </a:endParaRPr>
          </a:p>
        </p:txBody>
      </p:sp>
      <p:pic>
        <p:nvPicPr>
          <p:cNvPr id="5" name="Graphic 4" descr="Man">
            <a:extLst>
              <a:ext uri="{FF2B5EF4-FFF2-40B4-BE49-F238E27FC236}">
                <a16:creationId xmlns:a16="http://schemas.microsoft.com/office/drawing/2014/main" id="{32D58AE0-1DE6-4086-8DAB-02DC233AFD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8107" y="2027582"/>
            <a:ext cx="1851991" cy="1851991"/>
          </a:xfrm>
          <a:prstGeom prst="rect">
            <a:avLst/>
          </a:prstGeom>
        </p:spPr>
      </p:pic>
      <p:pic>
        <p:nvPicPr>
          <p:cNvPr id="6" name="Graphic 5" descr="Man">
            <a:extLst>
              <a:ext uri="{FF2B5EF4-FFF2-40B4-BE49-F238E27FC236}">
                <a16:creationId xmlns:a16="http://schemas.microsoft.com/office/drawing/2014/main" id="{87E84552-51FB-478F-BAA8-3950424AE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4268" y="2027582"/>
            <a:ext cx="1851991" cy="1851991"/>
          </a:xfrm>
          <a:prstGeom prst="rect">
            <a:avLst/>
          </a:prstGeom>
        </p:spPr>
      </p:pic>
      <p:pic>
        <p:nvPicPr>
          <p:cNvPr id="8" name="Graphic 7" descr="Man">
            <a:extLst>
              <a:ext uri="{FF2B5EF4-FFF2-40B4-BE49-F238E27FC236}">
                <a16:creationId xmlns:a16="http://schemas.microsoft.com/office/drawing/2014/main" id="{AB11D105-AF65-4E42-A38C-2B56DE7B5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1946" y="2010216"/>
            <a:ext cx="1851991" cy="1851991"/>
          </a:xfrm>
          <a:prstGeom prst="rect">
            <a:avLst/>
          </a:prstGeom>
        </p:spPr>
      </p:pic>
      <p:pic>
        <p:nvPicPr>
          <p:cNvPr id="9" name="Graphic 8" descr="Man">
            <a:extLst>
              <a:ext uri="{FF2B5EF4-FFF2-40B4-BE49-F238E27FC236}">
                <a16:creationId xmlns:a16="http://schemas.microsoft.com/office/drawing/2014/main" id="{98A8C9AD-3882-41A6-B5C8-EDCAFEA99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785" y="2027582"/>
            <a:ext cx="1851991" cy="1851991"/>
          </a:xfrm>
          <a:prstGeom prst="rect">
            <a:avLst/>
          </a:prstGeom>
        </p:spPr>
      </p:pic>
      <p:pic>
        <p:nvPicPr>
          <p:cNvPr id="10" name="Graphic 9" descr="Man">
            <a:extLst>
              <a:ext uri="{FF2B5EF4-FFF2-40B4-BE49-F238E27FC236}">
                <a16:creationId xmlns:a16="http://schemas.microsoft.com/office/drawing/2014/main" id="{DC173636-3E42-4271-8CA7-2A5D5D493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0263" y="2027582"/>
            <a:ext cx="1851991" cy="1851991"/>
          </a:xfrm>
          <a:prstGeom prst="rect">
            <a:avLst/>
          </a:prstGeom>
        </p:spPr>
      </p:pic>
      <p:pic>
        <p:nvPicPr>
          <p:cNvPr id="11" name="Graphic 10" descr="Man">
            <a:extLst>
              <a:ext uri="{FF2B5EF4-FFF2-40B4-BE49-F238E27FC236}">
                <a16:creationId xmlns:a16="http://schemas.microsoft.com/office/drawing/2014/main" id="{7519F405-7AEB-46EA-BCA4-607D549020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9748" y="2027582"/>
            <a:ext cx="1851991" cy="1851991"/>
          </a:xfrm>
          <a:prstGeom prst="rect">
            <a:avLst/>
          </a:prstGeom>
        </p:spPr>
      </p:pic>
      <p:pic>
        <p:nvPicPr>
          <p:cNvPr id="12" name="Graphic 11" descr="Man">
            <a:extLst>
              <a:ext uri="{FF2B5EF4-FFF2-40B4-BE49-F238E27FC236}">
                <a16:creationId xmlns:a16="http://schemas.microsoft.com/office/drawing/2014/main" id="{010A9FEF-63BD-48D0-83BB-847FB01AB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5743" y="2027582"/>
            <a:ext cx="1851991" cy="1851991"/>
          </a:xfrm>
          <a:prstGeom prst="rect">
            <a:avLst/>
          </a:prstGeom>
        </p:spPr>
      </p:pic>
      <p:pic>
        <p:nvPicPr>
          <p:cNvPr id="13" name="Graphic 12" descr="Man">
            <a:extLst>
              <a:ext uri="{FF2B5EF4-FFF2-40B4-BE49-F238E27FC236}">
                <a16:creationId xmlns:a16="http://schemas.microsoft.com/office/drawing/2014/main" id="{47B81CFB-9893-4135-8F26-2E8E481FF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1739" y="2027582"/>
            <a:ext cx="1851991" cy="1851991"/>
          </a:xfrm>
          <a:prstGeom prst="rect">
            <a:avLst/>
          </a:prstGeom>
        </p:spPr>
      </p:pic>
      <p:pic>
        <p:nvPicPr>
          <p:cNvPr id="14" name="Graphic 13" descr="Man">
            <a:extLst>
              <a:ext uri="{FF2B5EF4-FFF2-40B4-BE49-F238E27FC236}">
                <a16:creationId xmlns:a16="http://schemas.microsoft.com/office/drawing/2014/main" id="{CB001BEF-0CBF-4D6E-A500-849206C51D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7734" y="2027582"/>
            <a:ext cx="1851991" cy="1851991"/>
          </a:xfrm>
          <a:prstGeom prst="rect">
            <a:avLst/>
          </a:prstGeom>
        </p:spPr>
      </p:pic>
      <p:pic>
        <p:nvPicPr>
          <p:cNvPr id="15" name="Graphic 14" descr="Man">
            <a:extLst>
              <a:ext uri="{FF2B5EF4-FFF2-40B4-BE49-F238E27FC236}">
                <a16:creationId xmlns:a16="http://schemas.microsoft.com/office/drawing/2014/main" id="{26BEDA58-94AC-4861-92FB-97BF3E1CB2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3893" y="2027582"/>
            <a:ext cx="1851991" cy="1851991"/>
          </a:xfrm>
          <a:prstGeom prst="rect">
            <a:avLst/>
          </a:prstGeom>
        </p:spPr>
      </p:pic>
      <p:pic>
        <p:nvPicPr>
          <p:cNvPr id="2" name="Content Placeholder 4">
            <a:extLst>
              <a:ext uri="{FF2B5EF4-FFF2-40B4-BE49-F238E27FC236}">
                <a16:creationId xmlns:a16="http://schemas.microsoft.com/office/drawing/2014/main" id="{01DC1555-AB89-335F-9022-921F47CC71E8}"/>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rcRect t="30131" b="25741"/>
          <a:stretch/>
        </p:blipFill>
        <p:spPr>
          <a:xfrm>
            <a:off x="9659358" y="0"/>
            <a:ext cx="2532641" cy="1117600"/>
          </a:xfrm>
        </p:spPr>
      </p:pic>
    </p:spTree>
    <p:extLst>
      <p:ext uri="{BB962C8B-B14F-4D97-AF65-F5344CB8AC3E}">
        <p14:creationId xmlns:p14="http://schemas.microsoft.com/office/powerpoint/2010/main" val="404527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922131" y="1284355"/>
            <a:ext cx="6029738" cy="3416320"/>
          </a:xfrm>
          <a:prstGeom prst="rect">
            <a:avLst/>
          </a:prstGeom>
          <a:noFill/>
        </p:spPr>
        <p:txBody>
          <a:bodyPr wrap="square" rtlCol="0">
            <a:spAutoFit/>
          </a:bodyPr>
          <a:lstStyle/>
          <a:p>
            <a:pPr algn="ctr"/>
            <a:r>
              <a:rPr lang="en-GB" sz="6600" b="1">
                <a:solidFill>
                  <a:schemeClr val="bg1"/>
                </a:solidFill>
                <a:latin typeface="Century Gothic" panose="020B0502020202020204" pitchFamily="34" charset="0"/>
              </a:rPr>
              <a:t>Marvellous moo cow</a:t>
            </a:r>
          </a:p>
          <a:p>
            <a:pPr algn="ctr"/>
            <a:endParaRPr lang="en-GB" sz="2400" b="1">
              <a:solidFill>
                <a:schemeClr val="bg1"/>
              </a:solidFill>
              <a:latin typeface="Century Gothic" panose="020B0502020202020204" pitchFamily="34" charset="0"/>
            </a:endParaRPr>
          </a:p>
          <a:p>
            <a:pPr algn="ctr"/>
            <a:r>
              <a:rPr lang="en-GB" sz="6000" b="1">
                <a:solidFill>
                  <a:schemeClr val="bg1"/>
                </a:solidFill>
                <a:latin typeface="Century Gothic" panose="020B0502020202020204" pitchFamily="34" charset="0"/>
              </a:rPr>
              <a:t>£150</a:t>
            </a:r>
          </a:p>
        </p:txBody>
      </p:sp>
      <p:pic>
        <p:nvPicPr>
          <p:cNvPr id="5122" name="Picture 2">
            <a:extLst>
              <a:ext uri="{FF2B5EF4-FFF2-40B4-BE49-F238E27FC236}">
                <a16:creationId xmlns:a16="http://schemas.microsoft.com/office/drawing/2014/main" id="{20A11D91-725D-2879-3B57-171CBC4EA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581" y="1117600"/>
            <a:ext cx="5188288" cy="5194300"/>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4">
            <a:extLst>
              <a:ext uri="{FF2B5EF4-FFF2-40B4-BE49-F238E27FC236}">
                <a16:creationId xmlns:a16="http://schemas.microsoft.com/office/drawing/2014/main" id="{C77C93FE-7416-22D6-75B6-3F4FFCCC544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spTree>
    <p:extLst>
      <p:ext uri="{BB962C8B-B14F-4D97-AF65-F5344CB8AC3E}">
        <p14:creationId xmlns:p14="http://schemas.microsoft.com/office/powerpoint/2010/main" val="729989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60DD9-B26A-ECF7-8549-8962B2A97E95}"/>
              </a:ext>
            </a:extLst>
          </p:cNvPr>
          <p:cNvPicPr>
            <a:picLocks noChangeAspect="1"/>
          </p:cNvPicPr>
          <p:nvPr/>
        </p:nvPicPr>
        <p:blipFill>
          <a:blip r:embed="rId3"/>
          <a:srcRect l="3507" r="10864"/>
          <a:stretch/>
        </p:blipFill>
        <p:spPr>
          <a:xfrm>
            <a:off x="0" y="0"/>
            <a:ext cx="12192000" cy="6858000"/>
          </a:xfrm>
          <a:prstGeom prst="rect">
            <a:avLst/>
          </a:prstGeom>
        </p:spPr>
      </p:pic>
      <p:sp>
        <p:nvSpPr>
          <p:cNvPr id="4" name="Oval 3">
            <a:extLst>
              <a:ext uri="{FF2B5EF4-FFF2-40B4-BE49-F238E27FC236}">
                <a16:creationId xmlns:a16="http://schemas.microsoft.com/office/drawing/2014/main" id="{5F657F58-43D8-7ECF-C79E-BC4D5558136C}"/>
              </a:ext>
            </a:extLst>
          </p:cNvPr>
          <p:cNvSpPr/>
          <p:nvPr/>
        </p:nvSpPr>
        <p:spPr>
          <a:xfrm>
            <a:off x="8423564" y="4544291"/>
            <a:ext cx="775855" cy="73429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B9B7038-8B49-C869-79A1-D98D7C2E91FE}"/>
              </a:ext>
            </a:extLst>
          </p:cNvPr>
          <p:cNvCxnSpPr>
            <a:cxnSpLocks/>
          </p:cNvCxnSpPr>
          <p:nvPr/>
        </p:nvCxnSpPr>
        <p:spPr>
          <a:xfrm flipV="1">
            <a:off x="7024254" y="5157353"/>
            <a:ext cx="1399310" cy="24245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FB95EFB-C985-7ADF-4404-D1C0B8429678}"/>
              </a:ext>
            </a:extLst>
          </p:cNvPr>
          <p:cNvSpPr txBox="1"/>
          <p:nvPr/>
        </p:nvSpPr>
        <p:spPr>
          <a:xfrm>
            <a:off x="3643745" y="4911436"/>
            <a:ext cx="3214255" cy="646331"/>
          </a:xfrm>
          <a:prstGeom prst="rect">
            <a:avLst/>
          </a:prstGeom>
          <a:solidFill>
            <a:srgbClr val="A2C617"/>
          </a:solidFill>
        </p:spPr>
        <p:txBody>
          <a:bodyPr wrap="square" rtlCol="0">
            <a:spAutoFit/>
          </a:bodyPr>
          <a:lstStyle/>
          <a:p>
            <a:pPr algn="ctr"/>
            <a:r>
              <a:rPr lang="en-GB" sz="3600" b="1">
                <a:latin typeface="Montserrat" panose="00000500000000000000" pitchFamily="2" charset="0"/>
              </a:rPr>
              <a:t>Bangladesh</a:t>
            </a:r>
            <a:endParaRPr lang="en-US" sz="3600" b="1">
              <a:latin typeface="Montserrat" panose="00000500000000000000" pitchFamily="2" charset="0"/>
            </a:endParaRPr>
          </a:p>
        </p:txBody>
      </p:sp>
    </p:spTree>
    <p:extLst>
      <p:ext uri="{BB962C8B-B14F-4D97-AF65-F5344CB8AC3E}">
        <p14:creationId xmlns:p14="http://schemas.microsoft.com/office/powerpoint/2010/main" val="76488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8996DC-9D3D-4E49-AD93-09C751E2E484}"/>
              </a:ext>
            </a:extLst>
          </p:cNvPr>
          <p:cNvSpPr txBox="1"/>
          <p:nvPr/>
        </p:nvSpPr>
        <p:spPr>
          <a:xfrm>
            <a:off x="0" y="403514"/>
            <a:ext cx="5029200" cy="1107996"/>
          </a:xfrm>
          <a:prstGeom prst="rect">
            <a:avLst/>
          </a:prstGeom>
          <a:solidFill>
            <a:srgbClr val="A2C617">
              <a:alpha val="72000"/>
            </a:srgbClr>
          </a:solidFill>
        </p:spPr>
        <p:txBody>
          <a:bodyPr wrap="square" rtlCol="0">
            <a:spAutoFit/>
          </a:bodyPr>
          <a:lstStyle/>
          <a:p>
            <a:pPr algn="ctr"/>
            <a:r>
              <a:rPr lang="en-GB" sz="6600" b="1" err="1">
                <a:latin typeface="Montserrat" panose="00000500000000000000" pitchFamily="2" charset="0"/>
                <a:cs typeface="Arial" panose="020B0604020202020204" pitchFamily="34" charset="0"/>
              </a:rPr>
              <a:t>Rahda</a:t>
            </a:r>
            <a:endParaRPr lang="en-GB" sz="6600" b="1">
              <a:latin typeface="Montserrat" panose="00000500000000000000" pitchFamily="2" charset="0"/>
              <a:cs typeface="Arial" panose="020B0604020202020204" pitchFamily="34" charset="0"/>
            </a:endParaRPr>
          </a:p>
        </p:txBody>
      </p:sp>
      <p:pic>
        <p:nvPicPr>
          <p:cNvPr id="4098" name="Picture 2">
            <a:extLst>
              <a:ext uri="{FF2B5EF4-FFF2-40B4-BE49-F238E27FC236}">
                <a16:creationId xmlns:a16="http://schemas.microsoft.com/office/drawing/2014/main" id="{B225D06E-38C3-12CD-EA02-205DC46A6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913" y="403514"/>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967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a:extLst>
            <a:ext uri="{FF2B5EF4-FFF2-40B4-BE49-F238E27FC236}">
              <a16:creationId xmlns:a16="http://schemas.microsoft.com/office/drawing/2014/main" id="{B1D7C056-4B94-D760-FF57-CA0C10C66CD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AC7053-87C9-AED5-E514-2677A407C873}"/>
              </a:ext>
            </a:extLst>
          </p:cNvPr>
          <p:cNvSpPr txBox="1"/>
          <p:nvPr/>
        </p:nvSpPr>
        <p:spPr>
          <a:xfrm>
            <a:off x="922131" y="1284355"/>
            <a:ext cx="6029738" cy="3416320"/>
          </a:xfrm>
          <a:prstGeom prst="rect">
            <a:avLst/>
          </a:prstGeom>
          <a:noFill/>
        </p:spPr>
        <p:txBody>
          <a:bodyPr wrap="square" rtlCol="0">
            <a:spAutoFit/>
          </a:bodyPr>
          <a:lstStyle/>
          <a:p>
            <a:pPr algn="ctr"/>
            <a:r>
              <a:rPr lang="en-GB" sz="6600" b="1">
                <a:solidFill>
                  <a:schemeClr val="bg1"/>
                </a:solidFill>
                <a:latin typeface="Century Gothic" panose="020B0502020202020204" pitchFamily="34" charset="0"/>
              </a:rPr>
              <a:t>Back to School</a:t>
            </a:r>
          </a:p>
          <a:p>
            <a:pPr algn="ctr"/>
            <a:endParaRPr lang="en-GB" sz="2400" b="1">
              <a:solidFill>
                <a:schemeClr val="bg1"/>
              </a:solidFill>
              <a:latin typeface="Century Gothic" panose="020B0502020202020204" pitchFamily="34" charset="0"/>
            </a:endParaRPr>
          </a:p>
          <a:p>
            <a:pPr algn="ctr"/>
            <a:r>
              <a:rPr lang="en-GB" sz="6000" b="1">
                <a:solidFill>
                  <a:schemeClr val="bg1"/>
                </a:solidFill>
                <a:latin typeface="Century Gothic" panose="020B0502020202020204" pitchFamily="34" charset="0"/>
              </a:rPr>
              <a:t>£63</a:t>
            </a:r>
          </a:p>
        </p:txBody>
      </p:sp>
      <p:pic>
        <p:nvPicPr>
          <p:cNvPr id="2054" name="Picture 6">
            <a:extLst>
              <a:ext uri="{FF2B5EF4-FFF2-40B4-BE49-F238E27FC236}">
                <a16:creationId xmlns:a16="http://schemas.microsoft.com/office/drawing/2014/main" id="{0A300E36-49B8-FE1E-3A37-3FE024655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017" y="526473"/>
            <a:ext cx="5361709" cy="536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1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0586-54D8-E532-8998-0B106F2CC6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D44AA6-FE62-8B9C-9B94-3DBC7CD01E05}"/>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C3E7555A-8CC0-0958-3172-81617464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11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04BDFD-42F7-0F22-6B95-03E0A333D368}"/>
              </a:ext>
            </a:extLst>
          </p:cNvPr>
          <p:cNvSpPr txBox="1"/>
          <p:nvPr/>
        </p:nvSpPr>
        <p:spPr>
          <a:xfrm>
            <a:off x="0" y="403514"/>
            <a:ext cx="7218218" cy="1107996"/>
          </a:xfrm>
          <a:prstGeom prst="rect">
            <a:avLst/>
          </a:prstGeom>
          <a:solidFill>
            <a:srgbClr val="A2C617">
              <a:alpha val="72000"/>
            </a:srgbClr>
          </a:solidFill>
        </p:spPr>
        <p:txBody>
          <a:bodyPr wrap="square" rtlCol="0">
            <a:spAutoFit/>
          </a:bodyPr>
          <a:lstStyle/>
          <a:p>
            <a:pPr algn="ctr"/>
            <a:r>
              <a:rPr lang="en-GB" sz="6600" b="1">
                <a:latin typeface="Montserrat" panose="00000500000000000000" pitchFamily="2" charset="0"/>
                <a:cs typeface="Arial" panose="020B0604020202020204" pitchFamily="34" charset="0"/>
              </a:rPr>
              <a:t>Goma, DRC</a:t>
            </a:r>
          </a:p>
        </p:txBody>
      </p:sp>
    </p:spTree>
    <p:extLst>
      <p:ext uri="{BB962C8B-B14F-4D97-AF65-F5344CB8AC3E}">
        <p14:creationId xmlns:p14="http://schemas.microsoft.com/office/powerpoint/2010/main" val="152123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5" name="Content Placeholder 4" descr="A person smiling at the camera&#10;&#10;AI-generated content may be incorrect.">
            <a:extLst>
              <a:ext uri="{FF2B5EF4-FFF2-40B4-BE49-F238E27FC236}">
                <a16:creationId xmlns:a16="http://schemas.microsoft.com/office/drawing/2014/main" id="{C935175D-73A8-E571-F4B7-F2B49B6008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2597" y="1266864"/>
            <a:ext cx="5148912" cy="4995390"/>
          </a:xfrm>
        </p:spPr>
      </p:pic>
      <p:pic>
        <p:nvPicPr>
          <p:cNvPr id="6" name="Content Placeholder 4">
            <a:extLst>
              <a:ext uri="{FF2B5EF4-FFF2-40B4-BE49-F238E27FC236}">
                <a16:creationId xmlns:a16="http://schemas.microsoft.com/office/drawing/2014/main" id="{2AD03251-B117-CB7E-5ADA-DDA1E847AE18}"/>
              </a:ext>
            </a:extLst>
          </p:cNvPr>
          <p:cNvPicPr>
            <a:picLocks noChangeAspect="1"/>
          </p:cNvPicPr>
          <p:nvPr/>
        </p:nvPicPr>
        <p:blipFill>
          <a:blip r:embed="rId4">
            <a:extLst>
              <a:ext uri="{96DAC541-7B7A-43D3-8B79-37D633B846F1}">
                <asvg:svgBlip xmlns:asvg="http://schemas.microsoft.com/office/drawing/2016/SVG/main" r:embed="rId5"/>
              </a:ext>
            </a:extLst>
          </a:blip>
          <a:srcRect t="30131" b="25741"/>
          <a:stretch/>
        </p:blipFill>
        <p:spPr>
          <a:xfrm>
            <a:off x="9659358" y="0"/>
            <a:ext cx="2532641" cy="1117600"/>
          </a:xfrm>
          <a:prstGeom prst="rect">
            <a:avLst/>
          </a:prstGeom>
        </p:spPr>
      </p:pic>
      <p:sp>
        <p:nvSpPr>
          <p:cNvPr id="7" name="TextBox 6">
            <a:extLst>
              <a:ext uri="{FF2B5EF4-FFF2-40B4-BE49-F238E27FC236}">
                <a16:creationId xmlns:a16="http://schemas.microsoft.com/office/drawing/2014/main" id="{2381BC2F-7C05-FEC7-EBAA-3F851031742D}"/>
              </a:ext>
            </a:extLst>
          </p:cNvPr>
          <p:cNvSpPr txBox="1"/>
          <p:nvPr/>
        </p:nvSpPr>
        <p:spPr>
          <a:xfrm>
            <a:off x="0" y="403514"/>
            <a:ext cx="5029200" cy="1107996"/>
          </a:xfrm>
          <a:prstGeom prst="rect">
            <a:avLst/>
          </a:prstGeom>
          <a:solidFill>
            <a:srgbClr val="A2C617">
              <a:alpha val="72000"/>
            </a:srgbClr>
          </a:solidFill>
        </p:spPr>
        <p:txBody>
          <a:bodyPr wrap="square" rtlCol="0">
            <a:spAutoFit/>
          </a:bodyPr>
          <a:lstStyle/>
          <a:p>
            <a:pPr algn="ctr"/>
            <a:r>
              <a:rPr lang="en-GB" sz="6600" b="1">
                <a:latin typeface="Montserrat" panose="00000500000000000000" pitchFamily="2" charset="0"/>
                <a:cs typeface="Arial" panose="020B0604020202020204" pitchFamily="34" charset="0"/>
              </a:rPr>
              <a:t>Daniel</a:t>
            </a:r>
          </a:p>
        </p:txBody>
      </p:sp>
    </p:spTree>
    <p:extLst>
      <p:ext uri="{BB962C8B-B14F-4D97-AF65-F5344CB8AC3E}">
        <p14:creationId xmlns:p14="http://schemas.microsoft.com/office/powerpoint/2010/main" val="382918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a:extLst>
            <a:ext uri="{FF2B5EF4-FFF2-40B4-BE49-F238E27FC236}">
              <a16:creationId xmlns:a16="http://schemas.microsoft.com/office/drawing/2014/main" id="{80C99EDD-8DD0-F649-6B2E-B8089A6E45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FCAE10-3C46-76EA-37E1-7319AC343E41}"/>
              </a:ext>
            </a:extLst>
          </p:cNvPr>
          <p:cNvSpPr txBox="1"/>
          <p:nvPr/>
        </p:nvSpPr>
        <p:spPr>
          <a:xfrm>
            <a:off x="312531" y="1949373"/>
            <a:ext cx="6029738" cy="2400657"/>
          </a:xfrm>
          <a:prstGeom prst="rect">
            <a:avLst/>
          </a:prstGeom>
          <a:noFill/>
        </p:spPr>
        <p:txBody>
          <a:bodyPr wrap="square" rtlCol="0">
            <a:spAutoFit/>
          </a:bodyPr>
          <a:lstStyle/>
          <a:p>
            <a:pPr algn="ctr"/>
            <a:r>
              <a:rPr lang="en-GB" sz="6600" b="1">
                <a:solidFill>
                  <a:schemeClr val="bg1"/>
                </a:solidFill>
                <a:latin typeface="Century Gothic" panose="020B0502020202020204" pitchFamily="34" charset="0"/>
              </a:rPr>
              <a:t>Terrific Toilet</a:t>
            </a:r>
          </a:p>
          <a:p>
            <a:pPr algn="ctr"/>
            <a:endParaRPr lang="en-GB" sz="2400" b="1">
              <a:solidFill>
                <a:schemeClr val="bg1"/>
              </a:solidFill>
              <a:latin typeface="Century Gothic" panose="020B0502020202020204" pitchFamily="34" charset="0"/>
            </a:endParaRPr>
          </a:p>
          <a:p>
            <a:pPr algn="ctr"/>
            <a:r>
              <a:rPr lang="en-GB" sz="6000" b="1">
                <a:solidFill>
                  <a:schemeClr val="bg1"/>
                </a:solidFill>
                <a:latin typeface="Century Gothic" panose="020B0502020202020204" pitchFamily="34" charset="0"/>
              </a:rPr>
              <a:t>£89</a:t>
            </a:r>
          </a:p>
        </p:txBody>
      </p:sp>
      <p:pic>
        <p:nvPicPr>
          <p:cNvPr id="3074" name="Picture 2">
            <a:extLst>
              <a:ext uri="{FF2B5EF4-FFF2-40B4-BE49-F238E27FC236}">
                <a16:creationId xmlns:a16="http://schemas.microsoft.com/office/drawing/2014/main" id="{1EDF322F-64E2-3AC6-B614-CBB894C74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262" y="526473"/>
            <a:ext cx="5604163" cy="560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70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7F67-6B7C-8AD7-2B6F-9015555AF8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521ADF-4E93-708D-F733-3E16E932A968}"/>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29EE4BCF-F0F2-96C9-9282-5E79707C5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836" y="365125"/>
            <a:ext cx="6116781" cy="6116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74B79F-D8CA-F2E7-FADB-60201DB741DF}"/>
              </a:ext>
            </a:extLst>
          </p:cNvPr>
          <p:cNvSpPr txBox="1"/>
          <p:nvPr/>
        </p:nvSpPr>
        <p:spPr>
          <a:xfrm>
            <a:off x="0" y="403514"/>
            <a:ext cx="5029200" cy="2123658"/>
          </a:xfrm>
          <a:prstGeom prst="rect">
            <a:avLst/>
          </a:prstGeom>
          <a:solidFill>
            <a:srgbClr val="A2C617">
              <a:alpha val="72000"/>
            </a:srgbClr>
          </a:solidFill>
        </p:spPr>
        <p:txBody>
          <a:bodyPr wrap="square" rtlCol="0">
            <a:spAutoFit/>
          </a:bodyPr>
          <a:lstStyle/>
          <a:p>
            <a:pPr algn="ctr"/>
            <a:r>
              <a:rPr lang="en-GB" sz="6600" b="1">
                <a:latin typeface="Montserrat" panose="00000500000000000000" pitchFamily="2" charset="0"/>
                <a:cs typeface="Arial" panose="020B0604020202020204" pitchFamily="34" charset="0"/>
              </a:rPr>
              <a:t>Sierra Leone</a:t>
            </a:r>
          </a:p>
        </p:txBody>
      </p:sp>
    </p:spTree>
    <p:extLst>
      <p:ext uri="{BB962C8B-B14F-4D97-AF65-F5344CB8AC3E}">
        <p14:creationId xmlns:p14="http://schemas.microsoft.com/office/powerpoint/2010/main" val="68723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46EF-A060-C897-8D4F-66A087DAA5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599C6A-1AFC-6BFE-FAA4-A1E685474495}"/>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64D43B18-EE66-47B5-3496-B667A9B3C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95" y="255877"/>
            <a:ext cx="6248832" cy="6248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0BD068-4853-2A03-BDF7-2321A74D8284}"/>
              </a:ext>
            </a:extLst>
          </p:cNvPr>
          <p:cNvSpPr txBox="1"/>
          <p:nvPr/>
        </p:nvSpPr>
        <p:spPr>
          <a:xfrm>
            <a:off x="7197436" y="5384879"/>
            <a:ext cx="5029200" cy="1107996"/>
          </a:xfrm>
          <a:prstGeom prst="rect">
            <a:avLst/>
          </a:prstGeom>
          <a:solidFill>
            <a:srgbClr val="A2C617">
              <a:alpha val="72000"/>
            </a:srgbClr>
          </a:solidFill>
        </p:spPr>
        <p:txBody>
          <a:bodyPr wrap="square" rtlCol="0">
            <a:spAutoFit/>
          </a:bodyPr>
          <a:lstStyle/>
          <a:p>
            <a:pPr algn="ctr"/>
            <a:r>
              <a:rPr lang="en-GB" sz="6600" b="1">
                <a:latin typeface="Montserrat" panose="00000500000000000000" pitchFamily="2" charset="0"/>
                <a:cs typeface="Arial" panose="020B0604020202020204" pitchFamily="34" charset="0"/>
              </a:rPr>
              <a:t>Toma</a:t>
            </a:r>
          </a:p>
        </p:txBody>
      </p:sp>
    </p:spTree>
    <p:extLst>
      <p:ext uri="{BB962C8B-B14F-4D97-AF65-F5344CB8AC3E}">
        <p14:creationId xmlns:p14="http://schemas.microsoft.com/office/powerpoint/2010/main" val="234221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4" name="Graphic 2" descr="Fruit bowl outline">
            <a:extLst>
              <a:ext uri="{FF2B5EF4-FFF2-40B4-BE49-F238E27FC236}">
                <a16:creationId xmlns:a16="http://schemas.microsoft.com/office/drawing/2014/main" id="{4A07F56E-800A-4859-9D91-EAD66A230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9603" y="1099910"/>
            <a:ext cx="1477618" cy="1477618"/>
          </a:xfrm>
          <a:prstGeom prst="rect">
            <a:avLst/>
          </a:prstGeom>
        </p:spPr>
      </p:pic>
      <p:pic>
        <p:nvPicPr>
          <p:cNvPr id="5" name="Graphic 6" descr="Water Bottle outline">
            <a:extLst>
              <a:ext uri="{FF2B5EF4-FFF2-40B4-BE49-F238E27FC236}">
                <a16:creationId xmlns:a16="http://schemas.microsoft.com/office/drawing/2014/main" id="{96096988-32EB-4F69-8D4B-57267C9AB4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099910"/>
            <a:ext cx="1477618" cy="1477618"/>
          </a:xfrm>
          <a:prstGeom prst="rect">
            <a:avLst/>
          </a:prstGeom>
        </p:spPr>
      </p:pic>
      <p:sp>
        <p:nvSpPr>
          <p:cNvPr id="6" name="TextBox 13">
            <a:extLst>
              <a:ext uri="{FF2B5EF4-FFF2-40B4-BE49-F238E27FC236}">
                <a16:creationId xmlns:a16="http://schemas.microsoft.com/office/drawing/2014/main" id="{DADBAF4D-8831-4298-B2DE-72B68CCAFF1A}"/>
              </a:ext>
            </a:extLst>
          </p:cNvPr>
          <p:cNvSpPr txBox="1"/>
          <p:nvPr/>
        </p:nvSpPr>
        <p:spPr>
          <a:xfrm>
            <a:off x="8661123" y="2804493"/>
            <a:ext cx="231913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Enough food</a:t>
            </a:r>
          </a:p>
        </p:txBody>
      </p:sp>
      <p:sp>
        <p:nvSpPr>
          <p:cNvPr id="7" name="TextBox 14">
            <a:extLst>
              <a:ext uri="{FF2B5EF4-FFF2-40B4-BE49-F238E27FC236}">
                <a16:creationId xmlns:a16="http://schemas.microsoft.com/office/drawing/2014/main" id="{6C1943C0-8072-4A73-BA04-B0931AB47BB8}"/>
              </a:ext>
            </a:extLst>
          </p:cNvPr>
          <p:cNvSpPr txBox="1"/>
          <p:nvPr/>
        </p:nvSpPr>
        <p:spPr>
          <a:xfrm>
            <a:off x="5843301" y="2778937"/>
            <a:ext cx="26935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Clean water</a:t>
            </a:r>
          </a:p>
        </p:txBody>
      </p:sp>
      <p:pic>
        <p:nvPicPr>
          <p:cNvPr id="8" name="Graphic 18" descr="Home outline">
            <a:extLst>
              <a:ext uri="{FF2B5EF4-FFF2-40B4-BE49-F238E27FC236}">
                <a16:creationId xmlns:a16="http://schemas.microsoft.com/office/drawing/2014/main" id="{D26A6CF8-FC1E-7FF3-CAD6-F8CF5DB9C8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291" y="3770820"/>
            <a:ext cx="1348409" cy="1348409"/>
          </a:xfrm>
          <a:prstGeom prst="rect">
            <a:avLst/>
          </a:prstGeom>
        </p:spPr>
      </p:pic>
      <p:pic>
        <p:nvPicPr>
          <p:cNvPr id="9" name="Graphic 19" descr="Classroom outline">
            <a:extLst>
              <a:ext uri="{FF2B5EF4-FFF2-40B4-BE49-F238E27FC236}">
                <a16:creationId xmlns:a16="http://schemas.microsoft.com/office/drawing/2014/main" id="{C45A3850-E521-E2A1-9428-B3AB84ECC1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03789" y="3770819"/>
            <a:ext cx="1525606" cy="1525606"/>
          </a:xfrm>
          <a:prstGeom prst="rect">
            <a:avLst/>
          </a:prstGeom>
        </p:spPr>
      </p:pic>
      <p:pic>
        <p:nvPicPr>
          <p:cNvPr id="10" name="Graphic 20" descr="Medical outline">
            <a:extLst>
              <a:ext uri="{FF2B5EF4-FFF2-40B4-BE49-F238E27FC236}">
                <a16:creationId xmlns:a16="http://schemas.microsoft.com/office/drawing/2014/main" id="{9CEEFF9C-787C-AA67-95CD-6D6B889029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79408" y="3770819"/>
            <a:ext cx="1292087" cy="1292087"/>
          </a:xfrm>
          <a:prstGeom prst="rect">
            <a:avLst/>
          </a:prstGeom>
        </p:spPr>
      </p:pic>
      <p:sp>
        <p:nvSpPr>
          <p:cNvPr id="11" name="TextBox 21">
            <a:extLst>
              <a:ext uri="{FF2B5EF4-FFF2-40B4-BE49-F238E27FC236}">
                <a16:creationId xmlns:a16="http://schemas.microsoft.com/office/drawing/2014/main" id="{5041F360-D117-0D12-2E29-917150EF4978}"/>
              </a:ext>
            </a:extLst>
          </p:cNvPr>
          <p:cNvSpPr txBox="1"/>
          <p:nvPr/>
        </p:nvSpPr>
        <p:spPr>
          <a:xfrm>
            <a:off x="749577" y="5296426"/>
            <a:ext cx="26935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Safe home</a:t>
            </a:r>
          </a:p>
        </p:txBody>
      </p:sp>
      <p:sp>
        <p:nvSpPr>
          <p:cNvPr id="12" name="TextBox 22">
            <a:extLst>
              <a:ext uri="{FF2B5EF4-FFF2-40B4-BE49-F238E27FC236}">
                <a16:creationId xmlns:a16="http://schemas.microsoft.com/office/drawing/2014/main" id="{E20F7082-3458-4162-4A25-883CC012931A}"/>
              </a:ext>
            </a:extLst>
          </p:cNvPr>
          <p:cNvSpPr txBox="1"/>
          <p:nvPr/>
        </p:nvSpPr>
        <p:spPr>
          <a:xfrm>
            <a:off x="3694846" y="5296423"/>
            <a:ext cx="26935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School</a:t>
            </a:r>
          </a:p>
        </p:txBody>
      </p:sp>
      <p:sp>
        <p:nvSpPr>
          <p:cNvPr id="13" name="TextBox 23">
            <a:extLst>
              <a:ext uri="{FF2B5EF4-FFF2-40B4-BE49-F238E27FC236}">
                <a16:creationId xmlns:a16="http://schemas.microsoft.com/office/drawing/2014/main" id="{CC6FAEAB-EBF3-BBD0-B36D-6EC622C5228E}"/>
              </a:ext>
            </a:extLst>
          </p:cNvPr>
          <p:cNvSpPr txBox="1"/>
          <p:nvPr/>
        </p:nvSpPr>
        <p:spPr>
          <a:xfrm>
            <a:off x="5843302" y="5229360"/>
            <a:ext cx="26935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Doctor or nurse</a:t>
            </a:r>
          </a:p>
        </p:txBody>
      </p:sp>
      <p:pic>
        <p:nvPicPr>
          <p:cNvPr id="14" name="Graphic 24" descr="Dove outline">
            <a:extLst>
              <a:ext uri="{FF2B5EF4-FFF2-40B4-BE49-F238E27FC236}">
                <a16:creationId xmlns:a16="http://schemas.microsoft.com/office/drawing/2014/main" id="{B4FA624D-220C-20CE-1900-F0697021A8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28909" y="3791042"/>
            <a:ext cx="1359152" cy="1359152"/>
          </a:xfrm>
          <a:prstGeom prst="rect">
            <a:avLst/>
          </a:prstGeom>
        </p:spPr>
      </p:pic>
      <p:sp>
        <p:nvSpPr>
          <p:cNvPr id="15" name="TextBox 25">
            <a:extLst>
              <a:ext uri="{FF2B5EF4-FFF2-40B4-BE49-F238E27FC236}">
                <a16:creationId xmlns:a16="http://schemas.microsoft.com/office/drawing/2014/main" id="{E5273128-125A-8870-C46A-98C883ADE073}"/>
              </a:ext>
            </a:extLst>
          </p:cNvPr>
          <p:cNvSpPr txBox="1"/>
          <p:nvPr/>
        </p:nvSpPr>
        <p:spPr>
          <a:xfrm>
            <a:off x="8748919" y="5232257"/>
            <a:ext cx="26935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chemeClr val="bg1"/>
                </a:solidFill>
                <a:latin typeface="Century Gothic" panose="020B0502020202020204" pitchFamily="34" charset="0"/>
                <a:cs typeface="Arial" panose="020B0604020202020204" pitchFamily="34" charset="0"/>
              </a:rPr>
              <a:t>Live in peace</a:t>
            </a:r>
          </a:p>
        </p:txBody>
      </p:sp>
      <p:pic>
        <p:nvPicPr>
          <p:cNvPr id="16" name="Content Placeholder 4">
            <a:extLst>
              <a:ext uri="{FF2B5EF4-FFF2-40B4-BE49-F238E27FC236}">
                <a16:creationId xmlns:a16="http://schemas.microsoft.com/office/drawing/2014/main" id="{BF39A394-E092-B689-F757-29354A211489}"/>
              </a:ext>
            </a:extLst>
          </p:cNvPr>
          <p:cNvPicPr>
            <a:picLocks noGrp="1" noChangeAspect="1"/>
          </p:cNvPicPr>
          <p:nvPr>
            <p:ph idx="1"/>
          </p:nvPr>
        </p:nvPicPr>
        <p:blipFill>
          <a:blip r:embed="rId15">
            <a:extLst>
              <a:ext uri="{96DAC541-7B7A-43D3-8B79-37D633B846F1}">
                <asvg:svgBlip xmlns:asvg="http://schemas.microsoft.com/office/drawing/2016/SVG/main" r:embed="rId16"/>
              </a:ext>
            </a:extLst>
          </a:blip>
          <a:srcRect t="30131" b="25741"/>
          <a:stretch/>
        </p:blipFill>
        <p:spPr>
          <a:xfrm>
            <a:off x="386683" y="1016529"/>
            <a:ext cx="4805686" cy="2120646"/>
          </a:xfrm>
        </p:spPr>
      </p:pic>
    </p:spTree>
    <p:extLst>
      <p:ext uri="{BB962C8B-B14F-4D97-AF65-F5344CB8AC3E}">
        <p14:creationId xmlns:p14="http://schemas.microsoft.com/office/powerpoint/2010/main" val="2888280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1EEAC2-E113-4F9C-9DF5-64235E06CECE}"/>
              </a:ext>
            </a:extLst>
          </p:cNvPr>
          <p:cNvSpPr txBox="1"/>
          <p:nvPr/>
        </p:nvSpPr>
        <p:spPr>
          <a:xfrm>
            <a:off x="4577908" y="510388"/>
            <a:ext cx="3036184" cy="830997"/>
          </a:xfrm>
          <a:prstGeom prst="rect">
            <a:avLst/>
          </a:prstGeom>
          <a:noFill/>
        </p:spPr>
        <p:txBody>
          <a:bodyPr wrap="square" rtlCol="0">
            <a:spAutoFit/>
          </a:bodyPr>
          <a:lstStyle/>
          <a:p>
            <a:r>
              <a:rPr lang="en-GB" sz="4800" b="1">
                <a:solidFill>
                  <a:schemeClr val="bg1"/>
                </a:solidFill>
                <a:latin typeface="Century Gothic" panose="020B0502020202020204" pitchFamily="34" charset="0"/>
                <a:cs typeface="Arial" panose="020B0604020202020204" pitchFamily="34" charset="0"/>
              </a:rPr>
              <a:t>Make a</a:t>
            </a:r>
          </a:p>
        </p:txBody>
      </p:sp>
      <p:pic>
        <p:nvPicPr>
          <p:cNvPr id="7" name="Picture 6" descr="A picture containing room&#10;&#10;Description automatically generated">
            <a:extLst>
              <a:ext uri="{FF2B5EF4-FFF2-40B4-BE49-F238E27FC236}">
                <a16:creationId xmlns:a16="http://schemas.microsoft.com/office/drawing/2014/main" id="{C2E8B29D-C444-46F7-AF06-6AC1A1CCEB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33980" y="833739"/>
            <a:ext cx="1558020" cy="538669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C3A5EB68-2259-4F55-8B22-43A7B9098D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7577" y="3851380"/>
            <a:ext cx="2409284" cy="2564296"/>
          </a:xfrm>
          <a:prstGeom prst="rect">
            <a:avLst/>
          </a:prstGeom>
        </p:spPr>
      </p:pic>
      <p:pic>
        <p:nvPicPr>
          <p:cNvPr id="13" name="Picture 12">
            <a:extLst>
              <a:ext uri="{FF2B5EF4-FFF2-40B4-BE49-F238E27FC236}">
                <a16:creationId xmlns:a16="http://schemas.microsoft.com/office/drawing/2014/main" id="{633E00A4-F637-4797-87AD-263BA52071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6738" y="3755344"/>
            <a:ext cx="2848632" cy="2756368"/>
          </a:xfrm>
          <a:prstGeom prst="rect">
            <a:avLst/>
          </a:prstGeom>
        </p:spPr>
      </p:pic>
      <p:sp>
        <p:nvSpPr>
          <p:cNvPr id="15" name="TextBox 14">
            <a:extLst>
              <a:ext uri="{FF2B5EF4-FFF2-40B4-BE49-F238E27FC236}">
                <a16:creationId xmlns:a16="http://schemas.microsoft.com/office/drawing/2014/main" id="{4181D037-FF7E-44D1-B807-1F6D9A7C8601}"/>
              </a:ext>
            </a:extLst>
          </p:cNvPr>
          <p:cNvSpPr txBox="1"/>
          <p:nvPr/>
        </p:nvSpPr>
        <p:spPr>
          <a:xfrm>
            <a:off x="3889932" y="2924347"/>
            <a:ext cx="5346386" cy="830997"/>
          </a:xfrm>
          <a:prstGeom prst="rect">
            <a:avLst/>
          </a:prstGeom>
          <a:noFill/>
        </p:spPr>
        <p:txBody>
          <a:bodyPr wrap="square" rtlCol="0">
            <a:spAutoFit/>
          </a:bodyPr>
          <a:lstStyle/>
          <a:p>
            <a:r>
              <a:rPr lang="en-GB" sz="4800" b="1">
                <a:solidFill>
                  <a:schemeClr val="bg1"/>
                </a:solidFill>
                <a:latin typeface="Century Gothic" panose="020B0502020202020204" pitchFamily="34" charset="0"/>
                <a:cs typeface="Arial" panose="020B0604020202020204" pitchFamily="34" charset="0"/>
              </a:rPr>
              <a:t>of difference!</a:t>
            </a:r>
          </a:p>
        </p:txBody>
      </p:sp>
      <p:pic>
        <p:nvPicPr>
          <p:cNvPr id="3" name="Picture 2" descr="A colorful text on a white background&#10;&#10;AI-generated content may be incorrect.">
            <a:extLst>
              <a:ext uri="{FF2B5EF4-FFF2-40B4-BE49-F238E27FC236}">
                <a16:creationId xmlns:a16="http://schemas.microsoft.com/office/drawing/2014/main" id="{954879B6-2C50-CACA-892C-C37F76BD6E06}"/>
              </a:ext>
            </a:extLst>
          </p:cNvPr>
          <p:cNvPicPr>
            <a:picLocks noChangeAspect="1"/>
          </p:cNvPicPr>
          <p:nvPr/>
        </p:nvPicPr>
        <p:blipFill>
          <a:blip r:embed="rId6">
            <a:extLst>
              <a:ext uri="{28A0092B-C50C-407E-A947-70E740481C1C}">
                <a14:useLocalDpi xmlns:a14="http://schemas.microsoft.com/office/drawing/2010/main" val="0"/>
              </a:ext>
            </a:extLst>
          </a:blip>
          <a:srcRect t="18990" b="45241"/>
          <a:stretch/>
        </p:blipFill>
        <p:spPr>
          <a:xfrm>
            <a:off x="3058820" y="1539044"/>
            <a:ext cx="5683560" cy="1143527"/>
          </a:xfrm>
          <a:prstGeom prst="rect">
            <a:avLst/>
          </a:prstGeom>
        </p:spPr>
      </p:pic>
    </p:spTree>
    <p:extLst>
      <p:ext uri="{BB962C8B-B14F-4D97-AF65-F5344CB8AC3E}">
        <p14:creationId xmlns:p14="http://schemas.microsoft.com/office/powerpoint/2010/main" val="12175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E08BE4-50B6-D937-9AE2-CA6FF49845C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017624" y="0"/>
            <a:ext cx="3174376" cy="1400784"/>
          </a:xfrm>
        </p:spPr>
      </p:pic>
      <p:sp>
        <p:nvSpPr>
          <p:cNvPr id="3" name="TextBox 2">
            <a:extLst>
              <a:ext uri="{FF2B5EF4-FFF2-40B4-BE49-F238E27FC236}">
                <a16:creationId xmlns:a16="http://schemas.microsoft.com/office/drawing/2014/main" id="{CEE6046D-7336-A2A2-4BE5-B21C4A0422C2}"/>
              </a:ext>
            </a:extLst>
          </p:cNvPr>
          <p:cNvSpPr txBox="1"/>
          <p:nvPr/>
        </p:nvSpPr>
        <p:spPr>
          <a:xfrm>
            <a:off x="584200" y="2117636"/>
            <a:ext cx="11607800" cy="3170099"/>
          </a:xfrm>
          <a:prstGeom prst="rect">
            <a:avLst/>
          </a:prstGeom>
          <a:noFill/>
        </p:spPr>
        <p:txBody>
          <a:bodyPr wrap="square">
            <a:spAutoFit/>
          </a:bodyPr>
          <a:lstStyle/>
          <a:p>
            <a:pPr algn="ctr"/>
            <a:r>
              <a:rPr lang="en-US" sz="4000" b="1" i="0">
                <a:solidFill>
                  <a:schemeClr val="bg1"/>
                </a:solidFill>
                <a:effectLst/>
                <a:latin typeface="Montserrat" panose="00000500000000000000" pitchFamily="2" charset="0"/>
              </a:rPr>
              <a:t>"Dear young people, aspire to great things, to holiness, wherever you are. Do not settle for less. </a:t>
            </a:r>
            <a:r>
              <a:rPr lang="en-US" sz="4000" b="1" i="0">
                <a:solidFill>
                  <a:srgbClr val="A2C617"/>
                </a:solidFill>
                <a:effectLst/>
                <a:latin typeface="Montserrat" panose="00000500000000000000" pitchFamily="2" charset="0"/>
              </a:rPr>
              <a:t>Then you will see the light of the Gospel grow every day, within you and around you</a:t>
            </a:r>
            <a:r>
              <a:rPr lang="en-US" sz="4000" b="1" i="0">
                <a:solidFill>
                  <a:schemeClr val="bg1"/>
                </a:solidFill>
                <a:effectLst/>
                <a:latin typeface="Montserrat" panose="00000500000000000000" pitchFamily="2" charset="0"/>
              </a:rPr>
              <a:t>.’’ – Pope Leo XIV</a:t>
            </a:r>
            <a:endParaRPr lang="en-US" sz="4000" b="1">
              <a:solidFill>
                <a:schemeClr val="bg1"/>
              </a:solidFill>
              <a:latin typeface="Montserrat" panose="00000500000000000000" pitchFamily="2" charset="0"/>
            </a:endParaRPr>
          </a:p>
        </p:txBody>
      </p:sp>
    </p:spTree>
    <p:extLst>
      <p:ext uri="{BB962C8B-B14F-4D97-AF65-F5344CB8AC3E}">
        <p14:creationId xmlns:p14="http://schemas.microsoft.com/office/powerpoint/2010/main" val="2735857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C77F4-4F99-52AE-7C3D-F12F4E25108E}"/>
              </a:ext>
            </a:extLst>
          </p:cNvPr>
          <p:cNvSpPr>
            <a:spLocks noGrp="1"/>
          </p:cNvSpPr>
          <p:nvPr>
            <p:ph idx="1"/>
          </p:nvPr>
        </p:nvSpPr>
        <p:spPr>
          <a:xfrm>
            <a:off x="838200" y="1253331"/>
            <a:ext cx="10515600" cy="4351338"/>
          </a:xfrm>
        </p:spPr>
        <p:txBody>
          <a:bodyPr>
            <a:normAutofit lnSpcReduction="10000"/>
          </a:bodyPr>
          <a:lstStyle/>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Loving God,</a:t>
            </a:r>
          </a:p>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Your Son was the greatest gift ever for the world.</a:t>
            </a:r>
          </a:p>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Help us to remember all that He taught us</a:t>
            </a:r>
          </a:p>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About loving our brothers and sisters,</a:t>
            </a:r>
          </a:p>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Wherever they live in your world.</a:t>
            </a:r>
          </a:p>
          <a:p>
            <a:pPr marL="0" indent="0" algn="ctr">
              <a:lnSpc>
                <a:spcPct val="150000"/>
              </a:lnSpc>
              <a:buNone/>
            </a:pPr>
            <a:r>
              <a:rPr lang="en-GB" sz="2800" b="1">
                <a:solidFill>
                  <a:schemeClr val="bg1"/>
                </a:solidFill>
                <a:latin typeface="Montserrat" panose="00000500000000000000" pitchFamily="2" charset="0"/>
                <a:cs typeface="Arial" panose="020B0604020202020204" pitchFamily="34" charset="0"/>
              </a:rPr>
              <a:t>Amen.</a:t>
            </a:r>
          </a:p>
          <a:p>
            <a:endParaRPr lang="en-US"/>
          </a:p>
        </p:txBody>
      </p:sp>
      <p:pic>
        <p:nvPicPr>
          <p:cNvPr id="4" name="Content Placeholder 4">
            <a:extLst>
              <a:ext uri="{FF2B5EF4-FFF2-40B4-BE49-F238E27FC236}">
                <a16:creationId xmlns:a16="http://schemas.microsoft.com/office/drawing/2014/main" id="{A4E13FFA-F215-2897-35A9-13E90FA938C8}"/>
              </a:ext>
            </a:extLst>
          </p:cNvPr>
          <p:cNvPicPr>
            <a:picLocks noChangeAspect="1"/>
          </p:cNvPicPr>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a:prstGeom prst="rect">
            <a:avLst/>
          </a:prstGeom>
        </p:spPr>
      </p:pic>
    </p:spTree>
    <p:extLst>
      <p:ext uri="{BB962C8B-B14F-4D97-AF65-F5344CB8AC3E}">
        <p14:creationId xmlns:p14="http://schemas.microsoft.com/office/powerpoint/2010/main" val="144342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a:extLst>
            <a:ext uri="{FF2B5EF4-FFF2-40B4-BE49-F238E27FC236}">
              <a16:creationId xmlns:a16="http://schemas.microsoft.com/office/drawing/2014/main" id="{FA386307-B05C-3720-224E-238BF8E0DA9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73EE1A-A047-E20B-19A5-5447A6A0D44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sp>
        <p:nvSpPr>
          <p:cNvPr id="2" name="Text Box 3">
            <a:extLst>
              <a:ext uri="{FF2B5EF4-FFF2-40B4-BE49-F238E27FC236}">
                <a16:creationId xmlns:a16="http://schemas.microsoft.com/office/drawing/2014/main" id="{52F1B62D-D1FF-B229-EE6E-567606B690D8}"/>
              </a:ext>
            </a:extLst>
          </p:cNvPr>
          <p:cNvSpPr txBox="1">
            <a:spLocks noChangeArrowheads="1"/>
          </p:cNvSpPr>
          <p:nvPr/>
        </p:nvSpPr>
        <p:spPr bwMode="auto">
          <a:xfrm>
            <a:off x="6213475" y="5735564"/>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bg1"/>
                </a:solidFill>
                <a:effectLst/>
                <a:latin typeface="Century Gothic" panose="020B0502020202020204" pitchFamily="34" charset="0"/>
              </a:rPr>
              <a:t>Showing we care </a:t>
            </a:r>
            <a:endParaRPr kumimoji="0" lang="en-US" altLang="en-US" sz="1050" b="0" i="0" u="none" strike="noStrike" cap="none" normalizeH="0" baseline="0">
              <a:ln>
                <a:noFill/>
              </a:ln>
              <a:solidFill>
                <a:schemeClr val="bg1"/>
              </a:solidFill>
              <a:effectLst/>
              <a:latin typeface="Arial" panose="020B0604020202020204" pitchFamily="34" charset="0"/>
            </a:endParaRPr>
          </a:p>
        </p:txBody>
      </p:sp>
      <p:sp>
        <p:nvSpPr>
          <p:cNvPr id="3" name="Text Box 3">
            <a:extLst>
              <a:ext uri="{FF2B5EF4-FFF2-40B4-BE49-F238E27FC236}">
                <a16:creationId xmlns:a16="http://schemas.microsoft.com/office/drawing/2014/main" id="{2C3244F8-6912-0FF0-9FCE-D7ACAA0A1AB1}"/>
              </a:ext>
            </a:extLst>
          </p:cNvPr>
          <p:cNvSpPr txBox="1">
            <a:spLocks noChangeArrowheads="1"/>
          </p:cNvSpPr>
          <p:nvPr/>
        </p:nvSpPr>
        <p:spPr bwMode="auto">
          <a:xfrm>
            <a:off x="-1" y="574040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bg1"/>
                </a:solidFill>
                <a:effectLst/>
                <a:latin typeface="Century Gothic" panose="020B0502020202020204" pitchFamily="34" charset="0"/>
              </a:rPr>
              <a:t>Thinking of everyone</a:t>
            </a:r>
            <a:endParaRPr kumimoji="0" lang="en-US" altLang="en-US" sz="1050" b="0" i="0" u="none" strike="noStrike" cap="none" normalizeH="0" baseline="0">
              <a:ln>
                <a:noFill/>
              </a:ln>
              <a:solidFill>
                <a:schemeClr val="bg1"/>
              </a:solidFill>
              <a:effectLst/>
              <a:latin typeface="Arial" panose="020B0604020202020204" pitchFamily="34" charset="0"/>
            </a:endParaRPr>
          </a:p>
        </p:txBody>
      </p:sp>
      <p:sp>
        <p:nvSpPr>
          <p:cNvPr id="4" name="Text Box 3">
            <a:extLst>
              <a:ext uri="{FF2B5EF4-FFF2-40B4-BE49-F238E27FC236}">
                <a16:creationId xmlns:a16="http://schemas.microsoft.com/office/drawing/2014/main" id="{4761585C-BFF9-4801-CE73-52AA3EF82F16}"/>
              </a:ext>
            </a:extLst>
          </p:cNvPr>
          <p:cNvSpPr txBox="1">
            <a:spLocks noChangeArrowheads="1"/>
          </p:cNvSpPr>
          <p:nvPr/>
        </p:nvSpPr>
        <p:spPr bwMode="auto">
          <a:xfrm>
            <a:off x="50863" y="1266613"/>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bg1"/>
                </a:solidFill>
                <a:effectLst/>
                <a:latin typeface="Century Gothic" panose="020B0502020202020204" pitchFamily="34" charset="0"/>
              </a:rPr>
              <a:t>Common Good</a:t>
            </a:r>
            <a:endParaRPr kumimoji="0" lang="en-US" altLang="en-US" sz="1050" b="0" i="0" u="none" strike="noStrike" cap="none" normalizeH="0" baseline="0">
              <a:ln>
                <a:noFill/>
              </a:ln>
              <a:solidFill>
                <a:schemeClr val="bg1"/>
              </a:solidFill>
              <a:effectLst/>
              <a:latin typeface="Arial" panose="020B0604020202020204" pitchFamily="34" charset="0"/>
            </a:endParaRPr>
          </a:p>
        </p:txBody>
      </p:sp>
      <p:sp>
        <p:nvSpPr>
          <p:cNvPr id="6" name="Text Box 3">
            <a:extLst>
              <a:ext uri="{FF2B5EF4-FFF2-40B4-BE49-F238E27FC236}">
                <a16:creationId xmlns:a16="http://schemas.microsoft.com/office/drawing/2014/main" id="{E4962C03-303F-FC3F-90E6-D19917275A72}"/>
              </a:ext>
            </a:extLst>
          </p:cNvPr>
          <p:cNvSpPr txBox="1">
            <a:spLocks noChangeArrowheads="1"/>
          </p:cNvSpPr>
          <p:nvPr/>
        </p:nvSpPr>
        <p:spPr bwMode="auto">
          <a:xfrm>
            <a:off x="6329030" y="132677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bg1"/>
                </a:solidFill>
                <a:effectLst/>
                <a:latin typeface="Century Gothic" panose="020B0502020202020204" pitchFamily="34" charset="0"/>
              </a:rPr>
              <a:t>Solidarity</a:t>
            </a:r>
            <a:endParaRPr kumimoji="0" lang="en-US" altLang="en-US" sz="1050" b="0" i="0" u="none" strike="noStrike" cap="none" normalizeH="0" baseline="0">
              <a:ln>
                <a:noFill/>
              </a:ln>
              <a:solidFill>
                <a:schemeClr val="bg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00282F0-45F7-81E0-A3C1-2A139DDE68CA}"/>
              </a:ext>
            </a:extLst>
          </p:cNvPr>
          <p:cNvPicPr>
            <a:picLocks noChangeAspect="1"/>
          </p:cNvPicPr>
          <p:nvPr/>
        </p:nvPicPr>
        <p:blipFill>
          <a:blip r:embed="rId5"/>
          <a:stretch>
            <a:fillRect/>
          </a:stretch>
        </p:blipFill>
        <p:spPr>
          <a:xfrm>
            <a:off x="1848356" y="1885570"/>
            <a:ext cx="2281812" cy="3974156"/>
          </a:xfrm>
          <a:prstGeom prst="rect">
            <a:avLst/>
          </a:prstGeom>
        </p:spPr>
      </p:pic>
      <p:pic>
        <p:nvPicPr>
          <p:cNvPr id="8" name="Picture 7">
            <a:extLst>
              <a:ext uri="{FF2B5EF4-FFF2-40B4-BE49-F238E27FC236}">
                <a16:creationId xmlns:a16="http://schemas.microsoft.com/office/drawing/2014/main" id="{8242317E-4876-5D01-9198-1430477CEDE8}"/>
              </a:ext>
            </a:extLst>
          </p:cNvPr>
          <p:cNvPicPr>
            <a:picLocks noChangeAspect="1"/>
          </p:cNvPicPr>
          <p:nvPr/>
        </p:nvPicPr>
        <p:blipFill>
          <a:blip r:embed="rId6"/>
          <a:stretch>
            <a:fillRect/>
          </a:stretch>
        </p:blipFill>
        <p:spPr>
          <a:xfrm>
            <a:off x="8031775" y="1920654"/>
            <a:ext cx="2573037" cy="3539516"/>
          </a:xfrm>
          <a:prstGeom prst="rect">
            <a:avLst/>
          </a:prstGeom>
        </p:spPr>
      </p:pic>
    </p:spTree>
    <p:extLst>
      <p:ext uri="{BB962C8B-B14F-4D97-AF65-F5344CB8AC3E}">
        <p14:creationId xmlns:p14="http://schemas.microsoft.com/office/powerpoint/2010/main" val="360436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a:extLst>
            <a:ext uri="{FF2B5EF4-FFF2-40B4-BE49-F238E27FC236}">
              <a16:creationId xmlns:a16="http://schemas.microsoft.com/office/drawing/2014/main" id="{E91AD2AA-126D-A706-95E7-27A591FA11C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87C672-B8BD-4DAA-019E-0532081982E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pic>
        <p:nvPicPr>
          <p:cNvPr id="2" name="Graphic 4" descr="Present">
            <a:extLst>
              <a:ext uri="{FF2B5EF4-FFF2-40B4-BE49-F238E27FC236}">
                <a16:creationId xmlns:a16="http://schemas.microsoft.com/office/drawing/2014/main" id="{7CEBD7FD-DEE2-40FE-8D5B-7F4CD8EC2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283" y="880403"/>
            <a:ext cx="2548597" cy="2548597"/>
          </a:xfrm>
          <a:prstGeom prst="rect">
            <a:avLst/>
          </a:prstGeom>
        </p:spPr>
      </p:pic>
      <p:sp>
        <p:nvSpPr>
          <p:cNvPr id="3" name="TextBox 5">
            <a:extLst>
              <a:ext uri="{FF2B5EF4-FFF2-40B4-BE49-F238E27FC236}">
                <a16:creationId xmlns:a16="http://schemas.microsoft.com/office/drawing/2014/main" id="{0CDB9D52-F8AA-4E4E-9921-3F81165E3B5D}"/>
              </a:ext>
            </a:extLst>
          </p:cNvPr>
          <p:cNvSpPr txBox="1"/>
          <p:nvPr/>
        </p:nvSpPr>
        <p:spPr>
          <a:xfrm>
            <a:off x="2849880" y="2016370"/>
            <a:ext cx="904083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solidFill>
                  <a:schemeClr val="bg1"/>
                </a:solidFill>
                <a:latin typeface="Century Gothic" panose="020B0502020202020204" pitchFamily="34" charset="0"/>
                <a:cs typeface="Arial" panose="020B0604020202020204" pitchFamily="34" charset="0"/>
              </a:rPr>
              <a:t>What’s the best gift you ever received?</a:t>
            </a:r>
          </a:p>
        </p:txBody>
      </p:sp>
      <p:pic>
        <p:nvPicPr>
          <p:cNvPr id="4" name="Graphic 7" descr="Present">
            <a:extLst>
              <a:ext uri="{FF2B5EF4-FFF2-40B4-BE49-F238E27FC236}">
                <a16:creationId xmlns:a16="http://schemas.microsoft.com/office/drawing/2014/main" id="{CC40E179-2529-4E2D-B0B6-A9FD2E5AAC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9558" y="3429000"/>
            <a:ext cx="2548597" cy="2548597"/>
          </a:xfrm>
          <a:prstGeom prst="rect">
            <a:avLst/>
          </a:prstGeom>
        </p:spPr>
      </p:pic>
      <p:sp>
        <p:nvSpPr>
          <p:cNvPr id="6" name="TextBox 9">
            <a:extLst>
              <a:ext uri="{FF2B5EF4-FFF2-40B4-BE49-F238E27FC236}">
                <a16:creationId xmlns:a16="http://schemas.microsoft.com/office/drawing/2014/main" id="{369E07E7-F828-484F-9A99-E787C279D86F}"/>
              </a:ext>
            </a:extLst>
          </p:cNvPr>
          <p:cNvSpPr txBox="1"/>
          <p:nvPr/>
        </p:nvSpPr>
        <p:spPr>
          <a:xfrm>
            <a:off x="878058" y="4575518"/>
            <a:ext cx="843827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solidFill>
                  <a:srgbClr val="A2C614"/>
                </a:solidFill>
                <a:latin typeface="Century Gothic" panose="020B0502020202020204" pitchFamily="34" charset="0"/>
                <a:cs typeface="Arial" panose="020B0604020202020204" pitchFamily="34" charset="0"/>
              </a:rPr>
              <a:t>What’s the best gift you ever gave?</a:t>
            </a:r>
          </a:p>
        </p:txBody>
      </p:sp>
    </p:spTree>
    <p:extLst>
      <p:ext uri="{BB962C8B-B14F-4D97-AF65-F5344CB8AC3E}">
        <p14:creationId xmlns:p14="http://schemas.microsoft.com/office/powerpoint/2010/main" val="663776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a:extLst>
            <a:ext uri="{FF2B5EF4-FFF2-40B4-BE49-F238E27FC236}">
              <a16:creationId xmlns:a16="http://schemas.microsoft.com/office/drawing/2014/main" id="{B7394C3E-C801-9372-FC54-2B54B5EB5B4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6C7027-97A1-B477-48B1-A50A836C7EA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sp>
        <p:nvSpPr>
          <p:cNvPr id="9" name="TextBox 4">
            <a:extLst>
              <a:ext uri="{FF2B5EF4-FFF2-40B4-BE49-F238E27FC236}">
                <a16:creationId xmlns:a16="http://schemas.microsoft.com/office/drawing/2014/main" id="{ECE52F1F-B090-474D-9283-4C35AA839B48}"/>
              </a:ext>
            </a:extLst>
          </p:cNvPr>
          <p:cNvSpPr txBox="1"/>
          <p:nvPr/>
        </p:nvSpPr>
        <p:spPr>
          <a:xfrm>
            <a:off x="748497" y="1783293"/>
            <a:ext cx="10695005" cy="32914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4800">
                <a:solidFill>
                  <a:schemeClr val="bg1"/>
                </a:solidFill>
                <a:latin typeface="Century Gothic" panose="020B0502020202020204" pitchFamily="34" charset="0"/>
              </a:rPr>
              <a:t>“For God loved the world so much that he gave his only Son.” </a:t>
            </a:r>
          </a:p>
          <a:p>
            <a:pPr>
              <a:lnSpc>
                <a:spcPct val="150000"/>
              </a:lnSpc>
            </a:pPr>
            <a:r>
              <a:rPr lang="en-GB" sz="4800" b="1">
                <a:solidFill>
                  <a:srgbClr val="2DA5A9"/>
                </a:solidFill>
                <a:latin typeface="Century Gothic" panose="020B0502020202020204" pitchFamily="34" charset="0"/>
              </a:rPr>
              <a:t>John 3:16</a:t>
            </a:r>
          </a:p>
        </p:txBody>
      </p:sp>
    </p:spTree>
    <p:extLst>
      <p:ext uri="{BB962C8B-B14F-4D97-AF65-F5344CB8AC3E}">
        <p14:creationId xmlns:p14="http://schemas.microsoft.com/office/powerpoint/2010/main" val="258876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a:extLst>
            <a:ext uri="{FF2B5EF4-FFF2-40B4-BE49-F238E27FC236}">
              <a16:creationId xmlns:a16="http://schemas.microsoft.com/office/drawing/2014/main" id="{8046D305-EDB1-3267-C60C-DF430079C26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761B01-247C-6722-2F28-7CA8D831A7F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t="30131" b="25741"/>
          <a:stretch/>
        </p:blipFill>
        <p:spPr>
          <a:xfrm>
            <a:off x="9659358" y="0"/>
            <a:ext cx="2532641" cy="1117600"/>
          </a:xfrm>
        </p:spPr>
      </p:pic>
      <p:grpSp>
        <p:nvGrpSpPr>
          <p:cNvPr id="2" name="Group 1">
            <a:extLst>
              <a:ext uri="{FF2B5EF4-FFF2-40B4-BE49-F238E27FC236}">
                <a16:creationId xmlns:a16="http://schemas.microsoft.com/office/drawing/2014/main" id="{0100A673-50A8-4290-9F52-800E91DB708D}"/>
              </a:ext>
            </a:extLst>
          </p:cNvPr>
          <p:cNvGrpSpPr/>
          <p:nvPr/>
        </p:nvGrpSpPr>
        <p:grpSpPr>
          <a:xfrm>
            <a:off x="4000205" y="1124688"/>
            <a:ext cx="2971800" cy="1851991"/>
            <a:chOff x="390938" y="1686338"/>
            <a:chExt cx="2971800" cy="1851991"/>
          </a:xfrm>
        </p:grpSpPr>
        <p:pic>
          <p:nvPicPr>
            <p:cNvPr id="4" name="Graphic 2" descr="Man">
              <a:extLst>
                <a:ext uri="{FF2B5EF4-FFF2-40B4-BE49-F238E27FC236}">
                  <a16:creationId xmlns:a16="http://schemas.microsoft.com/office/drawing/2014/main" id="{3D4F0C07-ABEE-4149-8B79-2D6CFEB5E3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938" y="1686338"/>
              <a:ext cx="1851991" cy="1851991"/>
            </a:xfrm>
            <a:prstGeom prst="rect">
              <a:avLst/>
            </a:prstGeom>
          </p:spPr>
        </p:pic>
        <p:pic>
          <p:nvPicPr>
            <p:cNvPr id="6" name="Graphic 3" descr="Man">
              <a:extLst>
                <a:ext uri="{FF2B5EF4-FFF2-40B4-BE49-F238E27FC236}">
                  <a16:creationId xmlns:a16="http://schemas.microsoft.com/office/drawing/2014/main" id="{71891EFC-5238-4715-89A5-BD43E718C5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0747" y="1686338"/>
              <a:ext cx="1851991" cy="1851991"/>
            </a:xfrm>
            <a:prstGeom prst="rect">
              <a:avLst/>
            </a:prstGeom>
          </p:spPr>
        </p:pic>
      </p:grpSp>
      <p:pic>
        <p:nvPicPr>
          <p:cNvPr id="3" name="Graphic 9" descr="Man">
            <a:extLst>
              <a:ext uri="{FF2B5EF4-FFF2-40B4-BE49-F238E27FC236}">
                <a16:creationId xmlns:a16="http://schemas.microsoft.com/office/drawing/2014/main" id="{D6F476C4-500C-90B2-0897-642A6E4AD1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8205" y="1117600"/>
            <a:ext cx="1851991" cy="1851991"/>
          </a:xfrm>
          <a:prstGeom prst="rect">
            <a:avLst/>
          </a:prstGeom>
        </p:spPr>
      </p:pic>
      <p:sp>
        <p:nvSpPr>
          <p:cNvPr id="7" name="Rectangle 6">
            <a:extLst>
              <a:ext uri="{FF2B5EF4-FFF2-40B4-BE49-F238E27FC236}">
                <a16:creationId xmlns:a16="http://schemas.microsoft.com/office/drawing/2014/main" id="{B01C4CEC-6019-4DFE-90D9-20BD99A19959}"/>
              </a:ext>
            </a:extLst>
          </p:cNvPr>
          <p:cNvSpPr/>
          <p:nvPr/>
        </p:nvSpPr>
        <p:spPr>
          <a:xfrm>
            <a:off x="1540378" y="3131288"/>
            <a:ext cx="9385300" cy="247997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GB" sz="3600">
                <a:solidFill>
                  <a:schemeClr val="bg1"/>
                </a:solidFill>
                <a:latin typeface="Century Gothic" panose="020B0502020202020204" pitchFamily="34" charset="0"/>
                <a:ea typeface="Times New Roman" panose="02020603050405020304" pitchFamily="18" charset="0"/>
                <a:cs typeface="Arial" panose="020B0604020202020204" pitchFamily="34" charset="0"/>
              </a:rPr>
              <a:t>2.2 billion people (nearly a third of the world’s population) are not able to wash their hands at home</a:t>
            </a:r>
            <a:endParaRPr lang="en-GB" sz="360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514311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C617"/>
        </a:solidFill>
        <a:effectLst/>
      </p:bgPr>
    </p:bg>
    <p:spTree>
      <p:nvGrpSpPr>
        <p:cNvPr id="1" name="">
          <a:extLst>
            <a:ext uri="{FF2B5EF4-FFF2-40B4-BE49-F238E27FC236}">
              <a16:creationId xmlns:a16="http://schemas.microsoft.com/office/drawing/2014/main" id="{04E58D5D-E311-633F-490C-74F6FCD52B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A24FF6-12E7-6A45-E6F7-21EF4482DD85}"/>
              </a:ext>
            </a:extLst>
          </p:cNvPr>
          <p:cNvSpPr txBox="1"/>
          <p:nvPr/>
        </p:nvSpPr>
        <p:spPr>
          <a:xfrm>
            <a:off x="364135" y="1506028"/>
            <a:ext cx="6029738" cy="3416320"/>
          </a:xfrm>
          <a:prstGeom prst="rect">
            <a:avLst/>
          </a:prstGeom>
          <a:noFill/>
        </p:spPr>
        <p:txBody>
          <a:bodyPr wrap="square" rtlCol="0">
            <a:spAutoFit/>
          </a:bodyPr>
          <a:lstStyle/>
          <a:p>
            <a:pPr algn="ctr"/>
            <a:r>
              <a:rPr lang="en-GB" sz="6600" b="1">
                <a:solidFill>
                  <a:schemeClr val="bg1"/>
                </a:solidFill>
                <a:latin typeface="Century Gothic" panose="020B0502020202020204" pitchFamily="34" charset="0"/>
              </a:rPr>
              <a:t>Community water supply</a:t>
            </a:r>
          </a:p>
          <a:p>
            <a:pPr algn="ctr"/>
            <a:endParaRPr lang="en-GB" sz="2400" b="1">
              <a:solidFill>
                <a:schemeClr val="bg1"/>
              </a:solidFill>
              <a:latin typeface="Century Gothic" panose="020B0502020202020204" pitchFamily="34" charset="0"/>
            </a:endParaRPr>
          </a:p>
          <a:p>
            <a:pPr algn="ctr"/>
            <a:r>
              <a:rPr lang="en-GB" sz="6000" b="1">
                <a:solidFill>
                  <a:schemeClr val="bg1"/>
                </a:solidFill>
                <a:latin typeface="Century Gothic" panose="020B0502020202020204" pitchFamily="34" charset="0"/>
              </a:rPr>
              <a:t>£750</a:t>
            </a:r>
          </a:p>
        </p:txBody>
      </p:sp>
      <p:pic>
        <p:nvPicPr>
          <p:cNvPr id="1026" name="Picture 2">
            <a:extLst>
              <a:ext uri="{FF2B5EF4-FFF2-40B4-BE49-F238E27FC236}">
                <a16:creationId xmlns:a16="http://schemas.microsoft.com/office/drawing/2014/main" id="{CF226006-4881-69E5-CCFE-20BEA6AD2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873" y="658024"/>
            <a:ext cx="5112328" cy="511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67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D4CA-685C-43C9-83E1-F29F3600E49C}"/>
              </a:ext>
            </a:extLst>
          </p:cNvPr>
          <p:cNvSpPr>
            <a:spLocks noGrp="1"/>
          </p:cNvSpPr>
          <p:nvPr>
            <p:ph type="title"/>
          </p:nvPr>
        </p:nvSpPr>
        <p:spPr/>
        <p:txBody>
          <a:bodyPr/>
          <a:lstStyle/>
          <a:p>
            <a:endParaRPr lang="en-US"/>
          </a:p>
        </p:txBody>
      </p:sp>
      <p:pic>
        <p:nvPicPr>
          <p:cNvPr id="4" name="Online Media 3" title="Autumn 2025 film for young people: A better world needs all of us | CAFOD">
            <a:hlinkClick r:id="" action="ppaction://media"/>
            <a:extLst>
              <a:ext uri="{FF2B5EF4-FFF2-40B4-BE49-F238E27FC236}">
                <a16:creationId xmlns:a16="http://schemas.microsoft.com/office/drawing/2014/main" id="{F1686CC6-7E4B-5592-221F-57F17B5A882C}"/>
              </a:ext>
            </a:extLst>
          </p:cNvPr>
          <p:cNvPicPr>
            <a:picLocks noGrp="1" noRot="1" noChangeAspect="1"/>
          </p:cNvPicPr>
          <p:nvPr>
            <p:ph idx="1"/>
            <a:videoFile r:link="rId1"/>
          </p:nvPr>
        </p:nvPicPr>
        <p:blipFill>
          <a:blip r:embed="rId4"/>
          <a:stretch>
            <a:fillRect/>
          </a:stretch>
        </p:blipFill>
        <p:spPr>
          <a:xfrm>
            <a:off x="0" y="0"/>
            <a:ext cx="12137233" cy="6858000"/>
          </a:xfrm>
          <a:prstGeom prst="rect">
            <a:avLst/>
          </a:prstGeom>
        </p:spPr>
      </p:pic>
    </p:spTree>
    <p:extLst>
      <p:ext uri="{BB962C8B-B14F-4D97-AF65-F5344CB8AC3E}">
        <p14:creationId xmlns:p14="http://schemas.microsoft.com/office/powerpoint/2010/main" val="40823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SZUU6KYVHK2A-2146017777-18879</_dlc_DocId>
    <_dlc_DocIdUrl xmlns="04672002-f21f-4240-adfb-f0b653fb6fb5">
      <Url>https://cafod365.sharepoint.com/sites/int/Education/_layouts/15/DocIdRedir.aspx?ID=SZUU6KYVHK2A-2146017777-18879</Url>
      <Description>SZUU6KYVHK2A-2146017777-18879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DA205D-DD27-4726-8583-218D20B11330}">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59677C7-467C-4F7C-881D-A04575B26504}">
  <ds:schemaRefs>
    <ds:schemaRef ds:uri="http://schemas.microsoft.com/sharepoint/v3/contenttype/forms"/>
  </ds:schemaRefs>
</ds:datastoreItem>
</file>

<file path=customXml/itemProps3.xml><?xml version="1.0" encoding="utf-8"?>
<ds:datastoreItem xmlns:ds="http://schemas.openxmlformats.org/officeDocument/2006/customXml" ds:itemID="{86283F36-9072-432F-A7E0-E300F730B666}">
  <ds:schemaRefs>
    <ds:schemaRef ds:uri="http://schemas.microsoft.com/sharepoint/events"/>
  </ds:schemaRefs>
</ds:datastoreItem>
</file>

<file path=customXml/itemProps4.xml><?xml version="1.0" encoding="utf-8"?>
<ds:datastoreItem xmlns:ds="http://schemas.openxmlformats.org/officeDocument/2006/customXml" ds:itemID="{446CF20E-239C-4BFD-BC94-6A96750B9C20}">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28</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revision>2</cp:revision>
  <dcterms:created xsi:type="dcterms:W3CDTF">2025-08-26T14:40:56Z</dcterms:created>
  <dcterms:modified xsi:type="dcterms:W3CDTF">2025-08-29T16:00:58Z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680605ef-1b6d-4979-941e-1618228e5e79</vt:lpwstr>
  </property>
  <property fmtid="{D5CDD505-2E9C-101B-9397-08002B2CF9AE}" pid="4" name="MediaServiceImageTags">
    <vt:lpwstr/>
  </property>
</Properties>
</file>