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3"/>
  </p:notesMasterIdLst>
  <p:handoutMasterIdLst>
    <p:handoutMasterId r:id="rId24"/>
  </p:handoutMasterIdLst>
  <p:sldIdLst>
    <p:sldId id="301" r:id="rId6"/>
    <p:sldId id="268" r:id="rId7"/>
    <p:sldId id="420" r:id="rId8"/>
    <p:sldId id="269" r:id="rId9"/>
    <p:sldId id="386" r:id="rId10"/>
    <p:sldId id="381" r:id="rId11"/>
    <p:sldId id="382" r:id="rId12"/>
    <p:sldId id="429" r:id="rId13"/>
    <p:sldId id="435" r:id="rId14"/>
    <p:sldId id="436" r:id="rId15"/>
    <p:sldId id="293" r:id="rId16"/>
    <p:sldId id="405" r:id="rId17"/>
    <p:sldId id="418" r:id="rId18"/>
    <p:sldId id="361" r:id="rId19"/>
    <p:sldId id="432" r:id="rId20"/>
    <p:sldId id="290" r:id="rId21"/>
    <p:sldId id="257" r:id="rId22"/>
  </p:sldIdLst>
  <p:sldSz cx="9144000" cy="5143500" type="screen16x9"/>
  <p:notesSz cx="20104100" cy="11309350"/>
  <p:embeddedFontLst>
    <p:embeddedFont>
      <p:font typeface="Century Gothic" panose="020B0502020202020204" pitchFamily="34" charset="0"/>
      <p:regular r:id="rId25"/>
      <p:bold r:id="rId26"/>
      <p:italic r:id="rId27"/>
      <p:boldItalic r:id="rId28"/>
    </p:embeddedFont>
    <p:embeddedFont>
      <p:font typeface="Montserrat" panose="00000500000000000000" pitchFamily="2" charset="0"/>
      <p:regular r:id="rId29"/>
      <p:bold r:id="rId30"/>
      <p:italic r:id="rId31"/>
      <p:boldItalic r:id="rId32"/>
    </p:embeddedFont>
    <p:embeddedFont>
      <p:font typeface="Montserrat ExtraBold" panose="00000900000000000000" pitchFamily="2" charset="0"/>
      <p:bold r:id="rId33"/>
      <p:italic r:id="rId34"/>
      <p:boldItalic r:id="rId35"/>
    </p:embeddedFont>
    <p:embeddedFont>
      <p:font typeface="Montserrat Light" panose="00000400000000000000" pitchFamily="2" charset="0"/>
      <p:regular r:id="rId36"/>
      <p:italic r:id="rId37"/>
    </p:embeddedFont>
    <p:embeddedFont>
      <p:font typeface="Segoe UI" panose="020B0502040204020203" pitchFamily="34" charset="0"/>
      <p:regular r:id="rId38"/>
      <p:bold r:id="rId39"/>
      <p:italic r:id="rId40"/>
      <p:boldItalic r:id="rId41"/>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0C14A-0292-0FC0-882A-A9722D5F19CD}" v="88" dt="2026-01-21T09:54:59.701"/>
    <p1510:client id="{66541860-73B1-8862-2224-E8A64F3B901C}" v="1830" dt="2026-01-21T12:47:46.659"/>
    <p1510:client id="{9883FD3D-2535-69CD-9EFD-71299D6DFD60}" v="14" dt="2026-01-21T13:24:08.54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310"/>
        <p:guide pos="982"/>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6.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font" Target="fonts/font1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1/21/2026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1/21/2026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Children’s liturgy: Third Sunday in Ordinary Time (Year A)</a:t>
            </a:r>
          </a:p>
          <a:p>
            <a:endParaRPr lang="en-US" b="1" dirty="0"/>
          </a:p>
          <a:p>
            <a:r>
              <a:rPr lang="en-US" b="1" dirty="0"/>
              <a:t>Preparation</a:t>
            </a:r>
            <a:r>
              <a:rPr lang="en-US" b="1" i="0" u="none" strike="noStrike" kern="1200" dirty="0">
                <a:solidFill>
                  <a:schemeClr val="tx1"/>
                </a:solidFill>
                <a:effectLst/>
              </a:rPr>
              <a:t> of the worship space</a:t>
            </a:r>
            <a:endParaRPr lang="en-US" b="1" dirty="0"/>
          </a:p>
          <a:p>
            <a:r>
              <a:rPr lang="en-US" b="1" i="0" u="none" strike="noStrike" kern="1200" err="1">
                <a:solidFill>
                  <a:schemeClr val="tx1"/>
                </a:solidFill>
                <a:effectLst/>
              </a:rPr>
              <a:t>Colour</a:t>
            </a:r>
            <a:r>
              <a:rPr lang="en-US" b="1" i="0" u="none" strike="noStrike" kern="1200" dirty="0">
                <a:solidFill>
                  <a:schemeClr val="tx1"/>
                </a:solidFill>
                <a:effectLst/>
              </a:rPr>
              <a:t>: </a:t>
            </a:r>
            <a:r>
              <a:rPr lang="en-US" dirty="0"/>
              <a:t>green </a:t>
            </a:r>
          </a:p>
          <a:p>
            <a:r>
              <a:rPr lang="en-US" b="1" i="0" u="none" strike="noStrike" kern="1200" dirty="0">
                <a:solidFill>
                  <a:schemeClr val="tx1"/>
                </a:solidFill>
                <a:effectLst/>
              </a:rPr>
              <a:t>Props: </a:t>
            </a:r>
            <a:r>
              <a:rPr lang="en-US" dirty="0"/>
              <a:t>white and yellow paper for making paper candles</a:t>
            </a:r>
          </a:p>
          <a:p>
            <a:endParaRPr lang="en-US" dirty="0"/>
          </a:p>
          <a:p>
            <a:r>
              <a:rPr lang="en-US" b="1" i="0" u="none" strike="noStrike" kern="1200" dirty="0">
                <a:solidFill>
                  <a:schemeClr val="tx1"/>
                </a:solidFill>
                <a:effectLst/>
              </a:rPr>
              <a:t>Song suggestions</a:t>
            </a:r>
            <a:endParaRPr lang="en-US" b="1" dirty="0"/>
          </a:p>
          <a:p>
            <a:r>
              <a:rPr lang="en-US" dirty="0"/>
              <a:t>Christ be our light (883, Laudate) Walk in the light (771, Laudate)</a:t>
            </a:r>
          </a:p>
          <a:p>
            <a:endParaRPr lang="en-US" b="1" dirty="0"/>
          </a:p>
          <a:p>
            <a:r>
              <a:rPr lang="en-US" b="1" dirty="0"/>
              <a:t>Welcome</a:t>
            </a:r>
          </a:p>
          <a:p>
            <a:r>
              <a:rPr lang="en-US" dirty="0"/>
              <a:t>Today we are going to be talking about light. We are going to think about how we can share light with others.</a:t>
            </a:r>
          </a:p>
          <a:p>
            <a:endParaRPr lang="en-US" b="1" dirty="0"/>
          </a:p>
          <a:p>
            <a:r>
              <a:rPr lang="en-US" dirty="0"/>
              <a:t>All Saints school, Sheffield</a:t>
            </a:r>
          </a:p>
          <a:p>
            <a:r>
              <a:rPr lang="en-US" dirty="0"/>
              <a:t>Photo credit: Thom Flint</a:t>
            </a:r>
            <a:endParaRPr lang="en-US" dirty="0">
              <a:solidFill>
                <a:srgbClr val="000000"/>
              </a:solidFill>
            </a:endParaRPr>
          </a:p>
          <a:p>
            <a:endParaRPr lang="en-US" b="1" dirty="0"/>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Praying, St Mary's RC school, Herefordshire</a:t>
            </a:r>
          </a:p>
          <a:p>
            <a:r>
              <a:rPr lang="en-US" dirty="0">
                <a:latin typeface="Calibri"/>
                <a:ea typeface="Calibri"/>
                <a:cs typeface="Calibri"/>
              </a:rPr>
              <a:t>Photo credit: Victoria Ahmed</a:t>
            </a:r>
          </a:p>
          <a:p>
            <a:r>
              <a:rPr lang="en-US" dirty="0">
                <a:latin typeface="Calibri"/>
                <a:ea typeface="Calibri"/>
                <a:cs typeface="Calibri"/>
              </a:rPr>
              <a:t>Kieran at Flame 2025</a:t>
            </a:r>
            <a:endParaRPr lang="en-US" dirty="0"/>
          </a:p>
          <a:p>
            <a:r>
              <a:rPr lang="en-US" dirty="0">
                <a:latin typeface="Calibri"/>
                <a:ea typeface="Calibri"/>
                <a:cs typeface="Calibri"/>
              </a:rPr>
              <a:t>Photo credit: Amit Rudro</a:t>
            </a:r>
          </a:p>
          <a:p>
            <a:r>
              <a:rPr lang="en-US" dirty="0"/>
              <a:t>Cake sale, St Mary's RC school, Herefordshire</a:t>
            </a:r>
            <a:endParaRPr lang="en-US" dirty="0">
              <a:solidFill>
                <a:srgbClr val="444444"/>
              </a:solidFill>
            </a:endParaRPr>
          </a:p>
          <a:p>
            <a:r>
              <a:rPr lang="en-US" dirty="0"/>
              <a:t>Photo credit: Victoria Ahmed</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3F0725B-8BBF-6349-B206-C25D6BA6A9C8}" type="slidenum">
              <a:rPr lang="en-US" smtClean="0"/>
              <a:t>10</a:t>
            </a:fld>
            <a:endParaRPr lang="en-US"/>
          </a:p>
        </p:txBody>
      </p:sp>
    </p:spTree>
    <p:extLst>
      <p:ext uri="{BB962C8B-B14F-4D97-AF65-F5344CB8AC3E}">
        <p14:creationId xmlns:p14="http://schemas.microsoft.com/office/powerpoint/2010/main" val="3059527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4F4F5"/>
                </a:highlight>
              </a:rPr>
              <a:t>Lighting candles</a:t>
            </a:r>
          </a:p>
          <a:p>
            <a:r>
              <a:rPr lang="en-US" dirty="0"/>
              <a:t>Photo credit: Stock image</a:t>
            </a:r>
          </a:p>
        </p:txBody>
      </p:sp>
      <p:sp>
        <p:nvSpPr>
          <p:cNvPr id="4" name="Slide Number Placeholder 3"/>
          <p:cNvSpPr>
            <a:spLocks noGrp="1"/>
          </p:cNvSpPr>
          <p:nvPr>
            <p:ph type="sldNum" sz="quarter" idx="5"/>
          </p:nvPr>
        </p:nvSpPr>
        <p:spPr/>
        <p:txBody>
          <a:bodyPr/>
          <a:lstStyle/>
          <a:p>
            <a:fld id="{467C0A84-E356-4051-98B9-B29298D6E6F5}" type="slidenum">
              <a:rPr lang="en-GB" smtClean="0"/>
              <a:t>13</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14</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17</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Light in the darkness</a:t>
            </a:r>
          </a:p>
          <a:p>
            <a:r>
              <a:rPr lang="en-GB" dirty="0">
                <a:ea typeface="Calibri"/>
                <a:cs typeface="Calibri"/>
              </a:rPr>
              <a:t>Photo credit: RD Smith on </a:t>
            </a:r>
            <a:r>
              <a:rPr lang="en-GB" dirty="0" err="1">
                <a:ea typeface="Calibri"/>
                <a:cs typeface="Calibri"/>
              </a:rPr>
              <a:t>Unsplash</a:t>
            </a:r>
            <a:endParaRPr lang="en-GB" dirty="0">
              <a:ea typeface="Calibri"/>
              <a:cs typeface="Calibri"/>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Playing together</a:t>
            </a:r>
            <a:endParaRPr lang="en-GB" dirty="0"/>
          </a:p>
          <a:p>
            <a:r>
              <a:rPr lang="en-US" dirty="0">
                <a:ea typeface="Calibri"/>
                <a:cs typeface="Calibri"/>
              </a:rPr>
              <a:t>Photo credit: </a:t>
            </a:r>
            <a:r>
              <a:rPr lang="en-US" dirty="0">
                <a:solidFill>
                  <a:srgbClr val="38383C"/>
                </a:solidFill>
                <a:highlight>
                  <a:srgbClr val="F4F4F5"/>
                </a:highlight>
              </a:rPr>
              <a:t> Stock image</a:t>
            </a:r>
          </a:p>
          <a:p>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Ayra, Pakistan</a:t>
            </a:r>
          </a:p>
          <a:p>
            <a:r>
              <a:rPr lang="en-US" dirty="0">
                <a:ea typeface="Calibri"/>
                <a:cs typeface="Calibri"/>
              </a:rPr>
              <a:t>Photo credit: </a:t>
            </a:r>
            <a:r>
              <a:rPr lang="en-US" dirty="0" err="1">
                <a:solidFill>
                  <a:srgbClr val="38383C"/>
                </a:solidFill>
                <a:highlight>
                  <a:srgbClr val="F4F4F5"/>
                </a:highlight>
              </a:rPr>
              <a:t>Khaula</a:t>
            </a:r>
            <a:r>
              <a:rPr lang="en-US" dirty="0">
                <a:solidFill>
                  <a:srgbClr val="38383C"/>
                </a:solidFill>
                <a:highlight>
                  <a:srgbClr val="F4F4F5"/>
                </a:highlight>
              </a:rPr>
              <a:t> Jamil/ CWSA</a:t>
            </a:r>
            <a:endParaRPr lang="en-US" dirty="0">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Marie-Claire and her family share a meal, DRC</a:t>
            </a:r>
          </a:p>
          <a:p>
            <a:r>
              <a:rPr lang="en-US" dirty="0"/>
              <a:t>Photo credit: Thom Flint</a:t>
            </a: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sun in the sky</a:t>
            </a:r>
          </a:p>
          <a:p>
            <a:r>
              <a:rPr lang="en-US" dirty="0"/>
              <a:t>Photo credit: </a:t>
            </a:r>
            <a:r>
              <a:rPr lang="en-US" dirty="0">
                <a:solidFill>
                  <a:srgbClr val="000000"/>
                </a:solidFill>
              </a:rPr>
              <a:t>Rajiv Bajaj on </a:t>
            </a:r>
            <a:r>
              <a:rPr lang="en-US" dirty="0" err="1">
                <a:solidFill>
                  <a:srgbClr val="000000"/>
                </a:solidFill>
              </a:rPr>
              <a:t>Unsplash</a:t>
            </a:r>
            <a:r>
              <a:rPr lang="en-US" dirty="0">
                <a:solidFill>
                  <a:srgbClr val="000000"/>
                </a:solidFill>
              </a:rPr>
              <a:t> </a:t>
            </a:r>
            <a:endParaRPr lang="en-US" dirty="0">
              <a:solidFill>
                <a:srgbClr val="38383C"/>
              </a:solidFill>
              <a:highlight>
                <a:srgbClr val="FFFFFF"/>
              </a:highlight>
            </a:endParaRPr>
          </a:p>
        </p:txBody>
      </p:sp>
      <p:sp>
        <p:nvSpPr>
          <p:cNvPr id="4" name="Slide Number Placeholder 3"/>
          <p:cNvSpPr>
            <a:spLocks noGrp="1"/>
          </p:cNvSpPr>
          <p:nvPr>
            <p:ph type="sldNum" sz="quarter" idx="5"/>
          </p:nvPr>
        </p:nvSpPr>
        <p:spPr/>
        <p:txBody>
          <a:bodyPr/>
          <a:lstStyle/>
          <a:p>
            <a:fld id="{A3F0725B-8BBF-6349-B206-C25D6BA6A9C8}" type="slidenum">
              <a:rPr lang="en-US" smtClean="0"/>
              <a:t>8</a:t>
            </a:fld>
            <a:endParaRPr lang="en-US"/>
          </a:p>
        </p:txBody>
      </p:sp>
    </p:spTree>
    <p:extLst>
      <p:ext uri="{BB962C8B-B14F-4D97-AF65-F5344CB8AC3E}">
        <p14:creationId xmlns:p14="http://schemas.microsoft.com/office/powerpoint/2010/main" val="3473657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Smiling child</a:t>
            </a:r>
          </a:p>
          <a:p>
            <a:r>
              <a:rPr lang="en-US" dirty="0">
                <a:latin typeface="Calibri"/>
                <a:ea typeface="Calibri"/>
                <a:cs typeface="Calibri"/>
              </a:rPr>
              <a:t>Photo credit: Stock images</a:t>
            </a:r>
          </a:p>
        </p:txBody>
      </p:sp>
      <p:sp>
        <p:nvSpPr>
          <p:cNvPr id="4" name="Slide Number Placeholder 3"/>
          <p:cNvSpPr>
            <a:spLocks noGrp="1"/>
          </p:cNvSpPr>
          <p:nvPr>
            <p:ph type="sldNum" sz="quarter" idx="5"/>
          </p:nvPr>
        </p:nvSpPr>
        <p:spPr/>
        <p:txBody>
          <a:bodyPr/>
          <a:lstStyle/>
          <a:p>
            <a:fld id="{A3F0725B-8BBF-6349-B206-C25D6BA6A9C8}" type="slidenum">
              <a:rPr lang="en-US" smtClean="0"/>
              <a:t>9</a:t>
            </a:fld>
            <a:endParaRPr lang="en-US"/>
          </a:p>
        </p:txBody>
      </p:sp>
    </p:spTree>
    <p:extLst>
      <p:ext uri="{BB962C8B-B14F-4D97-AF65-F5344CB8AC3E}">
        <p14:creationId xmlns:p14="http://schemas.microsoft.com/office/powerpoint/2010/main" val="212450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21/01/2026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21/01/2026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21/01/2026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hyperlink" Target="https://assets.ctfassets.net/vy3axnuecuwj/b327a24f91248092c4db27084d07442d029b0277e0b773e643e8a298f42bd158/0b9ffef2ab7b5ca63dc4499f3f222408/Children-s_liturgy_pic_A_-_3rd_Sunday_Ordinary_Time.pdf"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cafod.org.uk/jubilee-schools" TargetMode="External"/><Relationship Id="rId7" Type="http://schemas.openxmlformats.org/officeDocument/2006/relationships/image" Target="../media/image27.jpeg"/><Relationship Id="rId2" Type="http://schemas.openxmlformats.org/officeDocument/2006/relationships/hyperlink" Target="https://cafod.org.uk/education/primary-teaching-resources/primary-school-assemblies/lent-assembly" TargetMode="External"/><Relationship Id="rId1" Type="http://schemas.openxmlformats.org/officeDocument/2006/relationships/slideLayout" Target="../slideLayouts/slideLayout8.xml"/><Relationship Id="rId6" Type="http://schemas.openxmlformats.org/officeDocument/2006/relationships/hyperlink" Target="https://cafod.org.uk/education/school-fundraising/big-lent-walk-resources-for-schools" TargetMode="Externa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a:latin typeface="Century Gothic"/>
              </a:rPr>
              <a:t>Gospel Celebration of the Word</a:t>
            </a:r>
            <a:endParaRPr lang="en-US">
              <a:latin typeface="Century Gothic" panose="020B0502020202020204" pitchFamily="34" charset="0"/>
            </a:endParaRPr>
          </a:p>
        </p:txBody>
      </p:sp>
      <p:sp>
        <p:nvSpPr>
          <p:cNvPr id="5" name="TextBox 4">
            <a:extLst>
              <a:ext uri="{FF2B5EF4-FFF2-40B4-BE49-F238E27FC236}">
                <a16:creationId xmlns:a16="http://schemas.microsoft.com/office/drawing/2014/main" id="{452ACAF9-520D-B0A2-873F-D17381A8AF66}"/>
              </a:ext>
            </a:extLst>
          </p:cNvPr>
          <p:cNvSpPr txBox="1"/>
          <p:nvPr/>
        </p:nvSpPr>
        <p:spPr>
          <a:xfrm>
            <a:off x="705927" y="1786027"/>
            <a:ext cx="367593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latin typeface="Century Gothic"/>
                <a:cs typeface="Times New Roman"/>
              </a:rPr>
              <a:t>What will you do to share the light of God's love for us all?</a:t>
            </a:r>
            <a:endParaRPr lang="en-US" dirty="0">
              <a:latin typeface="Century Gothic"/>
            </a:endParaRPr>
          </a:p>
        </p:txBody>
      </p:sp>
      <p:pic>
        <p:nvPicPr>
          <p:cNvPr id="8" name="Picture Placeholder 7" descr="A group of candles and a cross on a table&#10;&#10;AI-generated content may be incorrect.">
            <a:extLst>
              <a:ext uri="{FF2B5EF4-FFF2-40B4-BE49-F238E27FC236}">
                <a16:creationId xmlns:a16="http://schemas.microsoft.com/office/drawing/2014/main" id="{101B62F5-AD5B-0F54-4290-14FD51F3EF93}"/>
              </a:ext>
            </a:extLst>
          </p:cNvPr>
          <p:cNvPicPr>
            <a:picLocks noGrp="1" noChangeAspect="1"/>
          </p:cNvPicPr>
          <p:nvPr>
            <p:ph type="pic" sz="quarter" idx="10"/>
          </p:nvPr>
        </p:nvPicPr>
        <p:blipFill>
          <a:blip r:embed="rId3"/>
          <a:srcRect l="13319" r="13319"/>
          <a:stretch/>
        </p:blipFill>
        <p:spPr>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hand with a ring on a pyramid&#10;&#10;AI-generated content may be incorrect.">
            <a:extLst>
              <a:ext uri="{FF2B5EF4-FFF2-40B4-BE49-F238E27FC236}">
                <a16:creationId xmlns:a16="http://schemas.microsoft.com/office/drawing/2014/main" id="{681633D4-F256-4285-06B9-E49CD0515DFB}"/>
              </a:ext>
            </a:extLst>
          </p:cNvPr>
          <p:cNvPicPr>
            <a:picLocks noChangeAspect="1"/>
          </p:cNvPicPr>
          <p:nvPr/>
        </p:nvPicPr>
        <p:blipFill>
          <a:blip r:embed="rId3"/>
          <a:stretch>
            <a:fillRect/>
          </a:stretch>
        </p:blipFill>
        <p:spPr>
          <a:xfrm rot="-600000">
            <a:off x="4918288" y="3060916"/>
            <a:ext cx="2252099" cy="1501399"/>
          </a:xfrm>
          <a:prstGeom prst="rect">
            <a:avLst/>
          </a:prstGeom>
        </p:spPr>
      </p:pic>
      <p:sp>
        <p:nvSpPr>
          <p:cNvPr id="4" name="Footer Placeholder 3">
            <a:extLst>
              <a:ext uri="{FF2B5EF4-FFF2-40B4-BE49-F238E27FC236}">
                <a16:creationId xmlns:a16="http://schemas.microsoft.com/office/drawing/2014/main" id="{11224C86-08D2-98E9-21FF-ED20CB75F3C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619B3A-112B-C873-A7A1-A5CED715FFA1}"/>
              </a:ext>
            </a:extLst>
          </p:cNvPr>
          <p:cNvSpPr>
            <a:spLocks noGrp="1"/>
          </p:cNvSpPr>
          <p:nvPr>
            <p:ph type="sldNum" sz="quarter" idx="12"/>
          </p:nvPr>
        </p:nvSpPr>
        <p:spPr/>
        <p:txBody>
          <a:bodyPr/>
          <a:lstStyle/>
          <a:p>
            <a:fld id="{EA6EBE3F-60D7-48A8-BD0B-B317D75812BF}" type="slidenum">
              <a:rPr lang="en-GB" smtClean="0"/>
              <a:t>10</a:t>
            </a:fld>
            <a:endParaRPr lang="en-GB"/>
          </a:p>
        </p:txBody>
      </p:sp>
      <p:sp>
        <p:nvSpPr>
          <p:cNvPr id="6" name="TextBox 5">
            <a:extLst>
              <a:ext uri="{FF2B5EF4-FFF2-40B4-BE49-F238E27FC236}">
                <a16:creationId xmlns:a16="http://schemas.microsoft.com/office/drawing/2014/main" id="{D4AC5633-62DB-F832-027A-39EFFD828AF6}"/>
              </a:ext>
            </a:extLst>
          </p:cNvPr>
          <p:cNvSpPr txBox="1"/>
          <p:nvPr/>
        </p:nvSpPr>
        <p:spPr>
          <a:xfrm>
            <a:off x="321866" y="721512"/>
            <a:ext cx="462203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We can remember our brothers and sisters living in poverty around the world in our prayers. </a:t>
            </a:r>
            <a:endParaRPr lang="en-US" dirty="0"/>
          </a:p>
          <a:p>
            <a:pPr algn="l"/>
            <a:endParaRPr lang="en-US" dirty="0">
              <a:latin typeface="Century Gothic"/>
            </a:endParaRPr>
          </a:p>
          <a:p>
            <a:pPr algn="l"/>
            <a:r>
              <a:rPr lang="en-US" dirty="0">
                <a:latin typeface="Century Gothic"/>
              </a:rPr>
              <a:t>We can stand in solidarity with them by speaking out against unfair situations. </a:t>
            </a:r>
          </a:p>
          <a:p>
            <a:pPr algn="l"/>
            <a:endParaRPr lang="en-US" dirty="0">
              <a:latin typeface="Century Gothic"/>
            </a:endParaRPr>
          </a:p>
          <a:p>
            <a:pPr algn="l"/>
            <a:r>
              <a:rPr lang="en-US" dirty="0">
                <a:latin typeface="Century Gothic"/>
              </a:rPr>
              <a:t>We can raise money for CAFOD to help our global family in need have enough food to eat, clean water to drink and the things they need for a happy life. </a:t>
            </a:r>
          </a:p>
          <a:p>
            <a:pPr algn="l"/>
            <a:endParaRPr lang="en-US" dirty="0">
              <a:latin typeface="Century Gothic"/>
            </a:endParaRPr>
          </a:p>
          <a:p>
            <a:pPr algn="l"/>
            <a:r>
              <a:rPr lang="en-US" dirty="0">
                <a:latin typeface="Century Gothic"/>
              </a:rPr>
              <a:t>And that would bring a smile to all of our faces!</a:t>
            </a:r>
          </a:p>
        </p:txBody>
      </p:sp>
      <p:pic>
        <p:nvPicPr>
          <p:cNvPr id="7" name="Picture 6" descr="A person holding a sign&#10;&#10;AI-generated content may be incorrect.">
            <a:extLst>
              <a:ext uri="{FF2B5EF4-FFF2-40B4-BE49-F238E27FC236}">
                <a16:creationId xmlns:a16="http://schemas.microsoft.com/office/drawing/2014/main" id="{5F42BF52-EBA3-FB24-3B81-8108B2BF21B8}"/>
              </a:ext>
            </a:extLst>
          </p:cNvPr>
          <p:cNvPicPr>
            <a:picLocks noChangeAspect="1"/>
          </p:cNvPicPr>
          <p:nvPr/>
        </p:nvPicPr>
        <p:blipFill>
          <a:blip r:embed="rId4"/>
          <a:stretch>
            <a:fillRect/>
          </a:stretch>
        </p:blipFill>
        <p:spPr>
          <a:xfrm rot="660000">
            <a:off x="6601190" y="2280125"/>
            <a:ext cx="2234472" cy="1489648"/>
          </a:xfrm>
          <a:prstGeom prst="rect">
            <a:avLst/>
          </a:prstGeom>
        </p:spPr>
      </p:pic>
      <p:pic>
        <p:nvPicPr>
          <p:cNvPr id="8" name="Picture 7" descr="A child in a green sweater and glasses praying&#10;&#10;AI-generated content may be incorrect.">
            <a:extLst>
              <a:ext uri="{FF2B5EF4-FFF2-40B4-BE49-F238E27FC236}">
                <a16:creationId xmlns:a16="http://schemas.microsoft.com/office/drawing/2014/main" id="{3F0968E6-F5FC-608E-AE3E-609F35D3DF07}"/>
              </a:ext>
            </a:extLst>
          </p:cNvPr>
          <p:cNvPicPr>
            <a:picLocks noChangeAspect="1"/>
          </p:cNvPicPr>
          <p:nvPr/>
        </p:nvPicPr>
        <p:blipFill>
          <a:blip r:embed="rId5"/>
          <a:stretch>
            <a:fillRect/>
          </a:stretch>
        </p:blipFill>
        <p:spPr>
          <a:xfrm rot="-600000">
            <a:off x="5053900" y="871780"/>
            <a:ext cx="2252098" cy="1520772"/>
          </a:xfrm>
          <a:prstGeom prst="rect">
            <a:avLst/>
          </a:prstGeom>
        </p:spPr>
      </p:pic>
    </p:spTree>
    <p:extLst>
      <p:ext uri="{BB962C8B-B14F-4D97-AF65-F5344CB8AC3E}">
        <p14:creationId xmlns:p14="http://schemas.microsoft.com/office/powerpoint/2010/main" val="133227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dirty="0">
                <a:latin typeface="Century Gothic"/>
              </a:rPr>
              <a:t>We pray for all people who are poor:</a:t>
            </a:r>
          </a:p>
          <a:p>
            <a:pPr marL="0" indent="0">
              <a:buNone/>
            </a:pPr>
            <a:r>
              <a:rPr lang="en-GB" sz="1600" dirty="0">
                <a:solidFill>
                  <a:schemeClr val="bg1"/>
                </a:solidFill>
                <a:latin typeface="Century Gothic"/>
                <a:ea typeface="Calibri"/>
                <a:cs typeface="Times New Roman"/>
              </a:rPr>
              <a:t>that they may hold onto the hope for a better future and find the support they need from others, as they work to build a better world. </a:t>
            </a:r>
          </a:p>
          <a:p>
            <a:pPr marL="0" indent="0">
              <a:buNone/>
            </a:pPr>
            <a:r>
              <a:rPr lang="en-GB" sz="1600" dirty="0">
                <a:solidFill>
                  <a:schemeClr val="bg1"/>
                </a:solidFill>
                <a:latin typeface="Century Gothic"/>
                <a:ea typeface="Calibri"/>
                <a:cs typeface="Times New Roman"/>
              </a:rPr>
              <a:t>Lord in your mercy…</a:t>
            </a:r>
            <a:endParaRPr lang="en-GB" sz="1600">
              <a:solidFill>
                <a:schemeClr val="bg1"/>
              </a:solidFill>
              <a:latin typeface="Century Gothic"/>
            </a:endParaRPr>
          </a:p>
          <a:p>
            <a:pPr marL="0" indent="0">
              <a:buNone/>
            </a:pPr>
            <a:endParaRPr lang="en-US" sz="1600" dirty="0">
              <a:latin typeface="Century Gothic"/>
            </a:endParaRPr>
          </a:p>
          <a:p>
            <a:pPr marL="0" indent="0">
              <a:buNone/>
            </a:pPr>
            <a:endParaRPr lang="en-US" sz="1600" dirty="0">
              <a:latin typeface="Century Gothic" panose="020B0502020202020204" pitchFamily="34" charset="0"/>
            </a:endParaRPr>
          </a:p>
          <a:p>
            <a:pPr marL="0" indent="0">
              <a:buNone/>
            </a:pPr>
            <a:r>
              <a:rPr lang="en-US" sz="1600" dirty="0">
                <a:latin typeface="Century Gothic"/>
              </a:rPr>
              <a:t> </a:t>
            </a:r>
            <a:endParaRPr lang="en-US" sz="1600" dirty="0">
              <a:latin typeface="Century Gothic" panose="020B0502020202020204" pitchFamily="34" charset="0"/>
            </a:endParaRPr>
          </a:p>
          <a:p>
            <a:pPr marL="0" indent="0">
              <a:buNone/>
            </a:pPr>
            <a:endParaRPr lang="en-US" sz="1600" dirty="0">
              <a:solidFill>
                <a:srgbClr val="85A321"/>
              </a:solidFill>
              <a:latin typeface="Century Gothic" panose="020B0502020202020204" pitchFamily="34" charset="0"/>
              <a:cs typeface="Times New Roman"/>
            </a:endParaRPr>
          </a:p>
          <a:p>
            <a:pPr marL="0" indent="0">
              <a:buNone/>
            </a:pPr>
            <a:endParaRPr lang="en-US" sz="1600" dirty="0">
              <a:solidFill>
                <a:srgbClr val="85A321"/>
              </a:solidFill>
              <a:latin typeface="Century Gothic" panose="020B0502020202020204" pitchFamily="34" charset="0"/>
              <a:cs typeface="Times New Roman"/>
            </a:endParaRPr>
          </a:p>
          <a:p>
            <a:pPr marL="0" indent="0">
              <a:buNone/>
            </a:pPr>
            <a:r>
              <a:rPr lang="en-US" sz="1600" dirty="0">
                <a:latin typeface="Century Gothic"/>
                <a:cs typeface="Times New Roman"/>
              </a:rPr>
              <a:t>We pray for our parish, families and friends:</a:t>
            </a:r>
            <a:r>
              <a:rPr lang="en-US" sz="1600" dirty="0">
                <a:solidFill>
                  <a:srgbClr val="A2C617"/>
                </a:solidFill>
                <a:latin typeface="Century Gothic"/>
                <a:cs typeface="Times New Roman"/>
              </a:rPr>
              <a:t> </a:t>
            </a:r>
            <a:endParaRPr lang="en-US" sz="1600">
              <a:solidFill>
                <a:srgbClr val="FFFFFF"/>
              </a:solidFill>
              <a:latin typeface="Century Gothic"/>
              <a:cs typeface="Times New Roman"/>
            </a:endParaRPr>
          </a:p>
          <a:p>
            <a:pPr marL="0" indent="0">
              <a:buNone/>
            </a:pPr>
            <a:r>
              <a:rPr lang="en-US" sz="1600" dirty="0">
                <a:solidFill>
                  <a:schemeClr val="bg1"/>
                </a:solidFill>
                <a:latin typeface="Century Gothic"/>
                <a:cs typeface="Times New Roman"/>
              </a:rPr>
              <a:t>that we may know the light of Christ and share that light with all we meet. </a:t>
            </a:r>
          </a:p>
          <a:p>
            <a:pPr marL="0" indent="0">
              <a:buNone/>
            </a:pPr>
            <a:r>
              <a:rPr lang="en-US" sz="1600" dirty="0">
                <a:solidFill>
                  <a:schemeClr val="bg1"/>
                </a:solidFill>
                <a:latin typeface="Century Gothic"/>
                <a:cs typeface="Times New Roman"/>
              </a:rPr>
              <a:t>Lord in your mercy...</a:t>
            </a:r>
          </a:p>
          <a:p>
            <a:pPr marL="0" indent="0">
              <a:buNone/>
            </a:pPr>
            <a:endParaRPr lang="en-US" sz="1600" dirty="0">
              <a:solidFill>
                <a:schemeClr val="tx1"/>
              </a:solidFill>
              <a:latin typeface="Century Gothic"/>
            </a:endParaRPr>
          </a:p>
          <a:p>
            <a:pPr marL="121920" indent="-121920"/>
            <a:endParaRPr lang="en-US" sz="1600" dirty="0">
              <a:solidFill>
                <a:schemeClr val="tx1"/>
              </a:solidFill>
              <a:latin typeface="Century Gothic"/>
            </a:endParaRPr>
          </a:p>
          <a:p>
            <a:pPr marL="121920" indent="-121920"/>
            <a:endParaRPr lang="en-US" sz="150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2622759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840655" y="1127092"/>
            <a:ext cx="6206299" cy="3285884"/>
          </a:xfrm>
        </p:spPr>
        <p:txBody>
          <a:bodyPr vert="horz" lIns="731520" tIns="365760" rIns="365760" bIns="45720" numCol="2" spcCol="274320" rtlCol="0" anchor="t">
            <a:noAutofit/>
          </a:bodyPr>
          <a:lstStyle/>
          <a:p>
            <a:pPr marL="0" indent="0">
              <a:buNone/>
            </a:pPr>
            <a:r>
              <a:rPr lang="en-US" sz="1600" dirty="0">
                <a:latin typeface="Century Gothic"/>
              </a:rPr>
              <a:t>We pray for the church in the world: </a:t>
            </a:r>
            <a:r>
              <a:rPr lang="en-GB" sz="1600" dirty="0">
                <a:solidFill>
                  <a:schemeClr val="bg1"/>
                </a:solidFill>
                <a:latin typeface="Century Gothic"/>
              </a:rPr>
              <a:t> </a:t>
            </a:r>
            <a:endParaRPr lang="en-US" sz="1600">
              <a:solidFill>
                <a:schemeClr val="bg1"/>
              </a:solidFill>
              <a:latin typeface="Montserrat ExtraBold"/>
            </a:endParaRPr>
          </a:p>
          <a:p>
            <a:pPr marL="0" indent="0">
              <a:buNone/>
            </a:pPr>
            <a:r>
              <a:rPr lang="en-GB" sz="1600" dirty="0">
                <a:solidFill>
                  <a:schemeClr val="bg1"/>
                </a:solidFill>
                <a:latin typeface="Century Gothic"/>
              </a:rPr>
              <a:t>that as it spreads the message of Jesus, Light of the World, it may work to share comfort and hope with those in need.</a:t>
            </a:r>
          </a:p>
          <a:p>
            <a:pPr marL="0" indent="0">
              <a:buNone/>
            </a:pPr>
            <a:r>
              <a:rPr lang="en-GB" sz="1600" dirty="0">
                <a:solidFill>
                  <a:schemeClr val="bg1"/>
                </a:solidFill>
                <a:latin typeface="Century Gothic"/>
              </a:rPr>
              <a:t>Lord in your mercy…</a:t>
            </a:r>
            <a:endParaRPr lang="en-US" sz="1600">
              <a:solidFill>
                <a:schemeClr val="bg1"/>
              </a:solidFill>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r>
              <a:rPr lang="en-US" sz="1600" dirty="0">
                <a:solidFill>
                  <a:srgbClr val="A2C617"/>
                </a:solidFill>
                <a:latin typeface="Century Gothic"/>
                <a:cs typeface="Times New Roman"/>
              </a:rPr>
              <a:t>God of hope, share your light with all your children: </a:t>
            </a:r>
            <a:r>
              <a:rPr lang="en-US" sz="1600" dirty="0">
                <a:solidFill>
                  <a:schemeClr val="bg1"/>
                </a:solidFill>
                <a:latin typeface="Century Gothic"/>
                <a:cs typeface="Times New Roman"/>
              </a:rPr>
              <a:t>help us to work together to help those among us who are in need. </a:t>
            </a:r>
            <a:endParaRPr lang="en-GB" sz="1600">
              <a:solidFill>
                <a:schemeClr val="bg1"/>
              </a:solidFill>
              <a:latin typeface="Montserrat ExtraBold"/>
              <a:cs typeface="Times New Roman"/>
            </a:endParaRPr>
          </a:p>
          <a:p>
            <a:pPr marL="0" indent="0">
              <a:buNone/>
            </a:pPr>
            <a:r>
              <a:rPr lang="en-US" sz="1600" dirty="0">
                <a:solidFill>
                  <a:schemeClr val="bg1"/>
                </a:solidFill>
                <a:latin typeface="Century Gothic"/>
                <a:cs typeface="Times New Roman"/>
              </a:rPr>
              <a:t>Amen. </a:t>
            </a:r>
          </a:p>
          <a:p>
            <a:pPr marL="0" indent="0">
              <a:buNone/>
            </a:pPr>
            <a:endParaRPr lang="en-GB" sz="1600" dirty="0">
              <a:solidFill>
                <a:srgbClr val="FF0000"/>
              </a:solidFill>
              <a:latin typeface="Century Gothic"/>
              <a:cs typeface="Times New Roman"/>
            </a:endParaRPr>
          </a:p>
          <a:p>
            <a:pPr marL="0" indent="0">
              <a:buNone/>
            </a:pPr>
            <a:endParaRPr lang="en-GB" sz="1600" dirty="0">
              <a:solidFill>
                <a:schemeClr val="tx1"/>
              </a:solidFill>
              <a:latin typeface="Century Gothic"/>
              <a:cs typeface="Times New Roman"/>
            </a:endParaRPr>
          </a:p>
          <a:p>
            <a:pPr marL="0" indent="0">
              <a:buNone/>
            </a:pPr>
            <a:endParaRPr lang="en-US" sz="1600" dirty="0">
              <a:solidFill>
                <a:srgbClr val="000000"/>
              </a:solidFill>
            </a:endParaRPr>
          </a:p>
          <a:p>
            <a:pPr marL="121920" indent="-121920"/>
            <a:endParaRPr lang="en-US" sz="1600" dirty="0"/>
          </a:p>
          <a:p>
            <a:pPr marL="121920" indent="-121920"/>
            <a:endParaRPr lang="en-US" sz="1500"/>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2257934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856030" y="4066124"/>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2"/>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218993" y="1759007"/>
            <a:ext cx="3856538"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latin typeface="Century Gothic"/>
                <a:cs typeface="Times New Roman"/>
              </a:rPr>
              <a:t>What will you do this week to share the light of God's love for us all?</a:t>
            </a:r>
            <a:endParaRPr lang="en-US" dirty="0"/>
          </a:p>
        </p:txBody>
      </p:sp>
      <p:pic>
        <p:nvPicPr>
          <p:cNvPr id="5" name="Picture 4" descr="A person looking at lit candles&#10;&#10;AI-generated content may be incorrect.">
            <a:extLst>
              <a:ext uri="{FF2B5EF4-FFF2-40B4-BE49-F238E27FC236}">
                <a16:creationId xmlns:a16="http://schemas.microsoft.com/office/drawing/2014/main" id="{A9771A26-6917-1FB8-7768-21A01EB966D9}"/>
              </a:ext>
            </a:extLst>
          </p:cNvPr>
          <p:cNvPicPr>
            <a:picLocks noChangeAspect="1"/>
          </p:cNvPicPr>
          <p:nvPr/>
        </p:nvPicPr>
        <p:blipFill>
          <a:blip r:embed="rId5"/>
          <a:stretch>
            <a:fillRect/>
          </a:stretch>
        </p:blipFill>
        <p:spPr>
          <a:xfrm>
            <a:off x="4082027" y="957921"/>
            <a:ext cx="4807917" cy="3227658"/>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83120" y="859208"/>
            <a:ext cx="8581760" cy="5640006"/>
          </a:xfrm>
          <a:prstGeom prst="rect">
            <a:avLst/>
          </a:prstGeom>
          <a:noFill/>
        </p:spPr>
        <p:txBody>
          <a:bodyPr wrap="square" lIns="68580" tIns="34290" rIns="68580" bIns="34290" anchor="t">
            <a:spAutoFit/>
          </a:bodyPr>
          <a:lstStyle/>
          <a:p>
            <a:r>
              <a:rPr lang="en-GB" sz="1500" b="1" dirty="0">
                <a:latin typeface="Century Gothic"/>
              </a:rPr>
              <a:t>Activity suggestions</a:t>
            </a:r>
            <a:endParaRPr lang="en-GB" sz="1500" b="1" dirty="0">
              <a:solidFill>
                <a:srgbClr val="000000"/>
              </a:solidFill>
              <a:latin typeface="Century Gothic"/>
            </a:endParaRPr>
          </a:p>
          <a:p>
            <a:endParaRPr lang="en-US" sz="1500" dirty="0">
              <a:latin typeface="Century Gothic"/>
            </a:endParaRPr>
          </a:p>
          <a:p>
            <a:r>
              <a:rPr lang="en-US" sz="1500" dirty="0">
                <a:latin typeface="Century Gothic"/>
                <a:hlinkClick r:id="rId3"/>
              </a:rPr>
              <a:t>Download the illustration</a:t>
            </a:r>
            <a:endParaRPr lang="en-US">
              <a:latin typeface="Century Gothic"/>
            </a:endParaRPr>
          </a:p>
          <a:p>
            <a:endParaRPr lang="en-US" sz="1500">
              <a:latin typeface="Century Gothic"/>
              <a:cs typeface="Times New Roman"/>
            </a:endParaRPr>
          </a:p>
          <a:p>
            <a:pPr algn="l"/>
            <a:r>
              <a:rPr lang="en-GB" sz="1500" dirty="0">
                <a:latin typeface="Century Gothic"/>
                <a:cs typeface="Times New Roman"/>
              </a:rPr>
              <a:t>Discuss the accompanying illustration with the children. The boy in the picture lives in South America. The houses are a little bit different from those in England and Wales, the plants and animals are a bit different too. It is the same sun that he is watching rise though. Invite the children to colour in the picture and to write in the sun what they will do this week to share the light of Jesus with others.</a:t>
            </a:r>
          </a:p>
          <a:p>
            <a:pPr algn="l"/>
            <a:endParaRPr lang="en-GB" sz="1500" dirty="0">
              <a:latin typeface="Century Gothic"/>
              <a:cs typeface="Times New Roman"/>
            </a:endParaRPr>
          </a:p>
          <a:p>
            <a:pPr algn="l"/>
            <a:r>
              <a:rPr lang="en-GB" sz="1500" dirty="0">
                <a:latin typeface="Century Gothic"/>
                <a:cs typeface="Times New Roman"/>
              </a:rPr>
              <a:t>Encourage the children to write a short prayer for their brothers and sisters around the world on a piece of paper (landscape A4). Roll the paper up, tape it, and stick a yellow flame-shaped piece of paper to the top to make a candle. They could carry the paper candle out into Mass to show the light of Christ that they are going to spread in the world this week.</a:t>
            </a:r>
            <a:endParaRPr lang="en-GB">
              <a:latin typeface="Century Gothic"/>
            </a:endParaRPr>
          </a:p>
          <a:p>
            <a:pPr algn="l"/>
            <a:endParaRPr lang="en-GB" sz="1500" dirty="0">
              <a:latin typeface="Century Gothic"/>
              <a:cs typeface="Times New Roman"/>
            </a:endParaRPr>
          </a:p>
          <a:p>
            <a:pPr algn="l"/>
            <a:endParaRPr lang="en-GB" sz="1500" dirty="0">
              <a:latin typeface="Century Gothic"/>
              <a:cs typeface="Times New Roman"/>
            </a:endParaRPr>
          </a:p>
          <a:p>
            <a:pPr algn="l"/>
            <a:endParaRPr lang="en-GB" sz="1500" dirty="0">
              <a:latin typeface="Century Gothic"/>
              <a:cs typeface="Times New Roman"/>
            </a:endParaRPr>
          </a:p>
          <a:p>
            <a:pPr algn="l"/>
            <a:endParaRPr lang="en-GB" sz="1500" dirty="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400">
              <a:latin typeface="Century Gothic"/>
              <a:cs typeface="Times New Roman"/>
            </a:endParaRPr>
          </a:p>
          <a:p>
            <a:pPr algn="l"/>
            <a:endParaRPr lang="en-GB" sz="1400">
              <a:latin typeface="Century Gothic"/>
              <a:cs typeface="Times New Roman"/>
            </a:endParaRPr>
          </a:p>
        </p:txBody>
      </p:sp>
      <p:pic>
        <p:nvPicPr>
          <p:cNvPr id="2" name="Picture 1" descr="A drawing of a house with a cactus and a child looking out of the window&#10;&#10;AI-generated content may be incorrect.">
            <a:extLst>
              <a:ext uri="{FF2B5EF4-FFF2-40B4-BE49-F238E27FC236}">
                <a16:creationId xmlns:a16="http://schemas.microsoft.com/office/drawing/2014/main" id="{6FEC8D32-D2D7-AA70-E5C7-D74F819CD2C0}"/>
              </a:ext>
            </a:extLst>
          </p:cNvPr>
          <p:cNvPicPr>
            <a:picLocks noChangeAspect="1"/>
          </p:cNvPicPr>
          <p:nvPr/>
        </p:nvPicPr>
        <p:blipFill>
          <a:blip r:embed="rId4"/>
          <a:stretch>
            <a:fillRect/>
          </a:stretch>
        </p:blipFill>
        <p:spPr>
          <a:xfrm>
            <a:off x="2940521" y="103057"/>
            <a:ext cx="1061279" cy="1508386"/>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5C713F6-61A2-0C49-8ADA-C1292CFCFC3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D2B873E-8AE1-53E3-1455-C6B29EA579E7}"/>
              </a:ext>
            </a:extLst>
          </p:cNvPr>
          <p:cNvSpPr>
            <a:spLocks noGrp="1"/>
          </p:cNvSpPr>
          <p:nvPr>
            <p:ph type="sldNum" sz="quarter" idx="12"/>
          </p:nvPr>
        </p:nvSpPr>
        <p:spPr/>
        <p:txBody>
          <a:bodyPr/>
          <a:lstStyle/>
          <a:p>
            <a:fld id="{EA6EBE3F-60D7-48A8-BD0B-B317D75812BF}" type="slidenum">
              <a:rPr lang="en-GB" smtClean="0"/>
              <a:t>15</a:t>
            </a:fld>
            <a:endParaRPr lang="en-GB"/>
          </a:p>
        </p:txBody>
      </p:sp>
      <p:sp>
        <p:nvSpPr>
          <p:cNvPr id="2" name="TextBox 1">
            <a:extLst>
              <a:ext uri="{FF2B5EF4-FFF2-40B4-BE49-F238E27FC236}">
                <a16:creationId xmlns:a16="http://schemas.microsoft.com/office/drawing/2014/main" id="{341E51C1-EFFF-9A9B-0FBE-44D1492D5282}"/>
              </a:ext>
            </a:extLst>
          </p:cNvPr>
          <p:cNvSpPr txBox="1"/>
          <p:nvPr/>
        </p:nvSpPr>
        <p:spPr>
          <a:xfrm>
            <a:off x="389381" y="992924"/>
            <a:ext cx="835225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500" dirty="0">
                <a:latin typeface="Century Gothic"/>
              </a:rPr>
              <a:t>Remind the children to share all that they have heard and thought about today with the people at home. If they have written a prayer, encourage them to say it together at home during the week. </a:t>
            </a:r>
          </a:p>
          <a:p>
            <a:pPr algn="l"/>
            <a:endParaRPr lang="en-GB" sz="1500" dirty="0">
              <a:latin typeface="Century Gothic"/>
            </a:endParaRPr>
          </a:p>
          <a:p>
            <a:pPr algn="l"/>
            <a:r>
              <a:rPr lang="en-GB" sz="1500" dirty="0">
                <a:latin typeface="Century Gothic"/>
              </a:rPr>
              <a:t>Remind them to love their neighbours during the week, to care for others and by doing so, to share the light of God’s love for us all with one another.</a:t>
            </a:r>
            <a:endParaRPr lang="en-GB" sz="1500">
              <a:solidFill>
                <a:srgbClr val="000000"/>
              </a:solidFill>
              <a:latin typeface="Century Gothic"/>
            </a:endParaRPr>
          </a:p>
          <a:p>
            <a:pPr algn="l"/>
            <a:endParaRPr lang="en-GB" sz="1500" dirty="0">
              <a:latin typeface="Century Gothic"/>
            </a:endParaRPr>
          </a:p>
          <a:p>
            <a:pPr algn="l"/>
            <a:endParaRPr lang="en-GB" sz="1500" dirty="0">
              <a:latin typeface="Century Gothic"/>
            </a:endParaRPr>
          </a:p>
        </p:txBody>
      </p:sp>
    </p:spTree>
    <p:extLst>
      <p:ext uri="{BB962C8B-B14F-4D97-AF65-F5344CB8AC3E}">
        <p14:creationId xmlns:p14="http://schemas.microsoft.com/office/powerpoint/2010/main" val="593008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660191"/>
            <a:ext cx="2387693" cy="307777"/>
          </a:xfrm>
        </p:spPr>
        <p:txBody>
          <a:bodyPr/>
          <a:lstStyle/>
          <a:p>
            <a:pPr algn="ctr"/>
            <a:r>
              <a:rPr lang="en-US">
                <a:latin typeface="Century Gothic"/>
              </a:rPr>
              <a:t>Big Lent Walk resources</a:t>
            </a:r>
            <a:endParaRPr lang="en-US"/>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299181" y="2660191"/>
            <a:ext cx="2387693" cy="307777"/>
          </a:xfrm>
        </p:spPr>
        <p:txBody>
          <a:bodyPr/>
          <a:lstStyle/>
          <a:p>
            <a:r>
              <a:rPr lang="en-US">
                <a:latin typeface="Century Gothic"/>
              </a:rPr>
              <a:t>Jubilee Pledge resources</a:t>
            </a:r>
            <a:endParaRPr lang="en-US">
              <a:latin typeface="Century Gothic" panose="020B0502020202020204" pitchFamily="34" charset="0"/>
            </a:endParaRPr>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660191"/>
            <a:ext cx="2387693" cy="307777"/>
          </a:xfrm>
        </p:spPr>
        <p:txBody>
          <a:bodyPr/>
          <a:lstStyle/>
          <a:p>
            <a:pPr algn="ctr"/>
            <a:r>
              <a:rPr lang="en-US">
                <a:latin typeface="Century Gothic"/>
              </a:rPr>
              <a:t>Save the date!</a:t>
            </a:r>
            <a:endParaRPr lang="en-US">
              <a:latin typeface="Century Gothic" panose="020B0502020202020204" pitchFamily="34" charset="0"/>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a:latin typeface="Century Gothic"/>
            </a:endParaRPr>
          </a:p>
          <a:p>
            <a:pPr marL="121920" indent="-121920"/>
            <a:endParaRPr lang="en-US"/>
          </a:p>
        </p:txBody>
      </p:sp>
      <p:sp>
        <p:nvSpPr>
          <p:cNvPr id="26" name="Text Placeholder 25">
            <a:extLst>
              <a:ext uri="{FF2B5EF4-FFF2-40B4-BE49-F238E27FC236}">
                <a16:creationId xmlns:a16="http://schemas.microsoft.com/office/drawing/2014/main" id="{4278F38B-28FE-E990-DFC3-45493B46C543}"/>
              </a:ext>
            </a:extLst>
          </p:cNvPr>
          <p:cNvSpPr>
            <a:spLocks noGrp="1"/>
          </p:cNvSpPr>
          <p:nvPr>
            <p:ph type="body" sz="quarter" idx="28"/>
          </p:nvPr>
        </p:nvSpPr>
        <p:spPr>
          <a:xfrm>
            <a:off x="3365130" y="3112180"/>
            <a:ext cx="2612563" cy="1353312"/>
          </a:xfrm>
        </p:spPr>
        <p:txBody>
          <a:bodyPr vert="horz" lIns="0" tIns="0" rIns="91440" bIns="45720" rtlCol="0" anchor="t">
            <a:normAutofit/>
          </a:bodyPr>
          <a:lstStyle/>
          <a:p>
            <a:pPr marL="0" indent="0">
              <a:buNone/>
            </a:pPr>
            <a:r>
              <a:rPr lang="en-US" sz="1400">
                <a:latin typeface="Century Gothic"/>
                <a:hlinkClick r:id="rId2"/>
              </a:rPr>
              <a:t>Join our national assembly</a:t>
            </a:r>
            <a:endParaRPr lang="en-US" sz="1400">
              <a:latin typeface="Century Gothic"/>
            </a:endParaRPr>
          </a:p>
        </p:txBody>
      </p:sp>
      <p:sp>
        <p:nvSpPr>
          <p:cNvPr id="27" name="Text Placeholder 26">
            <a:extLst>
              <a:ext uri="{FF2B5EF4-FFF2-40B4-BE49-F238E27FC236}">
                <a16:creationId xmlns:a16="http://schemas.microsoft.com/office/drawing/2014/main" id="{7CE451F8-C45B-315D-0BD6-C272B41221B8}"/>
              </a:ext>
            </a:extLst>
          </p:cNvPr>
          <p:cNvSpPr>
            <a:spLocks noGrp="1"/>
          </p:cNvSpPr>
          <p:nvPr>
            <p:ph type="body" sz="quarter" idx="29"/>
          </p:nvPr>
        </p:nvSpPr>
        <p:spPr/>
        <p:txBody>
          <a:bodyPr vert="horz" lIns="0" tIns="0" rIns="91440" bIns="45720" rtlCol="0" anchor="t">
            <a:normAutofit/>
          </a:bodyPr>
          <a:lstStyle/>
          <a:p>
            <a:pPr marL="0" indent="0">
              <a:buNone/>
            </a:pPr>
            <a:r>
              <a:rPr lang="en-US" sz="1400">
                <a:latin typeface="Century Gothic"/>
                <a:ea typeface="+mn-lt"/>
                <a:cs typeface="+mn-lt"/>
                <a:hlinkClick r:id="rId3"/>
              </a:rPr>
              <a:t>It's not too late to make a Jubilee Pledge!</a:t>
            </a:r>
            <a:endParaRPr lang="en-US" sz="1400">
              <a:latin typeface="Century Gothic"/>
            </a:endParaRPr>
          </a:p>
          <a:p>
            <a:pPr marL="0" indent="0">
              <a:buNone/>
            </a:pPr>
            <a:endParaRPr lang="en-US"/>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16</a:t>
            </a:fld>
            <a:endParaRPr lang="en-US"/>
          </a:p>
        </p:txBody>
      </p:sp>
      <p:pic>
        <p:nvPicPr>
          <p:cNvPr id="2" name="Picture Placeholder 1" descr="A child sitting on a bench in a field pouring water&#10;&#10;AI-generated content may be incorrect.">
            <a:extLst>
              <a:ext uri="{FF2B5EF4-FFF2-40B4-BE49-F238E27FC236}">
                <a16:creationId xmlns:a16="http://schemas.microsoft.com/office/drawing/2014/main" id="{C5378C02-7D93-7B58-14D3-D304924EF953}"/>
              </a:ext>
            </a:extLst>
          </p:cNvPr>
          <p:cNvPicPr>
            <a:picLocks noGrp="1" noChangeAspect="1"/>
          </p:cNvPicPr>
          <p:nvPr>
            <p:ph type="pic" sz="quarter" idx="30"/>
          </p:nvPr>
        </p:nvPicPr>
        <p:blipFill>
          <a:blip r:embed="rId4"/>
          <a:srcRect t="11878" b="11878"/>
          <a:stretch/>
        </p:blipFill>
        <p:spPr>
          <a:prstGeom prst="rect">
            <a:avLst/>
          </a:prstGeom>
        </p:spPr>
      </p:pic>
      <p:pic>
        <p:nvPicPr>
          <p:cNvPr id="16" name="Picture Placeholder 15" descr="A group of children holding a banner&#10;&#10;AI-generated content may be incorrect.">
            <a:extLst>
              <a:ext uri="{FF2B5EF4-FFF2-40B4-BE49-F238E27FC236}">
                <a16:creationId xmlns:a16="http://schemas.microsoft.com/office/drawing/2014/main" id="{B2D3B69E-E601-8ED6-2B05-0FB9197D6231}"/>
              </a:ext>
            </a:extLst>
          </p:cNvPr>
          <p:cNvPicPr>
            <a:picLocks noGrp="1" noChangeAspect="1"/>
          </p:cNvPicPr>
          <p:nvPr>
            <p:ph type="pic" sz="quarter" idx="16"/>
          </p:nvPr>
        </p:nvPicPr>
        <p:blipFill>
          <a:blip r:embed="rId5"/>
          <a:srcRect t="11921" b="11921"/>
          <a:stretch/>
        </p:blipFill>
        <p:spPr>
          <a:prstGeom prst="rect">
            <a:avLst/>
          </a:prstGeom>
        </p:spPr>
      </p:pic>
      <p:sp>
        <p:nvSpPr>
          <p:cNvPr id="11" name="TextBox 10">
            <a:extLst>
              <a:ext uri="{FF2B5EF4-FFF2-40B4-BE49-F238E27FC236}">
                <a16:creationId xmlns:a16="http://schemas.microsoft.com/office/drawing/2014/main" id="{91B026E1-2B6C-A256-EFC0-A0DF06B6DB36}"/>
              </a:ext>
            </a:extLst>
          </p:cNvPr>
          <p:cNvSpPr txBox="1"/>
          <p:nvPr/>
        </p:nvSpPr>
        <p:spPr>
          <a:xfrm>
            <a:off x="317108" y="3108689"/>
            <a:ext cx="27291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hlinkClick r:id="rId6"/>
              </a:rPr>
              <a:t>Join us on the Big Lent Walk!</a:t>
            </a:r>
            <a:endParaRPr lang="en-US" sz="1400">
              <a:latin typeface="Century Gothic"/>
            </a:endParaRPr>
          </a:p>
        </p:txBody>
      </p:sp>
      <p:pic>
        <p:nvPicPr>
          <p:cNvPr id="6" name="Picture Placeholder 5">
            <a:extLst>
              <a:ext uri="{FF2B5EF4-FFF2-40B4-BE49-F238E27FC236}">
                <a16:creationId xmlns:a16="http://schemas.microsoft.com/office/drawing/2014/main" id="{68F0F883-6316-D259-AD57-E4EA2EBE1F4D}"/>
              </a:ext>
            </a:extLst>
          </p:cNvPr>
          <p:cNvPicPr>
            <a:picLocks noGrp="1" noChangeAspect="1"/>
          </p:cNvPicPr>
          <p:nvPr>
            <p:ph type="pic" sz="quarter" idx="31"/>
          </p:nvPr>
        </p:nvPicPr>
        <p:blipFill>
          <a:blip r:embed="rId7"/>
          <a:srcRect t="16110" b="16110"/>
          <a:stretch/>
        </p:blipFill>
        <p:spPr>
          <a:prstGeom prst="rect">
            <a:avLst/>
          </a:prstGeom>
        </p:spPr>
      </p:pic>
    </p:spTree>
    <p:extLst>
      <p:ext uri="{BB962C8B-B14F-4D97-AF65-F5344CB8AC3E}">
        <p14:creationId xmlns:p14="http://schemas.microsoft.com/office/powerpoint/2010/main" val="1858560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495713" y="1394824"/>
            <a:ext cx="3245716" cy="3477875"/>
          </a:xfrm>
        </p:spPr>
        <p:txBody>
          <a:bodyPr/>
          <a:lstStyle/>
          <a:p>
            <a:pPr rtl="0" fontAlgn="base"/>
            <a:br>
              <a:rPr lang="en-US" dirty="0">
                <a:latin typeface="Century Gothic" panose="020B0502020202020204" pitchFamily="34" charset="0"/>
              </a:rPr>
            </a:br>
            <a:r>
              <a:rPr lang="en-US" sz="1900" dirty="0">
                <a:solidFill>
                  <a:srgbClr val="000000"/>
                </a:solidFill>
                <a:latin typeface="Century Gothic"/>
                <a:cs typeface="Times New Roman"/>
              </a:rPr>
              <a:t>God of light, </a:t>
            </a:r>
            <a:br>
              <a:rPr lang="en-US" sz="1900" dirty="0">
                <a:latin typeface="Century Gothic"/>
                <a:cs typeface="Times New Roman"/>
              </a:rPr>
            </a:br>
            <a:r>
              <a:rPr lang="en-US" sz="1900" dirty="0">
                <a:solidFill>
                  <a:srgbClr val="000000"/>
                </a:solidFill>
                <a:latin typeface="Century Gothic"/>
                <a:cs typeface="Times New Roman"/>
              </a:rPr>
              <a:t>Shine in our hearts so that we can share joy and hope with other people, especially those who are frightened, sick, lonely </a:t>
            </a:r>
            <a:br>
              <a:rPr lang="en-US" sz="1900" dirty="0">
                <a:solidFill>
                  <a:srgbClr val="000000"/>
                </a:solidFill>
                <a:latin typeface="Century Gothic"/>
                <a:cs typeface="Times New Roman"/>
              </a:rPr>
            </a:br>
            <a:r>
              <a:rPr lang="en-US" sz="1900" dirty="0">
                <a:solidFill>
                  <a:srgbClr val="000000"/>
                </a:solidFill>
                <a:latin typeface="Century Gothic"/>
                <a:cs typeface="Times New Roman"/>
              </a:rPr>
              <a:t>or hungry. </a:t>
            </a:r>
            <a:br>
              <a:rPr lang="en-US" sz="1900" dirty="0">
                <a:latin typeface="Century Gothic"/>
                <a:cs typeface="Times New Roman"/>
              </a:rPr>
            </a:br>
            <a:r>
              <a:rPr lang="en-US" sz="1900" dirty="0">
                <a:solidFill>
                  <a:srgbClr val="000000"/>
                </a:solidFill>
                <a:latin typeface="Century Gothic"/>
                <a:cs typeface="Times New Roman"/>
              </a:rPr>
              <a:t>Amen.</a:t>
            </a:r>
            <a:br>
              <a:rPr lang="en-US" sz="1800" dirty="0">
                <a:latin typeface="Century Gothic"/>
              </a:rPr>
            </a:br>
            <a:br>
              <a:rPr lang="en-US" dirty="0">
                <a:latin typeface="Century Gothic"/>
              </a:rPr>
            </a:br>
            <a:endParaRPr lang="en-US"/>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368210" y="167694"/>
            <a:ext cx="3491110" cy="346249"/>
          </a:xfrm>
          <a:prstGeom prst="rect">
            <a:avLst/>
          </a:prstGeom>
          <a:noFill/>
        </p:spPr>
        <p:txBody>
          <a:bodyPr wrap="square" lIns="68580" tIns="34290" rIns="68580" bIns="34290" rtlCol="0" anchor="t">
            <a:spAutoFit/>
          </a:bodyPr>
          <a:lstStyle/>
          <a:p>
            <a:r>
              <a:rPr lang="en-US" b="1" dirty="0">
                <a:latin typeface="Century Gothic"/>
                <a:cs typeface="Segoe UI"/>
              </a:rPr>
              <a:t>Gospel: Matthew 4: 12-17</a:t>
            </a:r>
            <a:endParaRPr lang="en-US" b="1" dirty="0">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211917" y="903391"/>
            <a:ext cx="8709768" cy="65248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Times New Roman"/>
              </a:rPr>
              <a:t>When Jesus heard that John had been put in prison, he went away to Galilee. He did not stay in Nazareth, but went to live in Capernaum, a town by Lake Galilee, in the territory of Zebulun and Naphtali. This was done to make what the prophet Isaiah had said come true:</a:t>
            </a:r>
            <a:endParaRPr lang="en-US" dirty="0">
              <a:latin typeface="Century Gothic"/>
            </a:endParaRPr>
          </a:p>
          <a:p>
            <a:pPr algn="l"/>
            <a:endParaRPr lang="en-US" dirty="0">
              <a:latin typeface="Century Gothic"/>
              <a:cs typeface="Times New Roman"/>
            </a:endParaRPr>
          </a:p>
          <a:p>
            <a:pPr algn="l"/>
            <a:r>
              <a:rPr lang="en-US" dirty="0">
                <a:latin typeface="Century Gothic"/>
                <a:cs typeface="Times New Roman"/>
              </a:rPr>
              <a:t>“Land of Zebulun and land of Naphtali, </a:t>
            </a:r>
          </a:p>
          <a:p>
            <a:pPr algn="l"/>
            <a:r>
              <a:rPr lang="en-US" dirty="0">
                <a:latin typeface="Century Gothic"/>
                <a:cs typeface="Times New Roman"/>
              </a:rPr>
              <a:t>on the road to the sea; on the other side of the Jordan, </a:t>
            </a:r>
            <a:endParaRPr lang="en-US">
              <a:latin typeface="Century Gothic"/>
              <a:cs typeface="Times New Roman"/>
            </a:endParaRPr>
          </a:p>
          <a:p>
            <a:pPr algn="l"/>
            <a:r>
              <a:rPr lang="en-US" dirty="0">
                <a:latin typeface="Century Gothic"/>
                <a:cs typeface="Times New Roman"/>
              </a:rPr>
              <a:t>Galilee, land of the Gentiles! </a:t>
            </a:r>
            <a:endParaRPr lang="en-US">
              <a:latin typeface="Century Gothic"/>
              <a:cs typeface="Times New Roman"/>
            </a:endParaRPr>
          </a:p>
          <a:p>
            <a:pPr algn="l"/>
            <a:r>
              <a:rPr lang="en-US" dirty="0">
                <a:latin typeface="Century Gothic"/>
                <a:cs typeface="Times New Roman"/>
              </a:rPr>
              <a:t>The people who live in darkness will see a great light. </a:t>
            </a:r>
            <a:endParaRPr lang="en-US">
              <a:latin typeface="Century Gothic"/>
              <a:cs typeface="Times New Roman"/>
            </a:endParaRPr>
          </a:p>
          <a:p>
            <a:pPr algn="l"/>
            <a:r>
              <a:rPr lang="en-US" dirty="0">
                <a:latin typeface="Century Gothic"/>
                <a:cs typeface="Times New Roman"/>
              </a:rPr>
              <a:t>On those who live in the dark land of death </a:t>
            </a:r>
            <a:endParaRPr lang="en-US">
              <a:latin typeface="Century Gothic"/>
              <a:cs typeface="Times New Roman"/>
            </a:endParaRPr>
          </a:p>
          <a:p>
            <a:pPr algn="l"/>
            <a:r>
              <a:rPr lang="en-US" dirty="0">
                <a:latin typeface="Century Gothic"/>
                <a:cs typeface="Times New Roman"/>
              </a:rPr>
              <a:t>the light will shine.”</a:t>
            </a:r>
            <a:endParaRPr lang="en-US" dirty="0">
              <a:latin typeface="Century Gothic"/>
            </a:endParaRPr>
          </a:p>
          <a:p>
            <a:pPr algn="l"/>
            <a:endParaRPr lang="en-US" dirty="0">
              <a:latin typeface="Century Gothic"/>
              <a:cs typeface="Times New Roman"/>
            </a:endParaRPr>
          </a:p>
          <a:p>
            <a:pPr algn="l"/>
            <a:r>
              <a:rPr lang="en-US" dirty="0">
                <a:latin typeface="Century Gothic"/>
                <a:cs typeface="Times New Roman"/>
              </a:rPr>
              <a:t>From that time Jesus began to preach his message: “Turn away </a:t>
            </a:r>
          </a:p>
          <a:p>
            <a:pPr algn="l"/>
            <a:r>
              <a:rPr lang="en-US" dirty="0">
                <a:latin typeface="Century Gothic"/>
                <a:cs typeface="Times New Roman"/>
              </a:rPr>
              <a:t>from your sins, because the Kingdom of heaven is near.”</a:t>
            </a:r>
            <a:endParaRPr lang="en-US">
              <a:latin typeface="Century Gothic"/>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sz="2000">
              <a:latin typeface="Century Gothic"/>
              <a:cs typeface="Times New Roman"/>
            </a:endParaRPr>
          </a:p>
          <a:p>
            <a:pPr algn="l"/>
            <a:endParaRPr lang="en-US" sz="2000">
              <a:latin typeface="Century Gothic"/>
              <a:cs typeface="Times New Roman"/>
            </a:endParaRPr>
          </a:p>
          <a:p>
            <a:pPr algn="l"/>
            <a:endParaRPr lang="en-US">
              <a:latin typeface="Times New Roman"/>
              <a:cs typeface="Times New Roman"/>
            </a:endParaRPr>
          </a:p>
          <a:p>
            <a:pPr algn="l"/>
            <a:endParaRPr lang="en-US"/>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791532"/>
            <a:ext cx="5435840" cy="3952734"/>
          </a:xfrm>
          <a:prstGeom prst="rect">
            <a:avLst/>
          </a:prstGeom>
        </p:spPr>
        <p:txBody>
          <a:bodyPr wrap="square">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r>
              <a:rPr lang="en-GB" sz="2100">
                <a:latin typeface="Century Gothic" panose="020B0502020202020204" pitchFamily="34" charset="0"/>
              </a:rPr>
              <a:t> </a:t>
            </a: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4276936" y="835668"/>
            <a:ext cx="4865516" cy="71558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Century Gothic"/>
              </a:rPr>
              <a:t>What do you remember from the Gospel reading? </a:t>
            </a:r>
            <a:endParaRPr lang="en-US">
              <a:latin typeface="Arial" panose="020B0604020202020204"/>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4274418" y="1607882"/>
            <a:ext cx="4315153" cy="370415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sz="2000" dirty="0">
                <a:latin typeface="Century Gothic"/>
                <a:cs typeface="Times New Roman"/>
              </a:rPr>
              <a:t>It talks about people who lived in darkness seeing a great light. </a:t>
            </a:r>
            <a:endParaRPr lang="en-US" sz="2000" dirty="0">
              <a:latin typeface="Century Gothic"/>
              <a:cs typeface="Times New Roman"/>
            </a:endParaRPr>
          </a:p>
          <a:p>
            <a:pPr algn="l"/>
            <a:endParaRPr lang="en-GB" sz="2000" dirty="0">
              <a:latin typeface="Century Gothic"/>
              <a:cs typeface="Times New Roman"/>
            </a:endParaRPr>
          </a:p>
          <a:p>
            <a:pPr algn="l"/>
            <a:r>
              <a:rPr lang="en-GB" sz="2000" dirty="0">
                <a:latin typeface="Century Gothic"/>
                <a:cs typeface="Times New Roman"/>
              </a:rPr>
              <a:t>Who do you think the people living in darkness were? </a:t>
            </a:r>
            <a:endParaRPr lang="en-US" sz="2000" dirty="0">
              <a:latin typeface="Century Gothic"/>
              <a:cs typeface="Times New Roman"/>
            </a:endParaRPr>
          </a:p>
          <a:p>
            <a:pPr algn="l"/>
            <a:endParaRPr lang="en-GB" sz="2000" dirty="0">
              <a:latin typeface="Century Gothic"/>
              <a:cs typeface="Times New Roman"/>
            </a:endParaRPr>
          </a:p>
          <a:p>
            <a:pPr algn="l"/>
            <a:r>
              <a:rPr lang="en-GB" sz="2000" dirty="0">
                <a:latin typeface="Century Gothic"/>
                <a:cs typeface="Times New Roman"/>
              </a:rPr>
              <a:t>Where do you think the light came from?</a:t>
            </a:r>
            <a:endParaRPr lang="en-US" sz="2000">
              <a:latin typeface="Century Gothic"/>
            </a:endParaRPr>
          </a:p>
          <a:p>
            <a:pPr algn="l"/>
            <a:endParaRPr lang="en-GB" dirty="0">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endParaRPr lang="en-GB">
              <a:latin typeface="Century Gothic"/>
              <a:cs typeface="Times New Roman"/>
            </a:endParaRPr>
          </a:p>
        </p:txBody>
      </p:sp>
      <p:pic>
        <p:nvPicPr>
          <p:cNvPr id="12" name="Picture 11" descr="A light bulb in a cage&#10;&#10;AI-generated content may be incorrect.">
            <a:extLst>
              <a:ext uri="{FF2B5EF4-FFF2-40B4-BE49-F238E27FC236}">
                <a16:creationId xmlns:a16="http://schemas.microsoft.com/office/drawing/2014/main" id="{92DB50D2-FE9E-5B6B-73AB-C4750431E65B}"/>
              </a:ext>
            </a:extLst>
          </p:cNvPr>
          <p:cNvPicPr>
            <a:picLocks noChangeAspect="1"/>
          </p:cNvPicPr>
          <p:nvPr/>
        </p:nvPicPr>
        <p:blipFill>
          <a:blip r:embed="rId5"/>
          <a:stretch>
            <a:fillRect/>
          </a:stretch>
        </p:blipFill>
        <p:spPr>
          <a:xfrm>
            <a:off x="571500" y="0"/>
            <a:ext cx="3429000" cy="5143500"/>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382512" y="900820"/>
            <a:ext cx="449840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Century Gothic"/>
                <a:cs typeface="Times New Roman"/>
              </a:rPr>
              <a:t>One way of thinking about this is that when we are sad or lonely, everything feels dark and gloomy. This is the dark. </a:t>
            </a:r>
            <a:endParaRPr lang="en-US" dirty="0">
              <a:latin typeface="Century Gothic"/>
              <a:cs typeface="Times New Roman"/>
            </a:endParaRPr>
          </a:p>
          <a:p>
            <a:pPr algn="l"/>
            <a:endParaRPr lang="en-GB" dirty="0">
              <a:latin typeface="Century Gothic"/>
              <a:cs typeface="Times New Roman"/>
            </a:endParaRPr>
          </a:p>
          <a:p>
            <a:pPr algn="l"/>
            <a:r>
              <a:rPr lang="en-GB" dirty="0">
                <a:latin typeface="Century Gothic"/>
                <a:cs typeface="Times New Roman"/>
              </a:rPr>
              <a:t>But then when someone does something nice for us, like including us in their game, or making us laugh, everything seems brighter again. This is the light. </a:t>
            </a:r>
            <a:endParaRPr lang="en-US">
              <a:latin typeface="Century Gothic"/>
              <a:cs typeface="Times New Roman"/>
            </a:endParaRPr>
          </a:p>
          <a:p>
            <a:pPr algn="l"/>
            <a:endParaRPr lang="en-GB" dirty="0">
              <a:latin typeface="Century Gothic"/>
              <a:cs typeface="Times New Roman"/>
            </a:endParaRPr>
          </a:p>
          <a:p>
            <a:pPr algn="l"/>
            <a:r>
              <a:rPr lang="en-GB" dirty="0">
                <a:latin typeface="Century Gothic"/>
                <a:cs typeface="Times New Roman"/>
              </a:rPr>
              <a:t>This is the light that Jesus brings into the world. It is the light of God’s love for each one of us.</a:t>
            </a:r>
            <a:endParaRPr lang="en-US">
              <a:latin typeface="Century Gothic"/>
            </a:endParaRPr>
          </a:p>
          <a:p>
            <a:pPr algn="l"/>
            <a:endParaRPr lang="en-GB" dirty="0">
              <a:latin typeface="Century Gothic"/>
              <a:cs typeface="Times New Roman"/>
            </a:endParaRPr>
          </a:p>
          <a:p>
            <a:pPr algn="l"/>
            <a:endParaRPr lang="en-GB">
              <a:latin typeface="Century Gothic"/>
              <a:cs typeface="Times New Roman"/>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dirty="0">
              <a:solidFill>
                <a:srgbClr val="000000"/>
              </a:solidFill>
              <a:latin typeface="Century Gothic"/>
            </a:endParaRPr>
          </a:p>
        </p:txBody>
      </p:sp>
      <p:pic>
        <p:nvPicPr>
          <p:cNvPr id="7" name="Picture 6" descr="Two girls holding hands and running on a bridge&#10;&#10;AI-generated content may be incorrect.">
            <a:extLst>
              <a:ext uri="{FF2B5EF4-FFF2-40B4-BE49-F238E27FC236}">
                <a16:creationId xmlns:a16="http://schemas.microsoft.com/office/drawing/2014/main" id="{54BBDF20-338D-100A-2227-915223DEBED7}"/>
              </a:ext>
            </a:extLst>
          </p:cNvPr>
          <p:cNvPicPr>
            <a:picLocks noChangeAspect="1"/>
          </p:cNvPicPr>
          <p:nvPr/>
        </p:nvPicPr>
        <p:blipFill>
          <a:blip r:embed="rId3"/>
          <a:srcRect l="24242" r="-200"/>
          <a:stretch>
            <a:fillRect/>
          </a:stretch>
        </p:blipFill>
        <p:spPr>
          <a:xfrm>
            <a:off x="4903575" y="1011836"/>
            <a:ext cx="3889907" cy="3363418"/>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326540" y="1433853"/>
            <a:ext cx="3275529"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latin typeface="Century Gothic"/>
                <a:cs typeface="Times New Roman"/>
              </a:rPr>
              <a:t>Can you think of a time when someone did something that helped to light up your world and make you smile?</a:t>
            </a:r>
          </a:p>
          <a:p>
            <a:pPr algn="l"/>
            <a:endParaRPr lang="en-US" sz="2000" dirty="0">
              <a:latin typeface="Century Gothic"/>
              <a:cs typeface="Times New Roman"/>
            </a:endParaRPr>
          </a:p>
          <a:p>
            <a:pPr algn="l"/>
            <a:r>
              <a:rPr lang="en-US" sz="2000" dirty="0">
                <a:latin typeface="Century Gothic"/>
                <a:cs typeface="Times New Roman"/>
              </a:rPr>
              <a:t>What did they do?</a:t>
            </a:r>
            <a:endParaRPr lang="en-US" sz="2000" dirty="0">
              <a:latin typeface="Century Gothic"/>
            </a:endParaRPr>
          </a:p>
          <a:p>
            <a:pPr algn="l"/>
            <a:endParaRPr lang="en-US">
              <a:latin typeface="Century Gothic"/>
              <a:cs typeface="Times New Roman"/>
            </a:endParaRPr>
          </a:p>
          <a:p>
            <a:pPr algn="l"/>
            <a:endParaRPr lang="en-US">
              <a:latin typeface="Century Gothic"/>
              <a:cs typeface="Times New Roman"/>
            </a:endParaRPr>
          </a:p>
        </p:txBody>
      </p:sp>
      <p:sp>
        <p:nvSpPr>
          <p:cNvPr id="5" name="TextBox 4">
            <a:extLst>
              <a:ext uri="{FF2B5EF4-FFF2-40B4-BE49-F238E27FC236}">
                <a16:creationId xmlns:a16="http://schemas.microsoft.com/office/drawing/2014/main" id="{55533580-2D80-75FA-2E9A-5B13F527B486}"/>
              </a:ext>
            </a:extLst>
          </p:cNvPr>
          <p:cNvSpPr txBox="1"/>
          <p:nvPr/>
        </p:nvSpPr>
        <p:spPr>
          <a:xfrm>
            <a:off x="5265823" y="4409995"/>
            <a:ext cx="34787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latin typeface="Century Gothic"/>
              </a:rPr>
              <a:t> Ayra in Pakistan with a smile of welcome</a:t>
            </a:r>
            <a:endParaRPr lang="en-US" dirty="0"/>
          </a:p>
        </p:txBody>
      </p:sp>
      <p:pic>
        <p:nvPicPr>
          <p:cNvPr id="6" name="Picture 5" descr="A child smiling at the camera&#10;&#10;AI-generated content may be incorrect.">
            <a:extLst>
              <a:ext uri="{FF2B5EF4-FFF2-40B4-BE49-F238E27FC236}">
                <a16:creationId xmlns:a16="http://schemas.microsoft.com/office/drawing/2014/main" id="{A03E35B6-C27D-7B94-F893-79B3E2C2100E}"/>
              </a:ext>
            </a:extLst>
          </p:cNvPr>
          <p:cNvPicPr>
            <a:picLocks noChangeAspect="1"/>
          </p:cNvPicPr>
          <p:nvPr/>
        </p:nvPicPr>
        <p:blipFill>
          <a:blip r:embed="rId3"/>
          <a:stretch>
            <a:fillRect/>
          </a:stretch>
        </p:blipFill>
        <p:spPr>
          <a:xfrm>
            <a:off x="3483269" y="908302"/>
            <a:ext cx="5260610" cy="3503951"/>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298178" y="1056891"/>
            <a:ext cx="4285492" cy="50552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dirty="0">
                <a:solidFill>
                  <a:srgbClr val="000000"/>
                </a:solidFill>
                <a:latin typeface="Century Gothic"/>
                <a:ea typeface="+mn-lt"/>
                <a:cs typeface="Times New Roman"/>
              </a:rPr>
              <a:t>We can try to share this light by loving our </a:t>
            </a:r>
            <a:r>
              <a:rPr lang="en-US" err="1">
                <a:solidFill>
                  <a:srgbClr val="000000"/>
                </a:solidFill>
                <a:latin typeface="Century Gothic"/>
                <a:ea typeface="+mn-lt"/>
                <a:cs typeface="Times New Roman"/>
              </a:rPr>
              <a:t>neighbours</a:t>
            </a:r>
            <a:r>
              <a:rPr lang="en-US" dirty="0">
                <a:solidFill>
                  <a:srgbClr val="000000"/>
                </a:solidFill>
                <a:latin typeface="Century Gothic"/>
                <a:ea typeface="+mn-lt"/>
                <a:cs typeface="Times New Roman"/>
              </a:rPr>
              <a:t>, near and far. </a:t>
            </a:r>
            <a:endParaRPr lang="en-US"/>
          </a:p>
          <a:p>
            <a:pPr algn="l"/>
            <a:endParaRPr lang="en-US" dirty="0">
              <a:solidFill>
                <a:srgbClr val="000000"/>
              </a:solidFill>
              <a:latin typeface="Century Gothic"/>
              <a:ea typeface="+mn-lt"/>
              <a:cs typeface="Times New Roman"/>
            </a:endParaRPr>
          </a:p>
          <a:p>
            <a:pPr algn="l"/>
            <a:r>
              <a:rPr lang="en-US" dirty="0">
                <a:solidFill>
                  <a:srgbClr val="000000"/>
                </a:solidFill>
                <a:latin typeface="Century Gothic"/>
                <a:ea typeface="+mn-lt"/>
                <a:cs typeface="Times New Roman"/>
              </a:rPr>
              <a:t>We can do this by helping to make the world a fairer place so that every person has what they need to live a healthy and happy life. </a:t>
            </a:r>
            <a:endParaRPr lang="en-US"/>
          </a:p>
          <a:p>
            <a:pPr algn="l"/>
            <a:endParaRPr lang="en-US" dirty="0">
              <a:solidFill>
                <a:srgbClr val="000000"/>
              </a:solidFill>
              <a:latin typeface="Century Gothic"/>
              <a:ea typeface="+mn-lt"/>
              <a:cs typeface="Times New Roman"/>
            </a:endParaRPr>
          </a:p>
          <a:p>
            <a:pPr algn="l"/>
            <a:r>
              <a:rPr lang="en-US" dirty="0">
                <a:solidFill>
                  <a:srgbClr val="000000"/>
                </a:solidFill>
                <a:latin typeface="Century Gothic"/>
                <a:ea typeface="+mn-lt"/>
                <a:cs typeface="Times New Roman"/>
              </a:rPr>
              <a:t>Because we know that at the moment some people in our world do not have enough food to eat, safe houses to live in or enough water to drink. </a:t>
            </a:r>
            <a:endParaRPr lang="en-US">
              <a:solidFill>
                <a:srgbClr val="000000"/>
              </a:solidFill>
              <a:latin typeface="Century Gothic"/>
              <a:ea typeface="+mn-lt"/>
              <a:cs typeface="Times New Roman"/>
            </a:endParaRPr>
          </a:p>
          <a:p>
            <a:pPr algn="l"/>
            <a:endParaRPr lang="en-US" dirty="0">
              <a:solidFill>
                <a:srgbClr val="000000"/>
              </a:solidFill>
              <a:latin typeface="Century Gothic"/>
              <a:ea typeface="+mn-lt"/>
              <a:cs typeface="Times New Roman"/>
            </a:endParaRPr>
          </a:p>
          <a:p>
            <a:pPr algn="l"/>
            <a:endParaRPr lang="en-US" dirty="0">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p:txBody>
      </p:sp>
      <p:sp>
        <p:nvSpPr>
          <p:cNvPr id="3" name="TextBox 2">
            <a:extLst>
              <a:ext uri="{FF2B5EF4-FFF2-40B4-BE49-F238E27FC236}">
                <a16:creationId xmlns:a16="http://schemas.microsoft.com/office/drawing/2014/main" id="{A9F96EED-E021-21DF-DED2-DA27BCB5F186}"/>
              </a:ext>
            </a:extLst>
          </p:cNvPr>
          <p:cNvSpPr txBox="1"/>
          <p:nvPr/>
        </p:nvSpPr>
        <p:spPr>
          <a:xfrm>
            <a:off x="3439351" y="4356236"/>
            <a:ext cx="54172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200" dirty="0">
                <a:latin typeface="Century Gothic"/>
              </a:rPr>
              <a:t>Marie-Claire and her family share a meal, DRC</a:t>
            </a:r>
            <a:endParaRPr lang="en-US" dirty="0">
              <a:latin typeface="Century Gothic"/>
            </a:endParaRPr>
          </a:p>
        </p:txBody>
      </p:sp>
      <p:pic>
        <p:nvPicPr>
          <p:cNvPr id="5" name="Picture 4" descr="A group of people eating at a table&#10;&#10;AI-generated content may be incorrect.">
            <a:extLst>
              <a:ext uri="{FF2B5EF4-FFF2-40B4-BE49-F238E27FC236}">
                <a16:creationId xmlns:a16="http://schemas.microsoft.com/office/drawing/2014/main" id="{4A7165FD-4A58-D9B9-69E0-EFD89EB2A549}"/>
              </a:ext>
            </a:extLst>
          </p:cNvPr>
          <p:cNvPicPr>
            <a:picLocks noChangeAspect="1"/>
          </p:cNvPicPr>
          <p:nvPr/>
        </p:nvPicPr>
        <p:blipFill>
          <a:blip r:embed="rId3"/>
          <a:srcRect l="6596" r="-264"/>
          <a:stretch>
            <a:fillRect/>
          </a:stretch>
        </p:blipFill>
        <p:spPr>
          <a:xfrm>
            <a:off x="4585478" y="1283179"/>
            <a:ext cx="4264345" cy="3073161"/>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58F0DA0-155A-ADC1-84E7-72BC65B9F8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17DFC5-4552-2780-609D-673249FC5A46}"/>
              </a:ext>
            </a:extLst>
          </p:cNvPr>
          <p:cNvSpPr>
            <a:spLocks noGrp="1"/>
          </p:cNvSpPr>
          <p:nvPr>
            <p:ph type="sldNum" sz="quarter" idx="12"/>
          </p:nvPr>
        </p:nvSpPr>
        <p:spPr/>
        <p:txBody>
          <a:bodyPr/>
          <a:lstStyle/>
          <a:p>
            <a:fld id="{EA6EBE3F-60D7-48A8-BD0B-B317D75812BF}" type="slidenum">
              <a:rPr lang="en-GB" smtClean="0"/>
              <a:t>8</a:t>
            </a:fld>
            <a:endParaRPr lang="en-GB"/>
          </a:p>
        </p:txBody>
      </p:sp>
      <p:sp>
        <p:nvSpPr>
          <p:cNvPr id="6" name="TextBox 5">
            <a:extLst>
              <a:ext uri="{FF2B5EF4-FFF2-40B4-BE49-F238E27FC236}">
                <a16:creationId xmlns:a16="http://schemas.microsoft.com/office/drawing/2014/main" id="{CE63FCC0-28D4-EB3E-C9B9-A637BB842D34}"/>
              </a:ext>
            </a:extLst>
          </p:cNvPr>
          <p:cNvSpPr txBox="1"/>
          <p:nvPr/>
        </p:nvSpPr>
        <p:spPr>
          <a:xfrm>
            <a:off x="5131270" y="942064"/>
            <a:ext cx="381374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000000"/>
                </a:solidFill>
                <a:latin typeface="Century Gothic"/>
                <a:cs typeface="Times New Roman"/>
              </a:rPr>
              <a:t>And we know that this is not what God wants for his </a:t>
            </a:r>
            <a:r>
              <a:rPr lang="en-US">
                <a:solidFill>
                  <a:srgbClr val="000000"/>
                </a:solidFill>
                <a:latin typeface="Century Gothic"/>
                <a:cs typeface="Times New Roman"/>
              </a:rPr>
              <a:t>children.</a:t>
            </a:r>
            <a:endParaRPr lang="en-US">
              <a:solidFill>
                <a:srgbClr val="000000"/>
              </a:solidFill>
            </a:endParaRPr>
          </a:p>
          <a:p>
            <a:pPr algn="l"/>
            <a:endParaRPr lang="en-US" dirty="0">
              <a:solidFill>
                <a:srgbClr val="000000"/>
              </a:solidFill>
              <a:latin typeface="Century Gothic"/>
              <a:cs typeface="Times New Roman"/>
            </a:endParaRPr>
          </a:p>
          <a:p>
            <a:pPr algn="l"/>
            <a:r>
              <a:rPr lang="en-US" dirty="0">
                <a:solidFill>
                  <a:srgbClr val="000000"/>
                </a:solidFill>
                <a:latin typeface="Century Gothic"/>
                <a:cs typeface="Times New Roman"/>
              </a:rPr>
              <a:t>We all live in one world, with the same sun shining down on us.</a:t>
            </a:r>
            <a:endParaRPr lang="en-US"/>
          </a:p>
          <a:p>
            <a:pPr algn="l"/>
            <a:endParaRPr lang="en-US" dirty="0">
              <a:latin typeface="Century Gothic"/>
              <a:cs typeface="Times New Roman"/>
            </a:endParaRPr>
          </a:p>
          <a:p>
            <a:pPr algn="l"/>
            <a:r>
              <a:rPr lang="en-US" dirty="0">
                <a:latin typeface="Century Gothic"/>
                <a:cs typeface="Times New Roman"/>
              </a:rPr>
              <a:t>We are all God’s children and belong to one global family. </a:t>
            </a:r>
            <a:endParaRPr lang="en-US">
              <a:latin typeface="Century Gothic"/>
              <a:cs typeface="Times New Roman"/>
            </a:endParaRPr>
          </a:p>
          <a:p>
            <a:pPr algn="l"/>
            <a:endParaRPr lang="en-US" dirty="0">
              <a:latin typeface="Century Gothic"/>
              <a:cs typeface="Times New Roman"/>
            </a:endParaRPr>
          </a:p>
          <a:p>
            <a:pPr algn="l"/>
            <a:r>
              <a:rPr lang="en-US" dirty="0">
                <a:latin typeface="Century Gothic"/>
                <a:cs typeface="Times New Roman"/>
              </a:rPr>
              <a:t>Jesus asks us to care for one another. By doing this we can help the light of Jesus to shine in the world.</a:t>
            </a:r>
            <a:endParaRPr lang="en-US">
              <a:latin typeface="Century Gothic"/>
            </a:endParaRPr>
          </a:p>
          <a:p>
            <a:pPr algn="l"/>
            <a:endParaRPr lang="en-US" dirty="0">
              <a:latin typeface="Century Gothic"/>
              <a:cs typeface="Times New Roman"/>
            </a:endParaRPr>
          </a:p>
        </p:txBody>
      </p:sp>
      <p:pic>
        <p:nvPicPr>
          <p:cNvPr id="3" name="Picture 2" descr="A bright light in the sky&#10;&#10;AI-generated content may be incorrect.">
            <a:extLst>
              <a:ext uri="{FF2B5EF4-FFF2-40B4-BE49-F238E27FC236}">
                <a16:creationId xmlns:a16="http://schemas.microsoft.com/office/drawing/2014/main" id="{2C197EA5-9243-D3EB-F725-D9BAC752C188}"/>
              </a:ext>
            </a:extLst>
          </p:cNvPr>
          <p:cNvPicPr>
            <a:picLocks noChangeAspect="1"/>
          </p:cNvPicPr>
          <p:nvPr/>
        </p:nvPicPr>
        <p:blipFill>
          <a:blip r:embed="rId3"/>
          <a:stretch>
            <a:fillRect/>
          </a:stretch>
        </p:blipFill>
        <p:spPr>
          <a:xfrm>
            <a:off x="346648" y="1021205"/>
            <a:ext cx="4665688" cy="3410263"/>
          </a:xfrm>
          <a:prstGeom prst="rect">
            <a:avLst/>
          </a:prstGeom>
        </p:spPr>
      </p:pic>
    </p:spTree>
    <p:extLst>
      <p:ext uri="{BB962C8B-B14F-4D97-AF65-F5344CB8AC3E}">
        <p14:creationId xmlns:p14="http://schemas.microsoft.com/office/powerpoint/2010/main" val="3813277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D43926E-E75E-A378-4039-069FA8FAA03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C3D08F-DF38-E1E3-DF2C-32A2DC6ECB35}"/>
              </a:ext>
            </a:extLst>
          </p:cNvPr>
          <p:cNvSpPr>
            <a:spLocks noGrp="1"/>
          </p:cNvSpPr>
          <p:nvPr>
            <p:ph type="sldNum" sz="quarter" idx="12"/>
          </p:nvPr>
        </p:nvSpPr>
        <p:spPr/>
        <p:txBody>
          <a:bodyPr/>
          <a:lstStyle/>
          <a:p>
            <a:fld id="{EA6EBE3F-60D7-48A8-BD0B-B317D75812BF}" type="slidenum">
              <a:rPr lang="en-GB" smtClean="0"/>
              <a:t>9</a:t>
            </a:fld>
            <a:endParaRPr lang="en-GB"/>
          </a:p>
        </p:txBody>
      </p:sp>
      <p:sp>
        <p:nvSpPr>
          <p:cNvPr id="6" name="TextBox 5">
            <a:extLst>
              <a:ext uri="{FF2B5EF4-FFF2-40B4-BE49-F238E27FC236}">
                <a16:creationId xmlns:a16="http://schemas.microsoft.com/office/drawing/2014/main" id="{D2CF4C27-5F50-F0DA-987C-24D6F1629F44}"/>
              </a:ext>
            </a:extLst>
          </p:cNvPr>
          <p:cNvSpPr txBox="1"/>
          <p:nvPr/>
        </p:nvSpPr>
        <p:spPr>
          <a:xfrm>
            <a:off x="4609020" y="1044453"/>
            <a:ext cx="443485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There are many things we can do to share light all around us. There are many ways we can try to make the world a better place. </a:t>
            </a:r>
            <a:endParaRPr lang="en-US" dirty="0">
              <a:solidFill>
                <a:srgbClr val="000000"/>
              </a:solidFill>
              <a:latin typeface="Century Gothic"/>
            </a:endParaRPr>
          </a:p>
          <a:p>
            <a:pPr algn="l"/>
            <a:endParaRPr lang="en-US" dirty="0">
              <a:solidFill>
                <a:srgbClr val="000000"/>
              </a:solidFill>
              <a:latin typeface="Century Gothic"/>
            </a:endParaRPr>
          </a:p>
          <a:p>
            <a:pPr algn="l"/>
            <a:r>
              <a:rPr lang="en-US" dirty="0">
                <a:solidFill>
                  <a:srgbClr val="000000"/>
                </a:solidFill>
                <a:latin typeface="Century Gothic"/>
              </a:rPr>
              <a:t>We can be kind to others. We can look out for others who may be feeling sad or lonely. We can help with jobs at home.</a:t>
            </a:r>
          </a:p>
          <a:p>
            <a:pPr algn="l"/>
            <a:endParaRPr lang="en-US" dirty="0">
              <a:solidFill>
                <a:srgbClr val="000000"/>
              </a:solidFill>
              <a:latin typeface="Century Gothic"/>
            </a:endParaRPr>
          </a:p>
          <a:p>
            <a:pPr algn="l"/>
            <a:r>
              <a:rPr lang="en-US" dirty="0">
                <a:solidFill>
                  <a:srgbClr val="000000"/>
                </a:solidFill>
                <a:latin typeface="Century Gothic"/>
              </a:rPr>
              <a:t>And we all know that a smile costs nothing and can make anyone's day!</a:t>
            </a:r>
            <a:endParaRPr lang="en-US" dirty="0"/>
          </a:p>
          <a:p>
            <a:pPr algn="l"/>
            <a:endParaRPr lang="en-US" dirty="0">
              <a:solidFill>
                <a:srgbClr val="000000"/>
              </a:solidFill>
              <a:latin typeface="Century Gothic"/>
            </a:endParaRPr>
          </a:p>
          <a:p>
            <a:pPr algn="l"/>
            <a:endParaRPr lang="en-US" dirty="0">
              <a:solidFill>
                <a:srgbClr val="000000"/>
              </a:solidFill>
              <a:latin typeface="Century Gothic"/>
            </a:endParaRPr>
          </a:p>
        </p:txBody>
      </p:sp>
      <p:pic>
        <p:nvPicPr>
          <p:cNvPr id="7" name="Picture 6">
            <a:extLst>
              <a:ext uri="{FF2B5EF4-FFF2-40B4-BE49-F238E27FC236}">
                <a16:creationId xmlns:a16="http://schemas.microsoft.com/office/drawing/2014/main" id="{8F40FD52-D633-B127-2632-DEC7B7018B8A}"/>
              </a:ext>
            </a:extLst>
          </p:cNvPr>
          <p:cNvPicPr>
            <a:picLocks noChangeAspect="1"/>
          </p:cNvPicPr>
          <p:nvPr/>
        </p:nvPicPr>
        <p:blipFill>
          <a:blip r:embed="rId3"/>
          <a:stretch>
            <a:fillRect/>
          </a:stretch>
        </p:blipFill>
        <p:spPr>
          <a:xfrm>
            <a:off x="-606634" y="1039942"/>
            <a:ext cx="5073233" cy="3372786"/>
          </a:xfrm>
          <a:prstGeom prst="rect">
            <a:avLst/>
          </a:prstGeom>
        </p:spPr>
      </p:pic>
    </p:spTree>
    <p:extLst>
      <p:ext uri="{BB962C8B-B14F-4D97-AF65-F5344CB8AC3E}">
        <p14:creationId xmlns:p14="http://schemas.microsoft.com/office/powerpoint/2010/main" val="3573293855"/>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SZUU6KYVHK2A-2146017777-19234</_dlc_DocId>
    <_dlc_DocIdUrl xmlns="04672002-f21f-4240-adfb-f0b653fb6fb5">
      <Url>https://cafod365.sharepoint.com/sites/int/Education/_layouts/15/DocIdRedir.aspx?ID=SZUU6KYVHK2A-2146017777-19234</Url>
      <Description>SZUU6KYVHK2A-2146017777-19234</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880FD4-C537-4FE3-BF29-620D65E12577}">
  <ds:schemaRefs>
    <ds:schemaRef ds:uri="04672002-f21f-4240-adfb-f0b653fb6fb5"/>
    <ds:schemaRef ds:uri="236a9a4b-a03c-46ba-8ec6-624c184acbc6"/>
    <ds:schemaRef ds:uri="453a0c7f-c966-4a5c-a0f8-de0f8150ea1e"/>
    <ds:schemaRef ds:uri="bdf04112-6931-4610-9724-cd62e91446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3.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4.xml><?xml version="1.0" encoding="utf-8"?>
<ds:datastoreItem xmlns:ds="http://schemas.openxmlformats.org/officeDocument/2006/customXml" ds:itemID="{89789F0C-2D1C-4DC4-9242-0F1993DC9C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17</Slides>
  <Notes>13</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 </vt:lpstr>
      <vt:lpstr> God of light,  Shine in our hearts so that we can share joy and hope with other people, especially those who are frightened, sick, lonely  or hungry.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revision>885</cp:revision>
  <dcterms:created xsi:type="dcterms:W3CDTF">2025-02-19T13:24:09Z</dcterms:created>
  <dcterms:modified xsi:type="dcterms:W3CDTF">2026-01-21T14:48:37Z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f8623a58-1de9-449d-8ce3-5ffe07716dd9</vt:lpwstr>
  </property>
  <property fmtid="{D5CDD505-2E9C-101B-9397-08002B2CF9AE}" pid="8" name="MediaServiceImageTags">
    <vt:lpwstr/>
  </property>
</Properties>
</file>