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8288000" cy="10287000"/>
  <p:notesSz cx="6858000" cy="9144000"/>
  <p:embeddedFontLst>
    <p:embeddedFont>
      <p:font typeface="Montserrat" panose="00000500000000000000" pitchFamily="2" charset="0"/>
      <p:regular r:id="rId35"/>
      <p:bold r:id="rId36"/>
      <p:italic r:id="rId37"/>
      <p:boldItalic r:id="rId38"/>
    </p:embeddedFont>
    <p:embeddedFont>
      <p:font typeface="Montserrat Bold" panose="00000800000000000000" pitchFamily="2" charset="0"/>
      <p:regular r:id="rId39"/>
      <p:bold r:id="rId40"/>
    </p:embeddedFont>
    <p:embeddedFont>
      <p:font typeface="Montserrat Italics"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51111" autoAdjust="0"/>
  </p:normalViewPr>
  <p:slideViewPr>
    <p:cSldViewPr>
      <p:cViewPr varScale="1">
        <p:scale>
          <a:sx n="28" d="100"/>
          <a:sy n="28" d="100"/>
        </p:scale>
        <p:origin x="2251"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554132-0A83-445E-8BA2-CDA61384189B}" type="datetimeFigureOut">
              <a:rPr lang="en-GB" smtClean="0"/>
              <a:t>03/02/2026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F80612-DA66-4AB4-BD2C-3B1117265F18}" type="slidenum">
              <a:rPr lang="en-GB" smtClean="0"/>
              <a:t>‹#›</a:t>
            </a:fld>
            <a:endParaRPr lang="en-GB"/>
          </a:p>
        </p:txBody>
      </p:sp>
    </p:spTree>
    <p:extLst>
      <p:ext uri="{BB962C8B-B14F-4D97-AF65-F5344CB8AC3E}">
        <p14:creationId xmlns:p14="http://schemas.microsoft.com/office/powerpoint/2010/main" val="1278945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mn-lt"/>
                <a:ea typeface="+mn-ea"/>
                <a:cs typeface="+mn-cs"/>
              </a:rPr>
              <a:t>Photo</a:t>
            </a:r>
            <a:r>
              <a:rPr lang="en-GB" sz="1200" b="0" i="0" kern="1200" dirty="0">
                <a:solidFill>
                  <a:schemeClr val="tx1"/>
                </a:solidFill>
                <a:effectLst/>
                <a:latin typeface="+mn-lt"/>
                <a:ea typeface="+mn-ea"/>
                <a:cs typeface="+mn-cs"/>
              </a:rPr>
              <a:t> credit:</a:t>
            </a:r>
            <a:r>
              <a:rPr lang="ru-RU" sz="1200" b="0" i="0" kern="1200" dirty="0">
                <a:solidFill>
                  <a:schemeClr val="tx1"/>
                </a:solidFill>
                <a:effectLst/>
                <a:latin typeface="+mn-lt"/>
                <a:ea typeface="+mn-ea"/>
                <a:cs typeface="+mn-cs"/>
              </a:rPr>
              <a:t> Алексей Вечерин from Pexel</a:t>
            </a:r>
            <a:r>
              <a:rPr lang="en-GB" sz="1200" b="0" i="0" kern="1200" dirty="0">
                <a:solidFill>
                  <a:schemeClr val="tx1"/>
                </a:solidFill>
                <a:effectLst/>
                <a:latin typeface="+mn-lt"/>
                <a:ea typeface="+mn-ea"/>
                <a:cs typeface="+mn-cs"/>
              </a:rPr>
              <a:t>s</a:t>
            </a:r>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1</a:t>
            </a:fld>
            <a:endParaRPr lang="en-GB"/>
          </a:p>
        </p:txBody>
      </p:sp>
    </p:spTree>
    <p:extLst>
      <p:ext uri="{BB962C8B-B14F-4D97-AF65-F5344CB8AC3E}">
        <p14:creationId xmlns:p14="http://schemas.microsoft.com/office/powerpoint/2010/main" val="2708520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dirty="0" err="1"/>
              <a:t>Talaso</a:t>
            </a:r>
            <a:r>
              <a:rPr lang="en-GB" dirty="0"/>
              <a:t> in </a:t>
            </a:r>
            <a:r>
              <a:rPr lang="en-GB" dirty="0" err="1"/>
              <a:t>Marsabit</a:t>
            </a:r>
            <a:r>
              <a:rPr lang="en-GB" dirty="0"/>
              <a:t>, Kenya</a:t>
            </a:r>
          </a:p>
          <a:p>
            <a:r>
              <a:rPr lang="en-GB" dirty="0"/>
              <a:t>Credit: </a:t>
            </a:r>
            <a:r>
              <a:rPr lang="en-GB" sz="1200" b="0" i="0" kern="1200" dirty="0">
                <a:solidFill>
                  <a:schemeClr val="tx1"/>
                </a:solidFill>
                <a:effectLst/>
                <a:latin typeface="+mn-lt"/>
                <a:ea typeface="+mn-ea"/>
                <a:cs typeface="+mn-cs"/>
              </a:rPr>
              <a:t>Thom Flint</a:t>
            </a:r>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10</a:t>
            </a:fld>
            <a:endParaRPr lang="en-GB"/>
          </a:p>
        </p:txBody>
      </p:sp>
    </p:spTree>
    <p:extLst>
      <p:ext uri="{BB962C8B-B14F-4D97-AF65-F5344CB8AC3E}">
        <p14:creationId xmlns:p14="http://schemas.microsoft.com/office/powerpoint/2010/main" val="873991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fifth Station: Simon of Cyrene carries the cross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Reader:</a:t>
            </a:r>
            <a:r>
              <a:rPr lang="en-GB" sz="1200" kern="1200" dirty="0">
                <a:solidFill>
                  <a:schemeClr val="tx1"/>
                </a:solidFill>
                <a:effectLst/>
                <a:latin typeface="+mn-lt"/>
                <a:ea typeface="+mn-ea"/>
                <a:cs typeface="+mn-cs"/>
              </a:rPr>
              <a:t> “And they compelled a passerby, Simon of Cyrene, who was coming in from the country, the father of Alexander and Rufus, to carry his cross.” </a:t>
            </a:r>
            <a:r>
              <a:rPr lang="en-GB" sz="1200" i="1" kern="1200" dirty="0">
                <a:solidFill>
                  <a:schemeClr val="tx1"/>
                </a:solidFill>
                <a:effectLst/>
                <a:latin typeface="+mn-lt"/>
                <a:ea typeface="+mn-ea"/>
                <a:cs typeface="+mn-cs"/>
              </a:rPr>
              <a:t>Mark 15:21</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Leader:</a:t>
            </a:r>
            <a:r>
              <a:rPr lang="en-GB" sz="1200" kern="1200" dirty="0">
                <a:solidFill>
                  <a:schemeClr val="tx1"/>
                </a:solidFill>
                <a:effectLst/>
                <a:latin typeface="+mn-lt"/>
                <a:ea typeface="+mn-ea"/>
                <a:cs typeface="+mn-cs"/>
              </a:rPr>
              <a:t> We adore you, O Christ, and we praise you,</a:t>
            </a:r>
          </a:p>
          <a:p>
            <a:r>
              <a:rPr lang="en-GB" sz="1200" b="1" kern="1200" dirty="0">
                <a:solidFill>
                  <a:schemeClr val="tx1"/>
                </a:solidFill>
                <a:effectLst/>
                <a:latin typeface="+mn-lt"/>
                <a:ea typeface="+mn-ea"/>
                <a:cs typeface="+mn-cs"/>
              </a:rPr>
              <a:t>All:</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because by your Holy Cross you have redeemed the world.</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Simon of Cyrene comes into the city of Jerusalem on the day of Jesus’ death. He finds himself in the crowds along Jesus’ pathway to Golgotha and is enlisted to help carry his cross.</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He does not know Jesus but lends his strength to carrying the heavy weight of the wood.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Some sixty years ago, a small group of women from Catholic Women’s organisations got together to support a mother and child clinic in Dominica. The women thought they might raise about £500 but their idea was so enthusiastically received by Catholic parishes it raised £6,000; much more than they ever hoped for. So, as well as funding the new clinic, the project also improved water supplies and enabled local people to develop their vegetable gardens. Two years later the Catholic Bishops’ Conference of England and Wales formally recognised their initiative. And CAFOD was born.</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Although Simon did not have a choice but to help carry Jesus’ cross, we do. We pray that we will look for opportunities to help one another and to build a better world.</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Prayer: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Jesus, our brother,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you call us to bear each other’s burdens.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Bless all who give of themselves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the service of others;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and make us always ready </a:t>
            </a:r>
          </a:p>
          <a:p>
            <a:r>
              <a:rPr lang="en-GB" sz="1200" kern="1200" dirty="0">
                <a:solidFill>
                  <a:schemeClr val="tx1"/>
                </a:solidFill>
                <a:effectLst/>
                <a:latin typeface="+mn-lt"/>
                <a:ea typeface="+mn-ea"/>
                <a:cs typeface="+mn-cs"/>
              </a:rPr>
              <a:t>to offer and to receive help.</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Amen.</a:t>
            </a:r>
          </a:p>
          <a:p>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11</a:t>
            </a:fld>
            <a:endParaRPr lang="en-GB"/>
          </a:p>
        </p:txBody>
      </p:sp>
    </p:spTree>
    <p:extLst>
      <p:ext uri="{BB962C8B-B14F-4D97-AF65-F5344CB8AC3E}">
        <p14:creationId xmlns:p14="http://schemas.microsoft.com/office/powerpoint/2010/main" val="378102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r>
              <a:rPr lang="en-GB" i="0" dirty="0"/>
              <a:t>Image: </a:t>
            </a:r>
            <a:r>
              <a:rPr lang="en-GB" sz="1200" b="0" i="0" kern="1200" dirty="0">
                <a:solidFill>
                  <a:schemeClr val="tx1"/>
                </a:solidFill>
                <a:effectLst/>
                <a:latin typeface="+mn-lt"/>
                <a:ea typeface="+mn-ea"/>
                <a:cs typeface="+mn-cs"/>
              </a:rPr>
              <a:t>The Catholic women who organised the first Family Fast Day in 1960 with Sister Alicia who ran the mother-and-baby clinic in Dominica. </a:t>
            </a:r>
            <a:endParaRPr lang="en-GB" i="0" dirty="0"/>
          </a:p>
        </p:txBody>
      </p:sp>
      <p:sp>
        <p:nvSpPr>
          <p:cNvPr id="4" name="Slide Number Placeholder 3"/>
          <p:cNvSpPr>
            <a:spLocks noGrp="1"/>
          </p:cNvSpPr>
          <p:nvPr>
            <p:ph type="sldNum" sz="quarter" idx="5"/>
          </p:nvPr>
        </p:nvSpPr>
        <p:spPr/>
        <p:txBody>
          <a:bodyPr/>
          <a:lstStyle/>
          <a:p>
            <a:fld id="{FBF80612-DA66-4AB4-BD2C-3B1117265F18}" type="slidenum">
              <a:rPr lang="en-GB" smtClean="0"/>
              <a:t>12</a:t>
            </a:fld>
            <a:endParaRPr lang="en-GB"/>
          </a:p>
        </p:txBody>
      </p:sp>
    </p:spTree>
    <p:extLst>
      <p:ext uri="{BB962C8B-B14F-4D97-AF65-F5344CB8AC3E}">
        <p14:creationId xmlns:p14="http://schemas.microsoft.com/office/powerpoint/2010/main" val="2364883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The sixth Station: Veronica wipes the face of Jesus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Reader:</a:t>
            </a:r>
            <a:r>
              <a:rPr lang="en-GB" sz="1200" kern="1200" dirty="0">
                <a:solidFill>
                  <a:schemeClr val="tx1"/>
                </a:solidFill>
                <a:effectLst/>
                <a:latin typeface="+mn-lt"/>
                <a:ea typeface="+mn-ea"/>
                <a:cs typeface="+mn-cs"/>
              </a:rPr>
              <a:t> “With what can we compare the kingdom of God, or what parable shall we use for it? It is like a grain of mustard seed, which, when sown on the ground, is the smallest of all the seeds on earth, yet when it is sown it grows up and becomes larger than all the garden plants and puts out large branches, so that the birds of the air can make nests in its shade.” </a:t>
            </a:r>
            <a:r>
              <a:rPr lang="en-GB" sz="1200" i="1" kern="1200" dirty="0">
                <a:solidFill>
                  <a:schemeClr val="tx1"/>
                </a:solidFill>
                <a:effectLst/>
                <a:latin typeface="+mn-lt"/>
                <a:ea typeface="+mn-ea"/>
                <a:cs typeface="+mn-cs"/>
              </a:rPr>
              <a:t>Mark 4:30-32</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Leader:</a:t>
            </a:r>
            <a:r>
              <a:rPr lang="en-GB" sz="1200" kern="1200" dirty="0">
                <a:solidFill>
                  <a:schemeClr val="tx1"/>
                </a:solidFill>
                <a:effectLst/>
                <a:latin typeface="+mn-lt"/>
                <a:ea typeface="+mn-ea"/>
                <a:cs typeface="+mn-cs"/>
              </a:rPr>
              <a:t> We adore you, O Christ, and we praise you,</a:t>
            </a:r>
          </a:p>
          <a:p>
            <a:r>
              <a:rPr lang="en-GB" sz="1200" b="1" kern="1200" dirty="0">
                <a:solidFill>
                  <a:schemeClr val="tx1"/>
                </a:solidFill>
                <a:effectLst/>
                <a:latin typeface="+mn-lt"/>
                <a:ea typeface="+mn-ea"/>
                <a:cs typeface="+mn-cs"/>
              </a:rPr>
              <a:t>All:</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because by your Holy Cross you have redeemed the world.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Moved by Jesus’ pain, Veronica’s love overcomes her fear and she courageously steps forward to wipe the blood and sweat from Jesus’ face. She cannot change his fate, but recognising his dignity, she faithfully performs her small act of compassion. As the guards force Jesus onward, the image of his face is left on Veronica’s veil.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“There are a lot of problems in our world – inequality, poverty, climate change, to name a few – and it can feel overwhelming and like nothing really changes.” reflect mother and daughter Kate and Hannah who are CAFOD parish volunteers in West Yorkshire. “But we are motivated by our faith. The parable of the mustard seed helps us to remember that even small actions can make a lifesaving difference.”</a:t>
            </a:r>
          </a:p>
          <a:p>
            <a:r>
              <a:rPr lang="en-CA"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At this station, we pray for the grace to look for opportunities to do </a:t>
            </a:r>
            <a:r>
              <a:rPr lang="en-GB" sz="1200" kern="1200" dirty="0">
                <a:solidFill>
                  <a:schemeClr val="tx1"/>
                </a:solidFill>
                <a:effectLst/>
                <a:latin typeface="+mn-lt"/>
                <a:ea typeface="+mn-ea"/>
                <a:cs typeface="+mn-cs"/>
              </a:rPr>
              <a:t>small acts of kindness and generosity. In so doing, we recognise the face of Jesus in our neighbours, and he imprints his face on each of us.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Prayer: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Jesus, our teacher,</a:t>
            </a:r>
          </a:p>
          <a:p>
            <a:r>
              <a:rPr lang="en-GB" sz="1200" kern="1200" dirty="0">
                <a:solidFill>
                  <a:schemeClr val="tx1"/>
                </a:solidFill>
                <a:effectLst/>
                <a:latin typeface="+mn-lt"/>
                <a:ea typeface="+mn-ea"/>
                <a:cs typeface="+mn-cs"/>
              </a:rPr>
              <a:t>as you journey to the Cross,</a:t>
            </a:r>
          </a:p>
          <a:p>
            <a:r>
              <a:rPr lang="en-GB" sz="1200" kern="1200" dirty="0">
                <a:solidFill>
                  <a:schemeClr val="tx1"/>
                </a:solidFill>
                <a:effectLst/>
                <a:latin typeface="+mn-lt"/>
                <a:ea typeface="+mn-ea"/>
                <a:cs typeface="+mn-cs"/>
              </a:rPr>
              <a:t>you show us the way of your kingdom.</a:t>
            </a:r>
          </a:p>
          <a:p>
            <a:r>
              <a:rPr lang="en-GB" sz="1200" kern="1200" dirty="0">
                <a:solidFill>
                  <a:schemeClr val="tx1"/>
                </a:solidFill>
                <a:effectLst/>
                <a:latin typeface="+mn-lt"/>
                <a:ea typeface="+mn-ea"/>
                <a:cs typeface="+mn-cs"/>
              </a:rPr>
              <a:t>May we not grow discouraged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but be always ready to act</a:t>
            </a:r>
          </a:p>
          <a:p>
            <a:r>
              <a:rPr lang="en-GB" sz="1200" kern="1200" dirty="0">
                <a:solidFill>
                  <a:schemeClr val="tx1"/>
                </a:solidFill>
                <a:effectLst/>
                <a:latin typeface="+mn-lt"/>
                <a:ea typeface="+mn-ea"/>
                <a:cs typeface="+mn-cs"/>
              </a:rPr>
              <a:t>with compassion and hope.</a:t>
            </a:r>
          </a:p>
          <a:p>
            <a:r>
              <a:rPr lang="en-GB" sz="1200" kern="1200" dirty="0">
                <a:solidFill>
                  <a:schemeClr val="tx1"/>
                </a:solidFill>
                <a:effectLst/>
                <a:latin typeface="+mn-lt"/>
                <a:ea typeface="+mn-ea"/>
                <a:cs typeface="+mn-cs"/>
              </a:rPr>
              <a:t>Amen.</a:t>
            </a:r>
          </a:p>
          <a:p>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13</a:t>
            </a:fld>
            <a:endParaRPr lang="en-GB"/>
          </a:p>
        </p:txBody>
      </p:sp>
    </p:spTree>
    <p:extLst>
      <p:ext uri="{BB962C8B-B14F-4D97-AF65-F5344CB8AC3E}">
        <p14:creationId xmlns:p14="http://schemas.microsoft.com/office/powerpoint/2010/main" val="3679135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Image: </a:t>
            </a:r>
            <a:r>
              <a:rPr lang="en-GB" sz="1200" b="0" i="0" kern="1200" dirty="0">
                <a:solidFill>
                  <a:schemeClr val="tx1"/>
                </a:solidFill>
                <a:effectLst/>
                <a:latin typeface="+mn-lt"/>
                <a:ea typeface="+mn-ea"/>
                <a:cs typeface="+mn-cs"/>
              </a:rPr>
              <a:t>Mum and daughter Kate and Hannah are parish volunteers from West Yorkshire.</a:t>
            </a:r>
            <a:endParaRPr lang="en-GB" i="0" dirty="0"/>
          </a:p>
        </p:txBody>
      </p:sp>
      <p:sp>
        <p:nvSpPr>
          <p:cNvPr id="4" name="Slide Number Placeholder 3"/>
          <p:cNvSpPr>
            <a:spLocks noGrp="1"/>
          </p:cNvSpPr>
          <p:nvPr>
            <p:ph type="sldNum" sz="quarter" idx="5"/>
          </p:nvPr>
        </p:nvSpPr>
        <p:spPr/>
        <p:txBody>
          <a:bodyPr/>
          <a:lstStyle/>
          <a:p>
            <a:fld id="{FBF80612-DA66-4AB4-BD2C-3B1117265F18}" type="slidenum">
              <a:rPr lang="en-GB" smtClean="0"/>
              <a:t>14</a:t>
            </a:fld>
            <a:endParaRPr lang="en-GB"/>
          </a:p>
        </p:txBody>
      </p:sp>
    </p:spTree>
    <p:extLst>
      <p:ext uri="{BB962C8B-B14F-4D97-AF65-F5344CB8AC3E}">
        <p14:creationId xmlns:p14="http://schemas.microsoft.com/office/powerpoint/2010/main" val="1435622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seventh Station: Jesus falls for the second time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Reader:</a:t>
            </a:r>
            <a:r>
              <a:rPr lang="en-GB" sz="1200" kern="1200" dirty="0">
                <a:solidFill>
                  <a:schemeClr val="tx1"/>
                </a:solidFill>
                <a:effectLst/>
                <a:latin typeface="+mn-lt"/>
                <a:ea typeface="+mn-ea"/>
                <a:cs typeface="+mn-cs"/>
              </a:rPr>
              <a:t> “For you load people with burdens hard to bear, and you yourselves do not touch the burdens with one of your fingers.” </a:t>
            </a:r>
            <a:r>
              <a:rPr lang="en-GB" sz="1200" i="1" kern="1200" dirty="0">
                <a:solidFill>
                  <a:schemeClr val="tx1"/>
                </a:solidFill>
                <a:effectLst/>
                <a:latin typeface="+mn-lt"/>
                <a:ea typeface="+mn-ea"/>
                <a:cs typeface="+mn-cs"/>
              </a:rPr>
              <a:t>Luke 11:47</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Leader:</a:t>
            </a:r>
            <a:r>
              <a:rPr lang="en-GB" sz="1200" kern="1200" dirty="0">
                <a:solidFill>
                  <a:schemeClr val="tx1"/>
                </a:solidFill>
                <a:effectLst/>
                <a:latin typeface="+mn-lt"/>
                <a:ea typeface="+mn-ea"/>
                <a:cs typeface="+mn-cs"/>
              </a:rPr>
              <a:t> We adore you, O Christ, and we praise you,</a:t>
            </a:r>
          </a:p>
          <a:p>
            <a:r>
              <a:rPr lang="en-GB" sz="1200" b="1" kern="1200" dirty="0">
                <a:solidFill>
                  <a:schemeClr val="tx1"/>
                </a:solidFill>
                <a:effectLst/>
                <a:latin typeface="+mn-lt"/>
                <a:ea typeface="+mn-ea"/>
                <a:cs typeface="+mn-cs"/>
              </a:rPr>
              <a:t>All:</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because by your Holy Cross you have redeemed the world.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Under the weight of the cross, Jesus is once again brought to his knees. After this second fall, Jesus’ struggle to rise up again is much harder.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Many people around the world are falling under the heavy weight of the most acute debt crisis in history: 54 countries – from Kenya to Sri Lanka – are facing debt distress. It’s the world’s poorest countries who are the worst affected, with many forced to spend more on payments to big banks, wealthy nations and global institutions than they spend on health, education or tackling the climate crisis.</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t>
            </a:r>
            <a:r>
              <a:rPr lang="en-GB" sz="1200" i="1" kern="1200" dirty="0" err="1">
                <a:solidFill>
                  <a:schemeClr val="tx1"/>
                </a:solidFill>
                <a:effectLst/>
                <a:latin typeface="+mn-lt"/>
                <a:ea typeface="+mn-ea"/>
                <a:cs typeface="+mn-cs"/>
              </a:rPr>
              <a:t>Dilexi</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Pope Leo XIV reminds us of our call, as the People of God, to speak out against structural injustice. He writes “Unjust structures need to be recognized and eradicated by the force of good.” #97</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 we reflect on nations trapped in a cycle of debt, we pray that God will help us to build a global family where the dignity of the person is always placed before the demands of profit.</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Prayer:</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Jesus, our redeemer,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you were willing to die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that we might live.</a:t>
            </a:r>
          </a:p>
          <a:p>
            <a:r>
              <a:rPr lang="en-GB" sz="1200" kern="1200" dirty="0">
                <a:solidFill>
                  <a:schemeClr val="tx1"/>
                </a:solidFill>
                <a:effectLst/>
                <a:latin typeface="+mn-lt"/>
                <a:ea typeface="+mn-ea"/>
                <a:cs typeface="+mn-cs"/>
              </a:rPr>
              <a:t>Help us stand against injustice</a:t>
            </a:r>
          </a:p>
          <a:p>
            <a:r>
              <a:rPr lang="en-GB" sz="1200" kern="1200" dirty="0">
                <a:solidFill>
                  <a:schemeClr val="tx1"/>
                </a:solidFill>
                <a:effectLst/>
                <a:latin typeface="+mn-lt"/>
                <a:ea typeface="+mn-ea"/>
                <a:cs typeface="+mn-cs"/>
              </a:rPr>
              <a:t>so all people can flourish</a:t>
            </a:r>
          </a:p>
          <a:p>
            <a:r>
              <a:rPr lang="en-GB" sz="1200" kern="1200" dirty="0">
                <a:solidFill>
                  <a:schemeClr val="tx1"/>
                </a:solidFill>
                <a:effectLst/>
                <a:latin typeface="+mn-lt"/>
                <a:ea typeface="+mn-ea"/>
                <a:cs typeface="+mn-cs"/>
              </a:rPr>
              <a:t>and fulfil their potential.</a:t>
            </a:r>
          </a:p>
          <a:p>
            <a:r>
              <a:rPr lang="en-GB" sz="1200" kern="1200" dirty="0">
                <a:solidFill>
                  <a:schemeClr val="tx1"/>
                </a:solidFill>
                <a:effectLst/>
                <a:latin typeface="+mn-lt"/>
                <a:ea typeface="+mn-ea"/>
                <a:cs typeface="+mn-cs"/>
              </a:rPr>
              <a:t>Amen.</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15</a:t>
            </a:fld>
            <a:endParaRPr lang="en-GB"/>
          </a:p>
        </p:txBody>
      </p:sp>
    </p:spTree>
    <p:extLst>
      <p:ext uri="{BB962C8B-B14F-4D97-AF65-F5344CB8AC3E}">
        <p14:creationId xmlns:p14="http://schemas.microsoft.com/office/powerpoint/2010/main" val="2997617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Arial" panose="020B0604020202020204" pitchFamily="34" charset="0"/>
                <a:cs typeface="Arial" panose="020B0604020202020204" pitchFamily="34" charset="0"/>
              </a:rPr>
              <a:t>Image: </a:t>
            </a:r>
            <a:r>
              <a:rPr lang="en-GB" sz="1200" b="0" dirty="0">
                <a:latin typeface="Arial" panose="020B0604020202020204" pitchFamily="34" charset="0"/>
                <a:cs typeface="Arial" panose="020B0604020202020204" pitchFamily="34" charset="0"/>
              </a:rPr>
              <a:t>Launch of the Cancel Debt Choose Hope campaign in the Jubilee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Arial" panose="020B0604020202020204" pitchFamily="34" charset="0"/>
                <a:cs typeface="Arial" panose="020B0604020202020204" pitchFamily="34" charset="0"/>
              </a:rPr>
              <a:t>Picture credit: </a:t>
            </a:r>
            <a:r>
              <a:rPr lang="en-GB" sz="1200" b="0" dirty="0">
                <a:latin typeface="Arial" panose="020B0604020202020204" pitchFamily="34" charset="0"/>
                <a:cs typeface="Arial" panose="020B0604020202020204" pitchFamily="34" charset="0"/>
              </a:rPr>
              <a:t>Phoebe Worthington</a:t>
            </a:r>
            <a:endParaRPr lang="en-GB"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16</a:t>
            </a:fld>
            <a:endParaRPr lang="en-GB"/>
          </a:p>
        </p:txBody>
      </p:sp>
    </p:spTree>
    <p:extLst>
      <p:ext uri="{BB962C8B-B14F-4D97-AF65-F5344CB8AC3E}">
        <p14:creationId xmlns:p14="http://schemas.microsoft.com/office/powerpoint/2010/main" val="2435285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eighth Station: Jesus meets the women of Jerusalem</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Reader</a:t>
            </a:r>
            <a:r>
              <a:rPr lang="en-GB" sz="1200" kern="1200" dirty="0">
                <a:solidFill>
                  <a:schemeClr val="tx1"/>
                </a:solidFill>
                <a:effectLst/>
                <a:latin typeface="+mn-lt"/>
                <a:ea typeface="+mn-ea"/>
                <a:cs typeface="+mn-cs"/>
              </a:rPr>
              <a:t>: “And there followed him a great multitude of the people and of women who were mourning and lamenting for him. But turning to them Jesus said, “Daughters of Jerusalem, do not weep for me, but weep for yourselves and for your children.” </a:t>
            </a:r>
            <a:r>
              <a:rPr lang="en-GB" sz="1200" i="1" kern="1200" dirty="0">
                <a:solidFill>
                  <a:schemeClr val="tx1"/>
                </a:solidFill>
                <a:effectLst/>
                <a:latin typeface="+mn-lt"/>
                <a:ea typeface="+mn-ea"/>
                <a:cs typeface="+mn-cs"/>
              </a:rPr>
              <a:t>Luke 23:27-28</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Leader:</a:t>
            </a:r>
            <a:r>
              <a:rPr lang="en-GB" sz="1200" kern="1200" dirty="0">
                <a:solidFill>
                  <a:schemeClr val="tx1"/>
                </a:solidFill>
                <a:effectLst/>
                <a:latin typeface="+mn-lt"/>
                <a:ea typeface="+mn-ea"/>
                <a:cs typeface="+mn-cs"/>
              </a:rPr>
              <a:t> We adore you, O Christ, and we praise you,</a:t>
            </a:r>
          </a:p>
          <a:p>
            <a:r>
              <a:rPr lang="en-GB" sz="1200" b="1" kern="1200" dirty="0">
                <a:solidFill>
                  <a:schemeClr val="tx1"/>
                </a:solidFill>
                <a:effectLst/>
                <a:latin typeface="+mn-lt"/>
                <a:ea typeface="+mn-ea"/>
                <a:cs typeface="+mn-cs"/>
              </a:rPr>
              <a:t>All:</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because by your Holy Cross you have redeemed the world.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 Jesus draws closer to the place of execution, he encounters the women of Jerusalem weeping for him. There is a shared empathy here as Jesus recognises their difficulties and tells them not to weep for him, but for themselves and their children.</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 we recall this exchange, we remember the many societies where women face huge challenges. Today, women represent the majority of the world’s poor. Globally, they are less likely than men to be involved in decision making, to own land or property, or to have access to education, technology and employment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South Sudan, up to 65 per cent of women have experienced either sexual or physical violence in their lifetime – double the global average and among the highest levels in the world. CAFOD supports the work of Women for Change, an organisation dedicated to working on women’s and children’s rights in the areas of protection, education, health and livelihoods as well as peace building and advocacy.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 pray for the work of Women for Change and for a world where the distinctive contributions of women and girls are valued and all can live free from violence, fear and discrimination.</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Prayer:</a:t>
            </a:r>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Lord Jesus,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despite your own pain </a:t>
            </a:r>
          </a:p>
          <a:p>
            <a:r>
              <a:rPr lang="en-GB" sz="1200" kern="1200" dirty="0">
                <a:solidFill>
                  <a:schemeClr val="tx1"/>
                </a:solidFill>
                <a:effectLst/>
                <a:latin typeface="+mn-lt"/>
                <a:ea typeface="+mn-ea"/>
                <a:cs typeface="+mn-cs"/>
              </a:rPr>
              <a:t>you notice the suffering of others.</a:t>
            </a:r>
          </a:p>
          <a:p>
            <a:r>
              <a:rPr lang="en-GB" sz="1200" kern="1200" dirty="0">
                <a:solidFill>
                  <a:schemeClr val="tx1"/>
                </a:solidFill>
                <a:effectLst/>
                <a:latin typeface="+mn-lt"/>
                <a:ea typeface="+mn-ea"/>
                <a:cs typeface="+mn-cs"/>
              </a:rPr>
              <a:t>Give us hearts that grieve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for all that is wrong in our world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and embolden us to work for change.</a:t>
            </a:r>
          </a:p>
          <a:p>
            <a:r>
              <a:rPr lang="en-GB" sz="1200" kern="1200" dirty="0">
                <a:solidFill>
                  <a:schemeClr val="tx1"/>
                </a:solidFill>
                <a:effectLst/>
                <a:latin typeface="+mn-lt"/>
                <a:ea typeface="+mn-ea"/>
                <a:cs typeface="+mn-cs"/>
              </a:rPr>
              <a:t>Amen.</a:t>
            </a:r>
          </a:p>
          <a:p>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17</a:t>
            </a:fld>
            <a:endParaRPr lang="en-GB"/>
          </a:p>
        </p:txBody>
      </p:sp>
    </p:spTree>
    <p:extLst>
      <p:ext uri="{BB962C8B-B14F-4D97-AF65-F5344CB8AC3E}">
        <p14:creationId xmlns:p14="http://schemas.microsoft.com/office/powerpoint/2010/main" val="314577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sz="1200" kern="1200" dirty="0">
                <a:solidFill>
                  <a:schemeClr val="tx1"/>
                </a:solidFill>
                <a:effectLst/>
                <a:latin typeface="+mn-lt"/>
                <a:ea typeface="+mn-ea"/>
                <a:cs typeface="+mn-cs"/>
              </a:rPr>
              <a:t>Anna </a:t>
            </a:r>
            <a:r>
              <a:rPr lang="en-GB" sz="1200" kern="1200" dirty="0" err="1">
                <a:solidFill>
                  <a:schemeClr val="tx1"/>
                </a:solidFill>
                <a:effectLst/>
                <a:latin typeface="+mn-lt"/>
                <a:ea typeface="+mn-ea"/>
                <a:cs typeface="+mn-cs"/>
              </a:rPr>
              <a:t>Tazita</a:t>
            </a:r>
            <a:r>
              <a:rPr lang="en-GB" sz="1200" kern="1200" dirty="0">
                <a:solidFill>
                  <a:schemeClr val="tx1"/>
                </a:solidFill>
                <a:effectLst/>
                <a:latin typeface="+mn-lt"/>
                <a:ea typeface="+mn-ea"/>
                <a:cs typeface="+mn-cs"/>
              </a:rPr>
              <a:t> Samuel, Executive Director of Women for Change </a:t>
            </a:r>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18</a:t>
            </a:fld>
            <a:endParaRPr lang="en-GB"/>
          </a:p>
        </p:txBody>
      </p:sp>
    </p:spTree>
    <p:extLst>
      <p:ext uri="{BB962C8B-B14F-4D97-AF65-F5344CB8AC3E}">
        <p14:creationId xmlns:p14="http://schemas.microsoft.com/office/powerpoint/2010/main" val="47048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ninth Station: Jesus falls the third time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Reader</a:t>
            </a:r>
            <a:r>
              <a:rPr lang="en-GB" sz="1200" kern="1200" dirty="0">
                <a:solidFill>
                  <a:schemeClr val="tx1"/>
                </a:solidFill>
                <a:effectLst/>
                <a:latin typeface="+mn-lt"/>
                <a:ea typeface="+mn-ea"/>
                <a:cs typeface="+mn-cs"/>
              </a:rPr>
              <a:t>: “Surely he has borne our griefs and carried our sorrows.” </a:t>
            </a:r>
            <a:r>
              <a:rPr lang="en-GB" sz="1200" i="1" kern="1200" dirty="0">
                <a:solidFill>
                  <a:schemeClr val="tx1"/>
                </a:solidFill>
                <a:effectLst/>
                <a:latin typeface="+mn-lt"/>
                <a:ea typeface="+mn-ea"/>
                <a:cs typeface="+mn-cs"/>
              </a:rPr>
              <a:t>Isaiah 53:4</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Leader:</a:t>
            </a:r>
            <a:r>
              <a:rPr lang="en-GB" sz="1200" kern="1200" dirty="0">
                <a:solidFill>
                  <a:schemeClr val="tx1"/>
                </a:solidFill>
                <a:effectLst/>
                <a:latin typeface="+mn-lt"/>
                <a:ea typeface="+mn-ea"/>
                <a:cs typeface="+mn-cs"/>
              </a:rPr>
              <a:t> We adore you, O Christ, and we praise you,</a:t>
            </a:r>
          </a:p>
          <a:p>
            <a:r>
              <a:rPr lang="en-GB" sz="1200" b="1" kern="1200" dirty="0">
                <a:solidFill>
                  <a:schemeClr val="tx1"/>
                </a:solidFill>
                <a:effectLst/>
                <a:latin typeface="+mn-lt"/>
                <a:ea typeface="+mn-ea"/>
                <a:cs typeface="+mn-cs"/>
              </a:rPr>
              <a:t>All:</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because by your Holy Cross you have redeemed the world.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Jesus falls a third time. In this final fall, he shares the exhaustion of those who feel overwhelmed by difficulties.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Even before the war erupted in April 2023, Sudan was already experiencing a severe humanitarian crisis. Now, more than 1000 days of fighting have plunged the country into one of the worst humanitarian crises the world has ever seen. It is estimated over 150,000 people have already lost their lives and almost 12 million people have been forced to flee their homes. Over 33 million people - more than half of Sudan's population – desperately need emergency aid.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After a visit to the country, Kayode Akintola, CAFOD’s Head of Region for Africa, said, “What I heard left me speechless. Atrocities, mass displacement, and a humanitarian crisis that continues to unfold in silence. The scale of suffering is staggering, and the muted global response has been profoundly disheartening.”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Love gave Jesus the strength to stand again and continue onwards. We pray for all those who need strength and courage, that in the face of so many struggles, they will know Christ’s love and comfort.</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Prayer:</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Jesus, suffering servant,</a:t>
            </a:r>
          </a:p>
          <a:p>
            <a:r>
              <a:rPr lang="en-GB" sz="1200" kern="1200" dirty="0">
                <a:solidFill>
                  <a:schemeClr val="tx1"/>
                </a:solidFill>
                <a:effectLst/>
                <a:latin typeface="+mn-lt"/>
                <a:ea typeface="+mn-ea"/>
                <a:cs typeface="+mn-cs"/>
              </a:rPr>
              <a:t>you know the crushing weight</a:t>
            </a:r>
          </a:p>
          <a:p>
            <a:r>
              <a:rPr lang="en-GB" sz="1200" kern="1200" dirty="0">
                <a:solidFill>
                  <a:schemeClr val="tx1"/>
                </a:solidFill>
                <a:effectLst/>
                <a:latin typeface="+mn-lt"/>
                <a:ea typeface="+mn-ea"/>
                <a:cs typeface="+mn-cs"/>
              </a:rPr>
              <a:t>of violence and hate.</a:t>
            </a:r>
          </a:p>
          <a:p>
            <a:r>
              <a:rPr lang="en-GB" sz="1200" kern="1200" dirty="0">
                <a:solidFill>
                  <a:schemeClr val="tx1"/>
                </a:solidFill>
                <a:effectLst/>
                <a:latin typeface="+mn-lt"/>
                <a:ea typeface="+mn-ea"/>
                <a:cs typeface="+mn-cs"/>
              </a:rPr>
              <a:t>Be with the people of Sudan</a:t>
            </a:r>
          </a:p>
          <a:p>
            <a:r>
              <a:rPr lang="en-GB" sz="1200" kern="1200" dirty="0">
                <a:solidFill>
                  <a:schemeClr val="tx1"/>
                </a:solidFill>
                <a:effectLst/>
                <a:latin typeface="+mn-lt"/>
                <a:ea typeface="+mn-ea"/>
                <a:cs typeface="+mn-cs"/>
              </a:rPr>
              <a:t>and all who suffer because of conflict</a:t>
            </a:r>
          </a:p>
          <a:p>
            <a:r>
              <a:rPr lang="en-GB" sz="1200" kern="1200" dirty="0">
                <a:solidFill>
                  <a:schemeClr val="tx1"/>
                </a:solidFill>
                <a:effectLst/>
                <a:latin typeface="+mn-lt"/>
                <a:ea typeface="+mn-ea"/>
                <a:cs typeface="+mn-cs"/>
              </a:rPr>
              <a:t>and inspire all people to work </a:t>
            </a:r>
          </a:p>
          <a:p>
            <a:r>
              <a:rPr lang="en-GB" sz="1200" kern="1200" dirty="0">
                <a:solidFill>
                  <a:schemeClr val="tx1"/>
                </a:solidFill>
                <a:effectLst/>
                <a:latin typeface="+mn-lt"/>
                <a:ea typeface="+mn-ea"/>
                <a:cs typeface="+mn-cs"/>
              </a:rPr>
              <a:t>for reconciliation and peace.</a:t>
            </a:r>
          </a:p>
          <a:p>
            <a:r>
              <a:rPr lang="en-GB" sz="1200" kern="1200" dirty="0">
                <a:solidFill>
                  <a:schemeClr val="tx1"/>
                </a:solidFill>
                <a:effectLst/>
                <a:latin typeface="+mn-lt"/>
                <a:ea typeface="+mn-ea"/>
                <a:cs typeface="+mn-cs"/>
              </a:rPr>
              <a:t>Amen.</a:t>
            </a:r>
          </a:p>
          <a:p>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19</a:t>
            </a:fld>
            <a:endParaRPr lang="en-GB"/>
          </a:p>
        </p:txBody>
      </p:sp>
    </p:spTree>
    <p:extLst>
      <p:ext uri="{BB962C8B-B14F-4D97-AF65-F5344CB8AC3E}">
        <p14:creationId xmlns:p14="http://schemas.microsoft.com/office/powerpoint/2010/main" val="4253763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Opening reflection</a:t>
            </a:r>
            <a:br>
              <a:rPr lang="en-GB" sz="1200" b="1" kern="1200" dirty="0">
                <a:solidFill>
                  <a:schemeClr val="tx1"/>
                </a:solidFill>
                <a:effectLst/>
                <a:latin typeface="+mn-lt"/>
                <a:ea typeface="+mn-ea"/>
                <a:cs typeface="+mn-cs"/>
              </a:rPr>
            </a:b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Leader:</a:t>
            </a:r>
            <a:r>
              <a:rPr lang="en-GB" sz="1200" kern="1200" dirty="0">
                <a:solidFill>
                  <a:schemeClr val="tx1"/>
                </a:solidFill>
                <a:effectLst/>
                <a:latin typeface="+mn-lt"/>
                <a:ea typeface="+mn-ea"/>
                <a:cs typeface="+mn-cs"/>
              </a:rPr>
              <a:t> In the Name of the Father, and of the Son, and of the Holy Spirit.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All: Amen.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Leader:</a:t>
            </a:r>
            <a:r>
              <a:rPr lang="en-GB" sz="1200" kern="1200" dirty="0">
                <a:solidFill>
                  <a:schemeClr val="tx1"/>
                </a:solidFill>
                <a:effectLst/>
                <a:latin typeface="+mn-lt"/>
                <a:ea typeface="+mn-ea"/>
                <a:cs typeface="+mn-cs"/>
              </a:rPr>
              <a:t> As we reflect on the final journey of Jesus, leading to his death on the cross, we do so in solidarity with all those, here at home and across the world, who are suffering today.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Let us pray together for God to transform our lives and the lives of others: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God of mercy,</a:t>
            </a:r>
          </a:p>
          <a:p>
            <a:r>
              <a:rPr lang="en-GB" sz="1200" kern="1200" dirty="0">
                <a:solidFill>
                  <a:schemeClr val="tx1"/>
                </a:solidFill>
                <a:effectLst/>
                <a:latin typeface="+mn-lt"/>
                <a:ea typeface="+mn-ea"/>
                <a:cs typeface="+mn-cs"/>
              </a:rPr>
              <a:t>we gather as disciples,</a:t>
            </a:r>
          </a:p>
          <a:p>
            <a:r>
              <a:rPr lang="en-GB" sz="1200" kern="1200" dirty="0">
                <a:solidFill>
                  <a:schemeClr val="tx1"/>
                </a:solidFill>
                <a:effectLst/>
                <a:latin typeface="+mn-lt"/>
                <a:ea typeface="+mn-ea"/>
                <a:cs typeface="+mn-cs"/>
              </a:rPr>
              <a:t>seeking to follow Christ,</a:t>
            </a:r>
          </a:p>
          <a:p>
            <a:r>
              <a:rPr lang="en-GB" sz="1200" kern="1200" dirty="0">
                <a:solidFill>
                  <a:schemeClr val="tx1"/>
                </a:solidFill>
                <a:effectLst/>
                <a:latin typeface="+mn-lt"/>
                <a:ea typeface="+mn-ea"/>
                <a:cs typeface="+mn-cs"/>
              </a:rPr>
              <a:t>on the costly path to Calvary.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 we walk the Way of the Cross,</a:t>
            </a:r>
          </a:p>
          <a:p>
            <a:r>
              <a:rPr lang="en-GB" sz="1200" kern="1200" dirty="0">
                <a:solidFill>
                  <a:schemeClr val="tx1"/>
                </a:solidFill>
                <a:effectLst/>
                <a:latin typeface="+mn-lt"/>
                <a:ea typeface="+mn-ea"/>
                <a:cs typeface="+mn-cs"/>
              </a:rPr>
              <a:t>open our eyes to see the face of Jesus</a:t>
            </a:r>
          </a:p>
          <a:p>
            <a:r>
              <a:rPr lang="en-GB" sz="1200" kern="1200" dirty="0">
                <a:solidFill>
                  <a:schemeClr val="tx1"/>
                </a:solidFill>
                <a:effectLst/>
                <a:latin typeface="+mn-lt"/>
                <a:ea typeface="+mn-ea"/>
                <a:cs typeface="+mn-cs"/>
              </a:rPr>
              <a:t>in the faces of people in every kind of need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and sustain in us the commitment</a:t>
            </a:r>
          </a:p>
          <a:p>
            <a:r>
              <a:rPr lang="en-GB" sz="1200" kern="1200" dirty="0">
                <a:solidFill>
                  <a:schemeClr val="tx1"/>
                </a:solidFill>
                <a:effectLst/>
                <a:latin typeface="+mn-lt"/>
                <a:ea typeface="+mn-ea"/>
                <a:cs typeface="+mn-cs"/>
              </a:rPr>
              <a:t>to build a better world where all can flourish.</a:t>
            </a:r>
          </a:p>
          <a:p>
            <a:r>
              <a:rPr lang="en-GB" sz="1200" kern="1200" dirty="0">
                <a:solidFill>
                  <a:schemeClr val="tx1"/>
                </a:solidFill>
                <a:effectLst/>
                <a:latin typeface="+mn-lt"/>
                <a:ea typeface="+mn-ea"/>
                <a:cs typeface="+mn-cs"/>
              </a:rPr>
              <a:t>Amen.</a:t>
            </a:r>
          </a:p>
          <a:p>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2</a:t>
            </a:fld>
            <a:endParaRPr lang="en-GB"/>
          </a:p>
        </p:txBody>
      </p:sp>
    </p:spTree>
    <p:extLst>
      <p:ext uri="{BB962C8B-B14F-4D97-AF65-F5344CB8AC3E}">
        <p14:creationId xmlns:p14="http://schemas.microsoft.com/office/powerpoint/2010/main" val="190792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Sudan refugee camp</a:t>
            </a:r>
          </a:p>
          <a:p>
            <a:r>
              <a:rPr lang="en-GB" sz="1200" b="0" i="0" kern="1200" dirty="0">
                <a:solidFill>
                  <a:schemeClr val="tx1"/>
                </a:solidFill>
                <a:effectLst/>
                <a:latin typeface="+mn-lt"/>
                <a:ea typeface="+mn-ea"/>
                <a:cs typeface="+mn-cs"/>
              </a:rPr>
              <a:t>Credit: HOPE Sudan (Friendship for Development Organisation)</a:t>
            </a:r>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20</a:t>
            </a:fld>
            <a:endParaRPr lang="en-GB"/>
          </a:p>
        </p:txBody>
      </p:sp>
    </p:spTree>
    <p:extLst>
      <p:ext uri="{BB962C8B-B14F-4D97-AF65-F5344CB8AC3E}">
        <p14:creationId xmlns:p14="http://schemas.microsoft.com/office/powerpoint/2010/main" val="1936104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tenth Station: Jesus is stripped of his garments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Reader:</a:t>
            </a:r>
            <a:r>
              <a:rPr lang="en-GB" sz="1200" kern="1200" dirty="0">
                <a:solidFill>
                  <a:schemeClr val="tx1"/>
                </a:solidFill>
                <a:effectLst/>
                <a:latin typeface="+mn-lt"/>
                <a:ea typeface="+mn-ea"/>
                <a:cs typeface="+mn-cs"/>
              </a:rPr>
              <a:t> “When the soldiers had crucified Jesus, they took his garments and divided them into four parts, one part for each soldier; also his tunic.” </a:t>
            </a:r>
            <a:r>
              <a:rPr lang="en-GB" sz="1200" i="1" kern="1200" dirty="0">
                <a:solidFill>
                  <a:schemeClr val="tx1"/>
                </a:solidFill>
                <a:effectLst/>
                <a:latin typeface="+mn-lt"/>
                <a:ea typeface="+mn-ea"/>
                <a:cs typeface="+mn-cs"/>
              </a:rPr>
              <a:t>John 19:23</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Leader:</a:t>
            </a:r>
            <a:r>
              <a:rPr lang="en-GB" sz="1200" kern="1200" dirty="0">
                <a:solidFill>
                  <a:schemeClr val="tx1"/>
                </a:solidFill>
                <a:effectLst/>
                <a:latin typeface="+mn-lt"/>
                <a:ea typeface="+mn-ea"/>
                <a:cs typeface="+mn-cs"/>
              </a:rPr>
              <a:t> We adore you, O Christ, and we praise you,</a:t>
            </a:r>
          </a:p>
          <a:p>
            <a:r>
              <a:rPr lang="en-GB" sz="1200" b="1" kern="1200" dirty="0">
                <a:solidFill>
                  <a:schemeClr val="tx1"/>
                </a:solidFill>
                <a:effectLst/>
                <a:latin typeface="+mn-lt"/>
                <a:ea typeface="+mn-ea"/>
                <a:cs typeface="+mn-cs"/>
              </a:rPr>
              <a:t>All:</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because by your Holy Cross you have redeemed the world.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Jesus has nothing left. Arriving at his place of execution, even his clothes are taken from him. He holds nothing back.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some parts of the world, indigenous communities are being stripped of their ancestral land. Monu is a member of the indigenous Garo community in Bangladesh and a proud father and grandfather. He has faced false accusations and violent threats in attempts to evict him from his land.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However, with legal advice, workshops, training and financial support, the Garo community are standing up for their rights and speaking out against injustice. “When someone is having a problem, we go to help him or stand beside him,” Monu reflects.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Let’s pray that we will also stand in solidarity with our sisters and brothers whose rights are being unjustly challenged.</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Prayer: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Jesus,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you sacrificed everything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and endured mockery for our sake.</a:t>
            </a:r>
          </a:p>
          <a:p>
            <a:r>
              <a:rPr lang="en-GB" sz="1200" kern="1200" dirty="0">
                <a:solidFill>
                  <a:schemeClr val="tx1"/>
                </a:solidFill>
                <a:effectLst/>
                <a:latin typeface="+mn-lt"/>
                <a:ea typeface="+mn-ea"/>
                <a:cs typeface="+mn-cs"/>
              </a:rPr>
              <a:t>Strip away our indifference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and clothe us with your love</a:t>
            </a:r>
          </a:p>
          <a:p>
            <a:r>
              <a:rPr lang="en-GB" sz="1200" kern="1200" dirty="0">
                <a:solidFill>
                  <a:schemeClr val="tx1"/>
                </a:solidFill>
                <a:effectLst/>
                <a:latin typeface="+mn-lt"/>
                <a:ea typeface="+mn-ea"/>
                <a:cs typeface="+mn-cs"/>
              </a:rPr>
              <a:t>May we advocate for justice</a:t>
            </a:r>
          </a:p>
          <a:p>
            <a:r>
              <a:rPr lang="en-GB" sz="1200" kern="1200" dirty="0">
                <a:solidFill>
                  <a:schemeClr val="tx1"/>
                </a:solidFill>
                <a:effectLst/>
                <a:latin typeface="+mn-lt"/>
                <a:ea typeface="+mn-ea"/>
                <a:cs typeface="+mn-cs"/>
              </a:rPr>
              <a:t>for all our global family.</a:t>
            </a:r>
          </a:p>
          <a:p>
            <a:r>
              <a:rPr lang="en-GB" sz="1200" kern="1200" dirty="0">
                <a:solidFill>
                  <a:schemeClr val="tx1"/>
                </a:solidFill>
                <a:effectLst/>
                <a:latin typeface="+mn-lt"/>
                <a:ea typeface="+mn-ea"/>
                <a:cs typeface="+mn-cs"/>
              </a:rPr>
              <a:t>Amen.</a:t>
            </a:r>
          </a:p>
          <a:p>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21</a:t>
            </a:fld>
            <a:endParaRPr lang="en-GB"/>
          </a:p>
        </p:txBody>
      </p:sp>
    </p:spTree>
    <p:extLst>
      <p:ext uri="{BB962C8B-B14F-4D97-AF65-F5344CB8AC3E}">
        <p14:creationId xmlns:p14="http://schemas.microsoft.com/office/powerpoint/2010/main" val="844592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Image: Monu takes part in a land rights legal clinic</a:t>
            </a:r>
          </a:p>
          <a:p>
            <a:r>
              <a:rPr lang="en-GB" sz="1200" b="0" i="0" kern="1200" dirty="0">
                <a:solidFill>
                  <a:schemeClr val="tx1"/>
                </a:solidFill>
                <a:effectLst/>
                <a:latin typeface="+mn-lt"/>
                <a:ea typeface="+mn-ea"/>
                <a:cs typeface="+mn-cs"/>
              </a:rPr>
              <a:t>Credit: Thom Flint</a:t>
            </a:r>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22</a:t>
            </a:fld>
            <a:endParaRPr lang="en-GB"/>
          </a:p>
        </p:txBody>
      </p:sp>
    </p:spTree>
    <p:extLst>
      <p:ext uri="{BB962C8B-B14F-4D97-AF65-F5344CB8AC3E}">
        <p14:creationId xmlns:p14="http://schemas.microsoft.com/office/powerpoint/2010/main" val="1987529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The eleventh Station: Jesus is nailed to the cross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Reader:</a:t>
            </a:r>
            <a:r>
              <a:rPr lang="en-GB" sz="1200" kern="1200" dirty="0">
                <a:solidFill>
                  <a:schemeClr val="tx1"/>
                </a:solidFill>
                <a:effectLst/>
                <a:latin typeface="+mn-lt"/>
                <a:ea typeface="+mn-ea"/>
                <a:cs typeface="+mn-cs"/>
              </a:rPr>
              <a:t> “But he was pierced for our transgressions; he was crushed for our iniquities; upon him was the chastisement that brought us peace, and with his wounds we are healed.” </a:t>
            </a:r>
            <a:r>
              <a:rPr lang="en-GB" sz="1200" i="1" kern="1200" dirty="0">
                <a:solidFill>
                  <a:schemeClr val="tx1"/>
                </a:solidFill>
                <a:effectLst/>
                <a:latin typeface="+mn-lt"/>
                <a:ea typeface="+mn-ea"/>
                <a:cs typeface="+mn-cs"/>
              </a:rPr>
              <a:t>Isaiah 53:5</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Leader:</a:t>
            </a:r>
            <a:r>
              <a:rPr lang="en-GB" sz="1200" kern="1200" dirty="0">
                <a:solidFill>
                  <a:schemeClr val="tx1"/>
                </a:solidFill>
                <a:effectLst/>
                <a:latin typeface="+mn-lt"/>
                <a:ea typeface="+mn-ea"/>
                <a:cs typeface="+mn-cs"/>
              </a:rPr>
              <a:t> We adore you, O Christ, and we praise you,</a:t>
            </a:r>
          </a:p>
          <a:p>
            <a:r>
              <a:rPr lang="en-GB" sz="1200" b="1" kern="1200" dirty="0">
                <a:solidFill>
                  <a:schemeClr val="tx1"/>
                </a:solidFill>
                <a:effectLst/>
                <a:latin typeface="+mn-lt"/>
                <a:ea typeface="+mn-ea"/>
                <a:cs typeface="+mn-cs"/>
              </a:rPr>
              <a:t>All:</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because by your Holy Cross you have redeemed the world.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soldiers drive the nails into Jesus’ hands and feet. Yet even in this moment he shows his compassion, praying for those who crucify him.</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Jesus continues to be crucified in all who suffer in our world. He is present in those whom society marginalises: people who are hungry or homeless, refugees or asylum seekers. He is crucified in the exploitation of our common home, the earth and its resources.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 followers of Jesus, may we show his compassion and so be a source of hope for all our brothers and sisters, our global family, and our common home, the earth.</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Prayer:</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Lord Jesus,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you stretched out your arms on the cross,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to embrace all creation.</a:t>
            </a:r>
          </a:p>
          <a:p>
            <a:r>
              <a:rPr lang="en-GB" sz="1200" kern="1200" dirty="0">
                <a:solidFill>
                  <a:schemeClr val="tx1"/>
                </a:solidFill>
                <a:effectLst/>
                <a:latin typeface="+mn-lt"/>
                <a:ea typeface="+mn-ea"/>
                <a:cs typeface="+mn-cs"/>
              </a:rPr>
              <a:t>Bless all those who </a:t>
            </a:r>
          </a:p>
          <a:p>
            <a:r>
              <a:rPr lang="en-GB" sz="1200" kern="1200" dirty="0">
                <a:solidFill>
                  <a:schemeClr val="tx1"/>
                </a:solidFill>
                <a:effectLst/>
                <a:latin typeface="+mn-lt"/>
                <a:ea typeface="+mn-ea"/>
                <a:cs typeface="+mn-cs"/>
              </a:rPr>
              <a:t>reach out in love to their neighbours</a:t>
            </a:r>
          </a:p>
          <a:p>
            <a:r>
              <a:rPr lang="en-GB" sz="1200" kern="1200" dirty="0">
                <a:solidFill>
                  <a:schemeClr val="tx1"/>
                </a:solidFill>
                <a:effectLst/>
                <a:latin typeface="+mn-lt"/>
                <a:ea typeface="+mn-ea"/>
                <a:cs typeface="+mn-cs"/>
              </a:rPr>
              <a:t>speak out for justice,</a:t>
            </a:r>
          </a:p>
          <a:p>
            <a:r>
              <a:rPr lang="en-GB" sz="1200" kern="1200" dirty="0">
                <a:solidFill>
                  <a:schemeClr val="tx1"/>
                </a:solidFill>
                <a:effectLst/>
                <a:latin typeface="+mn-lt"/>
                <a:ea typeface="+mn-ea"/>
                <a:cs typeface="+mn-cs"/>
              </a:rPr>
              <a:t>care for creation</a:t>
            </a:r>
          </a:p>
          <a:p>
            <a:r>
              <a:rPr lang="en-GB" sz="1200" kern="1200" dirty="0">
                <a:solidFill>
                  <a:schemeClr val="tx1"/>
                </a:solidFill>
                <a:effectLst/>
                <a:latin typeface="+mn-lt"/>
                <a:ea typeface="+mn-ea"/>
                <a:cs typeface="+mn-cs"/>
              </a:rPr>
              <a:t>and work to build your peace.</a:t>
            </a:r>
          </a:p>
          <a:p>
            <a:r>
              <a:rPr lang="en-GB" sz="1200" kern="1200" dirty="0">
                <a:solidFill>
                  <a:schemeClr val="tx1"/>
                </a:solidFill>
                <a:effectLst/>
                <a:latin typeface="+mn-lt"/>
                <a:ea typeface="+mn-ea"/>
                <a:cs typeface="+mn-cs"/>
              </a:rPr>
              <a:t>Amen.</a:t>
            </a:r>
          </a:p>
          <a:p>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23</a:t>
            </a:fld>
            <a:endParaRPr lang="en-GB"/>
          </a:p>
        </p:txBody>
      </p:sp>
    </p:spTree>
    <p:extLst>
      <p:ext uri="{BB962C8B-B14F-4D97-AF65-F5344CB8AC3E}">
        <p14:creationId xmlns:p14="http://schemas.microsoft.com/office/powerpoint/2010/main" val="982569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b="1" dirty="0">
                <a:latin typeface="Arial" panose="020B0604020202020204" pitchFamily="34" charset="0"/>
                <a:cs typeface="Arial" panose="020B0604020202020204" pitchFamily="34" charset="0"/>
              </a:rPr>
              <a:t>Image: </a:t>
            </a:r>
            <a:r>
              <a:rPr lang="en-GB" sz="1200" b="0" i="0" kern="1200" dirty="0">
                <a:solidFill>
                  <a:schemeClr val="tx1"/>
                </a:solidFill>
                <a:effectLst/>
                <a:latin typeface="+mn-lt"/>
                <a:ea typeface="+mn-ea"/>
                <a:cs typeface="+mn-cs"/>
              </a:rPr>
              <a:t>Ishmael is a blacksmith in Sierra Leone.</a:t>
            </a:r>
            <a:endParaRPr lang="en-GB" sz="800" b="1" dirty="0">
              <a:latin typeface="Arial" panose="020B0604020202020204" pitchFamily="34" charset="0"/>
              <a:cs typeface="Arial" panose="020B0604020202020204" pitchFamily="34" charset="0"/>
            </a:endParaRPr>
          </a:p>
          <a:p>
            <a:r>
              <a:rPr lang="en-GB" sz="800" b="1" baseline="0" dirty="0">
                <a:latin typeface="Arial" panose="020B0604020202020204" pitchFamily="34" charset="0"/>
                <a:cs typeface="Arial" panose="020B0604020202020204" pitchFamily="34" charset="0"/>
              </a:rPr>
              <a:t>Picture credit: </a:t>
            </a:r>
            <a:r>
              <a:rPr lang="en-GB" sz="800" b="0" baseline="0" dirty="0">
                <a:latin typeface="Arial" panose="020B0604020202020204" pitchFamily="34" charset="0"/>
                <a:cs typeface="Arial" panose="020B0604020202020204" pitchFamily="34" charset="0"/>
              </a:rPr>
              <a:t>Thom Flint</a:t>
            </a:r>
            <a:endParaRPr lang="en-GB" sz="8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24</a:t>
            </a:fld>
            <a:endParaRPr lang="en-GB"/>
          </a:p>
        </p:txBody>
      </p:sp>
    </p:spTree>
    <p:extLst>
      <p:ext uri="{BB962C8B-B14F-4D97-AF65-F5344CB8AC3E}">
        <p14:creationId xmlns:p14="http://schemas.microsoft.com/office/powerpoint/2010/main" val="762258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twelfth Station: Jesus dies on the cross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Reader:</a:t>
            </a:r>
            <a:r>
              <a:rPr lang="en-GB" sz="1200" kern="1200" dirty="0">
                <a:solidFill>
                  <a:schemeClr val="tx1"/>
                </a:solidFill>
                <a:effectLst/>
                <a:latin typeface="+mn-lt"/>
                <a:ea typeface="+mn-ea"/>
                <a:cs typeface="+mn-cs"/>
              </a:rPr>
              <a:t> “After this, Jesus, knowing that all was now finished, said (to fulfil the Scripture), ‘I thirst.’ A jar full of sour wine stood there, so they put a sponge full of the sour wine on a hyssop branch and held it to his mouth. When Jesus had received the sour wine, he said, ‘It is finished,’ and he bowed his head and gave up his spirit.” </a:t>
            </a:r>
            <a:r>
              <a:rPr lang="en-GB" sz="1200" i="1" kern="1200" dirty="0">
                <a:solidFill>
                  <a:schemeClr val="tx1"/>
                </a:solidFill>
                <a:effectLst/>
                <a:latin typeface="+mn-lt"/>
                <a:ea typeface="+mn-ea"/>
                <a:cs typeface="+mn-cs"/>
              </a:rPr>
              <a:t>John 19:28-30</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Leader</a:t>
            </a:r>
            <a:r>
              <a:rPr lang="en-GB" sz="1200" kern="1200" dirty="0">
                <a:solidFill>
                  <a:schemeClr val="tx1"/>
                </a:solidFill>
                <a:effectLst/>
                <a:latin typeface="+mn-lt"/>
                <a:ea typeface="+mn-ea"/>
                <a:cs typeface="+mn-cs"/>
              </a:rPr>
              <a:t>: We adore you, O Christ, and we praise you,</a:t>
            </a:r>
          </a:p>
          <a:p>
            <a:r>
              <a:rPr lang="en-GB" sz="1200" b="1" kern="1200" dirty="0">
                <a:solidFill>
                  <a:schemeClr val="tx1"/>
                </a:solidFill>
                <a:effectLst/>
                <a:latin typeface="+mn-lt"/>
                <a:ea typeface="+mn-ea"/>
                <a:cs typeface="+mn-cs"/>
              </a:rPr>
              <a:t>All:</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because by your Holy Cross you have redeemed the world.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Just before he dies on the cross Jesus cries out that he is thirsty. We can hear him continue to say these words to us, through our brothers and sisters who each day must strive for enough water to live.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During the long drought in Kenya, Kerra walked for many hours to find water to get water for her family. </a:t>
            </a:r>
          </a:p>
          <a:p>
            <a:r>
              <a:rPr lang="en-GB" sz="1200" kern="1200" dirty="0">
                <a:solidFill>
                  <a:schemeClr val="tx1"/>
                </a:solidFill>
                <a:effectLst/>
                <a:latin typeface="+mn-lt"/>
                <a:ea typeface="+mn-ea"/>
                <a:cs typeface="+mn-cs"/>
              </a:rPr>
              <a:t>"I trekked for almost seven hours carrying a carton on my back." she recalls "I could only afford to go there once a week… I carried from 20 to 120 litres… It was very hard. I felt so exhausted, I started to get sick. The sun was scorching, burning. I had pain in my legs and my back. But in the drought season, that is what we had to do.”</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These last words of Jesus challenge us. They call us to see his face in all those who thirst for justice and to stand alongside them raising our own voices for change. May we thirst for a better world, where all our neighbours have safe water.</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Prayer:</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Jesus, the living water,</a:t>
            </a:r>
          </a:p>
          <a:p>
            <a:r>
              <a:rPr lang="en-GB" sz="1200" kern="1200" dirty="0">
                <a:solidFill>
                  <a:schemeClr val="tx1"/>
                </a:solidFill>
                <a:effectLst/>
                <a:latin typeface="+mn-lt"/>
                <a:ea typeface="+mn-ea"/>
                <a:cs typeface="+mn-cs"/>
              </a:rPr>
              <a:t>you know what it is to thirst. </a:t>
            </a:r>
          </a:p>
          <a:p>
            <a:r>
              <a:rPr lang="en-GB" sz="1200" kern="1200" dirty="0">
                <a:solidFill>
                  <a:schemeClr val="tx1"/>
                </a:solidFill>
                <a:effectLst/>
                <a:latin typeface="+mn-lt"/>
                <a:ea typeface="+mn-ea"/>
                <a:cs typeface="+mn-cs"/>
              </a:rPr>
              <a:t>Let your love well up within us.</a:t>
            </a:r>
          </a:p>
          <a:p>
            <a:r>
              <a:rPr lang="en-GB" sz="1200" kern="1200" dirty="0">
                <a:solidFill>
                  <a:schemeClr val="tx1"/>
                </a:solidFill>
                <a:effectLst/>
                <a:latin typeface="+mn-lt"/>
                <a:ea typeface="+mn-ea"/>
                <a:cs typeface="+mn-cs"/>
              </a:rPr>
              <a:t>Together may we reshape the world,</a:t>
            </a:r>
          </a:p>
          <a:p>
            <a:r>
              <a:rPr lang="en-GB" sz="1200" kern="1200" dirty="0">
                <a:solidFill>
                  <a:schemeClr val="tx1"/>
                </a:solidFill>
                <a:effectLst/>
                <a:latin typeface="+mn-lt"/>
                <a:ea typeface="+mn-ea"/>
                <a:cs typeface="+mn-cs"/>
              </a:rPr>
              <a:t>so that the thirst for water,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and for justice, is satisfied.</a:t>
            </a:r>
          </a:p>
          <a:p>
            <a:r>
              <a:rPr lang="en-GB" sz="1200" kern="1200" dirty="0">
                <a:solidFill>
                  <a:schemeClr val="tx1"/>
                </a:solidFill>
                <a:effectLst/>
                <a:latin typeface="+mn-lt"/>
                <a:ea typeface="+mn-ea"/>
                <a:cs typeface="+mn-cs"/>
              </a:rPr>
              <a:t>Amen. </a:t>
            </a:r>
          </a:p>
          <a:p>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25</a:t>
            </a:fld>
            <a:endParaRPr lang="en-GB"/>
          </a:p>
        </p:txBody>
      </p:sp>
    </p:spTree>
    <p:extLst>
      <p:ext uri="{BB962C8B-B14F-4D97-AF65-F5344CB8AC3E}">
        <p14:creationId xmlns:p14="http://schemas.microsoft.com/office/powerpoint/2010/main" val="1215596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 </a:t>
            </a:r>
            <a:r>
              <a:rPr lang="en-US" b="0" dirty="0"/>
              <a:t>A woman in Kenya walking to collect </a:t>
            </a:r>
            <a:r>
              <a:rPr lang="en-GB" sz="1200" dirty="0">
                <a:effectLst/>
                <a:latin typeface="Arial" panose="020B0604020202020204" pitchFamily="34" charset="0"/>
                <a:ea typeface="Calibri" panose="020F0502020204030204" pitchFamily="34" charset="0"/>
                <a:cs typeface="Arial" panose="020B0604020202020204" pitchFamily="34" charset="0"/>
              </a:rPr>
              <a:t>water</a:t>
            </a:r>
            <a:endParaRPr lang="en-US" b="1" dirty="0"/>
          </a:p>
          <a:p>
            <a:r>
              <a:rPr lang="en-US" b="1" dirty="0"/>
              <a:t>Picture credit: </a:t>
            </a:r>
            <a:r>
              <a:rPr lang="en-US" dirty="0"/>
              <a:t>Joe Newman</a:t>
            </a:r>
            <a:endParaRPr lang="en-GB" dirty="0"/>
          </a:p>
          <a:p>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26</a:t>
            </a:fld>
            <a:endParaRPr lang="en-GB"/>
          </a:p>
        </p:txBody>
      </p:sp>
    </p:spTree>
    <p:extLst>
      <p:ext uri="{BB962C8B-B14F-4D97-AF65-F5344CB8AC3E}">
        <p14:creationId xmlns:p14="http://schemas.microsoft.com/office/powerpoint/2010/main" val="1180491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The thirteenth Station: Jesus’ body is taken down from the cross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Reader</a:t>
            </a:r>
            <a:r>
              <a:rPr lang="en-GB" sz="1200" kern="1200" dirty="0">
                <a:solidFill>
                  <a:schemeClr val="tx1"/>
                </a:solidFill>
                <a:effectLst/>
                <a:latin typeface="+mn-lt"/>
                <a:ea typeface="+mn-ea"/>
                <a:cs typeface="+mn-cs"/>
              </a:rPr>
              <a:t>: “Joseph of Arimathea, a respected member of the council, who was also himself looking for the kingdom of God, took courage and went to Pilate and asked for the body of Jesus.” </a:t>
            </a:r>
            <a:r>
              <a:rPr lang="en-GB" sz="1200" i="1" kern="1200" dirty="0">
                <a:solidFill>
                  <a:schemeClr val="tx1"/>
                </a:solidFill>
                <a:effectLst/>
                <a:latin typeface="+mn-lt"/>
                <a:ea typeface="+mn-ea"/>
                <a:cs typeface="+mn-cs"/>
              </a:rPr>
              <a:t>Mark 15: 43</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Leader:</a:t>
            </a:r>
            <a:r>
              <a:rPr lang="en-GB" sz="1200" kern="1200" dirty="0">
                <a:solidFill>
                  <a:schemeClr val="tx1"/>
                </a:solidFill>
                <a:effectLst/>
                <a:latin typeface="+mn-lt"/>
                <a:ea typeface="+mn-ea"/>
                <a:cs typeface="+mn-cs"/>
              </a:rPr>
              <a:t> We adore you, O Christ, and we praise you.</a:t>
            </a:r>
          </a:p>
          <a:p>
            <a:r>
              <a:rPr lang="en-GB" sz="1200" b="1" kern="1200" dirty="0">
                <a:solidFill>
                  <a:schemeClr val="tx1"/>
                </a:solidFill>
                <a:effectLst/>
                <a:latin typeface="+mn-lt"/>
                <a:ea typeface="+mn-ea"/>
                <a:cs typeface="+mn-cs"/>
              </a:rPr>
              <a:t>All:</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because by your Holy Cross you have redeemed the world.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bodies of those crucified were usually left on the cross to decay. Joseph of Arimathea has been a secret follower of Jesus, but now he finds the courage to go to Pilate and ask for Jesus’ body. He acts despite the fear he must have felt, to ensure the lifeless body of his teacher is, at least now, treated with dignity and gentleness.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 we gaze on the Lord’s lifeless body, we see too the bodies of refugees washed ashore from the sea, the bloodied victims of conflict and war, and those consumed by the slow violence of poverty.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May we join Joseph in seeking the kingdom of God, where the dignity of all is respected.</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Prayer: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Jesus, Lord of life,</a:t>
            </a:r>
          </a:p>
          <a:p>
            <a:r>
              <a:rPr lang="en-GB" sz="1200" kern="1200" dirty="0">
                <a:solidFill>
                  <a:schemeClr val="tx1"/>
                </a:solidFill>
                <a:effectLst/>
                <a:latin typeface="+mn-lt"/>
                <a:ea typeface="+mn-ea"/>
                <a:cs typeface="+mn-cs"/>
              </a:rPr>
              <a:t>you descended into death.</a:t>
            </a:r>
          </a:p>
          <a:p>
            <a:r>
              <a:rPr lang="en-GB" sz="1200" kern="1200" dirty="0">
                <a:solidFill>
                  <a:schemeClr val="tx1"/>
                </a:solidFill>
                <a:effectLst/>
                <a:latin typeface="+mn-lt"/>
                <a:ea typeface="+mn-ea"/>
                <a:cs typeface="+mn-cs"/>
              </a:rPr>
              <a:t>May we, the Body of Christ,</a:t>
            </a:r>
          </a:p>
          <a:p>
            <a:r>
              <a:rPr lang="en-GB" sz="1200" kern="1200" dirty="0">
                <a:solidFill>
                  <a:schemeClr val="tx1"/>
                </a:solidFill>
                <a:effectLst/>
                <a:latin typeface="+mn-lt"/>
                <a:ea typeface="+mn-ea"/>
                <a:cs typeface="+mn-cs"/>
              </a:rPr>
              <a:t>cherish the gift of life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and promote the dignity of all people.</a:t>
            </a:r>
          </a:p>
          <a:p>
            <a:r>
              <a:rPr lang="en-GB" sz="1200" kern="1200" dirty="0">
                <a:solidFill>
                  <a:schemeClr val="tx1"/>
                </a:solidFill>
                <a:effectLst/>
                <a:latin typeface="+mn-lt"/>
                <a:ea typeface="+mn-ea"/>
                <a:cs typeface="+mn-cs"/>
              </a:rPr>
              <a:t>Amen.</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27</a:t>
            </a:fld>
            <a:endParaRPr lang="en-GB"/>
          </a:p>
        </p:txBody>
      </p:sp>
    </p:spTree>
    <p:extLst>
      <p:ext uri="{BB962C8B-B14F-4D97-AF65-F5344CB8AC3E}">
        <p14:creationId xmlns:p14="http://schemas.microsoft.com/office/powerpoint/2010/main" val="56148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praying outside</a:t>
            </a:r>
          </a:p>
          <a:p>
            <a:r>
              <a:rPr lang="en-GB" dirty="0"/>
              <a:t>Credit: </a:t>
            </a:r>
            <a:r>
              <a:rPr lang="en-GB" sz="1200" b="0" i="0" kern="1200" dirty="0">
                <a:solidFill>
                  <a:schemeClr val="tx1"/>
                </a:solidFill>
                <a:effectLst/>
                <a:latin typeface="+mn-lt"/>
                <a:ea typeface="+mn-ea"/>
                <a:cs typeface="+mn-cs"/>
              </a:rPr>
              <a:t>Victoria Ahmed</a:t>
            </a:r>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28</a:t>
            </a:fld>
            <a:endParaRPr lang="en-GB"/>
          </a:p>
        </p:txBody>
      </p:sp>
    </p:spTree>
    <p:extLst>
      <p:ext uri="{BB962C8B-B14F-4D97-AF65-F5344CB8AC3E}">
        <p14:creationId xmlns:p14="http://schemas.microsoft.com/office/powerpoint/2010/main" val="219771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fourteenth Station: Jesus’ body is laid in the tomb</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Reader:</a:t>
            </a:r>
            <a:r>
              <a:rPr lang="en-GB" sz="1200" kern="1200" dirty="0">
                <a:solidFill>
                  <a:schemeClr val="tx1"/>
                </a:solidFill>
                <a:effectLst/>
                <a:latin typeface="+mn-lt"/>
                <a:ea typeface="+mn-ea"/>
                <a:cs typeface="+mn-cs"/>
              </a:rPr>
              <a:t> “Joseph</a:t>
            </a:r>
            <a:r>
              <a:rPr lang="en-GB" sz="1200" kern="1200" baseline="300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bought a linen shroud, and taking him down, wrapped him in the linen shroud and laid him in a tomb that had been cut out of the rock. And he rolled a stone against the entrance of the tomb.” </a:t>
            </a:r>
            <a:r>
              <a:rPr lang="en-GB" sz="1200" i="1" kern="1200" dirty="0">
                <a:solidFill>
                  <a:schemeClr val="tx1"/>
                </a:solidFill>
                <a:effectLst/>
                <a:latin typeface="+mn-lt"/>
                <a:ea typeface="+mn-ea"/>
                <a:cs typeface="+mn-cs"/>
              </a:rPr>
              <a:t>Mark 15: 46</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Leader:</a:t>
            </a:r>
            <a:r>
              <a:rPr lang="en-GB" sz="1200" kern="1200" dirty="0">
                <a:solidFill>
                  <a:schemeClr val="tx1"/>
                </a:solidFill>
                <a:effectLst/>
                <a:latin typeface="+mn-lt"/>
                <a:ea typeface="+mn-ea"/>
                <a:cs typeface="+mn-cs"/>
              </a:rPr>
              <a:t> We adore you, O Christ, and we praise you,</a:t>
            </a:r>
          </a:p>
          <a:p>
            <a:r>
              <a:rPr lang="en-GB" sz="1200" b="1" kern="1200" dirty="0">
                <a:solidFill>
                  <a:schemeClr val="tx1"/>
                </a:solidFill>
                <a:effectLst/>
                <a:latin typeface="+mn-lt"/>
                <a:ea typeface="+mn-ea"/>
                <a:cs typeface="+mn-cs"/>
              </a:rPr>
              <a:t>All:</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because by your Holy Cross you have redeemed the world.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There has been little time to prepare Jesus’ body for burial. Joseph has to move quickly to place it in the tomb before the Sabbath begins. He wraps it in a simple linen cloth and rolls the stone over the door. The disciples have scattered in fear and grief and it seems like the end.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 too must act quickly if we are to protect our common home, the earth, for future generations. As Pope Francis warned in his final apostolic exhortation </a:t>
            </a:r>
            <a:r>
              <a:rPr lang="en-GB" sz="1200" i="1" kern="1200" dirty="0">
                <a:solidFill>
                  <a:schemeClr val="tx1"/>
                </a:solidFill>
                <a:effectLst/>
                <a:latin typeface="+mn-lt"/>
                <a:ea typeface="+mn-ea"/>
                <a:cs typeface="+mn-cs"/>
              </a:rPr>
              <a:t>Laudate Deum</a:t>
            </a:r>
            <a:r>
              <a:rPr lang="en-GB" sz="1200" kern="1200" dirty="0">
                <a:solidFill>
                  <a:schemeClr val="tx1"/>
                </a:solidFill>
                <a:effectLst/>
                <a:latin typeface="+mn-lt"/>
                <a:ea typeface="+mn-ea"/>
                <a:cs typeface="+mn-cs"/>
              </a:rPr>
              <a:t>: “Our responses have not been adequate, while the world in which we live is collapsing and may be nearing the breaking point.” (#2)</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 pray that we may have a sense of urgency and hope, even in dark times, as we seek to make a difference.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Prayer: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Jesus, rock of our salvation,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your body was sealed in a tomb,</a:t>
            </a:r>
          </a:p>
          <a:p>
            <a:r>
              <a:rPr lang="en-GB" sz="1200" kern="1200" dirty="0">
                <a:solidFill>
                  <a:schemeClr val="tx1"/>
                </a:solidFill>
                <a:effectLst/>
                <a:latin typeface="+mn-lt"/>
                <a:ea typeface="+mn-ea"/>
                <a:cs typeface="+mn-cs"/>
              </a:rPr>
              <a:t>May our hearts be broken open</a:t>
            </a:r>
          </a:p>
          <a:p>
            <a:r>
              <a:rPr lang="en-GB" sz="1200" kern="1200" dirty="0">
                <a:solidFill>
                  <a:schemeClr val="tx1"/>
                </a:solidFill>
                <a:effectLst/>
                <a:latin typeface="+mn-lt"/>
                <a:ea typeface="+mn-ea"/>
                <a:cs typeface="+mn-cs"/>
              </a:rPr>
              <a:t>by the cry of the earth</a:t>
            </a:r>
          </a:p>
          <a:p>
            <a:r>
              <a:rPr lang="en-GB" sz="1200" kern="1200" dirty="0">
                <a:solidFill>
                  <a:schemeClr val="tx1"/>
                </a:solidFill>
                <a:effectLst/>
                <a:latin typeface="+mn-lt"/>
                <a:ea typeface="+mn-ea"/>
                <a:cs typeface="+mn-cs"/>
              </a:rPr>
              <a:t>and the cry of the poor.</a:t>
            </a:r>
          </a:p>
          <a:p>
            <a:r>
              <a:rPr lang="en-GB" sz="1200" kern="1200" dirty="0">
                <a:solidFill>
                  <a:schemeClr val="tx1"/>
                </a:solidFill>
                <a:effectLst/>
                <a:latin typeface="+mn-lt"/>
                <a:ea typeface="+mn-ea"/>
                <a:cs typeface="+mn-cs"/>
              </a:rPr>
              <a:t>Amen.</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29</a:t>
            </a:fld>
            <a:endParaRPr lang="en-GB"/>
          </a:p>
        </p:txBody>
      </p:sp>
    </p:spTree>
    <p:extLst>
      <p:ext uri="{BB962C8B-B14F-4D97-AF65-F5344CB8AC3E}">
        <p14:creationId xmlns:p14="http://schemas.microsoft.com/office/powerpoint/2010/main" val="1149430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first Station: Jesus is condemned to death</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Reader: </a:t>
            </a:r>
            <a:r>
              <a:rPr lang="en-GB" sz="1200" kern="1200" dirty="0">
                <a:solidFill>
                  <a:schemeClr val="tx1"/>
                </a:solidFill>
                <a:effectLst/>
                <a:latin typeface="+mn-lt"/>
                <a:ea typeface="+mn-ea"/>
                <a:cs typeface="+mn-cs"/>
              </a:rPr>
              <a:t>“And Pilate said to them, “Why? What evil has he done?” But they shouted all the more, “Crucify him.” So Pilate, wishing to satisfy the crowd, released for them Barabbas, and having scourged</a:t>
            </a:r>
            <a:r>
              <a:rPr lang="en-GB" sz="1200" kern="1200" baseline="300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Jesus, he delivered him to be crucified.” </a:t>
            </a:r>
            <a:r>
              <a:rPr lang="en-GB" sz="1200" i="1" kern="1200" dirty="0">
                <a:solidFill>
                  <a:schemeClr val="tx1"/>
                </a:solidFill>
                <a:effectLst/>
                <a:latin typeface="+mn-lt"/>
                <a:ea typeface="+mn-ea"/>
                <a:cs typeface="+mn-cs"/>
              </a:rPr>
              <a:t>Mark 15:14-15</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Leader: </a:t>
            </a:r>
            <a:r>
              <a:rPr lang="en-GB" sz="1200" kern="1200" dirty="0">
                <a:solidFill>
                  <a:schemeClr val="tx1"/>
                </a:solidFill>
                <a:effectLst/>
                <a:latin typeface="+mn-lt"/>
                <a:ea typeface="+mn-ea"/>
                <a:cs typeface="+mn-cs"/>
              </a:rPr>
              <a:t>We adore you, O Christ, and we praise you,</a:t>
            </a:r>
          </a:p>
          <a:p>
            <a:r>
              <a:rPr lang="en-GB" sz="1200" b="1" kern="1200" dirty="0">
                <a:solidFill>
                  <a:schemeClr val="tx1"/>
                </a:solidFill>
                <a:effectLst/>
                <a:latin typeface="+mn-lt"/>
                <a:ea typeface="+mn-ea"/>
                <a:cs typeface="+mn-cs"/>
              </a:rPr>
              <a:t>All: because by your Holy Cross you have redeemed the world.</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Challenging injustice can be costly today, just as it was for Jesus.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On 14 September 2024, Honduran community leader and activist Juan Lopez was shot dead by several men as he travelled home from church. For over a decade he had been working to protect the </a:t>
            </a:r>
            <a:r>
              <a:rPr lang="en-GB" sz="1200" kern="1200" dirty="0" err="1">
                <a:solidFill>
                  <a:schemeClr val="tx1"/>
                </a:solidFill>
                <a:effectLst/>
                <a:latin typeface="+mn-lt"/>
                <a:ea typeface="+mn-ea"/>
                <a:cs typeface="+mn-cs"/>
              </a:rPr>
              <a:t>Guapinol</a:t>
            </a:r>
            <a:r>
              <a:rPr lang="en-GB" sz="1200" kern="1200" dirty="0">
                <a:solidFill>
                  <a:schemeClr val="tx1"/>
                </a:solidFill>
                <a:effectLst/>
                <a:latin typeface="+mn-lt"/>
                <a:ea typeface="+mn-ea"/>
                <a:cs typeface="+mn-cs"/>
              </a:rPr>
              <a:t> river from further contamination by a giant mining project.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gospel is a disruptive force; it points toward a kingdom of justice and peace that necessarily unsettles the status quo. While Jesus’ message is hope for the vulnerable and marginalised, it is a provocation to those who hold onto oppressive systems.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 followers of Christ, we are entrusted with continuing his mission of liberation and healing. We pray for the strength to live the radical way of the gospel and to speak courageously for what is right, even when it is difficult,</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Prayer: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Christ Jesus,</a:t>
            </a:r>
          </a:p>
          <a:p>
            <a:r>
              <a:rPr lang="en-GB" sz="1200" kern="1200" dirty="0">
                <a:solidFill>
                  <a:schemeClr val="tx1"/>
                </a:solidFill>
                <a:effectLst/>
                <a:latin typeface="+mn-lt"/>
                <a:ea typeface="+mn-ea"/>
                <a:cs typeface="+mn-cs"/>
              </a:rPr>
              <a:t>you remained faithful,</a:t>
            </a:r>
          </a:p>
          <a:p>
            <a:r>
              <a:rPr lang="en-GB" sz="1200" kern="1200" dirty="0">
                <a:solidFill>
                  <a:schemeClr val="tx1"/>
                </a:solidFill>
                <a:effectLst/>
                <a:latin typeface="+mn-lt"/>
                <a:ea typeface="+mn-ea"/>
                <a:cs typeface="+mn-cs"/>
              </a:rPr>
              <a:t>in the face of injustice and violence.</a:t>
            </a:r>
          </a:p>
          <a:p>
            <a:r>
              <a:rPr lang="en-GB" sz="1200" kern="1200" dirty="0">
                <a:solidFill>
                  <a:schemeClr val="tx1"/>
                </a:solidFill>
                <a:effectLst/>
                <a:latin typeface="+mn-lt"/>
                <a:ea typeface="+mn-ea"/>
                <a:cs typeface="+mn-cs"/>
              </a:rPr>
              <a:t>Give us the courage and commitment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to live with generosity and justice,</a:t>
            </a:r>
          </a:p>
          <a:p>
            <a:r>
              <a:rPr lang="en-GB" sz="1200" kern="1200" dirty="0">
                <a:solidFill>
                  <a:schemeClr val="tx1"/>
                </a:solidFill>
                <a:effectLst/>
                <a:latin typeface="+mn-lt"/>
                <a:ea typeface="+mn-ea"/>
                <a:cs typeface="+mn-cs"/>
              </a:rPr>
              <a:t>to speak out for peace and love</a:t>
            </a:r>
          </a:p>
          <a:p>
            <a:endParaRPr lang="en-GB" i="0" dirty="0"/>
          </a:p>
        </p:txBody>
      </p:sp>
      <p:sp>
        <p:nvSpPr>
          <p:cNvPr id="4" name="Slide Number Placeholder 3"/>
          <p:cNvSpPr>
            <a:spLocks noGrp="1"/>
          </p:cNvSpPr>
          <p:nvPr>
            <p:ph type="sldNum" sz="quarter" idx="5"/>
          </p:nvPr>
        </p:nvSpPr>
        <p:spPr/>
        <p:txBody>
          <a:bodyPr/>
          <a:lstStyle/>
          <a:p>
            <a:fld id="{FBF80612-DA66-4AB4-BD2C-3B1117265F18}" type="slidenum">
              <a:rPr lang="en-GB" smtClean="0"/>
              <a:t>3</a:t>
            </a:fld>
            <a:endParaRPr lang="en-GB"/>
          </a:p>
        </p:txBody>
      </p:sp>
    </p:spTree>
    <p:extLst>
      <p:ext uri="{BB962C8B-B14F-4D97-AF65-F5344CB8AC3E}">
        <p14:creationId xmlns:p14="http://schemas.microsoft.com/office/powerpoint/2010/main" val="3893168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Arial" panose="020B0604020202020204" pitchFamily="34" charset="0"/>
                <a:ea typeface="Verdana" panose="020B0604030504040204" pitchFamily="34" charset="0"/>
                <a:cs typeface="Arial" panose="020B0604020202020204" pitchFamily="34" charset="0"/>
              </a:rPr>
              <a:t>Image: </a:t>
            </a:r>
            <a:r>
              <a:rPr lang="en-US" sz="1200" b="0" dirty="0">
                <a:latin typeface="Arial" panose="020B0604020202020204" pitchFamily="34" charset="0"/>
                <a:ea typeface="Verdana" panose="020B0604030504040204" pitchFamily="34" charset="0"/>
                <a:cs typeface="Arial" panose="020B0604020202020204" pitchFamily="34" charset="0"/>
              </a:rPr>
              <a:t>Garden Tomb in Jerusalem, one of two sites proposed as the place of Jesus’ burial.</a:t>
            </a:r>
            <a:endParaRPr lang="en-GB" sz="1200" b="0" dirty="0">
              <a:latin typeface="Arial" panose="020B0604020202020204" pitchFamily="34" charset="0"/>
              <a:ea typeface="Verdana" panose="020B060403050404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latin typeface="Arial" panose="020B0604020202020204" pitchFamily="34" charset="0"/>
                <a:ea typeface="Verdana" panose="020B0604030504040204" pitchFamily="34" charset="0"/>
                <a:cs typeface="Arial" panose="020B0604020202020204" pitchFamily="34" charset="0"/>
              </a:rPr>
              <a:t>Picture credit:</a:t>
            </a:r>
            <a:r>
              <a:rPr lang="en-GB" sz="1200" b="0" i="0" kern="1200" dirty="0">
                <a:solidFill>
                  <a:schemeClr val="tx1"/>
                </a:solidFill>
                <a:effectLst/>
                <a:latin typeface="Arial" panose="020B0604020202020204" pitchFamily="34" charset="0"/>
                <a:ea typeface="+mn-ea"/>
                <a:cs typeface="Arial" panose="020B0604020202020204" pitchFamily="34" charset="0"/>
              </a:rPr>
              <a:t> Manuel</a:t>
            </a:r>
            <a:r>
              <a:rPr lang="en-GB" sz="1200" b="0" i="0" kern="1200" baseline="0" dirty="0">
                <a:solidFill>
                  <a:schemeClr val="tx1"/>
                </a:solidFill>
                <a:effectLst/>
                <a:latin typeface="Arial" panose="020B0604020202020204" pitchFamily="34" charset="0"/>
                <a:ea typeface="+mn-ea"/>
                <a:cs typeface="Arial" panose="020B0604020202020204" pitchFamily="34" charset="0"/>
              </a:rPr>
              <a:t> </a:t>
            </a:r>
            <a:r>
              <a:rPr lang="en-GB" sz="1200" b="0" i="0" kern="1200" dirty="0">
                <a:solidFill>
                  <a:schemeClr val="tx1"/>
                </a:solidFill>
                <a:effectLst/>
                <a:latin typeface="Arial" panose="020B0604020202020204" pitchFamily="34" charset="0"/>
                <a:ea typeface="+mn-ea"/>
                <a:cs typeface="Arial" panose="020B0604020202020204" pitchFamily="34" charset="0"/>
              </a:rPr>
              <a:t>F-O/ </a:t>
            </a:r>
            <a:r>
              <a:rPr lang="en-GB" sz="1200" b="0" i="0" kern="1200" dirty="0" err="1">
                <a:solidFill>
                  <a:schemeClr val="tx1"/>
                </a:solidFill>
                <a:effectLst/>
                <a:latin typeface="Arial" panose="020B0604020202020204" pitchFamily="34" charset="0"/>
                <a:ea typeface="+mn-ea"/>
                <a:cs typeface="Arial" panose="020B0604020202020204" pitchFamily="34" charset="0"/>
              </a:rPr>
              <a:t>istock</a:t>
            </a:r>
            <a:endParaRPr lang="en-GB"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30</a:t>
            </a:fld>
            <a:endParaRPr lang="en-GB"/>
          </a:p>
        </p:txBody>
      </p:sp>
    </p:spTree>
    <p:extLst>
      <p:ext uri="{BB962C8B-B14F-4D97-AF65-F5344CB8AC3E}">
        <p14:creationId xmlns:p14="http://schemas.microsoft.com/office/powerpoint/2010/main" val="598660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fifteenth Station: Jesus rises from the dead</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Reader:</a:t>
            </a:r>
            <a:r>
              <a:rPr lang="en-GB" sz="1200" kern="1200" dirty="0">
                <a:solidFill>
                  <a:schemeClr val="tx1"/>
                </a:solidFill>
                <a:effectLst/>
                <a:latin typeface="+mn-lt"/>
                <a:ea typeface="+mn-ea"/>
                <a:cs typeface="+mn-cs"/>
              </a:rPr>
              <a:t> “Why do you seek the living among the dead?</a:t>
            </a:r>
            <a:r>
              <a:rPr lang="en-GB" sz="1200" b="1" kern="1200" baseline="300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He is not here but has risen.” </a:t>
            </a:r>
            <a:r>
              <a:rPr lang="en-GB" sz="1200" i="1" kern="1200" dirty="0">
                <a:solidFill>
                  <a:schemeClr val="tx1"/>
                </a:solidFill>
                <a:effectLst/>
                <a:latin typeface="+mn-lt"/>
                <a:ea typeface="+mn-ea"/>
                <a:cs typeface="+mn-cs"/>
              </a:rPr>
              <a:t>Luke 24:5-6</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Leader:</a:t>
            </a:r>
            <a:r>
              <a:rPr lang="en-GB" sz="1200" kern="1200" dirty="0">
                <a:solidFill>
                  <a:schemeClr val="tx1"/>
                </a:solidFill>
                <a:effectLst/>
                <a:latin typeface="+mn-lt"/>
                <a:ea typeface="+mn-ea"/>
                <a:cs typeface="+mn-cs"/>
              </a:rPr>
              <a:t> We adore you, O Christ, and we praise you,</a:t>
            </a:r>
          </a:p>
          <a:p>
            <a:r>
              <a:rPr lang="en-GB" sz="1200" b="1" kern="1200" dirty="0">
                <a:solidFill>
                  <a:schemeClr val="tx1"/>
                </a:solidFill>
                <a:effectLst/>
                <a:latin typeface="+mn-lt"/>
                <a:ea typeface="+mn-ea"/>
                <a:cs typeface="+mn-cs"/>
              </a:rPr>
              <a:t>All:</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because by your Holy Cross you have redeemed the world.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Jesus is alive. He has conquered death and is here among us.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His resurrection opens the way of hope and assures us that injustice, pain and death can be overcome.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 we reflect on Jesus’ final journey, we pray for the strength to live each day as people transformed through God’s love. May we radiate God’s love to all our sisters and brothers throughout the world.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Prayer: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Risen Jesus,</a:t>
            </a:r>
          </a:p>
          <a:p>
            <a:r>
              <a:rPr lang="en-GB" sz="1200" kern="1200" dirty="0">
                <a:solidFill>
                  <a:schemeClr val="tx1"/>
                </a:solidFill>
                <a:effectLst/>
                <a:latin typeface="+mn-lt"/>
                <a:ea typeface="+mn-ea"/>
                <a:cs typeface="+mn-cs"/>
              </a:rPr>
              <a:t>you make all things new,</a:t>
            </a:r>
          </a:p>
          <a:p>
            <a:r>
              <a:rPr lang="en-GB" sz="1200" kern="1200" dirty="0">
                <a:solidFill>
                  <a:schemeClr val="tx1"/>
                </a:solidFill>
                <a:effectLst/>
                <a:latin typeface="+mn-lt"/>
                <a:ea typeface="+mn-ea"/>
                <a:cs typeface="+mn-cs"/>
              </a:rPr>
              <a:t>Renew us with your risen life,</a:t>
            </a:r>
          </a:p>
          <a:p>
            <a:r>
              <a:rPr lang="en-GB" sz="1200" kern="1200" dirty="0">
                <a:solidFill>
                  <a:schemeClr val="tx1"/>
                </a:solidFill>
                <a:effectLst/>
                <a:latin typeface="+mn-lt"/>
                <a:ea typeface="+mn-ea"/>
                <a:cs typeface="+mn-cs"/>
              </a:rPr>
              <a:t>to carry your loving presence</a:t>
            </a:r>
          </a:p>
          <a:p>
            <a:r>
              <a:rPr lang="en-GB" sz="1200" kern="1200" dirty="0">
                <a:solidFill>
                  <a:schemeClr val="tx1"/>
                </a:solidFill>
                <a:effectLst/>
                <a:latin typeface="+mn-lt"/>
                <a:ea typeface="+mn-ea"/>
                <a:cs typeface="+mn-cs"/>
              </a:rPr>
              <a:t>into our broken world.</a:t>
            </a:r>
          </a:p>
          <a:p>
            <a:r>
              <a:rPr lang="en-GB" sz="1200" kern="1200">
                <a:solidFill>
                  <a:schemeClr val="tx1"/>
                </a:solidFill>
                <a:effectLst/>
                <a:latin typeface="+mn-lt"/>
                <a:ea typeface="+mn-ea"/>
                <a:cs typeface="+mn-cs"/>
              </a:rPr>
              <a:t>Amen.</a:t>
            </a:r>
          </a:p>
          <a:p>
            <a:endParaRPr lang="en-GB"/>
          </a:p>
        </p:txBody>
      </p:sp>
      <p:sp>
        <p:nvSpPr>
          <p:cNvPr id="4" name="Slide Number Placeholder 3"/>
          <p:cNvSpPr>
            <a:spLocks noGrp="1"/>
          </p:cNvSpPr>
          <p:nvPr>
            <p:ph type="sldNum" sz="quarter" idx="5"/>
          </p:nvPr>
        </p:nvSpPr>
        <p:spPr/>
        <p:txBody>
          <a:bodyPr/>
          <a:lstStyle/>
          <a:p>
            <a:fld id="{FBF80612-DA66-4AB4-BD2C-3B1117265F18}" type="slidenum">
              <a:rPr lang="en-GB" smtClean="0"/>
              <a:t>31</a:t>
            </a:fld>
            <a:endParaRPr lang="en-GB"/>
          </a:p>
        </p:txBody>
      </p:sp>
    </p:spTree>
    <p:extLst>
      <p:ext uri="{BB962C8B-B14F-4D97-AF65-F5344CB8AC3E}">
        <p14:creationId xmlns:p14="http://schemas.microsoft.com/office/powerpoint/2010/main" val="2604317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Arial" panose="020B0604020202020204" pitchFamily="34" charset="0"/>
                <a:ea typeface="Verdana" panose="020B0604030504040204" pitchFamily="34" charset="0"/>
                <a:cs typeface="Arial" panose="020B0604020202020204" pitchFamily="34" charset="0"/>
              </a:rPr>
              <a:t>Image: </a:t>
            </a:r>
            <a:r>
              <a:rPr lang="en-GB" sz="1200" b="0" dirty="0">
                <a:latin typeface="Arial" panose="020B0604020202020204" pitchFamily="34" charset="0"/>
                <a:ea typeface="Verdana" panose="020B0604030504040204" pitchFamily="34" charset="0"/>
                <a:cs typeface="Arial" panose="020B0604020202020204" pitchFamily="34" charset="0"/>
              </a:rPr>
              <a:t>The sun shines over the Atlantic at West Point on the coast of Liberia</a:t>
            </a:r>
            <a:r>
              <a:rPr lang="en-GB" sz="1200" b="0" baseline="0" dirty="0">
                <a:latin typeface="Arial" panose="020B0604020202020204" pitchFamily="34" charset="0"/>
                <a:ea typeface="Verdana" panose="020B0604030504040204" pitchFamily="34" charset="0"/>
                <a:cs typeface="Arial" panose="020B0604020202020204" pitchFamily="34" charset="0"/>
              </a:rPr>
              <a:t>. </a:t>
            </a:r>
            <a:r>
              <a:rPr lang="en-GB" sz="1200" dirty="0">
                <a:effectLst/>
                <a:latin typeface="Arial" panose="020B0604020202020204" pitchFamily="34" charset="0"/>
                <a:ea typeface="Calibri" panose="020F0502020204030204" pitchFamily="34" charset="0"/>
                <a:cs typeface="Arial" panose="020B0604020202020204" pitchFamily="34" charset="0"/>
              </a:rPr>
              <a:t>May we radiate God’s love to all our sisters and brothers throughout the world. </a:t>
            </a:r>
            <a:endParaRPr lang="en-GB" sz="1200" b="0" baseline="0" dirty="0">
              <a:latin typeface="Arial" panose="020B0604020202020204" pitchFamily="34" charset="0"/>
              <a:ea typeface="Verdana" panose="020B060403050404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Arial" panose="020B0604020202020204" pitchFamily="34" charset="0"/>
                <a:ea typeface="Verdana" panose="020B0604030504040204" pitchFamily="34" charset="0"/>
                <a:cs typeface="Arial" panose="020B0604020202020204" pitchFamily="34" charset="0"/>
              </a:rPr>
              <a:t>Picture credit: </a:t>
            </a:r>
            <a:r>
              <a:rPr lang="en-GB" sz="1200" dirty="0">
                <a:effectLst/>
              </a:rPr>
              <a:t>Thom Flint</a:t>
            </a:r>
            <a:endParaRPr lang="en-GB" sz="1200" b="0" i="0" dirty="0">
              <a:solidFill>
                <a:srgbClr val="39393C"/>
              </a:solidFill>
              <a:effectLst/>
              <a:latin typeface="Inter"/>
            </a:endParaRPr>
          </a:p>
          <a:p>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32</a:t>
            </a:fld>
            <a:endParaRPr lang="en-GB"/>
          </a:p>
        </p:txBody>
      </p:sp>
    </p:spTree>
    <p:extLst>
      <p:ext uri="{BB962C8B-B14F-4D97-AF65-F5344CB8AC3E}">
        <p14:creationId xmlns:p14="http://schemas.microsoft.com/office/powerpoint/2010/main" val="1101048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Image: </a:t>
            </a:r>
            <a:r>
              <a:rPr lang="en-GB" sz="1200" b="0" i="0" kern="1200" dirty="0">
                <a:solidFill>
                  <a:schemeClr val="tx1"/>
                </a:solidFill>
                <a:effectLst/>
                <a:latin typeface="+mn-lt"/>
                <a:ea typeface="+mn-ea"/>
                <a:cs typeface="+mn-cs"/>
              </a:rPr>
              <a:t>Juan Lopez, an anti-mining activist in Honduras. </a:t>
            </a:r>
          </a:p>
          <a:p>
            <a:r>
              <a:rPr lang="en-GB" sz="1200" b="0" i="0" kern="1200" dirty="0">
                <a:solidFill>
                  <a:schemeClr val="tx1"/>
                </a:solidFill>
                <a:effectLst/>
                <a:latin typeface="+mn-lt"/>
                <a:ea typeface="+mn-ea"/>
                <a:cs typeface="+mn-cs"/>
              </a:rPr>
              <a:t>Photo credit: Radio Progreso</a:t>
            </a:r>
            <a:endParaRPr lang="en-GB" i="0" dirty="0"/>
          </a:p>
          <a:p>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4</a:t>
            </a:fld>
            <a:endParaRPr lang="en-GB"/>
          </a:p>
        </p:txBody>
      </p:sp>
    </p:spTree>
    <p:extLst>
      <p:ext uri="{BB962C8B-B14F-4D97-AF65-F5344CB8AC3E}">
        <p14:creationId xmlns:p14="http://schemas.microsoft.com/office/powerpoint/2010/main" val="154621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second Station: Jesus carries his cross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Reader</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So they took Jesus,</a:t>
            </a:r>
            <a:r>
              <a:rPr lang="en-GB" sz="1200" b="1" kern="1200" baseline="300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he went out, bearing his own cross, to the place called The Place of a Skull, which in Aramaic is called Golgotha.” </a:t>
            </a:r>
            <a:r>
              <a:rPr lang="en-GB" sz="1200" i="1" kern="1200" dirty="0">
                <a:solidFill>
                  <a:schemeClr val="tx1"/>
                </a:solidFill>
                <a:effectLst/>
                <a:latin typeface="+mn-lt"/>
                <a:ea typeface="+mn-ea"/>
                <a:cs typeface="+mn-cs"/>
              </a:rPr>
              <a:t>John 19:16b-17</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Leader</a:t>
            </a:r>
            <a:r>
              <a:rPr lang="en-GB" sz="1200" kern="1200" dirty="0">
                <a:solidFill>
                  <a:schemeClr val="tx1"/>
                </a:solidFill>
                <a:effectLst/>
                <a:latin typeface="+mn-lt"/>
                <a:ea typeface="+mn-ea"/>
                <a:cs typeface="+mn-cs"/>
              </a:rPr>
              <a:t>: We adore you, O Christ, and we praise you,</a:t>
            </a:r>
          </a:p>
          <a:p>
            <a:r>
              <a:rPr lang="en-GB" sz="1200" b="1" kern="1200" dirty="0">
                <a:solidFill>
                  <a:schemeClr val="tx1"/>
                </a:solidFill>
                <a:effectLst/>
                <a:latin typeface="+mn-lt"/>
                <a:ea typeface="+mn-ea"/>
                <a:cs typeface="+mn-cs"/>
              </a:rPr>
              <a:t>All:</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because by your Holy Cross you have redeemed the world.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Jesus begins his walk, forced to carry the heavy wooden cross, on the road that leads to the hill where he will be crucified.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Across the world, many of our sisters and brothers are on difficult journeys. More than 100 million people are displaced due to conflict, persecution and disasters.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Sarah is one of 15 million people who have been displaced due to the civil war in Sudan. When fighting broke out in her hometown she and her child were forced to flee to another part of Sudan. Sarah left behind her neighbours, her business, her home – everything she knew.</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Refugee camps in the area are past capacity, with many families vulnerable to the spread of diseases and unable to feed their children dinner every night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 pray for the grace to walk alongside refugees, migrants and all those making challenging journeys.</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Prayer: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Faithful Jesus,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you carried the wood of the cross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with courage and love.</a:t>
            </a:r>
          </a:p>
          <a:p>
            <a:r>
              <a:rPr lang="en-GB" sz="1200" kern="1200" dirty="0">
                <a:solidFill>
                  <a:schemeClr val="tx1"/>
                </a:solidFill>
                <a:effectLst/>
                <a:latin typeface="+mn-lt"/>
                <a:ea typeface="+mn-ea"/>
                <a:cs typeface="+mn-cs"/>
              </a:rPr>
              <a:t>May we walk alongside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our neighbours seeking sanctuary</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seeking to build a world where all people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are loved, welcomed and safe.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Amen.</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5</a:t>
            </a:fld>
            <a:endParaRPr lang="en-GB"/>
          </a:p>
        </p:txBody>
      </p:sp>
    </p:spTree>
    <p:extLst>
      <p:ext uri="{BB962C8B-B14F-4D97-AF65-F5344CB8AC3E}">
        <p14:creationId xmlns:p14="http://schemas.microsoft.com/office/powerpoint/2010/main" val="961191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Image: Sarah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Credit: Africa Development Aid</a:t>
            </a:r>
            <a:endParaRPr lang="en-GB" dirty="0"/>
          </a:p>
          <a:p>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6</a:t>
            </a:fld>
            <a:endParaRPr lang="en-GB"/>
          </a:p>
        </p:txBody>
      </p:sp>
    </p:spTree>
    <p:extLst>
      <p:ext uri="{BB962C8B-B14F-4D97-AF65-F5344CB8AC3E}">
        <p14:creationId xmlns:p14="http://schemas.microsoft.com/office/powerpoint/2010/main" val="1034518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third Station: Jesus falls for the first time</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Reader</a:t>
            </a:r>
            <a:r>
              <a:rPr lang="en-GB" sz="1200" kern="1200" dirty="0">
                <a:solidFill>
                  <a:schemeClr val="tx1"/>
                </a:solidFill>
                <a:effectLst/>
                <a:latin typeface="+mn-lt"/>
                <a:ea typeface="+mn-ea"/>
                <a:cs typeface="+mn-cs"/>
              </a:rPr>
              <a:t>: “Blessed is the man who remains steadfast under trial, for when he has stood the test he will receive the crown of life, which God has promised to those who love him.” </a:t>
            </a:r>
            <a:r>
              <a:rPr lang="en-GB" sz="1200" i="1" kern="1200" dirty="0">
                <a:solidFill>
                  <a:schemeClr val="tx1"/>
                </a:solidFill>
                <a:effectLst/>
                <a:latin typeface="+mn-lt"/>
                <a:ea typeface="+mn-ea"/>
                <a:cs typeface="+mn-cs"/>
              </a:rPr>
              <a:t>James 1:12</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Leader:</a:t>
            </a:r>
            <a:r>
              <a:rPr lang="en-GB" sz="1200" kern="1200" dirty="0">
                <a:solidFill>
                  <a:schemeClr val="tx1"/>
                </a:solidFill>
                <a:effectLst/>
                <a:latin typeface="+mn-lt"/>
                <a:ea typeface="+mn-ea"/>
                <a:cs typeface="+mn-cs"/>
              </a:rPr>
              <a:t> We adore you, O Christ, and we praise you,</a:t>
            </a:r>
          </a:p>
          <a:p>
            <a:r>
              <a:rPr lang="en-GB" sz="1200" b="1" kern="1200" dirty="0">
                <a:solidFill>
                  <a:schemeClr val="tx1"/>
                </a:solidFill>
                <a:effectLst/>
                <a:latin typeface="+mn-lt"/>
                <a:ea typeface="+mn-ea"/>
                <a:cs typeface="+mn-cs"/>
              </a:rPr>
              <a:t>All:</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because by your Holy Cross you have redeemed the world.</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Burdened by his heavy cross, worn down by fatigue and pain, Jesus falls. Yet he pushes himself up and continues on.</a:t>
            </a: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Obayedul</a:t>
            </a:r>
            <a:r>
              <a:rPr lang="en-GB" sz="1200" kern="1200" dirty="0">
                <a:solidFill>
                  <a:schemeClr val="tx1"/>
                </a:solidFill>
                <a:effectLst/>
                <a:latin typeface="+mn-lt"/>
                <a:ea typeface="+mn-ea"/>
                <a:cs typeface="+mn-cs"/>
              </a:rPr>
              <a:t>, a farmer in Bangladesh, recalls how difficult things were after particularly severe flooding. The water rose so high that he had to climb on the tin roof of the house and for some time the family had no food at all. Even when the waters subsided, the waterlogged land made it hard for him to grow anything for them to eat.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Now, things look very different. </a:t>
            </a:r>
            <a:r>
              <a:rPr lang="en-GB" sz="1200" kern="1200" dirty="0" err="1">
                <a:solidFill>
                  <a:schemeClr val="tx1"/>
                </a:solidFill>
                <a:effectLst/>
                <a:latin typeface="+mn-lt"/>
                <a:ea typeface="+mn-ea"/>
                <a:cs typeface="+mn-cs"/>
              </a:rPr>
              <a:t>Obayedul</a:t>
            </a:r>
            <a:r>
              <a:rPr lang="en-GB" sz="1200" kern="1200" dirty="0">
                <a:solidFill>
                  <a:schemeClr val="tx1"/>
                </a:solidFill>
                <a:effectLst/>
                <a:latin typeface="+mn-lt"/>
                <a:ea typeface="+mn-ea"/>
                <a:cs typeface="+mn-cs"/>
              </a:rPr>
              <a:t> has received training in floating plant beds, in which food can be cultivated regardless of rising water levels. His crops are thriving, and he shares the skills he has learned with others in the village, helping the whole community.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 pray for all those in the front line of the climate crisis who continue to persevere in the face of adversity. We pray for strength and determination when we face challenges.</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Prayer: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Resolute Jesus,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you fell under the weight of the wood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yet did not abandon the journey.</a:t>
            </a:r>
          </a:p>
          <a:p>
            <a:r>
              <a:rPr lang="en-GB" sz="1200" kern="1200" dirty="0">
                <a:solidFill>
                  <a:schemeClr val="tx1"/>
                </a:solidFill>
                <a:effectLst/>
                <a:latin typeface="+mn-lt"/>
                <a:ea typeface="+mn-ea"/>
                <a:cs typeface="+mn-cs"/>
              </a:rPr>
              <a:t>Be with us when we are struggling,</a:t>
            </a:r>
          </a:p>
          <a:p>
            <a:r>
              <a:rPr lang="en-GB" sz="1200" kern="1200" dirty="0">
                <a:solidFill>
                  <a:schemeClr val="tx1"/>
                </a:solidFill>
                <a:effectLst/>
                <a:latin typeface="+mn-lt"/>
                <a:ea typeface="+mn-ea"/>
                <a:cs typeface="+mn-cs"/>
              </a:rPr>
              <a:t>and help us persevere in love.</a:t>
            </a:r>
          </a:p>
          <a:p>
            <a:r>
              <a:rPr lang="en-GB" sz="1200" kern="1200" dirty="0">
                <a:solidFill>
                  <a:schemeClr val="tx1"/>
                </a:solidFill>
                <a:effectLst/>
                <a:latin typeface="+mn-lt"/>
                <a:ea typeface="+mn-ea"/>
                <a:cs typeface="+mn-cs"/>
              </a:rPr>
              <a:t>Amen.</a:t>
            </a:r>
          </a:p>
          <a:p>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7</a:t>
            </a:fld>
            <a:endParaRPr lang="en-GB"/>
          </a:p>
        </p:txBody>
      </p:sp>
    </p:spTree>
    <p:extLst>
      <p:ext uri="{BB962C8B-B14F-4D97-AF65-F5344CB8AC3E}">
        <p14:creationId xmlns:p14="http://schemas.microsoft.com/office/powerpoint/2010/main" val="2384351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a:solidFill>
                  <a:schemeClr val="tx1"/>
                </a:solidFill>
                <a:effectLst/>
                <a:latin typeface="+mn-lt"/>
                <a:ea typeface="+mn-ea"/>
                <a:cs typeface="+mn-cs"/>
              </a:rPr>
              <a:t>Obayedul</a:t>
            </a:r>
            <a:r>
              <a:rPr lang="en-GB" sz="1200" b="0" i="0" kern="1200" dirty="0">
                <a:solidFill>
                  <a:schemeClr val="tx1"/>
                </a:solidFill>
                <a:effectLst/>
                <a:latin typeface="+mn-lt"/>
                <a:ea typeface="+mn-ea"/>
                <a:cs typeface="+mn-cs"/>
              </a:rPr>
              <a:t> Molla on his boat</a:t>
            </a:r>
          </a:p>
          <a:p>
            <a:r>
              <a:rPr lang="en-GB" sz="1200" b="0" i="0" kern="1200" dirty="0">
                <a:solidFill>
                  <a:schemeClr val="tx1"/>
                </a:solidFill>
                <a:effectLst/>
                <a:latin typeface="+mn-lt"/>
                <a:ea typeface="+mn-ea"/>
                <a:cs typeface="+mn-cs"/>
              </a:rPr>
              <a:t>Credit: Amit Rudro</a:t>
            </a:r>
            <a:endParaRPr lang="en-GB" dirty="0"/>
          </a:p>
        </p:txBody>
      </p:sp>
      <p:sp>
        <p:nvSpPr>
          <p:cNvPr id="4" name="Slide Number Placeholder 3"/>
          <p:cNvSpPr>
            <a:spLocks noGrp="1"/>
          </p:cNvSpPr>
          <p:nvPr>
            <p:ph type="sldNum" sz="quarter" idx="5"/>
          </p:nvPr>
        </p:nvSpPr>
        <p:spPr/>
        <p:txBody>
          <a:bodyPr/>
          <a:lstStyle/>
          <a:p>
            <a:fld id="{FBF80612-DA66-4AB4-BD2C-3B1117265F18}" type="slidenum">
              <a:rPr lang="en-GB" smtClean="0"/>
              <a:t>8</a:t>
            </a:fld>
            <a:endParaRPr lang="en-GB"/>
          </a:p>
        </p:txBody>
      </p:sp>
    </p:spTree>
    <p:extLst>
      <p:ext uri="{BB962C8B-B14F-4D97-AF65-F5344CB8AC3E}">
        <p14:creationId xmlns:p14="http://schemas.microsoft.com/office/powerpoint/2010/main" val="393086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The fourth Station: Jesus meets his mother</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Reader</a:t>
            </a:r>
            <a:r>
              <a:rPr lang="en-GB" sz="1200" kern="1200" dirty="0">
                <a:solidFill>
                  <a:schemeClr val="tx1"/>
                </a:solidFill>
                <a:effectLst/>
                <a:latin typeface="+mn-lt"/>
                <a:ea typeface="+mn-ea"/>
                <a:cs typeface="+mn-cs"/>
              </a:rPr>
              <a:t>: “Then Simeon blessed them and said to Mary his mother, “Behold, this child is appointed for the fall and rising of many in Israel, and for a sign that is opposed (and a sword will pierce through your own soul also), so that thoughts from many hearts may be revealed.” </a:t>
            </a:r>
            <a:r>
              <a:rPr lang="en-GB" sz="1200" i="1" kern="1200" dirty="0">
                <a:solidFill>
                  <a:schemeClr val="tx1"/>
                </a:solidFill>
                <a:effectLst/>
                <a:latin typeface="+mn-lt"/>
                <a:ea typeface="+mn-ea"/>
                <a:cs typeface="+mn-cs"/>
              </a:rPr>
              <a:t>Luke 2:33-35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Leader</a:t>
            </a:r>
            <a:r>
              <a:rPr lang="en-GB" sz="1200" kern="1200" dirty="0">
                <a:solidFill>
                  <a:schemeClr val="tx1"/>
                </a:solidFill>
                <a:effectLst/>
                <a:latin typeface="+mn-lt"/>
                <a:ea typeface="+mn-ea"/>
                <a:cs typeface="+mn-cs"/>
              </a:rPr>
              <a:t>: We adore you, O Christ, and we praise you,</a:t>
            </a:r>
          </a:p>
          <a:p>
            <a:r>
              <a:rPr lang="en-GB" sz="1200" b="1" kern="1200" dirty="0">
                <a:solidFill>
                  <a:schemeClr val="tx1"/>
                </a:solidFill>
                <a:effectLst/>
                <a:latin typeface="+mn-lt"/>
                <a:ea typeface="+mn-ea"/>
                <a:cs typeface="+mn-cs"/>
              </a:rPr>
              <a:t>All:</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because by your Holy Cross you have redeemed the world.</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was the fulfilment of Simeon’s prophecy, the sword that ran through Mary’s soul. She who nurtured Jesus as a baby, witnessed his first steps and words, now meets her son on this final journey. What pain Mary must have felt, unable to reach out to help or comfort Jesus. Yet she remains present and steadfast.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 many mothers throughout the world grieve, as they struggle to feed their hungry children or access vital medicines and healthcare.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“It’s very distressing to be unable to feed your children,” says </a:t>
            </a:r>
            <a:r>
              <a:rPr lang="en-GB" sz="1200" kern="1200" dirty="0" err="1">
                <a:solidFill>
                  <a:schemeClr val="tx1"/>
                </a:solidFill>
                <a:effectLst/>
                <a:latin typeface="+mn-lt"/>
                <a:ea typeface="+mn-ea"/>
                <a:cs typeface="+mn-cs"/>
              </a:rPr>
              <a:t>Talaso</a:t>
            </a:r>
            <a:r>
              <a:rPr lang="en-GB" sz="1200" kern="1200" dirty="0">
                <a:solidFill>
                  <a:schemeClr val="tx1"/>
                </a:solidFill>
                <a:effectLst/>
                <a:latin typeface="+mn-lt"/>
                <a:ea typeface="+mn-ea"/>
                <a:cs typeface="+mn-cs"/>
              </a:rPr>
              <a:t> from drought-stricken </a:t>
            </a:r>
            <a:r>
              <a:rPr lang="en-GB" sz="1200" kern="1200" dirty="0" err="1">
                <a:solidFill>
                  <a:schemeClr val="tx1"/>
                </a:solidFill>
                <a:effectLst/>
                <a:latin typeface="+mn-lt"/>
                <a:ea typeface="+mn-ea"/>
                <a:cs typeface="+mn-cs"/>
              </a:rPr>
              <a:t>Marsabit</a:t>
            </a:r>
            <a:r>
              <a:rPr lang="en-GB" sz="1200" kern="1200" dirty="0">
                <a:solidFill>
                  <a:schemeClr val="tx1"/>
                </a:solidFill>
                <a:effectLst/>
                <a:latin typeface="+mn-lt"/>
                <a:ea typeface="+mn-ea"/>
                <a:cs typeface="+mn-cs"/>
              </a:rPr>
              <a:t> in Keyna. “As a mother, that’s the most distressing thing of all.”</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Let us look to the example of Mary and not turn our faces away from those who are suffering.</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Prayer: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Compassionate Jesus,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you gave us your mother</a:t>
            </a:r>
          </a:p>
          <a:p>
            <a:r>
              <a:rPr lang="en-GB" sz="1200" kern="1200" dirty="0">
                <a:solidFill>
                  <a:schemeClr val="tx1"/>
                </a:solidFill>
                <a:effectLst/>
                <a:latin typeface="+mn-lt"/>
                <a:ea typeface="+mn-ea"/>
                <a:cs typeface="+mn-cs"/>
              </a:rPr>
              <a:t>and entrusted us to her care.</a:t>
            </a:r>
          </a:p>
          <a:p>
            <a:r>
              <a:rPr lang="en-GB" sz="1200" kern="1200" dirty="0">
                <a:solidFill>
                  <a:schemeClr val="tx1"/>
                </a:solidFill>
                <a:effectLst/>
                <a:latin typeface="+mn-lt"/>
                <a:ea typeface="+mn-ea"/>
                <a:cs typeface="+mn-cs"/>
              </a:rPr>
              <a:t>May we stand with those who suffer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offering comfort and assistance.</a:t>
            </a:r>
          </a:p>
          <a:p>
            <a:r>
              <a:rPr lang="en-GB" sz="1200" kern="1200" dirty="0">
                <a:solidFill>
                  <a:schemeClr val="tx1"/>
                </a:solidFill>
                <a:effectLst/>
                <a:latin typeface="+mn-lt"/>
                <a:ea typeface="+mn-ea"/>
                <a:cs typeface="+mn-cs"/>
              </a:rPr>
              <a:t>Amen.</a:t>
            </a:r>
          </a:p>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FBF80612-DA66-4AB4-BD2C-3B1117265F18}" type="slidenum">
              <a:rPr lang="en-GB" smtClean="0"/>
              <a:t>9</a:t>
            </a:fld>
            <a:endParaRPr lang="en-GB"/>
          </a:p>
        </p:txBody>
      </p:sp>
    </p:spTree>
    <p:extLst>
      <p:ext uri="{BB962C8B-B14F-4D97-AF65-F5344CB8AC3E}">
        <p14:creationId xmlns:p14="http://schemas.microsoft.com/office/powerpoint/2010/main" val="3179836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68" r="-17331"/>
            </a:stretch>
          </a:blipFill>
        </p:spPr>
        <p:txBody>
          <a:bodyPr/>
          <a:lstStyle/>
          <a:p>
            <a:endParaRPr lang="en-GB"/>
          </a:p>
        </p:txBody>
      </p:sp>
      <p:sp>
        <p:nvSpPr>
          <p:cNvPr id="3" name="Freeform 3"/>
          <p:cNvSpPr/>
          <p:nvPr/>
        </p:nvSpPr>
        <p:spPr>
          <a:xfrm>
            <a:off x="14981444" y="511017"/>
            <a:ext cx="2837171" cy="1035366"/>
          </a:xfrm>
          <a:custGeom>
            <a:avLst/>
            <a:gdLst/>
            <a:ahLst/>
            <a:cxnLst/>
            <a:rect l="l" t="t" r="r" b="b"/>
            <a:pathLst>
              <a:path w="2837171" h="1035366">
                <a:moveTo>
                  <a:pt x="0" y="0"/>
                </a:moveTo>
                <a:lnTo>
                  <a:pt x="2837171" y="0"/>
                </a:lnTo>
                <a:lnTo>
                  <a:pt x="2837171" y="1035366"/>
                </a:lnTo>
                <a:lnTo>
                  <a:pt x="0" y="1035366"/>
                </a:lnTo>
                <a:lnTo>
                  <a:pt x="0" y="0"/>
                </a:lnTo>
                <a:close/>
              </a:path>
            </a:pathLst>
          </a:custGeom>
          <a:blipFill>
            <a:blip r:embed="rId4"/>
            <a:stretch>
              <a:fillRect/>
            </a:stretch>
          </a:blipFill>
        </p:spPr>
        <p:txBody>
          <a:bodyPr/>
          <a:lstStyle/>
          <a:p>
            <a:endParaRPr lang="en-GB"/>
          </a:p>
        </p:txBody>
      </p:sp>
      <p:sp>
        <p:nvSpPr>
          <p:cNvPr id="4" name="TextBox 4"/>
          <p:cNvSpPr txBox="1"/>
          <p:nvPr/>
        </p:nvSpPr>
        <p:spPr>
          <a:xfrm>
            <a:off x="2064328" y="1175857"/>
            <a:ext cx="4659392" cy="3673474"/>
          </a:xfrm>
          <a:prstGeom prst="rect">
            <a:avLst/>
          </a:prstGeom>
        </p:spPr>
        <p:txBody>
          <a:bodyPr lIns="0" tIns="0" rIns="0" bIns="0" rtlCol="0" anchor="t">
            <a:spAutoFit/>
          </a:bodyPr>
          <a:lstStyle/>
          <a:p>
            <a:pPr algn="ctr">
              <a:lnSpc>
                <a:spcPts val="11200"/>
              </a:lnSpc>
            </a:pPr>
            <a:r>
              <a:rPr lang="en-US" sz="8000" b="1">
                <a:solidFill>
                  <a:srgbClr val="000000"/>
                </a:solidFill>
                <a:latin typeface="Montserrat Bold"/>
                <a:ea typeface="Montserrat Bold"/>
                <a:cs typeface="Montserrat Bold"/>
                <a:sym typeface="Montserrat Bold"/>
              </a:rPr>
              <a:t>Stations </a:t>
            </a:r>
          </a:p>
          <a:p>
            <a:pPr algn="ctr">
              <a:lnSpc>
                <a:spcPts val="7000"/>
              </a:lnSpc>
            </a:pPr>
            <a:r>
              <a:rPr lang="en-US" sz="5000" b="1">
                <a:solidFill>
                  <a:srgbClr val="000000"/>
                </a:solidFill>
                <a:latin typeface="Montserrat Bold"/>
                <a:ea typeface="Montserrat Bold"/>
                <a:cs typeface="Montserrat Bold"/>
                <a:sym typeface="Montserrat Bold"/>
              </a:rPr>
              <a:t>of the </a:t>
            </a:r>
          </a:p>
          <a:p>
            <a:pPr algn="ctr">
              <a:lnSpc>
                <a:spcPts val="11200"/>
              </a:lnSpc>
            </a:pPr>
            <a:r>
              <a:rPr lang="en-US" sz="8000" b="1">
                <a:solidFill>
                  <a:srgbClr val="000000"/>
                </a:solidFill>
                <a:latin typeface="Montserrat Bold"/>
                <a:ea typeface="Montserrat Bold"/>
                <a:cs typeface="Montserrat Bold"/>
                <a:sym typeface="Montserrat Bold"/>
              </a:rPr>
              <a:t>Cross </a:t>
            </a:r>
          </a:p>
        </p:txBody>
      </p:sp>
      <p:sp>
        <p:nvSpPr>
          <p:cNvPr id="5" name="TextBox 5"/>
          <p:cNvSpPr txBox="1"/>
          <p:nvPr/>
        </p:nvSpPr>
        <p:spPr>
          <a:xfrm>
            <a:off x="0" y="8397240"/>
            <a:ext cx="8195884" cy="1889760"/>
          </a:xfrm>
          <a:prstGeom prst="rect">
            <a:avLst/>
          </a:prstGeom>
        </p:spPr>
        <p:txBody>
          <a:bodyPr lIns="0" tIns="0" rIns="0" bIns="0" rtlCol="0" anchor="t">
            <a:spAutoFit/>
          </a:bodyPr>
          <a:lstStyle/>
          <a:p>
            <a:pPr algn="ctr">
              <a:lnSpc>
                <a:spcPts val="5040"/>
              </a:lnSpc>
            </a:pPr>
            <a:r>
              <a:rPr lang="en-US" sz="3600" i="1">
                <a:solidFill>
                  <a:srgbClr val="000000"/>
                </a:solidFill>
                <a:latin typeface="Montserrat Italics"/>
                <a:ea typeface="Montserrat Italics"/>
                <a:cs typeface="Montserrat Italics"/>
                <a:sym typeface="Montserrat Italics"/>
              </a:rPr>
              <a:t>A prayerful journey of transformation </a:t>
            </a:r>
          </a:p>
          <a:p>
            <a:pPr algn="ctr">
              <a:lnSpc>
                <a:spcPts val="5040"/>
              </a:lnSpc>
            </a:pPr>
            <a:endParaRPr lang="en-US" sz="3600" i="1">
              <a:solidFill>
                <a:srgbClr val="000000"/>
              </a:solidFill>
              <a:latin typeface="Montserrat Italics"/>
              <a:ea typeface="Montserrat Italics"/>
              <a:cs typeface="Montserrat Italics"/>
              <a:sym typeface="Montserrat Itali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52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26000"/>
            </a:blip>
            <a:stretch>
              <a:fillRect t="-9222" b="-9222"/>
            </a:stretch>
          </a:blipFill>
        </p:spPr>
        <p:txBody>
          <a:bodyPr/>
          <a:lstStyle/>
          <a:p>
            <a:endParaRPr lang="en-GB"/>
          </a:p>
        </p:txBody>
      </p:sp>
      <p:grpSp>
        <p:nvGrpSpPr>
          <p:cNvPr id="3" name="Group 3"/>
          <p:cNvGrpSpPr/>
          <p:nvPr/>
        </p:nvGrpSpPr>
        <p:grpSpPr>
          <a:xfrm>
            <a:off x="0" y="72801"/>
            <a:ext cx="6335741" cy="1809872"/>
            <a:chOff x="0" y="0"/>
            <a:chExt cx="1668673" cy="476674"/>
          </a:xfrm>
        </p:grpSpPr>
        <p:sp>
          <p:nvSpPr>
            <p:cNvPr id="4" name="Freeform 4"/>
            <p:cNvSpPr/>
            <p:nvPr/>
          </p:nvSpPr>
          <p:spPr>
            <a:xfrm>
              <a:off x="0" y="0"/>
              <a:ext cx="1668673" cy="476674"/>
            </a:xfrm>
            <a:custGeom>
              <a:avLst/>
              <a:gdLst/>
              <a:ahLst/>
              <a:cxnLst/>
              <a:rect l="l" t="t" r="r" b="b"/>
              <a:pathLst>
                <a:path w="1668673" h="476674">
                  <a:moveTo>
                    <a:pt x="0" y="0"/>
                  </a:moveTo>
                  <a:lnTo>
                    <a:pt x="1668673" y="0"/>
                  </a:lnTo>
                  <a:lnTo>
                    <a:pt x="1668673" y="476674"/>
                  </a:lnTo>
                  <a:lnTo>
                    <a:pt x="0" y="476674"/>
                  </a:lnTo>
                  <a:close/>
                </a:path>
              </a:pathLst>
            </a:custGeom>
            <a:solidFill>
              <a:srgbClr val="222544">
                <a:alpha val="85882"/>
              </a:srgbClr>
            </a:solidFill>
          </p:spPr>
          <p:txBody>
            <a:bodyPr/>
            <a:lstStyle/>
            <a:p>
              <a:endParaRPr lang="en-GB"/>
            </a:p>
          </p:txBody>
        </p:sp>
        <p:sp>
          <p:nvSpPr>
            <p:cNvPr id="5" name="TextBox 5"/>
            <p:cNvSpPr txBox="1"/>
            <p:nvPr/>
          </p:nvSpPr>
          <p:spPr>
            <a:xfrm>
              <a:off x="0" y="-47625"/>
              <a:ext cx="1668673" cy="524299"/>
            </a:xfrm>
            <a:prstGeom prst="rect">
              <a:avLst/>
            </a:prstGeom>
          </p:spPr>
          <p:txBody>
            <a:bodyPr lIns="50800" tIns="50800" rIns="50800" bIns="50800" rtlCol="0" anchor="ctr"/>
            <a:lstStyle/>
            <a:p>
              <a:pPr algn="ctr">
                <a:lnSpc>
                  <a:spcPts val="3640"/>
                </a:lnSpc>
              </a:pPr>
              <a:endParaRPr/>
            </a:p>
          </p:txBody>
        </p:sp>
      </p:grpSp>
      <p:sp>
        <p:nvSpPr>
          <p:cNvPr id="6" name="TextBox 6"/>
          <p:cNvSpPr txBox="1"/>
          <p:nvPr/>
        </p:nvSpPr>
        <p:spPr>
          <a:xfrm>
            <a:off x="195017" y="228284"/>
            <a:ext cx="11928633" cy="137477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fourth station: </a:t>
            </a:r>
          </a:p>
          <a:p>
            <a:pPr algn="l">
              <a:lnSpc>
                <a:spcPts val="5599"/>
              </a:lnSpc>
            </a:pPr>
            <a:r>
              <a:rPr lang="en-US" sz="3999">
                <a:solidFill>
                  <a:srgbClr val="FFFFFF"/>
                </a:solidFill>
                <a:latin typeface="Montserrat"/>
                <a:ea typeface="Montserrat"/>
                <a:cs typeface="Montserrat"/>
                <a:sym typeface="Montserrat"/>
              </a:rPr>
              <a:t>Jesus meets his mother</a:t>
            </a:r>
          </a:p>
        </p:txBody>
      </p:sp>
      <p:sp>
        <p:nvSpPr>
          <p:cNvPr id="7" name="Freeform 7"/>
          <p:cNvSpPr/>
          <p:nvPr/>
        </p:nvSpPr>
        <p:spPr>
          <a:xfrm>
            <a:off x="14981444" y="511017"/>
            <a:ext cx="2837171" cy="1035366"/>
          </a:xfrm>
          <a:custGeom>
            <a:avLst/>
            <a:gdLst/>
            <a:ahLst/>
            <a:cxnLst/>
            <a:rect l="l" t="t" r="r" b="b"/>
            <a:pathLst>
              <a:path w="2837171" h="1035366">
                <a:moveTo>
                  <a:pt x="0" y="0"/>
                </a:moveTo>
                <a:lnTo>
                  <a:pt x="2837171" y="0"/>
                </a:lnTo>
                <a:lnTo>
                  <a:pt x="2837171" y="1035366"/>
                </a:lnTo>
                <a:lnTo>
                  <a:pt x="0" y="1035366"/>
                </a:lnTo>
                <a:lnTo>
                  <a:pt x="0" y="0"/>
                </a:lnTo>
                <a:close/>
              </a:path>
            </a:pathLst>
          </a:custGeom>
          <a:blipFill>
            <a:blip r:embed="rId4"/>
            <a:stretch>
              <a:fillRect/>
            </a:stretch>
          </a:blipFill>
        </p:spPr>
        <p:txBody>
          <a:bodyPr/>
          <a:lstStyle/>
          <a:p>
            <a:endParaRPr lang="en-GB"/>
          </a:p>
        </p:txBody>
      </p:sp>
      <p:sp>
        <p:nvSpPr>
          <p:cNvPr id="8" name="TextBox 8"/>
          <p:cNvSpPr txBox="1"/>
          <p:nvPr/>
        </p:nvSpPr>
        <p:spPr>
          <a:xfrm>
            <a:off x="88701" y="2217691"/>
            <a:ext cx="16408837" cy="2079625"/>
          </a:xfrm>
          <a:prstGeom prst="rect">
            <a:avLst/>
          </a:prstGeom>
        </p:spPr>
        <p:txBody>
          <a:bodyPr lIns="0" tIns="0" rIns="0" bIns="0" rtlCol="0" anchor="t">
            <a:spAutoFit/>
          </a:bodyPr>
          <a:lstStyle/>
          <a:p>
            <a:pPr algn="just">
              <a:lnSpc>
                <a:spcPts val="5599"/>
              </a:lnSpc>
            </a:pPr>
            <a:r>
              <a:rPr lang="en-US" sz="3999">
                <a:solidFill>
                  <a:srgbClr val="000000"/>
                </a:solidFill>
                <a:latin typeface="Montserrat"/>
                <a:ea typeface="Montserrat"/>
                <a:cs typeface="Montserrat"/>
                <a:sym typeface="Montserrat"/>
              </a:rPr>
              <a:t>We adore you, O Christ, and we praise you, </a:t>
            </a:r>
          </a:p>
          <a:p>
            <a:pPr algn="just">
              <a:lnSpc>
                <a:spcPts val="5599"/>
              </a:lnSpc>
            </a:pPr>
            <a:r>
              <a:rPr lang="en-US" sz="3999" b="1">
                <a:solidFill>
                  <a:srgbClr val="000000"/>
                </a:solidFill>
                <a:latin typeface="Montserrat Bold"/>
                <a:ea typeface="Montserrat Bold"/>
                <a:cs typeface="Montserrat Bold"/>
                <a:sym typeface="Montserrat Bold"/>
              </a:rPr>
              <a:t>R/ because by your Holy Cross you have redeemed the world.</a:t>
            </a:r>
            <a:r>
              <a:rPr lang="en-US" sz="3999">
                <a:solidFill>
                  <a:srgbClr val="000000"/>
                </a:solidFill>
                <a:latin typeface="Montserrat"/>
                <a:ea typeface="Montserrat"/>
                <a:cs typeface="Montserrat"/>
                <a:sym typeface="Montserrat"/>
              </a:rPr>
              <a:t> </a:t>
            </a:r>
          </a:p>
          <a:p>
            <a:pPr algn="just">
              <a:lnSpc>
                <a:spcPts val="5599"/>
              </a:lnSpc>
            </a:pPr>
            <a:r>
              <a:rPr lang="en-US" sz="3999">
                <a:solidFill>
                  <a:srgbClr val="000000"/>
                </a:solidFill>
                <a:latin typeface="Montserrat"/>
                <a:ea typeface="Montserrat"/>
                <a:cs typeface="Montserrat"/>
                <a:sym typeface="Montserrat"/>
              </a:rPr>
              <a:t> </a:t>
            </a:r>
          </a:p>
        </p:txBody>
      </p:sp>
      <p:sp>
        <p:nvSpPr>
          <p:cNvPr id="9" name="TextBox 9"/>
          <p:cNvSpPr txBox="1"/>
          <p:nvPr/>
        </p:nvSpPr>
        <p:spPr>
          <a:xfrm>
            <a:off x="195017" y="4376904"/>
            <a:ext cx="9811227" cy="7718425"/>
          </a:xfrm>
          <a:prstGeom prst="rect">
            <a:avLst/>
          </a:prstGeom>
        </p:spPr>
        <p:txBody>
          <a:bodyPr lIns="0" tIns="0" rIns="0" bIns="0" rtlCol="0" anchor="t">
            <a:spAutoFit/>
          </a:bodyPr>
          <a:lstStyle/>
          <a:p>
            <a:pPr algn="l">
              <a:lnSpc>
                <a:spcPts val="5599"/>
              </a:lnSpc>
            </a:pPr>
            <a:r>
              <a:rPr lang="en-US" sz="3999" b="1">
                <a:solidFill>
                  <a:srgbClr val="000000"/>
                </a:solidFill>
                <a:latin typeface="Montserrat Bold"/>
                <a:ea typeface="Montserrat Bold"/>
                <a:cs typeface="Montserrat Bold"/>
                <a:sym typeface="Montserrat Bold"/>
              </a:rPr>
              <a:t>Prayer:</a:t>
            </a:r>
          </a:p>
          <a:p>
            <a:pPr algn="l">
              <a:lnSpc>
                <a:spcPts val="5599"/>
              </a:lnSpc>
            </a:pPr>
            <a:r>
              <a:rPr lang="en-US" sz="3999" b="1">
                <a:solidFill>
                  <a:srgbClr val="000000"/>
                </a:solidFill>
                <a:latin typeface="Montserrat Bold"/>
                <a:ea typeface="Montserrat Bold"/>
                <a:cs typeface="Montserrat Bold"/>
                <a:sym typeface="Montserrat Bold"/>
              </a:rPr>
              <a:t>Compassionate Jesus, </a:t>
            </a:r>
          </a:p>
          <a:p>
            <a:pPr algn="l">
              <a:lnSpc>
                <a:spcPts val="5599"/>
              </a:lnSpc>
            </a:pPr>
            <a:r>
              <a:rPr lang="en-US" sz="3999" b="1">
                <a:solidFill>
                  <a:srgbClr val="000000"/>
                </a:solidFill>
                <a:latin typeface="Montserrat Bold"/>
                <a:ea typeface="Montserrat Bold"/>
                <a:cs typeface="Montserrat Bold"/>
                <a:sym typeface="Montserrat Bold"/>
              </a:rPr>
              <a:t>you gave us your mother </a:t>
            </a:r>
          </a:p>
          <a:p>
            <a:pPr algn="l">
              <a:lnSpc>
                <a:spcPts val="5599"/>
              </a:lnSpc>
            </a:pPr>
            <a:r>
              <a:rPr lang="en-US" sz="3999" b="1">
                <a:solidFill>
                  <a:srgbClr val="000000"/>
                </a:solidFill>
                <a:latin typeface="Montserrat Bold"/>
                <a:ea typeface="Montserrat Bold"/>
                <a:cs typeface="Montserrat Bold"/>
                <a:sym typeface="Montserrat Bold"/>
              </a:rPr>
              <a:t>and entrusted us to her care. </a:t>
            </a:r>
          </a:p>
          <a:p>
            <a:pPr algn="l">
              <a:lnSpc>
                <a:spcPts val="5599"/>
              </a:lnSpc>
            </a:pPr>
            <a:r>
              <a:rPr lang="en-US" sz="3999" b="1">
                <a:solidFill>
                  <a:srgbClr val="000000"/>
                </a:solidFill>
                <a:latin typeface="Montserrat Bold"/>
                <a:ea typeface="Montserrat Bold"/>
                <a:cs typeface="Montserrat Bold"/>
                <a:sym typeface="Montserrat Bold"/>
              </a:rPr>
              <a:t>May we stand with those who suffer </a:t>
            </a:r>
          </a:p>
          <a:p>
            <a:pPr algn="l">
              <a:lnSpc>
                <a:spcPts val="5599"/>
              </a:lnSpc>
            </a:pPr>
            <a:r>
              <a:rPr lang="en-US" sz="3999" b="1">
                <a:solidFill>
                  <a:srgbClr val="000000"/>
                </a:solidFill>
                <a:latin typeface="Montserrat Bold"/>
                <a:ea typeface="Montserrat Bold"/>
                <a:cs typeface="Montserrat Bold"/>
                <a:sym typeface="Montserrat Bold"/>
              </a:rPr>
              <a:t>offering comfort and assistance. </a:t>
            </a:r>
          </a:p>
          <a:p>
            <a:pPr algn="l">
              <a:lnSpc>
                <a:spcPts val="5599"/>
              </a:lnSpc>
            </a:pPr>
            <a:r>
              <a:rPr lang="en-US" sz="3999" b="1">
                <a:solidFill>
                  <a:srgbClr val="000000"/>
                </a:solidFill>
                <a:latin typeface="Montserrat Bold"/>
                <a:ea typeface="Montserrat Bold"/>
                <a:cs typeface="Montserrat Bold"/>
                <a:sym typeface="Montserrat Bold"/>
              </a:rPr>
              <a:t>Amen. </a:t>
            </a:r>
          </a:p>
          <a:p>
            <a:pPr algn="l">
              <a:lnSpc>
                <a:spcPts val="5599"/>
              </a:lnSpc>
            </a:pPr>
            <a:endParaRPr lang="en-US" sz="3999" b="1">
              <a:solidFill>
                <a:srgbClr val="000000"/>
              </a:solidFill>
              <a:latin typeface="Montserrat Bold"/>
              <a:ea typeface="Montserrat Bold"/>
              <a:cs typeface="Montserrat Bold"/>
              <a:sym typeface="Montserrat Bold"/>
            </a:endParaRPr>
          </a:p>
          <a:p>
            <a:pPr algn="l">
              <a:lnSpc>
                <a:spcPts val="5599"/>
              </a:lnSpc>
            </a:pPr>
            <a:endParaRPr lang="en-US" sz="3999" b="1">
              <a:solidFill>
                <a:srgbClr val="000000"/>
              </a:solidFill>
              <a:latin typeface="Montserrat Bold"/>
              <a:ea typeface="Montserrat Bold"/>
              <a:cs typeface="Montserrat Bold"/>
              <a:sym typeface="Montserrat Bold"/>
            </a:endParaRPr>
          </a:p>
          <a:p>
            <a:pPr algn="l">
              <a:lnSpc>
                <a:spcPts val="5599"/>
              </a:lnSpc>
            </a:pPr>
            <a:r>
              <a:rPr lang="en-US" sz="3999" b="1">
                <a:solidFill>
                  <a:srgbClr val="000000"/>
                </a:solidFill>
                <a:latin typeface="Montserrat Bold"/>
                <a:ea typeface="Montserrat Bold"/>
                <a:cs typeface="Montserrat Bold"/>
                <a:sym typeface="Montserrat Bold"/>
              </a:rPr>
              <a:t> </a:t>
            </a:r>
          </a:p>
          <a:p>
            <a:pPr algn="l">
              <a:lnSpc>
                <a:spcPts val="5599"/>
              </a:lnSpc>
              <a:spcBef>
                <a:spcPct val="0"/>
              </a:spcBef>
            </a:pPr>
            <a:endParaRPr lang="en-US" sz="3999" b="1">
              <a:solidFill>
                <a:srgbClr val="000000"/>
              </a:solidFill>
              <a:latin typeface="Montserrat Bold"/>
              <a:ea typeface="Montserrat Bold"/>
              <a:cs typeface="Montserrat Bold"/>
              <a:sym typeface="Montserrat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2801"/>
            <a:ext cx="18288000" cy="1257524"/>
            <a:chOff x="0" y="0"/>
            <a:chExt cx="4816593" cy="331200"/>
          </a:xfrm>
        </p:grpSpPr>
        <p:sp>
          <p:nvSpPr>
            <p:cNvPr id="3" name="Freeform 3"/>
            <p:cNvSpPr/>
            <p:nvPr/>
          </p:nvSpPr>
          <p:spPr>
            <a:xfrm>
              <a:off x="0" y="0"/>
              <a:ext cx="4816592" cy="331200"/>
            </a:xfrm>
            <a:custGeom>
              <a:avLst/>
              <a:gdLst/>
              <a:ahLst/>
              <a:cxnLst/>
              <a:rect l="l" t="t" r="r" b="b"/>
              <a:pathLst>
                <a:path w="4816592" h="331200">
                  <a:moveTo>
                    <a:pt x="0" y="0"/>
                  </a:moveTo>
                  <a:lnTo>
                    <a:pt x="4816592" y="0"/>
                  </a:lnTo>
                  <a:lnTo>
                    <a:pt x="4816592" y="331200"/>
                  </a:lnTo>
                  <a:lnTo>
                    <a:pt x="0" y="331200"/>
                  </a:lnTo>
                  <a:close/>
                </a:path>
              </a:pathLst>
            </a:custGeom>
            <a:solidFill>
              <a:srgbClr val="222544">
                <a:alpha val="85882"/>
              </a:srgbClr>
            </a:solidFill>
          </p:spPr>
          <p:txBody>
            <a:bodyPr/>
            <a:lstStyle/>
            <a:p>
              <a:endParaRPr lang="en-GB"/>
            </a:p>
          </p:txBody>
        </p:sp>
        <p:sp>
          <p:nvSpPr>
            <p:cNvPr id="4" name="TextBox 4"/>
            <p:cNvSpPr txBox="1"/>
            <p:nvPr/>
          </p:nvSpPr>
          <p:spPr>
            <a:xfrm>
              <a:off x="0" y="-47625"/>
              <a:ext cx="4816593" cy="378825"/>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3"/>
            <a:stretch>
              <a:fillRect/>
            </a:stretch>
          </a:blipFill>
        </p:spPr>
        <p:txBody>
          <a:bodyPr/>
          <a:lstStyle/>
          <a:p>
            <a:endParaRPr lang="en-GB"/>
          </a:p>
        </p:txBody>
      </p:sp>
      <p:grpSp>
        <p:nvGrpSpPr>
          <p:cNvPr id="6" name="Group 6"/>
          <p:cNvGrpSpPr/>
          <p:nvPr/>
        </p:nvGrpSpPr>
        <p:grpSpPr>
          <a:xfrm>
            <a:off x="8790684" y="9000022"/>
            <a:ext cx="9497316" cy="1270690"/>
            <a:chOff x="0" y="0"/>
            <a:chExt cx="2501351" cy="334667"/>
          </a:xfrm>
        </p:grpSpPr>
        <p:sp>
          <p:nvSpPr>
            <p:cNvPr id="7" name="Freeform 7"/>
            <p:cNvSpPr/>
            <p:nvPr/>
          </p:nvSpPr>
          <p:spPr>
            <a:xfrm>
              <a:off x="0" y="0"/>
              <a:ext cx="2501351" cy="334667"/>
            </a:xfrm>
            <a:custGeom>
              <a:avLst/>
              <a:gdLst/>
              <a:ahLst/>
              <a:cxnLst/>
              <a:rect l="l" t="t" r="r" b="b"/>
              <a:pathLst>
                <a:path w="2501351" h="334667">
                  <a:moveTo>
                    <a:pt x="0" y="0"/>
                  </a:moveTo>
                  <a:lnTo>
                    <a:pt x="2501351" y="0"/>
                  </a:lnTo>
                  <a:lnTo>
                    <a:pt x="2501351" y="334667"/>
                  </a:lnTo>
                  <a:lnTo>
                    <a:pt x="0" y="334667"/>
                  </a:lnTo>
                  <a:close/>
                </a:path>
              </a:pathLst>
            </a:custGeom>
            <a:solidFill>
              <a:srgbClr val="222544">
                <a:alpha val="85882"/>
              </a:srgbClr>
            </a:solidFill>
          </p:spPr>
          <p:txBody>
            <a:bodyPr/>
            <a:lstStyle/>
            <a:p>
              <a:endParaRPr lang="en-GB"/>
            </a:p>
          </p:txBody>
        </p:sp>
        <p:sp>
          <p:nvSpPr>
            <p:cNvPr id="8" name="TextBox 8"/>
            <p:cNvSpPr txBox="1"/>
            <p:nvPr/>
          </p:nvSpPr>
          <p:spPr>
            <a:xfrm>
              <a:off x="0" y="-47625"/>
              <a:ext cx="2501351" cy="382292"/>
            </a:xfrm>
            <a:prstGeom prst="rect">
              <a:avLst/>
            </a:prstGeom>
          </p:spPr>
          <p:txBody>
            <a:bodyPr lIns="50800" tIns="50800" rIns="50800" bIns="50800" rtlCol="0" anchor="ctr"/>
            <a:lstStyle/>
            <a:p>
              <a:pPr algn="ctr">
                <a:lnSpc>
                  <a:spcPts val="3640"/>
                </a:lnSpc>
              </a:pPr>
              <a:endParaRPr/>
            </a:p>
          </p:txBody>
        </p:sp>
      </p:grpSp>
      <p:sp>
        <p:nvSpPr>
          <p:cNvPr id="9" name="Freeform 9"/>
          <p:cNvSpPr/>
          <p:nvPr/>
        </p:nvSpPr>
        <p:spPr>
          <a:xfrm>
            <a:off x="-175510" y="1144612"/>
            <a:ext cx="18768310" cy="9142388"/>
          </a:xfrm>
          <a:custGeom>
            <a:avLst/>
            <a:gdLst/>
            <a:ahLst/>
            <a:cxnLst/>
            <a:rect l="l" t="t" r="r" b="b"/>
            <a:pathLst>
              <a:path w="18639015" h="10484446">
                <a:moveTo>
                  <a:pt x="0" y="0"/>
                </a:moveTo>
                <a:lnTo>
                  <a:pt x="18639015" y="0"/>
                </a:lnTo>
                <a:lnTo>
                  <a:pt x="18639015" y="10484446"/>
                </a:lnTo>
                <a:lnTo>
                  <a:pt x="0" y="10484446"/>
                </a:lnTo>
                <a:lnTo>
                  <a:pt x="0" y="0"/>
                </a:lnTo>
                <a:close/>
              </a:path>
            </a:pathLst>
          </a:custGeom>
          <a:blipFill>
            <a:blip r:embed="rId4"/>
            <a:stretch>
              <a:fillRect l="-112" t="1814" r="801" b="-16494"/>
            </a:stretch>
          </a:blipFill>
        </p:spPr>
        <p:txBody>
          <a:bodyPr/>
          <a:lstStyle/>
          <a:p>
            <a:endParaRPr lang="en-GB" dirty="0"/>
          </a:p>
        </p:txBody>
      </p:sp>
      <p:grpSp>
        <p:nvGrpSpPr>
          <p:cNvPr id="10" name="Group 10"/>
          <p:cNvGrpSpPr/>
          <p:nvPr/>
        </p:nvGrpSpPr>
        <p:grpSpPr>
          <a:xfrm>
            <a:off x="5597285" y="8956675"/>
            <a:ext cx="12690715" cy="1314037"/>
            <a:chOff x="0" y="0"/>
            <a:chExt cx="3342411" cy="346084"/>
          </a:xfrm>
        </p:grpSpPr>
        <p:sp>
          <p:nvSpPr>
            <p:cNvPr id="11" name="Freeform 11"/>
            <p:cNvSpPr/>
            <p:nvPr/>
          </p:nvSpPr>
          <p:spPr>
            <a:xfrm>
              <a:off x="0" y="0"/>
              <a:ext cx="3342411" cy="346084"/>
            </a:xfrm>
            <a:custGeom>
              <a:avLst/>
              <a:gdLst/>
              <a:ahLst/>
              <a:cxnLst/>
              <a:rect l="l" t="t" r="r" b="b"/>
              <a:pathLst>
                <a:path w="3342411" h="346084">
                  <a:moveTo>
                    <a:pt x="0" y="0"/>
                  </a:moveTo>
                  <a:lnTo>
                    <a:pt x="3342411" y="0"/>
                  </a:lnTo>
                  <a:lnTo>
                    <a:pt x="3342411" y="346084"/>
                  </a:lnTo>
                  <a:lnTo>
                    <a:pt x="0" y="346084"/>
                  </a:lnTo>
                  <a:close/>
                </a:path>
              </a:pathLst>
            </a:custGeom>
            <a:solidFill>
              <a:srgbClr val="222544">
                <a:alpha val="85882"/>
              </a:srgbClr>
            </a:solidFill>
          </p:spPr>
          <p:txBody>
            <a:bodyPr/>
            <a:lstStyle/>
            <a:p>
              <a:endParaRPr lang="en-GB" dirty="0"/>
            </a:p>
          </p:txBody>
        </p:sp>
        <p:sp>
          <p:nvSpPr>
            <p:cNvPr id="12" name="TextBox 12"/>
            <p:cNvSpPr txBox="1"/>
            <p:nvPr/>
          </p:nvSpPr>
          <p:spPr>
            <a:xfrm>
              <a:off x="0" y="-47625"/>
              <a:ext cx="3342411" cy="393709"/>
            </a:xfrm>
            <a:prstGeom prst="rect">
              <a:avLst/>
            </a:prstGeom>
          </p:spPr>
          <p:txBody>
            <a:bodyPr lIns="50800" tIns="50800" rIns="50800" bIns="50800" rtlCol="0" anchor="ctr"/>
            <a:lstStyle/>
            <a:p>
              <a:pPr algn="ctr">
                <a:lnSpc>
                  <a:spcPts val="3640"/>
                </a:lnSpc>
              </a:pPr>
              <a:endParaRPr/>
            </a:p>
          </p:txBody>
        </p:sp>
      </p:grpSp>
      <p:sp>
        <p:nvSpPr>
          <p:cNvPr id="13" name="TextBox 13"/>
          <p:cNvSpPr txBox="1"/>
          <p:nvPr/>
        </p:nvSpPr>
        <p:spPr>
          <a:xfrm>
            <a:off x="5339987" y="8890000"/>
            <a:ext cx="12795530" cy="669925"/>
          </a:xfrm>
          <a:prstGeom prst="rect">
            <a:avLst/>
          </a:prstGeom>
        </p:spPr>
        <p:txBody>
          <a:bodyPr lIns="0" tIns="0" rIns="0" bIns="0" rtlCol="0" anchor="t">
            <a:spAutoFit/>
          </a:bodyPr>
          <a:lstStyle/>
          <a:p>
            <a:pPr algn="r">
              <a:lnSpc>
                <a:spcPts val="5599"/>
              </a:lnSpc>
              <a:spcBef>
                <a:spcPct val="0"/>
              </a:spcBef>
            </a:pPr>
            <a:r>
              <a:rPr lang="en-US" sz="3999" i="1">
                <a:solidFill>
                  <a:srgbClr val="FFFFFF"/>
                </a:solidFill>
                <a:latin typeface="Montserrat Italics"/>
                <a:ea typeface="Montserrat Italics"/>
                <a:cs typeface="Montserrat Italics"/>
                <a:sym typeface="Montserrat Italics"/>
              </a:rPr>
              <a:t>“They compelled a passerby... to carry his cross”</a:t>
            </a:r>
          </a:p>
        </p:txBody>
      </p:sp>
      <p:sp>
        <p:nvSpPr>
          <p:cNvPr id="14" name="TextBox 14"/>
          <p:cNvSpPr txBox="1"/>
          <p:nvPr/>
        </p:nvSpPr>
        <p:spPr>
          <a:xfrm>
            <a:off x="268148" y="228284"/>
            <a:ext cx="14810804" cy="66992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fifth station: Simon of Cyrene carries the cross</a:t>
            </a:r>
          </a:p>
        </p:txBody>
      </p:sp>
      <p:sp>
        <p:nvSpPr>
          <p:cNvPr id="15" name="TextBox 15"/>
          <p:cNvSpPr txBox="1"/>
          <p:nvPr/>
        </p:nvSpPr>
        <p:spPr>
          <a:xfrm>
            <a:off x="15078952" y="9587742"/>
            <a:ext cx="2837171" cy="428643"/>
          </a:xfrm>
          <a:prstGeom prst="rect">
            <a:avLst/>
          </a:prstGeom>
        </p:spPr>
        <p:txBody>
          <a:bodyPr wrap="square" lIns="0" tIns="0" rIns="0" bIns="0" rtlCol="0" anchor="t">
            <a:spAutoFit/>
          </a:bodyPr>
          <a:lstStyle/>
          <a:p>
            <a:pPr algn="ctr">
              <a:lnSpc>
                <a:spcPts val="3640"/>
              </a:lnSpc>
              <a:spcBef>
                <a:spcPct val="0"/>
              </a:spcBef>
            </a:pPr>
            <a:r>
              <a:rPr lang="en-US" sz="2600" i="1" dirty="0">
                <a:solidFill>
                  <a:srgbClr val="FFFFFF"/>
                </a:solidFill>
                <a:latin typeface="Montserrat Italics"/>
                <a:ea typeface="Montserrat Italics"/>
                <a:cs typeface="Montserrat Italics"/>
                <a:sym typeface="Montserrat Italics"/>
              </a:rPr>
              <a:t>Mark 15: 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2801"/>
            <a:ext cx="18288000" cy="1257524"/>
            <a:chOff x="0" y="0"/>
            <a:chExt cx="4816593" cy="331200"/>
          </a:xfrm>
        </p:grpSpPr>
        <p:sp>
          <p:nvSpPr>
            <p:cNvPr id="3" name="Freeform 3"/>
            <p:cNvSpPr/>
            <p:nvPr/>
          </p:nvSpPr>
          <p:spPr>
            <a:xfrm>
              <a:off x="0" y="0"/>
              <a:ext cx="4816592" cy="331200"/>
            </a:xfrm>
            <a:custGeom>
              <a:avLst/>
              <a:gdLst/>
              <a:ahLst/>
              <a:cxnLst/>
              <a:rect l="l" t="t" r="r" b="b"/>
              <a:pathLst>
                <a:path w="4816592" h="331200">
                  <a:moveTo>
                    <a:pt x="0" y="0"/>
                  </a:moveTo>
                  <a:lnTo>
                    <a:pt x="4816592" y="0"/>
                  </a:lnTo>
                  <a:lnTo>
                    <a:pt x="4816592" y="331200"/>
                  </a:lnTo>
                  <a:lnTo>
                    <a:pt x="0" y="331200"/>
                  </a:lnTo>
                  <a:close/>
                </a:path>
              </a:pathLst>
            </a:custGeom>
            <a:solidFill>
              <a:srgbClr val="222544">
                <a:alpha val="85882"/>
              </a:srgbClr>
            </a:solidFill>
          </p:spPr>
          <p:txBody>
            <a:bodyPr/>
            <a:lstStyle/>
            <a:p>
              <a:endParaRPr lang="en-GB"/>
            </a:p>
          </p:txBody>
        </p:sp>
        <p:sp>
          <p:nvSpPr>
            <p:cNvPr id="4" name="TextBox 4"/>
            <p:cNvSpPr txBox="1"/>
            <p:nvPr/>
          </p:nvSpPr>
          <p:spPr>
            <a:xfrm>
              <a:off x="0" y="-47625"/>
              <a:ext cx="4816593" cy="378825"/>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3"/>
            <a:stretch>
              <a:fillRect/>
            </a:stretch>
          </a:blipFill>
        </p:spPr>
        <p:txBody>
          <a:bodyPr/>
          <a:lstStyle/>
          <a:p>
            <a:endParaRPr lang="en-GB"/>
          </a:p>
        </p:txBody>
      </p:sp>
      <p:sp>
        <p:nvSpPr>
          <p:cNvPr id="6" name="Freeform 6"/>
          <p:cNvSpPr/>
          <p:nvPr/>
        </p:nvSpPr>
        <p:spPr>
          <a:xfrm>
            <a:off x="0" y="1120367"/>
            <a:ext cx="18287996" cy="9166633"/>
          </a:xfrm>
          <a:custGeom>
            <a:avLst/>
            <a:gdLst/>
            <a:ahLst/>
            <a:cxnLst/>
            <a:rect l="l" t="t" r="r" b="b"/>
            <a:pathLst>
              <a:path w="18639015" h="10484446">
                <a:moveTo>
                  <a:pt x="0" y="0"/>
                </a:moveTo>
                <a:lnTo>
                  <a:pt x="18639016" y="0"/>
                </a:lnTo>
                <a:lnTo>
                  <a:pt x="18639016" y="10484446"/>
                </a:lnTo>
                <a:lnTo>
                  <a:pt x="0" y="10484446"/>
                </a:lnTo>
                <a:lnTo>
                  <a:pt x="0" y="0"/>
                </a:lnTo>
                <a:close/>
              </a:path>
            </a:pathLst>
          </a:custGeom>
          <a:blipFill>
            <a:blip r:embed="rId4">
              <a:alphaModFix amt="26000"/>
            </a:blip>
            <a:stretch>
              <a:fillRect l="-1920" r="1" b="-14376"/>
            </a:stretch>
          </a:blipFill>
        </p:spPr>
        <p:txBody>
          <a:bodyPr/>
          <a:lstStyle/>
          <a:p>
            <a:endParaRPr lang="en-GB" dirty="0"/>
          </a:p>
        </p:txBody>
      </p:sp>
      <p:sp>
        <p:nvSpPr>
          <p:cNvPr id="7" name="TextBox 7"/>
          <p:cNvSpPr txBox="1"/>
          <p:nvPr/>
        </p:nvSpPr>
        <p:spPr>
          <a:xfrm>
            <a:off x="268148" y="228284"/>
            <a:ext cx="14810804" cy="66992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fifth station: Simon of Cyrene carries the cross</a:t>
            </a:r>
          </a:p>
        </p:txBody>
      </p:sp>
      <p:sp>
        <p:nvSpPr>
          <p:cNvPr id="8" name="TextBox 8"/>
          <p:cNvSpPr txBox="1"/>
          <p:nvPr/>
        </p:nvSpPr>
        <p:spPr>
          <a:xfrm>
            <a:off x="268148" y="1521277"/>
            <a:ext cx="16408837" cy="2079625"/>
          </a:xfrm>
          <a:prstGeom prst="rect">
            <a:avLst/>
          </a:prstGeom>
        </p:spPr>
        <p:txBody>
          <a:bodyPr lIns="0" tIns="0" rIns="0" bIns="0" rtlCol="0" anchor="t">
            <a:spAutoFit/>
          </a:bodyPr>
          <a:lstStyle/>
          <a:p>
            <a:pPr algn="just">
              <a:lnSpc>
                <a:spcPts val="5599"/>
              </a:lnSpc>
            </a:pPr>
            <a:r>
              <a:rPr lang="en-US" sz="3999">
                <a:solidFill>
                  <a:srgbClr val="000000"/>
                </a:solidFill>
                <a:latin typeface="Montserrat"/>
                <a:ea typeface="Montserrat"/>
                <a:cs typeface="Montserrat"/>
                <a:sym typeface="Montserrat"/>
              </a:rPr>
              <a:t>We adore you, O Christ, and we praise you, </a:t>
            </a:r>
          </a:p>
          <a:p>
            <a:pPr algn="just">
              <a:lnSpc>
                <a:spcPts val="5599"/>
              </a:lnSpc>
            </a:pPr>
            <a:r>
              <a:rPr lang="en-US" sz="3999" b="1">
                <a:solidFill>
                  <a:srgbClr val="000000"/>
                </a:solidFill>
                <a:latin typeface="Montserrat Bold"/>
                <a:ea typeface="Montserrat Bold"/>
                <a:cs typeface="Montserrat Bold"/>
                <a:sym typeface="Montserrat Bold"/>
              </a:rPr>
              <a:t>R/ because by your Holy Cross you have redeemed the world.</a:t>
            </a:r>
            <a:r>
              <a:rPr lang="en-US" sz="3999">
                <a:solidFill>
                  <a:srgbClr val="000000"/>
                </a:solidFill>
                <a:latin typeface="Montserrat"/>
                <a:ea typeface="Montserrat"/>
                <a:cs typeface="Montserrat"/>
                <a:sym typeface="Montserrat"/>
              </a:rPr>
              <a:t> </a:t>
            </a:r>
          </a:p>
          <a:p>
            <a:pPr algn="just">
              <a:lnSpc>
                <a:spcPts val="5599"/>
              </a:lnSpc>
            </a:pPr>
            <a:r>
              <a:rPr lang="en-US" sz="3999">
                <a:solidFill>
                  <a:srgbClr val="000000"/>
                </a:solidFill>
                <a:latin typeface="Montserrat"/>
                <a:ea typeface="Montserrat"/>
                <a:cs typeface="Montserrat"/>
                <a:sym typeface="Montserrat"/>
              </a:rPr>
              <a:t> </a:t>
            </a:r>
          </a:p>
        </p:txBody>
      </p:sp>
      <p:sp>
        <p:nvSpPr>
          <p:cNvPr id="9" name="TextBox 9"/>
          <p:cNvSpPr txBox="1"/>
          <p:nvPr/>
        </p:nvSpPr>
        <p:spPr>
          <a:xfrm>
            <a:off x="268148" y="3791853"/>
            <a:ext cx="10883980" cy="9128125"/>
          </a:xfrm>
          <a:prstGeom prst="rect">
            <a:avLst/>
          </a:prstGeom>
        </p:spPr>
        <p:txBody>
          <a:bodyPr lIns="0" tIns="0" rIns="0" bIns="0" rtlCol="0" anchor="t">
            <a:spAutoFit/>
          </a:bodyPr>
          <a:lstStyle/>
          <a:p>
            <a:pPr algn="l">
              <a:lnSpc>
                <a:spcPts val="5599"/>
              </a:lnSpc>
            </a:pPr>
            <a:r>
              <a:rPr lang="en-US" sz="3999" b="1">
                <a:solidFill>
                  <a:srgbClr val="000000"/>
                </a:solidFill>
                <a:latin typeface="Montserrat Bold"/>
                <a:ea typeface="Montserrat Bold"/>
                <a:cs typeface="Montserrat Bold"/>
                <a:sym typeface="Montserrat Bold"/>
              </a:rPr>
              <a:t>Prayer:</a:t>
            </a:r>
          </a:p>
          <a:p>
            <a:pPr algn="l">
              <a:lnSpc>
                <a:spcPts val="5599"/>
              </a:lnSpc>
            </a:pPr>
            <a:r>
              <a:rPr lang="en-US" sz="3999" b="1">
                <a:solidFill>
                  <a:srgbClr val="000000"/>
                </a:solidFill>
                <a:latin typeface="Montserrat Bold"/>
                <a:ea typeface="Montserrat Bold"/>
                <a:cs typeface="Montserrat Bold"/>
                <a:sym typeface="Montserrat Bold"/>
              </a:rPr>
              <a:t>Jesus, our brother, </a:t>
            </a:r>
          </a:p>
          <a:p>
            <a:pPr algn="l">
              <a:lnSpc>
                <a:spcPts val="5599"/>
              </a:lnSpc>
            </a:pPr>
            <a:r>
              <a:rPr lang="en-US" sz="3999" b="1">
                <a:solidFill>
                  <a:srgbClr val="000000"/>
                </a:solidFill>
                <a:latin typeface="Montserrat Bold"/>
                <a:ea typeface="Montserrat Bold"/>
                <a:cs typeface="Montserrat Bold"/>
                <a:sym typeface="Montserrat Bold"/>
              </a:rPr>
              <a:t>you call us to bear each other’s burdens. </a:t>
            </a:r>
          </a:p>
          <a:p>
            <a:pPr algn="l">
              <a:lnSpc>
                <a:spcPts val="5599"/>
              </a:lnSpc>
            </a:pPr>
            <a:r>
              <a:rPr lang="en-US" sz="3999" b="1">
                <a:solidFill>
                  <a:srgbClr val="000000"/>
                </a:solidFill>
                <a:latin typeface="Montserrat Bold"/>
                <a:ea typeface="Montserrat Bold"/>
                <a:cs typeface="Montserrat Bold"/>
                <a:sym typeface="Montserrat Bold"/>
              </a:rPr>
              <a:t>Bless all who give of themselves  </a:t>
            </a:r>
          </a:p>
          <a:p>
            <a:pPr algn="l">
              <a:lnSpc>
                <a:spcPts val="5599"/>
              </a:lnSpc>
            </a:pPr>
            <a:r>
              <a:rPr lang="en-US" sz="3999" b="1">
                <a:solidFill>
                  <a:srgbClr val="000000"/>
                </a:solidFill>
                <a:latin typeface="Montserrat Bold"/>
                <a:ea typeface="Montserrat Bold"/>
                <a:cs typeface="Montserrat Bold"/>
                <a:sym typeface="Montserrat Bold"/>
              </a:rPr>
              <a:t>in the service of others;  </a:t>
            </a:r>
          </a:p>
          <a:p>
            <a:pPr algn="l">
              <a:lnSpc>
                <a:spcPts val="5599"/>
              </a:lnSpc>
            </a:pPr>
            <a:r>
              <a:rPr lang="en-US" sz="3999" b="1">
                <a:solidFill>
                  <a:srgbClr val="000000"/>
                </a:solidFill>
                <a:latin typeface="Montserrat Bold"/>
                <a:ea typeface="Montserrat Bold"/>
                <a:cs typeface="Montserrat Bold"/>
                <a:sym typeface="Montserrat Bold"/>
              </a:rPr>
              <a:t>and make us always ready  </a:t>
            </a:r>
          </a:p>
          <a:p>
            <a:pPr algn="l">
              <a:lnSpc>
                <a:spcPts val="5599"/>
              </a:lnSpc>
            </a:pPr>
            <a:r>
              <a:rPr lang="en-US" sz="3999" b="1">
                <a:solidFill>
                  <a:srgbClr val="000000"/>
                </a:solidFill>
                <a:latin typeface="Montserrat Bold"/>
                <a:ea typeface="Montserrat Bold"/>
                <a:cs typeface="Montserrat Bold"/>
                <a:sym typeface="Montserrat Bold"/>
              </a:rPr>
              <a:t>to offer and to receive help. </a:t>
            </a:r>
          </a:p>
          <a:p>
            <a:pPr algn="l">
              <a:lnSpc>
                <a:spcPts val="5599"/>
              </a:lnSpc>
            </a:pPr>
            <a:r>
              <a:rPr lang="en-US" sz="3999" b="1">
                <a:solidFill>
                  <a:srgbClr val="000000"/>
                </a:solidFill>
                <a:latin typeface="Montserrat Bold"/>
                <a:ea typeface="Montserrat Bold"/>
                <a:cs typeface="Montserrat Bold"/>
                <a:sym typeface="Montserrat Bold"/>
              </a:rPr>
              <a:t>Amen.</a:t>
            </a:r>
          </a:p>
          <a:p>
            <a:pPr algn="l">
              <a:lnSpc>
                <a:spcPts val="5599"/>
              </a:lnSpc>
            </a:pPr>
            <a:endParaRPr lang="en-US" sz="3999" b="1">
              <a:solidFill>
                <a:srgbClr val="000000"/>
              </a:solidFill>
              <a:latin typeface="Montserrat Bold"/>
              <a:ea typeface="Montserrat Bold"/>
              <a:cs typeface="Montserrat Bold"/>
              <a:sym typeface="Montserrat Bold"/>
            </a:endParaRPr>
          </a:p>
          <a:p>
            <a:pPr algn="l">
              <a:lnSpc>
                <a:spcPts val="5599"/>
              </a:lnSpc>
            </a:pPr>
            <a:endParaRPr lang="en-US" sz="3999" b="1">
              <a:solidFill>
                <a:srgbClr val="000000"/>
              </a:solidFill>
              <a:latin typeface="Montserrat Bold"/>
              <a:ea typeface="Montserrat Bold"/>
              <a:cs typeface="Montserrat Bold"/>
              <a:sym typeface="Montserrat Bold"/>
            </a:endParaRPr>
          </a:p>
          <a:p>
            <a:pPr algn="l">
              <a:lnSpc>
                <a:spcPts val="5599"/>
              </a:lnSpc>
            </a:pPr>
            <a:endParaRPr lang="en-US" sz="3999" b="1">
              <a:solidFill>
                <a:srgbClr val="000000"/>
              </a:solidFill>
              <a:latin typeface="Montserrat Bold"/>
              <a:ea typeface="Montserrat Bold"/>
              <a:cs typeface="Montserrat Bold"/>
              <a:sym typeface="Montserrat Bold"/>
            </a:endParaRPr>
          </a:p>
          <a:p>
            <a:pPr algn="l">
              <a:lnSpc>
                <a:spcPts val="5599"/>
              </a:lnSpc>
            </a:pPr>
            <a:r>
              <a:rPr lang="en-US" sz="3999" b="1">
                <a:solidFill>
                  <a:srgbClr val="000000"/>
                </a:solidFill>
                <a:latin typeface="Montserrat Bold"/>
                <a:ea typeface="Montserrat Bold"/>
                <a:cs typeface="Montserrat Bold"/>
                <a:sym typeface="Montserrat Bold"/>
              </a:rPr>
              <a:t> </a:t>
            </a:r>
          </a:p>
          <a:p>
            <a:pPr algn="l">
              <a:lnSpc>
                <a:spcPts val="5599"/>
              </a:lnSpc>
              <a:spcBef>
                <a:spcPct val="0"/>
              </a:spcBef>
            </a:pPr>
            <a:endParaRPr lang="en-US" sz="3999" b="1">
              <a:solidFill>
                <a:srgbClr val="000000"/>
              </a:solidFill>
              <a:latin typeface="Montserrat Bold"/>
              <a:ea typeface="Montserrat Bold"/>
              <a:cs typeface="Montserrat Bold"/>
              <a:sym typeface="Montserrat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GB"/>
          </a:p>
        </p:txBody>
      </p:sp>
      <p:sp>
        <p:nvSpPr>
          <p:cNvPr id="3" name="Freeform 3"/>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8790684" y="9000022"/>
            <a:ext cx="9497316" cy="1270690"/>
            <a:chOff x="0" y="0"/>
            <a:chExt cx="2501351" cy="334667"/>
          </a:xfrm>
        </p:grpSpPr>
        <p:sp>
          <p:nvSpPr>
            <p:cNvPr id="5" name="Freeform 5"/>
            <p:cNvSpPr/>
            <p:nvPr/>
          </p:nvSpPr>
          <p:spPr>
            <a:xfrm>
              <a:off x="0" y="0"/>
              <a:ext cx="2501351" cy="334667"/>
            </a:xfrm>
            <a:custGeom>
              <a:avLst/>
              <a:gdLst/>
              <a:ahLst/>
              <a:cxnLst/>
              <a:rect l="l" t="t" r="r" b="b"/>
              <a:pathLst>
                <a:path w="2501351" h="334667">
                  <a:moveTo>
                    <a:pt x="0" y="0"/>
                  </a:moveTo>
                  <a:lnTo>
                    <a:pt x="2501351" y="0"/>
                  </a:lnTo>
                  <a:lnTo>
                    <a:pt x="2501351" y="334667"/>
                  </a:lnTo>
                  <a:lnTo>
                    <a:pt x="0" y="334667"/>
                  </a:lnTo>
                  <a:close/>
                </a:path>
              </a:pathLst>
            </a:custGeom>
            <a:solidFill>
              <a:srgbClr val="222544">
                <a:alpha val="85882"/>
              </a:srgbClr>
            </a:solidFill>
          </p:spPr>
          <p:txBody>
            <a:bodyPr/>
            <a:lstStyle/>
            <a:p>
              <a:endParaRPr lang="en-GB"/>
            </a:p>
          </p:txBody>
        </p:sp>
        <p:sp>
          <p:nvSpPr>
            <p:cNvPr id="6" name="TextBox 6"/>
            <p:cNvSpPr txBox="1"/>
            <p:nvPr/>
          </p:nvSpPr>
          <p:spPr>
            <a:xfrm>
              <a:off x="0" y="-47625"/>
              <a:ext cx="2501351" cy="382292"/>
            </a:xfrm>
            <a:prstGeom prst="rect">
              <a:avLst/>
            </a:prstGeom>
          </p:spPr>
          <p:txBody>
            <a:bodyPr lIns="50800" tIns="50800" rIns="50800" bIns="50800" rtlCol="0" anchor="ctr"/>
            <a:lstStyle/>
            <a:p>
              <a:pPr algn="ctr">
                <a:lnSpc>
                  <a:spcPts val="3640"/>
                </a:lnSpc>
              </a:pPr>
              <a:endParaRPr/>
            </a:p>
          </p:txBody>
        </p:sp>
      </p:grpSp>
      <p:grpSp>
        <p:nvGrpSpPr>
          <p:cNvPr id="7" name="Group 7"/>
          <p:cNvGrpSpPr/>
          <p:nvPr/>
        </p:nvGrpSpPr>
        <p:grpSpPr>
          <a:xfrm>
            <a:off x="0" y="72801"/>
            <a:ext cx="8432171" cy="1809872"/>
            <a:chOff x="0" y="0"/>
            <a:chExt cx="2220819" cy="476674"/>
          </a:xfrm>
        </p:grpSpPr>
        <p:sp>
          <p:nvSpPr>
            <p:cNvPr id="8" name="Freeform 8"/>
            <p:cNvSpPr/>
            <p:nvPr/>
          </p:nvSpPr>
          <p:spPr>
            <a:xfrm>
              <a:off x="0" y="0"/>
              <a:ext cx="2220819" cy="476674"/>
            </a:xfrm>
            <a:custGeom>
              <a:avLst/>
              <a:gdLst/>
              <a:ahLst/>
              <a:cxnLst/>
              <a:rect l="l" t="t" r="r" b="b"/>
              <a:pathLst>
                <a:path w="2220819" h="476674">
                  <a:moveTo>
                    <a:pt x="0" y="0"/>
                  </a:moveTo>
                  <a:lnTo>
                    <a:pt x="2220819" y="0"/>
                  </a:lnTo>
                  <a:lnTo>
                    <a:pt x="2220819" y="476674"/>
                  </a:lnTo>
                  <a:lnTo>
                    <a:pt x="0" y="476674"/>
                  </a:lnTo>
                  <a:close/>
                </a:path>
              </a:pathLst>
            </a:custGeom>
            <a:solidFill>
              <a:srgbClr val="222544">
                <a:alpha val="85882"/>
              </a:srgbClr>
            </a:solidFill>
          </p:spPr>
          <p:txBody>
            <a:bodyPr/>
            <a:lstStyle/>
            <a:p>
              <a:endParaRPr lang="en-GB"/>
            </a:p>
          </p:txBody>
        </p:sp>
        <p:sp>
          <p:nvSpPr>
            <p:cNvPr id="9" name="TextBox 9"/>
            <p:cNvSpPr txBox="1"/>
            <p:nvPr/>
          </p:nvSpPr>
          <p:spPr>
            <a:xfrm>
              <a:off x="0" y="-47625"/>
              <a:ext cx="2220819" cy="524299"/>
            </a:xfrm>
            <a:prstGeom prst="rect">
              <a:avLst/>
            </a:prstGeom>
          </p:spPr>
          <p:txBody>
            <a:bodyPr lIns="50800" tIns="50800" rIns="50800" bIns="50800" rtlCol="0" anchor="ctr"/>
            <a:lstStyle/>
            <a:p>
              <a:pPr algn="ctr">
                <a:lnSpc>
                  <a:spcPts val="3640"/>
                </a:lnSpc>
              </a:pPr>
              <a:endParaRPr/>
            </a:p>
          </p:txBody>
        </p:sp>
      </p:grpSp>
      <p:sp>
        <p:nvSpPr>
          <p:cNvPr id="10" name="TextBox 10"/>
          <p:cNvSpPr txBox="1"/>
          <p:nvPr/>
        </p:nvSpPr>
        <p:spPr>
          <a:xfrm>
            <a:off x="8077200" y="8965442"/>
            <a:ext cx="9838923" cy="663964"/>
          </a:xfrm>
          <a:prstGeom prst="rect">
            <a:avLst/>
          </a:prstGeom>
        </p:spPr>
        <p:txBody>
          <a:bodyPr wrap="square" lIns="0" tIns="0" rIns="0" bIns="0" rtlCol="0" anchor="t">
            <a:spAutoFit/>
          </a:bodyPr>
          <a:lstStyle/>
          <a:p>
            <a:pPr algn="r">
              <a:lnSpc>
                <a:spcPts val="5599"/>
              </a:lnSpc>
              <a:spcBef>
                <a:spcPct val="0"/>
              </a:spcBef>
            </a:pPr>
            <a:r>
              <a:rPr lang="en-US" sz="3999" i="1" dirty="0">
                <a:solidFill>
                  <a:srgbClr val="FFFFFF"/>
                </a:solidFill>
                <a:latin typeface="Montserrat Italics"/>
                <a:ea typeface="Montserrat Italics"/>
                <a:cs typeface="Montserrat Italics"/>
                <a:sym typeface="Montserrat Italics"/>
              </a:rPr>
              <a:t>”It is like a grain of mustard seed”</a:t>
            </a:r>
          </a:p>
        </p:txBody>
      </p:sp>
      <p:sp>
        <p:nvSpPr>
          <p:cNvPr id="11" name="TextBox 11"/>
          <p:cNvSpPr txBox="1"/>
          <p:nvPr/>
        </p:nvSpPr>
        <p:spPr>
          <a:xfrm>
            <a:off x="195017" y="228284"/>
            <a:ext cx="11928633" cy="207962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sixth station: </a:t>
            </a:r>
          </a:p>
          <a:p>
            <a:pPr algn="l">
              <a:lnSpc>
                <a:spcPts val="5599"/>
              </a:lnSpc>
            </a:pPr>
            <a:r>
              <a:rPr lang="en-US" sz="3999">
                <a:solidFill>
                  <a:srgbClr val="FFFFFF"/>
                </a:solidFill>
                <a:latin typeface="Montserrat"/>
                <a:ea typeface="Montserrat"/>
                <a:cs typeface="Montserrat"/>
                <a:sym typeface="Montserrat"/>
              </a:rPr>
              <a:t>Veronica wipes the face of Jesus</a:t>
            </a:r>
          </a:p>
          <a:p>
            <a:pPr algn="l">
              <a:lnSpc>
                <a:spcPts val="5599"/>
              </a:lnSpc>
            </a:pPr>
            <a:endParaRPr lang="en-US" sz="3999">
              <a:solidFill>
                <a:srgbClr val="FFFFFF"/>
              </a:solidFill>
              <a:latin typeface="Montserrat"/>
              <a:ea typeface="Montserrat"/>
              <a:cs typeface="Montserrat"/>
              <a:sym typeface="Montserrat"/>
            </a:endParaRPr>
          </a:p>
        </p:txBody>
      </p:sp>
      <p:sp>
        <p:nvSpPr>
          <p:cNvPr id="12" name="TextBox 12"/>
          <p:cNvSpPr txBox="1"/>
          <p:nvPr/>
        </p:nvSpPr>
        <p:spPr>
          <a:xfrm>
            <a:off x="16296278" y="9587742"/>
            <a:ext cx="1619845" cy="438785"/>
          </a:xfrm>
          <a:prstGeom prst="rect">
            <a:avLst/>
          </a:prstGeom>
        </p:spPr>
        <p:txBody>
          <a:bodyPr lIns="0" tIns="0" rIns="0" bIns="0" rtlCol="0" anchor="t">
            <a:spAutoFit/>
          </a:bodyPr>
          <a:lstStyle/>
          <a:p>
            <a:pPr algn="ctr">
              <a:lnSpc>
                <a:spcPts val="3640"/>
              </a:lnSpc>
            </a:pPr>
            <a:r>
              <a:rPr lang="en-US" sz="2600" dirty="0">
                <a:solidFill>
                  <a:srgbClr val="FFFFFF"/>
                </a:solidFill>
                <a:latin typeface="Montserrat"/>
                <a:ea typeface="Montserrat"/>
                <a:cs typeface="Montserrat"/>
                <a:sym typeface="Montserrat"/>
              </a:rPr>
              <a:t>Mark 4:30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31000"/>
            </a:blip>
            <a:stretch>
              <a:fillRect t="-16666" b="-16666"/>
            </a:stretch>
          </a:blipFill>
        </p:spPr>
        <p:txBody>
          <a:bodyPr/>
          <a:lstStyle/>
          <a:p>
            <a:endParaRPr lang="en-GB"/>
          </a:p>
        </p:txBody>
      </p:sp>
      <p:sp>
        <p:nvSpPr>
          <p:cNvPr id="3" name="Freeform 3"/>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0" y="72801"/>
            <a:ext cx="8432171" cy="1809872"/>
            <a:chOff x="0" y="0"/>
            <a:chExt cx="2220819" cy="476674"/>
          </a:xfrm>
        </p:grpSpPr>
        <p:sp>
          <p:nvSpPr>
            <p:cNvPr id="5" name="Freeform 5"/>
            <p:cNvSpPr/>
            <p:nvPr/>
          </p:nvSpPr>
          <p:spPr>
            <a:xfrm>
              <a:off x="0" y="0"/>
              <a:ext cx="2220819" cy="476674"/>
            </a:xfrm>
            <a:custGeom>
              <a:avLst/>
              <a:gdLst/>
              <a:ahLst/>
              <a:cxnLst/>
              <a:rect l="l" t="t" r="r" b="b"/>
              <a:pathLst>
                <a:path w="2220819" h="476674">
                  <a:moveTo>
                    <a:pt x="0" y="0"/>
                  </a:moveTo>
                  <a:lnTo>
                    <a:pt x="2220819" y="0"/>
                  </a:lnTo>
                  <a:lnTo>
                    <a:pt x="2220819" y="476674"/>
                  </a:lnTo>
                  <a:lnTo>
                    <a:pt x="0" y="476674"/>
                  </a:lnTo>
                  <a:close/>
                </a:path>
              </a:pathLst>
            </a:custGeom>
            <a:solidFill>
              <a:srgbClr val="222544">
                <a:alpha val="85882"/>
              </a:srgbClr>
            </a:solidFill>
          </p:spPr>
          <p:txBody>
            <a:bodyPr/>
            <a:lstStyle/>
            <a:p>
              <a:endParaRPr lang="en-GB"/>
            </a:p>
          </p:txBody>
        </p:sp>
        <p:sp>
          <p:nvSpPr>
            <p:cNvPr id="6" name="TextBox 6"/>
            <p:cNvSpPr txBox="1"/>
            <p:nvPr/>
          </p:nvSpPr>
          <p:spPr>
            <a:xfrm>
              <a:off x="0" y="-47625"/>
              <a:ext cx="2220819" cy="524299"/>
            </a:xfrm>
            <a:prstGeom prst="rect">
              <a:avLst/>
            </a:prstGeom>
          </p:spPr>
          <p:txBody>
            <a:bodyPr lIns="50800" tIns="50800" rIns="50800" bIns="50800" rtlCol="0" anchor="ctr"/>
            <a:lstStyle/>
            <a:p>
              <a:pPr algn="ctr">
                <a:lnSpc>
                  <a:spcPts val="3640"/>
                </a:lnSpc>
              </a:pPr>
              <a:endParaRPr/>
            </a:p>
          </p:txBody>
        </p:sp>
      </p:grpSp>
      <p:sp>
        <p:nvSpPr>
          <p:cNvPr id="7" name="TextBox 7"/>
          <p:cNvSpPr txBox="1"/>
          <p:nvPr/>
        </p:nvSpPr>
        <p:spPr>
          <a:xfrm>
            <a:off x="195017" y="228284"/>
            <a:ext cx="11928633" cy="207962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sixth station: </a:t>
            </a:r>
          </a:p>
          <a:p>
            <a:pPr algn="l">
              <a:lnSpc>
                <a:spcPts val="5599"/>
              </a:lnSpc>
            </a:pPr>
            <a:r>
              <a:rPr lang="en-US" sz="3999">
                <a:solidFill>
                  <a:srgbClr val="FFFFFF"/>
                </a:solidFill>
                <a:latin typeface="Montserrat"/>
                <a:ea typeface="Montserrat"/>
                <a:cs typeface="Montserrat"/>
                <a:sym typeface="Montserrat"/>
              </a:rPr>
              <a:t>Veronica wipes the face of Jesus</a:t>
            </a:r>
          </a:p>
          <a:p>
            <a:pPr algn="l">
              <a:lnSpc>
                <a:spcPts val="5599"/>
              </a:lnSpc>
            </a:pPr>
            <a:endParaRPr lang="en-US" sz="3999">
              <a:solidFill>
                <a:srgbClr val="FFFFFF"/>
              </a:solidFill>
              <a:latin typeface="Montserrat"/>
              <a:ea typeface="Montserrat"/>
              <a:cs typeface="Montserrat"/>
              <a:sym typeface="Montserrat"/>
            </a:endParaRPr>
          </a:p>
        </p:txBody>
      </p:sp>
      <p:sp>
        <p:nvSpPr>
          <p:cNvPr id="8" name="TextBox 8"/>
          <p:cNvSpPr txBox="1"/>
          <p:nvPr/>
        </p:nvSpPr>
        <p:spPr>
          <a:xfrm>
            <a:off x="227753" y="2262486"/>
            <a:ext cx="16408837" cy="2079625"/>
          </a:xfrm>
          <a:prstGeom prst="rect">
            <a:avLst/>
          </a:prstGeom>
        </p:spPr>
        <p:txBody>
          <a:bodyPr lIns="0" tIns="0" rIns="0" bIns="0" rtlCol="0" anchor="t">
            <a:spAutoFit/>
          </a:bodyPr>
          <a:lstStyle/>
          <a:p>
            <a:pPr algn="just">
              <a:lnSpc>
                <a:spcPts val="5599"/>
              </a:lnSpc>
            </a:pPr>
            <a:r>
              <a:rPr lang="en-US" sz="3999" dirty="0">
                <a:solidFill>
                  <a:srgbClr val="000000"/>
                </a:solidFill>
                <a:latin typeface="Montserrat"/>
                <a:ea typeface="Montserrat"/>
                <a:cs typeface="Montserrat"/>
                <a:sym typeface="Montserrat"/>
              </a:rPr>
              <a:t>We adore you, O Christ, and we praise you, </a:t>
            </a:r>
          </a:p>
          <a:p>
            <a:pPr algn="just">
              <a:lnSpc>
                <a:spcPts val="5599"/>
              </a:lnSpc>
            </a:pPr>
            <a:r>
              <a:rPr lang="en-US" sz="3999" b="1" dirty="0">
                <a:solidFill>
                  <a:srgbClr val="000000"/>
                </a:solidFill>
                <a:latin typeface="Montserrat Bold"/>
                <a:ea typeface="Montserrat Bold"/>
                <a:cs typeface="Montserrat Bold"/>
                <a:sym typeface="Montserrat Bold"/>
              </a:rPr>
              <a:t>R/ because by your Holy Cross you have redeemed the world.</a:t>
            </a:r>
            <a:r>
              <a:rPr lang="en-US" sz="3999" dirty="0">
                <a:solidFill>
                  <a:srgbClr val="000000"/>
                </a:solidFill>
                <a:latin typeface="Montserrat"/>
                <a:ea typeface="Montserrat"/>
                <a:cs typeface="Montserrat"/>
                <a:sym typeface="Montserrat"/>
              </a:rPr>
              <a:t> </a:t>
            </a:r>
          </a:p>
          <a:p>
            <a:pPr algn="just">
              <a:lnSpc>
                <a:spcPts val="5599"/>
              </a:lnSpc>
            </a:pPr>
            <a:r>
              <a:rPr lang="en-US" sz="3999" dirty="0">
                <a:solidFill>
                  <a:srgbClr val="000000"/>
                </a:solidFill>
                <a:latin typeface="Montserrat"/>
                <a:ea typeface="Montserrat"/>
                <a:cs typeface="Montserrat"/>
                <a:sym typeface="Montserrat"/>
              </a:rPr>
              <a:t> </a:t>
            </a:r>
          </a:p>
        </p:txBody>
      </p:sp>
      <p:sp>
        <p:nvSpPr>
          <p:cNvPr id="9" name="TextBox 9"/>
          <p:cNvSpPr txBox="1"/>
          <p:nvPr/>
        </p:nvSpPr>
        <p:spPr>
          <a:xfrm>
            <a:off x="227753" y="3916875"/>
            <a:ext cx="10273785" cy="9128125"/>
          </a:xfrm>
          <a:prstGeom prst="rect">
            <a:avLst/>
          </a:prstGeom>
        </p:spPr>
        <p:txBody>
          <a:bodyPr lIns="0" tIns="0" rIns="0" bIns="0" rtlCol="0" anchor="t">
            <a:spAutoFit/>
          </a:bodyPr>
          <a:lstStyle/>
          <a:p>
            <a:pPr algn="l">
              <a:lnSpc>
                <a:spcPts val="5599"/>
              </a:lnSpc>
            </a:pPr>
            <a:r>
              <a:rPr lang="en-US" sz="3999" b="1" dirty="0">
                <a:solidFill>
                  <a:srgbClr val="000000"/>
                </a:solidFill>
                <a:latin typeface="Montserrat Bold"/>
                <a:ea typeface="Montserrat Bold"/>
                <a:cs typeface="Montserrat Bold"/>
                <a:sym typeface="Montserrat Bold"/>
              </a:rPr>
              <a:t>Prayer:</a:t>
            </a:r>
          </a:p>
          <a:p>
            <a:pPr algn="l">
              <a:lnSpc>
                <a:spcPts val="5599"/>
              </a:lnSpc>
            </a:pPr>
            <a:r>
              <a:rPr lang="en-US" sz="3999" b="1" dirty="0">
                <a:solidFill>
                  <a:srgbClr val="000000"/>
                </a:solidFill>
                <a:latin typeface="Montserrat Bold"/>
                <a:ea typeface="Montserrat Bold"/>
                <a:cs typeface="Montserrat Bold"/>
                <a:sym typeface="Montserrat Bold"/>
              </a:rPr>
              <a:t>Jesus, our teacher,</a:t>
            </a:r>
          </a:p>
          <a:p>
            <a:pPr algn="l">
              <a:lnSpc>
                <a:spcPts val="5599"/>
              </a:lnSpc>
            </a:pPr>
            <a:r>
              <a:rPr lang="en-US" sz="3999" b="1" dirty="0">
                <a:solidFill>
                  <a:srgbClr val="000000"/>
                </a:solidFill>
                <a:latin typeface="Montserrat Bold"/>
                <a:ea typeface="Montserrat Bold"/>
                <a:cs typeface="Montserrat Bold"/>
                <a:sym typeface="Montserrat Bold"/>
              </a:rPr>
              <a:t>as you journey to the Cross,</a:t>
            </a:r>
          </a:p>
          <a:p>
            <a:pPr algn="l">
              <a:lnSpc>
                <a:spcPts val="5599"/>
              </a:lnSpc>
            </a:pPr>
            <a:r>
              <a:rPr lang="en-US" sz="3999" b="1" dirty="0">
                <a:solidFill>
                  <a:srgbClr val="000000"/>
                </a:solidFill>
                <a:latin typeface="Montserrat Bold"/>
                <a:ea typeface="Montserrat Bold"/>
                <a:cs typeface="Montserrat Bold"/>
                <a:sym typeface="Montserrat Bold"/>
              </a:rPr>
              <a:t>you show us the way of your kingdom.</a:t>
            </a:r>
          </a:p>
          <a:p>
            <a:pPr algn="l">
              <a:lnSpc>
                <a:spcPts val="5599"/>
              </a:lnSpc>
            </a:pPr>
            <a:r>
              <a:rPr lang="en-US" sz="3999" b="1" dirty="0">
                <a:solidFill>
                  <a:srgbClr val="000000"/>
                </a:solidFill>
                <a:latin typeface="Montserrat Bold"/>
                <a:ea typeface="Montserrat Bold"/>
                <a:cs typeface="Montserrat Bold"/>
                <a:sym typeface="Montserrat Bold"/>
              </a:rPr>
              <a:t>May we not grow discouraged</a:t>
            </a:r>
          </a:p>
          <a:p>
            <a:pPr algn="l">
              <a:lnSpc>
                <a:spcPts val="5599"/>
              </a:lnSpc>
            </a:pPr>
            <a:r>
              <a:rPr lang="en-US" sz="3999" b="1" dirty="0">
                <a:solidFill>
                  <a:srgbClr val="000000"/>
                </a:solidFill>
                <a:latin typeface="Montserrat Bold"/>
                <a:ea typeface="Montserrat Bold"/>
                <a:cs typeface="Montserrat Bold"/>
                <a:sym typeface="Montserrat Bold"/>
              </a:rPr>
              <a:t>but be always ready to act</a:t>
            </a:r>
          </a:p>
          <a:p>
            <a:pPr algn="l">
              <a:lnSpc>
                <a:spcPts val="5599"/>
              </a:lnSpc>
            </a:pPr>
            <a:r>
              <a:rPr lang="en-US" sz="3999" b="1" dirty="0">
                <a:solidFill>
                  <a:srgbClr val="000000"/>
                </a:solidFill>
                <a:latin typeface="Montserrat Bold"/>
                <a:ea typeface="Montserrat Bold"/>
                <a:cs typeface="Montserrat Bold"/>
                <a:sym typeface="Montserrat Bold"/>
              </a:rPr>
              <a:t>with compassion and hope.</a:t>
            </a:r>
          </a:p>
          <a:p>
            <a:pPr algn="l">
              <a:lnSpc>
                <a:spcPts val="5599"/>
              </a:lnSpc>
            </a:pPr>
            <a:r>
              <a:rPr lang="en-US" sz="3999" b="1" dirty="0">
                <a:solidFill>
                  <a:srgbClr val="000000"/>
                </a:solidFill>
                <a:latin typeface="Montserrat Bold"/>
                <a:ea typeface="Montserrat Bold"/>
                <a:cs typeface="Montserrat Bold"/>
                <a:sym typeface="Montserrat Bold"/>
              </a:rPr>
              <a:t>Amen.</a:t>
            </a:r>
          </a:p>
          <a:p>
            <a:pPr algn="l">
              <a:lnSpc>
                <a:spcPts val="5599"/>
              </a:lnSpc>
            </a:pPr>
            <a:endParaRPr lang="en-US" sz="3999" b="1" dirty="0">
              <a:solidFill>
                <a:srgbClr val="000000"/>
              </a:solidFill>
              <a:latin typeface="Montserrat Bold"/>
              <a:ea typeface="Montserrat Bold"/>
              <a:cs typeface="Montserrat Bold"/>
              <a:sym typeface="Montserrat Bold"/>
            </a:endParaRPr>
          </a:p>
          <a:p>
            <a:pPr algn="l">
              <a:lnSpc>
                <a:spcPts val="5599"/>
              </a:lnSpc>
            </a:pPr>
            <a:endParaRPr lang="en-US" sz="3999" b="1" dirty="0">
              <a:solidFill>
                <a:srgbClr val="000000"/>
              </a:solidFill>
              <a:latin typeface="Montserrat Bold"/>
              <a:ea typeface="Montserrat Bold"/>
              <a:cs typeface="Montserrat Bold"/>
              <a:sym typeface="Montserrat Bold"/>
            </a:endParaRPr>
          </a:p>
          <a:p>
            <a:pPr algn="l">
              <a:lnSpc>
                <a:spcPts val="5599"/>
              </a:lnSpc>
            </a:pPr>
            <a:endParaRPr lang="en-US" sz="3999" b="1" dirty="0">
              <a:solidFill>
                <a:srgbClr val="000000"/>
              </a:solidFill>
              <a:latin typeface="Montserrat Bold"/>
              <a:ea typeface="Montserrat Bold"/>
              <a:cs typeface="Montserrat Bold"/>
              <a:sym typeface="Montserrat Bold"/>
            </a:endParaRPr>
          </a:p>
          <a:p>
            <a:pPr algn="l">
              <a:lnSpc>
                <a:spcPts val="5599"/>
              </a:lnSpc>
            </a:pPr>
            <a:r>
              <a:rPr lang="en-US" sz="3999" b="1" dirty="0">
                <a:solidFill>
                  <a:srgbClr val="000000"/>
                </a:solidFill>
                <a:latin typeface="Montserrat Bold"/>
                <a:ea typeface="Montserrat Bold"/>
                <a:cs typeface="Montserrat Bold"/>
                <a:sym typeface="Montserrat Bold"/>
              </a:rPr>
              <a:t> </a:t>
            </a:r>
          </a:p>
          <a:p>
            <a:pPr algn="l">
              <a:lnSpc>
                <a:spcPts val="5599"/>
              </a:lnSpc>
              <a:spcBef>
                <a:spcPct val="0"/>
              </a:spcBef>
            </a:pPr>
            <a:endParaRPr lang="en-US" sz="3999" b="1" dirty="0">
              <a:solidFill>
                <a:srgbClr val="000000"/>
              </a:solidFill>
              <a:latin typeface="Montserrat Bold"/>
              <a:ea typeface="Montserrat Bold"/>
              <a:cs typeface="Montserrat Bold"/>
              <a:sym typeface="Montserrat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901" y="-142773"/>
            <a:ext cx="18662572" cy="12433938"/>
          </a:xfrm>
          <a:custGeom>
            <a:avLst/>
            <a:gdLst/>
            <a:ahLst/>
            <a:cxnLst/>
            <a:rect l="l" t="t" r="r" b="b"/>
            <a:pathLst>
              <a:path w="18662572" h="12433938">
                <a:moveTo>
                  <a:pt x="0" y="0"/>
                </a:moveTo>
                <a:lnTo>
                  <a:pt x="18662572" y="0"/>
                </a:lnTo>
                <a:lnTo>
                  <a:pt x="18662572" y="12433938"/>
                </a:lnTo>
                <a:lnTo>
                  <a:pt x="0" y="12433938"/>
                </a:lnTo>
                <a:lnTo>
                  <a:pt x="0" y="0"/>
                </a:lnTo>
                <a:close/>
              </a:path>
            </a:pathLst>
          </a:custGeom>
          <a:blipFill>
            <a:blip r:embed="rId3"/>
            <a:stretch>
              <a:fillRect l="-26" r="-26"/>
            </a:stretch>
          </a:blipFill>
        </p:spPr>
        <p:txBody>
          <a:bodyPr/>
          <a:lstStyle/>
          <a:p>
            <a:endParaRPr lang="en-GB"/>
          </a:p>
        </p:txBody>
      </p:sp>
      <p:sp>
        <p:nvSpPr>
          <p:cNvPr id="3" name="Freeform 3"/>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5854854" y="9000022"/>
            <a:ext cx="12433146" cy="1270690"/>
            <a:chOff x="0" y="0"/>
            <a:chExt cx="3274574" cy="334667"/>
          </a:xfrm>
        </p:grpSpPr>
        <p:sp>
          <p:nvSpPr>
            <p:cNvPr id="5" name="Freeform 5"/>
            <p:cNvSpPr/>
            <p:nvPr/>
          </p:nvSpPr>
          <p:spPr>
            <a:xfrm>
              <a:off x="0" y="0"/>
              <a:ext cx="3274573" cy="334667"/>
            </a:xfrm>
            <a:custGeom>
              <a:avLst/>
              <a:gdLst/>
              <a:ahLst/>
              <a:cxnLst/>
              <a:rect l="l" t="t" r="r" b="b"/>
              <a:pathLst>
                <a:path w="3274573" h="334667">
                  <a:moveTo>
                    <a:pt x="0" y="0"/>
                  </a:moveTo>
                  <a:lnTo>
                    <a:pt x="3274573" y="0"/>
                  </a:lnTo>
                  <a:lnTo>
                    <a:pt x="3274573" y="334667"/>
                  </a:lnTo>
                  <a:lnTo>
                    <a:pt x="0" y="334667"/>
                  </a:lnTo>
                  <a:close/>
                </a:path>
              </a:pathLst>
            </a:custGeom>
            <a:solidFill>
              <a:srgbClr val="222544">
                <a:alpha val="85882"/>
              </a:srgbClr>
            </a:solidFill>
          </p:spPr>
          <p:txBody>
            <a:bodyPr/>
            <a:lstStyle/>
            <a:p>
              <a:endParaRPr lang="en-GB"/>
            </a:p>
          </p:txBody>
        </p:sp>
        <p:sp>
          <p:nvSpPr>
            <p:cNvPr id="6" name="TextBox 6"/>
            <p:cNvSpPr txBox="1"/>
            <p:nvPr/>
          </p:nvSpPr>
          <p:spPr>
            <a:xfrm>
              <a:off x="0" y="-47625"/>
              <a:ext cx="3274574" cy="382292"/>
            </a:xfrm>
            <a:prstGeom prst="rect">
              <a:avLst/>
            </a:prstGeom>
          </p:spPr>
          <p:txBody>
            <a:bodyPr lIns="50800" tIns="50800" rIns="50800" bIns="50800" rtlCol="0" anchor="ctr"/>
            <a:lstStyle/>
            <a:p>
              <a:pPr algn="ctr">
                <a:lnSpc>
                  <a:spcPts val="3640"/>
                </a:lnSpc>
              </a:pPr>
              <a:endParaRPr/>
            </a:p>
          </p:txBody>
        </p:sp>
      </p:grpSp>
      <p:grpSp>
        <p:nvGrpSpPr>
          <p:cNvPr id="7" name="Group 7"/>
          <p:cNvGrpSpPr/>
          <p:nvPr/>
        </p:nvGrpSpPr>
        <p:grpSpPr>
          <a:xfrm>
            <a:off x="0" y="123764"/>
            <a:ext cx="8432171" cy="1809872"/>
            <a:chOff x="0" y="0"/>
            <a:chExt cx="2220819" cy="476674"/>
          </a:xfrm>
        </p:grpSpPr>
        <p:sp>
          <p:nvSpPr>
            <p:cNvPr id="8" name="Freeform 8"/>
            <p:cNvSpPr/>
            <p:nvPr/>
          </p:nvSpPr>
          <p:spPr>
            <a:xfrm>
              <a:off x="0" y="0"/>
              <a:ext cx="2220819" cy="476674"/>
            </a:xfrm>
            <a:custGeom>
              <a:avLst/>
              <a:gdLst/>
              <a:ahLst/>
              <a:cxnLst/>
              <a:rect l="l" t="t" r="r" b="b"/>
              <a:pathLst>
                <a:path w="2220819" h="476674">
                  <a:moveTo>
                    <a:pt x="0" y="0"/>
                  </a:moveTo>
                  <a:lnTo>
                    <a:pt x="2220819" y="0"/>
                  </a:lnTo>
                  <a:lnTo>
                    <a:pt x="2220819" y="476674"/>
                  </a:lnTo>
                  <a:lnTo>
                    <a:pt x="0" y="476674"/>
                  </a:lnTo>
                  <a:close/>
                </a:path>
              </a:pathLst>
            </a:custGeom>
            <a:solidFill>
              <a:srgbClr val="222544">
                <a:alpha val="85882"/>
              </a:srgbClr>
            </a:solidFill>
          </p:spPr>
          <p:txBody>
            <a:bodyPr/>
            <a:lstStyle/>
            <a:p>
              <a:endParaRPr lang="en-GB"/>
            </a:p>
          </p:txBody>
        </p:sp>
        <p:sp>
          <p:nvSpPr>
            <p:cNvPr id="9" name="TextBox 9"/>
            <p:cNvSpPr txBox="1"/>
            <p:nvPr/>
          </p:nvSpPr>
          <p:spPr>
            <a:xfrm>
              <a:off x="0" y="-47625"/>
              <a:ext cx="2220819" cy="524299"/>
            </a:xfrm>
            <a:prstGeom prst="rect">
              <a:avLst/>
            </a:prstGeom>
          </p:spPr>
          <p:txBody>
            <a:bodyPr lIns="50800" tIns="50800" rIns="50800" bIns="50800" rtlCol="0" anchor="ctr"/>
            <a:lstStyle/>
            <a:p>
              <a:pPr algn="ctr">
                <a:lnSpc>
                  <a:spcPts val="3640"/>
                </a:lnSpc>
              </a:pPr>
              <a:endParaRPr/>
            </a:p>
          </p:txBody>
        </p:sp>
      </p:grpSp>
      <p:sp>
        <p:nvSpPr>
          <p:cNvPr id="10" name="AutoShape 10"/>
          <p:cNvSpPr/>
          <p:nvPr/>
        </p:nvSpPr>
        <p:spPr>
          <a:xfrm>
            <a:off x="5897880" y="5143500"/>
            <a:ext cx="6492240" cy="0"/>
          </a:xfrm>
          <a:prstGeom prst="line">
            <a:avLst/>
          </a:prstGeom>
          <a:ln w="38100" cap="flat">
            <a:solidFill>
              <a:srgbClr val="FFFFFF"/>
            </a:solidFill>
            <a:prstDash val="solid"/>
            <a:headEnd type="none" w="sm" len="sm"/>
            <a:tailEnd type="none" w="sm" len="sm"/>
          </a:ln>
        </p:spPr>
        <p:txBody>
          <a:bodyPr/>
          <a:lstStyle/>
          <a:p>
            <a:endParaRPr lang="en-GB"/>
          </a:p>
        </p:txBody>
      </p:sp>
      <p:sp>
        <p:nvSpPr>
          <p:cNvPr id="11" name="TextBox 11"/>
          <p:cNvSpPr txBox="1"/>
          <p:nvPr/>
        </p:nvSpPr>
        <p:spPr>
          <a:xfrm>
            <a:off x="4868002" y="9087545"/>
            <a:ext cx="13419998" cy="663964"/>
          </a:xfrm>
          <a:prstGeom prst="rect">
            <a:avLst/>
          </a:prstGeom>
        </p:spPr>
        <p:txBody>
          <a:bodyPr wrap="square" lIns="0" tIns="0" rIns="0" bIns="0" rtlCol="0" anchor="t">
            <a:spAutoFit/>
          </a:bodyPr>
          <a:lstStyle/>
          <a:p>
            <a:pPr algn="r">
              <a:lnSpc>
                <a:spcPts val="5599"/>
              </a:lnSpc>
              <a:spcBef>
                <a:spcPct val="0"/>
              </a:spcBef>
            </a:pPr>
            <a:r>
              <a:rPr lang="en-US" sz="3999" i="1" dirty="0">
                <a:solidFill>
                  <a:srgbClr val="FFFFFF"/>
                </a:solidFill>
                <a:latin typeface="Montserrat Italics"/>
                <a:ea typeface="Montserrat Italics"/>
                <a:cs typeface="Montserrat Italics"/>
                <a:sym typeface="Montserrat Italics"/>
              </a:rPr>
              <a:t>“For  you load people with burdens hard to bear.”</a:t>
            </a:r>
          </a:p>
        </p:txBody>
      </p:sp>
      <p:sp>
        <p:nvSpPr>
          <p:cNvPr id="12" name="TextBox 12"/>
          <p:cNvSpPr txBox="1"/>
          <p:nvPr/>
        </p:nvSpPr>
        <p:spPr>
          <a:xfrm>
            <a:off x="142793" y="307975"/>
            <a:ext cx="11928633" cy="137477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seventh station: </a:t>
            </a:r>
          </a:p>
          <a:p>
            <a:pPr algn="l">
              <a:lnSpc>
                <a:spcPts val="5599"/>
              </a:lnSpc>
            </a:pPr>
            <a:r>
              <a:rPr lang="en-US" sz="3999">
                <a:solidFill>
                  <a:srgbClr val="FFFFFF"/>
                </a:solidFill>
                <a:latin typeface="Montserrat"/>
                <a:ea typeface="Montserrat"/>
                <a:cs typeface="Montserrat"/>
                <a:sym typeface="Montserrat"/>
              </a:rPr>
              <a:t>Jesus falls for a second time</a:t>
            </a:r>
          </a:p>
        </p:txBody>
      </p:sp>
      <p:sp>
        <p:nvSpPr>
          <p:cNvPr id="13" name="TextBox 13"/>
          <p:cNvSpPr txBox="1"/>
          <p:nvPr/>
        </p:nvSpPr>
        <p:spPr>
          <a:xfrm>
            <a:off x="15582729" y="9718013"/>
            <a:ext cx="3045277" cy="428643"/>
          </a:xfrm>
          <a:prstGeom prst="rect">
            <a:avLst/>
          </a:prstGeom>
        </p:spPr>
        <p:txBody>
          <a:bodyPr wrap="square" lIns="0" tIns="0" rIns="0" bIns="0" rtlCol="0" anchor="t">
            <a:spAutoFit/>
          </a:bodyPr>
          <a:lstStyle/>
          <a:p>
            <a:pPr algn="ctr">
              <a:lnSpc>
                <a:spcPts val="3640"/>
              </a:lnSpc>
            </a:pPr>
            <a:r>
              <a:rPr lang="en-US" sz="2600" dirty="0">
                <a:solidFill>
                  <a:srgbClr val="FFFFFF"/>
                </a:solidFill>
                <a:latin typeface="Montserrat"/>
                <a:ea typeface="Montserrat"/>
                <a:cs typeface="Montserrat"/>
                <a:sym typeface="Montserrat"/>
              </a:rPr>
              <a:t>Luke 11:47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2773"/>
            <a:ext cx="18288000" cy="10429773"/>
          </a:xfrm>
          <a:custGeom>
            <a:avLst/>
            <a:gdLst/>
            <a:ahLst/>
            <a:cxnLst/>
            <a:rect l="l" t="t" r="r" b="b"/>
            <a:pathLst>
              <a:path w="18662572" h="12433938">
                <a:moveTo>
                  <a:pt x="0" y="0"/>
                </a:moveTo>
                <a:lnTo>
                  <a:pt x="18662572" y="0"/>
                </a:lnTo>
                <a:lnTo>
                  <a:pt x="18662572" y="12433938"/>
                </a:lnTo>
                <a:lnTo>
                  <a:pt x="0" y="12433938"/>
                </a:lnTo>
                <a:lnTo>
                  <a:pt x="0" y="0"/>
                </a:lnTo>
                <a:close/>
              </a:path>
            </a:pathLst>
          </a:custGeom>
          <a:blipFill>
            <a:blip r:embed="rId3">
              <a:alphaModFix amt="18999"/>
            </a:blip>
            <a:stretch>
              <a:fillRect l="-842" r="-2062" b="-19216"/>
            </a:stretch>
          </a:blipFill>
        </p:spPr>
        <p:txBody>
          <a:bodyPr/>
          <a:lstStyle/>
          <a:p>
            <a:endParaRPr lang="en-GB"/>
          </a:p>
        </p:txBody>
      </p:sp>
      <p:sp>
        <p:nvSpPr>
          <p:cNvPr id="3" name="Freeform 3"/>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0" y="123764"/>
            <a:ext cx="8432171" cy="1809872"/>
            <a:chOff x="0" y="0"/>
            <a:chExt cx="2220819" cy="476674"/>
          </a:xfrm>
        </p:grpSpPr>
        <p:sp>
          <p:nvSpPr>
            <p:cNvPr id="5" name="Freeform 5"/>
            <p:cNvSpPr/>
            <p:nvPr/>
          </p:nvSpPr>
          <p:spPr>
            <a:xfrm>
              <a:off x="0" y="0"/>
              <a:ext cx="2220819" cy="476674"/>
            </a:xfrm>
            <a:custGeom>
              <a:avLst/>
              <a:gdLst/>
              <a:ahLst/>
              <a:cxnLst/>
              <a:rect l="l" t="t" r="r" b="b"/>
              <a:pathLst>
                <a:path w="2220819" h="476674">
                  <a:moveTo>
                    <a:pt x="0" y="0"/>
                  </a:moveTo>
                  <a:lnTo>
                    <a:pt x="2220819" y="0"/>
                  </a:lnTo>
                  <a:lnTo>
                    <a:pt x="2220819" y="476674"/>
                  </a:lnTo>
                  <a:lnTo>
                    <a:pt x="0" y="476674"/>
                  </a:lnTo>
                  <a:close/>
                </a:path>
              </a:pathLst>
            </a:custGeom>
            <a:solidFill>
              <a:srgbClr val="222544">
                <a:alpha val="85882"/>
              </a:srgbClr>
            </a:solidFill>
          </p:spPr>
          <p:txBody>
            <a:bodyPr/>
            <a:lstStyle/>
            <a:p>
              <a:endParaRPr lang="en-GB"/>
            </a:p>
          </p:txBody>
        </p:sp>
        <p:sp>
          <p:nvSpPr>
            <p:cNvPr id="6" name="TextBox 6"/>
            <p:cNvSpPr txBox="1"/>
            <p:nvPr/>
          </p:nvSpPr>
          <p:spPr>
            <a:xfrm>
              <a:off x="0" y="-47625"/>
              <a:ext cx="2220819" cy="524299"/>
            </a:xfrm>
            <a:prstGeom prst="rect">
              <a:avLst/>
            </a:prstGeom>
          </p:spPr>
          <p:txBody>
            <a:bodyPr lIns="50800" tIns="50800" rIns="50800" bIns="50800" rtlCol="0" anchor="ctr"/>
            <a:lstStyle/>
            <a:p>
              <a:pPr algn="ctr">
                <a:lnSpc>
                  <a:spcPts val="3640"/>
                </a:lnSpc>
              </a:pPr>
              <a:endParaRPr/>
            </a:p>
          </p:txBody>
        </p:sp>
      </p:grpSp>
      <p:sp>
        <p:nvSpPr>
          <p:cNvPr id="7" name="AutoShape 7"/>
          <p:cNvSpPr/>
          <p:nvPr/>
        </p:nvSpPr>
        <p:spPr>
          <a:xfrm>
            <a:off x="5897880" y="5143500"/>
            <a:ext cx="6492240" cy="0"/>
          </a:xfrm>
          <a:prstGeom prst="line">
            <a:avLst/>
          </a:prstGeom>
          <a:ln w="38100" cap="flat">
            <a:solidFill>
              <a:srgbClr val="FFFFFF"/>
            </a:solidFill>
            <a:prstDash val="solid"/>
            <a:headEnd type="none" w="sm" len="sm"/>
            <a:tailEnd type="none" w="sm" len="sm"/>
          </a:ln>
        </p:spPr>
        <p:txBody>
          <a:bodyPr/>
          <a:lstStyle/>
          <a:p>
            <a:endParaRPr lang="en-GB"/>
          </a:p>
        </p:txBody>
      </p:sp>
      <p:sp>
        <p:nvSpPr>
          <p:cNvPr id="8" name="TextBox 8"/>
          <p:cNvSpPr txBox="1"/>
          <p:nvPr/>
        </p:nvSpPr>
        <p:spPr>
          <a:xfrm>
            <a:off x="142793" y="307975"/>
            <a:ext cx="11928633" cy="137477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seventh station: </a:t>
            </a:r>
          </a:p>
          <a:p>
            <a:pPr algn="l">
              <a:lnSpc>
                <a:spcPts val="5599"/>
              </a:lnSpc>
            </a:pPr>
            <a:r>
              <a:rPr lang="en-US" sz="3999">
                <a:solidFill>
                  <a:srgbClr val="FFFFFF"/>
                </a:solidFill>
                <a:latin typeface="Montserrat"/>
                <a:ea typeface="Montserrat"/>
                <a:cs typeface="Montserrat"/>
                <a:sym typeface="Montserrat"/>
              </a:rPr>
              <a:t>Jesus falls for a second time</a:t>
            </a:r>
          </a:p>
        </p:txBody>
      </p:sp>
      <p:sp>
        <p:nvSpPr>
          <p:cNvPr id="9" name="TextBox 9"/>
          <p:cNvSpPr txBox="1"/>
          <p:nvPr/>
        </p:nvSpPr>
        <p:spPr>
          <a:xfrm>
            <a:off x="227753" y="2530944"/>
            <a:ext cx="16408837" cy="2079625"/>
          </a:xfrm>
          <a:prstGeom prst="rect">
            <a:avLst/>
          </a:prstGeom>
        </p:spPr>
        <p:txBody>
          <a:bodyPr lIns="0" tIns="0" rIns="0" bIns="0" rtlCol="0" anchor="t">
            <a:spAutoFit/>
          </a:bodyPr>
          <a:lstStyle/>
          <a:p>
            <a:pPr algn="just">
              <a:lnSpc>
                <a:spcPts val="5599"/>
              </a:lnSpc>
            </a:pPr>
            <a:r>
              <a:rPr lang="en-US" sz="3999">
                <a:solidFill>
                  <a:srgbClr val="000000"/>
                </a:solidFill>
                <a:latin typeface="Montserrat"/>
                <a:ea typeface="Montserrat"/>
                <a:cs typeface="Montserrat"/>
                <a:sym typeface="Montserrat"/>
              </a:rPr>
              <a:t>We adore you, O Christ, and we praise you, </a:t>
            </a:r>
          </a:p>
          <a:p>
            <a:pPr algn="just">
              <a:lnSpc>
                <a:spcPts val="5599"/>
              </a:lnSpc>
            </a:pPr>
            <a:r>
              <a:rPr lang="en-US" sz="3999" b="1">
                <a:solidFill>
                  <a:srgbClr val="000000"/>
                </a:solidFill>
                <a:latin typeface="Montserrat Bold"/>
                <a:ea typeface="Montserrat Bold"/>
                <a:cs typeface="Montserrat Bold"/>
                <a:sym typeface="Montserrat Bold"/>
              </a:rPr>
              <a:t>R/ because by your Holy Cross you have redeemed the world.</a:t>
            </a:r>
            <a:r>
              <a:rPr lang="en-US" sz="3999">
                <a:solidFill>
                  <a:srgbClr val="000000"/>
                </a:solidFill>
                <a:latin typeface="Montserrat"/>
                <a:ea typeface="Montserrat"/>
                <a:cs typeface="Montserrat"/>
                <a:sym typeface="Montserrat"/>
              </a:rPr>
              <a:t> </a:t>
            </a:r>
          </a:p>
          <a:p>
            <a:pPr algn="just">
              <a:lnSpc>
                <a:spcPts val="5599"/>
              </a:lnSpc>
            </a:pPr>
            <a:r>
              <a:rPr lang="en-US" sz="3999">
                <a:solidFill>
                  <a:srgbClr val="000000"/>
                </a:solidFill>
                <a:latin typeface="Montserrat"/>
                <a:ea typeface="Montserrat"/>
                <a:cs typeface="Montserrat"/>
                <a:sym typeface="Montserrat"/>
              </a:rPr>
              <a:t> </a:t>
            </a:r>
          </a:p>
        </p:txBody>
      </p:sp>
      <p:sp>
        <p:nvSpPr>
          <p:cNvPr id="10" name="TextBox 10"/>
          <p:cNvSpPr txBox="1"/>
          <p:nvPr/>
        </p:nvSpPr>
        <p:spPr>
          <a:xfrm>
            <a:off x="227753" y="4296687"/>
            <a:ext cx="8331041" cy="9128125"/>
          </a:xfrm>
          <a:prstGeom prst="rect">
            <a:avLst/>
          </a:prstGeom>
        </p:spPr>
        <p:txBody>
          <a:bodyPr lIns="0" tIns="0" rIns="0" bIns="0" rtlCol="0" anchor="t">
            <a:spAutoFit/>
          </a:bodyPr>
          <a:lstStyle/>
          <a:p>
            <a:pPr algn="l">
              <a:lnSpc>
                <a:spcPts val="5599"/>
              </a:lnSpc>
            </a:pPr>
            <a:r>
              <a:rPr lang="en-US" sz="3999" b="1">
                <a:solidFill>
                  <a:srgbClr val="000000"/>
                </a:solidFill>
                <a:latin typeface="Montserrat Bold"/>
                <a:ea typeface="Montserrat Bold"/>
                <a:cs typeface="Montserrat Bold"/>
                <a:sym typeface="Montserrat Bold"/>
              </a:rPr>
              <a:t>Prayer:</a:t>
            </a:r>
          </a:p>
          <a:p>
            <a:pPr algn="l">
              <a:lnSpc>
                <a:spcPts val="5599"/>
              </a:lnSpc>
            </a:pPr>
            <a:r>
              <a:rPr lang="en-US" sz="3999" b="1">
                <a:solidFill>
                  <a:srgbClr val="000000"/>
                </a:solidFill>
                <a:latin typeface="Montserrat Bold"/>
                <a:ea typeface="Montserrat Bold"/>
                <a:cs typeface="Montserrat Bold"/>
                <a:sym typeface="Montserrat Bold"/>
              </a:rPr>
              <a:t>Jesus, our redeemer, </a:t>
            </a:r>
          </a:p>
          <a:p>
            <a:pPr algn="l">
              <a:lnSpc>
                <a:spcPts val="5599"/>
              </a:lnSpc>
            </a:pPr>
            <a:r>
              <a:rPr lang="en-US" sz="3999" b="1">
                <a:solidFill>
                  <a:srgbClr val="000000"/>
                </a:solidFill>
                <a:latin typeface="Montserrat Bold"/>
                <a:ea typeface="Montserrat Bold"/>
                <a:cs typeface="Montserrat Bold"/>
                <a:sym typeface="Montserrat Bold"/>
              </a:rPr>
              <a:t>you were willing to die </a:t>
            </a:r>
          </a:p>
          <a:p>
            <a:pPr algn="l">
              <a:lnSpc>
                <a:spcPts val="5599"/>
              </a:lnSpc>
            </a:pPr>
            <a:r>
              <a:rPr lang="en-US" sz="3999" b="1">
                <a:solidFill>
                  <a:srgbClr val="000000"/>
                </a:solidFill>
                <a:latin typeface="Montserrat Bold"/>
                <a:ea typeface="Montserrat Bold"/>
                <a:cs typeface="Montserrat Bold"/>
                <a:sym typeface="Montserrat Bold"/>
              </a:rPr>
              <a:t>that we might live. </a:t>
            </a:r>
          </a:p>
          <a:p>
            <a:pPr algn="l">
              <a:lnSpc>
                <a:spcPts val="5599"/>
              </a:lnSpc>
            </a:pPr>
            <a:r>
              <a:rPr lang="en-US" sz="3999" b="1">
                <a:solidFill>
                  <a:srgbClr val="000000"/>
                </a:solidFill>
                <a:latin typeface="Montserrat Bold"/>
                <a:ea typeface="Montserrat Bold"/>
                <a:cs typeface="Montserrat Bold"/>
                <a:sym typeface="Montserrat Bold"/>
              </a:rPr>
              <a:t>Help us stand against injustice </a:t>
            </a:r>
          </a:p>
          <a:p>
            <a:pPr algn="l">
              <a:lnSpc>
                <a:spcPts val="5599"/>
              </a:lnSpc>
            </a:pPr>
            <a:r>
              <a:rPr lang="en-US" sz="3999" b="1">
                <a:solidFill>
                  <a:srgbClr val="000000"/>
                </a:solidFill>
                <a:latin typeface="Montserrat Bold"/>
                <a:ea typeface="Montserrat Bold"/>
                <a:cs typeface="Montserrat Bold"/>
                <a:sym typeface="Montserrat Bold"/>
              </a:rPr>
              <a:t>so all people can flourish </a:t>
            </a:r>
          </a:p>
          <a:p>
            <a:pPr algn="l">
              <a:lnSpc>
                <a:spcPts val="5599"/>
              </a:lnSpc>
            </a:pPr>
            <a:r>
              <a:rPr lang="en-US" sz="3999" b="1">
                <a:solidFill>
                  <a:srgbClr val="000000"/>
                </a:solidFill>
                <a:latin typeface="Montserrat Bold"/>
                <a:ea typeface="Montserrat Bold"/>
                <a:cs typeface="Montserrat Bold"/>
                <a:sym typeface="Montserrat Bold"/>
              </a:rPr>
              <a:t>and fulfil their potential. </a:t>
            </a:r>
          </a:p>
          <a:p>
            <a:pPr algn="l">
              <a:lnSpc>
                <a:spcPts val="5599"/>
              </a:lnSpc>
            </a:pPr>
            <a:r>
              <a:rPr lang="en-US" sz="3999" b="1">
                <a:solidFill>
                  <a:srgbClr val="000000"/>
                </a:solidFill>
                <a:latin typeface="Montserrat Bold"/>
                <a:ea typeface="Montserrat Bold"/>
                <a:cs typeface="Montserrat Bold"/>
                <a:sym typeface="Montserrat Bold"/>
              </a:rPr>
              <a:t>Amen. </a:t>
            </a:r>
          </a:p>
          <a:p>
            <a:pPr algn="l">
              <a:lnSpc>
                <a:spcPts val="5599"/>
              </a:lnSpc>
            </a:pPr>
            <a:endParaRPr lang="en-US" sz="3999" b="1">
              <a:solidFill>
                <a:srgbClr val="000000"/>
              </a:solidFill>
              <a:latin typeface="Montserrat Bold"/>
              <a:ea typeface="Montserrat Bold"/>
              <a:cs typeface="Montserrat Bold"/>
              <a:sym typeface="Montserrat Bold"/>
            </a:endParaRPr>
          </a:p>
          <a:p>
            <a:pPr algn="l">
              <a:lnSpc>
                <a:spcPts val="5599"/>
              </a:lnSpc>
            </a:pPr>
            <a:endParaRPr lang="en-US" sz="3999" b="1">
              <a:solidFill>
                <a:srgbClr val="000000"/>
              </a:solidFill>
              <a:latin typeface="Montserrat Bold"/>
              <a:ea typeface="Montserrat Bold"/>
              <a:cs typeface="Montserrat Bold"/>
              <a:sym typeface="Montserrat Bold"/>
            </a:endParaRPr>
          </a:p>
          <a:p>
            <a:pPr algn="l">
              <a:lnSpc>
                <a:spcPts val="5599"/>
              </a:lnSpc>
            </a:pPr>
            <a:endParaRPr lang="en-US" sz="3999" b="1">
              <a:solidFill>
                <a:srgbClr val="000000"/>
              </a:solidFill>
              <a:latin typeface="Montserrat Bold"/>
              <a:ea typeface="Montserrat Bold"/>
              <a:cs typeface="Montserrat Bold"/>
              <a:sym typeface="Montserrat Bold"/>
            </a:endParaRPr>
          </a:p>
          <a:p>
            <a:pPr algn="l">
              <a:lnSpc>
                <a:spcPts val="5599"/>
              </a:lnSpc>
            </a:pPr>
            <a:r>
              <a:rPr lang="en-US" sz="3999" b="1">
                <a:solidFill>
                  <a:srgbClr val="000000"/>
                </a:solidFill>
                <a:latin typeface="Montserrat Bold"/>
                <a:ea typeface="Montserrat Bold"/>
                <a:cs typeface="Montserrat Bold"/>
                <a:sym typeface="Montserrat Bold"/>
              </a:rPr>
              <a:t> </a:t>
            </a:r>
          </a:p>
          <a:p>
            <a:pPr algn="l">
              <a:lnSpc>
                <a:spcPts val="5599"/>
              </a:lnSpc>
              <a:spcBef>
                <a:spcPct val="0"/>
              </a:spcBef>
            </a:pPr>
            <a:endParaRPr lang="en-US" sz="3999" b="1">
              <a:solidFill>
                <a:srgbClr val="000000"/>
              </a:solidFill>
              <a:latin typeface="Montserrat Bold"/>
              <a:ea typeface="Montserrat Bold"/>
              <a:cs typeface="Montserrat Bold"/>
              <a:sym typeface="Montserrat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957" y="0"/>
            <a:ext cx="18259043" cy="10270712"/>
          </a:xfrm>
          <a:custGeom>
            <a:avLst/>
            <a:gdLst/>
            <a:ahLst/>
            <a:cxnLst/>
            <a:rect l="l" t="t" r="r" b="b"/>
            <a:pathLst>
              <a:path w="18259043" h="10270712">
                <a:moveTo>
                  <a:pt x="0" y="0"/>
                </a:moveTo>
                <a:lnTo>
                  <a:pt x="18259043" y="0"/>
                </a:lnTo>
                <a:lnTo>
                  <a:pt x="18259043" y="10270712"/>
                </a:lnTo>
                <a:lnTo>
                  <a:pt x="0" y="10270712"/>
                </a:lnTo>
                <a:lnTo>
                  <a:pt x="0" y="0"/>
                </a:lnTo>
                <a:close/>
              </a:path>
            </a:pathLst>
          </a:custGeom>
          <a:blipFill>
            <a:blip r:embed="rId3"/>
            <a:stretch>
              <a:fillRect/>
            </a:stretch>
          </a:blipFill>
        </p:spPr>
        <p:txBody>
          <a:bodyPr/>
          <a:lstStyle/>
          <a:p>
            <a:endParaRPr lang="en-GB"/>
          </a:p>
        </p:txBody>
      </p:sp>
      <p:sp>
        <p:nvSpPr>
          <p:cNvPr id="3" name="Freeform 3"/>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0" y="9000022"/>
            <a:ext cx="18288000" cy="1270690"/>
            <a:chOff x="0" y="0"/>
            <a:chExt cx="4816593" cy="334667"/>
          </a:xfrm>
        </p:grpSpPr>
        <p:sp>
          <p:nvSpPr>
            <p:cNvPr id="5" name="Freeform 5"/>
            <p:cNvSpPr/>
            <p:nvPr/>
          </p:nvSpPr>
          <p:spPr>
            <a:xfrm>
              <a:off x="0" y="0"/>
              <a:ext cx="4816592" cy="334667"/>
            </a:xfrm>
            <a:custGeom>
              <a:avLst/>
              <a:gdLst/>
              <a:ahLst/>
              <a:cxnLst/>
              <a:rect l="l" t="t" r="r" b="b"/>
              <a:pathLst>
                <a:path w="4816592" h="334667">
                  <a:moveTo>
                    <a:pt x="0" y="0"/>
                  </a:moveTo>
                  <a:lnTo>
                    <a:pt x="4816592" y="0"/>
                  </a:lnTo>
                  <a:lnTo>
                    <a:pt x="4816592" y="334667"/>
                  </a:lnTo>
                  <a:lnTo>
                    <a:pt x="0" y="334667"/>
                  </a:lnTo>
                  <a:close/>
                </a:path>
              </a:pathLst>
            </a:custGeom>
            <a:solidFill>
              <a:srgbClr val="222544">
                <a:alpha val="85882"/>
              </a:srgbClr>
            </a:solidFill>
          </p:spPr>
          <p:txBody>
            <a:bodyPr/>
            <a:lstStyle/>
            <a:p>
              <a:endParaRPr lang="en-GB"/>
            </a:p>
          </p:txBody>
        </p:sp>
        <p:sp>
          <p:nvSpPr>
            <p:cNvPr id="6" name="TextBox 6"/>
            <p:cNvSpPr txBox="1"/>
            <p:nvPr/>
          </p:nvSpPr>
          <p:spPr>
            <a:xfrm>
              <a:off x="0" y="-47625"/>
              <a:ext cx="4816593" cy="382292"/>
            </a:xfrm>
            <a:prstGeom prst="rect">
              <a:avLst/>
            </a:prstGeom>
          </p:spPr>
          <p:txBody>
            <a:bodyPr lIns="50800" tIns="50800" rIns="50800" bIns="50800" rtlCol="0" anchor="ctr"/>
            <a:lstStyle/>
            <a:p>
              <a:pPr algn="ctr">
                <a:lnSpc>
                  <a:spcPts val="3640"/>
                </a:lnSpc>
              </a:pPr>
              <a:endParaRPr/>
            </a:p>
          </p:txBody>
        </p:sp>
      </p:grpSp>
      <p:grpSp>
        <p:nvGrpSpPr>
          <p:cNvPr id="7" name="Group 7"/>
          <p:cNvGrpSpPr/>
          <p:nvPr/>
        </p:nvGrpSpPr>
        <p:grpSpPr>
          <a:xfrm>
            <a:off x="0" y="123764"/>
            <a:ext cx="9946673" cy="1809872"/>
            <a:chOff x="0" y="0"/>
            <a:chExt cx="2619700" cy="476674"/>
          </a:xfrm>
        </p:grpSpPr>
        <p:sp>
          <p:nvSpPr>
            <p:cNvPr id="8" name="Freeform 8"/>
            <p:cNvSpPr/>
            <p:nvPr/>
          </p:nvSpPr>
          <p:spPr>
            <a:xfrm>
              <a:off x="0" y="0"/>
              <a:ext cx="2619700" cy="476674"/>
            </a:xfrm>
            <a:custGeom>
              <a:avLst/>
              <a:gdLst/>
              <a:ahLst/>
              <a:cxnLst/>
              <a:rect l="l" t="t" r="r" b="b"/>
              <a:pathLst>
                <a:path w="2619700" h="476674">
                  <a:moveTo>
                    <a:pt x="0" y="0"/>
                  </a:moveTo>
                  <a:lnTo>
                    <a:pt x="2619700" y="0"/>
                  </a:lnTo>
                  <a:lnTo>
                    <a:pt x="2619700" y="476674"/>
                  </a:lnTo>
                  <a:lnTo>
                    <a:pt x="0" y="476674"/>
                  </a:lnTo>
                  <a:close/>
                </a:path>
              </a:pathLst>
            </a:custGeom>
            <a:solidFill>
              <a:srgbClr val="222544">
                <a:alpha val="85882"/>
              </a:srgbClr>
            </a:solidFill>
          </p:spPr>
          <p:txBody>
            <a:bodyPr/>
            <a:lstStyle/>
            <a:p>
              <a:endParaRPr lang="en-GB"/>
            </a:p>
          </p:txBody>
        </p:sp>
        <p:sp>
          <p:nvSpPr>
            <p:cNvPr id="9" name="TextBox 9"/>
            <p:cNvSpPr txBox="1"/>
            <p:nvPr/>
          </p:nvSpPr>
          <p:spPr>
            <a:xfrm>
              <a:off x="0" y="-47625"/>
              <a:ext cx="2619700" cy="524299"/>
            </a:xfrm>
            <a:prstGeom prst="rect">
              <a:avLst/>
            </a:prstGeom>
          </p:spPr>
          <p:txBody>
            <a:bodyPr lIns="50800" tIns="50800" rIns="50800" bIns="50800" rtlCol="0" anchor="ctr"/>
            <a:lstStyle/>
            <a:p>
              <a:pPr algn="ctr">
                <a:lnSpc>
                  <a:spcPts val="3640"/>
                </a:lnSpc>
              </a:pPr>
              <a:endParaRPr/>
            </a:p>
          </p:txBody>
        </p:sp>
      </p:grpSp>
      <p:sp>
        <p:nvSpPr>
          <p:cNvPr id="10" name="TextBox 10"/>
          <p:cNvSpPr txBox="1"/>
          <p:nvPr/>
        </p:nvSpPr>
        <p:spPr>
          <a:xfrm>
            <a:off x="-606239" y="8923822"/>
            <a:ext cx="18894239" cy="1348740"/>
          </a:xfrm>
          <a:prstGeom prst="rect">
            <a:avLst/>
          </a:prstGeom>
        </p:spPr>
        <p:txBody>
          <a:bodyPr lIns="0" tIns="0" rIns="0" bIns="0" rtlCol="0" anchor="t">
            <a:spAutoFit/>
          </a:bodyPr>
          <a:lstStyle/>
          <a:p>
            <a:pPr algn="r">
              <a:lnSpc>
                <a:spcPts val="5459"/>
              </a:lnSpc>
            </a:pPr>
            <a:r>
              <a:rPr lang="en-US" sz="3900" i="1">
                <a:solidFill>
                  <a:srgbClr val="FFFFFF"/>
                </a:solidFill>
                <a:latin typeface="Montserrat Italics"/>
                <a:ea typeface="Montserrat Italics"/>
                <a:cs typeface="Montserrat Italics"/>
                <a:sym typeface="Montserrat Italics"/>
              </a:rPr>
              <a:t>“...a great multitude of women…were mourning and lamenting for him.” </a:t>
            </a:r>
          </a:p>
          <a:p>
            <a:pPr algn="r">
              <a:lnSpc>
                <a:spcPts val="5459"/>
              </a:lnSpc>
              <a:spcBef>
                <a:spcPct val="0"/>
              </a:spcBef>
            </a:pPr>
            <a:endParaRPr lang="en-US" sz="3900" i="1">
              <a:solidFill>
                <a:srgbClr val="FFFFFF"/>
              </a:solidFill>
              <a:latin typeface="Montserrat Italics"/>
              <a:ea typeface="Montserrat Italics"/>
              <a:cs typeface="Montserrat Italics"/>
              <a:sym typeface="Montserrat Italics"/>
            </a:endParaRPr>
          </a:p>
        </p:txBody>
      </p:sp>
      <p:sp>
        <p:nvSpPr>
          <p:cNvPr id="11" name="TextBox 11"/>
          <p:cNvSpPr txBox="1"/>
          <p:nvPr/>
        </p:nvSpPr>
        <p:spPr>
          <a:xfrm>
            <a:off x="142793" y="307975"/>
            <a:ext cx="11928633" cy="207962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eighth station: </a:t>
            </a:r>
          </a:p>
          <a:p>
            <a:pPr algn="l">
              <a:lnSpc>
                <a:spcPts val="5599"/>
              </a:lnSpc>
            </a:pPr>
            <a:r>
              <a:rPr lang="en-US" sz="3999">
                <a:solidFill>
                  <a:srgbClr val="FFFFFF"/>
                </a:solidFill>
                <a:latin typeface="Montserrat"/>
                <a:ea typeface="Montserrat"/>
                <a:cs typeface="Montserrat"/>
                <a:sym typeface="Montserrat"/>
              </a:rPr>
              <a:t>Jesus meets the women of Jerusalem</a:t>
            </a:r>
          </a:p>
          <a:p>
            <a:pPr algn="l">
              <a:lnSpc>
                <a:spcPts val="5599"/>
              </a:lnSpc>
            </a:pPr>
            <a:endParaRPr lang="en-US" sz="3999">
              <a:solidFill>
                <a:srgbClr val="FFFFFF"/>
              </a:solidFill>
              <a:latin typeface="Montserrat"/>
              <a:ea typeface="Montserrat"/>
              <a:cs typeface="Montserrat"/>
              <a:sym typeface="Montserrat"/>
            </a:endParaRPr>
          </a:p>
        </p:txBody>
      </p:sp>
      <p:sp>
        <p:nvSpPr>
          <p:cNvPr id="12" name="TextBox 12"/>
          <p:cNvSpPr txBox="1"/>
          <p:nvPr/>
        </p:nvSpPr>
        <p:spPr>
          <a:xfrm>
            <a:off x="15621000" y="9587742"/>
            <a:ext cx="2295123" cy="428643"/>
          </a:xfrm>
          <a:prstGeom prst="rect">
            <a:avLst/>
          </a:prstGeom>
        </p:spPr>
        <p:txBody>
          <a:bodyPr wrap="square" lIns="0" tIns="0" rIns="0" bIns="0" rtlCol="0" anchor="t">
            <a:spAutoFit/>
          </a:bodyPr>
          <a:lstStyle/>
          <a:p>
            <a:pPr algn="ctr">
              <a:lnSpc>
                <a:spcPts val="3640"/>
              </a:lnSpc>
            </a:pPr>
            <a:r>
              <a:rPr lang="en-US" sz="2600" dirty="0">
                <a:solidFill>
                  <a:srgbClr val="FFFFFF"/>
                </a:solidFill>
                <a:latin typeface="Montserrat"/>
                <a:ea typeface="Montserrat"/>
                <a:cs typeface="Montserrat"/>
                <a:sym typeface="Montserrat"/>
              </a:rPr>
              <a:t>Luke 23:28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957" y="0"/>
            <a:ext cx="18259043" cy="10270712"/>
          </a:xfrm>
          <a:custGeom>
            <a:avLst/>
            <a:gdLst/>
            <a:ahLst/>
            <a:cxnLst/>
            <a:rect l="l" t="t" r="r" b="b"/>
            <a:pathLst>
              <a:path w="18259043" h="10270712">
                <a:moveTo>
                  <a:pt x="0" y="0"/>
                </a:moveTo>
                <a:lnTo>
                  <a:pt x="18259043" y="0"/>
                </a:lnTo>
                <a:lnTo>
                  <a:pt x="18259043" y="10270712"/>
                </a:lnTo>
                <a:lnTo>
                  <a:pt x="0" y="10270712"/>
                </a:lnTo>
                <a:lnTo>
                  <a:pt x="0" y="0"/>
                </a:lnTo>
                <a:close/>
              </a:path>
            </a:pathLst>
          </a:custGeom>
          <a:blipFill>
            <a:blip r:embed="rId3">
              <a:alphaModFix amt="27000"/>
            </a:blip>
            <a:stretch>
              <a:fillRect/>
            </a:stretch>
          </a:blipFill>
        </p:spPr>
        <p:txBody>
          <a:bodyPr/>
          <a:lstStyle/>
          <a:p>
            <a:endParaRPr lang="en-GB"/>
          </a:p>
        </p:txBody>
      </p:sp>
      <p:sp>
        <p:nvSpPr>
          <p:cNvPr id="3" name="Freeform 3"/>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0" y="123764"/>
            <a:ext cx="9946673" cy="1809872"/>
            <a:chOff x="0" y="0"/>
            <a:chExt cx="2619700" cy="476674"/>
          </a:xfrm>
        </p:grpSpPr>
        <p:sp>
          <p:nvSpPr>
            <p:cNvPr id="5" name="Freeform 5"/>
            <p:cNvSpPr/>
            <p:nvPr/>
          </p:nvSpPr>
          <p:spPr>
            <a:xfrm>
              <a:off x="0" y="0"/>
              <a:ext cx="2619700" cy="476674"/>
            </a:xfrm>
            <a:custGeom>
              <a:avLst/>
              <a:gdLst/>
              <a:ahLst/>
              <a:cxnLst/>
              <a:rect l="l" t="t" r="r" b="b"/>
              <a:pathLst>
                <a:path w="2619700" h="476674">
                  <a:moveTo>
                    <a:pt x="0" y="0"/>
                  </a:moveTo>
                  <a:lnTo>
                    <a:pt x="2619700" y="0"/>
                  </a:lnTo>
                  <a:lnTo>
                    <a:pt x="2619700" y="476674"/>
                  </a:lnTo>
                  <a:lnTo>
                    <a:pt x="0" y="476674"/>
                  </a:lnTo>
                  <a:close/>
                </a:path>
              </a:pathLst>
            </a:custGeom>
            <a:solidFill>
              <a:srgbClr val="222544">
                <a:alpha val="85882"/>
              </a:srgbClr>
            </a:solidFill>
          </p:spPr>
          <p:txBody>
            <a:bodyPr/>
            <a:lstStyle/>
            <a:p>
              <a:endParaRPr lang="en-GB"/>
            </a:p>
          </p:txBody>
        </p:sp>
        <p:sp>
          <p:nvSpPr>
            <p:cNvPr id="6" name="TextBox 6"/>
            <p:cNvSpPr txBox="1"/>
            <p:nvPr/>
          </p:nvSpPr>
          <p:spPr>
            <a:xfrm>
              <a:off x="0" y="-47625"/>
              <a:ext cx="2619700" cy="524299"/>
            </a:xfrm>
            <a:prstGeom prst="rect">
              <a:avLst/>
            </a:prstGeom>
          </p:spPr>
          <p:txBody>
            <a:bodyPr lIns="50800" tIns="50800" rIns="50800" bIns="50800" rtlCol="0" anchor="ctr"/>
            <a:lstStyle/>
            <a:p>
              <a:pPr algn="ctr">
                <a:lnSpc>
                  <a:spcPts val="3640"/>
                </a:lnSpc>
              </a:pPr>
              <a:endParaRPr/>
            </a:p>
          </p:txBody>
        </p:sp>
      </p:grpSp>
      <p:sp>
        <p:nvSpPr>
          <p:cNvPr id="7" name="TextBox 7"/>
          <p:cNvSpPr txBox="1"/>
          <p:nvPr/>
        </p:nvSpPr>
        <p:spPr>
          <a:xfrm>
            <a:off x="142793" y="307975"/>
            <a:ext cx="11928633" cy="207962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eighth station: </a:t>
            </a:r>
          </a:p>
          <a:p>
            <a:pPr algn="l">
              <a:lnSpc>
                <a:spcPts val="5599"/>
              </a:lnSpc>
            </a:pPr>
            <a:r>
              <a:rPr lang="en-US" sz="3999">
                <a:solidFill>
                  <a:srgbClr val="FFFFFF"/>
                </a:solidFill>
                <a:latin typeface="Montserrat"/>
                <a:ea typeface="Montserrat"/>
                <a:cs typeface="Montserrat"/>
                <a:sym typeface="Montserrat"/>
              </a:rPr>
              <a:t>Jesus meets the women of Jerusalem</a:t>
            </a:r>
          </a:p>
          <a:p>
            <a:pPr algn="l">
              <a:lnSpc>
                <a:spcPts val="5599"/>
              </a:lnSpc>
            </a:pPr>
            <a:endParaRPr lang="en-US" sz="3999">
              <a:solidFill>
                <a:srgbClr val="FFFFFF"/>
              </a:solidFill>
              <a:latin typeface="Montserrat"/>
              <a:ea typeface="Montserrat"/>
              <a:cs typeface="Montserrat"/>
              <a:sym typeface="Montserrat"/>
            </a:endParaRPr>
          </a:p>
        </p:txBody>
      </p:sp>
      <p:sp>
        <p:nvSpPr>
          <p:cNvPr id="8" name="TextBox 8"/>
          <p:cNvSpPr txBox="1"/>
          <p:nvPr/>
        </p:nvSpPr>
        <p:spPr>
          <a:xfrm>
            <a:off x="227753" y="2530944"/>
            <a:ext cx="16408837" cy="2079625"/>
          </a:xfrm>
          <a:prstGeom prst="rect">
            <a:avLst/>
          </a:prstGeom>
        </p:spPr>
        <p:txBody>
          <a:bodyPr lIns="0" tIns="0" rIns="0" bIns="0" rtlCol="0" anchor="t">
            <a:spAutoFit/>
          </a:bodyPr>
          <a:lstStyle/>
          <a:p>
            <a:pPr algn="just">
              <a:lnSpc>
                <a:spcPts val="5599"/>
              </a:lnSpc>
            </a:pPr>
            <a:r>
              <a:rPr lang="en-US" sz="3999">
                <a:solidFill>
                  <a:srgbClr val="000000"/>
                </a:solidFill>
                <a:latin typeface="Montserrat"/>
                <a:ea typeface="Montserrat"/>
                <a:cs typeface="Montserrat"/>
                <a:sym typeface="Montserrat"/>
              </a:rPr>
              <a:t>We adore you, O Christ, and we praise you, </a:t>
            </a:r>
          </a:p>
          <a:p>
            <a:pPr algn="just">
              <a:lnSpc>
                <a:spcPts val="5599"/>
              </a:lnSpc>
            </a:pPr>
            <a:r>
              <a:rPr lang="en-US" sz="3999" b="1">
                <a:solidFill>
                  <a:srgbClr val="000000"/>
                </a:solidFill>
                <a:latin typeface="Montserrat Bold"/>
                <a:ea typeface="Montserrat Bold"/>
                <a:cs typeface="Montserrat Bold"/>
                <a:sym typeface="Montserrat Bold"/>
              </a:rPr>
              <a:t>R/ because by your Holy Cross you have redeemed the world.</a:t>
            </a:r>
            <a:r>
              <a:rPr lang="en-US" sz="3999">
                <a:solidFill>
                  <a:srgbClr val="000000"/>
                </a:solidFill>
                <a:latin typeface="Montserrat"/>
                <a:ea typeface="Montserrat"/>
                <a:cs typeface="Montserrat"/>
                <a:sym typeface="Montserrat"/>
              </a:rPr>
              <a:t> </a:t>
            </a:r>
          </a:p>
          <a:p>
            <a:pPr algn="just">
              <a:lnSpc>
                <a:spcPts val="5599"/>
              </a:lnSpc>
            </a:pPr>
            <a:r>
              <a:rPr lang="en-US" sz="3999">
                <a:solidFill>
                  <a:srgbClr val="000000"/>
                </a:solidFill>
                <a:latin typeface="Montserrat"/>
                <a:ea typeface="Montserrat"/>
                <a:cs typeface="Montserrat"/>
                <a:sym typeface="Montserrat"/>
              </a:rPr>
              <a:t> </a:t>
            </a:r>
          </a:p>
        </p:txBody>
      </p:sp>
      <p:sp>
        <p:nvSpPr>
          <p:cNvPr id="9" name="TextBox 9"/>
          <p:cNvSpPr txBox="1"/>
          <p:nvPr/>
        </p:nvSpPr>
        <p:spPr>
          <a:xfrm>
            <a:off x="227753" y="4296687"/>
            <a:ext cx="10125075" cy="8423275"/>
          </a:xfrm>
          <a:prstGeom prst="rect">
            <a:avLst/>
          </a:prstGeom>
        </p:spPr>
        <p:txBody>
          <a:bodyPr lIns="0" tIns="0" rIns="0" bIns="0" rtlCol="0" anchor="t">
            <a:spAutoFit/>
          </a:bodyPr>
          <a:lstStyle/>
          <a:p>
            <a:pPr algn="l">
              <a:lnSpc>
                <a:spcPts val="5599"/>
              </a:lnSpc>
            </a:pPr>
            <a:r>
              <a:rPr lang="en-US" sz="3999" b="1">
                <a:solidFill>
                  <a:srgbClr val="000000"/>
                </a:solidFill>
                <a:latin typeface="Montserrat Bold"/>
                <a:ea typeface="Montserrat Bold"/>
                <a:cs typeface="Montserrat Bold"/>
                <a:sym typeface="Montserrat Bold"/>
              </a:rPr>
              <a:t>Prayer:</a:t>
            </a:r>
          </a:p>
          <a:p>
            <a:pPr algn="l">
              <a:lnSpc>
                <a:spcPts val="5599"/>
              </a:lnSpc>
            </a:pPr>
            <a:r>
              <a:rPr lang="en-US" sz="3999" b="1">
                <a:solidFill>
                  <a:srgbClr val="000000"/>
                </a:solidFill>
                <a:latin typeface="Montserrat Bold"/>
                <a:ea typeface="Montserrat Bold"/>
                <a:cs typeface="Montserrat Bold"/>
                <a:sym typeface="Montserrat Bold"/>
              </a:rPr>
              <a:t>Lord Jesus, </a:t>
            </a:r>
          </a:p>
          <a:p>
            <a:pPr algn="l">
              <a:lnSpc>
                <a:spcPts val="5599"/>
              </a:lnSpc>
            </a:pPr>
            <a:r>
              <a:rPr lang="en-US" sz="3999" b="1">
                <a:solidFill>
                  <a:srgbClr val="000000"/>
                </a:solidFill>
                <a:latin typeface="Montserrat Bold"/>
                <a:ea typeface="Montserrat Bold"/>
                <a:cs typeface="Montserrat Bold"/>
                <a:sym typeface="Montserrat Bold"/>
              </a:rPr>
              <a:t>despite your own pain </a:t>
            </a:r>
          </a:p>
          <a:p>
            <a:pPr algn="l">
              <a:lnSpc>
                <a:spcPts val="5599"/>
              </a:lnSpc>
            </a:pPr>
            <a:r>
              <a:rPr lang="en-US" sz="3999" b="1">
                <a:solidFill>
                  <a:srgbClr val="000000"/>
                </a:solidFill>
                <a:latin typeface="Montserrat Bold"/>
                <a:ea typeface="Montserrat Bold"/>
                <a:cs typeface="Montserrat Bold"/>
                <a:sym typeface="Montserrat Bold"/>
              </a:rPr>
              <a:t>you notice the suffering of others. </a:t>
            </a:r>
          </a:p>
          <a:p>
            <a:pPr algn="l">
              <a:lnSpc>
                <a:spcPts val="5599"/>
              </a:lnSpc>
            </a:pPr>
            <a:r>
              <a:rPr lang="en-US" sz="3999" b="1">
                <a:solidFill>
                  <a:srgbClr val="000000"/>
                </a:solidFill>
                <a:latin typeface="Montserrat Bold"/>
                <a:ea typeface="Montserrat Bold"/>
                <a:cs typeface="Montserrat Bold"/>
                <a:sym typeface="Montserrat Bold"/>
              </a:rPr>
              <a:t>Give us hearts that grieve</a:t>
            </a:r>
          </a:p>
          <a:p>
            <a:pPr algn="l">
              <a:lnSpc>
                <a:spcPts val="5599"/>
              </a:lnSpc>
            </a:pPr>
            <a:r>
              <a:rPr lang="en-US" sz="3999" b="1">
                <a:solidFill>
                  <a:srgbClr val="000000"/>
                </a:solidFill>
                <a:latin typeface="Montserrat Bold"/>
                <a:ea typeface="Montserrat Bold"/>
                <a:cs typeface="Montserrat Bold"/>
                <a:sym typeface="Montserrat Bold"/>
              </a:rPr>
              <a:t>for all that is wrong in our world </a:t>
            </a:r>
          </a:p>
          <a:p>
            <a:pPr algn="l">
              <a:lnSpc>
                <a:spcPts val="5599"/>
              </a:lnSpc>
            </a:pPr>
            <a:r>
              <a:rPr lang="en-US" sz="3999" b="1">
                <a:solidFill>
                  <a:srgbClr val="000000"/>
                </a:solidFill>
                <a:latin typeface="Montserrat Bold"/>
                <a:ea typeface="Montserrat Bold"/>
                <a:cs typeface="Montserrat Bold"/>
                <a:sym typeface="Montserrat Bold"/>
              </a:rPr>
              <a:t>and embolden us to work for change. </a:t>
            </a:r>
          </a:p>
          <a:p>
            <a:pPr algn="l">
              <a:lnSpc>
                <a:spcPts val="5599"/>
              </a:lnSpc>
            </a:pPr>
            <a:r>
              <a:rPr lang="en-US" sz="3999" b="1">
                <a:solidFill>
                  <a:srgbClr val="000000"/>
                </a:solidFill>
                <a:latin typeface="Montserrat Bold"/>
                <a:ea typeface="Montserrat Bold"/>
                <a:cs typeface="Montserrat Bold"/>
                <a:sym typeface="Montserrat Bold"/>
              </a:rPr>
              <a:t>Amen. </a:t>
            </a:r>
          </a:p>
          <a:p>
            <a:pPr algn="l">
              <a:lnSpc>
                <a:spcPts val="5599"/>
              </a:lnSpc>
            </a:pPr>
            <a:endParaRPr lang="en-US" sz="3999" b="1">
              <a:solidFill>
                <a:srgbClr val="000000"/>
              </a:solidFill>
              <a:latin typeface="Montserrat Bold"/>
              <a:ea typeface="Montserrat Bold"/>
              <a:cs typeface="Montserrat Bold"/>
              <a:sym typeface="Montserrat Bold"/>
            </a:endParaRPr>
          </a:p>
          <a:p>
            <a:pPr algn="l">
              <a:lnSpc>
                <a:spcPts val="5599"/>
              </a:lnSpc>
            </a:pPr>
            <a:endParaRPr lang="en-US" sz="3999" b="1">
              <a:solidFill>
                <a:srgbClr val="000000"/>
              </a:solidFill>
              <a:latin typeface="Montserrat Bold"/>
              <a:ea typeface="Montserrat Bold"/>
              <a:cs typeface="Montserrat Bold"/>
              <a:sym typeface="Montserrat Bold"/>
            </a:endParaRPr>
          </a:p>
          <a:p>
            <a:pPr algn="l">
              <a:lnSpc>
                <a:spcPts val="5599"/>
              </a:lnSpc>
            </a:pPr>
            <a:r>
              <a:rPr lang="en-US" sz="3999" b="1">
                <a:solidFill>
                  <a:srgbClr val="000000"/>
                </a:solidFill>
                <a:latin typeface="Montserrat Bold"/>
                <a:ea typeface="Montserrat Bold"/>
                <a:cs typeface="Montserrat Bold"/>
                <a:sym typeface="Montserrat Bold"/>
              </a:rPr>
              <a:t> </a:t>
            </a:r>
          </a:p>
          <a:p>
            <a:pPr algn="l">
              <a:lnSpc>
                <a:spcPts val="5599"/>
              </a:lnSpc>
              <a:spcBef>
                <a:spcPct val="0"/>
              </a:spcBef>
            </a:pPr>
            <a:endParaRPr lang="en-US" sz="3999" b="1">
              <a:solidFill>
                <a:srgbClr val="000000"/>
              </a:solidFill>
              <a:latin typeface="Montserrat Bold"/>
              <a:ea typeface="Montserrat Bold"/>
              <a:cs typeface="Montserrat Bold"/>
              <a:sym typeface="Montserrat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57062"/>
            <a:ext cx="18288005" cy="10344062"/>
          </a:xfrm>
          <a:custGeom>
            <a:avLst/>
            <a:gdLst/>
            <a:ahLst/>
            <a:cxnLst/>
            <a:rect l="l" t="t" r="r" b="b"/>
            <a:pathLst>
              <a:path w="24957283" h="11261974">
                <a:moveTo>
                  <a:pt x="0" y="0"/>
                </a:moveTo>
                <a:lnTo>
                  <a:pt x="24957283" y="0"/>
                </a:lnTo>
                <a:lnTo>
                  <a:pt x="24957283" y="11261974"/>
                </a:lnTo>
                <a:lnTo>
                  <a:pt x="0" y="11261974"/>
                </a:lnTo>
                <a:lnTo>
                  <a:pt x="0" y="0"/>
                </a:lnTo>
                <a:close/>
              </a:path>
            </a:pathLst>
          </a:custGeom>
          <a:blipFill>
            <a:blip r:embed="rId3"/>
            <a:stretch>
              <a:fillRect l="-18296" r="-18296" b="-8874"/>
            </a:stretch>
          </a:blipFill>
        </p:spPr>
        <p:txBody>
          <a:bodyPr/>
          <a:lstStyle/>
          <a:p>
            <a:endParaRPr lang="en-GB" dirty="0"/>
          </a:p>
        </p:txBody>
      </p:sp>
      <p:sp>
        <p:nvSpPr>
          <p:cNvPr id="3" name="Freeform 3"/>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3723150" y="9000022"/>
            <a:ext cx="14564850" cy="1270690"/>
            <a:chOff x="0" y="0"/>
            <a:chExt cx="3836010" cy="334667"/>
          </a:xfrm>
        </p:grpSpPr>
        <p:sp>
          <p:nvSpPr>
            <p:cNvPr id="5" name="Freeform 5"/>
            <p:cNvSpPr/>
            <p:nvPr/>
          </p:nvSpPr>
          <p:spPr>
            <a:xfrm>
              <a:off x="0" y="0"/>
              <a:ext cx="3836010" cy="334667"/>
            </a:xfrm>
            <a:custGeom>
              <a:avLst/>
              <a:gdLst/>
              <a:ahLst/>
              <a:cxnLst/>
              <a:rect l="l" t="t" r="r" b="b"/>
              <a:pathLst>
                <a:path w="3836010" h="334667">
                  <a:moveTo>
                    <a:pt x="0" y="0"/>
                  </a:moveTo>
                  <a:lnTo>
                    <a:pt x="3836010" y="0"/>
                  </a:lnTo>
                  <a:lnTo>
                    <a:pt x="3836010" y="334667"/>
                  </a:lnTo>
                  <a:lnTo>
                    <a:pt x="0" y="334667"/>
                  </a:lnTo>
                  <a:close/>
                </a:path>
              </a:pathLst>
            </a:custGeom>
            <a:solidFill>
              <a:srgbClr val="222544">
                <a:alpha val="85882"/>
              </a:srgbClr>
            </a:solidFill>
          </p:spPr>
          <p:txBody>
            <a:bodyPr/>
            <a:lstStyle/>
            <a:p>
              <a:endParaRPr lang="en-GB"/>
            </a:p>
          </p:txBody>
        </p:sp>
        <p:sp>
          <p:nvSpPr>
            <p:cNvPr id="6" name="TextBox 6"/>
            <p:cNvSpPr txBox="1"/>
            <p:nvPr/>
          </p:nvSpPr>
          <p:spPr>
            <a:xfrm>
              <a:off x="0" y="-47625"/>
              <a:ext cx="3836010" cy="382292"/>
            </a:xfrm>
            <a:prstGeom prst="rect">
              <a:avLst/>
            </a:prstGeom>
          </p:spPr>
          <p:txBody>
            <a:bodyPr lIns="50800" tIns="50800" rIns="50800" bIns="50800" rtlCol="0" anchor="ctr"/>
            <a:lstStyle/>
            <a:p>
              <a:pPr algn="ctr">
                <a:lnSpc>
                  <a:spcPts val="3640"/>
                </a:lnSpc>
              </a:pPr>
              <a:endParaRPr/>
            </a:p>
          </p:txBody>
        </p:sp>
      </p:grpSp>
      <p:grpSp>
        <p:nvGrpSpPr>
          <p:cNvPr id="7" name="Group 7"/>
          <p:cNvGrpSpPr/>
          <p:nvPr/>
        </p:nvGrpSpPr>
        <p:grpSpPr>
          <a:xfrm>
            <a:off x="0" y="123764"/>
            <a:ext cx="6759909" cy="1809872"/>
            <a:chOff x="0" y="0"/>
            <a:chExt cx="1780388" cy="476674"/>
          </a:xfrm>
        </p:grpSpPr>
        <p:sp>
          <p:nvSpPr>
            <p:cNvPr id="8" name="Freeform 8"/>
            <p:cNvSpPr/>
            <p:nvPr/>
          </p:nvSpPr>
          <p:spPr>
            <a:xfrm>
              <a:off x="0" y="0"/>
              <a:ext cx="1780387" cy="476674"/>
            </a:xfrm>
            <a:custGeom>
              <a:avLst/>
              <a:gdLst/>
              <a:ahLst/>
              <a:cxnLst/>
              <a:rect l="l" t="t" r="r" b="b"/>
              <a:pathLst>
                <a:path w="1780387" h="476674">
                  <a:moveTo>
                    <a:pt x="0" y="0"/>
                  </a:moveTo>
                  <a:lnTo>
                    <a:pt x="1780387" y="0"/>
                  </a:lnTo>
                  <a:lnTo>
                    <a:pt x="1780387" y="476674"/>
                  </a:lnTo>
                  <a:lnTo>
                    <a:pt x="0" y="476674"/>
                  </a:lnTo>
                  <a:close/>
                </a:path>
              </a:pathLst>
            </a:custGeom>
            <a:solidFill>
              <a:srgbClr val="222544">
                <a:alpha val="85882"/>
              </a:srgbClr>
            </a:solidFill>
          </p:spPr>
          <p:txBody>
            <a:bodyPr/>
            <a:lstStyle/>
            <a:p>
              <a:endParaRPr lang="en-GB"/>
            </a:p>
          </p:txBody>
        </p:sp>
        <p:sp>
          <p:nvSpPr>
            <p:cNvPr id="9" name="TextBox 9"/>
            <p:cNvSpPr txBox="1"/>
            <p:nvPr/>
          </p:nvSpPr>
          <p:spPr>
            <a:xfrm>
              <a:off x="0" y="-47625"/>
              <a:ext cx="1780388" cy="524299"/>
            </a:xfrm>
            <a:prstGeom prst="rect">
              <a:avLst/>
            </a:prstGeom>
          </p:spPr>
          <p:txBody>
            <a:bodyPr lIns="50800" tIns="50800" rIns="50800" bIns="50800" rtlCol="0" anchor="ctr"/>
            <a:lstStyle/>
            <a:p>
              <a:pPr algn="ctr">
                <a:lnSpc>
                  <a:spcPts val="3640"/>
                </a:lnSpc>
              </a:pPr>
              <a:endParaRPr/>
            </a:p>
          </p:txBody>
        </p:sp>
      </p:grpSp>
      <p:sp>
        <p:nvSpPr>
          <p:cNvPr id="10" name="TextBox 10"/>
          <p:cNvSpPr txBox="1"/>
          <p:nvPr/>
        </p:nvSpPr>
        <p:spPr>
          <a:xfrm>
            <a:off x="-606239" y="8914642"/>
            <a:ext cx="18894239" cy="669925"/>
          </a:xfrm>
          <a:prstGeom prst="rect">
            <a:avLst/>
          </a:prstGeom>
        </p:spPr>
        <p:txBody>
          <a:bodyPr lIns="0" tIns="0" rIns="0" bIns="0" rtlCol="0" anchor="t">
            <a:spAutoFit/>
          </a:bodyPr>
          <a:lstStyle/>
          <a:p>
            <a:pPr algn="r">
              <a:lnSpc>
                <a:spcPts val="5599"/>
              </a:lnSpc>
              <a:spcBef>
                <a:spcPct val="0"/>
              </a:spcBef>
            </a:pPr>
            <a:r>
              <a:rPr lang="en-US" sz="3999" i="1" dirty="0">
                <a:solidFill>
                  <a:srgbClr val="FFFFFF"/>
                </a:solidFill>
                <a:latin typeface="Montserrat Italics"/>
                <a:ea typeface="Montserrat Italics"/>
                <a:cs typeface="Montserrat Italics"/>
                <a:sym typeface="Montserrat Italics"/>
              </a:rPr>
              <a:t>“Surely he has borne our griefs and carried our sorrows.” </a:t>
            </a:r>
          </a:p>
        </p:txBody>
      </p:sp>
      <p:sp>
        <p:nvSpPr>
          <p:cNvPr id="11" name="TextBox 11"/>
          <p:cNvSpPr txBox="1"/>
          <p:nvPr/>
        </p:nvSpPr>
        <p:spPr>
          <a:xfrm>
            <a:off x="142793" y="307975"/>
            <a:ext cx="11928633" cy="207962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ninth station: </a:t>
            </a:r>
          </a:p>
          <a:p>
            <a:pPr algn="l">
              <a:lnSpc>
                <a:spcPts val="5599"/>
              </a:lnSpc>
            </a:pPr>
            <a:r>
              <a:rPr lang="en-US" sz="3999">
                <a:solidFill>
                  <a:srgbClr val="FFFFFF"/>
                </a:solidFill>
                <a:latin typeface="Montserrat"/>
                <a:ea typeface="Montserrat"/>
                <a:cs typeface="Montserrat"/>
                <a:sym typeface="Montserrat"/>
              </a:rPr>
              <a:t>Jesus falls the third time</a:t>
            </a:r>
          </a:p>
          <a:p>
            <a:pPr algn="l">
              <a:lnSpc>
                <a:spcPts val="5599"/>
              </a:lnSpc>
            </a:pPr>
            <a:endParaRPr lang="en-US" sz="3999">
              <a:solidFill>
                <a:srgbClr val="FFFFFF"/>
              </a:solidFill>
              <a:latin typeface="Montserrat"/>
              <a:ea typeface="Montserrat"/>
              <a:cs typeface="Montserrat"/>
              <a:sym typeface="Montserrat"/>
            </a:endParaRPr>
          </a:p>
        </p:txBody>
      </p:sp>
      <p:sp>
        <p:nvSpPr>
          <p:cNvPr id="12" name="TextBox 12"/>
          <p:cNvSpPr txBox="1"/>
          <p:nvPr/>
        </p:nvSpPr>
        <p:spPr>
          <a:xfrm>
            <a:off x="15455928" y="9635367"/>
            <a:ext cx="2825145" cy="428643"/>
          </a:xfrm>
          <a:prstGeom prst="rect">
            <a:avLst/>
          </a:prstGeom>
        </p:spPr>
        <p:txBody>
          <a:bodyPr wrap="square" lIns="0" tIns="0" rIns="0" bIns="0" rtlCol="0" anchor="t">
            <a:spAutoFit/>
          </a:bodyPr>
          <a:lstStyle/>
          <a:p>
            <a:pPr algn="ctr">
              <a:lnSpc>
                <a:spcPts val="3640"/>
              </a:lnSpc>
            </a:pPr>
            <a:r>
              <a:rPr lang="en-US" sz="2600" dirty="0">
                <a:solidFill>
                  <a:srgbClr val="FFFFFF"/>
                </a:solidFill>
                <a:latin typeface="Montserrat"/>
                <a:ea typeface="Montserrat"/>
                <a:cs typeface="Montserrat"/>
                <a:sym typeface="Montserrat"/>
              </a:rPr>
              <a:t>Isaiah 53:4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68" r="-17331"/>
            </a:stretch>
          </a:blipFill>
        </p:spPr>
        <p:txBody>
          <a:bodyPr/>
          <a:lstStyle/>
          <a:p>
            <a:endParaRPr lang="en-GB"/>
          </a:p>
        </p:txBody>
      </p:sp>
      <p:sp>
        <p:nvSpPr>
          <p:cNvPr id="3" name="Freeform 3"/>
          <p:cNvSpPr/>
          <p:nvPr/>
        </p:nvSpPr>
        <p:spPr>
          <a:xfrm>
            <a:off x="14981444" y="511017"/>
            <a:ext cx="2837171" cy="1035366"/>
          </a:xfrm>
          <a:custGeom>
            <a:avLst/>
            <a:gdLst/>
            <a:ahLst/>
            <a:cxnLst/>
            <a:rect l="l" t="t" r="r" b="b"/>
            <a:pathLst>
              <a:path w="2837171" h="1035366">
                <a:moveTo>
                  <a:pt x="0" y="0"/>
                </a:moveTo>
                <a:lnTo>
                  <a:pt x="2837171" y="0"/>
                </a:lnTo>
                <a:lnTo>
                  <a:pt x="2837171" y="1035366"/>
                </a:lnTo>
                <a:lnTo>
                  <a:pt x="0" y="1035366"/>
                </a:lnTo>
                <a:lnTo>
                  <a:pt x="0" y="0"/>
                </a:lnTo>
                <a:close/>
              </a:path>
            </a:pathLst>
          </a:custGeom>
          <a:blipFill>
            <a:blip r:embed="rId4"/>
            <a:stretch>
              <a:fillRect/>
            </a:stretch>
          </a:blipFill>
        </p:spPr>
        <p:txBody>
          <a:bodyPr/>
          <a:lstStyle/>
          <a:p>
            <a:endParaRPr lang="en-GB"/>
          </a:p>
        </p:txBody>
      </p:sp>
      <p:sp>
        <p:nvSpPr>
          <p:cNvPr id="4" name="TextBox 4"/>
          <p:cNvSpPr txBox="1"/>
          <p:nvPr/>
        </p:nvSpPr>
        <p:spPr>
          <a:xfrm>
            <a:off x="678271" y="5877331"/>
            <a:ext cx="7716917" cy="2079625"/>
          </a:xfrm>
          <a:prstGeom prst="rect">
            <a:avLst/>
          </a:prstGeom>
        </p:spPr>
        <p:txBody>
          <a:bodyPr lIns="0" tIns="0" rIns="0" bIns="0" rtlCol="0" anchor="t">
            <a:spAutoFit/>
          </a:bodyPr>
          <a:lstStyle/>
          <a:p>
            <a:pPr algn="ctr">
              <a:lnSpc>
                <a:spcPts val="5599"/>
              </a:lnSpc>
              <a:spcBef>
                <a:spcPct val="0"/>
              </a:spcBef>
            </a:pPr>
            <a:r>
              <a:rPr lang="en-US" sz="3999" i="1">
                <a:solidFill>
                  <a:srgbClr val="000000"/>
                </a:solidFill>
                <a:latin typeface="Montserrat Italics"/>
                <a:ea typeface="Montserrat Italics"/>
                <a:cs typeface="Montserrat Italics"/>
                <a:sym typeface="Montserrat Italics"/>
              </a:rPr>
              <a:t>Let us pray together </a:t>
            </a:r>
          </a:p>
          <a:p>
            <a:pPr algn="ctr">
              <a:lnSpc>
                <a:spcPts val="5599"/>
              </a:lnSpc>
              <a:spcBef>
                <a:spcPct val="0"/>
              </a:spcBef>
            </a:pPr>
            <a:r>
              <a:rPr lang="en-US" sz="3999" i="1">
                <a:solidFill>
                  <a:srgbClr val="000000"/>
                </a:solidFill>
                <a:latin typeface="Montserrat Italics"/>
                <a:ea typeface="Montserrat Italics"/>
                <a:cs typeface="Montserrat Italics"/>
                <a:sym typeface="Montserrat Italics"/>
              </a:rPr>
              <a:t> for God to transform our lives </a:t>
            </a:r>
          </a:p>
          <a:p>
            <a:pPr algn="ctr">
              <a:lnSpc>
                <a:spcPts val="5599"/>
              </a:lnSpc>
              <a:spcBef>
                <a:spcPct val="0"/>
              </a:spcBef>
            </a:pPr>
            <a:r>
              <a:rPr lang="en-US" sz="3999" i="1">
                <a:solidFill>
                  <a:srgbClr val="000000"/>
                </a:solidFill>
                <a:latin typeface="Montserrat Italics"/>
                <a:ea typeface="Montserrat Italics"/>
                <a:cs typeface="Montserrat Italics"/>
                <a:sym typeface="Montserrat Italics"/>
              </a:rPr>
              <a:t>and the lives of others.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191679"/>
            <a:ext cx="18288000" cy="10478679"/>
          </a:xfrm>
          <a:custGeom>
            <a:avLst/>
            <a:gdLst/>
            <a:ahLst/>
            <a:cxnLst/>
            <a:rect l="l" t="t" r="r" b="b"/>
            <a:pathLst>
              <a:path w="24957283" h="11261974">
                <a:moveTo>
                  <a:pt x="0" y="0"/>
                </a:moveTo>
                <a:lnTo>
                  <a:pt x="24957284" y="0"/>
                </a:lnTo>
                <a:lnTo>
                  <a:pt x="24957284" y="11261974"/>
                </a:lnTo>
                <a:lnTo>
                  <a:pt x="0" y="11261974"/>
                </a:lnTo>
                <a:lnTo>
                  <a:pt x="0" y="0"/>
                </a:lnTo>
                <a:close/>
              </a:path>
            </a:pathLst>
          </a:custGeom>
          <a:blipFill>
            <a:blip r:embed="rId3">
              <a:alphaModFix amt="34000"/>
            </a:blip>
            <a:stretch>
              <a:fillRect l="-18297" t="1" r="-18297" b="-7475"/>
            </a:stretch>
          </a:blipFill>
        </p:spPr>
        <p:txBody>
          <a:bodyPr/>
          <a:lstStyle/>
          <a:p>
            <a:endParaRPr lang="en-GB" dirty="0"/>
          </a:p>
        </p:txBody>
      </p:sp>
      <p:sp>
        <p:nvSpPr>
          <p:cNvPr id="3" name="Freeform 3"/>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0" y="123764"/>
            <a:ext cx="6759909" cy="1809872"/>
            <a:chOff x="0" y="0"/>
            <a:chExt cx="1780388" cy="476674"/>
          </a:xfrm>
        </p:grpSpPr>
        <p:sp>
          <p:nvSpPr>
            <p:cNvPr id="5" name="Freeform 5"/>
            <p:cNvSpPr/>
            <p:nvPr/>
          </p:nvSpPr>
          <p:spPr>
            <a:xfrm>
              <a:off x="0" y="0"/>
              <a:ext cx="1780387" cy="476674"/>
            </a:xfrm>
            <a:custGeom>
              <a:avLst/>
              <a:gdLst/>
              <a:ahLst/>
              <a:cxnLst/>
              <a:rect l="l" t="t" r="r" b="b"/>
              <a:pathLst>
                <a:path w="1780387" h="476674">
                  <a:moveTo>
                    <a:pt x="0" y="0"/>
                  </a:moveTo>
                  <a:lnTo>
                    <a:pt x="1780387" y="0"/>
                  </a:lnTo>
                  <a:lnTo>
                    <a:pt x="1780387" y="476674"/>
                  </a:lnTo>
                  <a:lnTo>
                    <a:pt x="0" y="476674"/>
                  </a:lnTo>
                  <a:close/>
                </a:path>
              </a:pathLst>
            </a:custGeom>
            <a:solidFill>
              <a:srgbClr val="222544">
                <a:alpha val="85882"/>
              </a:srgbClr>
            </a:solidFill>
          </p:spPr>
          <p:txBody>
            <a:bodyPr/>
            <a:lstStyle/>
            <a:p>
              <a:endParaRPr lang="en-GB"/>
            </a:p>
          </p:txBody>
        </p:sp>
        <p:sp>
          <p:nvSpPr>
            <p:cNvPr id="6" name="TextBox 6"/>
            <p:cNvSpPr txBox="1"/>
            <p:nvPr/>
          </p:nvSpPr>
          <p:spPr>
            <a:xfrm>
              <a:off x="0" y="-47625"/>
              <a:ext cx="1780388" cy="524299"/>
            </a:xfrm>
            <a:prstGeom prst="rect">
              <a:avLst/>
            </a:prstGeom>
          </p:spPr>
          <p:txBody>
            <a:bodyPr lIns="50800" tIns="50800" rIns="50800" bIns="50800" rtlCol="0" anchor="ctr"/>
            <a:lstStyle/>
            <a:p>
              <a:pPr algn="ctr">
                <a:lnSpc>
                  <a:spcPts val="3640"/>
                </a:lnSpc>
              </a:pPr>
              <a:endParaRPr/>
            </a:p>
          </p:txBody>
        </p:sp>
      </p:grpSp>
      <p:sp>
        <p:nvSpPr>
          <p:cNvPr id="7" name="TextBox 7"/>
          <p:cNvSpPr txBox="1"/>
          <p:nvPr/>
        </p:nvSpPr>
        <p:spPr>
          <a:xfrm>
            <a:off x="142793" y="307975"/>
            <a:ext cx="11928633" cy="207962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ninth station: </a:t>
            </a:r>
          </a:p>
          <a:p>
            <a:pPr algn="l">
              <a:lnSpc>
                <a:spcPts val="5599"/>
              </a:lnSpc>
            </a:pPr>
            <a:r>
              <a:rPr lang="en-US" sz="3999">
                <a:solidFill>
                  <a:srgbClr val="FFFFFF"/>
                </a:solidFill>
                <a:latin typeface="Montserrat"/>
                <a:ea typeface="Montserrat"/>
                <a:cs typeface="Montserrat"/>
                <a:sym typeface="Montserrat"/>
              </a:rPr>
              <a:t>Jesus falls the third time</a:t>
            </a:r>
          </a:p>
          <a:p>
            <a:pPr algn="l">
              <a:lnSpc>
                <a:spcPts val="5599"/>
              </a:lnSpc>
            </a:pPr>
            <a:endParaRPr lang="en-US" sz="3999">
              <a:solidFill>
                <a:srgbClr val="FFFFFF"/>
              </a:solidFill>
              <a:latin typeface="Montserrat"/>
              <a:ea typeface="Montserrat"/>
              <a:cs typeface="Montserrat"/>
              <a:sym typeface="Montserrat"/>
            </a:endParaRPr>
          </a:p>
        </p:txBody>
      </p:sp>
      <p:sp>
        <p:nvSpPr>
          <p:cNvPr id="8" name="TextBox 8"/>
          <p:cNvSpPr txBox="1"/>
          <p:nvPr/>
        </p:nvSpPr>
        <p:spPr>
          <a:xfrm>
            <a:off x="227753" y="2075349"/>
            <a:ext cx="16408837" cy="2079625"/>
          </a:xfrm>
          <a:prstGeom prst="rect">
            <a:avLst/>
          </a:prstGeom>
        </p:spPr>
        <p:txBody>
          <a:bodyPr lIns="0" tIns="0" rIns="0" bIns="0" rtlCol="0" anchor="t">
            <a:spAutoFit/>
          </a:bodyPr>
          <a:lstStyle/>
          <a:p>
            <a:pPr algn="just">
              <a:lnSpc>
                <a:spcPts val="5599"/>
              </a:lnSpc>
            </a:pPr>
            <a:r>
              <a:rPr lang="en-US" sz="3999">
                <a:solidFill>
                  <a:srgbClr val="000000"/>
                </a:solidFill>
                <a:latin typeface="Montserrat"/>
                <a:ea typeface="Montserrat"/>
                <a:cs typeface="Montserrat"/>
                <a:sym typeface="Montserrat"/>
              </a:rPr>
              <a:t>We adore you, O Christ, and we praise you, </a:t>
            </a:r>
          </a:p>
          <a:p>
            <a:pPr algn="just">
              <a:lnSpc>
                <a:spcPts val="5599"/>
              </a:lnSpc>
            </a:pPr>
            <a:r>
              <a:rPr lang="en-US" sz="3999" b="1">
                <a:solidFill>
                  <a:srgbClr val="000000"/>
                </a:solidFill>
                <a:latin typeface="Montserrat Bold"/>
                <a:ea typeface="Montserrat Bold"/>
                <a:cs typeface="Montserrat Bold"/>
                <a:sym typeface="Montserrat Bold"/>
              </a:rPr>
              <a:t>R/ because by your Holy Cross you have redeemed the world.</a:t>
            </a:r>
            <a:r>
              <a:rPr lang="en-US" sz="3999">
                <a:solidFill>
                  <a:srgbClr val="000000"/>
                </a:solidFill>
                <a:latin typeface="Montserrat"/>
                <a:ea typeface="Montserrat"/>
                <a:cs typeface="Montserrat"/>
                <a:sym typeface="Montserrat"/>
              </a:rPr>
              <a:t> </a:t>
            </a:r>
          </a:p>
          <a:p>
            <a:pPr algn="just">
              <a:lnSpc>
                <a:spcPts val="5599"/>
              </a:lnSpc>
            </a:pPr>
            <a:r>
              <a:rPr lang="en-US" sz="3999">
                <a:solidFill>
                  <a:srgbClr val="000000"/>
                </a:solidFill>
                <a:latin typeface="Montserrat"/>
                <a:ea typeface="Montserrat"/>
                <a:cs typeface="Montserrat"/>
                <a:sym typeface="Montserrat"/>
              </a:rPr>
              <a:t> </a:t>
            </a:r>
          </a:p>
        </p:txBody>
      </p:sp>
      <p:sp>
        <p:nvSpPr>
          <p:cNvPr id="9" name="TextBox 9"/>
          <p:cNvSpPr txBox="1"/>
          <p:nvPr/>
        </p:nvSpPr>
        <p:spPr>
          <a:xfrm>
            <a:off x="227753" y="3602541"/>
            <a:ext cx="10125075" cy="9832975"/>
          </a:xfrm>
          <a:prstGeom prst="rect">
            <a:avLst/>
          </a:prstGeom>
        </p:spPr>
        <p:txBody>
          <a:bodyPr lIns="0" tIns="0" rIns="0" bIns="0" rtlCol="0" anchor="t">
            <a:spAutoFit/>
          </a:bodyPr>
          <a:lstStyle/>
          <a:p>
            <a:pPr algn="l">
              <a:lnSpc>
                <a:spcPts val="5599"/>
              </a:lnSpc>
            </a:pPr>
            <a:r>
              <a:rPr lang="en-US" sz="3999" b="1" dirty="0">
                <a:solidFill>
                  <a:srgbClr val="000000"/>
                </a:solidFill>
                <a:latin typeface="Montserrat Bold"/>
                <a:ea typeface="Montserrat Bold"/>
                <a:cs typeface="Montserrat Bold"/>
                <a:sym typeface="Montserrat Bold"/>
              </a:rPr>
              <a:t>Prayer:</a:t>
            </a:r>
          </a:p>
          <a:p>
            <a:pPr algn="l">
              <a:lnSpc>
                <a:spcPts val="5599"/>
              </a:lnSpc>
            </a:pPr>
            <a:r>
              <a:rPr lang="en-US" sz="3999" b="1" dirty="0">
                <a:solidFill>
                  <a:srgbClr val="000000"/>
                </a:solidFill>
                <a:latin typeface="Montserrat Bold"/>
                <a:ea typeface="Montserrat Bold"/>
                <a:cs typeface="Montserrat Bold"/>
                <a:sym typeface="Montserrat Bold"/>
              </a:rPr>
              <a:t>Jesus, suffering servant, </a:t>
            </a:r>
          </a:p>
          <a:p>
            <a:pPr algn="l">
              <a:lnSpc>
                <a:spcPts val="5599"/>
              </a:lnSpc>
            </a:pPr>
            <a:r>
              <a:rPr lang="en-US" sz="3999" b="1" dirty="0">
                <a:solidFill>
                  <a:srgbClr val="000000"/>
                </a:solidFill>
                <a:latin typeface="Montserrat Bold"/>
                <a:ea typeface="Montserrat Bold"/>
                <a:cs typeface="Montserrat Bold"/>
                <a:sym typeface="Montserrat Bold"/>
              </a:rPr>
              <a:t>you know the crushing weight </a:t>
            </a:r>
          </a:p>
          <a:p>
            <a:pPr algn="l">
              <a:lnSpc>
                <a:spcPts val="5599"/>
              </a:lnSpc>
            </a:pPr>
            <a:r>
              <a:rPr lang="en-US" sz="3999" b="1" dirty="0">
                <a:solidFill>
                  <a:srgbClr val="000000"/>
                </a:solidFill>
                <a:latin typeface="Montserrat Bold"/>
                <a:ea typeface="Montserrat Bold"/>
                <a:cs typeface="Montserrat Bold"/>
                <a:sym typeface="Montserrat Bold"/>
              </a:rPr>
              <a:t>of violence and hate. </a:t>
            </a:r>
          </a:p>
          <a:p>
            <a:pPr algn="l">
              <a:lnSpc>
                <a:spcPts val="5599"/>
              </a:lnSpc>
            </a:pPr>
            <a:r>
              <a:rPr lang="en-US" sz="3999" b="1" dirty="0">
                <a:solidFill>
                  <a:srgbClr val="000000"/>
                </a:solidFill>
                <a:latin typeface="Montserrat Bold"/>
                <a:ea typeface="Montserrat Bold"/>
                <a:cs typeface="Montserrat Bold"/>
                <a:sym typeface="Montserrat Bold"/>
              </a:rPr>
              <a:t>Be with the people of Sudan </a:t>
            </a:r>
          </a:p>
          <a:p>
            <a:pPr algn="l">
              <a:lnSpc>
                <a:spcPts val="5599"/>
              </a:lnSpc>
            </a:pPr>
            <a:r>
              <a:rPr lang="en-US" sz="3999" b="1" dirty="0">
                <a:solidFill>
                  <a:srgbClr val="000000"/>
                </a:solidFill>
                <a:latin typeface="Montserrat Bold"/>
                <a:ea typeface="Montserrat Bold"/>
                <a:cs typeface="Montserrat Bold"/>
                <a:sym typeface="Montserrat Bold"/>
              </a:rPr>
              <a:t>and all who suffer because of conflict </a:t>
            </a:r>
          </a:p>
          <a:p>
            <a:pPr algn="l">
              <a:lnSpc>
                <a:spcPts val="5599"/>
              </a:lnSpc>
            </a:pPr>
            <a:r>
              <a:rPr lang="en-US" sz="3999" b="1" dirty="0">
                <a:solidFill>
                  <a:srgbClr val="000000"/>
                </a:solidFill>
                <a:latin typeface="Montserrat Bold"/>
                <a:ea typeface="Montserrat Bold"/>
                <a:cs typeface="Montserrat Bold"/>
                <a:sym typeface="Montserrat Bold"/>
              </a:rPr>
              <a:t>and inspire all people to work  </a:t>
            </a:r>
          </a:p>
          <a:p>
            <a:pPr algn="l">
              <a:lnSpc>
                <a:spcPts val="5599"/>
              </a:lnSpc>
            </a:pPr>
            <a:r>
              <a:rPr lang="en-US" sz="3999" b="1" dirty="0">
                <a:solidFill>
                  <a:srgbClr val="000000"/>
                </a:solidFill>
                <a:latin typeface="Montserrat Bold"/>
                <a:ea typeface="Montserrat Bold"/>
                <a:cs typeface="Montserrat Bold"/>
                <a:sym typeface="Montserrat Bold"/>
              </a:rPr>
              <a:t>for reconciliation and peace. </a:t>
            </a:r>
          </a:p>
          <a:p>
            <a:pPr algn="l">
              <a:lnSpc>
                <a:spcPts val="5599"/>
              </a:lnSpc>
            </a:pPr>
            <a:r>
              <a:rPr lang="en-US" sz="3999" b="1" dirty="0">
                <a:solidFill>
                  <a:srgbClr val="000000"/>
                </a:solidFill>
                <a:latin typeface="Montserrat Bold"/>
                <a:ea typeface="Montserrat Bold"/>
                <a:cs typeface="Montserrat Bold"/>
                <a:sym typeface="Montserrat Bold"/>
              </a:rPr>
              <a:t>Amen. </a:t>
            </a:r>
          </a:p>
          <a:p>
            <a:pPr algn="l">
              <a:lnSpc>
                <a:spcPts val="5599"/>
              </a:lnSpc>
            </a:pPr>
            <a:endParaRPr lang="en-US" sz="3999" b="1" dirty="0">
              <a:solidFill>
                <a:srgbClr val="000000"/>
              </a:solidFill>
              <a:latin typeface="Montserrat Bold"/>
              <a:ea typeface="Montserrat Bold"/>
              <a:cs typeface="Montserrat Bold"/>
              <a:sym typeface="Montserrat Bold"/>
            </a:endParaRPr>
          </a:p>
          <a:p>
            <a:pPr algn="l">
              <a:lnSpc>
                <a:spcPts val="5599"/>
              </a:lnSpc>
            </a:pPr>
            <a:endParaRPr lang="en-US" sz="3999" b="1" dirty="0">
              <a:solidFill>
                <a:srgbClr val="000000"/>
              </a:solidFill>
              <a:latin typeface="Montserrat Bold"/>
              <a:ea typeface="Montserrat Bold"/>
              <a:cs typeface="Montserrat Bold"/>
              <a:sym typeface="Montserrat Bold"/>
            </a:endParaRPr>
          </a:p>
          <a:p>
            <a:pPr algn="l">
              <a:lnSpc>
                <a:spcPts val="5599"/>
              </a:lnSpc>
            </a:pPr>
            <a:endParaRPr lang="en-US" sz="3999" b="1" dirty="0">
              <a:solidFill>
                <a:srgbClr val="000000"/>
              </a:solidFill>
              <a:latin typeface="Montserrat Bold"/>
              <a:ea typeface="Montserrat Bold"/>
              <a:cs typeface="Montserrat Bold"/>
              <a:sym typeface="Montserrat Bold"/>
            </a:endParaRPr>
          </a:p>
          <a:p>
            <a:pPr algn="l">
              <a:lnSpc>
                <a:spcPts val="5599"/>
              </a:lnSpc>
            </a:pPr>
            <a:r>
              <a:rPr lang="en-US" sz="3999" b="1" dirty="0">
                <a:solidFill>
                  <a:srgbClr val="000000"/>
                </a:solidFill>
                <a:latin typeface="Montserrat Bold"/>
                <a:ea typeface="Montserrat Bold"/>
                <a:cs typeface="Montserrat Bold"/>
                <a:sym typeface="Montserrat Bold"/>
              </a:rPr>
              <a:t> </a:t>
            </a:r>
          </a:p>
          <a:p>
            <a:pPr algn="l">
              <a:lnSpc>
                <a:spcPts val="5599"/>
              </a:lnSpc>
              <a:spcBef>
                <a:spcPct val="0"/>
              </a:spcBef>
            </a:pPr>
            <a:endParaRPr lang="en-US" sz="3999" b="1" dirty="0">
              <a:solidFill>
                <a:srgbClr val="000000"/>
              </a:solidFill>
              <a:latin typeface="Montserrat Bold"/>
              <a:ea typeface="Montserrat Bold"/>
              <a:cs typeface="Montserrat Bold"/>
              <a:sym typeface="Montserrat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3794" y="-57061"/>
            <a:ext cx="18575588" cy="10327773"/>
          </a:xfrm>
          <a:custGeom>
            <a:avLst/>
            <a:gdLst/>
            <a:ahLst/>
            <a:cxnLst/>
            <a:rect l="l" t="t" r="r" b="b"/>
            <a:pathLst>
              <a:path w="18575588" h="12383725">
                <a:moveTo>
                  <a:pt x="0" y="0"/>
                </a:moveTo>
                <a:lnTo>
                  <a:pt x="18575588" y="0"/>
                </a:lnTo>
                <a:lnTo>
                  <a:pt x="18575588" y="12383725"/>
                </a:lnTo>
                <a:lnTo>
                  <a:pt x="0" y="12383725"/>
                </a:lnTo>
                <a:lnTo>
                  <a:pt x="0" y="0"/>
                </a:lnTo>
                <a:close/>
              </a:path>
            </a:pathLst>
          </a:custGeom>
          <a:blipFill>
            <a:blip r:embed="rId3"/>
            <a:stretch>
              <a:fillRect t="-16113" b="-3794"/>
            </a:stretch>
          </a:blipFill>
        </p:spPr>
        <p:txBody>
          <a:bodyPr/>
          <a:lstStyle/>
          <a:p>
            <a:endParaRPr lang="en-GB" dirty="0"/>
          </a:p>
        </p:txBody>
      </p:sp>
      <p:sp>
        <p:nvSpPr>
          <p:cNvPr id="3" name="Freeform 3"/>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8840881" y="8716053"/>
            <a:ext cx="9447119" cy="1554659"/>
            <a:chOff x="0" y="0"/>
            <a:chExt cx="2488130" cy="409458"/>
          </a:xfrm>
        </p:grpSpPr>
        <p:sp>
          <p:nvSpPr>
            <p:cNvPr id="5" name="Freeform 5"/>
            <p:cNvSpPr/>
            <p:nvPr/>
          </p:nvSpPr>
          <p:spPr>
            <a:xfrm>
              <a:off x="0" y="0"/>
              <a:ext cx="2488130" cy="409458"/>
            </a:xfrm>
            <a:custGeom>
              <a:avLst/>
              <a:gdLst/>
              <a:ahLst/>
              <a:cxnLst/>
              <a:rect l="l" t="t" r="r" b="b"/>
              <a:pathLst>
                <a:path w="2488130" h="409458">
                  <a:moveTo>
                    <a:pt x="0" y="0"/>
                  </a:moveTo>
                  <a:lnTo>
                    <a:pt x="2488130" y="0"/>
                  </a:lnTo>
                  <a:lnTo>
                    <a:pt x="2488130" y="409458"/>
                  </a:lnTo>
                  <a:lnTo>
                    <a:pt x="0" y="409458"/>
                  </a:lnTo>
                  <a:close/>
                </a:path>
              </a:pathLst>
            </a:custGeom>
            <a:solidFill>
              <a:srgbClr val="222544">
                <a:alpha val="85882"/>
              </a:srgbClr>
            </a:solidFill>
          </p:spPr>
          <p:txBody>
            <a:bodyPr/>
            <a:lstStyle/>
            <a:p>
              <a:endParaRPr lang="en-GB"/>
            </a:p>
          </p:txBody>
        </p:sp>
        <p:sp>
          <p:nvSpPr>
            <p:cNvPr id="6" name="TextBox 6"/>
            <p:cNvSpPr txBox="1"/>
            <p:nvPr/>
          </p:nvSpPr>
          <p:spPr>
            <a:xfrm>
              <a:off x="0" y="-47625"/>
              <a:ext cx="2488130" cy="457083"/>
            </a:xfrm>
            <a:prstGeom prst="rect">
              <a:avLst/>
            </a:prstGeom>
          </p:spPr>
          <p:txBody>
            <a:bodyPr lIns="50800" tIns="50800" rIns="50800" bIns="50800" rtlCol="0" anchor="ctr"/>
            <a:lstStyle/>
            <a:p>
              <a:pPr algn="ctr">
                <a:lnSpc>
                  <a:spcPts val="3640"/>
                </a:lnSpc>
              </a:pPr>
              <a:endParaRPr/>
            </a:p>
          </p:txBody>
        </p:sp>
      </p:grpSp>
      <p:grpSp>
        <p:nvGrpSpPr>
          <p:cNvPr id="7" name="Group 7"/>
          <p:cNvGrpSpPr/>
          <p:nvPr/>
        </p:nvGrpSpPr>
        <p:grpSpPr>
          <a:xfrm>
            <a:off x="0" y="123764"/>
            <a:ext cx="8526827" cy="1809872"/>
            <a:chOff x="0" y="0"/>
            <a:chExt cx="2245749" cy="476674"/>
          </a:xfrm>
        </p:grpSpPr>
        <p:sp>
          <p:nvSpPr>
            <p:cNvPr id="8" name="Freeform 8"/>
            <p:cNvSpPr/>
            <p:nvPr/>
          </p:nvSpPr>
          <p:spPr>
            <a:xfrm>
              <a:off x="0" y="0"/>
              <a:ext cx="2245749" cy="476674"/>
            </a:xfrm>
            <a:custGeom>
              <a:avLst/>
              <a:gdLst/>
              <a:ahLst/>
              <a:cxnLst/>
              <a:rect l="l" t="t" r="r" b="b"/>
              <a:pathLst>
                <a:path w="2245749" h="476674">
                  <a:moveTo>
                    <a:pt x="0" y="0"/>
                  </a:moveTo>
                  <a:lnTo>
                    <a:pt x="2245749" y="0"/>
                  </a:lnTo>
                  <a:lnTo>
                    <a:pt x="2245749" y="476674"/>
                  </a:lnTo>
                  <a:lnTo>
                    <a:pt x="0" y="476674"/>
                  </a:lnTo>
                  <a:close/>
                </a:path>
              </a:pathLst>
            </a:custGeom>
            <a:solidFill>
              <a:srgbClr val="222544">
                <a:alpha val="85882"/>
              </a:srgbClr>
            </a:solidFill>
          </p:spPr>
          <p:txBody>
            <a:bodyPr/>
            <a:lstStyle/>
            <a:p>
              <a:endParaRPr lang="en-GB"/>
            </a:p>
          </p:txBody>
        </p:sp>
        <p:sp>
          <p:nvSpPr>
            <p:cNvPr id="9" name="TextBox 9"/>
            <p:cNvSpPr txBox="1"/>
            <p:nvPr/>
          </p:nvSpPr>
          <p:spPr>
            <a:xfrm>
              <a:off x="0" y="-47625"/>
              <a:ext cx="2245749" cy="524299"/>
            </a:xfrm>
            <a:prstGeom prst="rect">
              <a:avLst/>
            </a:prstGeom>
          </p:spPr>
          <p:txBody>
            <a:bodyPr lIns="50800" tIns="50800" rIns="50800" bIns="50800" rtlCol="0" anchor="ctr"/>
            <a:lstStyle/>
            <a:p>
              <a:pPr algn="ctr">
                <a:lnSpc>
                  <a:spcPts val="3640"/>
                </a:lnSpc>
              </a:pPr>
              <a:endParaRPr/>
            </a:p>
          </p:txBody>
        </p:sp>
      </p:grpSp>
      <p:sp>
        <p:nvSpPr>
          <p:cNvPr id="10" name="TextBox 10"/>
          <p:cNvSpPr txBox="1"/>
          <p:nvPr/>
        </p:nvSpPr>
        <p:spPr>
          <a:xfrm>
            <a:off x="-606239" y="8914642"/>
            <a:ext cx="18894239" cy="669925"/>
          </a:xfrm>
          <a:prstGeom prst="rect">
            <a:avLst/>
          </a:prstGeom>
        </p:spPr>
        <p:txBody>
          <a:bodyPr lIns="0" tIns="0" rIns="0" bIns="0" rtlCol="0" anchor="t">
            <a:spAutoFit/>
          </a:bodyPr>
          <a:lstStyle/>
          <a:p>
            <a:pPr algn="r">
              <a:lnSpc>
                <a:spcPts val="5599"/>
              </a:lnSpc>
              <a:spcBef>
                <a:spcPct val="0"/>
              </a:spcBef>
            </a:pPr>
            <a:r>
              <a:rPr lang="en-US" sz="3999" i="1">
                <a:solidFill>
                  <a:srgbClr val="FFFFFF"/>
                </a:solidFill>
                <a:latin typeface="Montserrat Italics"/>
                <a:ea typeface="Montserrat Italics"/>
                <a:cs typeface="Montserrat Italics"/>
                <a:sym typeface="Montserrat Italics"/>
              </a:rPr>
              <a:t>“The soldiers took his garments.” </a:t>
            </a:r>
          </a:p>
        </p:txBody>
      </p:sp>
      <p:sp>
        <p:nvSpPr>
          <p:cNvPr id="11" name="TextBox 11"/>
          <p:cNvSpPr txBox="1"/>
          <p:nvPr/>
        </p:nvSpPr>
        <p:spPr>
          <a:xfrm>
            <a:off x="142793" y="307975"/>
            <a:ext cx="11928633" cy="278447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tenth station: </a:t>
            </a:r>
          </a:p>
          <a:p>
            <a:pPr algn="l">
              <a:lnSpc>
                <a:spcPts val="5599"/>
              </a:lnSpc>
            </a:pPr>
            <a:r>
              <a:rPr lang="en-US" sz="3999">
                <a:solidFill>
                  <a:srgbClr val="FFFFFF"/>
                </a:solidFill>
                <a:latin typeface="Montserrat"/>
                <a:ea typeface="Montserrat"/>
                <a:cs typeface="Montserrat"/>
                <a:sym typeface="Montserrat"/>
              </a:rPr>
              <a:t>Jesus is stripped of his garments</a:t>
            </a:r>
          </a:p>
          <a:p>
            <a:pPr algn="l">
              <a:lnSpc>
                <a:spcPts val="5599"/>
              </a:lnSpc>
            </a:pPr>
            <a:endParaRPr lang="en-US" sz="3999">
              <a:solidFill>
                <a:srgbClr val="FFFFFF"/>
              </a:solidFill>
              <a:latin typeface="Montserrat"/>
              <a:ea typeface="Montserrat"/>
              <a:cs typeface="Montserrat"/>
              <a:sym typeface="Montserrat"/>
            </a:endParaRPr>
          </a:p>
          <a:p>
            <a:pPr algn="l">
              <a:lnSpc>
                <a:spcPts val="5599"/>
              </a:lnSpc>
            </a:pPr>
            <a:endParaRPr lang="en-US" sz="3999">
              <a:solidFill>
                <a:srgbClr val="FFFFFF"/>
              </a:solidFill>
              <a:latin typeface="Montserrat"/>
              <a:ea typeface="Montserrat"/>
              <a:cs typeface="Montserrat"/>
              <a:sym typeface="Montserrat"/>
            </a:endParaRPr>
          </a:p>
        </p:txBody>
      </p:sp>
      <p:sp>
        <p:nvSpPr>
          <p:cNvPr id="12" name="TextBox 12"/>
          <p:cNvSpPr txBox="1"/>
          <p:nvPr/>
        </p:nvSpPr>
        <p:spPr>
          <a:xfrm>
            <a:off x="16214363" y="9587742"/>
            <a:ext cx="1670090" cy="438785"/>
          </a:xfrm>
          <a:prstGeom prst="rect">
            <a:avLst/>
          </a:prstGeom>
        </p:spPr>
        <p:txBody>
          <a:bodyPr lIns="0" tIns="0" rIns="0" bIns="0" rtlCol="0" anchor="t">
            <a:spAutoFit/>
          </a:bodyPr>
          <a:lstStyle/>
          <a:p>
            <a:pPr algn="ctr">
              <a:lnSpc>
                <a:spcPts val="3640"/>
              </a:lnSpc>
            </a:pPr>
            <a:r>
              <a:rPr lang="en-US" sz="2600">
                <a:solidFill>
                  <a:srgbClr val="FFFFFF"/>
                </a:solidFill>
                <a:latin typeface="Montserrat"/>
                <a:ea typeface="Montserrat"/>
                <a:cs typeface="Montserrat"/>
                <a:sym typeface="Montserrat"/>
              </a:rPr>
              <a:t>John 19:23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084" y="120299"/>
            <a:ext cx="18287999" cy="10166701"/>
          </a:xfrm>
          <a:custGeom>
            <a:avLst/>
            <a:gdLst/>
            <a:ahLst/>
            <a:cxnLst/>
            <a:rect l="l" t="t" r="r" b="b"/>
            <a:pathLst>
              <a:path w="20203407" h="13468938">
                <a:moveTo>
                  <a:pt x="0" y="0"/>
                </a:moveTo>
                <a:lnTo>
                  <a:pt x="20203407" y="0"/>
                </a:lnTo>
                <a:lnTo>
                  <a:pt x="20203407" y="13468938"/>
                </a:lnTo>
                <a:lnTo>
                  <a:pt x="0" y="13468938"/>
                </a:lnTo>
                <a:lnTo>
                  <a:pt x="0" y="0"/>
                </a:lnTo>
                <a:close/>
              </a:path>
            </a:pathLst>
          </a:custGeom>
          <a:blipFill>
            <a:blip r:embed="rId3">
              <a:alphaModFix amt="29000"/>
            </a:blip>
            <a:stretch>
              <a:fillRect b="-6735"/>
            </a:stretch>
          </a:blipFill>
        </p:spPr>
        <p:txBody>
          <a:bodyPr/>
          <a:lstStyle/>
          <a:p>
            <a:endParaRPr lang="en-GB" dirty="0"/>
          </a:p>
        </p:txBody>
      </p:sp>
      <p:sp>
        <p:nvSpPr>
          <p:cNvPr id="3" name="Freeform 3"/>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0" y="123764"/>
            <a:ext cx="8526827" cy="1809872"/>
            <a:chOff x="0" y="0"/>
            <a:chExt cx="2245749" cy="476674"/>
          </a:xfrm>
        </p:grpSpPr>
        <p:sp>
          <p:nvSpPr>
            <p:cNvPr id="5" name="Freeform 5"/>
            <p:cNvSpPr/>
            <p:nvPr/>
          </p:nvSpPr>
          <p:spPr>
            <a:xfrm>
              <a:off x="0" y="0"/>
              <a:ext cx="2245749" cy="476674"/>
            </a:xfrm>
            <a:custGeom>
              <a:avLst/>
              <a:gdLst/>
              <a:ahLst/>
              <a:cxnLst/>
              <a:rect l="l" t="t" r="r" b="b"/>
              <a:pathLst>
                <a:path w="2245749" h="476674">
                  <a:moveTo>
                    <a:pt x="0" y="0"/>
                  </a:moveTo>
                  <a:lnTo>
                    <a:pt x="2245749" y="0"/>
                  </a:lnTo>
                  <a:lnTo>
                    <a:pt x="2245749" y="476674"/>
                  </a:lnTo>
                  <a:lnTo>
                    <a:pt x="0" y="476674"/>
                  </a:lnTo>
                  <a:close/>
                </a:path>
              </a:pathLst>
            </a:custGeom>
            <a:solidFill>
              <a:srgbClr val="222544">
                <a:alpha val="85882"/>
              </a:srgbClr>
            </a:solidFill>
          </p:spPr>
          <p:txBody>
            <a:bodyPr/>
            <a:lstStyle/>
            <a:p>
              <a:endParaRPr lang="en-GB"/>
            </a:p>
          </p:txBody>
        </p:sp>
        <p:sp>
          <p:nvSpPr>
            <p:cNvPr id="6" name="TextBox 6"/>
            <p:cNvSpPr txBox="1"/>
            <p:nvPr/>
          </p:nvSpPr>
          <p:spPr>
            <a:xfrm>
              <a:off x="0" y="-47625"/>
              <a:ext cx="2245749" cy="524299"/>
            </a:xfrm>
            <a:prstGeom prst="rect">
              <a:avLst/>
            </a:prstGeom>
          </p:spPr>
          <p:txBody>
            <a:bodyPr lIns="50800" tIns="50800" rIns="50800" bIns="50800" rtlCol="0" anchor="ctr"/>
            <a:lstStyle/>
            <a:p>
              <a:pPr algn="ctr">
                <a:lnSpc>
                  <a:spcPts val="3640"/>
                </a:lnSpc>
              </a:pPr>
              <a:endParaRPr/>
            </a:p>
          </p:txBody>
        </p:sp>
      </p:grpSp>
      <p:sp>
        <p:nvSpPr>
          <p:cNvPr id="7" name="TextBox 7"/>
          <p:cNvSpPr txBox="1"/>
          <p:nvPr/>
        </p:nvSpPr>
        <p:spPr>
          <a:xfrm>
            <a:off x="227753" y="2075349"/>
            <a:ext cx="16408837" cy="2079625"/>
          </a:xfrm>
          <a:prstGeom prst="rect">
            <a:avLst/>
          </a:prstGeom>
        </p:spPr>
        <p:txBody>
          <a:bodyPr lIns="0" tIns="0" rIns="0" bIns="0" rtlCol="0" anchor="t">
            <a:spAutoFit/>
          </a:bodyPr>
          <a:lstStyle/>
          <a:p>
            <a:pPr algn="just">
              <a:lnSpc>
                <a:spcPts val="5599"/>
              </a:lnSpc>
            </a:pPr>
            <a:r>
              <a:rPr lang="en-US" sz="3999">
                <a:solidFill>
                  <a:srgbClr val="000000"/>
                </a:solidFill>
                <a:latin typeface="Montserrat"/>
                <a:ea typeface="Montserrat"/>
                <a:cs typeface="Montserrat"/>
                <a:sym typeface="Montserrat"/>
              </a:rPr>
              <a:t>We adore you, O Christ, and we praise you, </a:t>
            </a:r>
          </a:p>
          <a:p>
            <a:pPr algn="just">
              <a:lnSpc>
                <a:spcPts val="5599"/>
              </a:lnSpc>
            </a:pPr>
            <a:r>
              <a:rPr lang="en-US" sz="3999" b="1">
                <a:solidFill>
                  <a:srgbClr val="000000"/>
                </a:solidFill>
                <a:latin typeface="Montserrat Bold"/>
                <a:ea typeface="Montserrat Bold"/>
                <a:cs typeface="Montserrat Bold"/>
                <a:sym typeface="Montserrat Bold"/>
              </a:rPr>
              <a:t>R/ because by your Holy Cross you have redeemed the world.</a:t>
            </a:r>
            <a:r>
              <a:rPr lang="en-US" sz="3999">
                <a:solidFill>
                  <a:srgbClr val="000000"/>
                </a:solidFill>
                <a:latin typeface="Montserrat"/>
                <a:ea typeface="Montserrat"/>
                <a:cs typeface="Montserrat"/>
                <a:sym typeface="Montserrat"/>
              </a:rPr>
              <a:t> </a:t>
            </a:r>
          </a:p>
          <a:p>
            <a:pPr algn="just">
              <a:lnSpc>
                <a:spcPts val="5599"/>
              </a:lnSpc>
            </a:pPr>
            <a:r>
              <a:rPr lang="en-US" sz="3999">
                <a:solidFill>
                  <a:srgbClr val="000000"/>
                </a:solidFill>
                <a:latin typeface="Montserrat"/>
                <a:ea typeface="Montserrat"/>
                <a:cs typeface="Montserrat"/>
                <a:sym typeface="Montserrat"/>
              </a:rPr>
              <a:t> </a:t>
            </a:r>
          </a:p>
        </p:txBody>
      </p:sp>
      <p:sp>
        <p:nvSpPr>
          <p:cNvPr id="8" name="TextBox 8"/>
          <p:cNvSpPr txBox="1"/>
          <p:nvPr/>
        </p:nvSpPr>
        <p:spPr>
          <a:xfrm>
            <a:off x="142793" y="307975"/>
            <a:ext cx="11928633" cy="2784475"/>
          </a:xfrm>
          <a:prstGeom prst="rect">
            <a:avLst/>
          </a:prstGeom>
        </p:spPr>
        <p:txBody>
          <a:bodyPr lIns="0" tIns="0" rIns="0" bIns="0" rtlCol="0" anchor="t">
            <a:spAutoFit/>
          </a:bodyPr>
          <a:lstStyle/>
          <a:p>
            <a:pPr algn="just">
              <a:lnSpc>
                <a:spcPts val="5599"/>
              </a:lnSpc>
            </a:pPr>
            <a:r>
              <a:rPr lang="en-US" sz="3999" dirty="0">
                <a:solidFill>
                  <a:srgbClr val="FFFFFF"/>
                </a:solidFill>
                <a:latin typeface="Montserrat"/>
                <a:ea typeface="Montserrat"/>
                <a:cs typeface="Montserrat"/>
                <a:sym typeface="Montserrat"/>
              </a:rPr>
              <a:t>The tenth station: </a:t>
            </a:r>
          </a:p>
          <a:p>
            <a:pPr algn="l">
              <a:lnSpc>
                <a:spcPts val="5599"/>
              </a:lnSpc>
            </a:pPr>
            <a:r>
              <a:rPr lang="en-US" sz="3999" dirty="0">
                <a:solidFill>
                  <a:srgbClr val="FFFFFF"/>
                </a:solidFill>
                <a:latin typeface="Montserrat"/>
                <a:ea typeface="Montserrat"/>
                <a:cs typeface="Montserrat"/>
                <a:sym typeface="Montserrat"/>
              </a:rPr>
              <a:t>Jesus s stripped of his garments</a:t>
            </a:r>
          </a:p>
          <a:p>
            <a:pPr algn="l">
              <a:lnSpc>
                <a:spcPts val="5599"/>
              </a:lnSpc>
            </a:pPr>
            <a:endParaRPr lang="en-US" sz="3999" dirty="0">
              <a:solidFill>
                <a:srgbClr val="FFFFFF"/>
              </a:solidFill>
              <a:latin typeface="Montserrat"/>
              <a:ea typeface="Montserrat"/>
              <a:cs typeface="Montserrat"/>
              <a:sym typeface="Montserrat"/>
            </a:endParaRPr>
          </a:p>
          <a:p>
            <a:pPr algn="l">
              <a:lnSpc>
                <a:spcPts val="5599"/>
              </a:lnSpc>
            </a:pPr>
            <a:endParaRPr lang="en-US" sz="3999" dirty="0">
              <a:solidFill>
                <a:srgbClr val="FFFFFF"/>
              </a:solidFill>
              <a:latin typeface="Montserrat"/>
              <a:ea typeface="Montserrat"/>
              <a:cs typeface="Montserrat"/>
              <a:sym typeface="Montserrat"/>
            </a:endParaRPr>
          </a:p>
        </p:txBody>
      </p:sp>
      <p:sp>
        <p:nvSpPr>
          <p:cNvPr id="9" name="TextBox 9"/>
          <p:cNvSpPr txBox="1"/>
          <p:nvPr/>
        </p:nvSpPr>
        <p:spPr>
          <a:xfrm>
            <a:off x="1" y="3665645"/>
            <a:ext cx="10352828" cy="10719345"/>
          </a:xfrm>
          <a:prstGeom prst="rect">
            <a:avLst/>
          </a:prstGeom>
        </p:spPr>
        <p:txBody>
          <a:bodyPr wrap="square" lIns="0" tIns="0" rIns="0" bIns="0" rtlCol="0" anchor="t">
            <a:spAutoFit/>
          </a:bodyPr>
          <a:lstStyle/>
          <a:p>
            <a:pPr algn="l">
              <a:lnSpc>
                <a:spcPts val="5599"/>
              </a:lnSpc>
            </a:pPr>
            <a:r>
              <a:rPr lang="en-US" sz="3999" b="1" dirty="0">
                <a:solidFill>
                  <a:srgbClr val="000000"/>
                </a:solidFill>
                <a:latin typeface="Montserrat Bold"/>
                <a:ea typeface="Montserrat Bold"/>
                <a:cs typeface="Montserrat Bold"/>
                <a:sym typeface="Montserrat Bold"/>
              </a:rPr>
              <a:t>Prayer:</a:t>
            </a:r>
          </a:p>
          <a:p>
            <a:pPr algn="l">
              <a:lnSpc>
                <a:spcPts val="5599"/>
              </a:lnSpc>
            </a:pPr>
            <a:r>
              <a:rPr lang="en-US" sz="3999" b="1" dirty="0">
                <a:solidFill>
                  <a:srgbClr val="000000"/>
                </a:solidFill>
                <a:latin typeface="Montserrat Bold"/>
                <a:ea typeface="Montserrat Bold"/>
                <a:cs typeface="Montserrat Bold"/>
                <a:sym typeface="Montserrat Bold"/>
              </a:rPr>
              <a:t>Jesus,  </a:t>
            </a:r>
          </a:p>
          <a:p>
            <a:pPr algn="l">
              <a:lnSpc>
                <a:spcPts val="5599"/>
              </a:lnSpc>
            </a:pPr>
            <a:r>
              <a:rPr lang="en-US" sz="3999" b="1" dirty="0">
                <a:solidFill>
                  <a:srgbClr val="000000"/>
                </a:solidFill>
                <a:latin typeface="Montserrat Bold"/>
                <a:ea typeface="Montserrat Bold"/>
                <a:cs typeface="Montserrat Bold"/>
                <a:sym typeface="Montserrat Bold"/>
              </a:rPr>
              <a:t>you sacrificed everything  </a:t>
            </a:r>
          </a:p>
          <a:p>
            <a:pPr algn="l">
              <a:lnSpc>
                <a:spcPts val="5599"/>
              </a:lnSpc>
            </a:pPr>
            <a:r>
              <a:rPr lang="en-US" sz="3999" b="1" dirty="0">
                <a:solidFill>
                  <a:srgbClr val="000000"/>
                </a:solidFill>
                <a:latin typeface="Montserrat Bold"/>
                <a:ea typeface="Montserrat Bold"/>
                <a:cs typeface="Montserrat Bold"/>
                <a:sym typeface="Montserrat Bold"/>
              </a:rPr>
              <a:t>and endured mockery for our sake. </a:t>
            </a:r>
          </a:p>
          <a:p>
            <a:pPr algn="l">
              <a:lnSpc>
                <a:spcPts val="5599"/>
              </a:lnSpc>
            </a:pPr>
            <a:r>
              <a:rPr lang="en-US" sz="3999" b="1" dirty="0">
                <a:solidFill>
                  <a:srgbClr val="000000"/>
                </a:solidFill>
                <a:latin typeface="Montserrat Bold"/>
                <a:ea typeface="Montserrat Bold"/>
                <a:cs typeface="Montserrat Bold"/>
                <a:sym typeface="Montserrat Bold"/>
              </a:rPr>
              <a:t>Strip away our indifference </a:t>
            </a:r>
          </a:p>
          <a:p>
            <a:pPr algn="l">
              <a:lnSpc>
                <a:spcPts val="5599"/>
              </a:lnSpc>
            </a:pPr>
            <a:r>
              <a:rPr lang="en-US" sz="3999" b="1" dirty="0">
                <a:solidFill>
                  <a:srgbClr val="000000"/>
                </a:solidFill>
                <a:latin typeface="Montserrat Bold"/>
                <a:ea typeface="Montserrat Bold"/>
                <a:cs typeface="Montserrat Bold"/>
                <a:sym typeface="Montserrat Bold"/>
              </a:rPr>
              <a:t>and clothe us with your love </a:t>
            </a:r>
          </a:p>
          <a:p>
            <a:pPr algn="l">
              <a:lnSpc>
                <a:spcPts val="5599"/>
              </a:lnSpc>
            </a:pPr>
            <a:r>
              <a:rPr lang="en-US" sz="3999" b="1" dirty="0">
                <a:solidFill>
                  <a:srgbClr val="000000"/>
                </a:solidFill>
                <a:latin typeface="Montserrat Bold"/>
                <a:ea typeface="Montserrat Bold"/>
                <a:cs typeface="Montserrat Bold"/>
                <a:sym typeface="Montserrat Bold"/>
              </a:rPr>
              <a:t>May we advocate for justice </a:t>
            </a:r>
          </a:p>
          <a:p>
            <a:pPr algn="l">
              <a:lnSpc>
                <a:spcPts val="5599"/>
              </a:lnSpc>
            </a:pPr>
            <a:r>
              <a:rPr lang="en-US" sz="3999" b="1" dirty="0">
                <a:solidFill>
                  <a:srgbClr val="000000"/>
                </a:solidFill>
                <a:latin typeface="Montserrat Bold"/>
                <a:ea typeface="Montserrat Bold"/>
                <a:cs typeface="Montserrat Bold"/>
                <a:sym typeface="Montserrat Bold"/>
              </a:rPr>
              <a:t>for all our global family. </a:t>
            </a:r>
          </a:p>
          <a:p>
            <a:pPr algn="l">
              <a:lnSpc>
                <a:spcPts val="5599"/>
              </a:lnSpc>
            </a:pPr>
            <a:r>
              <a:rPr lang="en-US" sz="3999" b="1" dirty="0">
                <a:solidFill>
                  <a:srgbClr val="000000"/>
                </a:solidFill>
                <a:latin typeface="Montserrat Bold"/>
                <a:ea typeface="Montserrat Bold"/>
                <a:cs typeface="Montserrat Bold"/>
                <a:sym typeface="Montserrat Bold"/>
              </a:rPr>
              <a:t>Amen. </a:t>
            </a:r>
          </a:p>
          <a:p>
            <a:pPr algn="l">
              <a:lnSpc>
                <a:spcPts val="5599"/>
              </a:lnSpc>
            </a:pPr>
            <a:endParaRPr lang="en-US" sz="3999" b="1" dirty="0">
              <a:solidFill>
                <a:srgbClr val="000000"/>
              </a:solidFill>
              <a:latin typeface="Montserrat Bold"/>
              <a:ea typeface="Montserrat Bold"/>
              <a:cs typeface="Montserrat Bold"/>
              <a:sym typeface="Montserrat Bold"/>
            </a:endParaRPr>
          </a:p>
          <a:p>
            <a:pPr algn="l">
              <a:lnSpc>
                <a:spcPts val="5599"/>
              </a:lnSpc>
            </a:pPr>
            <a:endParaRPr lang="en-US" sz="3999" b="1" dirty="0">
              <a:solidFill>
                <a:srgbClr val="000000"/>
              </a:solidFill>
              <a:latin typeface="Montserrat Bold"/>
              <a:ea typeface="Montserrat Bold"/>
              <a:cs typeface="Montserrat Bold"/>
              <a:sym typeface="Montserrat Bold"/>
            </a:endParaRPr>
          </a:p>
          <a:p>
            <a:pPr algn="l">
              <a:lnSpc>
                <a:spcPts val="5599"/>
              </a:lnSpc>
            </a:pPr>
            <a:endParaRPr lang="en-US" sz="3999" b="1" dirty="0">
              <a:solidFill>
                <a:srgbClr val="000000"/>
              </a:solidFill>
              <a:latin typeface="Montserrat Bold"/>
              <a:ea typeface="Montserrat Bold"/>
              <a:cs typeface="Montserrat Bold"/>
              <a:sym typeface="Montserrat Bold"/>
            </a:endParaRPr>
          </a:p>
          <a:p>
            <a:pPr algn="l">
              <a:lnSpc>
                <a:spcPts val="5599"/>
              </a:lnSpc>
            </a:pPr>
            <a:endParaRPr lang="en-US" sz="3999" b="1" dirty="0">
              <a:solidFill>
                <a:srgbClr val="000000"/>
              </a:solidFill>
              <a:latin typeface="Montserrat Bold"/>
              <a:ea typeface="Montserrat Bold"/>
              <a:cs typeface="Montserrat Bold"/>
              <a:sym typeface="Montserrat Bold"/>
            </a:endParaRPr>
          </a:p>
          <a:p>
            <a:pPr algn="l">
              <a:lnSpc>
                <a:spcPts val="5599"/>
              </a:lnSpc>
            </a:pPr>
            <a:r>
              <a:rPr lang="en-US" sz="3999" b="1" dirty="0">
                <a:solidFill>
                  <a:srgbClr val="000000"/>
                </a:solidFill>
                <a:latin typeface="Montserrat Bold"/>
                <a:ea typeface="Montserrat Bold"/>
                <a:cs typeface="Montserrat Bold"/>
                <a:sym typeface="Montserrat Bold"/>
              </a:rPr>
              <a:t> </a:t>
            </a:r>
          </a:p>
          <a:p>
            <a:pPr algn="l">
              <a:lnSpc>
                <a:spcPts val="5599"/>
              </a:lnSpc>
              <a:spcBef>
                <a:spcPct val="0"/>
              </a:spcBef>
            </a:pPr>
            <a:endParaRPr lang="en-US" sz="3999" b="1" dirty="0">
              <a:solidFill>
                <a:srgbClr val="000000"/>
              </a:solidFill>
              <a:latin typeface="Montserrat Bold"/>
              <a:ea typeface="Montserrat Bold"/>
              <a:cs typeface="Montserrat Bold"/>
              <a:sym typeface="Montserrat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7062"/>
            <a:ext cx="18145207" cy="10289126"/>
          </a:xfrm>
          <a:custGeom>
            <a:avLst/>
            <a:gdLst/>
            <a:ahLst/>
            <a:cxnLst/>
            <a:rect l="l" t="t" r="r" b="b"/>
            <a:pathLst>
              <a:path w="18894239" h="12588287">
                <a:moveTo>
                  <a:pt x="0" y="0"/>
                </a:moveTo>
                <a:lnTo>
                  <a:pt x="18894239" y="0"/>
                </a:lnTo>
                <a:lnTo>
                  <a:pt x="18894239" y="12588287"/>
                </a:lnTo>
                <a:lnTo>
                  <a:pt x="0" y="12588287"/>
                </a:lnTo>
                <a:lnTo>
                  <a:pt x="0" y="0"/>
                </a:lnTo>
                <a:close/>
              </a:path>
            </a:pathLst>
          </a:custGeom>
          <a:blipFill>
            <a:blip r:embed="rId3"/>
            <a:stretch>
              <a:fillRect l="-3341" t="-12266" r="-787" b="-10085"/>
            </a:stretch>
          </a:blipFill>
        </p:spPr>
        <p:txBody>
          <a:bodyPr/>
          <a:lstStyle/>
          <a:p>
            <a:endParaRPr lang="en-GB" dirty="0"/>
          </a:p>
        </p:txBody>
      </p:sp>
      <p:sp>
        <p:nvSpPr>
          <p:cNvPr id="3" name="Freeform 3"/>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7864233" y="8763893"/>
            <a:ext cx="10423767" cy="1523107"/>
            <a:chOff x="0" y="0"/>
            <a:chExt cx="2745354" cy="401147"/>
          </a:xfrm>
        </p:grpSpPr>
        <p:sp>
          <p:nvSpPr>
            <p:cNvPr id="5" name="Freeform 5"/>
            <p:cNvSpPr/>
            <p:nvPr/>
          </p:nvSpPr>
          <p:spPr>
            <a:xfrm>
              <a:off x="0" y="0"/>
              <a:ext cx="2745354" cy="401147"/>
            </a:xfrm>
            <a:custGeom>
              <a:avLst/>
              <a:gdLst/>
              <a:ahLst/>
              <a:cxnLst/>
              <a:rect l="l" t="t" r="r" b="b"/>
              <a:pathLst>
                <a:path w="2745354" h="401147">
                  <a:moveTo>
                    <a:pt x="0" y="0"/>
                  </a:moveTo>
                  <a:lnTo>
                    <a:pt x="2745354" y="0"/>
                  </a:lnTo>
                  <a:lnTo>
                    <a:pt x="2745354" y="401147"/>
                  </a:lnTo>
                  <a:lnTo>
                    <a:pt x="0" y="401147"/>
                  </a:lnTo>
                  <a:close/>
                </a:path>
              </a:pathLst>
            </a:custGeom>
            <a:solidFill>
              <a:srgbClr val="222544">
                <a:alpha val="85882"/>
              </a:srgbClr>
            </a:solidFill>
          </p:spPr>
          <p:txBody>
            <a:bodyPr/>
            <a:lstStyle/>
            <a:p>
              <a:endParaRPr lang="en-GB"/>
            </a:p>
          </p:txBody>
        </p:sp>
        <p:sp>
          <p:nvSpPr>
            <p:cNvPr id="6" name="TextBox 6"/>
            <p:cNvSpPr txBox="1"/>
            <p:nvPr/>
          </p:nvSpPr>
          <p:spPr>
            <a:xfrm>
              <a:off x="0" y="-47625"/>
              <a:ext cx="2745354" cy="448772"/>
            </a:xfrm>
            <a:prstGeom prst="rect">
              <a:avLst/>
            </a:prstGeom>
          </p:spPr>
          <p:txBody>
            <a:bodyPr lIns="50800" tIns="50800" rIns="50800" bIns="50800" rtlCol="0" anchor="ctr"/>
            <a:lstStyle/>
            <a:p>
              <a:pPr algn="ctr">
                <a:lnSpc>
                  <a:spcPts val="3640"/>
                </a:lnSpc>
              </a:pPr>
              <a:endParaRPr/>
            </a:p>
          </p:txBody>
        </p:sp>
      </p:grpSp>
      <p:grpSp>
        <p:nvGrpSpPr>
          <p:cNvPr id="7" name="Group 7"/>
          <p:cNvGrpSpPr/>
          <p:nvPr/>
        </p:nvGrpSpPr>
        <p:grpSpPr>
          <a:xfrm>
            <a:off x="0" y="123764"/>
            <a:ext cx="8526827" cy="1809872"/>
            <a:chOff x="0" y="0"/>
            <a:chExt cx="2245749" cy="476674"/>
          </a:xfrm>
        </p:grpSpPr>
        <p:sp>
          <p:nvSpPr>
            <p:cNvPr id="8" name="Freeform 8"/>
            <p:cNvSpPr/>
            <p:nvPr/>
          </p:nvSpPr>
          <p:spPr>
            <a:xfrm>
              <a:off x="0" y="0"/>
              <a:ext cx="2245749" cy="476674"/>
            </a:xfrm>
            <a:custGeom>
              <a:avLst/>
              <a:gdLst/>
              <a:ahLst/>
              <a:cxnLst/>
              <a:rect l="l" t="t" r="r" b="b"/>
              <a:pathLst>
                <a:path w="2245749" h="476674">
                  <a:moveTo>
                    <a:pt x="0" y="0"/>
                  </a:moveTo>
                  <a:lnTo>
                    <a:pt x="2245749" y="0"/>
                  </a:lnTo>
                  <a:lnTo>
                    <a:pt x="2245749" y="476674"/>
                  </a:lnTo>
                  <a:lnTo>
                    <a:pt x="0" y="476674"/>
                  </a:lnTo>
                  <a:close/>
                </a:path>
              </a:pathLst>
            </a:custGeom>
            <a:solidFill>
              <a:srgbClr val="222544">
                <a:alpha val="85882"/>
              </a:srgbClr>
            </a:solidFill>
          </p:spPr>
          <p:txBody>
            <a:bodyPr/>
            <a:lstStyle/>
            <a:p>
              <a:endParaRPr lang="en-GB"/>
            </a:p>
          </p:txBody>
        </p:sp>
        <p:sp>
          <p:nvSpPr>
            <p:cNvPr id="9" name="TextBox 9"/>
            <p:cNvSpPr txBox="1"/>
            <p:nvPr/>
          </p:nvSpPr>
          <p:spPr>
            <a:xfrm>
              <a:off x="0" y="-47625"/>
              <a:ext cx="2245749" cy="524299"/>
            </a:xfrm>
            <a:prstGeom prst="rect">
              <a:avLst/>
            </a:prstGeom>
          </p:spPr>
          <p:txBody>
            <a:bodyPr lIns="50800" tIns="50800" rIns="50800" bIns="50800" rtlCol="0" anchor="ctr"/>
            <a:lstStyle/>
            <a:p>
              <a:pPr algn="ctr">
                <a:lnSpc>
                  <a:spcPts val="3640"/>
                </a:lnSpc>
              </a:pPr>
              <a:endParaRPr/>
            </a:p>
          </p:txBody>
        </p:sp>
      </p:grpSp>
      <p:sp>
        <p:nvSpPr>
          <p:cNvPr id="10" name="TextBox 10"/>
          <p:cNvSpPr txBox="1"/>
          <p:nvPr/>
        </p:nvSpPr>
        <p:spPr>
          <a:xfrm>
            <a:off x="-920292" y="8965442"/>
            <a:ext cx="18894239" cy="669925"/>
          </a:xfrm>
          <a:prstGeom prst="rect">
            <a:avLst/>
          </a:prstGeom>
        </p:spPr>
        <p:txBody>
          <a:bodyPr lIns="0" tIns="0" rIns="0" bIns="0" rtlCol="0" anchor="t">
            <a:spAutoFit/>
          </a:bodyPr>
          <a:lstStyle/>
          <a:p>
            <a:pPr algn="r">
              <a:lnSpc>
                <a:spcPts val="5599"/>
              </a:lnSpc>
              <a:spcBef>
                <a:spcPct val="0"/>
              </a:spcBef>
            </a:pPr>
            <a:r>
              <a:rPr lang="en-US" sz="3999" i="1">
                <a:solidFill>
                  <a:srgbClr val="FFFFFF"/>
                </a:solidFill>
                <a:latin typeface="Montserrat Italics"/>
                <a:ea typeface="Montserrat Italics"/>
                <a:cs typeface="Montserrat Italics"/>
                <a:sym typeface="Montserrat Italics"/>
              </a:rPr>
              <a:t>“He was pierced for our transgressions”</a:t>
            </a:r>
          </a:p>
        </p:txBody>
      </p:sp>
      <p:sp>
        <p:nvSpPr>
          <p:cNvPr id="11" name="TextBox 11"/>
          <p:cNvSpPr txBox="1"/>
          <p:nvPr/>
        </p:nvSpPr>
        <p:spPr>
          <a:xfrm>
            <a:off x="142793" y="307975"/>
            <a:ext cx="11928633" cy="278447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eleventh station: </a:t>
            </a:r>
          </a:p>
          <a:p>
            <a:pPr algn="l">
              <a:lnSpc>
                <a:spcPts val="5599"/>
              </a:lnSpc>
            </a:pPr>
            <a:r>
              <a:rPr lang="en-US" sz="3999">
                <a:solidFill>
                  <a:srgbClr val="FFFFFF"/>
                </a:solidFill>
                <a:latin typeface="Montserrat"/>
                <a:ea typeface="Montserrat"/>
                <a:cs typeface="Montserrat"/>
                <a:sym typeface="Montserrat"/>
              </a:rPr>
              <a:t>Jesus is nailed to the cross</a:t>
            </a:r>
          </a:p>
          <a:p>
            <a:pPr algn="l">
              <a:lnSpc>
                <a:spcPts val="5599"/>
              </a:lnSpc>
            </a:pPr>
            <a:endParaRPr lang="en-US" sz="3999">
              <a:solidFill>
                <a:srgbClr val="FFFFFF"/>
              </a:solidFill>
              <a:latin typeface="Montserrat"/>
              <a:ea typeface="Montserrat"/>
              <a:cs typeface="Montserrat"/>
              <a:sym typeface="Montserrat"/>
            </a:endParaRPr>
          </a:p>
          <a:p>
            <a:pPr algn="l">
              <a:lnSpc>
                <a:spcPts val="5599"/>
              </a:lnSpc>
            </a:pPr>
            <a:endParaRPr lang="en-US" sz="3999">
              <a:solidFill>
                <a:srgbClr val="FFFFFF"/>
              </a:solidFill>
              <a:latin typeface="Montserrat"/>
              <a:ea typeface="Montserrat"/>
              <a:cs typeface="Montserrat"/>
              <a:sym typeface="Montserrat"/>
            </a:endParaRPr>
          </a:p>
        </p:txBody>
      </p:sp>
      <p:sp>
        <p:nvSpPr>
          <p:cNvPr id="12" name="TextBox 12"/>
          <p:cNvSpPr txBox="1"/>
          <p:nvPr/>
        </p:nvSpPr>
        <p:spPr>
          <a:xfrm>
            <a:off x="15302507" y="9803420"/>
            <a:ext cx="3334182" cy="428643"/>
          </a:xfrm>
          <a:prstGeom prst="rect">
            <a:avLst/>
          </a:prstGeom>
        </p:spPr>
        <p:txBody>
          <a:bodyPr wrap="square" lIns="0" tIns="0" rIns="0" bIns="0" rtlCol="0" anchor="t">
            <a:spAutoFit/>
          </a:bodyPr>
          <a:lstStyle/>
          <a:p>
            <a:pPr algn="ctr">
              <a:lnSpc>
                <a:spcPts val="3640"/>
              </a:lnSpc>
            </a:pPr>
            <a:r>
              <a:rPr lang="en-US" sz="2600" dirty="0">
                <a:solidFill>
                  <a:srgbClr val="FFFFFF"/>
                </a:solidFill>
                <a:latin typeface="Montserrat"/>
                <a:ea typeface="Montserrat"/>
                <a:cs typeface="Montserrat"/>
                <a:sym typeface="Montserrat"/>
              </a:rPr>
              <a:t>Isaiah 53:5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7061"/>
            <a:ext cx="18288000" cy="10344062"/>
          </a:xfrm>
          <a:custGeom>
            <a:avLst/>
            <a:gdLst/>
            <a:ahLst/>
            <a:cxnLst/>
            <a:rect l="l" t="t" r="r" b="b"/>
            <a:pathLst>
              <a:path w="18894239" h="12588287">
                <a:moveTo>
                  <a:pt x="0" y="0"/>
                </a:moveTo>
                <a:lnTo>
                  <a:pt x="18894239" y="0"/>
                </a:lnTo>
                <a:lnTo>
                  <a:pt x="18894239" y="12588287"/>
                </a:lnTo>
                <a:lnTo>
                  <a:pt x="0" y="12588287"/>
                </a:lnTo>
                <a:lnTo>
                  <a:pt x="0" y="0"/>
                </a:lnTo>
                <a:close/>
              </a:path>
            </a:pathLst>
          </a:custGeom>
          <a:blipFill>
            <a:blip r:embed="rId3">
              <a:alphaModFix amt="24000"/>
            </a:blip>
            <a:stretch>
              <a:fillRect l="-3314" t="-12202" r="-1" b="-9498"/>
            </a:stretch>
          </a:blipFill>
        </p:spPr>
        <p:txBody>
          <a:bodyPr/>
          <a:lstStyle/>
          <a:p>
            <a:endParaRPr lang="en-GB" dirty="0"/>
          </a:p>
        </p:txBody>
      </p:sp>
      <p:sp>
        <p:nvSpPr>
          <p:cNvPr id="3" name="Freeform 3"/>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0" y="123764"/>
            <a:ext cx="8526827" cy="1809872"/>
            <a:chOff x="0" y="0"/>
            <a:chExt cx="2245749" cy="476674"/>
          </a:xfrm>
        </p:grpSpPr>
        <p:sp>
          <p:nvSpPr>
            <p:cNvPr id="5" name="Freeform 5"/>
            <p:cNvSpPr/>
            <p:nvPr/>
          </p:nvSpPr>
          <p:spPr>
            <a:xfrm>
              <a:off x="0" y="0"/>
              <a:ext cx="2245749" cy="476674"/>
            </a:xfrm>
            <a:custGeom>
              <a:avLst/>
              <a:gdLst/>
              <a:ahLst/>
              <a:cxnLst/>
              <a:rect l="l" t="t" r="r" b="b"/>
              <a:pathLst>
                <a:path w="2245749" h="476674">
                  <a:moveTo>
                    <a:pt x="0" y="0"/>
                  </a:moveTo>
                  <a:lnTo>
                    <a:pt x="2245749" y="0"/>
                  </a:lnTo>
                  <a:lnTo>
                    <a:pt x="2245749" y="476674"/>
                  </a:lnTo>
                  <a:lnTo>
                    <a:pt x="0" y="476674"/>
                  </a:lnTo>
                  <a:close/>
                </a:path>
              </a:pathLst>
            </a:custGeom>
            <a:solidFill>
              <a:srgbClr val="222544">
                <a:alpha val="85882"/>
              </a:srgbClr>
            </a:solidFill>
          </p:spPr>
          <p:txBody>
            <a:bodyPr/>
            <a:lstStyle/>
            <a:p>
              <a:endParaRPr lang="en-GB"/>
            </a:p>
          </p:txBody>
        </p:sp>
        <p:sp>
          <p:nvSpPr>
            <p:cNvPr id="6" name="TextBox 6"/>
            <p:cNvSpPr txBox="1"/>
            <p:nvPr/>
          </p:nvSpPr>
          <p:spPr>
            <a:xfrm>
              <a:off x="0" y="-47625"/>
              <a:ext cx="2245749" cy="524299"/>
            </a:xfrm>
            <a:prstGeom prst="rect">
              <a:avLst/>
            </a:prstGeom>
          </p:spPr>
          <p:txBody>
            <a:bodyPr lIns="50800" tIns="50800" rIns="50800" bIns="50800" rtlCol="0" anchor="ctr"/>
            <a:lstStyle/>
            <a:p>
              <a:pPr algn="ctr">
                <a:lnSpc>
                  <a:spcPts val="3640"/>
                </a:lnSpc>
              </a:pPr>
              <a:endParaRPr/>
            </a:p>
          </p:txBody>
        </p:sp>
      </p:grpSp>
      <p:sp>
        <p:nvSpPr>
          <p:cNvPr id="7" name="TextBox 7"/>
          <p:cNvSpPr txBox="1"/>
          <p:nvPr/>
        </p:nvSpPr>
        <p:spPr>
          <a:xfrm>
            <a:off x="142793" y="307975"/>
            <a:ext cx="11928633" cy="278447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eleventh station: </a:t>
            </a:r>
          </a:p>
          <a:p>
            <a:pPr algn="l">
              <a:lnSpc>
                <a:spcPts val="5599"/>
              </a:lnSpc>
            </a:pPr>
            <a:r>
              <a:rPr lang="en-US" sz="3999">
                <a:solidFill>
                  <a:srgbClr val="FFFFFF"/>
                </a:solidFill>
                <a:latin typeface="Montserrat"/>
                <a:ea typeface="Montserrat"/>
                <a:cs typeface="Montserrat"/>
                <a:sym typeface="Montserrat"/>
              </a:rPr>
              <a:t>Jesus is nailed to the cross</a:t>
            </a:r>
          </a:p>
          <a:p>
            <a:pPr algn="l">
              <a:lnSpc>
                <a:spcPts val="5599"/>
              </a:lnSpc>
            </a:pPr>
            <a:endParaRPr lang="en-US" sz="3999">
              <a:solidFill>
                <a:srgbClr val="FFFFFF"/>
              </a:solidFill>
              <a:latin typeface="Montserrat"/>
              <a:ea typeface="Montserrat"/>
              <a:cs typeface="Montserrat"/>
              <a:sym typeface="Montserrat"/>
            </a:endParaRPr>
          </a:p>
          <a:p>
            <a:pPr algn="l">
              <a:lnSpc>
                <a:spcPts val="5599"/>
              </a:lnSpc>
            </a:pPr>
            <a:endParaRPr lang="en-US" sz="3999">
              <a:solidFill>
                <a:srgbClr val="FFFFFF"/>
              </a:solidFill>
              <a:latin typeface="Montserrat"/>
              <a:ea typeface="Montserrat"/>
              <a:cs typeface="Montserrat"/>
              <a:sym typeface="Montserrat"/>
            </a:endParaRPr>
          </a:p>
        </p:txBody>
      </p:sp>
      <p:sp>
        <p:nvSpPr>
          <p:cNvPr id="8" name="TextBox 8"/>
          <p:cNvSpPr txBox="1"/>
          <p:nvPr/>
        </p:nvSpPr>
        <p:spPr>
          <a:xfrm>
            <a:off x="227753" y="2075349"/>
            <a:ext cx="16408837" cy="2079625"/>
          </a:xfrm>
          <a:prstGeom prst="rect">
            <a:avLst/>
          </a:prstGeom>
        </p:spPr>
        <p:txBody>
          <a:bodyPr lIns="0" tIns="0" rIns="0" bIns="0" rtlCol="0" anchor="t">
            <a:spAutoFit/>
          </a:bodyPr>
          <a:lstStyle/>
          <a:p>
            <a:pPr algn="just">
              <a:lnSpc>
                <a:spcPts val="5599"/>
              </a:lnSpc>
            </a:pPr>
            <a:r>
              <a:rPr lang="en-US" sz="3999">
                <a:solidFill>
                  <a:srgbClr val="000000"/>
                </a:solidFill>
                <a:latin typeface="Montserrat"/>
                <a:ea typeface="Montserrat"/>
                <a:cs typeface="Montserrat"/>
                <a:sym typeface="Montserrat"/>
              </a:rPr>
              <a:t>We adore you, O Christ, and we praise you, </a:t>
            </a:r>
          </a:p>
          <a:p>
            <a:pPr algn="just">
              <a:lnSpc>
                <a:spcPts val="5599"/>
              </a:lnSpc>
            </a:pPr>
            <a:r>
              <a:rPr lang="en-US" sz="3999" b="1">
                <a:solidFill>
                  <a:srgbClr val="000000"/>
                </a:solidFill>
                <a:latin typeface="Montserrat Bold"/>
                <a:ea typeface="Montserrat Bold"/>
                <a:cs typeface="Montserrat Bold"/>
                <a:sym typeface="Montserrat Bold"/>
              </a:rPr>
              <a:t>R/ because by your Holy Cross you have redeemed the world.</a:t>
            </a:r>
            <a:r>
              <a:rPr lang="en-US" sz="3999">
                <a:solidFill>
                  <a:srgbClr val="000000"/>
                </a:solidFill>
                <a:latin typeface="Montserrat"/>
                <a:ea typeface="Montserrat"/>
                <a:cs typeface="Montserrat"/>
                <a:sym typeface="Montserrat"/>
              </a:rPr>
              <a:t> </a:t>
            </a:r>
          </a:p>
          <a:p>
            <a:pPr algn="just">
              <a:lnSpc>
                <a:spcPts val="5599"/>
              </a:lnSpc>
            </a:pPr>
            <a:r>
              <a:rPr lang="en-US" sz="3999">
                <a:solidFill>
                  <a:srgbClr val="000000"/>
                </a:solidFill>
                <a:latin typeface="Montserrat"/>
                <a:ea typeface="Montserrat"/>
                <a:cs typeface="Montserrat"/>
                <a:sym typeface="Montserrat"/>
              </a:rPr>
              <a:t> </a:t>
            </a:r>
          </a:p>
        </p:txBody>
      </p:sp>
      <p:sp>
        <p:nvSpPr>
          <p:cNvPr id="9" name="TextBox 9"/>
          <p:cNvSpPr txBox="1"/>
          <p:nvPr/>
        </p:nvSpPr>
        <p:spPr>
          <a:xfrm>
            <a:off x="227753" y="3665645"/>
            <a:ext cx="12680796" cy="11145520"/>
          </a:xfrm>
          <a:prstGeom prst="rect">
            <a:avLst/>
          </a:prstGeom>
        </p:spPr>
        <p:txBody>
          <a:bodyPr lIns="0" tIns="0" rIns="0" bIns="0" rtlCol="0" anchor="t">
            <a:spAutoFit/>
          </a:bodyPr>
          <a:lstStyle/>
          <a:p>
            <a:pPr algn="l">
              <a:lnSpc>
                <a:spcPts val="5180"/>
              </a:lnSpc>
            </a:pPr>
            <a:r>
              <a:rPr lang="en-US" sz="3700" b="1" dirty="0">
                <a:solidFill>
                  <a:srgbClr val="000000"/>
                </a:solidFill>
                <a:latin typeface="Montserrat Bold"/>
                <a:ea typeface="Montserrat Bold"/>
                <a:cs typeface="Montserrat Bold"/>
                <a:sym typeface="Montserrat Bold"/>
              </a:rPr>
              <a:t>Prayer:</a:t>
            </a:r>
          </a:p>
          <a:p>
            <a:pPr algn="l">
              <a:lnSpc>
                <a:spcPts val="5180"/>
              </a:lnSpc>
            </a:pPr>
            <a:r>
              <a:rPr lang="en-US" sz="3700" b="1" dirty="0">
                <a:solidFill>
                  <a:srgbClr val="000000"/>
                </a:solidFill>
                <a:latin typeface="Montserrat Bold"/>
                <a:ea typeface="Montserrat Bold"/>
                <a:cs typeface="Montserrat Bold"/>
                <a:sym typeface="Montserrat Bold"/>
              </a:rPr>
              <a:t>Lord Jesus, </a:t>
            </a:r>
          </a:p>
          <a:p>
            <a:pPr algn="l">
              <a:lnSpc>
                <a:spcPts val="5180"/>
              </a:lnSpc>
            </a:pPr>
            <a:r>
              <a:rPr lang="en-US" sz="3700" b="1" dirty="0">
                <a:solidFill>
                  <a:srgbClr val="000000"/>
                </a:solidFill>
                <a:latin typeface="Montserrat Bold"/>
                <a:ea typeface="Montserrat Bold"/>
                <a:cs typeface="Montserrat Bold"/>
                <a:sym typeface="Montserrat Bold"/>
              </a:rPr>
              <a:t>you stretched out your arms on the cross, </a:t>
            </a:r>
          </a:p>
          <a:p>
            <a:pPr algn="l">
              <a:lnSpc>
                <a:spcPts val="5180"/>
              </a:lnSpc>
            </a:pPr>
            <a:r>
              <a:rPr lang="en-US" sz="3700" b="1" dirty="0">
                <a:solidFill>
                  <a:srgbClr val="000000"/>
                </a:solidFill>
                <a:latin typeface="Montserrat Bold"/>
                <a:ea typeface="Montserrat Bold"/>
                <a:cs typeface="Montserrat Bold"/>
                <a:sym typeface="Montserrat Bold"/>
              </a:rPr>
              <a:t>to embrace all creation. </a:t>
            </a:r>
          </a:p>
          <a:p>
            <a:pPr algn="l">
              <a:lnSpc>
                <a:spcPts val="5180"/>
              </a:lnSpc>
            </a:pPr>
            <a:r>
              <a:rPr lang="en-US" sz="3700" b="1" dirty="0">
                <a:solidFill>
                  <a:srgbClr val="000000"/>
                </a:solidFill>
                <a:latin typeface="Montserrat Bold"/>
                <a:ea typeface="Montserrat Bold"/>
                <a:cs typeface="Montserrat Bold"/>
                <a:sym typeface="Montserrat Bold"/>
              </a:rPr>
              <a:t>Bless all those who  </a:t>
            </a:r>
          </a:p>
          <a:p>
            <a:pPr algn="l">
              <a:lnSpc>
                <a:spcPts val="5180"/>
              </a:lnSpc>
            </a:pPr>
            <a:r>
              <a:rPr lang="en-US" sz="3700" b="1" dirty="0">
                <a:solidFill>
                  <a:srgbClr val="000000"/>
                </a:solidFill>
                <a:latin typeface="Montserrat Bold"/>
                <a:ea typeface="Montserrat Bold"/>
                <a:cs typeface="Montserrat Bold"/>
                <a:sym typeface="Montserrat Bold"/>
              </a:rPr>
              <a:t>reach out in love to their </a:t>
            </a:r>
            <a:r>
              <a:rPr lang="en-US" sz="3700" b="1" dirty="0" err="1">
                <a:solidFill>
                  <a:srgbClr val="000000"/>
                </a:solidFill>
                <a:latin typeface="Montserrat Bold"/>
                <a:ea typeface="Montserrat Bold"/>
                <a:cs typeface="Montserrat Bold"/>
                <a:sym typeface="Montserrat Bold"/>
              </a:rPr>
              <a:t>neighbours</a:t>
            </a:r>
            <a:r>
              <a:rPr lang="en-US" sz="3700" b="1" dirty="0">
                <a:solidFill>
                  <a:srgbClr val="000000"/>
                </a:solidFill>
                <a:latin typeface="Montserrat Bold"/>
                <a:ea typeface="Montserrat Bold"/>
                <a:cs typeface="Montserrat Bold"/>
                <a:sym typeface="Montserrat Bold"/>
              </a:rPr>
              <a:t> </a:t>
            </a:r>
          </a:p>
          <a:p>
            <a:pPr algn="l">
              <a:lnSpc>
                <a:spcPts val="5180"/>
              </a:lnSpc>
            </a:pPr>
            <a:r>
              <a:rPr lang="en-US" sz="3700" b="1" dirty="0">
                <a:solidFill>
                  <a:srgbClr val="000000"/>
                </a:solidFill>
                <a:latin typeface="Montserrat Bold"/>
                <a:ea typeface="Montserrat Bold"/>
                <a:cs typeface="Montserrat Bold"/>
                <a:sym typeface="Montserrat Bold"/>
              </a:rPr>
              <a:t>speak out for justice, </a:t>
            </a:r>
          </a:p>
          <a:p>
            <a:pPr algn="l">
              <a:lnSpc>
                <a:spcPts val="5180"/>
              </a:lnSpc>
            </a:pPr>
            <a:r>
              <a:rPr lang="en-US" sz="3700" b="1" dirty="0">
                <a:solidFill>
                  <a:srgbClr val="000000"/>
                </a:solidFill>
                <a:latin typeface="Montserrat Bold"/>
                <a:ea typeface="Montserrat Bold"/>
                <a:cs typeface="Montserrat Bold"/>
                <a:sym typeface="Montserrat Bold"/>
              </a:rPr>
              <a:t>care for creation </a:t>
            </a:r>
          </a:p>
          <a:p>
            <a:pPr algn="l">
              <a:lnSpc>
                <a:spcPts val="5180"/>
              </a:lnSpc>
            </a:pPr>
            <a:r>
              <a:rPr lang="en-US" sz="3700" b="1" dirty="0">
                <a:solidFill>
                  <a:srgbClr val="000000"/>
                </a:solidFill>
                <a:latin typeface="Montserrat Bold"/>
                <a:ea typeface="Montserrat Bold"/>
                <a:cs typeface="Montserrat Bold"/>
                <a:sym typeface="Montserrat Bold"/>
              </a:rPr>
              <a:t>and work to build your peace. </a:t>
            </a:r>
          </a:p>
          <a:p>
            <a:pPr algn="l">
              <a:lnSpc>
                <a:spcPts val="5180"/>
              </a:lnSpc>
            </a:pPr>
            <a:r>
              <a:rPr lang="en-US" sz="3700" b="1" dirty="0">
                <a:solidFill>
                  <a:srgbClr val="000000"/>
                </a:solidFill>
                <a:latin typeface="Montserrat Bold"/>
                <a:ea typeface="Montserrat Bold"/>
                <a:cs typeface="Montserrat Bold"/>
                <a:sym typeface="Montserrat Bold"/>
              </a:rPr>
              <a:t>Amen. </a:t>
            </a:r>
          </a:p>
          <a:p>
            <a:pPr algn="l">
              <a:lnSpc>
                <a:spcPts val="5180"/>
              </a:lnSpc>
            </a:pPr>
            <a:r>
              <a:rPr lang="en-US" sz="3700" b="1" dirty="0">
                <a:solidFill>
                  <a:srgbClr val="000000"/>
                </a:solidFill>
                <a:latin typeface="Montserrat Bold"/>
                <a:ea typeface="Montserrat Bold"/>
                <a:cs typeface="Montserrat Bold"/>
                <a:sym typeface="Montserrat Bold"/>
              </a:rPr>
              <a:t> </a:t>
            </a:r>
          </a:p>
          <a:p>
            <a:pPr algn="l">
              <a:lnSpc>
                <a:spcPts val="5180"/>
              </a:lnSpc>
            </a:pPr>
            <a:endParaRPr lang="en-US" sz="3700" b="1" dirty="0">
              <a:solidFill>
                <a:srgbClr val="000000"/>
              </a:solidFill>
              <a:latin typeface="Montserrat Bold"/>
              <a:ea typeface="Montserrat Bold"/>
              <a:cs typeface="Montserrat Bold"/>
              <a:sym typeface="Montserrat Bold"/>
            </a:endParaRPr>
          </a:p>
          <a:p>
            <a:pPr algn="l">
              <a:lnSpc>
                <a:spcPts val="5180"/>
              </a:lnSpc>
            </a:pPr>
            <a:endParaRPr lang="en-US" sz="3700" b="1" dirty="0">
              <a:solidFill>
                <a:srgbClr val="000000"/>
              </a:solidFill>
              <a:latin typeface="Montserrat Bold"/>
              <a:ea typeface="Montserrat Bold"/>
              <a:cs typeface="Montserrat Bold"/>
              <a:sym typeface="Montserrat Bold"/>
            </a:endParaRPr>
          </a:p>
          <a:p>
            <a:pPr algn="l">
              <a:lnSpc>
                <a:spcPts val="5180"/>
              </a:lnSpc>
            </a:pPr>
            <a:endParaRPr lang="en-US" sz="3700" b="1" dirty="0">
              <a:solidFill>
                <a:srgbClr val="000000"/>
              </a:solidFill>
              <a:latin typeface="Montserrat Bold"/>
              <a:ea typeface="Montserrat Bold"/>
              <a:cs typeface="Montserrat Bold"/>
              <a:sym typeface="Montserrat Bold"/>
            </a:endParaRPr>
          </a:p>
          <a:p>
            <a:pPr algn="l">
              <a:lnSpc>
                <a:spcPts val="5180"/>
              </a:lnSpc>
            </a:pPr>
            <a:endParaRPr lang="en-US" sz="3700" b="1" dirty="0">
              <a:solidFill>
                <a:srgbClr val="000000"/>
              </a:solidFill>
              <a:latin typeface="Montserrat Bold"/>
              <a:ea typeface="Montserrat Bold"/>
              <a:cs typeface="Montserrat Bold"/>
              <a:sym typeface="Montserrat Bold"/>
            </a:endParaRPr>
          </a:p>
          <a:p>
            <a:pPr algn="l">
              <a:lnSpc>
                <a:spcPts val="5180"/>
              </a:lnSpc>
            </a:pPr>
            <a:r>
              <a:rPr lang="en-US" sz="3700" b="1" dirty="0">
                <a:solidFill>
                  <a:srgbClr val="000000"/>
                </a:solidFill>
                <a:latin typeface="Montserrat Bold"/>
                <a:ea typeface="Montserrat Bold"/>
                <a:cs typeface="Montserrat Bold"/>
                <a:sym typeface="Montserrat Bold"/>
              </a:rPr>
              <a:t> </a:t>
            </a:r>
          </a:p>
          <a:p>
            <a:pPr algn="l">
              <a:lnSpc>
                <a:spcPts val="5180"/>
              </a:lnSpc>
              <a:spcBef>
                <a:spcPct val="0"/>
              </a:spcBef>
            </a:pPr>
            <a:endParaRPr lang="en-US" sz="3700" b="1" dirty="0">
              <a:solidFill>
                <a:srgbClr val="000000"/>
              </a:solidFill>
              <a:latin typeface="Montserrat Bold"/>
              <a:ea typeface="Montserrat Bold"/>
              <a:cs typeface="Montserrat Bold"/>
              <a:sym typeface="Montserrat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GB"/>
          </a:p>
        </p:txBody>
      </p:sp>
      <p:sp>
        <p:nvSpPr>
          <p:cNvPr id="3" name="Freeform 3"/>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15499845" y="8763893"/>
            <a:ext cx="2788155" cy="1523107"/>
            <a:chOff x="0" y="0"/>
            <a:chExt cx="734329" cy="401147"/>
          </a:xfrm>
        </p:grpSpPr>
        <p:sp>
          <p:nvSpPr>
            <p:cNvPr id="5" name="Freeform 5"/>
            <p:cNvSpPr/>
            <p:nvPr/>
          </p:nvSpPr>
          <p:spPr>
            <a:xfrm>
              <a:off x="0" y="0"/>
              <a:ext cx="734329" cy="401147"/>
            </a:xfrm>
            <a:custGeom>
              <a:avLst/>
              <a:gdLst/>
              <a:ahLst/>
              <a:cxnLst/>
              <a:rect l="l" t="t" r="r" b="b"/>
              <a:pathLst>
                <a:path w="734329" h="401147">
                  <a:moveTo>
                    <a:pt x="0" y="0"/>
                  </a:moveTo>
                  <a:lnTo>
                    <a:pt x="734329" y="0"/>
                  </a:lnTo>
                  <a:lnTo>
                    <a:pt x="734329" y="401147"/>
                  </a:lnTo>
                  <a:lnTo>
                    <a:pt x="0" y="401147"/>
                  </a:lnTo>
                  <a:close/>
                </a:path>
              </a:pathLst>
            </a:custGeom>
            <a:solidFill>
              <a:srgbClr val="222544">
                <a:alpha val="85882"/>
              </a:srgbClr>
            </a:solidFill>
          </p:spPr>
          <p:txBody>
            <a:bodyPr/>
            <a:lstStyle/>
            <a:p>
              <a:endParaRPr lang="en-GB"/>
            </a:p>
          </p:txBody>
        </p:sp>
        <p:sp>
          <p:nvSpPr>
            <p:cNvPr id="6" name="TextBox 6"/>
            <p:cNvSpPr txBox="1"/>
            <p:nvPr/>
          </p:nvSpPr>
          <p:spPr>
            <a:xfrm>
              <a:off x="0" y="-47625"/>
              <a:ext cx="734329" cy="448772"/>
            </a:xfrm>
            <a:prstGeom prst="rect">
              <a:avLst/>
            </a:prstGeom>
          </p:spPr>
          <p:txBody>
            <a:bodyPr lIns="50800" tIns="50800" rIns="50800" bIns="50800" rtlCol="0" anchor="ctr"/>
            <a:lstStyle/>
            <a:p>
              <a:pPr algn="ctr">
                <a:lnSpc>
                  <a:spcPts val="3640"/>
                </a:lnSpc>
              </a:pPr>
              <a:endParaRPr/>
            </a:p>
          </p:txBody>
        </p:sp>
      </p:grpSp>
      <p:grpSp>
        <p:nvGrpSpPr>
          <p:cNvPr id="7" name="Group 7"/>
          <p:cNvGrpSpPr/>
          <p:nvPr/>
        </p:nvGrpSpPr>
        <p:grpSpPr>
          <a:xfrm>
            <a:off x="0" y="123764"/>
            <a:ext cx="8526827" cy="1809872"/>
            <a:chOff x="0" y="0"/>
            <a:chExt cx="2245749" cy="476674"/>
          </a:xfrm>
        </p:grpSpPr>
        <p:sp>
          <p:nvSpPr>
            <p:cNvPr id="8" name="Freeform 8"/>
            <p:cNvSpPr/>
            <p:nvPr/>
          </p:nvSpPr>
          <p:spPr>
            <a:xfrm>
              <a:off x="0" y="0"/>
              <a:ext cx="2245749" cy="476674"/>
            </a:xfrm>
            <a:custGeom>
              <a:avLst/>
              <a:gdLst/>
              <a:ahLst/>
              <a:cxnLst/>
              <a:rect l="l" t="t" r="r" b="b"/>
              <a:pathLst>
                <a:path w="2245749" h="476674">
                  <a:moveTo>
                    <a:pt x="0" y="0"/>
                  </a:moveTo>
                  <a:lnTo>
                    <a:pt x="2245749" y="0"/>
                  </a:lnTo>
                  <a:lnTo>
                    <a:pt x="2245749" y="476674"/>
                  </a:lnTo>
                  <a:lnTo>
                    <a:pt x="0" y="476674"/>
                  </a:lnTo>
                  <a:close/>
                </a:path>
              </a:pathLst>
            </a:custGeom>
            <a:solidFill>
              <a:srgbClr val="222544">
                <a:alpha val="85882"/>
              </a:srgbClr>
            </a:solidFill>
          </p:spPr>
          <p:txBody>
            <a:bodyPr/>
            <a:lstStyle/>
            <a:p>
              <a:endParaRPr lang="en-GB"/>
            </a:p>
          </p:txBody>
        </p:sp>
        <p:sp>
          <p:nvSpPr>
            <p:cNvPr id="9" name="TextBox 9"/>
            <p:cNvSpPr txBox="1"/>
            <p:nvPr/>
          </p:nvSpPr>
          <p:spPr>
            <a:xfrm>
              <a:off x="0" y="-47625"/>
              <a:ext cx="2245749" cy="524299"/>
            </a:xfrm>
            <a:prstGeom prst="rect">
              <a:avLst/>
            </a:prstGeom>
          </p:spPr>
          <p:txBody>
            <a:bodyPr lIns="50800" tIns="50800" rIns="50800" bIns="50800" rtlCol="0" anchor="ctr"/>
            <a:lstStyle/>
            <a:p>
              <a:pPr algn="ctr">
                <a:lnSpc>
                  <a:spcPts val="3640"/>
                </a:lnSpc>
              </a:pPr>
              <a:endParaRPr/>
            </a:p>
          </p:txBody>
        </p:sp>
      </p:grpSp>
      <p:sp>
        <p:nvSpPr>
          <p:cNvPr id="10" name="TextBox 10"/>
          <p:cNvSpPr txBox="1"/>
          <p:nvPr/>
        </p:nvSpPr>
        <p:spPr>
          <a:xfrm>
            <a:off x="-920292" y="8965442"/>
            <a:ext cx="18894239" cy="669925"/>
          </a:xfrm>
          <a:prstGeom prst="rect">
            <a:avLst/>
          </a:prstGeom>
        </p:spPr>
        <p:txBody>
          <a:bodyPr lIns="0" tIns="0" rIns="0" bIns="0" rtlCol="0" anchor="t">
            <a:spAutoFit/>
          </a:bodyPr>
          <a:lstStyle/>
          <a:p>
            <a:pPr algn="r">
              <a:lnSpc>
                <a:spcPts val="5599"/>
              </a:lnSpc>
              <a:spcBef>
                <a:spcPct val="0"/>
              </a:spcBef>
            </a:pPr>
            <a:r>
              <a:rPr lang="en-US" sz="3999" i="1">
                <a:solidFill>
                  <a:srgbClr val="FFFFFF"/>
                </a:solidFill>
                <a:latin typeface="Montserrat Italics"/>
                <a:ea typeface="Montserrat Italics"/>
                <a:cs typeface="Montserrat Italics"/>
                <a:sym typeface="Montserrat Italics"/>
              </a:rPr>
              <a:t>“I thirst”</a:t>
            </a:r>
          </a:p>
        </p:txBody>
      </p:sp>
      <p:sp>
        <p:nvSpPr>
          <p:cNvPr id="11" name="TextBox 11"/>
          <p:cNvSpPr txBox="1"/>
          <p:nvPr/>
        </p:nvSpPr>
        <p:spPr>
          <a:xfrm>
            <a:off x="142793" y="307975"/>
            <a:ext cx="11928633" cy="348932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twelfth station: </a:t>
            </a:r>
          </a:p>
          <a:p>
            <a:pPr algn="l">
              <a:lnSpc>
                <a:spcPts val="5599"/>
              </a:lnSpc>
            </a:pPr>
            <a:r>
              <a:rPr lang="en-US" sz="3999">
                <a:solidFill>
                  <a:srgbClr val="FFFFFF"/>
                </a:solidFill>
                <a:latin typeface="Montserrat"/>
                <a:ea typeface="Montserrat"/>
                <a:cs typeface="Montserrat"/>
                <a:sym typeface="Montserrat"/>
              </a:rPr>
              <a:t>Jesus dies on the cross</a:t>
            </a:r>
          </a:p>
          <a:p>
            <a:pPr algn="l">
              <a:lnSpc>
                <a:spcPts val="5599"/>
              </a:lnSpc>
            </a:pPr>
            <a:endParaRPr lang="en-US" sz="3999">
              <a:solidFill>
                <a:srgbClr val="FFFFFF"/>
              </a:solidFill>
              <a:latin typeface="Montserrat"/>
              <a:ea typeface="Montserrat"/>
              <a:cs typeface="Montserrat"/>
              <a:sym typeface="Montserrat"/>
            </a:endParaRPr>
          </a:p>
          <a:p>
            <a:pPr algn="l">
              <a:lnSpc>
                <a:spcPts val="5599"/>
              </a:lnSpc>
            </a:pPr>
            <a:endParaRPr lang="en-US" sz="3999">
              <a:solidFill>
                <a:srgbClr val="FFFFFF"/>
              </a:solidFill>
              <a:latin typeface="Montserrat"/>
              <a:ea typeface="Montserrat"/>
              <a:cs typeface="Montserrat"/>
              <a:sym typeface="Montserrat"/>
            </a:endParaRPr>
          </a:p>
          <a:p>
            <a:pPr algn="l">
              <a:lnSpc>
                <a:spcPts val="5599"/>
              </a:lnSpc>
            </a:pPr>
            <a:endParaRPr lang="en-US" sz="3999">
              <a:solidFill>
                <a:srgbClr val="FFFFFF"/>
              </a:solidFill>
              <a:latin typeface="Montserrat"/>
              <a:ea typeface="Montserrat"/>
              <a:cs typeface="Montserrat"/>
              <a:sym typeface="Montserrat"/>
            </a:endParaRPr>
          </a:p>
        </p:txBody>
      </p:sp>
      <p:sp>
        <p:nvSpPr>
          <p:cNvPr id="12" name="TextBox 12"/>
          <p:cNvSpPr txBox="1"/>
          <p:nvPr/>
        </p:nvSpPr>
        <p:spPr>
          <a:xfrm>
            <a:off x="16202159" y="9587742"/>
            <a:ext cx="1694498" cy="438785"/>
          </a:xfrm>
          <a:prstGeom prst="rect">
            <a:avLst/>
          </a:prstGeom>
        </p:spPr>
        <p:txBody>
          <a:bodyPr lIns="0" tIns="0" rIns="0" bIns="0" rtlCol="0" anchor="t">
            <a:spAutoFit/>
          </a:bodyPr>
          <a:lstStyle/>
          <a:p>
            <a:pPr algn="ctr">
              <a:lnSpc>
                <a:spcPts val="3640"/>
              </a:lnSpc>
            </a:pPr>
            <a:r>
              <a:rPr lang="en-US" sz="2600">
                <a:solidFill>
                  <a:srgbClr val="FFFFFF"/>
                </a:solidFill>
                <a:latin typeface="Montserrat"/>
                <a:ea typeface="Montserrat"/>
                <a:cs typeface="Montserrat"/>
                <a:sym typeface="Montserrat"/>
              </a:rPr>
              <a:t>John 19:28</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18000"/>
            </a:blip>
            <a:stretch>
              <a:fillRect t="-9222" b="-9222"/>
            </a:stretch>
          </a:blipFill>
        </p:spPr>
        <p:txBody>
          <a:bodyPr/>
          <a:lstStyle/>
          <a:p>
            <a:endParaRPr lang="en-GB"/>
          </a:p>
        </p:txBody>
      </p:sp>
      <p:sp>
        <p:nvSpPr>
          <p:cNvPr id="3" name="Freeform 3"/>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0" y="123764"/>
            <a:ext cx="8526827" cy="1809872"/>
            <a:chOff x="0" y="0"/>
            <a:chExt cx="2245749" cy="476674"/>
          </a:xfrm>
        </p:grpSpPr>
        <p:sp>
          <p:nvSpPr>
            <p:cNvPr id="5" name="Freeform 5"/>
            <p:cNvSpPr/>
            <p:nvPr/>
          </p:nvSpPr>
          <p:spPr>
            <a:xfrm>
              <a:off x="0" y="0"/>
              <a:ext cx="2245749" cy="476674"/>
            </a:xfrm>
            <a:custGeom>
              <a:avLst/>
              <a:gdLst/>
              <a:ahLst/>
              <a:cxnLst/>
              <a:rect l="l" t="t" r="r" b="b"/>
              <a:pathLst>
                <a:path w="2245749" h="476674">
                  <a:moveTo>
                    <a:pt x="0" y="0"/>
                  </a:moveTo>
                  <a:lnTo>
                    <a:pt x="2245749" y="0"/>
                  </a:lnTo>
                  <a:lnTo>
                    <a:pt x="2245749" y="476674"/>
                  </a:lnTo>
                  <a:lnTo>
                    <a:pt x="0" y="476674"/>
                  </a:lnTo>
                  <a:close/>
                </a:path>
              </a:pathLst>
            </a:custGeom>
            <a:solidFill>
              <a:srgbClr val="222544">
                <a:alpha val="85882"/>
              </a:srgbClr>
            </a:solidFill>
          </p:spPr>
          <p:txBody>
            <a:bodyPr/>
            <a:lstStyle/>
            <a:p>
              <a:endParaRPr lang="en-GB"/>
            </a:p>
          </p:txBody>
        </p:sp>
        <p:sp>
          <p:nvSpPr>
            <p:cNvPr id="6" name="TextBox 6"/>
            <p:cNvSpPr txBox="1"/>
            <p:nvPr/>
          </p:nvSpPr>
          <p:spPr>
            <a:xfrm>
              <a:off x="0" y="-47625"/>
              <a:ext cx="2245749" cy="524299"/>
            </a:xfrm>
            <a:prstGeom prst="rect">
              <a:avLst/>
            </a:prstGeom>
          </p:spPr>
          <p:txBody>
            <a:bodyPr lIns="50800" tIns="50800" rIns="50800" bIns="50800" rtlCol="0" anchor="ctr"/>
            <a:lstStyle/>
            <a:p>
              <a:pPr algn="ctr">
                <a:lnSpc>
                  <a:spcPts val="3640"/>
                </a:lnSpc>
              </a:pPr>
              <a:endParaRPr/>
            </a:p>
          </p:txBody>
        </p:sp>
      </p:grpSp>
      <p:sp>
        <p:nvSpPr>
          <p:cNvPr id="7" name="TextBox 7"/>
          <p:cNvSpPr txBox="1"/>
          <p:nvPr/>
        </p:nvSpPr>
        <p:spPr>
          <a:xfrm>
            <a:off x="142793" y="307975"/>
            <a:ext cx="11928633" cy="348932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twelfth station: </a:t>
            </a:r>
          </a:p>
          <a:p>
            <a:pPr algn="l">
              <a:lnSpc>
                <a:spcPts val="5599"/>
              </a:lnSpc>
            </a:pPr>
            <a:r>
              <a:rPr lang="en-US" sz="3999">
                <a:solidFill>
                  <a:srgbClr val="FFFFFF"/>
                </a:solidFill>
                <a:latin typeface="Montserrat"/>
                <a:ea typeface="Montserrat"/>
                <a:cs typeface="Montserrat"/>
                <a:sym typeface="Montserrat"/>
              </a:rPr>
              <a:t>Jesus dies on the cross</a:t>
            </a:r>
          </a:p>
          <a:p>
            <a:pPr algn="l">
              <a:lnSpc>
                <a:spcPts val="5599"/>
              </a:lnSpc>
            </a:pPr>
            <a:endParaRPr lang="en-US" sz="3999">
              <a:solidFill>
                <a:srgbClr val="FFFFFF"/>
              </a:solidFill>
              <a:latin typeface="Montserrat"/>
              <a:ea typeface="Montserrat"/>
              <a:cs typeface="Montserrat"/>
              <a:sym typeface="Montserrat"/>
            </a:endParaRPr>
          </a:p>
          <a:p>
            <a:pPr algn="l">
              <a:lnSpc>
                <a:spcPts val="5599"/>
              </a:lnSpc>
            </a:pPr>
            <a:endParaRPr lang="en-US" sz="3999">
              <a:solidFill>
                <a:srgbClr val="FFFFFF"/>
              </a:solidFill>
              <a:latin typeface="Montserrat"/>
              <a:ea typeface="Montserrat"/>
              <a:cs typeface="Montserrat"/>
              <a:sym typeface="Montserrat"/>
            </a:endParaRPr>
          </a:p>
          <a:p>
            <a:pPr algn="l">
              <a:lnSpc>
                <a:spcPts val="5599"/>
              </a:lnSpc>
            </a:pPr>
            <a:endParaRPr lang="en-US" sz="3999">
              <a:solidFill>
                <a:srgbClr val="FFFFFF"/>
              </a:solidFill>
              <a:latin typeface="Montserrat"/>
              <a:ea typeface="Montserrat"/>
              <a:cs typeface="Montserrat"/>
              <a:sym typeface="Montserrat"/>
            </a:endParaRPr>
          </a:p>
        </p:txBody>
      </p:sp>
      <p:sp>
        <p:nvSpPr>
          <p:cNvPr id="8" name="TextBox 8"/>
          <p:cNvSpPr txBox="1"/>
          <p:nvPr/>
        </p:nvSpPr>
        <p:spPr>
          <a:xfrm>
            <a:off x="227753" y="2075349"/>
            <a:ext cx="16408837" cy="2079625"/>
          </a:xfrm>
          <a:prstGeom prst="rect">
            <a:avLst/>
          </a:prstGeom>
        </p:spPr>
        <p:txBody>
          <a:bodyPr lIns="0" tIns="0" rIns="0" bIns="0" rtlCol="0" anchor="t">
            <a:spAutoFit/>
          </a:bodyPr>
          <a:lstStyle/>
          <a:p>
            <a:pPr algn="just">
              <a:lnSpc>
                <a:spcPts val="5599"/>
              </a:lnSpc>
            </a:pPr>
            <a:r>
              <a:rPr lang="en-US" sz="3999">
                <a:solidFill>
                  <a:srgbClr val="000000"/>
                </a:solidFill>
                <a:latin typeface="Montserrat"/>
                <a:ea typeface="Montserrat"/>
                <a:cs typeface="Montserrat"/>
                <a:sym typeface="Montserrat"/>
              </a:rPr>
              <a:t>We adore you, O Christ, and we praise you, </a:t>
            </a:r>
          </a:p>
          <a:p>
            <a:pPr algn="just">
              <a:lnSpc>
                <a:spcPts val="5599"/>
              </a:lnSpc>
            </a:pPr>
            <a:r>
              <a:rPr lang="en-US" sz="3999" b="1">
                <a:solidFill>
                  <a:srgbClr val="000000"/>
                </a:solidFill>
                <a:latin typeface="Montserrat Bold"/>
                <a:ea typeface="Montserrat Bold"/>
                <a:cs typeface="Montserrat Bold"/>
                <a:sym typeface="Montserrat Bold"/>
              </a:rPr>
              <a:t>R/ because by your Holy Cross you have redeemed the world.</a:t>
            </a:r>
            <a:r>
              <a:rPr lang="en-US" sz="3999">
                <a:solidFill>
                  <a:srgbClr val="000000"/>
                </a:solidFill>
                <a:latin typeface="Montserrat"/>
                <a:ea typeface="Montserrat"/>
                <a:cs typeface="Montserrat"/>
                <a:sym typeface="Montserrat"/>
              </a:rPr>
              <a:t> </a:t>
            </a:r>
          </a:p>
          <a:p>
            <a:pPr algn="just">
              <a:lnSpc>
                <a:spcPts val="5599"/>
              </a:lnSpc>
            </a:pPr>
            <a:r>
              <a:rPr lang="en-US" sz="3999">
                <a:solidFill>
                  <a:srgbClr val="000000"/>
                </a:solidFill>
                <a:latin typeface="Montserrat"/>
                <a:ea typeface="Montserrat"/>
                <a:cs typeface="Montserrat"/>
                <a:sym typeface="Montserrat"/>
              </a:rPr>
              <a:t> </a:t>
            </a:r>
          </a:p>
        </p:txBody>
      </p:sp>
      <p:sp>
        <p:nvSpPr>
          <p:cNvPr id="9" name="TextBox 9"/>
          <p:cNvSpPr txBox="1"/>
          <p:nvPr/>
        </p:nvSpPr>
        <p:spPr>
          <a:xfrm>
            <a:off x="142793" y="4297849"/>
            <a:ext cx="12680796" cy="7579360"/>
          </a:xfrm>
          <a:prstGeom prst="rect">
            <a:avLst/>
          </a:prstGeom>
        </p:spPr>
        <p:txBody>
          <a:bodyPr lIns="0" tIns="0" rIns="0" bIns="0" rtlCol="0" anchor="t">
            <a:spAutoFit/>
          </a:bodyPr>
          <a:lstStyle/>
          <a:p>
            <a:pPr algn="l">
              <a:lnSpc>
                <a:spcPts val="5599"/>
              </a:lnSpc>
            </a:pPr>
            <a:r>
              <a:rPr lang="en-US" sz="3999" b="1">
                <a:solidFill>
                  <a:srgbClr val="000000"/>
                </a:solidFill>
                <a:latin typeface="Montserrat Bold"/>
                <a:ea typeface="Montserrat Bold"/>
                <a:cs typeface="Montserrat Bold"/>
                <a:sym typeface="Montserrat Bold"/>
              </a:rPr>
              <a:t>Prayer:</a:t>
            </a:r>
          </a:p>
          <a:p>
            <a:pPr algn="l">
              <a:lnSpc>
                <a:spcPts val="5599"/>
              </a:lnSpc>
            </a:pPr>
            <a:r>
              <a:rPr lang="en-US" sz="3999" b="1">
                <a:solidFill>
                  <a:srgbClr val="000000"/>
                </a:solidFill>
                <a:latin typeface="Montserrat Bold"/>
                <a:ea typeface="Montserrat Bold"/>
                <a:cs typeface="Montserrat Bold"/>
                <a:sym typeface="Montserrat Bold"/>
              </a:rPr>
              <a:t>Jesus, the living water, </a:t>
            </a:r>
          </a:p>
          <a:p>
            <a:pPr algn="l">
              <a:lnSpc>
                <a:spcPts val="5599"/>
              </a:lnSpc>
            </a:pPr>
            <a:r>
              <a:rPr lang="en-US" sz="3999" b="1">
                <a:solidFill>
                  <a:srgbClr val="000000"/>
                </a:solidFill>
                <a:latin typeface="Montserrat Bold"/>
                <a:ea typeface="Montserrat Bold"/>
                <a:cs typeface="Montserrat Bold"/>
                <a:sym typeface="Montserrat Bold"/>
              </a:rPr>
              <a:t>you know what it is to thirst.  </a:t>
            </a:r>
          </a:p>
          <a:p>
            <a:pPr algn="l">
              <a:lnSpc>
                <a:spcPts val="5599"/>
              </a:lnSpc>
            </a:pPr>
            <a:r>
              <a:rPr lang="en-US" sz="3999" b="1">
                <a:solidFill>
                  <a:srgbClr val="000000"/>
                </a:solidFill>
                <a:latin typeface="Montserrat Bold"/>
                <a:ea typeface="Montserrat Bold"/>
                <a:cs typeface="Montserrat Bold"/>
                <a:sym typeface="Montserrat Bold"/>
              </a:rPr>
              <a:t>Let your love well up within us. </a:t>
            </a:r>
          </a:p>
          <a:p>
            <a:pPr algn="l">
              <a:lnSpc>
                <a:spcPts val="5599"/>
              </a:lnSpc>
            </a:pPr>
            <a:r>
              <a:rPr lang="en-US" sz="3999" b="1">
                <a:solidFill>
                  <a:srgbClr val="000000"/>
                </a:solidFill>
                <a:latin typeface="Montserrat Bold"/>
                <a:ea typeface="Montserrat Bold"/>
                <a:cs typeface="Montserrat Bold"/>
                <a:sym typeface="Montserrat Bold"/>
              </a:rPr>
              <a:t>Together may we reshape the world, </a:t>
            </a:r>
          </a:p>
          <a:p>
            <a:pPr algn="l">
              <a:lnSpc>
                <a:spcPts val="5599"/>
              </a:lnSpc>
            </a:pPr>
            <a:r>
              <a:rPr lang="en-US" sz="3999" b="1">
                <a:solidFill>
                  <a:srgbClr val="000000"/>
                </a:solidFill>
                <a:latin typeface="Montserrat Bold"/>
                <a:ea typeface="Montserrat Bold"/>
                <a:cs typeface="Montserrat Bold"/>
                <a:sym typeface="Montserrat Bold"/>
              </a:rPr>
              <a:t>so that the thirst for water, </a:t>
            </a:r>
          </a:p>
          <a:p>
            <a:pPr algn="l">
              <a:lnSpc>
                <a:spcPts val="5599"/>
              </a:lnSpc>
            </a:pPr>
            <a:r>
              <a:rPr lang="en-US" sz="3999" b="1">
                <a:solidFill>
                  <a:srgbClr val="000000"/>
                </a:solidFill>
                <a:latin typeface="Montserrat Bold"/>
                <a:ea typeface="Montserrat Bold"/>
                <a:cs typeface="Montserrat Bold"/>
                <a:sym typeface="Montserrat Bold"/>
              </a:rPr>
              <a:t>and for justice, is satisfied. </a:t>
            </a:r>
          </a:p>
          <a:p>
            <a:pPr algn="l">
              <a:lnSpc>
                <a:spcPts val="5599"/>
              </a:lnSpc>
            </a:pPr>
            <a:r>
              <a:rPr lang="en-US" sz="3999" b="1">
                <a:solidFill>
                  <a:srgbClr val="000000"/>
                </a:solidFill>
                <a:latin typeface="Montserrat Bold"/>
                <a:ea typeface="Montserrat Bold"/>
                <a:cs typeface="Montserrat Bold"/>
                <a:sym typeface="Montserrat Bold"/>
              </a:rPr>
              <a:t>Amen.  </a:t>
            </a:r>
          </a:p>
          <a:p>
            <a:pPr algn="l">
              <a:lnSpc>
                <a:spcPts val="5180"/>
              </a:lnSpc>
            </a:pPr>
            <a:endParaRPr lang="en-US" sz="3999" b="1">
              <a:solidFill>
                <a:srgbClr val="000000"/>
              </a:solidFill>
              <a:latin typeface="Montserrat Bold"/>
              <a:ea typeface="Montserrat Bold"/>
              <a:cs typeface="Montserrat Bold"/>
              <a:sym typeface="Montserrat Bold"/>
            </a:endParaRPr>
          </a:p>
          <a:p>
            <a:pPr algn="l">
              <a:lnSpc>
                <a:spcPts val="5180"/>
              </a:lnSpc>
            </a:pPr>
            <a:r>
              <a:rPr lang="en-US" sz="3700" b="1">
                <a:solidFill>
                  <a:srgbClr val="000000"/>
                </a:solidFill>
                <a:latin typeface="Montserrat Bold"/>
                <a:ea typeface="Montserrat Bold"/>
                <a:cs typeface="Montserrat Bold"/>
                <a:sym typeface="Montserrat Bold"/>
              </a:rPr>
              <a:t> </a:t>
            </a:r>
          </a:p>
          <a:p>
            <a:pPr algn="l">
              <a:lnSpc>
                <a:spcPts val="5180"/>
              </a:lnSpc>
              <a:spcBef>
                <a:spcPct val="0"/>
              </a:spcBef>
            </a:pPr>
            <a:endParaRPr lang="en-US" sz="3700" b="1">
              <a:solidFill>
                <a:srgbClr val="000000"/>
              </a:solidFill>
              <a:latin typeface="Montserrat Bold"/>
              <a:ea typeface="Montserrat Bold"/>
              <a:cs typeface="Montserrat Bold"/>
              <a:sym typeface="Montserrat 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46" y="9751"/>
            <a:ext cx="18628596" cy="10277249"/>
          </a:xfrm>
          <a:custGeom>
            <a:avLst/>
            <a:gdLst/>
            <a:ahLst/>
            <a:cxnLst/>
            <a:rect l="l" t="t" r="r" b="b"/>
            <a:pathLst>
              <a:path w="18628596" h="12419064">
                <a:moveTo>
                  <a:pt x="0" y="0"/>
                </a:moveTo>
                <a:lnTo>
                  <a:pt x="18628595" y="0"/>
                </a:lnTo>
                <a:lnTo>
                  <a:pt x="18628595" y="12419064"/>
                </a:lnTo>
                <a:lnTo>
                  <a:pt x="0" y="12419064"/>
                </a:lnTo>
                <a:lnTo>
                  <a:pt x="0" y="0"/>
                </a:lnTo>
                <a:close/>
              </a:path>
            </a:pathLst>
          </a:custGeom>
          <a:blipFill>
            <a:blip r:embed="rId3"/>
            <a:stretch>
              <a:fillRect b="-20840"/>
            </a:stretch>
          </a:blipFill>
        </p:spPr>
        <p:txBody>
          <a:bodyPr/>
          <a:lstStyle/>
          <a:p>
            <a:endParaRPr lang="en-GB" dirty="0"/>
          </a:p>
        </p:txBody>
      </p:sp>
      <p:sp>
        <p:nvSpPr>
          <p:cNvPr id="3" name="Freeform 3"/>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9446" y="8688204"/>
            <a:ext cx="18628596" cy="1506846"/>
            <a:chOff x="0" y="0"/>
            <a:chExt cx="5564495" cy="401147"/>
          </a:xfrm>
        </p:grpSpPr>
        <p:sp>
          <p:nvSpPr>
            <p:cNvPr id="5" name="Freeform 5"/>
            <p:cNvSpPr/>
            <p:nvPr/>
          </p:nvSpPr>
          <p:spPr>
            <a:xfrm>
              <a:off x="0" y="0"/>
              <a:ext cx="5564494" cy="401147"/>
            </a:xfrm>
            <a:custGeom>
              <a:avLst/>
              <a:gdLst/>
              <a:ahLst/>
              <a:cxnLst/>
              <a:rect l="l" t="t" r="r" b="b"/>
              <a:pathLst>
                <a:path w="5564494" h="401147">
                  <a:moveTo>
                    <a:pt x="0" y="0"/>
                  </a:moveTo>
                  <a:lnTo>
                    <a:pt x="5564494" y="0"/>
                  </a:lnTo>
                  <a:lnTo>
                    <a:pt x="5564494" y="401147"/>
                  </a:lnTo>
                  <a:lnTo>
                    <a:pt x="0" y="401147"/>
                  </a:lnTo>
                  <a:close/>
                </a:path>
              </a:pathLst>
            </a:custGeom>
            <a:solidFill>
              <a:srgbClr val="222544">
                <a:alpha val="85882"/>
              </a:srgbClr>
            </a:solidFill>
          </p:spPr>
          <p:txBody>
            <a:bodyPr/>
            <a:lstStyle/>
            <a:p>
              <a:endParaRPr lang="en-GB" dirty="0"/>
            </a:p>
          </p:txBody>
        </p:sp>
        <p:sp>
          <p:nvSpPr>
            <p:cNvPr id="6" name="TextBox 6"/>
            <p:cNvSpPr txBox="1"/>
            <p:nvPr/>
          </p:nvSpPr>
          <p:spPr>
            <a:xfrm>
              <a:off x="0" y="-47625"/>
              <a:ext cx="5564495" cy="448772"/>
            </a:xfrm>
            <a:prstGeom prst="rect">
              <a:avLst/>
            </a:prstGeom>
          </p:spPr>
          <p:txBody>
            <a:bodyPr lIns="50800" tIns="50800" rIns="50800" bIns="50800" rtlCol="0" anchor="ctr"/>
            <a:lstStyle/>
            <a:p>
              <a:pPr algn="ctr">
                <a:lnSpc>
                  <a:spcPts val="3640"/>
                </a:lnSpc>
              </a:pPr>
              <a:endParaRPr/>
            </a:p>
          </p:txBody>
        </p:sp>
      </p:grpSp>
      <p:grpSp>
        <p:nvGrpSpPr>
          <p:cNvPr id="7" name="Group 7"/>
          <p:cNvGrpSpPr/>
          <p:nvPr/>
        </p:nvGrpSpPr>
        <p:grpSpPr>
          <a:xfrm>
            <a:off x="0" y="123764"/>
            <a:ext cx="10798580" cy="1809872"/>
            <a:chOff x="0" y="0"/>
            <a:chExt cx="2844070" cy="476674"/>
          </a:xfrm>
        </p:grpSpPr>
        <p:sp>
          <p:nvSpPr>
            <p:cNvPr id="8" name="Freeform 8"/>
            <p:cNvSpPr/>
            <p:nvPr/>
          </p:nvSpPr>
          <p:spPr>
            <a:xfrm>
              <a:off x="0" y="0"/>
              <a:ext cx="2844070" cy="476674"/>
            </a:xfrm>
            <a:custGeom>
              <a:avLst/>
              <a:gdLst/>
              <a:ahLst/>
              <a:cxnLst/>
              <a:rect l="l" t="t" r="r" b="b"/>
              <a:pathLst>
                <a:path w="2844070" h="476674">
                  <a:moveTo>
                    <a:pt x="0" y="0"/>
                  </a:moveTo>
                  <a:lnTo>
                    <a:pt x="2844070" y="0"/>
                  </a:lnTo>
                  <a:lnTo>
                    <a:pt x="2844070" y="476674"/>
                  </a:lnTo>
                  <a:lnTo>
                    <a:pt x="0" y="476674"/>
                  </a:lnTo>
                  <a:close/>
                </a:path>
              </a:pathLst>
            </a:custGeom>
            <a:solidFill>
              <a:srgbClr val="222544">
                <a:alpha val="85882"/>
              </a:srgbClr>
            </a:solidFill>
          </p:spPr>
          <p:txBody>
            <a:bodyPr/>
            <a:lstStyle/>
            <a:p>
              <a:endParaRPr lang="en-GB"/>
            </a:p>
          </p:txBody>
        </p:sp>
        <p:sp>
          <p:nvSpPr>
            <p:cNvPr id="9" name="TextBox 9"/>
            <p:cNvSpPr txBox="1"/>
            <p:nvPr/>
          </p:nvSpPr>
          <p:spPr>
            <a:xfrm>
              <a:off x="0" y="-47625"/>
              <a:ext cx="2844070" cy="524299"/>
            </a:xfrm>
            <a:prstGeom prst="rect">
              <a:avLst/>
            </a:prstGeom>
          </p:spPr>
          <p:txBody>
            <a:bodyPr lIns="50800" tIns="50800" rIns="50800" bIns="50800" rtlCol="0" anchor="ctr"/>
            <a:lstStyle/>
            <a:p>
              <a:pPr algn="ctr">
                <a:lnSpc>
                  <a:spcPts val="3640"/>
                </a:lnSpc>
              </a:pPr>
              <a:endParaRPr/>
            </a:p>
          </p:txBody>
        </p:sp>
      </p:grpSp>
      <p:sp>
        <p:nvSpPr>
          <p:cNvPr id="10" name="TextBox 10"/>
          <p:cNvSpPr txBox="1"/>
          <p:nvPr/>
        </p:nvSpPr>
        <p:spPr>
          <a:xfrm>
            <a:off x="142793" y="307975"/>
            <a:ext cx="11928633" cy="489902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thirteenth station: </a:t>
            </a:r>
          </a:p>
          <a:p>
            <a:pPr algn="l">
              <a:lnSpc>
                <a:spcPts val="5599"/>
              </a:lnSpc>
            </a:pPr>
            <a:r>
              <a:rPr lang="en-US" sz="3999">
                <a:solidFill>
                  <a:srgbClr val="FFFFFF"/>
                </a:solidFill>
                <a:latin typeface="Montserrat"/>
                <a:ea typeface="Montserrat"/>
                <a:cs typeface="Montserrat"/>
                <a:sym typeface="Montserrat"/>
              </a:rPr>
              <a:t>Jesus’ body is taken down from the cross </a:t>
            </a:r>
          </a:p>
          <a:p>
            <a:pPr algn="l">
              <a:lnSpc>
                <a:spcPts val="5599"/>
              </a:lnSpc>
            </a:pPr>
            <a:r>
              <a:rPr lang="en-US" sz="3999">
                <a:solidFill>
                  <a:srgbClr val="FFFFFF"/>
                </a:solidFill>
                <a:latin typeface="Montserrat"/>
                <a:ea typeface="Montserrat"/>
                <a:cs typeface="Montserrat"/>
                <a:sym typeface="Montserrat"/>
              </a:rPr>
              <a:t> </a:t>
            </a:r>
          </a:p>
          <a:p>
            <a:pPr algn="l">
              <a:lnSpc>
                <a:spcPts val="5599"/>
              </a:lnSpc>
            </a:pPr>
            <a:endParaRPr lang="en-US" sz="3999">
              <a:solidFill>
                <a:srgbClr val="FFFFFF"/>
              </a:solidFill>
              <a:latin typeface="Montserrat"/>
              <a:ea typeface="Montserrat"/>
              <a:cs typeface="Montserrat"/>
              <a:sym typeface="Montserrat"/>
            </a:endParaRPr>
          </a:p>
          <a:p>
            <a:pPr algn="l">
              <a:lnSpc>
                <a:spcPts val="5599"/>
              </a:lnSpc>
            </a:pPr>
            <a:endParaRPr lang="en-US" sz="3999">
              <a:solidFill>
                <a:srgbClr val="FFFFFF"/>
              </a:solidFill>
              <a:latin typeface="Montserrat"/>
              <a:ea typeface="Montserrat"/>
              <a:cs typeface="Montserrat"/>
              <a:sym typeface="Montserrat"/>
            </a:endParaRPr>
          </a:p>
          <a:p>
            <a:pPr algn="l">
              <a:lnSpc>
                <a:spcPts val="5599"/>
              </a:lnSpc>
            </a:pPr>
            <a:endParaRPr lang="en-US" sz="3999">
              <a:solidFill>
                <a:srgbClr val="FFFFFF"/>
              </a:solidFill>
              <a:latin typeface="Montserrat"/>
              <a:ea typeface="Montserrat"/>
              <a:cs typeface="Montserrat"/>
              <a:sym typeface="Montserrat"/>
            </a:endParaRPr>
          </a:p>
          <a:p>
            <a:pPr algn="l">
              <a:lnSpc>
                <a:spcPts val="5599"/>
              </a:lnSpc>
            </a:pPr>
            <a:endParaRPr lang="en-US" sz="3999">
              <a:solidFill>
                <a:srgbClr val="FFFFFF"/>
              </a:solidFill>
              <a:latin typeface="Montserrat"/>
              <a:ea typeface="Montserrat"/>
              <a:cs typeface="Montserrat"/>
              <a:sym typeface="Montserrat"/>
            </a:endParaRPr>
          </a:p>
        </p:txBody>
      </p:sp>
      <p:sp>
        <p:nvSpPr>
          <p:cNvPr id="11" name="TextBox 11"/>
          <p:cNvSpPr txBox="1"/>
          <p:nvPr/>
        </p:nvSpPr>
        <p:spPr>
          <a:xfrm>
            <a:off x="15078954" y="9587742"/>
            <a:ext cx="2820680" cy="428643"/>
          </a:xfrm>
          <a:prstGeom prst="rect">
            <a:avLst/>
          </a:prstGeom>
        </p:spPr>
        <p:txBody>
          <a:bodyPr wrap="square" lIns="0" tIns="0" rIns="0" bIns="0" rtlCol="0" anchor="t">
            <a:spAutoFit/>
          </a:bodyPr>
          <a:lstStyle/>
          <a:p>
            <a:pPr algn="ctr">
              <a:lnSpc>
                <a:spcPts val="3640"/>
              </a:lnSpc>
            </a:pPr>
            <a:r>
              <a:rPr lang="en-US" sz="2600" dirty="0">
                <a:solidFill>
                  <a:srgbClr val="FFFFFF"/>
                </a:solidFill>
                <a:latin typeface="Montserrat"/>
                <a:ea typeface="Montserrat"/>
                <a:cs typeface="Montserrat"/>
                <a:sym typeface="Montserrat"/>
              </a:rPr>
              <a:t>Mark 15:43</a:t>
            </a:r>
          </a:p>
        </p:txBody>
      </p:sp>
      <p:sp>
        <p:nvSpPr>
          <p:cNvPr id="12" name="TextBox 12"/>
          <p:cNvSpPr txBox="1"/>
          <p:nvPr/>
        </p:nvSpPr>
        <p:spPr>
          <a:xfrm>
            <a:off x="0" y="8795197"/>
            <a:ext cx="18288000" cy="646430"/>
          </a:xfrm>
          <a:prstGeom prst="rect">
            <a:avLst/>
          </a:prstGeom>
        </p:spPr>
        <p:txBody>
          <a:bodyPr lIns="0" tIns="0" rIns="0" bIns="0" rtlCol="0" anchor="t">
            <a:spAutoFit/>
          </a:bodyPr>
          <a:lstStyle/>
          <a:p>
            <a:pPr algn="l">
              <a:lnSpc>
                <a:spcPts val="5320"/>
              </a:lnSpc>
              <a:spcBef>
                <a:spcPct val="0"/>
              </a:spcBef>
            </a:pPr>
            <a:r>
              <a:rPr lang="en-US" sz="3800">
                <a:solidFill>
                  <a:srgbClr val="FFFFFF"/>
                </a:solidFill>
                <a:latin typeface="Montserrat"/>
                <a:ea typeface="Montserrat"/>
                <a:cs typeface="Montserrat"/>
                <a:sym typeface="Montserrat"/>
              </a:rPr>
              <a:t>"Joseph...took courage and went to Pilate and asked for the body of Jesus."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3764"/>
            <a:ext cx="18459831" cy="10163236"/>
          </a:xfrm>
          <a:custGeom>
            <a:avLst/>
            <a:gdLst/>
            <a:ahLst/>
            <a:cxnLst/>
            <a:rect l="l" t="t" r="r" b="b"/>
            <a:pathLst>
              <a:path w="18459831" h="12306554">
                <a:moveTo>
                  <a:pt x="0" y="0"/>
                </a:moveTo>
                <a:lnTo>
                  <a:pt x="18459831" y="0"/>
                </a:lnTo>
                <a:lnTo>
                  <a:pt x="18459831" y="12306554"/>
                </a:lnTo>
                <a:lnTo>
                  <a:pt x="0" y="12306554"/>
                </a:lnTo>
                <a:lnTo>
                  <a:pt x="0" y="0"/>
                </a:lnTo>
                <a:close/>
              </a:path>
            </a:pathLst>
          </a:custGeom>
          <a:blipFill>
            <a:blip r:embed="rId3">
              <a:alphaModFix amt="24000"/>
            </a:blip>
            <a:stretch>
              <a:fillRect b="-22582"/>
            </a:stretch>
          </a:blipFill>
        </p:spPr>
        <p:txBody>
          <a:bodyPr/>
          <a:lstStyle/>
          <a:p>
            <a:endParaRPr lang="en-GB" dirty="0"/>
          </a:p>
        </p:txBody>
      </p:sp>
      <p:sp>
        <p:nvSpPr>
          <p:cNvPr id="3" name="Freeform 3"/>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0" y="123764"/>
            <a:ext cx="10798580" cy="1809872"/>
            <a:chOff x="0" y="0"/>
            <a:chExt cx="2844070" cy="476674"/>
          </a:xfrm>
        </p:grpSpPr>
        <p:sp>
          <p:nvSpPr>
            <p:cNvPr id="5" name="Freeform 5"/>
            <p:cNvSpPr/>
            <p:nvPr/>
          </p:nvSpPr>
          <p:spPr>
            <a:xfrm>
              <a:off x="0" y="0"/>
              <a:ext cx="2844070" cy="476674"/>
            </a:xfrm>
            <a:custGeom>
              <a:avLst/>
              <a:gdLst/>
              <a:ahLst/>
              <a:cxnLst/>
              <a:rect l="l" t="t" r="r" b="b"/>
              <a:pathLst>
                <a:path w="2844070" h="476674">
                  <a:moveTo>
                    <a:pt x="0" y="0"/>
                  </a:moveTo>
                  <a:lnTo>
                    <a:pt x="2844070" y="0"/>
                  </a:lnTo>
                  <a:lnTo>
                    <a:pt x="2844070" y="476674"/>
                  </a:lnTo>
                  <a:lnTo>
                    <a:pt x="0" y="476674"/>
                  </a:lnTo>
                  <a:close/>
                </a:path>
              </a:pathLst>
            </a:custGeom>
            <a:solidFill>
              <a:srgbClr val="222544">
                <a:alpha val="85882"/>
              </a:srgbClr>
            </a:solidFill>
          </p:spPr>
          <p:txBody>
            <a:bodyPr/>
            <a:lstStyle/>
            <a:p>
              <a:endParaRPr lang="en-GB"/>
            </a:p>
          </p:txBody>
        </p:sp>
        <p:sp>
          <p:nvSpPr>
            <p:cNvPr id="6" name="TextBox 6"/>
            <p:cNvSpPr txBox="1"/>
            <p:nvPr/>
          </p:nvSpPr>
          <p:spPr>
            <a:xfrm>
              <a:off x="0" y="-47625"/>
              <a:ext cx="2844070" cy="524299"/>
            </a:xfrm>
            <a:prstGeom prst="rect">
              <a:avLst/>
            </a:prstGeom>
          </p:spPr>
          <p:txBody>
            <a:bodyPr lIns="50800" tIns="50800" rIns="50800" bIns="50800" rtlCol="0" anchor="ctr"/>
            <a:lstStyle/>
            <a:p>
              <a:pPr algn="ctr">
                <a:lnSpc>
                  <a:spcPts val="3640"/>
                </a:lnSpc>
              </a:pPr>
              <a:endParaRPr/>
            </a:p>
          </p:txBody>
        </p:sp>
      </p:grpSp>
      <p:sp>
        <p:nvSpPr>
          <p:cNvPr id="7" name="TextBox 7"/>
          <p:cNvSpPr txBox="1"/>
          <p:nvPr/>
        </p:nvSpPr>
        <p:spPr>
          <a:xfrm>
            <a:off x="142793" y="307975"/>
            <a:ext cx="11928633" cy="489902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thirteenth station: </a:t>
            </a:r>
          </a:p>
          <a:p>
            <a:pPr algn="l">
              <a:lnSpc>
                <a:spcPts val="5599"/>
              </a:lnSpc>
            </a:pPr>
            <a:r>
              <a:rPr lang="en-US" sz="3999">
                <a:solidFill>
                  <a:srgbClr val="FFFFFF"/>
                </a:solidFill>
                <a:latin typeface="Montserrat"/>
                <a:ea typeface="Montserrat"/>
                <a:cs typeface="Montserrat"/>
                <a:sym typeface="Montserrat"/>
              </a:rPr>
              <a:t>Jesus’ body is taken down from the cross </a:t>
            </a:r>
          </a:p>
          <a:p>
            <a:pPr algn="l">
              <a:lnSpc>
                <a:spcPts val="5599"/>
              </a:lnSpc>
            </a:pPr>
            <a:r>
              <a:rPr lang="en-US" sz="3999">
                <a:solidFill>
                  <a:srgbClr val="FFFFFF"/>
                </a:solidFill>
                <a:latin typeface="Montserrat"/>
                <a:ea typeface="Montserrat"/>
                <a:cs typeface="Montserrat"/>
                <a:sym typeface="Montserrat"/>
              </a:rPr>
              <a:t> </a:t>
            </a:r>
          </a:p>
          <a:p>
            <a:pPr algn="l">
              <a:lnSpc>
                <a:spcPts val="5599"/>
              </a:lnSpc>
            </a:pPr>
            <a:endParaRPr lang="en-US" sz="3999">
              <a:solidFill>
                <a:srgbClr val="FFFFFF"/>
              </a:solidFill>
              <a:latin typeface="Montserrat"/>
              <a:ea typeface="Montserrat"/>
              <a:cs typeface="Montserrat"/>
              <a:sym typeface="Montserrat"/>
            </a:endParaRPr>
          </a:p>
          <a:p>
            <a:pPr algn="l">
              <a:lnSpc>
                <a:spcPts val="5599"/>
              </a:lnSpc>
            </a:pPr>
            <a:endParaRPr lang="en-US" sz="3999">
              <a:solidFill>
                <a:srgbClr val="FFFFFF"/>
              </a:solidFill>
              <a:latin typeface="Montserrat"/>
              <a:ea typeface="Montserrat"/>
              <a:cs typeface="Montserrat"/>
              <a:sym typeface="Montserrat"/>
            </a:endParaRPr>
          </a:p>
          <a:p>
            <a:pPr algn="l">
              <a:lnSpc>
                <a:spcPts val="5599"/>
              </a:lnSpc>
            </a:pPr>
            <a:endParaRPr lang="en-US" sz="3999">
              <a:solidFill>
                <a:srgbClr val="FFFFFF"/>
              </a:solidFill>
              <a:latin typeface="Montserrat"/>
              <a:ea typeface="Montserrat"/>
              <a:cs typeface="Montserrat"/>
              <a:sym typeface="Montserrat"/>
            </a:endParaRPr>
          </a:p>
          <a:p>
            <a:pPr algn="l">
              <a:lnSpc>
                <a:spcPts val="5599"/>
              </a:lnSpc>
            </a:pPr>
            <a:endParaRPr lang="en-US" sz="3999">
              <a:solidFill>
                <a:srgbClr val="FFFFFF"/>
              </a:solidFill>
              <a:latin typeface="Montserrat"/>
              <a:ea typeface="Montserrat"/>
              <a:cs typeface="Montserrat"/>
              <a:sym typeface="Montserrat"/>
            </a:endParaRPr>
          </a:p>
        </p:txBody>
      </p:sp>
      <p:sp>
        <p:nvSpPr>
          <p:cNvPr id="8" name="TextBox 8"/>
          <p:cNvSpPr txBox="1"/>
          <p:nvPr/>
        </p:nvSpPr>
        <p:spPr>
          <a:xfrm>
            <a:off x="227753" y="2075349"/>
            <a:ext cx="16419552" cy="2784475"/>
          </a:xfrm>
          <a:prstGeom prst="rect">
            <a:avLst/>
          </a:prstGeom>
        </p:spPr>
        <p:txBody>
          <a:bodyPr lIns="0" tIns="0" rIns="0" bIns="0" rtlCol="0" anchor="t">
            <a:spAutoFit/>
          </a:bodyPr>
          <a:lstStyle/>
          <a:p>
            <a:pPr algn="just">
              <a:lnSpc>
                <a:spcPts val="5599"/>
              </a:lnSpc>
            </a:pPr>
            <a:r>
              <a:rPr lang="en-US" sz="3999">
                <a:solidFill>
                  <a:srgbClr val="000000"/>
                </a:solidFill>
                <a:latin typeface="Montserrat"/>
                <a:ea typeface="Montserrat"/>
                <a:cs typeface="Montserrat"/>
                <a:sym typeface="Montserrat"/>
              </a:rPr>
              <a:t>We adore you, O Christ, and we praise you, </a:t>
            </a:r>
          </a:p>
          <a:p>
            <a:pPr algn="just">
              <a:lnSpc>
                <a:spcPts val="5599"/>
              </a:lnSpc>
            </a:pPr>
            <a:r>
              <a:rPr lang="en-US" sz="3999" b="1">
                <a:solidFill>
                  <a:srgbClr val="000000"/>
                </a:solidFill>
                <a:latin typeface="Montserrat Bold"/>
                <a:ea typeface="Montserrat Bold"/>
                <a:cs typeface="Montserrat Bold"/>
                <a:sym typeface="Montserrat Bold"/>
              </a:rPr>
              <a:t>R/ because by your Holy Cross you have redeemed the world. </a:t>
            </a:r>
          </a:p>
          <a:p>
            <a:pPr algn="just">
              <a:lnSpc>
                <a:spcPts val="5599"/>
              </a:lnSpc>
            </a:pPr>
            <a:r>
              <a:rPr lang="en-US" sz="3999" b="1">
                <a:solidFill>
                  <a:srgbClr val="000000"/>
                </a:solidFill>
                <a:latin typeface="Montserrat Bold"/>
                <a:ea typeface="Montserrat Bold"/>
                <a:cs typeface="Montserrat Bold"/>
                <a:sym typeface="Montserrat Bold"/>
              </a:rPr>
              <a:t> </a:t>
            </a:r>
          </a:p>
          <a:p>
            <a:pPr algn="just">
              <a:lnSpc>
                <a:spcPts val="5599"/>
              </a:lnSpc>
            </a:pPr>
            <a:endParaRPr lang="en-US" sz="3999" b="1">
              <a:solidFill>
                <a:srgbClr val="000000"/>
              </a:solidFill>
              <a:latin typeface="Montserrat Bold"/>
              <a:ea typeface="Montserrat Bold"/>
              <a:cs typeface="Montserrat Bold"/>
              <a:sym typeface="Montserrat Bold"/>
            </a:endParaRPr>
          </a:p>
        </p:txBody>
      </p:sp>
      <p:sp>
        <p:nvSpPr>
          <p:cNvPr id="9" name="TextBox 9"/>
          <p:cNvSpPr txBox="1"/>
          <p:nvPr/>
        </p:nvSpPr>
        <p:spPr>
          <a:xfrm>
            <a:off x="142793" y="4297849"/>
            <a:ext cx="12680796" cy="8284210"/>
          </a:xfrm>
          <a:prstGeom prst="rect">
            <a:avLst/>
          </a:prstGeom>
        </p:spPr>
        <p:txBody>
          <a:bodyPr lIns="0" tIns="0" rIns="0" bIns="0" rtlCol="0" anchor="t">
            <a:spAutoFit/>
          </a:bodyPr>
          <a:lstStyle/>
          <a:p>
            <a:pPr algn="l">
              <a:lnSpc>
                <a:spcPts val="5599"/>
              </a:lnSpc>
            </a:pPr>
            <a:r>
              <a:rPr lang="en-US" sz="3999" b="1" dirty="0">
                <a:solidFill>
                  <a:srgbClr val="000000"/>
                </a:solidFill>
                <a:latin typeface="Montserrat Bold"/>
                <a:ea typeface="Montserrat Bold"/>
                <a:cs typeface="Montserrat Bold"/>
                <a:sym typeface="Montserrat Bold"/>
              </a:rPr>
              <a:t>Prayer:</a:t>
            </a:r>
          </a:p>
          <a:p>
            <a:pPr algn="l">
              <a:lnSpc>
                <a:spcPts val="5599"/>
              </a:lnSpc>
            </a:pPr>
            <a:r>
              <a:rPr lang="en-US" sz="3999" b="1" dirty="0">
                <a:solidFill>
                  <a:srgbClr val="000000"/>
                </a:solidFill>
                <a:latin typeface="Montserrat Bold"/>
                <a:ea typeface="Montserrat Bold"/>
                <a:cs typeface="Montserrat Bold"/>
                <a:sym typeface="Montserrat Bold"/>
              </a:rPr>
              <a:t>Jesus, Lord of life, </a:t>
            </a:r>
          </a:p>
          <a:p>
            <a:pPr algn="l">
              <a:lnSpc>
                <a:spcPts val="5599"/>
              </a:lnSpc>
            </a:pPr>
            <a:r>
              <a:rPr lang="en-US" sz="3999" b="1" dirty="0">
                <a:solidFill>
                  <a:srgbClr val="000000"/>
                </a:solidFill>
                <a:latin typeface="Montserrat Bold"/>
                <a:ea typeface="Montserrat Bold"/>
                <a:cs typeface="Montserrat Bold"/>
                <a:sym typeface="Montserrat Bold"/>
              </a:rPr>
              <a:t>you descended into death. </a:t>
            </a:r>
          </a:p>
          <a:p>
            <a:pPr algn="l">
              <a:lnSpc>
                <a:spcPts val="5599"/>
              </a:lnSpc>
            </a:pPr>
            <a:r>
              <a:rPr lang="en-US" sz="3999" b="1" dirty="0">
                <a:solidFill>
                  <a:srgbClr val="000000"/>
                </a:solidFill>
                <a:latin typeface="Montserrat Bold"/>
                <a:ea typeface="Montserrat Bold"/>
                <a:cs typeface="Montserrat Bold"/>
                <a:sym typeface="Montserrat Bold"/>
              </a:rPr>
              <a:t>May we, the Body of Christ, </a:t>
            </a:r>
          </a:p>
          <a:p>
            <a:pPr algn="l">
              <a:lnSpc>
                <a:spcPts val="5599"/>
              </a:lnSpc>
            </a:pPr>
            <a:r>
              <a:rPr lang="en-US" sz="3999" b="1" dirty="0">
                <a:solidFill>
                  <a:srgbClr val="000000"/>
                </a:solidFill>
                <a:latin typeface="Montserrat Bold"/>
                <a:ea typeface="Montserrat Bold"/>
                <a:cs typeface="Montserrat Bold"/>
                <a:sym typeface="Montserrat Bold"/>
              </a:rPr>
              <a:t>cherish the gift of life  </a:t>
            </a:r>
          </a:p>
          <a:p>
            <a:pPr algn="l">
              <a:lnSpc>
                <a:spcPts val="5599"/>
              </a:lnSpc>
            </a:pPr>
            <a:r>
              <a:rPr lang="en-US" sz="3999" b="1" dirty="0">
                <a:solidFill>
                  <a:srgbClr val="000000"/>
                </a:solidFill>
                <a:latin typeface="Montserrat Bold"/>
                <a:ea typeface="Montserrat Bold"/>
                <a:cs typeface="Montserrat Bold"/>
                <a:sym typeface="Montserrat Bold"/>
              </a:rPr>
              <a:t>and promote the dignity of all people. </a:t>
            </a:r>
          </a:p>
          <a:p>
            <a:pPr algn="l">
              <a:lnSpc>
                <a:spcPts val="5599"/>
              </a:lnSpc>
            </a:pPr>
            <a:r>
              <a:rPr lang="en-US" sz="3999" b="1" dirty="0">
                <a:solidFill>
                  <a:srgbClr val="000000"/>
                </a:solidFill>
                <a:latin typeface="Montserrat Bold"/>
                <a:ea typeface="Montserrat Bold"/>
                <a:cs typeface="Montserrat Bold"/>
                <a:sym typeface="Montserrat Bold"/>
              </a:rPr>
              <a:t>Amen. </a:t>
            </a:r>
          </a:p>
          <a:p>
            <a:pPr algn="l">
              <a:lnSpc>
                <a:spcPts val="5599"/>
              </a:lnSpc>
            </a:pPr>
            <a:r>
              <a:rPr lang="en-US" sz="3999" b="1" dirty="0">
                <a:solidFill>
                  <a:srgbClr val="000000"/>
                </a:solidFill>
                <a:latin typeface="Montserrat Bold"/>
                <a:ea typeface="Montserrat Bold"/>
                <a:cs typeface="Montserrat Bold"/>
                <a:sym typeface="Montserrat Bold"/>
              </a:rPr>
              <a:t> </a:t>
            </a:r>
          </a:p>
          <a:p>
            <a:pPr algn="l">
              <a:lnSpc>
                <a:spcPts val="5599"/>
              </a:lnSpc>
            </a:pPr>
            <a:endParaRPr lang="en-US" sz="3999" b="1" dirty="0">
              <a:solidFill>
                <a:srgbClr val="000000"/>
              </a:solidFill>
              <a:latin typeface="Montserrat Bold"/>
              <a:ea typeface="Montserrat Bold"/>
              <a:cs typeface="Montserrat Bold"/>
              <a:sym typeface="Montserrat Bold"/>
            </a:endParaRPr>
          </a:p>
          <a:p>
            <a:pPr algn="l">
              <a:lnSpc>
                <a:spcPts val="5180"/>
              </a:lnSpc>
            </a:pPr>
            <a:endParaRPr lang="en-US" sz="3999" b="1" dirty="0">
              <a:solidFill>
                <a:srgbClr val="000000"/>
              </a:solidFill>
              <a:latin typeface="Montserrat Bold"/>
              <a:ea typeface="Montserrat Bold"/>
              <a:cs typeface="Montserrat Bold"/>
              <a:sym typeface="Montserrat Bold"/>
            </a:endParaRPr>
          </a:p>
          <a:p>
            <a:pPr algn="l">
              <a:lnSpc>
                <a:spcPts val="5180"/>
              </a:lnSpc>
            </a:pPr>
            <a:r>
              <a:rPr lang="en-US" sz="3700" b="1" dirty="0">
                <a:solidFill>
                  <a:srgbClr val="000000"/>
                </a:solidFill>
                <a:latin typeface="Montserrat Bold"/>
                <a:ea typeface="Montserrat Bold"/>
                <a:cs typeface="Montserrat Bold"/>
                <a:sym typeface="Montserrat Bold"/>
              </a:rPr>
              <a:t> </a:t>
            </a:r>
          </a:p>
          <a:p>
            <a:pPr algn="l">
              <a:lnSpc>
                <a:spcPts val="5180"/>
              </a:lnSpc>
              <a:spcBef>
                <a:spcPct val="0"/>
              </a:spcBef>
            </a:pPr>
            <a:endParaRPr lang="en-US" sz="3700" b="1" dirty="0">
              <a:solidFill>
                <a:srgbClr val="000000"/>
              </a:solidFill>
              <a:latin typeface="Montserrat Bold"/>
              <a:ea typeface="Montserrat Bold"/>
              <a:cs typeface="Montserrat Bold"/>
              <a:sym typeface="Montserrat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626"/>
            <a:ext cx="18288000" cy="10306026"/>
          </a:xfrm>
          <a:custGeom>
            <a:avLst/>
            <a:gdLst/>
            <a:ahLst/>
            <a:cxnLst/>
            <a:rect l="l" t="t" r="r" b="b"/>
            <a:pathLst>
              <a:path w="18321824" h="10306026">
                <a:moveTo>
                  <a:pt x="0" y="0"/>
                </a:moveTo>
                <a:lnTo>
                  <a:pt x="18321824" y="0"/>
                </a:lnTo>
                <a:lnTo>
                  <a:pt x="18321824" y="10306026"/>
                </a:lnTo>
                <a:lnTo>
                  <a:pt x="0" y="10306026"/>
                </a:lnTo>
                <a:lnTo>
                  <a:pt x="0" y="0"/>
                </a:lnTo>
                <a:close/>
              </a:path>
            </a:pathLst>
          </a:custGeom>
          <a:blipFill>
            <a:blip r:embed="rId3"/>
            <a:stretch>
              <a:fillRect/>
            </a:stretch>
          </a:blipFill>
        </p:spPr>
        <p:txBody>
          <a:bodyPr/>
          <a:lstStyle/>
          <a:p>
            <a:endParaRPr lang="en-GB"/>
          </a:p>
        </p:txBody>
      </p:sp>
      <p:sp>
        <p:nvSpPr>
          <p:cNvPr id="3" name="Freeform 3"/>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3276600" y="8856399"/>
            <a:ext cx="15011400" cy="1523107"/>
            <a:chOff x="0" y="0"/>
            <a:chExt cx="5564495" cy="401147"/>
          </a:xfrm>
        </p:grpSpPr>
        <p:sp>
          <p:nvSpPr>
            <p:cNvPr id="5" name="Freeform 5"/>
            <p:cNvSpPr/>
            <p:nvPr/>
          </p:nvSpPr>
          <p:spPr>
            <a:xfrm>
              <a:off x="0" y="0"/>
              <a:ext cx="5564494" cy="401147"/>
            </a:xfrm>
            <a:custGeom>
              <a:avLst/>
              <a:gdLst/>
              <a:ahLst/>
              <a:cxnLst/>
              <a:rect l="l" t="t" r="r" b="b"/>
              <a:pathLst>
                <a:path w="5564494" h="401147">
                  <a:moveTo>
                    <a:pt x="0" y="0"/>
                  </a:moveTo>
                  <a:lnTo>
                    <a:pt x="5564494" y="0"/>
                  </a:lnTo>
                  <a:lnTo>
                    <a:pt x="5564494" y="401147"/>
                  </a:lnTo>
                  <a:lnTo>
                    <a:pt x="0" y="401147"/>
                  </a:lnTo>
                  <a:close/>
                </a:path>
              </a:pathLst>
            </a:custGeom>
            <a:solidFill>
              <a:srgbClr val="222544">
                <a:alpha val="85882"/>
              </a:srgbClr>
            </a:solidFill>
          </p:spPr>
          <p:txBody>
            <a:bodyPr/>
            <a:lstStyle/>
            <a:p>
              <a:endParaRPr lang="en-GB"/>
            </a:p>
          </p:txBody>
        </p:sp>
        <p:sp>
          <p:nvSpPr>
            <p:cNvPr id="6" name="TextBox 6"/>
            <p:cNvSpPr txBox="1"/>
            <p:nvPr/>
          </p:nvSpPr>
          <p:spPr>
            <a:xfrm>
              <a:off x="0" y="-47625"/>
              <a:ext cx="5564495" cy="448772"/>
            </a:xfrm>
            <a:prstGeom prst="rect">
              <a:avLst/>
            </a:prstGeom>
          </p:spPr>
          <p:txBody>
            <a:bodyPr lIns="50800" tIns="50800" rIns="50800" bIns="50800" rtlCol="0" anchor="ctr"/>
            <a:lstStyle/>
            <a:p>
              <a:pPr algn="ctr">
                <a:lnSpc>
                  <a:spcPts val="3640"/>
                </a:lnSpc>
              </a:pPr>
              <a:endParaRPr/>
            </a:p>
          </p:txBody>
        </p:sp>
      </p:grpSp>
      <p:grpSp>
        <p:nvGrpSpPr>
          <p:cNvPr id="7" name="Group 7"/>
          <p:cNvGrpSpPr/>
          <p:nvPr/>
        </p:nvGrpSpPr>
        <p:grpSpPr>
          <a:xfrm>
            <a:off x="0" y="123764"/>
            <a:ext cx="8526827" cy="1809872"/>
            <a:chOff x="0" y="0"/>
            <a:chExt cx="2245749" cy="476674"/>
          </a:xfrm>
        </p:grpSpPr>
        <p:sp>
          <p:nvSpPr>
            <p:cNvPr id="8" name="Freeform 8"/>
            <p:cNvSpPr/>
            <p:nvPr/>
          </p:nvSpPr>
          <p:spPr>
            <a:xfrm>
              <a:off x="0" y="0"/>
              <a:ext cx="2245749" cy="476674"/>
            </a:xfrm>
            <a:custGeom>
              <a:avLst/>
              <a:gdLst/>
              <a:ahLst/>
              <a:cxnLst/>
              <a:rect l="l" t="t" r="r" b="b"/>
              <a:pathLst>
                <a:path w="2245749" h="476674">
                  <a:moveTo>
                    <a:pt x="0" y="0"/>
                  </a:moveTo>
                  <a:lnTo>
                    <a:pt x="2245749" y="0"/>
                  </a:lnTo>
                  <a:lnTo>
                    <a:pt x="2245749" y="476674"/>
                  </a:lnTo>
                  <a:lnTo>
                    <a:pt x="0" y="476674"/>
                  </a:lnTo>
                  <a:close/>
                </a:path>
              </a:pathLst>
            </a:custGeom>
            <a:solidFill>
              <a:srgbClr val="222544">
                <a:alpha val="85882"/>
              </a:srgbClr>
            </a:solidFill>
          </p:spPr>
          <p:txBody>
            <a:bodyPr/>
            <a:lstStyle/>
            <a:p>
              <a:endParaRPr lang="en-GB"/>
            </a:p>
          </p:txBody>
        </p:sp>
        <p:sp>
          <p:nvSpPr>
            <p:cNvPr id="9" name="TextBox 9"/>
            <p:cNvSpPr txBox="1"/>
            <p:nvPr/>
          </p:nvSpPr>
          <p:spPr>
            <a:xfrm>
              <a:off x="0" y="-47625"/>
              <a:ext cx="2245749" cy="524299"/>
            </a:xfrm>
            <a:prstGeom prst="rect">
              <a:avLst/>
            </a:prstGeom>
          </p:spPr>
          <p:txBody>
            <a:bodyPr lIns="50800" tIns="50800" rIns="50800" bIns="50800" rtlCol="0" anchor="ctr"/>
            <a:lstStyle/>
            <a:p>
              <a:pPr algn="ctr">
                <a:lnSpc>
                  <a:spcPts val="3640"/>
                </a:lnSpc>
              </a:pPr>
              <a:endParaRPr/>
            </a:p>
          </p:txBody>
        </p:sp>
      </p:grpSp>
      <p:sp>
        <p:nvSpPr>
          <p:cNvPr id="10" name="TextBox 10"/>
          <p:cNvSpPr txBox="1"/>
          <p:nvPr/>
        </p:nvSpPr>
        <p:spPr>
          <a:xfrm>
            <a:off x="142793" y="307975"/>
            <a:ext cx="11928633" cy="348932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fourteenth station: </a:t>
            </a:r>
          </a:p>
          <a:p>
            <a:pPr algn="l">
              <a:lnSpc>
                <a:spcPts val="5599"/>
              </a:lnSpc>
            </a:pPr>
            <a:r>
              <a:rPr lang="en-US" sz="3999">
                <a:solidFill>
                  <a:srgbClr val="FFFFFF"/>
                </a:solidFill>
                <a:latin typeface="Montserrat"/>
                <a:ea typeface="Montserrat"/>
                <a:cs typeface="Montserrat"/>
                <a:sym typeface="Montserrat"/>
              </a:rPr>
              <a:t>Jesus’ body is laid in the tomb</a:t>
            </a:r>
          </a:p>
          <a:p>
            <a:pPr algn="l">
              <a:lnSpc>
                <a:spcPts val="5599"/>
              </a:lnSpc>
            </a:pPr>
            <a:endParaRPr lang="en-US" sz="3999">
              <a:solidFill>
                <a:srgbClr val="FFFFFF"/>
              </a:solidFill>
              <a:latin typeface="Montserrat"/>
              <a:ea typeface="Montserrat"/>
              <a:cs typeface="Montserrat"/>
              <a:sym typeface="Montserrat"/>
            </a:endParaRPr>
          </a:p>
          <a:p>
            <a:pPr algn="l">
              <a:lnSpc>
                <a:spcPts val="5599"/>
              </a:lnSpc>
            </a:pPr>
            <a:endParaRPr lang="en-US" sz="3999">
              <a:solidFill>
                <a:srgbClr val="FFFFFF"/>
              </a:solidFill>
              <a:latin typeface="Montserrat"/>
              <a:ea typeface="Montserrat"/>
              <a:cs typeface="Montserrat"/>
              <a:sym typeface="Montserrat"/>
            </a:endParaRPr>
          </a:p>
          <a:p>
            <a:pPr algn="l">
              <a:lnSpc>
                <a:spcPts val="5599"/>
              </a:lnSpc>
            </a:pPr>
            <a:endParaRPr lang="en-US" sz="3999">
              <a:solidFill>
                <a:srgbClr val="FFFFFF"/>
              </a:solidFill>
              <a:latin typeface="Montserrat"/>
              <a:ea typeface="Montserrat"/>
              <a:cs typeface="Montserrat"/>
              <a:sym typeface="Montserrat"/>
            </a:endParaRPr>
          </a:p>
        </p:txBody>
      </p:sp>
      <p:sp>
        <p:nvSpPr>
          <p:cNvPr id="11" name="TextBox 11"/>
          <p:cNvSpPr txBox="1"/>
          <p:nvPr/>
        </p:nvSpPr>
        <p:spPr>
          <a:xfrm>
            <a:off x="15354558" y="9591881"/>
            <a:ext cx="3279115" cy="428643"/>
          </a:xfrm>
          <a:prstGeom prst="rect">
            <a:avLst/>
          </a:prstGeom>
        </p:spPr>
        <p:txBody>
          <a:bodyPr wrap="square" lIns="0" tIns="0" rIns="0" bIns="0" rtlCol="0" anchor="t">
            <a:spAutoFit/>
          </a:bodyPr>
          <a:lstStyle/>
          <a:p>
            <a:pPr algn="ctr">
              <a:lnSpc>
                <a:spcPts val="3640"/>
              </a:lnSpc>
            </a:pPr>
            <a:r>
              <a:rPr lang="en-US" sz="2600" dirty="0">
                <a:solidFill>
                  <a:srgbClr val="FFFFFF"/>
                </a:solidFill>
                <a:latin typeface="Montserrat"/>
                <a:ea typeface="Montserrat"/>
                <a:cs typeface="Montserrat"/>
                <a:sym typeface="Montserrat"/>
              </a:rPr>
              <a:t>Mark 15:46</a:t>
            </a:r>
          </a:p>
        </p:txBody>
      </p:sp>
      <p:sp>
        <p:nvSpPr>
          <p:cNvPr id="12" name="TextBox 12"/>
          <p:cNvSpPr txBox="1"/>
          <p:nvPr/>
        </p:nvSpPr>
        <p:spPr>
          <a:xfrm>
            <a:off x="2743200" y="8746220"/>
            <a:ext cx="16236152" cy="665310"/>
          </a:xfrm>
          <a:prstGeom prst="rect">
            <a:avLst/>
          </a:prstGeom>
        </p:spPr>
        <p:txBody>
          <a:bodyPr wrap="square" lIns="0" tIns="0" rIns="0" bIns="0" rtlCol="0" anchor="t">
            <a:spAutoFit/>
          </a:bodyPr>
          <a:lstStyle/>
          <a:p>
            <a:pPr algn="ctr">
              <a:lnSpc>
                <a:spcPts val="5599"/>
              </a:lnSpc>
              <a:spcBef>
                <a:spcPct val="0"/>
              </a:spcBef>
            </a:pPr>
            <a:r>
              <a:rPr lang="en-US" sz="3999" dirty="0">
                <a:solidFill>
                  <a:srgbClr val="FFFFFF"/>
                </a:solidFill>
                <a:latin typeface="Montserrat"/>
                <a:ea typeface="Montserrat"/>
                <a:cs typeface="Montserrat"/>
                <a:sym typeface="Montserrat"/>
              </a:rPr>
              <a:t>“And he rolled a stone against the entrance of the tomb.”</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628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820" b="-10624"/>
            </a:stretch>
          </a:blipFill>
        </p:spPr>
        <p:txBody>
          <a:bodyPr/>
          <a:lstStyle/>
          <a:p>
            <a:endParaRPr lang="en-GB"/>
          </a:p>
        </p:txBody>
      </p:sp>
      <p:sp>
        <p:nvSpPr>
          <p:cNvPr id="3" name="Freeform 3"/>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8790684" y="9000022"/>
            <a:ext cx="9497316" cy="1270690"/>
            <a:chOff x="0" y="0"/>
            <a:chExt cx="2501351" cy="334667"/>
          </a:xfrm>
        </p:grpSpPr>
        <p:sp>
          <p:nvSpPr>
            <p:cNvPr id="5" name="Freeform 5"/>
            <p:cNvSpPr/>
            <p:nvPr/>
          </p:nvSpPr>
          <p:spPr>
            <a:xfrm>
              <a:off x="0" y="0"/>
              <a:ext cx="2501351" cy="334667"/>
            </a:xfrm>
            <a:custGeom>
              <a:avLst/>
              <a:gdLst/>
              <a:ahLst/>
              <a:cxnLst/>
              <a:rect l="l" t="t" r="r" b="b"/>
              <a:pathLst>
                <a:path w="2501351" h="334667">
                  <a:moveTo>
                    <a:pt x="0" y="0"/>
                  </a:moveTo>
                  <a:lnTo>
                    <a:pt x="2501351" y="0"/>
                  </a:lnTo>
                  <a:lnTo>
                    <a:pt x="2501351" y="334667"/>
                  </a:lnTo>
                  <a:lnTo>
                    <a:pt x="0" y="334667"/>
                  </a:lnTo>
                  <a:close/>
                </a:path>
              </a:pathLst>
            </a:custGeom>
            <a:solidFill>
              <a:srgbClr val="222544">
                <a:alpha val="85882"/>
              </a:srgbClr>
            </a:solidFill>
          </p:spPr>
          <p:txBody>
            <a:bodyPr/>
            <a:lstStyle/>
            <a:p>
              <a:endParaRPr lang="en-GB"/>
            </a:p>
          </p:txBody>
        </p:sp>
        <p:sp>
          <p:nvSpPr>
            <p:cNvPr id="6" name="TextBox 6"/>
            <p:cNvSpPr txBox="1"/>
            <p:nvPr/>
          </p:nvSpPr>
          <p:spPr>
            <a:xfrm>
              <a:off x="0" y="-47625"/>
              <a:ext cx="2501351" cy="382292"/>
            </a:xfrm>
            <a:prstGeom prst="rect">
              <a:avLst/>
            </a:prstGeom>
          </p:spPr>
          <p:txBody>
            <a:bodyPr lIns="50800" tIns="50800" rIns="50800" bIns="50800" rtlCol="0" anchor="ctr"/>
            <a:lstStyle/>
            <a:p>
              <a:pPr algn="ctr">
                <a:lnSpc>
                  <a:spcPts val="3640"/>
                </a:lnSpc>
              </a:pPr>
              <a:endParaRPr/>
            </a:p>
          </p:txBody>
        </p:sp>
      </p:grpSp>
      <p:grpSp>
        <p:nvGrpSpPr>
          <p:cNvPr id="7" name="Group 7"/>
          <p:cNvGrpSpPr/>
          <p:nvPr/>
        </p:nvGrpSpPr>
        <p:grpSpPr>
          <a:xfrm>
            <a:off x="0" y="72801"/>
            <a:ext cx="7773990" cy="1809872"/>
            <a:chOff x="0" y="0"/>
            <a:chExt cx="2047470" cy="476674"/>
          </a:xfrm>
        </p:grpSpPr>
        <p:sp>
          <p:nvSpPr>
            <p:cNvPr id="8" name="Freeform 8"/>
            <p:cNvSpPr/>
            <p:nvPr/>
          </p:nvSpPr>
          <p:spPr>
            <a:xfrm>
              <a:off x="0" y="0"/>
              <a:ext cx="2047471" cy="476674"/>
            </a:xfrm>
            <a:custGeom>
              <a:avLst/>
              <a:gdLst/>
              <a:ahLst/>
              <a:cxnLst/>
              <a:rect l="l" t="t" r="r" b="b"/>
              <a:pathLst>
                <a:path w="2047471" h="476674">
                  <a:moveTo>
                    <a:pt x="0" y="0"/>
                  </a:moveTo>
                  <a:lnTo>
                    <a:pt x="2047471" y="0"/>
                  </a:lnTo>
                  <a:lnTo>
                    <a:pt x="2047471" y="476674"/>
                  </a:lnTo>
                  <a:lnTo>
                    <a:pt x="0" y="476674"/>
                  </a:lnTo>
                  <a:close/>
                </a:path>
              </a:pathLst>
            </a:custGeom>
            <a:solidFill>
              <a:srgbClr val="222544">
                <a:alpha val="85882"/>
              </a:srgbClr>
            </a:solidFill>
          </p:spPr>
          <p:txBody>
            <a:bodyPr/>
            <a:lstStyle/>
            <a:p>
              <a:endParaRPr lang="en-GB"/>
            </a:p>
          </p:txBody>
        </p:sp>
        <p:sp>
          <p:nvSpPr>
            <p:cNvPr id="9" name="TextBox 9"/>
            <p:cNvSpPr txBox="1"/>
            <p:nvPr/>
          </p:nvSpPr>
          <p:spPr>
            <a:xfrm>
              <a:off x="0" y="-47625"/>
              <a:ext cx="2047470" cy="524299"/>
            </a:xfrm>
            <a:prstGeom prst="rect">
              <a:avLst/>
            </a:prstGeom>
          </p:spPr>
          <p:txBody>
            <a:bodyPr lIns="50800" tIns="50800" rIns="50800" bIns="50800" rtlCol="0" anchor="ctr"/>
            <a:lstStyle/>
            <a:p>
              <a:pPr algn="ctr">
                <a:lnSpc>
                  <a:spcPts val="3640"/>
                </a:lnSpc>
              </a:pPr>
              <a:endParaRPr/>
            </a:p>
          </p:txBody>
        </p:sp>
      </p:grpSp>
      <p:sp>
        <p:nvSpPr>
          <p:cNvPr id="10" name="TextBox 10"/>
          <p:cNvSpPr txBox="1"/>
          <p:nvPr/>
        </p:nvSpPr>
        <p:spPr>
          <a:xfrm>
            <a:off x="9144000" y="9029578"/>
            <a:ext cx="8592026" cy="1144905"/>
          </a:xfrm>
          <a:prstGeom prst="rect">
            <a:avLst/>
          </a:prstGeom>
        </p:spPr>
        <p:txBody>
          <a:bodyPr lIns="0" tIns="0" rIns="0" bIns="0" rtlCol="0" anchor="t">
            <a:spAutoFit/>
          </a:bodyPr>
          <a:lstStyle/>
          <a:p>
            <a:pPr algn="r">
              <a:lnSpc>
                <a:spcPts val="5599"/>
              </a:lnSpc>
            </a:pPr>
            <a:r>
              <a:rPr lang="en-US" sz="3999" i="1">
                <a:solidFill>
                  <a:srgbClr val="FFFFFF"/>
                </a:solidFill>
                <a:latin typeface="Montserrat Italics"/>
                <a:ea typeface="Montserrat Italics"/>
                <a:cs typeface="Montserrat Italics"/>
                <a:sym typeface="Montserrat Italics"/>
              </a:rPr>
              <a:t>“he delivered him to be crucified.”</a:t>
            </a:r>
          </a:p>
          <a:p>
            <a:pPr algn="r">
              <a:lnSpc>
                <a:spcPts val="3640"/>
              </a:lnSpc>
              <a:spcBef>
                <a:spcPct val="0"/>
              </a:spcBef>
            </a:pPr>
            <a:r>
              <a:rPr lang="en-US" sz="2600" i="1">
                <a:solidFill>
                  <a:srgbClr val="FFFFFF"/>
                </a:solidFill>
                <a:latin typeface="Montserrat Italics"/>
                <a:ea typeface="Montserrat Italics"/>
                <a:cs typeface="Montserrat Italics"/>
                <a:sym typeface="Montserrat Italics"/>
              </a:rPr>
              <a:t>Mark 15:15</a:t>
            </a:r>
          </a:p>
        </p:txBody>
      </p:sp>
      <p:sp>
        <p:nvSpPr>
          <p:cNvPr id="11" name="TextBox 11"/>
          <p:cNvSpPr txBox="1"/>
          <p:nvPr/>
        </p:nvSpPr>
        <p:spPr>
          <a:xfrm>
            <a:off x="195017" y="228284"/>
            <a:ext cx="11928633" cy="137477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first station: </a:t>
            </a:r>
          </a:p>
          <a:p>
            <a:pPr algn="l">
              <a:lnSpc>
                <a:spcPts val="5599"/>
              </a:lnSpc>
            </a:pPr>
            <a:r>
              <a:rPr lang="en-US" sz="3999">
                <a:solidFill>
                  <a:srgbClr val="FFFFFF"/>
                </a:solidFill>
                <a:latin typeface="Montserrat"/>
                <a:ea typeface="Montserrat"/>
                <a:cs typeface="Montserrat"/>
                <a:sym typeface="Montserrat"/>
              </a:rPr>
              <a:t>Jesus is condemned to death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507394" h="10287000">
                <a:moveTo>
                  <a:pt x="0" y="0"/>
                </a:moveTo>
                <a:lnTo>
                  <a:pt x="18507394" y="0"/>
                </a:lnTo>
                <a:lnTo>
                  <a:pt x="18507394" y="10287000"/>
                </a:lnTo>
                <a:lnTo>
                  <a:pt x="0" y="10287000"/>
                </a:lnTo>
                <a:lnTo>
                  <a:pt x="0" y="0"/>
                </a:lnTo>
                <a:close/>
              </a:path>
            </a:pathLst>
          </a:custGeom>
          <a:blipFill>
            <a:blip r:embed="rId3">
              <a:alphaModFix amt="27000"/>
            </a:blip>
            <a:stretch>
              <a:fillRect t="-599" b="-599"/>
            </a:stretch>
          </a:blipFill>
        </p:spPr>
        <p:txBody>
          <a:bodyPr/>
          <a:lstStyle/>
          <a:p>
            <a:endParaRPr lang="en-GB"/>
          </a:p>
        </p:txBody>
      </p:sp>
      <p:sp>
        <p:nvSpPr>
          <p:cNvPr id="3" name="Freeform 3"/>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0" y="123764"/>
            <a:ext cx="8526827" cy="1809872"/>
            <a:chOff x="0" y="0"/>
            <a:chExt cx="2245749" cy="476674"/>
          </a:xfrm>
        </p:grpSpPr>
        <p:sp>
          <p:nvSpPr>
            <p:cNvPr id="5" name="Freeform 5"/>
            <p:cNvSpPr/>
            <p:nvPr/>
          </p:nvSpPr>
          <p:spPr>
            <a:xfrm>
              <a:off x="0" y="0"/>
              <a:ext cx="2245749" cy="476674"/>
            </a:xfrm>
            <a:custGeom>
              <a:avLst/>
              <a:gdLst/>
              <a:ahLst/>
              <a:cxnLst/>
              <a:rect l="l" t="t" r="r" b="b"/>
              <a:pathLst>
                <a:path w="2245749" h="476674">
                  <a:moveTo>
                    <a:pt x="0" y="0"/>
                  </a:moveTo>
                  <a:lnTo>
                    <a:pt x="2245749" y="0"/>
                  </a:lnTo>
                  <a:lnTo>
                    <a:pt x="2245749" y="476674"/>
                  </a:lnTo>
                  <a:lnTo>
                    <a:pt x="0" y="476674"/>
                  </a:lnTo>
                  <a:close/>
                </a:path>
              </a:pathLst>
            </a:custGeom>
            <a:solidFill>
              <a:srgbClr val="222544">
                <a:alpha val="85882"/>
              </a:srgbClr>
            </a:solidFill>
          </p:spPr>
          <p:txBody>
            <a:bodyPr/>
            <a:lstStyle/>
            <a:p>
              <a:endParaRPr lang="en-GB"/>
            </a:p>
          </p:txBody>
        </p:sp>
        <p:sp>
          <p:nvSpPr>
            <p:cNvPr id="6" name="TextBox 6"/>
            <p:cNvSpPr txBox="1"/>
            <p:nvPr/>
          </p:nvSpPr>
          <p:spPr>
            <a:xfrm>
              <a:off x="0" y="-47625"/>
              <a:ext cx="2245749" cy="524299"/>
            </a:xfrm>
            <a:prstGeom prst="rect">
              <a:avLst/>
            </a:prstGeom>
          </p:spPr>
          <p:txBody>
            <a:bodyPr lIns="50800" tIns="50800" rIns="50800" bIns="50800" rtlCol="0" anchor="ctr"/>
            <a:lstStyle/>
            <a:p>
              <a:pPr algn="ctr">
                <a:lnSpc>
                  <a:spcPts val="3640"/>
                </a:lnSpc>
              </a:pPr>
              <a:endParaRPr/>
            </a:p>
          </p:txBody>
        </p:sp>
      </p:grpSp>
      <p:sp>
        <p:nvSpPr>
          <p:cNvPr id="7" name="TextBox 7"/>
          <p:cNvSpPr txBox="1"/>
          <p:nvPr/>
        </p:nvSpPr>
        <p:spPr>
          <a:xfrm>
            <a:off x="142793" y="307975"/>
            <a:ext cx="11928633" cy="348932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fourteenth station: </a:t>
            </a:r>
          </a:p>
          <a:p>
            <a:pPr algn="l">
              <a:lnSpc>
                <a:spcPts val="5599"/>
              </a:lnSpc>
            </a:pPr>
            <a:r>
              <a:rPr lang="en-US" sz="3999">
                <a:solidFill>
                  <a:srgbClr val="FFFFFF"/>
                </a:solidFill>
                <a:latin typeface="Montserrat"/>
                <a:ea typeface="Montserrat"/>
                <a:cs typeface="Montserrat"/>
                <a:sym typeface="Montserrat"/>
              </a:rPr>
              <a:t>Jesus’ body is laid in the tomb</a:t>
            </a:r>
          </a:p>
          <a:p>
            <a:pPr algn="l">
              <a:lnSpc>
                <a:spcPts val="5599"/>
              </a:lnSpc>
            </a:pPr>
            <a:endParaRPr lang="en-US" sz="3999">
              <a:solidFill>
                <a:srgbClr val="FFFFFF"/>
              </a:solidFill>
              <a:latin typeface="Montserrat"/>
              <a:ea typeface="Montserrat"/>
              <a:cs typeface="Montserrat"/>
              <a:sym typeface="Montserrat"/>
            </a:endParaRPr>
          </a:p>
          <a:p>
            <a:pPr algn="l">
              <a:lnSpc>
                <a:spcPts val="5599"/>
              </a:lnSpc>
            </a:pPr>
            <a:endParaRPr lang="en-US" sz="3999">
              <a:solidFill>
                <a:srgbClr val="FFFFFF"/>
              </a:solidFill>
              <a:latin typeface="Montserrat"/>
              <a:ea typeface="Montserrat"/>
              <a:cs typeface="Montserrat"/>
              <a:sym typeface="Montserrat"/>
            </a:endParaRPr>
          </a:p>
          <a:p>
            <a:pPr algn="l">
              <a:lnSpc>
                <a:spcPts val="5599"/>
              </a:lnSpc>
            </a:pPr>
            <a:endParaRPr lang="en-US" sz="3999">
              <a:solidFill>
                <a:srgbClr val="FFFFFF"/>
              </a:solidFill>
              <a:latin typeface="Montserrat"/>
              <a:ea typeface="Montserrat"/>
              <a:cs typeface="Montserrat"/>
              <a:sym typeface="Montserrat"/>
            </a:endParaRPr>
          </a:p>
        </p:txBody>
      </p:sp>
      <p:sp>
        <p:nvSpPr>
          <p:cNvPr id="8" name="TextBox 8"/>
          <p:cNvSpPr txBox="1"/>
          <p:nvPr/>
        </p:nvSpPr>
        <p:spPr>
          <a:xfrm>
            <a:off x="142793" y="2217691"/>
            <a:ext cx="16419552" cy="2079625"/>
          </a:xfrm>
          <a:prstGeom prst="rect">
            <a:avLst/>
          </a:prstGeom>
        </p:spPr>
        <p:txBody>
          <a:bodyPr lIns="0" tIns="0" rIns="0" bIns="0" rtlCol="0" anchor="t">
            <a:spAutoFit/>
          </a:bodyPr>
          <a:lstStyle/>
          <a:p>
            <a:pPr algn="l">
              <a:lnSpc>
                <a:spcPts val="5599"/>
              </a:lnSpc>
              <a:spcBef>
                <a:spcPct val="0"/>
              </a:spcBef>
            </a:pPr>
            <a:r>
              <a:rPr lang="en-US" sz="3999" dirty="0">
                <a:solidFill>
                  <a:srgbClr val="000000"/>
                </a:solidFill>
                <a:latin typeface="Montserrat"/>
                <a:ea typeface="Montserrat"/>
                <a:cs typeface="Montserrat"/>
                <a:sym typeface="Montserrat"/>
              </a:rPr>
              <a:t>We adore you, O Christ, and we praise you, </a:t>
            </a:r>
          </a:p>
          <a:p>
            <a:pPr algn="l">
              <a:lnSpc>
                <a:spcPts val="5599"/>
              </a:lnSpc>
              <a:spcBef>
                <a:spcPct val="0"/>
              </a:spcBef>
            </a:pPr>
            <a:r>
              <a:rPr lang="en-US" sz="3999" b="1" dirty="0">
                <a:solidFill>
                  <a:srgbClr val="000000"/>
                </a:solidFill>
                <a:latin typeface="Montserrat Bold"/>
                <a:ea typeface="Montserrat Bold"/>
                <a:cs typeface="Montserrat Bold"/>
                <a:sym typeface="Montserrat Bold"/>
              </a:rPr>
              <a:t>R/ because by your Holy Cross you have redeemed the world. </a:t>
            </a:r>
          </a:p>
          <a:p>
            <a:pPr algn="l">
              <a:lnSpc>
                <a:spcPts val="5599"/>
              </a:lnSpc>
              <a:spcBef>
                <a:spcPct val="0"/>
              </a:spcBef>
            </a:pPr>
            <a:r>
              <a:rPr lang="en-US" sz="3999" b="1" dirty="0">
                <a:solidFill>
                  <a:srgbClr val="000000"/>
                </a:solidFill>
                <a:latin typeface="Montserrat Bold"/>
                <a:ea typeface="Montserrat Bold"/>
                <a:cs typeface="Montserrat Bold"/>
                <a:sym typeface="Montserrat Bold"/>
              </a:rPr>
              <a:t> </a:t>
            </a:r>
          </a:p>
        </p:txBody>
      </p:sp>
      <p:sp>
        <p:nvSpPr>
          <p:cNvPr id="9" name="TextBox 9"/>
          <p:cNvSpPr txBox="1"/>
          <p:nvPr/>
        </p:nvSpPr>
        <p:spPr>
          <a:xfrm>
            <a:off x="142793" y="4297849"/>
            <a:ext cx="12680796" cy="5560060"/>
          </a:xfrm>
          <a:prstGeom prst="rect">
            <a:avLst/>
          </a:prstGeom>
        </p:spPr>
        <p:txBody>
          <a:bodyPr lIns="0" tIns="0" rIns="0" bIns="0" rtlCol="0" anchor="t">
            <a:spAutoFit/>
          </a:bodyPr>
          <a:lstStyle/>
          <a:p>
            <a:pPr algn="l">
              <a:lnSpc>
                <a:spcPts val="5599"/>
              </a:lnSpc>
            </a:pPr>
            <a:r>
              <a:rPr lang="en-US" sz="3999" b="1" dirty="0">
                <a:solidFill>
                  <a:srgbClr val="000000"/>
                </a:solidFill>
                <a:latin typeface="Montserrat Bold"/>
                <a:ea typeface="Montserrat Bold"/>
                <a:cs typeface="Montserrat Bold"/>
                <a:sym typeface="Montserrat Bold"/>
              </a:rPr>
              <a:t>Prayer:</a:t>
            </a:r>
          </a:p>
          <a:p>
            <a:pPr algn="l">
              <a:lnSpc>
                <a:spcPts val="5599"/>
              </a:lnSpc>
            </a:pPr>
            <a:r>
              <a:rPr lang="en-US" sz="3999" b="1" dirty="0">
                <a:solidFill>
                  <a:srgbClr val="000000"/>
                </a:solidFill>
                <a:latin typeface="Montserrat Bold"/>
                <a:ea typeface="Montserrat Bold"/>
                <a:cs typeface="Montserrat Bold"/>
                <a:sym typeface="Montserrat Bold"/>
              </a:rPr>
              <a:t>Jesus, rock of our salvation,  </a:t>
            </a:r>
          </a:p>
          <a:p>
            <a:pPr algn="l">
              <a:lnSpc>
                <a:spcPts val="5599"/>
              </a:lnSpc>
            </a:pPr>
            <a:r>
              <a:rPr lang="en-US" sz="3999" b="1" dirty="0">
                <a:solidFill>
                  <a:srgbClr val="000000"/>
                </a:solidFill>
                <a:latin typeface="Montserrat Bold"/>
                <a:ea typeface="Montserrat Bold"/>
                <a:cs typeface="Montserrat Bold"/>
                <a:sym typeface="Montserrat Bold"/>
              </a:rPr>
              <a:t>your body was sealed in a tomb, </a:t>
            </a:r>
          </a:p>
          <a:p>
            <a:pPr algn="l">
              <a:lnSpc>
                <a:spcPts val="5599"/>
              </a:lnSpc>
            </a:pPr>
            <a:r>
              <a:rPr lang="en-US" sz="3999" b="1" dirty="0">
                <a:solidFill>
                  <a:srgbClr val="000000"/>
                </a:solidFill>
                <a:latin typeface="Montserrat Bold"/>
                <a:ea typeface="Montserrat Bold"/>
                <a:cs typeface="Montserrat Bold"/>
                <a:sym typeface="Montserrat Bold"/>
              </a:rPr>
              <a:t>May our hearts be broken open </a:t>
            </a:r>
          </a:p>
          <a:p>
            <a:pPr algn="l">
              <a:lnSpc>
                <a:spcPts val="5599"/>
              </a:lnSpc>
            </a:pPr>
            <a:r>
              <a:rPr lang="en-US" sz="3999" b="1" dirty="0">
                <a:solidFill>
                  <a:srgbClr val="000000"/>
                </a:solidFill>
                <a:latin typeface="Montserrat Bold"/>
                <a:ea typeface="Montserrat Bold"/>
                <a:cs typeface="Montserrat Bold"/>
                <a:sym typeface="Montserrat Bold"/>
              </a:rPr>
              <a:t>by the cry of the earth </a:t>
            </a:r>
          </a:p>
          <a:p>
            <a:pPr algn="l">
              <a:lnSpc>
                <a:spcPts val="5599"/>
              </a:lnSpc>
            </a:pPr>
            <a:r>
              <a:rPr lang="en-US" sz="3999" b="1" dirty="0">
                <a:solidFill>
                  <a:srgbClr val="000000"/>
                </a:solidFill>
                <a:latin typeface="Montserrat Bold"/>
                <a:ea typeface="Montserrat Bold"/>
                <a:cs typeface="Montserrat Bold"/>
                <a:sym typeface="Montserrat Bold"/>
              </a:rPr>
              <a:t>and the cry of the poor. </a:t>
            </a:r>
          </a:p>
          <a:p>
            <a:pPr algn="l">
              <a:lnSpc>
                <a:spcPts val="5599"/>
              </a:lnSpc>
            </a:pPr>
            <a:r>
              <a:rPr lang="en-US" sz="3999" b="1" dirty="0">
                <a:solidFill>
                  <a:srgbClr val="000000"/>
                </a:solidFill>
                <a:latin typeface="Montserrat Bold"/>
                <a:ea typeface="Montserrat Bold"/>
                <a:cs typeface="Montserrat Bold"/>
                <a:sym typeface="Montserrat Bold"/>
              </a:rPr>
              <a:t>Amen. </a:t>
            </a:r>
          </a:p>
          <a:p>
            <a:pPr algn="l">
              <a:lnSpc>
                <a:spcPts val="5180"/>
              </a:lnSpc>
              <a:spcBef>
                <a:spcPct val="0"/>
              </a:spcBef>
            </a:pPr>
            <a:endParaRPr lang="en-US" sz="3999" b="1" dirty="0">
              <a:solidFill>
                <a:srgbClr val="000000"/>
              </a:solidFill>
              <a:latin typeface="Montserrat Bold"/>
              <a:ea typeface="Montserrat Bold"/>
              <a:cs typeface="Montserrat Bold"/>
              <a:sym typeface="Montserrat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GB"/>
          </a:p>
        </p:txBody>
      </p:sp>
      <p:sp>
        <p:nvSpPr>
          <p:cNvPr id="3" name="Freeform 3"/>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0" y="8873814"/>
            <a:ext cx="18288000" cy="1523107"/>
            <a:chOff x="0" y="0"/>
            <a:chExt cx="5564495" cy="401147"/>
          </a:xfrm>
        </p:grpSpPr>
        <p:sp>
          <p:nvSpPr>
            <p:cNvPr id="5" name="Freeform 5"/>
            <p:cNvSpPr/>
            <p:nvPr/>
          </p:nvSpPr>
          <p:spPr>
            <a:xfrm>
              <a:off x="0" y="0"/>
              <a:ext cx="5564494" cy="401147"/>
            </a:xfrm>
            <a:custGeom>
              <a:avLst/>
              <a:gdLst/>
              <a:ahLst/>
              <a:cxnLst/>
              <a:rect l="l" t="t" r="r" b="b"/>
              <a:pathLst>
                <a:path w="5564494" h="401147">
                  <a:moveTo>
                    <a:pt x="0" y="0"/>
                  </a:moveTo>
                  <a:lnTo>
                    <a:pt x="5564494" y="0"/>
                  </a:lnTo>
                  <a:lnTo>
                    <a:pt x="5564494" y="401147"/>
                  </a:lnTo>
                  <a:lnTo>
                    <a:pt x="0" y="401147"/>
                  </a:lnTo>
                  <a:close/>
                </a:path>
              </a:pathLst>
            </a:custGeom>
            <a:solidFill>
              <a:srgbClr val="222544">
                <a:alpha val="85882"/>
              </a:srgbClr>
            </a:solidFill>
          </p:spPr>
          <p:txBody>
            <a:bodyPr/>
            <a:lstStyle/>
            <a:p>
              <a:endParaRPr lang="en-GB"/>
            </a:p>
          </p:txBody>
        </p:sp>
        <p:sp>
          <p:nvSpPr>
            <p:cNvPr id="6" name="TextBox 6"/>
            <p:cNvSpPr txBox="1"/>
            <p:nvPr/>
          </p:nvSpPr>
          <p:spPr>
            <a:xfrm>
              <a:off x="0" y="-47625"/>
              <a:ext cx="5564495" cy="448772"/>
            </a:xfrm>
            <a:prstGeom prst="rect">
              <a:avLst/>
            </a:prstGeom>
          </p:spPr>
          <p:txBody>
            <a:bodyPr lIns="50800" tIns="50800" rIns="50800" bIns="50800" rtlCol="0" anchor="ctr"/>
            <a:lstStyle/>
            <a:p>
              <a:pPr algn="ctr">
                <a:lnSpc>
                  <a:spcPts val="3640"/>
                </a:lnSpc>
              </a:pPr>
              <a:endParaRPr/>
            </a:p>
          </p:txBody>
        </p:sp>
      </p:grpSp>
      <p:grpSp>
        <p:nvGrpSpPr>
          <p:cNvPr id="7" name="Group 7"/>
          <p:cNvGrpSpPr/>
          <p:nvPr/>
        </p:nvGrpSpPr>
        <p:grpSpPr>
          <a:xfrm>
            <a:off x="0" y="123764"/>
            <a:ext cx="8526827" cy="1809872"/>
            <a:chOff x="0" y="0"/>
            <a:chExt cx="2245749" cy="476674"/>
          </a:xfrm>
        </p:grpSpPr>
        <p:sp>
          <p:nvSpPr>
            <p:cNvPr id="8" name="Freeform 8"/>
            <p:cNvSpPr/>
            <p:nvPr/>
          </p:nvSpPr>
          <p:spPr>
            <a:xfrm>
              <a:off x="0" y="0"/>
              <a:ext cx="2245749" cy="476674"/>
            </a:xfrm>
            <a:custGeom>
              <a:avLst/>
              <a:gdLst/>
              <a:ahLst/>
              <a:cxnLst/>
              <a:rect l="l" t="t" r="r" b="b"/>
              <a:pathLst>
                <a:path w="2245749" h="476674">
                  <a:moveTo>
                    <a:pt x="0" y="0"/>
                  </a:moveTo>
                  <a:lnTo>
                    <a:pt x="2245749" y="0"/>
                  </a:lnTo>
                  <a:lnTo>
                    <a:pt x="2245749" y="476674"/>
                  </a:lnTo>
                  <a:lnTo>
                    <a:pt x="0" y="476674"/>
                  </a:lnTo>
                  <a:close/>
                </a:path>
              </a:pathLst>
            </a:custGeom>
            <a:solidFill>
              <a:srgbClr val="222544">
                <a:alpha val="85882"/>
              </a:srgbClr>
            </a:solidFill>
          </p:spPr>
          <p:txBody>
            <a:bodyPr/>
            <a:lstStyle/>
            <a:p>
              <a:endParaRPr lang="en-GB"/>
            </a:p>
          </p:txBody>
        </p:sp>
        <p:sp>
          <p:nvSpPr>
            <p:cNvPr id="9" name="TextBox 9"/>
            <p:cNvSpPr txBox="1"/>
            <p:nvPr/>
          </p:nvSpPr>
          <p:spPr>
            <a:xfrm>
              <a:off x="0" y="-47625"/>
              <a:ext cx="2245749" cy="524299"/>
            </a:xfrm>
            <a:prstGeom prst="rect">
              <a:avLst/>
            </a:prstGeom>
          </p:spPr>
          <p:txBody>
            <a:bodyPr lIns="50800" tIns="50800" rIns="50800" bIns="50800" rtlCol="0" anchor="ctr"/>
            <a:lstStyle/>
            <a:p>
              <a:pPr algn="ctr">
                <a:lnSpc>
                  <a:spcPts val="3640"/>
                </a:lnSpc>
              </a:pPr>
              <a:endParaRPr/>
            </a:p>
          </p:txBody>
        </p:sp>
      </p:grpSp>
      <p:sp>
        <p:nvSpPr>
          <p:cNvPr id="10" name="TextBox 10"/>
          <p:cNvSpPr txBox="1"/>
          <p:nvPr/>
        </p:nvSpPr>
        <p:spPr>
          <a:xfrm>
            <a:off x="142793" y="307975"/>
            <a:ext cx="11928633" cy="348932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fifteenth station: </a:t>
            </a:r>
          </a:p>
          <a:p>
            <a:pPr algn="l">
              <a:lnSpc>
                <a:spcPts val="5599"/>
              </a:lnSpc>
            </a:pPr>
            <a:r>
              <a:rPr lang="en-US" sz="3999">
                <a:solidFill>
                  <a:srgbClr val="FFFFFF"/>
                </a:solidFill>
                <a:latin typeface="Montserrat"/>
                <a:ea typeface="Montserrat"/>
                <a:cs typeface="Montserrat"/>
                <a:sym typeface="Montserrat"/>
              </a:rPr>
              <a:t>Jesus rises from the dead</a:t>
            </a:r>
          </a:p>
          <a:p>
            <a:pPr algn="l">
              <a:lnSpc>
                <a:spcPts val="5599"/>
              </a:lnSpc>
            </a:pPr>
            <a:endParaRPr lang="en-US" sz="3999">
              <a:solidFill>
                <a:srgbClr val="FFFFFF"/>
              </a:solidFill>
              <a:latin typeface="Montserrat"/>
              <a:ea typeface="Montserrat"/>
              <a:cs typeface="Montserrat"/>
              <a:sym typeface="Montserrat"/>
            </a:endParaRPr>
          </a:p>
          <a:p>
            <a:pPr algn="l">
              <a:lnSpc>
                <a:spcPts val="5599"/>
              </a:lnSpc>
            </a:pPr>
            <a:endParaRPr lang="en-US" sz="3999">
              <a:solidFill>
                <a:srgbClr val="FFFFFF"/>
              </a:solidFill>
              <a:latin typeface="Montserrat"/>
              <a:ea typeface="Montserrat"/>
              <a:cs typeface="Montserrat"/>
              <a:sym typeface="Montserrat"/>
            </a:endParaRPr>
          </a:p>
          <a:p>
            <a:pPr algn="l">
              <a:lnSpc>
                <a:spcPts val="5599"/>
              </a:lnSpc>
            </a:pPr>
            <a:endParaRPr lang="en-US" sz="3999">
              <a:solidFill>
                <a:srgbClr val="FFFFFF"/>
              </a:solidFill>
              <a:latin typeface="Montserrat"/>
              <a:ea typeface="Montserrat"/>
              <a:cs typeface="Montserrat"/>
              <a:sym typeface="Montserrat"/>
            </a:endParaRPr>
          </a:p>
        </p:txBody>
      </p:sp>
      <p:sp>
        <p:nvSpPr>
          <p:cNvPr id="11" name="TextBox 11"/>
          <p:cNvSpPr txBox="1"/>
          <p:nvPr/>
        </p:nvSpPr>
        <p:spPr>
          <a:xfrm>
            <a:off x="15078953" y="9587742"/>
            <a:ext cx="2788057" cy="435571"/>
          </a:xfrm>
          <a:prstGeom prst="rect">
            <a:avLst/>
          </a:prstGeom>
        </p:spPr>
        <p:txBody>
          <a:bodyPr wrap="square" lIns="0" tIns="0" rIns="0" bIns="0" rtlCol="0" anchor="t">
            <a:spAutoFit/>
          </a:bodyPr>
          <a:lstStyle/>
          <a:p>
            <a:pPr algn="ctr">
              <a:lnSpc>
                <a:spcPts val="3640"/>
              </a:lnSpc>
            </a:pPr>
            <a:r>
              <a:rPr lang="en-US" sz="2600">
                <a:solidFill>
                  <a:srgbClr val="FFFFFF"/>
                </a:solidFill>
                <a:latin typeface="Montserrat"/>
                <a:ea typeface="Montserrat"/>
                <a:cs typeface="Montserrat"/>
                <a:sym typeface="Montserrat"/>
              </a:rPr>
              <a:t>Luke  24:5</a:t>
            </a:r>
          </a:p>
        </p:txBody>
      </p:sp>
      <p:sp>
        <p:nvSpPr>
          <p:cNvPr id="12" name="TextBox 12"/>
          <p:cNvSpPr txBox="1"/>
          <p:nvPr/>
        </p:nvSpPr>
        <p:spPr>
          <a:xfrm>
            <a:off x="0" y="8988937"/>
            <a:ext cx="18288000" cy="646430"/>
          </a:xfrm>
          <a:prstGeom prst="rect">
            <a:avLst/>
          </a:prstGeom>
        </p:spPr>
        <p:txBody>
          <a:bodyPr lIns="0" tIns="0" rIns="0" bIns="0" rtlCol="0" anchor="t">
            <a:spAutoFit/>
          </a:bodyPr>
          <a:lstStyle/>
          <a:p>
            <a:pPr algn="l">
              <a:lnSpc>
                <a:spcPts val="5320"/>
              </a:lnSpc>
              <a:spcBef>
                <a:spcPct val="0"/>
              </a:spcBef>
            </a:pPr>
            <a:r>
              <a:rPr lang="en-US" sz="3800">
                <a:solidFill>
                  <a:srgbClr val="FFFFFF"/>
                </a:solidFill>
                <a:latin typeface="Montserrat"/>
                <a:ea typeface="Montserrat"/>
                <a:cs typeface="Montserrat"/>
                <a:sym typeface="Montserrat"/>
              </a:rPr>
              <a:t>“Why do you seek the living among the dead? He is not here but has risen.”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35000"/>
            </a:blip>
            <a:stretch>
              <a:fillRect t="-9259" b="-9259"/>
            </a:stretch>
          </a:blipFill>
        </p:spPr>
        <p:txBody>
          <a:bodyPr/>
          <a:lstStyle/>
          <a:p>
            <a:endParaRPr lang="en-GB" dirty="0"/>
          </a:p>
        </p:txBody>
      </p:sp>
      <p:sp>
        <p:nvSpPr>
          <p:cNvPr id="3" name="Freeform 3"/>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0" y="123764"/>
            <a:ext cx="8526827" cy="1809872"/>
            <a:chOff x="0" y="0"/>
            <a:chExt cx="2245749" cy="476674"/>
          </a:xfrm>
        </p:grpSpPr>
        <p:sp>
          <p:nvSpPr>
            <p:cNvPr id="5" name="Freeform 5"/>
            <p:cNvSpPr/>
            <p:nvPr/>
          </p:nvSpPr>
          <p:spPr>
            <a:xfrm>
              <a:off x="0" y="0"/>
              <a:ext cx="2245749" cy="476674"/>
            </a:xfrm>
            <a:custGeom>
              <a:avLst/>
              <a:gdLst/>
              <a:ahLst/>
              <a:cxnLst/>
              <a:rect l="l" t="t" r="r" b="b"/>
              <a:pathLst>
                <a:path w="2245749" h="476674">
                  <a:moveTo>
                    <a:pt x="0" y="0"/>
                  </a:moveTo>
                  <a:lnTo>
                    <a:pt x="2245749" y="0"/>
                  </a:lnTo>
                  <a:lnTo>
                    <a:pt x="2245749" y="476674"/>
                  </a:lnTo>
                  <a:lnTo>
                    <a:pt x="0" y="476674"/>
                  </a:lnTo>
                  <a:close/>
                </a:path>
              </a:pathLst>
            </a:custGeom>
            <a:solidFill>
              <a:srgbClr val="222544">
                <a:alpha val="85882"/>
              </a:srgbClr>
            </a:solidFill>
          </p:spPr>
          <p:txBody>
            <a:bodyPr/>
            <a:lstStyle/>
            <a:p>
              <a:endParaRPr lang="en-GB"/>
            </a:p>
          </p:txBody>
        </p:sp>
        <p:sp>
          <p:nvSpPr>
            <p:cNvPr id="6" name="TextBox 6"/>
            <p:cNvSpPr txBox="1"/>
            <p:nvPr/>
          </p:nvSpPr>
          <p:spPr>
            <a:xfrm>
              <a:off x="0" y="-47625"/>
              <a:ext cx="2245749" cy="524299"/>
            </a:xfrm>
            <a:prstGeom prst="rect">
              <a:avLst/>
            </a:prstGeom>
          </p:spPr>
          <p:txBody>
            <a:bodyPr lIns="50800" tIns="50800" rIns="50800" bIns="50800" rtlCol="0" anchor="ctr"/>
            <a:lstStyle/>
            <a:p>
              <a:pPr algn="ctr">
                <a:lnSpc>
                  <a:spcPts val="3640"/>
                </a:lnSpc>
              </a:pPr>
              <a:endParaRPr/>
            </a:p>
          </p:txBody>
        </p:sp>
      </p:grpSp>
      <p:sp>
        <p:nvSpPr>
          <p:cNvPr id="7" name="TextBox 7"/>
          <p:cNvSpPr txBox="1"/>
          <p:nvPr/>
        </p:nvSpPr>
        <p:spPr>
          <a:xfrm>
            <a:off x="142793" y="307975"/>
            <a:ext cx="11928633" cy="348932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fifteenth station: </a:t>
            </a:r>
          </a:p>
          <a:p>
            <a:pPr algn="l">
              <a:lnSpc>
                <a:spcPts val="5599"/>
              </a:lnSpc>
            </a:pPr>
            <a:r>
              <a:rPr lang="en-US" sz="3999">
                <a:solidFill>
                  <a:srgbClr val="FFFFFF"/>
                </a:solidFill>
                <a:latin typeface="Montserrat"/>
                <a:ea typeface="Montserrat"/>
                <a:cs typeface="Montserrat"/>
                <a:sym typeface="Montserrat"/>
              </a:rPr>
              <a:t>Jesus rises from the dead</a:t>
            </a:r>
          </a:p>
          <a:p>
            <a:pPr algn="l">
              <a:lnSpc>
                <a:spcPts val="5599"/>
              </a:lnSpc>
            </a:pPr>
            <a:endParaRPr lang="en-US" sz="3999">
              <a:solidFill>
                <a:srgbClr val="FFFFFF"/>
              </a:solidFill>
              <a:latin typeface="Montserrat"/>
              <a:ea typeface="Montserrat"/>
              <a:cs typeface="Montserrat"/>
              <a:sym typeface="Montserrat"/>
            </a:endParaRPr>
          </a:p>
          <a:p>
            <a:pPr algn="l">
              <a:lnSpc>
                <a:spcPts val="5599"/>
              </a:lnSpc>
            </a:pPr>
            <a:endParaRPr lang="en-US" sz="3999">
              <a:solidFill>
                <a:srgbClr val="FFFFFF"/>
              </a:solidFill>
              <a:latin typeface="Montserrat"/>
              <a:ea typeface="Montserrat"/>
              <a:cs typeface="Montserrat"/>
              <a:sym typeface="Montserrat"/>
            </a:endParaRPr>
          </a:p>
          <a:p>
            <a:pPr algn="l">
              <a:lnSpc>
                <a:spcPts val="5599"/>
              </a:lnSpc>
            </a:pPr>
            <a:endParaRPr lang="en-US" sz="3999">
              <a:solidFill>
                <a:srgbClr val="FFFFFF"/>
              </a:solidFill>
              <a:latin typeface="Montserrat"/>
              <a:ea typeface="Montserrat"/>
              <a:cs typeface="Montserrat"/>
              <a:sym typeface="Montserrat"/>
            </a:endParaRPr>
          </a:p>
        </p:txBody>
      </p:sp>
      <p:sp>
        <p:nvSpPr>
          <p:cNvPr id="8" name="TextBox 8"/>
          <p:cNvSpPr txBox="1"/>
          <p:nvPr/>
        </p:nvSpPr>
        <p:spPr>
          <a:xfrm>
            <a:off x="317051" y="2212816"/>
            <a:ext cx="16419552" cy="2079625"/>
          </a:xfrm>
          <a:prstGeom prst="rect">
            <a:avLst/>
          </a:prstGeom>
        </p:spPr>
        <p:txBody>
          <a:bodyPr lIns="0" tIns="0" rIns="0" bIns="0" rtlCol="0" anchor="t">
            <a:spAutoFit/>
          </a:bodyPr>
          <a:lstStyle/>
          <a:p>
            <a:pPr algn="l">
              <a:lnSpc>
                <a:spcPts val="5599"/>
              </a:lnSpc>
              <a:spcBef>
                <a:spcPct val="0"/>
              </a:spcBef>
            </a:pPr>
            <a:r>
              <a:rPr lang="en-US" sz="3999">
                <a:solidFill>
                  <a:srgbClr val="000000"/>
                </a:solidFill>
                <a:latin typeface="Montserrat"/>
                <a:ea typeface="Montserrat"/>
                <a:cs typeface="Montserrat"/>
                <a:sym typeface="Montserrat"/>
              </a:rPr>
              <a:t>We adore you, O Christ, and we praise you, </a:t>
            </a:r>
          </a:p>
          <a:p>
            <a:pPr algn="l">
              <a:lnSpc>
                <a:spcPts val="5599"/>
              </a:lnSpc>
              <a:spcBef>
                <a:spcPct val="0"/>
              </a:spcBef>
            </a:pPr>
            <a:r>
              <a:rPr lang="en-US" sz="3999" b="1">
                <a:solidFill>
                  <a:srgbClr val="000000"/>
                </a:solidFill>
                <a:latin typeface="Montserrat Bold"/>
                <a:ea typeface="Montserrat Bold"/>
                <a:cs typeface="Montserrat Bold"/>
                <a:sym typeface="Montserrat Bold"/>
              </a:rPr>
              <a:t>R/ because by your Holy Cross you have redeemed the world. </a:t>
            </a:r>
          </a:p>
          <a:p>
            <a:pPr algn="l">
              <a:lnSpc>
                <a:spcPts val="5599"/>
              </a:lnSpc>
              <a:spcBef>
                <a:spcPct val="0"/>
              </a:spcBef>
            </a:pPr>
            <a:r>
              <a:rPr lang="en-US" sz="3999" b="1">
                <a:solidFill>
                  <a:srgbClr val="000000"/>
                </a:solidFill>
                <a:latin typeface="Montserrat Bold"/>
                <a:ea typeface="Montserrat Bold"/>
                <a:cs typeface="Montserrat Bold"/>
                <a:sym typeface="Montserrat Bold"/>
              </a:rPr>
              <a:t> </a:t>
            </a:r>
          </a:p>
        </p:txBody>
      </p:sp>
      <p:sp>
        <p:nvSpPr>
          <p:cNvPr id="9" name="TextBox 9"/>
          <p:cNvSpPr txBox="1"/>
          <p:nvPr/>
        </p:nvSpPr>
        <p:spPr>
          <a:xfrm>
            <a:off x="142793" y="4297849"/>
            <a:ext cx="12680796" cy="5560060"/>
          </a:xfrm>
          <a:prstGeom prst="rect">
            <a:avLst/>
          </a:prstGeom>
        </p:spPr>
        <p:txBody>
          <a:bodyPr lIns="0" tIns="0" rIns="0" bIns="0" rtlCol="0" anchor="t">
            <a:spAutoFit/>
          </a:bodyPr>
          <a:lstStyle/>
          <a:p>
            <a:pPr algn="l">
              <a:lnSpc>
                <a:spcPts val="5599"/>
              </a:lnSpc>
            </a:pPr>
            <a:r>
              <a:rPr lang="en-US" sz="3999" b="1">
                <a:solidFill>
                  <a:srgbClr val="000000"/>
                </a:solidFill>
                <a:latin typeface="Montserrat Bold"/>
                <a:ea typeface="Montserrat Bold"/>
                <a:cs typeface="Montserrat Bold"/>
                <a:sym typeface="Montserrat Bold"/>
              </a:rPr>
              <a:t>Prayer:</a:t>
            </a:r>
          </a:p>
          <a:p>
            <a:pPr algn="l">
              <a:lnSpc>
                <a:spcPts val="5599"/>
              </a:lnSpc>
            </a:pPr>
            <a:r>
              <a:rPr lang="en-US" sz="3999" b="1">
                <a:solidFill>
                  <a:srgbClr val="000000"/>
                </a:solidFill>
                <a:latin typeface="Montserrat Bold"/>
                <a:ea typeface="Montserrat Bold"/>
                <a:cs typeface="Montserrat Bold"/>
                <a:sym typeface="Montserrat Bold"/>
              </a:rPr>
              <a:t>Risen Jesus, </a:t>
            </a:r>
          </a:p>
          <a:p>
            <a:pPr algn="l">
              <a:lnSpc>
                <a:spcPts val="5599"/>
              </a:lnSpc>
            </a:pPr>
            <a:r>
              <a:rPr lang="en-US" sz="3999" b="1">
                <a:solidFill>
                  <a:srgbClr val="000000"/>
                </a:solidFill>
                <a:latin typeface="Montserrat Bold"/>
                <a:ea typeface="Montserrat Bold"/>
                <a:cs typeface="Montserrat Bold"/>
                <a:sym typeface="Montserrat Bold"/>
              </a:rPr>
              <a:t>you make all things new, </a:t>
            </a:r>
          </a:p>
          <a:p>
            <a:pPr algn="l">
              <a:lnSpc>
                <a:spcPts val="5599"/>
              </a:lnSpc>
            </a:pPr>
            <a:r>
              <a:rPr lang="en-US" sz="3999" b="1">
                <a:solidFill>
                  <a:srgbClr val="000000"/>
                </a:solidFill>
                <a:latin typeface="Montserrat Bold"/>
                <a:ea typeface="Montserrat Bold"/>
                <a:cs typeface="Montserrat Bold"/>
                <a:sym typeface="Montserrat Bold"/>
              </a:rPr>
              <a:t>Renew us with your risen life, </a:t>
            </a:r>
          </a:p>
          <a:p>
            <a:pPr algn="l">
              <a:lnSpc>
                <a:spcPts val="5599"/>
              </a:lnSpc>
            </a:pPr>
            <a:r>
              <a:rPr lang="en-US" sz="3999" b="1">
                <a:solidFill>
                  <a:srgbClr val="000000"/>
                </a:solidFill>
                <a:latin typeface="Montserrat Bold"/>
                <a:ea typeface="Montserrat Bold"/>
                <a:cs typeface="Montserrat Bold"/>
                <a:sym typeface="Montserrat Bold"/>
              </a:rPr>
              <a:t>to carry your loving presence </a:t>
            </a:r>
          </a:p>
          <a:p>
            <a:pPr algn="l">
              <a:lnSpc>
                <a:spcPts val="5599"/>
              </a:lnSpc>
            </a:pPr>
            <a:r>
              <a:rPr lang="en-US" sz="3999" b="1">
                <a:solidFill>
                  <a:srgbClr val="000000"/>
                </a:solidFill>
                <a:latin typeface="Montserrat Bold"/>
                <a:ea typeface="Montserrat Bold"/>
                <a:cs typeface="Montserrat Bold"/>
                <a:sym typeface="Montserrat Bold"/>
              </a:rPr>
              <a:t>into our broken world. </a:t>
            </a:r>
          </a:p>
          <a:p>
            <a:pPr algn="l">
              <a:lnSpc>
                <a:spcPts val="5599"/>
              </a:lnSpc>
            </a:pPr>
            <a:r>
              <a:rPr lang="en-US" sz="3999" b="1">
                <a:solidFill>
                  <a:srgbClr val="000000"/>
                </a:solidFill>
                <a:latin typeface="Montserrat Bold"/>
                <a:ea typeface="Montserrat Bold"/>
                <a:cs typeface="Montserrat Bold"/>
                <a:sym typeface="Montserrat Bold"/>
              </a:rPr>
              <a:t>Amen. </a:t>
            </a:r>
          </a:p>
          <a:p>
            <a:pPr algn="l">
              <a:lnSpc>
                <a:spcPts val="5180"/>
              </a:lnSpc>
              <a:spcBef>
                <a:spcPct val="0"/>
              </a:spcBef>
            </a:pPr>
            <a:endParaRPr lang="en-US" sz="3999" b="1">
              <a:solidFill>
                <a:srgbClr val="000000"/>
              </a:solidFill>
              <a:latin typeface="Montserrat Bold"/>
              <a:ea typeface="Montserrat Bold"/>
              <a:cs typeface="Montserrat Bold"/>
              <a:sym typeface="Montserrat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25000"/>
            </a:blip>
            <a:stretch>
              <a:fillRect t="-7820" b="-10624"/>
            </a:stretch>
          </a:blipFill>
        </p:spPr>
        <p:txBody>
          <a:bodyPr/>
          <a:lstStyle/>
          <a:p>
            <a:endParaRPr lang="en-GB"/>
          </a:p>
        </p:txBody>
      </p:sp>
      <p:sp>
        <p:nvSpPr>
          <p:cNvPr id="3" name="Freeform 3"/>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a:off x="0" y="72801"/>
            <a:ext cx="7895875" cy="1687987"/>
            <a:chOff x="0" y="0"/>
            <a:chExt cx="2079572" cy="444573"/>
          </a:xfrm>
        </p:grpSpPr>
        <p:sp>
          <p:nvSpPr>
            <p:cNvPr id="5" name="Freeform 5"/>
            <p:cNvSpPr/>
            <p:nvPr/>
          </p:nvSpPr>
          <p:spPr>
            <a:xfrm>
              <a:off x="0" y="0"/>
              <a:ext cx="2079572" cy="444573"/>
            </a:xfrm>
            <a:custGeom>
              <a:avLst/>
              <a:gdLst/>
              <a:ahLst/>
              <a:cxnLst/>
              <a:rect l="l" t="t" r="r" b="b"/>
              <a:pathLst>
                <a:path w="2079572" h="444573">
                  <a:moveTo>
                    <a:pt x="0" y="0"/>
                  </a:moveTo>
                  <a:lnTo>
                    <a:pt x="2079572" y="0"/>
                  </a:lnTo>
                  <a:lnTo>
                    <a:pt x="2079572" y="444573"/>
                  </a:lnTo>
                  <a:lnTo>
                    <a:pt x="0" y="444573"/>
                  </a:lnTo>
                  <a:close/>
                </a:path>
              </a:pathLst>
            </a:custGeom>
            <a:solidFill>
              <a:srgbClr val="222544">
                <a:alpha val="85882"/>
              </a:srgbClr>
            </a:solidFill>
          </p:spPr>
          <p:txBody>
            <a:bodyPr/>
            <a:lstStyle/>
            <a:p>
              <a:endParaRPr lang="en-GB"/>
            </a:p>
          </p:txBody>
        </p:sp>
        <p:sp>
          <p:nvSpPr>
            <p:cNvPr id="6" name="TextBox 6"/>
            <p:cNvSpPr txBox="1"/>
            <p:nvPr/>
          </p:nvSpPr>
          <p:spPr>
            <a:xfrm>
              <a:off x="0" y="-47625"/>
              <a:ext cx="2079572" cy="492198"/>
            </a:xfrm>
            <a:prstGeom prst="rect">
              <a:avLst/>
            </a:prstGeom>
          </p:spPr>
          <p:txBody>
            <a:bodyPr lIns="50800" tIns="50800" rIns="50800" bIns="50800" rtlCol="0" anchor="ctr"/>
            <a:lstStyle/>
            <a:p>
              <a:pPr algn="ctr">
                <a:lnSpc>
                  <a:spcPts val="3640"/>
                </a:lnSpc>
              </a:pPr>
              <a:endParaRPr/>
            </a:p>
          </p:txBody>
        </p:sp>
      </p:grpSp>
      <p:sp>
        <p:nvSpPr>
          <p:cNvPr id="7" name="TextBox 7"/>
          <p:cNvSpPr txBox="1"/>
          <p:nvPr/>
        </p:nvSpPr>
        <p:spPr>
          <a:xfrm>
            <a:off x="0" y="142717"/>
            <a:ext cx="11928633" cy="137477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first station: </a:t>
            </a:r>
          </a:p>
          <a:p>
            <a:pPr algn="l">
              <a:lnSpc>
                <a:spcPts val="5599"/>
              </a:lnSpc>
            </a:pPr>
            <a:r>
              <a:rPr lang="en-US" sz="3999">
                <a:solidFill>
                  <a:srgbClr val="FFFFFF"/>
                </a:solidFill>
                <a:latin typeface="Montserrat"/>
                <a:ea typeface="Montserrat"/>
                <a:cs typeface="Montserrat"/>
                <a:sym typeface="Montserrat"/>
              </a:rPr>
              <a:t>Jesus is condemned to death</a:t>
            </a:r>
          </a:p>
        </p:txBody>
      </p:sp>
      <p:sp>
        <p:nvSpPr>
          <p:cNvPr id="8" name="TextBox 8"/>
          <p:cNvSpPr txBox="1"/>
          <p:nvPr/>
        </p:nvSpPr>
        <p:spPr>
          <a:xfrm>
            <a:off x="234964" y="1900789"/>
            <a:ext cx="16408837" cy="2079625"/>
          </a:xfrm>
          <a:prstGeom prst="rect">
            <a:avLst/>
          </a:prstGeom>
        </p:spPr>
        <p:txBody>
          <a:bodyPr lIns="0" tIns="0" rIns="0" bIns="0" rtlCol="0" anchor="t">
            <a:spAutoFit/>
          </a:bodyPr>
          <a:lstStyle/>
          <a:p>
            <a:pPr algn="just">
              <a:lnSpc>
                <a:spcPts val="5599"/>
              </a:lnSpc>
            </a:pPr>
            <a:r>
              <a:rPr lang="en-US" sz="3999">
                <a:solidFill>
                  <a:srgbClr val="000000"/>
                </a:solidFill>
                <a:latin typeface="Montserrat"/>
                <a:ea typeface="Montserrat"/>
                <a:cs typeface="Montserrat"/>
                <a:sym typeface="Montserrat"/>
              </a:rPr>
              <a:t>We adore you, O Christ, and we praise you, </a:t>
            </a:r>
          </a:p>
          <a:p>
            <a:pPr algn="just">
              <a:lnSpc>
                <a:spcPts val="5599"/>
              </a:lnSpc>
            </a:pPr>
            <a:r>
              <a:rPr lang="en-US" sz="3999" b="1">
                <a:solidFill>
                  <a:srgbClr val="000000"/>
                </a:solidFill>
                <a:latin typeface="Montserrat Bold"/>
                <a:ea typeface="Montserrat Bold"/>
                <a:cs typeface="Montserrat Bold"/>
                <a:sym typeface="Montserrat Bold"/>
              </a:rPr>
              <a:t>R/ because by your Holy Cross you have redeemed the world.</a:t>
            </a:r>
            <a:r>
              <a:rPr lang="en-US" sz="3999">
                <a:solidFill>
                  <a:srgbClr val="000000"/>
                </a:solidFill>
                <a:latin typeface="Montserrat"/>
                <a:ea typeface="Montserrat"/>
                <a:cs typeface="Montserrat"/>
                <a:sym typeface="Montserrat"/>
              </a:rPr>
              <a:t> </a:t>
            </a:r>
          </a:p>
          <a:p>
            <a:pPr algn="just">
              <a:lnSpc>
                <a:spcPts val="5599"/>
              </a:lnSpc>
            </a:pPr>
            <a:r>
              <a:rPr lang="en-US" sz="3999">
                <a:solidFill>
                  <a:srgbClr val="000000"/>
                </a:solidFill>
                <a:latin typeface="Montserrat"/>
                <a:ea typeface="Montserrat"/>
                <a:cs typeface="Montserrat"/>
                <a:sym typeface="Montserrat"/>
              </a:rPr>
              <a:t> </a:t>
            </a:r>
          </a:p>
        </p:txBody>
      </p:sp>
      <p:sp>
        <p:nvSpPr>
          <p:cNvPr id="9" name="TextBox 9"/>
          <p:cNvSpPr txBox="1"/>
          <p:nvPr/>
        </p:nvSpPr>
        <p:spPr>
          <a:xfrm>
            <a:off x="234964" y="3548082"/>
            <a:ext cx="11789689" cy="6308725"/>
          </a:xfrm>
          <a:prstGeom prst="rect">
            <a:avLst/>
          </a:prstGeom>
        </p:spPr>
        <p:txBody>
          <a:bodyPr lIns="0" tIns="0" rIns="0" bIns="0" rtlCol="0" anchor="t">
            <a:spAutoFit/>
          </a:bodyPr>
          <a:lstStyle/>
          <a:p>
            <a:pPr algn="l">
              <a:lnSpc>
                <a:spcPts val="5599"/>
              </a:lnSpc>
            </a:pPr>
            <a:r>
              <a:rPr lang="en-US" sz="3999" b="1">
                <a:solidFill>
                  <a:srgbClr val="000000"/>
                </a:solidFill>
                <a:latin typeface="Montserrat Bold"/>
                <a:ea typeface="Montserrat Bold"/>
                <a:cs typeface="Montserrat Bold"/>
                <a:sym typeface="Montserrat Bold"/>
              </a:rPr>
              <a:t>Prayer:</a:t>
            </a:r>
          </a:p>
          <a:p>
            <a:pPr algn="l">
              <a:lnSpc>
                <a:spcPts val="5599"/>
              </a:lnSpc>
              <a:spcBef>
                <a:spcPct val="0"/>
              </a:spcBef>
            </a:pPr>
            <a:r>
              <a:rPr lang="en-US" sz="3999" b="1">
                <a:solidFill>
                  <a:srgbClr val="000000"/>
                </a:solidFill>
                <a:latin typeface="Montserrat Bold"/>
                <a:ea typeface="Montserrat Bold"/>
                <a:cs typeface="Montserrat Bold"/>
                <a:sym typeface="Montserrat Bold"/>
              </a:rPr>
              <a:t>Christ Jesus, </a:t>
            </a:r>
          </a:p>
          <a:p>
            <a:pPr algn="l">
              <a:lnSpc>
                <a:spcPts val="5599"/>
              </a:lnSpc>
              <a:spcBef>
                <a:spcPct val="0"/>
              </a:spcBef>
            </a:pPr>
            <a:r>
              <a:rPr lang="en-US" sz="3999" b="1">
                <a:solidFill>
                  <a:srgbClr val="000000"/>
                </a:solidFill>
                <a:latin typeface="Montserrat Bold"/>
                <a:ea typeface="Montserrat Bold"/>
                <a:cs typeface="Montserrat Bold"/>
                <a:sym typeface="Montserrat Bold"/>
              </a:rPr>
              <a:t>you remained faithful, </a:t>
            </a:r>
          </a:p>
          <a:p>
            <a:pPr algn="l">
              <a:lnSpc>
                <a:spcPts val="5599"/>
              </a:lnSpc>
              <a:spcBef>
                <a:spcPct val="0"/>
              </a:spcBef>
            </a:pPr>
            <a:r>
              <a:rPr lang="en-US" sz="3999" b="1">
                <a:solidFill>
                  <a:srgbClr val="000000"/>
                </a:solidFill>
                <a:latin typeface="Montserrat Bold"/>
                <a:ea typeface="Montserrat Bold"/>
                <a:cs typeface="Montserrat Bold"/>
                <a:sym typeface="Montserrat Bold"/>
              </a:rPr>
              <a:t>in the face of injustice and violence. </a:t>
            </a:r>
          </a:p>
          <a:p>
            <a:pPr algn="l">
              <a:lnSpc>
                <a:spcPts val="5599"/>
              </a:lnSpc>
              <a:spcBef>
                <a:spcPct val="0"/>
              </a:spcBef>
            </a:pPr>
            <a:r>
              <a:rPr lang="en-US" sz="3999" b="1">
                <a:solidFill>
                  <a:srgbClr val="000000"/>
                </a:solidFill>
                <a:latin typeface="Montserrat Bold"/>
                <a:ea typeface="Montserrat Bold"/>
                <a:cs typeface="Montserrat Bold"/>
                <a:sym typeface="Montserrat Bold"/>
              </a:rPr>
              <a:t>Give us the courage and commitment  </a:t>
            </a:r>
          </a:p>
          <a:p>
            <a:pPr algn="l">
              <a:lnSpc>
                <a:spcPts val="5599"/>
              </a:lnSpc>
              <a:spcBef>
                <a:spcPct val="0"/>
              </a:spcBef>
            </a:pPr>
            <a:r>
              <a:rPr lang="en-US" sz="3999" b="1">
                <a:solidFill>
                  <a:srgbClr val="000000"/>
                </a:solidFill>
                <a:latin typeface="Montserrat Bold"/>
                <a:ea typeface="Montserrat Bold"/>
                <a:cs typeface="Montserrat Bold"/>
                <a:sym typeface="Montserrat Bold"/>
              </a:rPr>
              <a:t>to live with generosity and justice, </a:t>
            </a:r>
          </a:p>
          <a:p>
            <a:pPr algn="l">
              <a:lnSpc>
                <a:spcPts val="5599"/>
              </a:lnSpc>
              <a:spcBef>
                <a:spcPct val="0"/>
              </a:spcBef>
            </a:pPr>
            <a:r>
              <a:rPr lang="en-US" sz="3999" b="1">
                <a:solidFill>
                  <a:srgbClr val="000000"/>
                </a:solidFill>
                <a:latin typeface="Montserrat Bold"/>
                <a:ea typeface="Montserrat Bold"/>
                <a:cs typeface="Montserrat Bold"/>
                <a:sym typeface="Montserrat Bold"/>
              </a:rPr>
              <a:t>to speak out for peace and love </a:t>
            </a:r>
          </a:p>
          <a:p>
            <a:pPr algn="l">
              <a:lnSpc>
                <a:spcPts val="5599"/>
              </a:lnSpc>
              <a:spcBef>
                <a:spcPct val="0"/>
              </a:spcBef>
            </a:pPr>
            <a:r>
              <a:rPr lang="en-US" sz="3999" b="1">
                <a:solidFill>
                  <a:srgbClr val="000000"/>
                </a:solidFill>
                <a:latin typeface="Montserrat Bold"/>
                <a:ea typeface="Montserrat Bold"/>
                <a:cs typeface="Montserrat Bold"/>
                <a:sym typeface="Montserrat Bold"/>
              </a:rPr>
              <a:t>and stand in solidarity with our neighbours. </a:t>
            </a:r>
          </a:p>
          <a:p>
            <a:pPr algn="l">
              <a:lnSpc>
                <a:spcPts val="5599"/>
              </a:lnSpc>
              <a:spcBef>
                <a:spcPct val="0"/>
              </a:spcBef>
            </a:pPr>
            <a:r>
              <a:rPr lang="en-US" sz="3999" b="1">
                <a:solidFill>
                  <a:srgbClr val="000000"/>
                </a:solidFill>
                <a:latin typeface="Montserrat Bold"/>
                <a:ea typeface="Montserrat Bold"/>
                <a:cs typeface="Montserrat Bold"/>
                <a:sym typeface="Montserrat Bold"/>
              </a:rPr>
              <a:t>Amen.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3"/>
            <a:stretch>
              <a:fillRect/>
            </a:stretch>
          </a:blipFill>
        </p:spPr>
        <p:txBody>
          <a:bodyPr/>
          <a:lstStyle/>
          <a:p>
            <a:endParaRPr lang="en-GB"/>
          </a:p>
        </p:txBody>
      </p:sp>
      <p:grpSp>
        <p:nvGrpSpPr>
          <p:cNvPr id="3" name="Group 3"/>
          <p:cNvGrpSpPr/>
          <p:nvPr/>
        </p:nvGrpSpPr>
        <p:grpSpPr>
          <a:xfrm>
            <a:off x="3159576" y="8962612"/>
            <a:ext cx="9497316" cy="1270690"/>
            <a:chOff x="0" y="0"/>
            <a:chExt cx="2501351" cy="334667"/>
          </a:xfrm>
        </p:grpSpPr>
        <p:sp>
          <p:nvSpPr>
            <p:cNvPr id="4" name="Freeform 4"/>
            <p:cNvSpPr/>
            <p:nvPr/>
          </p:nvSpPr>
          <p:spPr>
            <a:xfrm>
              <a:off x="0" y="0"/>
              <a:ext cx="2501351" cy="334667"/>
            </a:xfrm>
            <a:custGeom>
              <a:avLst/>
              <a:gdLst/>
              <a:ahLst/>
              <a:cxnLst/>
              <a:rect l="l" t="t" r="r" b="b"/>
              <a:pathLst>
                <a:path w="2501351" h="334667">
                  <a:moveTo>
                    <a:pt x="0" y="0"/>
                  </a:moveTo>
                  <a:lnTo>
                    <a:pt x="2501351" y="0"/>
                  </a:lnTo>
                  <a:lnTo>
                    <a:pt x="2501351" y="334667"/>
                  </a:lnTo>
                  <a:lnTo>
                    <a:pt x="0" y="334667"/>
                  </a:lnTo>
                  <a:close/>
                </a:path>
              </a:pathLst>
            </a:custGeom>
            <a:solidFill>
              <a:srgbClr val="222544">
                <a:alpha val="85882"/>
              </a:srgbClr>
            </a:solidFill>
          </p:spPr>
          <p:txBody>
            <a:bodyPr/>
            <a:lstStyle/>
            <a:p>
              <a:endParaRPr lang="en-GB"/>
            </a:p>
          </p:txBody>
        </p:sp>
        <p:sp>
          <p:nvSpPr>
            <p:cNvPr id="5" name="TextBox 5"/>
            <p:cNvSpPr txBox="1"/>
            <p:nvPr/>
          </p:nvSpPr>
          <p:spPr>
            <a:xfrm>
              <a:off x="0" y="-47625"/>
              <a:ext cx="2501351" cy="382292"/>
            </a:xfrm>
            <a:prstGeom prst="rect">
              <a:avLst/>
            </a:prstGeom>
          </p:spPr>
          <p:txBody>
            <a:bodyPr lIns="50800" tIns="50800" rIns="50800" bIns="50800" rtlCol="0" anchor="ctr"/>
            <a:lstStyle/>
            <a:p>
              <a:pPr algn="ctr">
                <a:lnSpc>
                  <a:spcPts val="3640"/>
                </a:lnSpc>
              </a:pPr>
              <a:endParaRPr/>
            </a:p>
          </p:txBody>
        </p:sp>
      </p:grpSp>
      <p:sp>
        <p:nvSpPr>
          <p:cNvPr id="6" name="Freeform 6"/>
          <p:cNvSpPr/>
          <p:nvPr/>
        </p:nvSpPr>
        <p:spPr>
          <a:xfrm>
            <a:off x="-63154" y="-419100"/>
            <a:ext cx="21316836" cy="10706100"/>
          </a:xfrm>
          <a:custGeom>
            <a:avLst/>
            <a:gdLst/>
            <a:ahLst/>
            <a:cxnLst/>
            <a:rect l="l" t="t" r="r" b="b"/>
            <a:pathLst>
              <a:path w="21316836" h="11990720">
                <a:moveTo>
                  <a:pt x="0" y="0"/>
                </a:moveTo>
                <a:lnTo>
                  <a:pt x="21316836" y="0"/>
                </a:lnTo>
                <a:lnTo>
                  <a:pt x="21316836" y="11990720"/>
                </a:lnTo>
                <a:lnTo>
                  <a:pt x="0" y="11990720"/>
                </a:lnTo>
                <a:lnTo>
                  <a:pt x="0" y="0"/>
                </a:lnTo>
                <a:close/>
              </a:path>
            </a:pathLst>
          </a:custGeom>
          <a:blipFill>
            <a:blip r:embed="rId4"/>
            <a:stretch>
              <a:fillRect t="-48564" b="-116914"/>
            </a:stretch>
          </a:blipFill>
        </p:spPr>
        <p:txBody>
          <a:bodyPr/>
          <a:lstStyle/>
          <a:p>
            <a:endParaRPr lang="en-GB"/>
          </a:p>
        </p:txBody>
      </p:sp>
      <p:grpSp>
        <p:nvGrpSpPr>
          <p:cNvPr id="7" name="Group 7"/>
          <p:cNvGrpSpPr/>
          <p:nvPr/>
        </p:nvGrpSpPr>
        <p:grpSpPr>
          <a:xfrm>
            <a:off x="-171876" y="8226682"/>
            <a:ext cx="10396981" cy="2319737"/>
            <a:chOff x="0" y="0"/>
            <a:chExt cx="2711537" cy="476674"/>
          </a:xfrm>
        </p:grpSpPr>
        <p:sp>
          <p:nvSpPr>
            <p:cNvPr id="8" name="Freeform 8"/>
            <p:cNvSpPr/>
            <p:nvPr/>
          </p:nvSpPr>
          <p:spPr>
            <a:xfrm>
              <a:off x="0" y="0"/>
              <a:ext cx="2711537" cy="476674"/>
            </a:xfrm>
            <a:custGeom>
              <a:avLst/>
              <a:gdLst/>
              <a:ahLst/>
              <a:cxnLst/>
              <a:rect l="l" t="t" r="r" b="b"/>
              <a:pathLst>
                <a:path w="2711537" h="476674">
                  <a:moveTo>
                    <a:pt x="0" y="0"/>
                  </a:moveTo>
                  <a:lnTo>
                    <a:pt x="2711537" y="0"/>
                  </a:lnTo>
                  <a:lnTo>
                    <a:pt x="2711537" y="476674"/>
                  </a:lnTo>
                  <a:lnTo>
                    <a:pt x="0" y="476674"/>
                  </a:lnTo>
                  <a:close/>
                </a:path>
              </a:pathLst>
            </a:custGeom>
            <a:solidFill>
              <a:srgbClr val="222544">
                <a:alpha val="85882"/>
              </a:srgbClr>
            </a:solidFill>
          </p:spPr>
          <p:txBody>
            <a:bodyPr/>
            <a:lstStyle/>
            <a:p>
              <a:endParaRPr lang="en-GB"/>
            </a:p>
          </p:txBody>
        </p:sp>
        <p:sp>
          <p:nvSpPr>
            <p:cNvPr id="9" name="TextBox 9"/>
            <p:cNvSpPr txBox="1"/>
            <p:nvPr/>
          </p:nvSpPr>
          <p:spPr>
            <a:xfrm>
              <a:off x="0" y="-47625"/>
              <a:ext cx="2711537" cy="524299"/>
            </a:xfrm>
            <a:prstGeom prst="rect">
              <a:avLst/>
            </a:prstGeom>
          </p:spPr>
          <p:txBody>
            <a:bodyPr lIns="50800" tIns="50800" rIns="50800" bIns="50800" rtlCol="0" anchor="ctr"/>
            <a:lstStyle/>
            <a:p>
              <a:pPr algn="ctr">
                <a:lnSpc>
                  <a:spcPts val="3640"/>
                </a:lnSpc>
              </a:pPr>
              <a:endParaRPr/>
            </a:p>
          </p:txBody>
        </p:sp>
      </p:grpSp>
      <p:sp>
        <p:nvSpPr>
          <p:cNvPr id="10" name="TextBox 10"/>
          <p:cNvSpPr txBox="1"/>
          <p:nvPr/>
        </p:nvSpPr>
        <p:spPr>
          <a:xfrm>
            <a:off x="195017" y="8410453"/>
            <a:ext cx="10930183" cy="1849755"/>
          </a:xfrm>
          <a:prstGeom prst="rect">
            <a:avLst/>
          </a:prstGeom>
        </p:spPr>
        <p:txBody>
          <a:bodyPr wrap="square" lIns="0" tIns="0" rIns="0" bIns="0" rtlCol="0" anchor="t">
            <a:spAutoFit/>
          </a:bodyPr>
          <a:lstStyle/>
          <a:p>
            <a:pPr>
              <a:lnSpc>
                <a:spcPts val="5599"/>
              </a:lnSpc>
            </a:pPr>
            <a:r>
              <a:rPr lang="en-US" sz="3999" i="1" dirty="0">
                <a:solidFill>
                  <a:srgbClr val="FFFFFF"/>
                </a:solidFill>
                <a:latin typeface="Montserrat Italics"/>
                <a:ea typeface="Montserrat Italics"/>
                <a:cs typeface="Montserrat Italics"/>
                <a:sym typeface="Montserrat Italics"/>
              </a:rPr>
              <a:t>“So they took Jesus, and he went out, </a:t>
            </a:r>
          </a:p>
          <a:p>
            <a:pPr algn="just">
              <a:lnSpc>
                <a:spcPts val="5599"/>
              </a:lnSpc>
            </a:pPr>
            <a:r>
              <a:rPr lang="en-US" sz="3999" i="1" dirty="0">
                <a:solidFill>
                  <a:srgbClr val="FFFFFF"/>
                </a:solidFill>
                <a:latin typeface="Montserrat Italics"/>
                <a:ea typeface="Montserrat Italics"/>
                <a:cs typeface="Montserrat Italics"/>
                <a:sym typeface="Montserrat Italics"/>
              </a:rPr>
              <a:t>bearing his own cross.”</a:t>
            </a:r>
          </a:p>
          <a:p>
            <a:pPr algn="just">
              <a:lnSpc>
                <a:spcPts val="3640"/>
              </a:lnSpc>
              <a:spcBef>
                <a:spcPct val="0"/>
              </a:spcBef>
            </a:pPr>
            <a:r>
              <a:rPr lang="en-US" sz="2600" i="1" dirty="0">
                <a:solidFill>
                  <a:srgbClr val="FFFFFF"/>
                </a:solidFill>
                <a:latin typeface="Montserrat Italics"/>
                <a:ea typeface="Montserrat Italics"/>
                <a:cs typeface="Montserrat Italics"/>
                <a:sym typeface="Montserrat Italics"/>
              </a:rPr>
              <a:t> John 19: 16b-17</a:t>
            </a:r>
          </a:p>
        </p:txBody>
      </p:sp>
      <p:grpSp>
        <p:nvGrpSpPr>
          <p:cNvPr id="11" name="Group 11"/>
          <p:cNvGrpSpPr/>
          <p:nvPr/>
        </p:nvGrpSpPr>
        <p:grpSpPr>
          <a:xfrm>
            <a:off x="0" y="72801"/>
            <a:ext cx="5799445" cy="1809872"/>
            <a:chOff x="0" y="0"/>
            <a:chExt cx="1527426" cy="476674"/>
          </a:xfrm>
        </p:grpSpPr>
        <p:sp>
          <p:nvSpPr>
            <p:cNvPr id="12" name="Freeform 12"/>
            <p:cNvSpPr/>
            <p:nvPr/>
          </p:nvSpPr>
          <p:spPr>
            <a:xfrm>
              <a:off x="0" y="0"/>
              <a:ext cx="1527426" cy="476674"/>
            </a:xfrm>
            <a:custGeom>
              <a:avLst/>
              <a:gdLst/>
              <a:ahLst/>
              <a:cxnLst/>
              <a:rect l="l" t="t" r="r" b="b"/>
              <a:pathLst>
                <a:path w="1527426" h="476674">
                  <a:moveTo>
                    <a:pt x="0" y="0"/>
                  </a:moveTo>
                  <a:lnTo>
                    <a:pt x="1527426" y="0"/>
                  </a:lnTo>
                  <a:lnTo>
                    <a:pt x="1527426" y="476674"/>
                  </a:lnTo>
                  <a:lnTo>
                    <a:pt x="0" y="476674"/>
                  </a:lnTo>
                  <a:close/>
                </a:path>
              </a:pathLst>
            </a:custGeom>
            <a:solidFill>
              <a:srgbClr val="222544">
                <a:alpha val="85882"/>
              </a:srgbClr>
            </a:solidFill>
          </p:spPr>
          <p:txBody>
            <a:bodyPr/>
            <a:lstStyle/>
            <a:p>
              <a:endParaRPr lang="en-GB"/>
            </a:p>
          </p:txBody>
        </p:sp>
        <p:sp>
          <p:nvSpPr>
            <p:cNvPr id="13" name="TextBox 13"/>
            <p:cNvSpPr txBox="1"/>
            <p:nvPr/>
          </p:nvSpPr>
          <p:spPr>
            <a:xfrm>
              <a:off x="0" y="-47625"/>
              <a:ext cx="1527426" cy="524299"/>
            </a:xfrm>
            <a:prstGeom prst="rect">
              <a:avLst/>
            </a:prstGeom>
          </p:spPr>
          <p:txBody>
            <a:bodyPr lIns="50800" tIns="50800" rIns="50800" bIns="50800" rtlCol="0" anchor="ctr"/>
            <a:lstStyle/>
            <a:p>
              <a:pPr algn="ctr">
                <a:lnSpc>
                  <a:spcPts val="3640"/>
                </a:lnSpc>
              </a:pPr>
              <a:endParaRPr/>
            </a:p>
          </p:txBody>
        </p:sp>
      </p:grpSp>
      <p:sp>
        <p:nvSpPr>
          <p:cNvPr id="14" name="TextBox 14"/>
          <p:cNvSpPr txBox="1"/>
          <p:nvPr/>
        </p:nvSpPr>
        <p:spPr>
          <a:xfrm>
            <a:off x="195017" y="307975"/>
            <a:ext cx="11928633" cy="137477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second station: </a:t>
            </a:r>
          </a:p>
          <a:p>
            <a:pPr algn="just">
              <a:lnSpc>
                <a:spcPts val="5599"/>
              </a:lnSpc>
            </a:pPr>
            <a:r>
              <a:rPr lang="en-US" sz="3999">
                <a:solidFill>
                  <a:srgbClr val="FFFFFF"/>
                </a:solidFill>
                <a:latin typeface="Montserrat"/>
                <a:ea typeface="Montserrat"/>
                <a:cs typeface="Montserrat"/>
                <a:sym typeface="Montserrat"/>
              </a:rPr>
              <a:t>Jesus carries his cross</a:t>
            </a:r>
          </a:p>
        </p:txBody>
      </p:sp>
      <p:sp>
        <p:nvSpPr>
          <p:cNvPr id="15" name="Freeform 15"/>
          <p:cNvSpPr/>
          <p:nvPr/>
        </p:nvSpPr>
        <p:spPr>
          <a:xfrm>
            <a:off x="15231353" y="4473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78953" y="294959"/>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3"/>
            <a:stretch>
              <a:fillRect/>
            </a:stretch>
          </a:blipFill>
        </p:spPr>
        <p:txBody>
          <a:bodyPr/>
          <a:lstStyle/>
          <a:p>
            <a:endParaRPr lang="en-GB"/>
          </a:p>
        </p:txBody>
      </p:sp>
      <p:sp>
        <p:nvSpPr>
          <p:cNvPr id="3" name="Freeform 3"/>
          <p:cNvSpPr/>
          <p:nvPr/>
        </p:nvSpPr>
        <p:spPr>
          <a:xfrm>
            <a:off x="-146263" y="72801"/>
            <a:ext cx="18434263" cy="10214200"/>
          </a:xfrm>
          <a:custGeom>
            <a:avLst/>
            <a:gdLst/>
            <a:ahLst/>
            <a:cxnLst/>
            <a:rect l="l" t="t" r="r" b="b"/>
            <a:pathLst>
              <a:path w="21316836" h="11990720">
                <a:moveTo>
                  <a:pt x="0" y="0"/>
                </a:moveTo>
                <a:lnTo>
                  <a:pt x="21316836" y="0"/>
                </a:lnTo>
                <a:lnTo>
                  <a:pt x="21316836" y="11990720"/>
                </a:lnTo>
                <a:lnTo>
                  <a:pt x="0" y="11990720"/>
                </a:lnTo>
                <a:lnTo>
                  <a:pt x="0" y="0"/>
                </a:lnTo>
                <a:close/>
              </a:path>
            </a:pathLst>
          </a:custGeom>
          <a:blipFill>
            <a:blip r:embed="rId4">
              <a:alphaModFix amt="19999"/>
            </a:blip>
            <a:stretch>
              <a:fillRect t="-59955" r="-15637" b="-118307"/>
            </a:stretch>
          </a:blipFill>
        </p:spPr>
        <p:txBody>
          <a:bodyPr/>
          <a:lstStyle/>
          <a:p>
            <a:endParaRPr lang="en-GB" dirty="0"/>
          </a:p>
        </p:txBody>
      </p:sp>
      <p:grpSp>
        <p:nvGrpSpPr>
          <p:cNvPr id="4" name="Group 4"/>
          <p:cNvGrpSpPr/>
          <p:nvPr/>
        </p:nvGrpSpPr>
        <p:grpSpPr>
          <a:xfrm>
            <a:off x="0" y="72801"/>
            <a:ext cx="5799445" cy="1809872"/>
            <a:chOff x="0" y="0"/>
            <a:chExt cx="1527426" cy="476674"/>
          </a:xfrm>
        </p:grpSpPr>
        <p:sp>
          <p:nvSpPr>
            <p:cNvPr id="5" name="Freeform 5"/>
            <p:cNvSpPr/>
            <p:nvPr/>
          </p:nvSpPr>
          <p:spPr>
            <a:xfrm>
              <a:off x="0" y="0"/>
              <a:ext cx="1527426" cy="476674"/>
            </a:xfrm>
            <a:custGeom>
              <a:avLst/>
              <a:gdLst/>
              <a:ahLst/>
              <a:cxnLst/>
              <a:rect l="l" t="t" r="r" b="b"/>
              <a:pathLst>
                <a:path w="1527426" h="476674">
                  <a:moveTo>
                    <a:pt x="0" y="0"/>
                  </a:moveTo>
                  <a:lnTo>
                    <a:pt x="1527426" y="0"/>
                  </a:lnTo>
                  <a:lnTo>
                    <a:pt x="1527426" y="476674"/>
                  </a:lnTo>
                  <a:lnTo>
                    <a:pt x="0" y="476674"/>
                  </a:lnTo>
                  <a:close/>
                </a:path>
              </a:pathLst>
            </a:custGeom>
            <a:solidFill>
              <a:srgbClr val="222544">
                <a:alpha val="85882"/>
              </a:srgbClr>
            </a:solidFill>
          </p:spPr>
          <p:txBody>
            <a:bodyPr/>
            <a:lstStyle/>
            <a:p>
              <a:endParaRPr lang="en-GB"/>
            </a:p>
          </p:txBody>
        </p:sp>
        <p:sp>
          <p:nvSpPr>
            <p:cNvPr id="6" name="TextBox 6"/>
            <p:cNvSpPr txBox="1"/>
            <p:nvPr/>
          </p:nvSpPr>
          <p:spPr>
            <a:xfrm>
              <a:off x="0" y="-47625"/>
              <a:ext cx="1527426" cy="524299"/>
            </a:xfrm>
            <a:prstGeom prst="rect">
              <a:avLst/>
            </a:prstGeom>
          </p:spPr>
          <p:txBody>
            <a:bodyPr lIns="50800" tIns="50800" rIns="50800" bIns="50800" rtlCol="0" anchor="ctr"/>
            <a:lstStyle/>
            <a:p>
              <a:pPr algn="ctr">
                <a:lnSpc>
                  <a:spcPts val="3640"/>
                </a:lnSpc>
              </a:pPr>
              <a:endParaRPr/>
            </a:p>
          </p:txBody>
        </p:sp>
      </p:grpSp>
      <p:sp>
        <p:nvSpPr>
          <p:cNvPr id="7" name="TextBox 7"/>
          <p:cNvSpPr txBox="1"/>
          <p:nvPr/>
        </p:nvSpPr>
        <p:spPr>
          <a:xfrm>
            <a:off x="195017" y="307975"/>
            <a:ext cx="11928633" cy="137477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second station: </a:t>
            </a:r>
          </a:p>
          <a:p>
            <a:pPr algn="just">
              <a:lnSpc>
                <a:spcPts val="5599"/>
              </a:lnSpc>
            </a:pPr>
            <a:r>
              <a:rPr lang="en-US" sz="3999">
                <a:solidFill>
                  <a:srgbClr val="FFFFFF"/>
                </a:solidFill>
                <a:latin typeface="Montserrat"/>
                <a:ea typeface="Montserrat"/>
                <a:cs typeface="Montserrat"/>
                <a:sym typeface="Montserrat"/>
              </a:rPr>
              <a:t>Jesus carries his cross</a:t>
            </a:r>
          </a:p>
        </p:txBody>
      </p:sp>
      <p:sp>
        <p:nvSpPr>
          <p:cNvPr id="8" name="TextBox 8"/>
          <p:cNvSpPr txBox="1"/>
          <p:nvPr/>
        </p:nvSpPr>
        <p:spPr>
          <a:xfrm>
            <a:off x="88701" y="2217691"/>
            <a:ext cx="16408837" cy="2079625"/>
          </a:xfrm>
          <a:prstGeom prst="rect">
            <a:avLst/>
          </a:prstGeom>
        </p:spPr>
        <p:txBody>
          <a:bodyPr lIns="0" tIns="0" rIns="0" bIns="0" rtlCol="0" anchor="t">
            <a:spAutoFit/>
          </a:bodyPr>
          <a:lstStyle/>
          <a:p>
            <a:pPr algn="just">
              <a:lnSpc>
                <a:spcPts val="5599"/>
              </a:lnSpc>
            </a:pPr>
            <a:r>
              <a:rPr lang="en-US" sz="3999">
                <a:solidFill>
                  <a:srgbClr val="000000"/>
                </a:solidFill>
                <a:latin typeface="Montserrat"/>
                <a:ea typeface="Montserrat"/>
                <a:cs typeface="Montserrat"/>
                <a:sym typeface="Montserrat"/>
              </a:rPr>
              <a:t>We adore you, O Christ, and we praise you, </a:t>
            </a:r>
          </a:p>
          <a:p>
            <a:pPr algn="just">
              <a:lnSpc>
                <a:spcPts val="5599"/>
              </a:lnSpc>
            </a:pPr>
            <a:r>
              <a:rPr lang="en-US" sz="3999" b="1">
                <a:solidFill>
                  <a:srgbClr val="000000"/>
                </a:solidFill>
                <a:latin typeface="Montserrat Bold"/>
                <a:ea typeface="Montserrat Bold"/>
                <a:cs typeface="Montserrat Bold"/>
                <a:sym typeface="Montserrat Bold"/>
              </a:rPr>
              <a:t>R/ because by your Holy Cross you have redeemed the world.</a:t>
            </a:r>
            <a:r>
              <a:rPr lang="en-US" sz="3999">
                <a:solidFill>
                  <a:srgbClr val="000000"/>
                </a:solidFill>
                <a:latin typeface="Montserrat"/>
                <a:ea typeface="Montserrat"/>
                <a:cs typeface="Montserrat"/>
                <a:sym typeface="Montserrat"/>
              </a:rPr>
              <a:t> </a:t>
            </a:r>
          </a:p>
          <a:p>
            <a:pPr algn="just">
              <a:lnSpc>
                <a:spcPts val="5599"/>
              </a:lnSpc>
            </a:pPr>
            <a:r>
              <a:rPr lang="en-US" sz="3999">
                <a:solidFill>
                  <a:srgbClr val="000000"/>
                </a:solidFill>
                <a:latin typeface="Montserrat"/>
                <a:ea typeface="Montserrat"/>
                <a:cs typeface="Montserrat"/>
                <a:sym typeface="Montserrat"/>
              </a:rPr>
              <a:t> </a:t>
            </a:r>
          </a:p>
        </p:txBody>
      </p:sp>
      <p:sp>
        <p:nvSpPr>
          <p:cNvPr id="9" name="TextBox 9"/>
          <p:cNvSpPr txBox="1"/>
          <p:nvPr/>
        </p:nvSpPr>
        <p:spPr>
          <a:xfrm>
            <a:off x="236309" y="3938116"/>
            <a:ext cx="11126272" cy="7718425"/>
          </a:xfrm>
          <a:prstGeom prst="rect">
            <a:avLst/>
          </a:prstGeom>
        </p:spPr>
        <p:txBody>
          <a:bodyPr lIns="0" tIns="0" rIns="0" bIns="0" rtlCol="0" anchor="t">
            <a:spAutoFit/>
          </a:bodyPr>
          <a:lstStyle/>
          <a:p>
            <a:pPr algn="l">
              <a:lnSpc>
                <a:spcPts val="5599"/>
              </a:lnSpc>
            </a:pPr>
            <a:r>
              <a:rPr lang="en-US" sz="3999" b="1">
                <a:solidFill>
                  <a:srgbClr val="000000"/>
                </a:solidFill>
                <a:latin typeface="Montserrat Bold"/>
                <a:ea typeface="Montserrat Bold"/>
                <a:cs typeface="Montserrat Bold"/>
                <a:sym typeface="Montserrat Bold"/>
              </a:rPr>
              <a:t>Prayer:</a:t>
            </a:r>
          </a:p>
          <a:p>
            <a:pPr algn="l">
              <a:lnSpc>
                <a:spcPts val="5599"/>
              </a:lnSpc>
            </a:pPr>
            <a:r>
              <a:rPr lang="en-US" sz="3999" b="1">
                <a:solidFill>
                  <a:srgbClr val="000000"/>
                </a:solidFill>
                <a:latin typeface="Montserrat Bold"/>
                <a:ea typeface="Montserrat Bold"/>
                <a:cs typeface="Montserrat Bold"/>
                <a:sym typeface="Montserrat Bold"/>
              </a:rPr>
              <a:t>Faithful Jesus, </a:t>
            </a:r>
          </a:p>
          <a:p>
            <a:pPr algn="l">
              <a:lnSpc>
                <a:spcPts val="5599"/>
              </a:lnSpc>
            </a:pPr>
            <a:r>
              <a:rPr lang="en-US" sz="3999" b="1">
                <a:solidFill>
                  <a:srgbClr val="000000"/>
                </a:solidFill>
                <a:latin typeface="Montserrat Bold"/>
                <a:ea typeface="Montserrat Bold"/>
                <a:cs typeface="Montserrat Bold"/>
                <a:sym typeface="Montserrat Bold"/>
              </a:rPr>
              <a:t>you carried the wood of the cross </a:t>
            </a:r>
          </a:p>
          <a:p>
            <a:pPr algn="l">
              <a:lnSpc>
                <a:spcPts val="5599"/>
              </a:lnSpc>
            </a:pPr>
            <a:r>
              <a:rPr lang="en-US" sz="3999" b="1">
                <a:solidFill>
                  <a:srgbClr val="000000"/>
                </a:solidFill>
                <a:latin typeface="Montserrat Bold"/>
                <a:ea typeface="Montserrat Bold"/>
                <a:cs typeface="Montserrat Bold"/>
                <a:sym typeface="Montserrat Bold"/>
              </a:rPr>
              <a:t>with courage and love. </a:t>
            </a:r>
          </a:p>
          <a:p>
            <a:pPr algn="l">
              <a:lnSpc>
                <a:spcPts val="5599"/>
              </a:lnSpc>
            </a:pPr>
            <a:r>
              <a:rPr lang="en-US" sz="3999" b="1">
                <a:solidFill>
                  <a:srgbClr val="000000"/>
                </a:solidFill>
                <a:latin typeface="Montserrat Bold"/>
                <a:ea typeface="Montserrat Bold"/>
                <a:cs typeface="Montserrat Bold"/>
                <a:sym typeface="Montserrat Bold"/>
              </a:rPr>
              <a:t>May we walk alongside </a:t>
            </a:r>
          </a:p>
          <a:p>
            <a:pPr algn="l">
              <a:lnSpc>
                <a:spcPts val="5599"/>
              </a:lnSpc>
            </a:pPr>
            <a:r>
              <a:rPr lang="en-US" sz="3999" b="1">
                <a:solidFill>
                  <a:srgbClr val="000000"/>
                </a:solidFill>
                <a:latin typeface="Montserrat Bold"/>
                <a:ea typeface="Montserrat Bold"/>
                <a:cs typeface="Montserrat Bold"/>
                <a:sym typeface="Montserrat Bold"/>
              </a:rPr>
              <a:t>our neighbours seeking sanctuary </a:t>
            </a:r>
          </a:p>
          <a:p>
            <a:pPr algn="l">
              <a:lnSpc>
                <a:spcPts val="5599"/>
              </a:lnSpc>
            </a:pPr>
            <a:r>
              <a:rPr lang="en-US" sz="3999" b="1">
                <a:solidFill>
                  <a:srgbClr val="000000"/>
                </a:solidFill>
                <a:latin typeface="Montserrat Bold"/>
                <a:ea typeface="Montserrat Bold"/>
                <a:cs typeface="Montserrat Bold"/>
                <a:sym typeface="Montserrat Bold"/>
              </a:rPr>
              <a:t>seeking to build a world where all people </a:t>
            </a:r>
          </a:p>
          <a:p>
            <a:pPr algn="l">
              <a:lnSpc>
                <a:spcPts val="5599"/>
              </a:lnSpc>
            </a:pPr>
            <a:r>
              <a:rPr lang="en-US" sz="3999" b="1">
                <a:solidFill>
                  <a:srgbClr val="000000"/>
                </a:solidFill>
                <a:latin typeface="Montserrat Bold"/>
                <a:ea typeface="Montserrat Bold"/>
                <a:cs typeface="Montserrat Bold"/>
                <a:sym typeface="Montserrat Bold"/>
              </a:rPr>
              <a:t>are loved, welcomed and safe. </a:t>
            </a:r>
          </a:p>
          <a:p>
            <a:pPr algn="l">
              <a:lnSpc>
                <a:spcPts val="5599"/>
              </a:lnSpc>
            </a:pPr>
            <a:r>
              <a:rPr lang="en-US" sz="3999" b="1">
                <a:solidFill>
                  <a:srgbClr val="000000"/>
                </a:solidFill>
                <a:latin typeface="Montserrat Bold"/>
                <a:ea typeface="Montserrat Bold"/>
                <a:cs typeface="Montserrat Bold"/>
                <a:sym typeface="Montserrat Bold"/>
              </a:rPr>
              <a:t>Amen. </a:t>
            </a:r>
          </a:p>
          <a:p>
            <a:pPr algn="l">
              <a:lnSpc>
                <a:spcPts val="5599"/>
              </a:lnSpc>
            </a:pPr>
            <a:r>
              <a:rPr lang="en-US" sz="3999" b="1">
                <a:solidFill>
                  <a:srgbClr val="000000"/>
                </a:solidFill>
                <a:latin typeface="Montserrat Bold"/>
                <a:ea typeface="Montserrat Bold"/>
                <a:cs typeface="Montserrat Bold"/>
                <a:sym typeface="Montserrat Bold"/>
              </a:rPr>
              <a:t> </a:t>
            </a:r>
          </a:p>
          <a:p>
            <a:pPr algn="l">
              <a:lnSpc>
                <a:spcPts val="5599"/>
              </a:lnSpc>
              <a:spcBef>
                <a:spcPct val="0"/>
              </a:spcBef>
            </a:pPr>
            <a:endParaRPr lang="en-US" sz="3999" b="1">
              <a:solidFill>
                <a:srgbClr val="000000"/>
              </a:solidFill>
              <a:latin typeface="Montserrat Bold"/>
              <a:ea typeface="Montserrat Bold"/>
              <a:cs typeface="Montserrat Bold"/>
              <a:sym typeface="Montserrat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52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51" b="-9151"/>
            </a:stretch>
          </a:blipFill>
        </p:spPr>
        <p:txBody>
          <a:bodyPr/>
          <a:lstStyle/>
          <a:p>
            <a:endParaRPr lang="en-GB"/>
          </a:p>
        </p:txBody>
      </p:sp>
      <p:grpSp>
        <p:nvGrpSpPr>
          <p:cNvPr id="3" name="Group 3"/>
          <p:cNvGrpSpPr/>
          <p:nvPr/>
        </p:nvGrpSpPr>
        <p:grpSpPr>
          <a:xfrm>
            <a:off x="3452101" y="9000022"/>
            <a:ext cx="14835899" cy="1270690"/>
            <a:chOff x="0" y="0"/>
            <a:chExt cx="3907397" cy="334667"/>
          </a:xfrm>
        </p:grpSpPr>
        <p:sp>
          <p:nvSpPr>
            <p:cNvPr id="4" name="Freeform 4"/>
            <p:cNvSpPr/>
            <p:nvPr/>
          </p:nvSpPr>
          <p:spPr>
            <a:xfrm>
              <a:off x="0" y="0"/>
              <a:ext cx="3907398" cy="334667"/>
            </a:xfrm>
            <a:custGeom>
              <a:avLst/>
              <a:gdLst/>
              <a:ahLst/>
              <a:cxnLst/>
              <a:rect l="l" t="t" r="r" b="b"/>
              <a:pathLst>
                <a:path w="3907398" h="334667">
                  <a:moveTo>
                    <a:pt x="0" y="0"/>
                  </a:moveTo>
                  <a:lnTo>
                    <a:pt x="3907398" y="0"/>
                  </a:lnTo>
                  <a:lnTo>
                    <a:pt x="3907398" y="334667"/>
                  </a:lnTo>
                  <a:lnTo>
                    <a:pt x="0" y="334667"/>
                  </a:lnTo>
                  <a:close/>
                </a:path>
              </a:pathLst>
            </a:custGeom>
            <a:solidFill>
              <a:srgbClr val="222544">
                <a:alpha val="85882"/>
              </a:srgbClr>
            </a:solidFill>
          </p:spPr>
          <p:txBody>
            <a:bodyPr/>
            <a:lstStyle/>
            <a:p>
              <a:endParaRPr lang="en-GB"/>
            </a:p>
          </p:txBody>
        </p:sp>
        <p:sp>
          <p:nvSpPr>
            <p:cNvPr id="5" name="TextBox 5"/>
            <p:cNvSpPr txBox="1"/>
            <p:nvPr/>
          </p:nvSpPr>
          <p:spPr>
            <a:xfrm>
              <a:off x="0" y="-47625"/>
              <a:ext cx="3907397" cy="382292"/>
            </a:xfrm>
            <a:prstGeom prst="rect">
              <a:avLst/>
            </a:prstGeom>
          </p:spPr>
          <p:txBody>
            <a:bodyPr lIns="50800" tIns="50800" rIns="50800" bIns="50800" rtlCol="0" anchor="ctr"/>
            <a:lstStyle/>
            <a:p>
              <a:pPr algn="ctr">
                <a:lnSpc>
                  <a:spcPts val="3640"/>
                </a:lnSpc>
              </a:pPr>
              <a:endParaRPr/>
            </a:p>
          </p:txBody>
        </p:sp>
      </p:grpSp>
      <p:grpSp>
        <p:nvGrpSpPr>
          <p:cNvPr id="6" name="Group 6"/>
          <p:cNvGrpSpPr/>
          <p:nvPr/>
        </p:nvGrpSpPr>
        <p:grpSpPr>
          <a:xfrm>
            <a:off x="0" y="72801"/>
            <a:ext cx="7700858" cy="1809872"/>
            <a:chOff x="0" y="0"/>
            <a:chExt cx="2028210" cy="476674"/>
          </a:xfrm>
        </p:grpSpPr>
        <p:sp>
          <p:nvSpPr>
            <p:cNvPr id="7" name="Freeform 7"/>
            <p:cNvSpPr/>
            <p:nvPr/>
          </p:nvSpPr>
          <p:spPr>
            <a:xfrm>
              <a:off x="0" y="0"/>
              <a:ext cx="2028210" cy="476674"/>
            </a:xfrm>
            <a:custGeom>
              <a:avLst/>
              <a:gdLst/>
              <a:ahLst/>
              <a:cxnLst/>
              <a:rect l="l" t="t" r="r" b="b"/>
              <a:pathLst>
                <a:path w="2028210" h="476674">
                  <a:moveTo>
                    <a:pt x="0" y="0"/>
                  </a:moveTo>
                  <a:lnTo>
                    <a:pt x="2028210" y="0"/>
                  </a:lnTo>
                  <a:lnTo>
                    <a:pt x="2028210" y="476674"/>
                  </a:lnTo>
                  <a:lnTo>
                    <a:pt x="0" y="476674"/>
                  </a:lnTo>
                  <a:close/>
                </a:path>
              </a:pathLst>
            </a:custGeom>
            <a:solidFill>
              <a:srgbClr val="222544">
                <a:alpha val="85882"/>
              </a:srgbClr>
            </a:solidFill>
          </p:spPr>
          <p:txBody>
            <a:bodyPr/>
            <a:lstStyle/>
            <a:p>
              <a:endParaRPr lang="en-GB"/>
            </a:p>
          </p:txBody>
        </p:sp>
        <p:sp>
          <p:nvSpPr>
            <p:cNvPr id="8" name="TextBox 8"/>
            <p:cNvSpPr txBox="1"/>
            <p:nvPr/>
          </p:nvSpPr>
          <p:spPr>
            <a:xfrm>
              <a:off x="0" y="-47625"/>
              <a:ext cx="2028210" cy="524299"/>
            </a:xfrm>
            <a:prstGeom prst="rect">
              <a:avLst/>
            </a:prstGeom>
          </p:spPr>
          <p:txBody>
            <a:bodyPr lIns="50800" tIns="50800" rIns="50800" bIns="50800" rtlCol="0" anchor="ctr"/>
            <a:lstStyle/>
            <a:p>
              <a:pPr algn="ctr">
                <a:lnSpc>
                  <a:spcPts val="3640"/>
                </a:lnSpc>
              </a:pPr>
              <a:endParaRPr/>
            </a:p>
          </p:txBody>
        </p:sp>
      </p:grpSp>
      <p:sp>
        <p:nvSpPr>
          <p:cNvPr id="9" name="TextBox 9"/>
          <p:cNvSpPr txBox="1"/>
          <p:nvPr/>
        </p:nvSpPr>
        <p:spPr>
          <a:xfrm>
            <a:off x="3594141" y="8933347"/>
            <a:ext cx="14551819" cy="1602105"/>
          </a:xfrm>
          <a:prstGeom prst="rect">
            <a:avLst/>
          </a:prstGeom>
        </p:spPr>
        <p:txBody>
          <a:bodyPr lIns="0" tIns="0" rIns="0" bIns="0" rtlCol="0" anchor="t">
            <a:spAutoFit/>
          </a:bodyPr>
          <a:lstStyle/>
          <a:p>
            <a:pPr algn="r">
              <a:lnSpc>
                <a:spcPts val="5599"/>
              </a:lnSpc>
            </a:pPr>
            <a:r>
              <a:rPr lang="en-US" sz="3999" i="1">
                <a:solidFill>
                  <a:srgbClr val="FFFFFF"/>
                </a:solidFill>
                <a:latin typeface="Montserrat Italics"/>
                <a:ea typeface="Montserrat Italics"/>
                <a:cs typeface="Montserrat Italics"/>
                <a:sym typeface="Montserrat Italics"/>
              </a:rPr>
              <a:t>“Blessed is the man who remains steadfast under trial…” </a:t>
            </a:r>
          </a:p>
          <a:p>
            <a:pPr algn="r">
              <a:lnSpc>
                <a:spcPts val="3640"/>
              </a:lnSpc>
            </a:pPr>
            <a:r>
              <a:rPr lang="en-US" sz="2600" i="1">
                <a:solidFill>
                  <a:srgbClr val="FFFFFF"/>
                </a:solidFill>
                <a:latin typeface="Montserrat Italics"/>
                <a:ea typeface="Montserrat Italics"/>
                <a:cs typeface="Montserrat Italics"/>
                <a:sym typeface="Montserrat Italics"/>
              </a:rPr>
              <a:t>James 1:12</a:t>
            </a:r>
          </a:p>
          <a:p>
            <a:pPr algn="r">
              <a:lnSpc>
                <a:spcPts val="3640"/>
              </a:lnSpc>
              <a:spcBef>
                <a:spcPct val="0"/>
              </a:spcBef>
            </a:pPr>
            <a:endParaRPr lang="en-US" sz="2600" i="1">
              <a:solidFill>
                <a:srgbClr val="FFFFFF"/>
              </a:solidFill>
              <a:latin typeface="Montserrat Italics"/>
              <a:ea typeface="Montserrat Italics"/>
              <a:cs typeface="Montserrat Italics"/>
              <a:sym typeface="Montserrat Italics"/>
            </a:endParaRPr>
          </a:p>
        </p:txBody>
      </p:sp>
      <p:sp>
        <p:nvSpPr>
          <p:cNvPr id="10" name="TextBox 10"/>
          <p:cNvSpPr txBox="1"/>
          <p:nvPr/>
        </p:nvSpPr>
        <p:spPr>
          <a:xfrm>
            <a:off x="195017" y="228284"/>
            <a:ext cx="11928633" cy="137477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third station: </a:t>
            </a:r>
          </a:p>
          <a:p>
            <a:pPr algn="l">
              <a:lnSpc>
                <a:spcPts val="5599"/>
              </a:lnSpc>
            </a:pPr>
            <a:r>
              <a:rPr lang="en-US" sz="3999">
                <a:solidFill>
                  <a:srgbClr val="FFFFFF"/>
                </a:solidFill>
                <a:latin typeface="Montserrat"/>
                <a:ea typeface="Montserrat"/>
                <a:cs typeface="Montserrat"/>
                <a:sym typeface="Montserrat"/>
              </a:rPr>
              <a:t>Jesus falls for the first time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52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32999"/>
            </a:blip>
            <a:stretch>
              <a:fillRect t="-9151" b="-9151"/>
            </a:stretch>
          </a:blipFill>
        </p:spPr>
        <p:txBody>
          <a:bodyPr/>
          <a:lstStyle/>
          <a:p>
            <a:endParaRPr lang="en-GB"/>
          </a:p>
        </p:txBody>
      </p:sp>
      <p:grpSp>
        <p:nvGrpSpPr>
          <p:cNvPr id="3" name="Group 3"/>
          <p:cNvGrpSpPr/>
          <p:nvPr/>
        </p:nvGrpSpPr>
        <p:grpSpPr>
          <a:xfrm>
            <a:off x="0" y="72801"/>
            <a:ext cx="7700858" cy="1809872"/>
            <a:chOff x="0" y="0"/>
            <a:chExt cx="2028210" cy="476674"/>
          </a:xfrm>
        </p:grpSpPr>
        <p:sp>
          <p:nvSpPr>
            <p:cNvPr id="4" name="Freeform 4"/>
            <p:cNvSpPr/>
            <p:nvPr/>
          </p:nvSpPr>
          <p:spPr>
            <a:xfrm>
              <a:off x="0" y="0"/>
              <a:ext cx="2028210" cy="476674"/>
            </a:xfrm>
            <a:custGeom>
              <a:avLst/>
              <a:gdLst/>
              <a:ahLst/>
              <a:cxnLst/>
              <a:rect l="l" t="t" r="r" b="b"/>
              <a:pathLst>
                <a:path w="2028210" h="476674">
                  <a:moveTo>
                    <a:pt x="0" y="0"/>
                  </a:moveTo>
                  <a:lnTo>
                    <a:pt x="2028210" y="0"/>
                  </a:lnTo>
                  <a:lnTo>
                    <a:pt x="2028210" y="476674"/>
                  </a:lnTo>
                  <a:lnTo>
                    <a:pt x="0" y="476674"/>
                  </a:lnTo>
                  <a:close/>
                </a:path>
              </a:pathLst>
            </a:custGeom>
            <a:solidFill>
              <a:srgbClr val="222544">
                <a:alpha val="85882"/>
              </a:srgbClr>
            </a:solidFill>
          </p:spPr>
          <p:txBody>
            <a:bodyPr/>
            <a:lstStyle/>
            <a:p>
              <a:endParaRPr lang="en-GB"/>
            </a:p>
          </p:txBody>
        </p:sp>
        <p:sp>
          <p:nvSpPr>
            <p:cNvPr id="5" name="TextBox 5"/>
            <p:cNvSpPr txBox="1"/>
            <p:nvPr/>
          </p:nvSpPr>
          <p:spPr>
            <a:xfrm>
              <a:off x="0" y="-47625"/>
              <a:ext cx="2028210" cy="524299"/>
            </a:xfrm>
            <a:prstGeom prst="rect">
              <a:avLst/>
            </a:prstGeom>
          </p:spPr>
          <p:txBody>
            <a:bodyPr lIns="50800" tIns="50800" rIns="50800" bIns="50800" rtlCol="0" anchor="ctr"/>
            <a:lstStyle/>
            <a:p>
              <a:pPr algn="ctr">
                <a:lnSpc>
                  <a:spcPts val="3640"/>
                </a:lnSpc>
              </a:pPr>
              <a:endParaRPr/>
            </a:p>
          </p:txBody>
        </p:sp>
      </p:grpSp>
      <p:sp>
        <p:nvSpPr>
          <p:cNvPr id="6" name="TextBox 6"/>
          <p:cNvSpPr txBox="1"/>
          <p:nvPr/>
        </p:nvSpPr>
        <p:spPr>
          <a:xfrm>
            <a:off x="195017" y="228284"/>
            <a:ext cx="11928633" cy="137477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third station: </a:t>
            </a:r>
          </a:p>
          <a:p>
            <a:pPr algn="l">
              <a:lnSpc>
                <a:spcPts val="5599"/>
              </a:lnSpc>
            </a:pPr>
            <a:r>
              <a:rPr lang="en-US" sz="3999">
                <a:solidFill>
                  <a:srgbClr val="FFFFFF"/>
                </a:solidFill>
                <a:latin typeface="Montserrat"/>
                <a:ea typeface="Montserrat"/>
                <a:cs typeface="Montserrat"/>
                <a:sym typeface="Montserrat"/>
              </a:rPr>
              <a:t>Jesus falls for the first time</a:t>
            </a:r>
          </a:p>
        </p:txBody>
      </p:sp>
      <p:sp>
        <p:nvSpPr>
          <p:cNvPr id="7" name="TextBox 7"/>
          <p:cNvSpPr txBox="1"/>
          <p:nvPr/>
        </p:nvSpPr>
        <p:spPr>
          <a:xfrm>
            <a:off x="88701" y="2217691"/>
            <a:ext cx="16408837" cy="2079625"/>
          </a:xfrm>
          <a:prstGeom prst="rect">
            <a:avLst/>
          </a:prstGeom>
        </p:spPr>
        <p:txBody>
          <a:bodyPr lIns="0" tIns="0" rIns="0" bIns="0" rtlCol="0" anchor="t">
            <a:spAutoFit/>
          </a:bodyPr>
          <a:lstStyle/>
          <a:p>
            <a:pPr algn="just">
              <a:lnSpc>
                <a:spcPts val="5599"/>
              </a:lnSpc>
            </a:pPr>
            <a:r>
              <a:rPr lang="en-US" sz="3999">
                <a:solidFill>
                  <a:srgbClr val="000000"/>
                </a:solidFill>
                <a:latin typeface="Montserrat"/>
                <a:ea typeface="Montserrat"/>
                <a:cs typeface="Montserrat"/>
                <a:sym typeface="Montserrat"/>
              </a:rPr>
              <a:t>We adore you, O Christ, and we praise you, </a:t>
            </a:r>
          </a:p>
          <a:p>
            <a:pPr algn="just">
              <a:lnSpc>
                <a:spcPts val="5599"/>
              </a:lnSpc>
            </a:pPr>
            <a:r>
              <a:rPr lang="en-US" sz="3999" b="1">
                <a:solidFill>
                  <a:srgbClr val="000000"/>
                </a:solidFill>
                <a:latin typeface="Montserrat Bold"/>
                <a:ea typeface="Montserrat Bold"/>
                <a:cs typeface="Montserrat Bold"/>
                <a:sym typeface="Montserrat Bold"/>
              </a:rPr>
              <a:t>R/ because by your Holy Cross you have redeemed the world.</a:t>
            </a:r>
            <a:r>
              <a:rPr lang="en-US" sz="3999">
                <a:solidFill>
                  <a:srgbClr val="000000"/>
                </a:solidFill>
                <a:latin typeface="Montserrat"/>
                <a:ea typeface="Montserrat"/>
                <a:cs typeface="Montserrat"/>
                <a:sym typeface="Montserrat"/>
              </a:rPr>
              <a:t> </a:t>
            </a:r>
          </a:p>
          <a:p>
            <a:pPr algn="just">
              <a:lnSpc>
                <a:spcPts val="5599"/>
              </a:lnSpc>
            </a:pPr>
            <a:r>
              <a:rPr lang="en-US" sz="3999">
                <a:solidFill>
                  <a:srgbClr val="000000"/>
                </a:solidFill>
                <a:latin typeface="Montserrat"/>
                <a:ea typeface="Montserrat"/>
                <a:cs typeface="Montserrat"/>
                <a:sym typeface="Montserrat"/>
              </a:rPr>
              <a:t> </a:t>
            </a:r>
          </a:p>
        </p:txBody>
      </p:sp>
      <p:sp>
        <p:nvSpPr>
          <p:cNvPr id="8" name="TextBox 8"/>
          <p:cNvSpPr txBox="1"/>
          <p:nvPr/>
        </p:nvSpPr>
        <p:spPr>
          <a:xfrm>
            <a:off x="195017" y="4376904"/>
            <a:ext cx="10359748" cy="7013575"/>
          </a:xfrm>
          <a:prstGeom prst="rect">
            <a:avLst/>
          </a:prstGeom>
        </p:spPr>
        <p:txBody>
          <a:bodyPr lIns="0" tIns="0" rIns="0" bIns="0" rtlCol="0" anchor="t">
            <a:spAutoFit/>
          </a:bodyPr>
          <a:lstStyle/>
          <a:p>
            <a:pPr algn="l">
              <a:lnSpc>
                <a:spcPts val="5599"/>
              </a:lnSpc>
            </a:pPr>
            <a:r>
              <a:rPr lang="en-US" sz="3999" b="1">
                <a:solidFill>
                  <a:srgbClr val="000000"/>
                </a:solidFill>
                <a:latin typeface="Montserrat Bold"/>
                <a:ea typeface="Montserrat Bold"/>
                <a:cs typeface="Montserrat Bold"/>
                <a:sym typeface="Montserrat Bold"/>
              </a:rPr>
              <a:t>Prayer:</a:t>
            </a:r>
          </a:p>
          <a:p>
            <a:pPr algn="l">
              <a:lnSpc>
                <a:spcPts val="5599"/>
              </a:lnSpc>
            </a:pPr>
            <a:r>
              <a:rPr lang="en-US" sz="3999" b="1">
                <a:solidFill>
                  <a:srgbClr val="000000"/>
                </a:solidFill>
                <a:latin typeface="Montserrat Bold"/>
                <a:ea typeface="Montserrat Bold"/>
                <a:cs typeface="Montserrat Bold"/>
                <a:sym typeface="Montserrat Bold"/>
              </a:rPr>
              <a:t>Resolute Jesus, </a:t>
            </a:r>
          </a:p>
          <a:p>
            <a:pPr algn="l">
              <a:lnSpc>
                <a:spcPts val="5599"/>
              </a:lnSpc>
            </a:pPr>
            <a:r>
              <a:rPr lang="en-US" sz="3999" b="1">
                <a:solidFill>
                  <a:srgbClr val="000000"/>
                </a:solidFill>
                <a:latin typeface="Montserrat Bold"/>
                <a:ea typeface="Montserrat Bold"/>
                <a:cs typeface="Montserrat Bold"/>
                <a:sym typeface="Montserrat Bold"/>
              </a:rPr>
              <a:t>you fell under the weight of the wood  </a:t>
            </a:r>
          </a:p>
          <a:p>
            <a:pPr algn="l">
              <a:lnSpc>
                <a:spcPts val="5599"/>
              </a:lnSpc>
            </a:pPr>
            <a:r>
              <a:rPr lang="en-US" sz="3999" b="1">
                <a:solidFill>
                  <a:srgbClr val="000000"/>
                </a:solidFill>
                <a:latin typeface="Montserrat Bold"/>
                <a:ea typeface="Montserrat Bold"/>
                <a:cs typeface="Montserrat Bold"/>
                <a:sym typeface="Montserrat Bold"/>
              </a:rPr>
              <a:t>yet did not abandon the journey. </a:t>
            </a:r>
          </a:p>
          <a:p>
            <a:pPr algn="l">
              <a:lnSpc>
                <a:spcPts val="5599"/>
              </a:lnSpc>
            </a:pPr>
            <a:r>
              <a:rPr lang="en-US" sz="3999" b="1">
                <a:solidFill>
                  <a:srgbClr val="000000"/>
                </a:solidFill>
                <a:latin typeface="Montserrat Bold"/>
                <a:ea typeface="Montserrat Bold"/>
                <a:cs typeface="Montserrat Bold"/>
                <a:sym typeface="Montserrat Bold"/>
              </a:rPr>
              <a:t>Be with us when we are struggling, </a:t>
            </a:r>
          </a:p>
          <a:p>
            <a:pPr algn="l">
              <a:lnSpc>
                <a:spcPts val="5599"/>
              </a:lnSpc>
            </a:pPr>
            <a:r>
              <a:rPr lang="en-US" sz="3999" b="1">
                <a:solidFill>
                  <a:srgbClr val="000000"/>
                </a:solidFill>
                <a:latin typeface="Montserrat Bold"/>
                <a:ea typeface="Montserrat Bold"/>
                <a:cs typeface="Montserrat Bold"/>
                <a:sym typeface="Montserrat Bold"/>
              </a:rPr>
              <a:t>and help us persevere in love. </a:t>
            </a:r>
          </a:p>
          <a:p>
            <a:pPr algn="l">
              <a:lnSpc>
                <a:spcPts val="5599"/>
              </a:lnSpc>
            </a:pPr>
            <a:r>
              <a:rPr lang="en-US" sz="3999" b="1">
                <a:solidFill>
                  <a:srgbClr val="000000"/>
                </a:solidFill>
                <a:latin typeface="Montserrat Bold"/>
                <a:ea typeface="Montserrat Bold"/>
                <a:cs typeface="Montserrat Bold"/>
                <a:sym typeface="Montserrat Bold"/>
              </a:rPr>
              <a:t>Amen</a:t>
            </a:r>
          </a:p>
          <a:p>
            <a:pPr algn="l">
              <a:lnSpc>
                <a:spcPts val="5599"/>
              </a:lnSpc>
            </a:pPr>
            <a:endParaRPr lang="en-US" sz="3999" b="1">
              <a:solidFill>
                <a:srgbClr val="000000"/>
              </a:solidFill>
              <a:latin typeface="Montserrat Bold"/>
              <a:ea typeface="Montserrat Bold"/>
              <a:cs typeface="Montserrat Bold"/>
              <a:sym typeface="Montserrat Bold"/>
            </a:endParaRPr>
          </a:p>
          <a:p>
            <a:pPr algn="l">
              <a:lnSpc>
                <a:spcPts val="5599"/>
              </a:lnSpc>
            </a:pPr>
            <a:r>
              <a:rPr lang="en-US" sz="3999" b="1">
                <a:solidFill>
                  <a:srgbClr val="000000"/>
                </a:solidFill>
                <a:latin typeface="Montserrat Bold"/>
                <a:ea typeface="Montserrat Bold"/>
                <a:cs typeface="Montserrat Bold"/>
                <a:sym typeface="Montserrat Bold"/>
              </a:rPr>
              <a:t> </a:t>
            </a:r>
          </a:p>
          <a:p>
            <a:pPr algn="l">
              <a:lnSpc>
                <a:spcPts val="5599"/>
              </a:lnSpc>
              <a:spcBef>
                <a:spcPct val="0"/>
              </a:spcBef>
            </a:pPr>
            <a:endParaRPr lang="en-US" sz="3999" b="1">
              <a:solidFill>
                <a:srgbClr val="000000"/>
              </a:solidFill>
              <a:latin typeface="Montserrat Bold"/>
              <a:ea typeface="Montserrat Bold"/>
              <a:cs typeface="Montserrat Bold"/>
              <a:sym typeface="Montserrat Bold"/>
            </a:endParaRPr>
          </a:p>
        </p:txBody>
      </p:sp>
      <p:sp>
        <p:nvSpPr>
          <p:cNvPr id="9" name="Freeform 9"/>
          <p:cNvSpPr/>
          <p:nvPr/>
        </p:nvSpPr>
        <p:spPr>
          <a:xfrm>
            <a:off x="15078953" y="511017"/>
            <a:ext cx="2837171" cy="1035366"/>
          </a:xfrm>
          <a:custGeom>
            <a:avLst/>
            <a:gdLst/>
            <a:ahLst/>
            <a:cxnLst/>
            <a:rect l="l" t="t" r="r" b="b"/>
            <a:pathLst>
              <a:path w="2837171" h="1035366">
                <a:moveTo>
                  <a:pt x="0" y="0"/>
                </a:moveTo>
                <a:lnTo>
                  <a:pt x="2837170" y="0"/>
                </a:lnTo>
                <a:lnTo>
                  <a:pt x="2837170" y="1035366"/>
                </a:lnTo>
                <a:lnTo>
                  <a:pt x="0" y="1035366"/>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52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GB"/>
          </a:p>
        </p:txBody>
      </p:sp>
      <p:grpSp>
        <p:nvGrpSpPr>
          <p:cNvPr id="3" name="Group 3"/>
          <p:cNvGrpSpPr/>
          <p:nvPr/>
        </p:nvGrpSpPr>
        <p:grpSpPr>
          <a:xfrm>
            <a:off x="6782515" y="9000022"/>
            <a:ext cx="11505485" cy="1270690"/>
            <a:chOff x="0" y="0"/>
            <a:chExt cx="3030251" cy="334667"/>
          </a:xfrm>
        </p:grpSpPr>
        <p:sp>
          <p:nvSpPr>
            <p:cNvPr id="4" name="Freeform 4"/>
            <p:cNvSpPr/>
            <p:nvPr/>
          </p:nvSpPr>
          <p:spPr>
            <a:xfrm>
              <a:off x="0" y="0"/>
              <a:ext cx="3030251" cy="334667"/>
            </a:xfrm>
            <a:custGeom>
              <a:avLst/>
              <a:gdLst/>
              <a:ahLst/>
              <a:cxnLst/>
              <a:rect l="l" t="t" r="r" b="b"/>
              <a:pathLst>
                <a:path w="3030251" h="334667">
                  <a:moveTo>
                    <a:pt x="0" y="0"/>
                  </a:moveTo>
                  <a:lnTo>
                    <a:pt x="3030251" y="0"/>
                  </a:lnTo>
                  <a:lnTo>
                    <a:pt x="3030251" y="334667"/>
                  </a:lnTo>
                  <a:lnTo>
                    <a:pt x="0" y="334667"/>
                  </a:lnTo>
                  <a:close/>
                </a:path>
              </a:pathLst>
            </a:custGeom>
            <a:solidFill>
              <a:srgbClr val="222544">
                <a:alpha val="85882"/>
              </a:srgbClr>
            </a:solidFill>
          </p:spPr>
          <p:txBody>
            <a:bodyPr/>
            <a:lstStyle/>
            <a:p>
              <a:endParaRPr lang="en-GB"/>
            </a:p>
          </p:txBody>
        </p:sp>
        <p:sp>
          <p:nvSpPr>
            <p:cNvPr id="5" name="TextBox 5"/>
            <p:cNvSpPr txBox="1"/>
            <p:nvPr/>
          </p:nvSpPr>
          <p:spPr>
            <a:xfrm>
              <a:off x="0" y="-47625"/>
              <a:ext cx="3030251" cy="382292"/>
            </a:xfrm>
            <a:prstGeom prst="rect">
              <a:avLst/>
            </a:prstGeom>
          </p:spPr>
          <p:txBody>
            <a:bodyPr lIns="50800" tIns="50800" rIns="50800" bIns="50800" rtlCol="0" anchor="ctr"/>
            <a:lstStyle/>
            <a:p>
              <a:pPr algn="ctr">
                <a:lnSpc>
                  <a:spcPts val="3640"/>
                </a:lnSpc>
              </a:pPr>
              <a:endParaRPr/>
            </a:p>
          </p:txBody>
        </p:sp>
      </p:grpSp>
      <p:grpSp>
        <p:nvGrpSpPr>
          <p:cNvPr id="6" name="Group 6"/>
          <p:cNvGrpSpPr/>
          <p:nvPr/>
        </p:nvGrpSpPr>
        <p:grpSpPr>
          <a:xfrm>
            <a:off x="0" y="72801"/>
            <a:ext cx="6335741" cy="1809872"/>
            <a:chOff x="0" y="0"/>
            <a:chExt cx="1668673" cy="476674"/>
          </a:xfrm>
        </p:grpSpPr>
        <p:sp>
          <p:nvSpPr>
            <p:cNvPr id="7" name="Freeform 7"/>
            <p:cNvSpPr/>
            <p:nvPr/>
          </p:nvSpPr>
          <p:spPr>
            <a:xfrm>
              <a:off x="0" y="0"/>
              <a:ext cx="1668673" cy="476674"/>
            </a:xfrm>
            <a:custGeom>
              <a:avLst/>
              <a:gdLst/>
              <a:ahLst/>
              <a:cxnLst/>
              <a:rect l="l" t="t" r="r" b="b"/>
              <a:pathLst>
                <a:path w="1668673" h="476674">
                  <a:moveTo>
                    <a:pt x="0" y="0"/>
                  </a:moveTo>
                  <a:lnTo>
                    <a:pt x="1668673" y="0"/>
                  </a:lnTo>
                  <a:lnTo>
                    <a:pt x="1668673" y="476674"/>
                  </a:lnTo>
                  <a:lnTo>
                    <a:pt x="0" y="476674"/>
                  </a:lnTo>
                  <a:close/>
                </a:path>
              </a:pathLst>
            </a:custGeom>
            <a:solidFill>
              <a:srgbClr val="222544">
                <a:alpha val="85882"/>
              </a:srgbClr>
            </a:solidFill>
          </p:spPr>
          <p:txBody>
            <a:bodyPr/>
            <a:lstStyle/>
            <a:p>
              <a:endParaRPr lang="en-GB"/>
            </a:p>
          </p:txBody>
        </p:sp>
        <p:sp>
          <p:nvSpPr>
            <p:cNvPr id="8" name="TextBox 8"/>
            <p:cNvSpPr txBox="1"/>
            <p:nvPr/>
          </p:nvSpPr>
          <p:spPr>
            <a:xfrm>
              <a:off x="0" y="-47625"/>
              <a:ext cx="1668673" cy="524299"/>
            </a:xfrm>
            <a:prstGeom prst="rect">
              <a:avLst/>
            </a:prstGeom>
          </p:spPr>
          <p:txBody>
            <a:bodyPr lIns="50800" tIns="50800" rIns="50800" bIns="50800" rtlCol="0" anchor="ctr"/>
            <a:lstStyle/>
            <a:p>
              <a:pPr algn="ctr">
                <a:lnSpc>
                  <a:spcPts val="3640"/>
                </a:lnSpc>
              </a:pPr>
              <a:endParaRPr/>
            </a:p>
          </p:txBody>
        </p:sp>
      </p:grpSp>
      <p:grpSp>
        <p:nvGrpSpPr>
          <p:cNvPr id="9" name="Group 9"/>
          <p:cNvGrpSpPr/>
          <p:nvPr/>
        </p:nvGrpSpPr>
        <p:grpSpPr>
          <a:xfrm>
            <a:off x="15201859" y="511017"/>
            <a:ext cx="2598558" cy="1035366"/>
            <a:chOff x="0" y="0"/>
            <a:chExt cx="684394" cy="272689"/>
          </a:xfrm>
        </p:grpSpPr>
        <p:sp>
          <p:nvSpPr>
            <p:cNvPr id="10" name="Freeform 10"/>
            <p:cNvSpPr/>
            <p:nvPr/>
          </p:nvSpPr>
          <p:spPr>
            <a:xfrm>
              <a:off x="0" y="0"/>
              <a:ext cx="684394" cy="272689"/>
            </a:xfrm>
            <a:custGeom>
              <a:avLst/>
              <a:gdLst/>
              <a:ahLst/>
              <a:cxnLst/>
              <a:rect l="l" t="t" r="r" b="b"/>
              <a:pathLst>
                <a:path w="684394" h="272689">
                  <a:moveTo>
                    <a:pt x="0" y="0"/>
                  </a:moveTo>
                  <a:lnTo>
                    <a:pt x="684394" y="0"/>
                  </a:lnTo>
                  <a:lnTo>
                    <a:pt x="684394" y="272689"/>
                  </a:lnTo>
                  <a:lnTo>
                    <a:pt x="0" y="272689"/>
                  </a:lnTo>
                  <a:close/>
                </a:path>
              </a:pathLst>
            </a:custGeom>
            <a:solidFill>
              <a:srgbClr val="784532">
                <a:alpha val="77647"/>
              </a:srgbClr>
            </a:solidFill>
          </p:spPr>
          <p:txBody>
            <a:bodyPr/>
            <a:lstStyle/>
            <a:p>
              <a:endParaRPr lang="en-GB"/>
            </a:p>
          </p:txBody>
        </p:sp>
        <p:sp>
          <p:nvSpPr>
            <p:cNvPr id="11" name="TextBox 11"/>
            <p:cNvSpPr txBox="1"/>
            <p:nvPr/>
          </p:nvSpPr>
          <p:spPr>
            <a:xfrm>
              <a:off x="0" y="-47625"/>
              <a:ext cx="684394" cy="320314"/>
            </a:xfrm>
            <a:prstGeom prst="rect">
              <a:avLst/>
            </a:prstGeom>
          </p:spPr>
          <p:txBody>
            <a:bodyPr lIns="50800" tIns="50800" rIns="50800" bIns="50800" rtlCol="0" anchor="ctr"/>
            <a:lstStyle/>
            <a:p>
              <a:pPr algn="ctr">
                <a:lnSpc>
                  <a:spcPts val="3640"/>
                </a:lnSpc>
              </a:pPr>
              <a:endParaRPr/>
            </a:p>
          </p:txBody>
        </p:sp>
      </p:grpSp>
      <p:sp>
        <p:nvSpPr>
          <p:cNvPr id="12" name="Freeform 12"/>
          <p:cNvSpPr/>
          <p:nvPr/>
        </p:nvSpPr>
        <p:spPr>
          <a:xfrm>
            <a:off x="14963247" y="567694"/>
            <a:ext cx="2837171" cy="1035366"/>
          </a:xfrm>
          <a:custGeom>
            <a:avLst/>
            <a:gdLst/>
            <a:ahLst/>
            <a:cxnLst/>
            <a:rect l="l" t="t" r="r" b="b"/>
            <a:pathLst>
              <a:path w="2837171" h="1035366">
                <a:moveTo>
                  <a:pt x="0" y="0"/>
                </a:moveTo>
                <a:lnTo>
                  <a:pt x="2837170" y="0"/>
                </a:lnTo>
                <a:lnTo>
                  <a:pt x="2837170" y="1035365"/>
                </a:lnTo>
                <a:lnTo>
                  <a:pt x="0" y="1035365"/>
                </a:lnTo>
                <a:lnTo>
                  <a:pt x="0" y="0"/>
                </a:lnTo>
                <a:close/>
              </a:path>
            </a:pathLst>
          </a:custGeom>
          <a:blipFill>
            <a:blip r:embed="rId4"/>
            <a:stretch>
              <a:fillRect/>
            </a:stretch>
          </a:blipFill>
        </p:spPr>
        <p:txBody>
          <a:bodyPr/>
          <a:lstStyle/>
          <a:p>
            <a:endParaRPr lang="en-GB"/>
          </a:p>
        </p:txBody>
      </p:sp>
      <p:sp>
        <p:nvSpPr>
          <p:cNvPr id="13" name="TextBox 13"/>
          <p:cNvSpPr txBox="1"/>
          <p:nvPr/>
        </p:nvSpPr>
        <p:spPr>
          <a:xfrm>
            <a:off x="6782515" y="8933347"/>
            <a:ext cx="11363445" cy="1602105"/>
          </a:xfrm>
          <a:prstGeom prst="rect">
            <a:avLst/>
          </a:prstGeom>
        </p:spPr>
        <p:txBody>
          <a:bodyPr lIns="0" tIns="0" rIns="0" bIns="0" rtlCol="0" anchor="t">
            <a:spAutoFit/>
          </a:bodyPr>
          <a:lstStyle/>
          <a:p>
            <a:pPr algn="r">
              <a:lnSpc>
                <a:spcPts val="5599"/>
              </a:lnSpc>
            </a:pPr>
            <a:r>
              <a:rPr lang="en-US" sz="3999" i="1">
                <a:solidFill>
                  <a:srgbClr val="FFFFFF"/>
                </a:solidFill>
                <a:latin typeface="Montserrat Italics"/>
                <a:ea typeface="Montserrat Italics"/>
                <a:cs typeface="Montserrat Italics"/>
                <a:sym typeface="Montserrat Italics"/>
              </a:rPr>
              <a:t>“And a sword will pierce your own soul too…” </a:t>
            </a:r>
          </a:p>
          <a:p>
            <a:pPr algn="r">
              <a:lnSpc>
                <a:spcPts val="3640"/>
              </a:lnSpc>
            </a:pPr>
            <a:r>
              <a:rPr lang="en-US" sz="2600" i="1">
                <a:solidFill>
                  <a:srgbClr val="FFFFFF"/>
                </a:solidFill>
                <a:latin typeface="Montserrat Italics"/>
                <a:ea typeface="Montserrat Italics"/>
                <a:cs typeface="Montserrat Italics"/>
                <a:sym typeface="Montserrat Italics"/>
              </a:rPr>
              <a:t> Luke 2:35</a:t>
            </a:r>
          </a:p>
          <a:p>
            <a:pPr algn="r">
              <a:lnSpc>
                <a:spcPts val="3640"/>
              </a:lnSpc>
              <a:spcBef>
                <a:spcPct val="0"/>
              </a:spcBef>
            </a:pPr>
            <a:endParaRPr lang="en-US" sz="2600" i="1">
              <a:solidFill>
                <a:srgbClr val="FFFFFF"/>
              </a:solidFill>
              <a:latin typeface="Montserrat Italics"/>
              <a:ea typeface="Montserrat Italics"/>
              <a:cs typeface="Montserrat Italics"/>
              <a:sym typeface="Montserrat Italics"/>
            </a:endParaRPr>
          </a:p>
        </p:txBody>
      </p:sp>
      <p:sp>
        <p:nvSpPr>
          <p:cNvPr id="14" name="TextBox 14"/>
          <p:cNvSpPr txBox="1"/>
          <p:nvPr/>
        </p:nvSpPr>
        <p:spPr>
          <a:xfrm>
            <a:off x="0" y="228284"/>
            <a:ext cx="11928633" cy="1374775"/>
          </a:xfrm>
          <a:prstGeom prst="rect">
            <a:avLst/>
          </a:prstGeom>
        </p:spPr>
        <p:txBody>
          <a:bodyPr lIns="0" tIns="0" rIns="0" bIns="0" rtlCol="0" anchor="t">
            <a:spAutoFit/>
          </a:bodyPr>
          <a:lstStyle/>
          <a:p>
            <a:pPr algn="just">
              <a:lnSpc>
                <a:spcPts val="5599"/>
              </a:lnSpc>
            </a:pPr>
            <a:r>
              <a:rPr lang="en-US" sz="3999">
                <a:solidFill>
                  <a:srgbClr val="FFFFFF"/>
                </a:solidFill>
                <a:latin typeface="Montserrat"/>
                <a:ea typeface="Montserrat"/>
                <a:cs typeface="Montserrat"/>
                <a:sym typeface="Montserrat"/>
              </a:rPr>
              <a:t>The fourth station: </a:t>
            </a:r>
          </a:p>
          <a:p>
            <a:pPr algn="l">
              <a:lnSpc>
                <a:spcPts val="5599"/>
              </a:lnSpc>
            </a:pPr>
            <a:r>
              <a:rPr lang="en-US" sz="3999">
                <a:solidFill>
                  <a:srgbClr val="FFFFFF"/>
                </a:solidFill>
                <a:latin typeface="Montserrat"/>
                <a:ea typeface="Montserrat"/>
                <a:cs typeface="Montserrat"/>
                <a:sym typeface="Montserrat"/>
              </a:rPr>
              <a:t>Jesus meets his mother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TotalTime>
  <Words>6376</Words>
  <Application>Microsoft Office PowerPoint</Application>
  <PresentationFormat>Custom</PresentationFormat>
  <Paragraphs>707</Paragraphs>
  <Slides>32</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Inter</vt:lpstr>
      <vt:lpstr>Montserrat Bold</vt:lpstr>
      <vt:lpstr>Aptos</vt:lpstr>
      <vt:lpstr>Arial</vt:lpstr>
      <vt:lpstr>Montserrat Italics</vt:lpstr>
      <vt:lpstr>Montserrat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Lent_Stations_of_the_Cross</dc:title>
  <dc:creator>Caroline Stanton</dc:creator>
  <cp:lastModifiedBy>Caroline Stanton</cp:lastModifiedBy>
  <cp:revision>3</cp:revision>
  <dcterms:created xsi:type="dcterms:W3CDTF">2006-08-16T00:00:00Z</dcterms:created>
  <dcterms:modified xsi:type="dcterms:W3CDTF">2026-02-03T17:23:42Z</dcterms:modified>
  <dc:identifier>DAHALecqBgU</dc:identifier>
</cp:coreProperties>
</file>