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2"/>
  </p:notesMasterIdLst>
  <p:sldIdLst>
    <p:sldId id="256" r:id="rId6"/>
    <p:sldId id="257" r:id="rId7"/>
    <p:sldId id="304" r:id="rId8"/>
    <p:sldId id="275" r:id="rId9"/>
    <p:sldId id="299" r:id="rId10"/>
    <p:sldId id="300" r:id="rId11"/>
    <p:sldId id="261" r:id="rId12"/>
    <p:sldId id="265" r:id="rId13"/>
    <p:sldId id="279" r:id="rId14"/>
    <p:sldId id="281" r:id="rId15"/>
    <p:sldId id="284" r:id="rId16"/>
    <p:sldId id="301" r:id="rId17"/>
    <p:sldId id="302" r:id="rId18"/>
    <p:sldId id="283" r:id="rId19"/>
    <p:sldId id="294" r:id="rId20"/>
    <p:sldId id="280" r:id="rId21"/>
    <p:sldId id="266" r:id="rId22"/>
    <p:sldId id="305" r:id="rId23"/>
    <p:sldId id="306" r:id="rId24"/>
    <p:sldId id="307" r:id="rId25"/>
    <p:sldId id="303" r:id="rId26"/>
    <p:sldId id="295" r:id="rId27"/>
    <p:sldId id="287" r:id="rId28"/>
    <p:sldId id="285" r:id="rId29"/>
    <p:sldId id="288" r:id="rId30"/>
    <p:sldId id="289" r:id="rId31"/>
    <p:sldId id="296" r:id="rId32"/>
    <p:sldId id="282" r:id="rId33"/>
    <p:sldId id="290" r:id="rId34"/>
    <p:sldId id="291" r:id="rId35"/>
    <p:sldId id="263" r:id="rId36"/>
    <p:sldId id="292" r:id="rId37"/>
    <p:sldId id="293" r:id="rId38"/>
    <p:sldId id="298" r:id="rId39"/>
    <p:sldId id="264" r:id="rId40"/>
    <p:sldId id="29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544"/>
    <a:srgbClr val="92D050"/>
    <a:srgbClr val="2DA6A8"/>
    <a:srgbClr val="3C4B53"/>
    <a:srgbClr val="A2C614"/>
    <a:srgbClr val="84BF41"/>
    <a:srgbClr val="2DA5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81818" autoAdjust="0"/>
  </p:normalViewPr>
  <p:slideViewPr>
    <p:cSldViewPr snapToGrid="0">
      <p:cViewPr varScale="1">
        <p:scale>
          <a:sx n="67" d="100"/>
          <a:sy n="67" d="100"/>
        </p:scale>
        <p:origin x="126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3726842B-B194-4A8D-A3FC-BDC0A27DDAC0}"/>
    <pc:docChg chg="modSld">
      <pc:chgData name="Victoria Ahmed" userId="d7b2ef2b-6674-4efc-b11b-0c38a2fd5536" providerId="ADAL" clId="{3726842B-B194-4A8D-A3FC-BDC0A27DDAC0}" dt="2024-08-28T20:25:00.231" v="1" actId="20577"/>
      <pc:docMkLst>
        <pc:docMk/>
      </pc:docMkLst>
      <pc:sldChg chg="modSp mod">
        <pc:chgData name="Victoria Ahmed" userId="d7b2ef2b-6674-4efc-b11b-0c38a2fd5536" providerId="ADAL" clId="{3726842B-B194-4A8D-A3FC-BDC0A27DDAC0}" dt="2024-08-28T20:25:00.231" v="1" actId="20577"/>
        <pc:sldMkLst>
          <pc:docMk/>
          <pc:sldMk cId="3211954971" sldId="256"/>
        </pc:sldMkLst>
        <pc:spChg chg="mod">
          <ac:chgData name="Victoria Ahmed" userId="d7b2ef2b-6674-4efc-b11b-0c38a2fd5536" providerId="ADAL" clId="{3726842B-B194-4A8D-A3FC-BDC0A27DDAC0}" dt="2024-08-28T20:25:00.231" v="1" actId="20577"/>
          <ac:spMkLst>
            <pc:docMk/>
            <pc:sldMk cId="3211954971" sldId="256"/>
            <ac:spMk id="25" creationId="{0C512930-8DA7-4F37-A33A-7DD5EB3AB14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EEA91-E981-419E-8CF8-9E5B7C547FBF}" type="datetimeFigureOut">
              <a:rPr lang="en-GB" smtClean="0"/>
              <a:t>28/08/2024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542E2-8404-494A-BABA-84D0F2850AFC}" type="slidenum">
              <a:rPr lang="en-GB" smtClean="0"/>
              <a:t>‹#›</a:t>
            </a:fld>
            <a:endParaRPr lang="en-GB"/>
          </a:p>
        </p:txBody>
      </p:sp>
    </p:spTree>
    <p:extLst>
      <p:ext uri="{BB962C8B-B14F-4D97-AF65-F5344CB8AC3E}">
        <p14:creationId xmlns:p14="http://schemas.microsoft.com/office/powerpoint/2010/main" val="713997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Times New Roman" panose="02020603050405020304" pitchFamily="18" charset="0"/>
              </a:rPr>
              <a:t>Good morning/afternoon everyone and welcome to our World Gifts CAFOD assembly. World Gifts are a great chance to learn about our global neighbours, and also how we can help them by working together to build a brighter world.</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1</a:t>
            </a:fld>
            <a:endParaRPr lang="en-GB"/>
          </a:p>
        </p:txBody>
      </p:sp>
    </p:spTree>
    <p:extLst>
      <p:ext uri="{BB962C8B-B14F-4D97-AF65-F5344CB8AC3E}">
        <p14:creationId xmlns:p14="http://schemas.microsoft.com/office/powerpoint/2010/main" val="2286418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Beirut is the capital of Lebanon. In 2020 there was an explosion in the city. This caused an emergency and a need for food to get to people quickly.</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11</a:t>
            </a:fld>
            <a:endParaRPr lang="en-GB"/>
          </a:p>
        </p:txBody>
      </p:sp>
    </p:spTree>
    <p:extLst>
      <p:ext uri="{BB962C8B-B14F-4D97-AF65-F5344CB8AC3E}">
        <p14:creationId xmlns:p14="http://schemas.microsoft.com/office/powerpoint/2010/main" val="3996599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The explosion damaged half the city. </a:t>
            </a:r>
            <a:r>
              <a:rPr lang="en-GB" b="0" i="0" dirty="0">
                <a:solidFill>
                  <a:srgbClr val="202020"/>
                </a:solidFill>
                <a:effectLst/>
                <a:latin typeface="Montserrat" panose="00000500000000000000" pitchFamily="2" charset="0"/>
              </a:rPr>
              <a:t>Thousands of people were left homeless and unable to access even the basic things they needed, like water and food. </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12</a:t>
            </a:fld>
            <a:endParaRPr lang="en-GB"/>
          </a:p>
        </p:txBody>
      </p:sp>
    </p:spTree>
    <p:extLst>
      <p:ext uri="{BB962C8B-B14F-4D97-AF65-F5344CB8AC3E}">
        <p14:creationId xmlns:p14="http://schemas.microsoft.com/office/powerpoint/2010/main" val="371233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b="0" i="0" dirty="0">
                <a:solidFill>
                  <a:srgbClr val="202020"/>
                </a:solidFill>
                <a:effectLst/>
                <a:latin typeface="Montserrat" panose="00000500000000000000" pitchFamily="2" charset="0"/>
              </a:rPr>
              <a:t>But thanks to CAFOD’s work with local experts – who were already there as part of the Caritas family – we were able to instantly help people by distributing life saving water.</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13</a:t>
            </a:fld>
            <a:endParaRPr lang="en-GB"/>
          </a:p>
        </p:txBody>
      </p:sp>
    </p:spTree>
    <p:extLst>
      <p:ext uri="{BB962C8B-B14F-4D97-AF65-F5344CB8AC3E}">
        <p14:creationId xmlns:p14="http://schemas.microsoft.com/office/powerpoint/2010/main" val="3105130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14</a:t>
            </a:fld>
            <a:endParaRPr lang="en-GB"/>
          </a:p>
        </p:txBody>
      </p:sp>
    </p:spTree>
    <p:extLst>
      <p:ext uri="{BB962C8B-B14F-4D97-AF65-F5344CB8AC3E}">
        <p14:creationId xmlns:p14="http://schemas.microsoft.com/office/powerpoint/2010/main" val="1444456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past 20 years, more than 100 million hectares of forest has been chopped down – similar to the size of 100 million football pitches. This, and other types of pollution, damage the land and make it hard to grow crops.</a:t>
            </a:r>
          </a:p>
        </p:txBody>
      </p:sp>
      <p:sp>
        <p:nvSpPr>
          <p:cNvPr id="4" name="Slide Number Placeholder 3"/>
          <p:cNvSpPr>
            <a:spLocks noGrp="1"/>
          </p:cNvSpPr>
          <p:nvPr>
            <p:ph type="sldNum" sz="quarter" idx="5"/>
          </p:nvPr>
        </p:nvSpPr>
        <p:spPr/>
        <p:txBody>
          <a:bodyPr/>
          <a:lstStyle/>
          <a:p>
            <a:fld id="{910542E2-8404-494A-BABA-84D0F2850AFC}" type="slidenum">
              <a:rPr lang="en-GB" smtClean="0"/>
              <a:t>15</a:t>
            </a:fld>
            <a:endParaRPr lang="en-GB"/>
          </a:p>
        </p:txBody>
      </p:sp>
    </p:spTree>
    <p:extLst>
      <p:ext uri="{BB962C8B-B14F-4D97-AF65-F5344CB8AC3E}">
        <p14:creationId xmlns:p14="http://schemas.microsoft.com/office/powerpoint/2010/main" val="2509237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16</a:t>
            </a:fld>
            <a:endParaRPr lang="en-GB"/>
          </a:p>
        </p:txBody>
      </p:sp>
    </p:spTree>
    <p:extLst>
      <p:ext uri="{BB962C8B-B14F-4D97-AF65-F5344CB8AC3E}">
        <p14:creationId xmlns:p14="http://schemas.microsoft.com/office/powerpoint/2010/main" val="2830993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worst areas of deforestation is in the Amazon rainforest. The rainforest covers 9 countries, the largest of which is Brazil.</a:t>
            </a:r>
          </a:p>
        </p:txBody>
      </p:sp>
      <p:sp>
        <p:nvSpPr>
          <p:cNvPr id="4" name="Slide Number Placeholder 3"/>
          <p:cNvSpPr>
            <a:spLocks noGrp="1"/>
          </p:cNvSpPr>
          <p:nvPr>
            <p:ph type="sldNum" sz="quarter" idx="5"/>
          </p:nvPr>
        </p:nvSpPr>
        <p:spPr/>
        <p:txBody>
          <a:bodyPr/>
          <a:lstStyle/>
          <a:p>
            <a:fld id="{716369E2-444E-4138-B60B-9C749676DB39}" type="slidenum">
              <a:rPr lang="en-GB" smtClean="0"/>
              <a:t>17</a:t>
            </a:fld>
            <a:endParaRPr lang="en-GB"/>
          </a:p>
        </p:txBody>
      </p:sp>
    </p:spTree>
    <p:extLst>
      <p:ext uri="{BB962C8B-B14F-4D97-AF65-F5344CB8AC3E}">
        <p14:creationId xmlns:p14="http://schemas.microsoft.com/office/powerpoint/2010/main" val="2386602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err="1">
                <a:solidFill>
                  <a:srgbClr val="202020"/>
                </a:solidFill>
                <a:effectLst/>
                <a:latin typeface="Montserrat" panose="00000500000000000000" pitchFamily="2" charset="0"/>
              </a:rPr>
              <a:t>Chiquinho</a:t>
            </a:r>
            <a:r>
              <a:rPr lang="en-GB" b="0" i="0" dirty="0">
                <a:solidFill>
                  <a:srgbClr val="202020"/>
                </a:solidFill>
                <a:effectLst/>
                <a:latin typeface="Montserrat" panose="00000500000000000000" pitchFamily="2" charset="0"/>
              </a:rPr>
              <a:t> lives in Brazil. </a:t>
            </a:r>
          </a:p>
          <a:p>
            <a:pPr algn="l"/>
            <a:r>
              <a:rPr lang="en-GB" b="0" i="0" dirty="0">
                <a:solidFill>
                  <a:srgbClr val="202020"/>
                </a:solidFill>
                <a:effectLst/>
                <a:latin typeface="Montserrat" panose="00000500000000000000" pitchFamily="2" charset="0"/>
              </a:rPr>
              <a:t>He is an expert in eco-friendly forest farming that helps with the health of the Amazon rainforest and helps families grow enough food to eat. </a:t>
            </a:r>
          </a:p>
          <a:p>
            <a:pPr algn="l"/>
            <a:r>
              <a:rPr lang="en-GB" b="0" i="0" dirty="0">
                <a:solidFill>
                  <a:srgbClr val="202020"/>
                </a:solidFill>
                <a:effectLst/>
                <a:latin typeface="Montserrat" panose="00000500000000000000" pitchFamily="2" charset="0"/>
              </a:rPr>
              <a:t>With so much deforestation and even smaller farms damaging the forest around them, it’s very important for people to continue to learn and use these farming techniques. </a:t>
            </a:r>
          </a:p>
        </p:txBody>
      </p:sp>
      <p:sp>
        <p:nvSpPr>
          <p:cNvPr id="4" name="Slide Number Placeholder 3"/>
          <p:cNvSpPr>
            <a:spLocks noGrp="1"/>
          </p:cNvSpPr>
          <p:nvPr>
            <p:ph type="sldNum" sz="quarter" idx="5"/>
          </p:nvPr>
        </p:nvSpPr>
        <p:spPr/>
        <p:txBody>
          <a:bodyPr/>
          <a:lstStyle/>
          <a:p>
            <a:fld id="{910542E2-8404-494A-BABA-84D0F2850AFC}" type="slidenum">
              <a:rPr lang="en-GB" smtClean="0"/>
              <a:t>18</a:t>
            </a:fld>
            <a:endParaRPr lang="en-GB"/>
          </a:p>
        </p:txBody>
      </p:sp>
    </p:spTree>
    <p:extLst>
      <p:ext uri="{BB962C8B-B14F-4D97-AF65-F5344CB8AC3E}">
        <p14:creationId xmlns:p14="http://schemas.microsoft.com/office/powerpoint/2010/main" val="199622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err="1">
                <a:solidFill>
                  <a:srgbClr val="202020"/>
                </a:solidFill>
                <a:effectLst/>
                <a:latin typeface="Montserrat" panose="00000500000000000000" pitchFamily="2" charset="0"/>
              </a:rPr>
              <a:t>Chiquinho</a:t>
            </a:r>
            <a:r>
              <a:rPr lang="en-GB" b="0" i="0" dirty="0">
                <a:solidFill>
                  <a:srgbClr val="202020"/>
                </a:solidFill>
                <a:effectLst/>
                <a:latin typeface="Montserrat" panose="00000500000000000000" pitchFamily="2" charset="0"/>
              </a:rPr>
              <a:t> works with local communities to encourage and teach them how to grow fruits and vegetables without using chemicals.</a:t>
            </a:r>
          </a:p>
          <a:p>
            <a:pPr algn="l"/>
            <a:r>
              <a:rPr lang="en-GB" b="0" i="0" dirty="0">
                <a:solidFill>
                  <a:srgbClr val="202020"/>
                </a:solidFill>
                <a:effectLst/>
                <a:latin typeface="Montserrat" panose="00000500000000000000" pitchFamily="2" charset="0"/>
              </a:rPr>
              <a:t>This way of farming produces a more varied and bigger harvest. It also enables the soil, water, plants and animals of the Amazon to recover and flourish. </a:t>
            </a:r>
            <a:endParaRPr lang="en-GB" dirty="0"/>
          </a:p>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19</a:t>
            </a:fld>
            <a:endParaRPr lang="en-GB"/>
          </a:p>
        </p:txBody>
      </p:sp>
    </p:spTree>
    <p:extLst>
      <p:ext uri="{BB962C8B-B14F-4D97-AF65-F5344CB8AC3E}">
        <p14:creationId xmlns:p14="http://schemas.microsoft.com/office/powerpoint/2010/main" val="3916346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202020"/>
                </a:solidFill>
                <a:effectLst/>
                <a:latin typeface="Montserrat" panose="00000500000000000000" pitchFamily="2" charset="0"/>
              </a:rPr>
              <a:t>The communities he works with are often living under threat of powerful groups who use violence and fraud to grab the land away. </a:t>
            </a:r>
          </a:p>
          <a:p>
            <a:pPr algn="l"/>
            <a:endParaRPr lang="en-GB" b="0" i="0" dirty="0">
              <a:solidFill>
                <a:srgbClr val="202020"/>
              </a:solidFill>
              <a:effectLst/>
              <a:latin typeface="Montserrat" panose="00000500000000000000" pitchFamily="2" charset="0"/>
            </a:endParaRPr>
          </a:p>
          <a:p>
            <a:pPr algn="l"/>
            <a:r>
              <a:rPr lang="en-GB" b="0" i="0" dirty="0" err="1">
                <a:solidFill>
                  <a:srgbClr val="202020"/>
                </a:solidFill>
                <a:effectLst/>
                <a:latin typeface="Montserrat" panose="00000500000000000000" pitchFamily="2" charset="0"/>
              </a:rPr>
              <a:t>Chiquinho</a:t>
            </a:r>
            <a:r>
              <a:rPr lang="en-GB" b="0" i="0" dirty="0">
                <a:solidFill>
                  <a:srgbClr val="202020"/>
                </a:solidFill>
                <a:effectLst/>
                <a:latin typeface="Montserrat" panose="00000500000000000000" pitchFamily="2" charset="0"/>
              </a:rPr>
              <a:t> </a:t>
            </a:r>
            <a:r>
              <a:rPr lang="en-GB" b="0" i="0" dirty="0" err="1">
                <a:solidFill>
                  <a:srgbClr val="202020"/>
                </a:solidFill>
                <a:effectLst/>
                <a:latin typeface="Montserrat" panose="00000500000000000000" pitchFamily="2" charset="0"/>
              </a:rPr>
              <a:t>says,“The</a:t>
            </a:r>
            <a:r>
              <a:rPr lang="en-GB" b="0" i="0" dirty="0">
                <a:solidFill>
                  <a:srgbClr val="202020"/>
                </a:solidFill>
                <a:effectLst/>
                <a:latin typeface="Montserrat" panose="00000500000000000000" pitchFamily="2" charset="0"/>
              </a:rPr>
              <a:t> forest can be used by humans in a way that humans don’t dominate nature and nature doesn’t dominate humans. We work together. Neither one excludes the other.” </a:t>
            </a:r>
          </a:p>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20</a:t>
            </a:fld>
            <a:endParaRPr lang="en-GB"/>
          </a:p>
        </p:txBody>
      </p:sp>
    </p:spTree>
    <p:extLst>
      <p:ext uri="{BB962C8B-B14F-4D97-AF65-F5344CB8AC3E}">
        <p14:creationId xmlns:p14="http://schemas.microsoft.com/office/powerpoint/2010/main" val="3592202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Who can remind me what CAFOD stands for?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[Invite responses from the children.]</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At CAFOD, we believe in a better world, where no one lives in poverty and each of us can become the best person we can be.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10542E2-8404-494A-BABA-84D0F2850AFC}" type="slidenum">
              <a:rPr lang="en-GB" smtClean="0"/>
              <a:t>2</a:t>
            </a:fld>
            <a:endParaRPr lang="en-GB"/>
          </a:p>
        </p:txBody>
      </p:sp>
    </p:spTree>
    <p:extLst>
      <p:ext uri="{BB962C8B-B14F-4D97-AF65-F5344CB8AC3E}">
        <p14:creationId xmlns:p14="http://schemas.microsoft.com/office/powerpoint/2010/main" val="2070517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020"/>
                </a:solidFill>
                <a:effectLst/>
                <a:latin typeface="Montserrat" panose="00000500000000000000" pitchFamily="2" charset="0"/>
              </a:rPr>
              <a:t>£40 can provide a year of help showing people how to grow fruit and vegetables, while also helping the rainforest to recover and flourish. </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21</a:t>
            </a:fld>
            <a:endParaRPr lang="en-GB"/>
          </a:p>
        </p:txBody>
      </p:sp>
    </p:spTree>
    <p:extLst>
      <p:ext uri="{BB962C8B-B14F-4D97-AF65-F5344CB8AC3E}">
        <p14:creationId xmlns:p14="http://schemas.microsoft.com/office/powerpoint/2010/main" val="535356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Around the world, and average of </a:t>
            </a:r>
            <a:r>
              <a:rPr lang="en-GB" sz="1200" dirty="0">
                <a:solidFill>
                  <a:schemeClr val="bg1"/>
                </a:solidFill>
                <a:latin typeface="Arial" panose="020B0604020202020204" pitchFamily="34" charset="0"/>
                <a:ea typeface="Times New Roman" panose="02020603050405020304" pitchFamily="18" charset="0"/>
                <a:cs typeface="Arial" panose="020B0604020202020204" pitchFamily="34" charset="0"/>
              </a:rPr>
              <a:t>3 people in every one thousand are refugees, those who have had to leave their homes.</a:t>
            </a:r>
            <a:endParaRPr lang="en-GB" sz="1200" dirty="0">
              <a:solidFill>
                <a:schemeClr val="bg1"/>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22</a:t>
            </a:fld>
            <a:endParaRPr lang="en-GB"/>
          </a:p>
        </p:txBody>
      </p:sp>
    </p:spTree>
    <p:extLst>
      <p:ext uri="{BB962C8B-B14F-4D97-AF65-F5344CB8AC3E}">
        <p14:creationId xmlns:p14="http://schemas.microsoft.com/office/powerpoint/2010/main" val="2550417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Sami is nine years old and lives in Syria. He has been through so much with the conflict in his country</a:t>
            </a:r>
            <a:r>
              <a:rPr lang="en-GB"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He was scared to go to school.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Sami has worked closely with his teachers to overcome his fears. With this support and with CAFOD-funded classes, Sami has been able to return to school. He is doing well, and when he is older, Sami wants to help rebuild Aleppo and create a better future for himself and his country.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25</a:t>
            </a:fld>
            <a:endParaRPr lang="en-GB"/>
          </a:p>
        </p:txBody>
      </p:sp>
    </p:spTree>
    <p:extLst>
      <p:ext uri="{BB962C8B-B14F-4D97-AF65-F5344CB8AC3E}">
        <p14:creationId xmlns:p14="http://schemas.microsoft.com/office/powerpoint/2010/main" val="1728989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2.4 billion people are without food or unable to eat a healthy balanced diet on a regular basis – that’s about 3 people out of every 10 around the world. We’ve already talked about how emergencies affect people’s access to food, but we can support our global neighbours for the longer term as well.</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27</a:t>
            </a:fld>
            <a:endParaRPr lang="en-GB"/>
          </a:p>
        </p:txBody>
      </p:sp>
    </p:spTree>
    <p:extLst>
      <p:ext uri="{BB962C8B-B14F-4D97-AF65-F5344CB8AC3E}">
        <p14:creationId xmlns:p14="http://schemas.microsoft.com/office/powerpoint/2010/main" val="1872676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Times New Roman" panose="02020603050405020304" pitchFamily="18" charset="0"/>
              </a:rPr>
              <a:t>Finally we are going to Central America, to Nicaragua. Nicaragua is a country with coast on both the Pacific Ocean and the Caribbean sea. </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29</a:t>
            </a:fld>
            <a:endParaRPr lang="en-GB"/>
          </a:p>
        </p:txBody>
      </p:sp>
    </p:spTree>
    <p:extLst>
      <p:ext uri="{BB962C8B-B14F-4D97-AF65-F5344CB8AC3E}">
        <p14:creationId xmlns:p14="http://schemas.microsoft.com/office/powerpoint/2010/main" val="2082056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Arial" panose="020B0604020202020204" pitchFamily="34" charset="0"/>
                <a:ea typeface="Times New Roman" panose="02020603050405020304" pitchFamily="18" charset="0"/>
              </a:rPr>
              <a:t>It has high mountains and the two biggest lakes in Central America. There are cities and there is countryside.</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30</a:t>
            </a:fld>
            <a:endParaRPr lang="en-GB"/>
          </a:p>
        </p:txBody>
      </p:sp>
    </p:spTree>
    <p:extLst>
      <p:ext uri="{BB962C8B-B14F-4D97-AF65-F5344CB8AC3E}">
        <p14:creationId xmlns:p14="http://schemas.microsoft.com/office/powerpoint/2010/main" val="343274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Wilmer lives with his wife and two children in the countryside in Nicaragua. Climate change is making life hard where they live. With ever increasing extreme weather, local farmers like Wilmer struggle to produce enough food to feed their families or make savings.</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Wilmer has received training on how to look after cattle, as well as how to keep cows healthy so they produce more milk. </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31</a:t>
            </a:fld>
            <a:endParaRPr lang="en-GB"/>
          </a:p>
        </p:txBody>
      </p:sp>
    </p:spTree>
    <p:extLst>
      <p:ext uri="{BB962C8B-B14F-4D97-AF65-F5344CB8AC3E}">
        <p14:creationId xmlns:p14="http://schemas.microsoft.com/office/powerpoint/2010/main" val="226227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Times New Roman" panose="02020603050405020304" pitchFamily="18" charset="0"/>
              </a:rPr>
              <a:t>For now, the one cow produces enough milk for Wilmer and his family, but he hopes to be able to raise more cows in future so he can sell extra milk and cheese for a profit. “For the moment the cow’s milk is just for our own family but if the farm grows, we can also sell milk to others”.</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32</a:t>
            </a:fld>
            <a:endParaRPr lang="en-GB"/>
          </a:p>
        </p:txBody>
      </p:sp>
    </p:spTree>
    <p:extLst>
      <p:ext uri="{BB962C8B-B14F-4D97-AF65-F5344CB8AC3E}">
        <p14:creationId xmlns:p14="http://schemas.microsoft.com/office/powerpoint/2010/main" val="2960598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So you can see how much difference you can make to our global neighbours. </a:t>
            </a:r>
            <a:r>
              <a:rPr lang="en-GB" sz="1800" i="1" dirty="0">
                <a:effectLst/>
                <a:latin typeface="Arial" panose="020B0604020202020204" pitchFamily="34" charset="0"/>
                <a:ea typeface="Times New Roman" panose="02020603050405020304" pitchFamily="18" charset="0"/>
                <a:cs typeface="Times New Roman" panose="02020603050405020304" pitchFamily="18" charset="0"/>
              </a:rPr>
              <a:t>There are even more available at worldgifts.cafod.org.uk</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These gifts can change lives.</a:t>
            </a:r>
          </a:p>
          <a:p>
            <a:endParaRPr lang="en-GB" sz="1800" dirty="0">
              <a:effectLst/>
              <a:latin typeface="Arial" panose="020B0604020202020204" pitchFamily="34"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There are lots of ways you can work together to raise money for a World Gift. You could do a Brighten Up fundraiser. You could do sponsored events. Or you could collect money over the weeks, or the even the whole term to save up for a big gift.</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800" i="1" dirty="0">
                <a:effectLst/>
                <a:latin typeface="Arial" panose="020B0604020202020204" pitchFamily="34" charset="0"/>
                <a:ea typeface="Times New Roman" panose="02020603050405020304" pitchFamily="18" charset="0"/>
              </a:rPr>
              <a:t>Grid posters to track progress available at cafod.org.uk/primary or cafod.org.uk/</a:t>
            </a:r>
            <a:r>
              <a:rPr lang="en-GB" sz="1800" i="1" dirty="0" err="1">
                <a:effectLst/>
                <a:latin typeface="Arial" panose="020B0604020202020204" pitchFamily="34" charset="0"/>
                <a:ea typeface="Times New Roman" panose="02020603050405020304" pitchFamily="18" charset="0"/>
              </a:rPr>
              <a:t>schoolfundraising</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34</a:t>
            </a:fld>
            <a:endParaRPr lang="en-GB"/>
          </a:p>
        </p:txBody>
      </p:sp>
    </p:spTree>
    <p:extLst>
      <p:ext uri="{BB962C8B-B14F-4D97-AF65-F5344CB8AC3E}">
        <p14:creationId xmlns:p14="http://schemas.microsoft.com/office/powerpoint/2010/main" val="771864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However much you raise will make a difference and as Pope Francis says:</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“My dear young people, a better world can be built as a result of your efforts, your desire to change and your generosity!”</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35</a:t>
            </a:fld>
            <a:endParaRPr lang="en-GB"/>
          </a:p>
        </p:txBody>
      </p:sp>
    </p:spTree>
    <p:extLst>
      <p:ext uri="{BB962C8B-B14F-4D97-AF65-F5344CB8AC3E}">
        <p14:creationId xmlns:p14="http://schemas.microsoft.com/office/powerpoint/2010/main" val="2122503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This means a world where people have clean, safe water to drink. They have enough food to eat every day. Everyone has a safe home, children can go to school, anyone who is sick can visit a doctor or nurse and everyone can live in peace.</a:t>
            </a:r>
            <a:endParaRPr lang="en-GB" dirty="0"/>
          </a:p>
        </p:txBody>
      </p:sp>
      <p:sp>
        <p:nvSpPr>
          <p:cNvPr id="4" name="Slide Number Placeholder 3"/>
          <p:cNvSpPr>
            <a:spLocks noGrp="1"/>
          </p:cNvSpPr>
          <p:nvPr>
            <p:ph type="sldNum" sz="quarter" idx="5"/>
          </p:nvPr>
        </p:nvSpPr>
        <p:spPr/>
        <p:txBody>
          <a:bodyPr/>
          <a:lstStyle/>
          <a:p>
            <a:fld id="{9FBEA835-7295-4644-B97C-3EDFBBF1861E}" type="slidenum">
              <a:rPr lang="en-GB" smtClean="0"/>
              <a:t>3</a:t>
            </a:fld>
            <a:endParaRPr lang="en-GB"/>
          </a:p>
        </p:txBody>
      </p:sp>
    </p:spTree>
    <p:extLst>
      <p:ext uri="{BB962C8B-B14F-4D97-AF65-F5344CB8AC3E}">
        <p14:creationId xmlns:p14="http://schemas.microsoft.com/office/powerpoint/2010/main" val="157431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Arial" panose="020B0604020202020204" pitchFamily="34" charset="0"/>
              </a:rPr>
              <a:t>Catholic Social Teaching, or CST, is at the heart of what we do and who we are. Today we will be thinking about two of the principles in particular: the Common Good (or thinking of everyone, as </a:t>
            </a:r>
            <a:r>
              <a:rPr lang="en-GB" sz="1800" dirty="0" err="1">
                <a:effectLst/>
                <a:latin typeface="Arial" panose="020B0604020202020204" pitchFamily="34" charset="0"/>
                <a:ea typeface="Arial" panose="020B0604020202020204" pitchFamily="34" charset="0"/>
              </a:rPr>
              <a:t>Chikondi</a:t>
            </a:r>
            <a:r>
              <a:rPr lang="en-GB" sz="1800" dirty="0">
                <a:effectLst/>
                <a:latin typeface="Arial" panose="020B0604020202020204" pitchFamily="34" charset="0"/>
                <a:ea typeface="Arial" panose="020B0604020202020204" pitchFamily="34" charset="0"/>
              </a:rPr>
              <a:t> the Giraffe says) and Solidarity (or showing we care, as </a:t>
            </a:r>
            <a:r>
              <a:rPr lang="en-GB" sz="1800" dirty="0" err="1">
                <a:effectLst/>
                <a:latin typeface="Arial" panose="020B0604020202020204" pitchFamily="34" charset="0"/>
                <a:ea typeface="Arial" panose="020B0604020202020204" pitchFamily="34" charset="0"/>
              </a:rPr>
              <a:t>Shristi</a:t>
            </a:r>
            <a:r>
              <a:rPr lang="en-GB" sz="1800" dirty="0">
                <a:effectLst/>
                <a:latin typeface="Arial" panose="020B0604020202020204" pitchFamily="34" charset="0"/>
                <a:ea typeface="Arial" panose="020B0604020202020204" pitchFamily="34" charset="0"/>
              </a:rPr>
              <a:t> the Sun Bear says).</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4</a:t>
            </a:fld>
            <a:endParaRPr lang="en-GB"/>
          </a:p>
        </p:txBody>
      </p:sp>
    </p:spTree>
    <p:extLst>
      <p:ext uri="{BB962C8B-B14F-4D97-AF65-F5344CB8AC3E}">
        <p14:creationId xmlns:p14="http://schemas.microsoft.com/office/powerpoint/2010/main" val="1078271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Today we are going to think about gifts. Can anyone tell me what a gift or a present is?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I’d like you to think about the best gift you ever received. How did you feel? </a:t>
            </a:r>
          </a:p>
          <a:p>
            <a:pPr algn="l">
              <a:lnSpc>
                <a:spcPts val="1500"/>
              </a:lnSpc>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rPr>
              <a:t>Now, how about the best gift you ever gave to someone. How did that make you feel? Was it the same? Or better? (Tell the person next to you/the other person on your table).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5</a:t>
            </a:fld>
            <a:endParaRPr lang="en-GB"/>
          </a:p>
        </p:txBody>
      </p:sp>
    </p:spTree>
    <p:extLst>
      <p:ext uri="{BB962C8B-B14F-4D97-AF65-F5344CB8AC3E}">
        <p14:creationId xmlns:p14="http://schemas.microsoft.com/office/powerpoint/2010/main" val="2193806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Times New Roman" panose="02020603050405020304" pitchFamily="18" charset="0"/>
              </a:rPr>
              <a:t>Has anyone ever given or received a cow?! This marvellous moo cow is one of CAFOD’s World Gifts, that you can give to someone in another part of the world.</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6</a:t>
            </a:fld>
            <a:endParaRPr lang="en-GB"/>
          </a:p>
        </p:txBody>
      </p:sp>
    </p:spTree>
    <p:extLst>
      <p:ext uri="{BB962C8B-B14F-4D97-AF65-F5344CB8AC3E}">
        <p14:creationId xmlns:p14="http://schemas.microsoft.com/office/powerpoint/2010/main" val="3346920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World Gifts help to support our global neighbours.</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As we know ‘God so loved the world so much that he gave his only Son’</a:t>
            </a:r>
            <a:r>
              <a:rPr lang="en-GB" sz="1800" i="1" dirty="0">
                <a:effectLst/>
                <a:latin typeface="Arial" panose="020B0604020202020204" pitchFamily="34" charset="0"/>
                <a:ea typeface="Times New Roman" panose="02020603050405020304" pitchFamily="18" charset="0"/>
                <a:cs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p>
          <a:p>
            <a:pPr algn="l">
              <a:lnSpc>
                <a:spcPts val="1500"/>
              </a:lnSpc>
            </a:pPr>
            <a:r>
              <a:rPr lang="en-GB" sz="2800" b="0" i="0" dirty="0">
                <a:solidFill>
                  <a:srgbClr val="201F1E"/>
                </a:solidFill>
                <a:effectLst/>
                <a:latin typeface="Calibri" panose="020F0502020204030204" pitchFamily="34" charset="0"/>
              </a:rPr>
              <a:t>God gave us the most precious gift of his son Jesus. We make a difference too, by having fun together and raising money for a world gift.</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10542E2-8404-494A-BABA-84D0F2850AFC}" type="slidenum">
              <a:rPr lang="en-GB" smtClean="0"/>
              <a:t>7</a:t>
            </a:fld>
            <a:endParaRPr lang="en-GB"/>
          </a:p>
        </p:txBody>
      </p:sp>
    </p:spTree>
    <p:extLst>
      <p:ext uri="{BB962C8B-B14F-4D97-AF65-F5344CB8AC3E}">
        <p14:creationId xmlns:p14="http://schemas.microsoft.com/office/powerpoint/2010/main" val="3403860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Let’s find out about some of the challenges our global neighbours face around the world, and how World Gifts can help.</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2.2 billion people (nearly a third of the world’s population) are not able to wash their hands at home</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8</a:t>
            </a:fld>
            <a:endParaRPr lang="en-GB"/>
          </a:p>
        </p:txBody>
      </p:sp>
    </p:spTree>
    <p:extLst>
      <p:ext uri="{BB962C8B-B14F-4D97-AF65-F5344CB8AC3E}">
        <p14:creationId xmlns:p14="http://schemas.microsoft.com/office/powerpoint/2010/main" val="1444846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Beirut is the capital of Lebanon. In 2020 there was an explosion in the city. This caused an emergency and a need for safe and clean water to get to people quickly.</a:t>
            </a:r>
            <a:endParaRPr lang="en-GB" sz="12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10</a:t>
            </a:fld>
            <a:endParaRPr lang="en-GB"/>
          </a:p>
        </p:txBody>
      </p:sp>
    </p:spTree>
    <p:extLst>
      <p:ext uri="{BB962C8B-B14F-4D97-AF65-F5344CB8AC3E}">
        <p14:creationId xmlns:p14="http://schemas.microsoft.com/office/powerpoint/2010/main" val="4004522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5221-4F2B-4D58-9F78-0632BBEA179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28F0170-09C6-47F8-B88C-60AF34F1DD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7C536D-5694-4690-AE9E-B718EE6C511C}"/>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28/08/2024</a:t>
            </a:fld>
            <a:endParaRPr lang="en-GB"/>
          </a:p>
        </p:txBody>
      </p:sp>
      <p:sp>
        <p:nvSpPr>
          <p:cNvPr id="5" name="Footer Placeholder 4">
            <a:extLst>
              <a:ext uri="{FF2B5EF4-FFF2-40B4-BE49-F238E27FC236}">
                <a16:creationId xmlns:a16="http://schemas.microsoft.com/office/drawing/2014/main" id="{95E384BD-628E-411D-9287-A96A58DF7C0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73CAE39-7C69-452E-AA41-DF3963D6FE9F}"/>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1185709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DA2E-880E-472C-9680-EF7EEFBDA9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03FE2C-A1CA-4C68-BE12-53D56BE5105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9284A9-BB78-40FB-9CB6-A9F10FB9747A}"/>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28/08/2024</a:t>
            </a:fld>
            <a:endParaRPr lang="en-GB"/>
          </a:p>
        </p:txBody>
      </p:sp>
      <p:sp>
        <p:nvSpPr>
          <p:cNvPr id="5" name="Footer Placeholder 4">
            <a:extLst>
              <a:ext uri="{FF2B5EF4-FFF2-40B4-BE49-F238E27FC236}">
                <a16:creationId xmlns:a16="http://schemas.microsoft.com/office/drawing/2014/main" id="{9E2C5EEB-500B-415C-8C14-D34AABD6A9D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52A3663-A321-4193-8315-E299434DE893}"/>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1490594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3D1CB2-288A-4229-BB0B-2826647E88C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971828-373D-45A0-AE8D-6A123DAC81D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EFFB78-6DAD-4DEE-9BB7-CE8E73FAE9F6}"/>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28/08/2024</a:t>
            </a:fld>
            <a:endParaRPr lang="en-GB"/>
          </a:p>
        </p:txBody>
      </p:sp>
      <p:sp>
        <p:nvSpPr>
          <p:cNvPr id="5" name="Footer Placeholder 4">
            <a:extLst>
              <a:ext uri="{FF2B5EF4-FFF2-40B4-BE49-F238E27FC236}">
                <a16:creationId xmlns:a16="http://schemas.microsoft.com/office/drawing/2014/main" id="{1A838021-B59B-49B8-B407-E257131BAB1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807C8D7-06FF-48C3-BB41-57CA46389FF2}"/>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838711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0E79-8883-4723-BA50-EE606C7A3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932F11-1AA3-469B-8EF2-425D14A60F6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C744EB-5F0A-4FA0-B1F7-4D7B6A748F39}"/>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28/08/2024</a:t>
            </a:fld>
            <a:endParaRPr lang="en-GB"/>
          </a:p>
        </p:txBody>
      </p:sp>
      <p:sp>
        <p:nvSpPr>
          <p:cNvPr id="5" name="Footer Placeholder 4">
            <a:extLst>
              <a:ext uri="{FF2B5EF4-FFF2-40B4-BE49-F238E27FC236}">
                <a16:creationId xmlns:a16="http://schemas.microsoft.com/office/drawing/2014/main" id="{EAE8F75F-BB41-4B9D-9D05-B7E42800ADA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AF56BB8-A0D7-4D89-B251-04981DD682C2}"/>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1790184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C5F7E-D961-41F5-81D1-5C5EE50DD3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43AAA7-7D62-4114-9EAD-799E42EAA51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5BAF1-8682-4EF9-9C3B-86B0E9166292}"/>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28/08/2024</a:t>
            </a:fld>
            <a:endParaRPr lang="en-GB"/>
          </a:p>
        </p:txBody>
      </p:sp>
      <p:sp>
        <p:nvSpPr>
          <p:cNvPr id="5" name="Footer Placeholder 4">
            <a:extLst>
              <a:ext uri="{FF2B5EF4-FFF2-40B4-BE49-F238E27FC236}">
                <a16:creationId xmlns:a16="http://schemas.microsoft.com/office/drawing/2014/main" id="{A319A639-0F6D-4D9F-9E19-085BDB207EA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F6C81E2A-934D-4159-90D3-CBE2AD21D619}"/>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3387332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7239C-B132-4DE1-9483-7B8583E9D3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29B922-9CCB-4B88-953A-7636944BF7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B82184A-9FE7-4D96-8054-CC95F61E359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8BFA02-25E5-4C16-98B2-1C93CE16DFDE}"/>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28/08/2024</a:t>
            </a:fld>
            <a:endParaRPr lang="en-GB"/>
          </a:p>
        </p:txBody>
      </p:sp>
      <p:sp>
        <p:nvSpPr>
          <p:cNvPr id="6" name="Footer Placeholder 5">
            <a:extLst>
              <a:ext uri="{FF2B5EF4-FFF2-40B4-BE49-F238E27FC236}">
                <a16:creationId xmlns:a16="http://schemas.microsoft.com/office/drawing/2014/main" id="{D3A4478B-2E01-4CD6-89CD-EDD5A62D4A4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E7308B66-1B9D-438B-82D8-0456E17E6331}"/>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1855009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3AA8-BB87-4B44-AED1-999B833CEEF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E50818-F9AF-41CB-AE82-2F97C46373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6D2D0E-4C8E-4A1E-8C61-65A6332997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A077421-E017-4167-A640-D7B6B6320C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804706-A4EA-4363-933F-E00FE23A8E8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1F42955-B4B3-4E19-B228-BA31F8504379}"/>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28/08/2024</a:t>
            </a:fld>
            <a:endParaRPr lang="en-GB"/>
          </a:p>
        </p:txBody>
      </p:sp>
      <p:sp>
        <p:nvSpPr>
          <p:cNvPr id="8" name="Footer Placeholder 7">
            <a:extLst>
              <a:ext uri="{FF2B5EF4-FFF2-40B4-BE49-F238E27FC236}">
                <a16:creationId xmlns:a16="http://schemas.microsoft.com/office/drawing/2014/main" id="{65292C40-9151-4E0B-9477-7058744E5F5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6E00A61A-02B2-4658-828B-42B28EFCFBEC}"/>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920479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437C2-6EF7-4629-8C88-E179A62B71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F24FFF5-2C70-4B08-9E5A-9594EEA8A7D5}"/>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28/08/2024</a:t>
            </a:fld>
            <a:endParaRPr lang="en-GB"/>
          </a:p>
        </p:txBody>
      </p:sp>
      <p:sp>
        <p:nvSpPr>
          <p:cNvPr id="4" name="Footer Placeholder 3">
            <a:extLst>
              <a:ext uri="{FF2B5EF4-FFF2-40B4-BE49-F238E27FC236}">
                <a16:creationId xmlns:a16="http://schemas.microsoft.com/office/drawing/2014/main" id="{74217CB7-B0C8-42F2-989E-4555035D57C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F5856712-9453-45E9-87FF-017D58FE6CB1}"/>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837031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F71BD9-1607-4778-976A-3D7F4CB50AD8}"/>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28/08/2024</a:t>
            </a:fld>
            <a:endParaRPr lang="en-GB"/>
          </a:p>
        </p:txBody>
      </p:sp>
      <p:sp>
        <p:nvSpPr>
          <p:cNvPr id="3" name="Footer Placeholder 2">
            <a:extLst>
              <a:ext uri="{FF2B5EF4-FFF2-40B4-BE49-F238E27FC236}">
                <a16:creationId xmlns:a16="http://schemas.microsoft.com/office/drawing/2014/main" id="{4EFF5994-FC26-4302-BD45-B1EAAC49C2B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F065FC55-B8E7-4299-BE9D-D443A2F6ACD3}"/>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1586954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224FC-4889-48A0-BF5A-5B85B0CE31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72FADA2-9EB9-4D7D-B656-429AD79EF7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C6A830F-658D-4B75-934B-808F5F02FF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D33C32-5F49-46C6-92B4-F6B2C2A02A6C}"/>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28/08/2024</a:t>
            </a:fld>
            <a:endParaRPr lang="en-GB"/>
          </a:p>
        </p:txBody>
      </p:sp>
      <p:sp>
        <p:nvSpPr>
          <p:cNvPr id="6" name="Footer Placeholder 5">
            <a:extLst>
              <a:ext uri="{FF2B5EF4-FFF2-40B4-BE49-F238E27FC236}">
                <a16:creationId xmlns:a16="http://schemas.microsoft.com/office/drawing/2014/main" id="{A918A82B-F95B-4FA3-BCF8-E443F158613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B92E71A-601B-4690-B89B-EF2468EEA9B1}"/>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3245481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16BC2-5F41-48E4-9544-9A860EC1213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D889A1E-B1EC-4960-AC28-A9267AD07C3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8ABB52-6CB3-4DA2-B225-D7EE61A3A9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9D5A8-F4E6-4BAA-BC33-2143C155913E}"/>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28/08/2024</a:t>
            </a:fld>
            <a:endParaRPr lang="en-GB"/>
          </a:p>
        </p:txBody>
      </p:sp>
      <p:sp>
        <p:nvSpPr>
          <p:cNvPr id="6" name="Footer Placeholder 5">
            <a:extLst>
              <a:ext uri="{FF2B5EF4-FFF2-40B4-BE49-F238E27FC236}">
                <a16:creationId xmlns:a16="http://schemas.microsoft.com/office/drawing/2014/main" id="{2E67634F-184E-4BF1-94E5-030EAAF908F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1B584AE8-4DBA-4F55-A5BE-300E27CD1A17}"/>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2763889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585FC-259D-4C85-AF68-6C4E1BDE6B19}"/>
              </a:ext>
            </a:extLst>
          </p:cNvPr>
          <p:cNvSpPr/>
          <p:nvPr userDrawn="1"/>
        </p:nvSpPr>
        <p:spPr>
          <a:xfrm>
            <a:off x="0" y="0"/>
            <a:ext cx="12192000" cy="685800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B1B76A3-97A8-4F58-BF26-281114A87BF6}"/>
              </a:ext>
            </a:extLst>
          </p:cNvPr>
          <p:cNvSpPr/>
          <p:nvPr userDrawn="1"/>
        </p:nvSpPr>
        <p:spPr>
          <a:xfrm>
            <a:off x="0" y="0"/>
            <a:ext cx="12192000"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2026827-D6AC-4616-B0DE-7A4409C28A8E}"/>
              </a:ext>
            </a:extLst>
          </p:cNvPr>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6351081-1A43-44B2-8CA1-838B5C5BFBC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98235" y="327430"/>
            <a:ext cx="2460536" cy="248390"/>
          </a:xfrm>
          <a:prstGeom prst="rect">
            <a:avLst/>
          </a:prstGeom>
        </p:spPr>
      </p:pic>
    </p:spTree>
    <p:extLst>
      <p:ext uri="{BB962C8B-B14F-4D97-AF65-F5344CB8AC3E}">
        <p14:creationId xmlns:p14="http://schemas.microsoft.com/office/powerpoint/2010/main" val="2525289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0.gif"/></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0C512930-8DA7-4F37-A33A-7DD5EB3AB142}"/>
              </a:ext>
            </a:extLst>
          </p:cNvPr>
          <p:cNvSpPr txBox="1"/>
          <p:nvPr/>
        </p:nvSpPr>
        <p:spPr>
          <a:xfrm>
            <a:off x="3702171" y="4322056"/>
            <a:ext cx="4787658" cy="2123658"/>
          </a:xfrm>
          <a:prstGeom prst="rect">
            <a:avLst/>
          </a:prstGeom>
          <a:noFill/>
        </p:spPr>
        <p:txBody>
          <a:bodyPr wrap="square" rtlCol="0">
            <a:spAutoFit/>
          </a:bodyPr>
          <a:lstStyle/>
          <a:p>
            <a:pPr algn="ctr"/>
            <a:r>
              <a:rPr lang="en-GB" sz="6600" b="1" dirty="0">
                <a:solidFill>
                  <a:schemeClr val="bg1"/>
                </a:solidFill>
                <a:latin typeface="Century Gothic" panose="020B0502020202020204" pitchFamily="34" charset="0"/>
                <a:cs typeface="Arial" panose="020B0604020202020204" pitchFamily="34" charset="0"/>
              </a:rPr>
              <a:t>assembly</a:t>
            </a:r>
          </a:p>
          <a:p>
            <a:pPr algn="ctr"/>
            <a:r>
              <a:rPr lang="en-GB" sz="6600" b="1">
                <a:solidFill>
                  <a:schemeClr val="bg1"/>
                </a:solidFill>
                <a:latin typeface="Century Gothic" panose="020B0502020202020204" pitchFamily="34" charset="0"/>
                <a:cs typeface="Arial" panose="020B0604020202020204" pitchFamily="34" charset="0"/>
              </a:rPr>
              <a:t>2024</a:t>
            </a:r>
            <a:endParaRPr lang="en-GB" sz="6600" b="1" dirty="0">
              <a:solidFill>
                <a:schemeClr val="bg1"/>
              </a:solidFill>
              <a:latin typeface="Century Gothic" panose="020B0502020202020204" pitchFamily="34" charset="0"/>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F038A122-3A88-465F-B270-E8864A8872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4905" y="1395970"/>
            <a:ext cx="6742190" cy="2926086"/>
          </a:xfrm>
          <a:prstGeom prst="rect">
            <a:avLst/>
          </a:prstGeom>
        </p:spPr>
      </p:pic>
    </p:spTree>
    <p:extLst>
      <p:ext uri="{BB962C8B-B14F-4D97-AF65-F5344CB8AC3E}">
        <p14:creationId xmlns:p14="http://schemas.microsoft.com/office/powerpoint/2010/main" val="3211954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587B737-DBCC-D976-1295-7CD4B2C09DF9}"/>
              </a:ext>
            </a:extLst>
          </p:cNvPr>
          <p:cNvGrpSpPr/>
          <p:nvPr/>
        </p:nvGrpSpPr>
        <p:grpSpPr>
          <a:xfrm>
            <a:off x="626724" y="1015554"/>
            <a:ext cx="11423448" cy="5354424"/>
            <a:chOff x="626724" y="1015554"/>
            <a:chExt cx="11423448" cy="5354424"/>
          </a:xfrm>
        </p:grpSpPr>
        <p:pic>
          <p:nvPicPr>
            <p:cNvPr id="2050" name="Picture 2">
              <a:extLst>
                <a:ext uri="{FF2B5EF4-FFF2-40B4-BE49-F238E27FC236}">
                  <a16:creationId xmlns:a16="http://schemas.microsoft.com/office/drawing/2014/main" id="{82C79596-6E0F-0A06-4268-CE28CEBBAB7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10"/>
            <a:stretch/>
          </p:blipFill>
          <p:spPr bwMode="auto">
            <a:xfrm>
              <a:off x="1479479" y="1015554"/>
              <a:ext cx="10570693" cy="53544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Rectangle 3">
              <a:extLst>
                <a:ext uri="{FF2B5EF4-FFF2-40B4-BE49-F238E27FC236}">
                  <a16:creationId xmlns:a16="http://schemas.microsoft.com/office/drawing/2014/main" id="{9D9F72A7-13E2-F0B5-95A9-7F799CB08EF3}"/>
                </a:ext>
              </a:extLst>
            </p:cNvPr>
            <p:cNvSpPr/>
            <p:nvPr/>
          </p:nvSpPr>
          <p:spPr>
            <a:xfrm>
              <a:off x="626724" y="3174715"/>
              <a:ext cx="2260314" cy="3195263"/>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9" name="Straight Arrow Connector 8">
            <a:extLst>
              <a:ext uri="{FF2B5EF4-FFF2-40B4-BE49-F238E27FC236}">
                <a16:creationId xmlns:a16="http://schemas.microsoft.com/office/drawing/2014/main" id="{127B38E2-4027-4C34-B36D-655E5CEBEF4D}"/>
              </a:ext>
            </a:extLst>
          </p:cNvPr>
          <p:cNvCxnSpPr>
            <a:cxnSpLocks/>
          </p:cNvCxnSpPr>
          <p:nvPr/>
        </p:nvCxnSpPr>
        <p:spPr>
          <a:xfrm flipV="1">
            <a:off x="2753474" y="3429000"/>
            <a:ext cx="5003515" cy="1009436"/>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F66B19-2048-4A99-B2C5-3B74868E41AB}"/>
              </a:ext>
            </a:extLst>
          </p:cNvPr>
          <p:cNvSpPr txBox="1"/>
          <p:nvPr/>
        </p:nvSpPr>
        <p:spPr>
          <a:xfrm>
            <a:off x="297691" y="4060549"/>
            <a:ext cx="3341687" cy="769441"/>
          </a:xfrm>
          <a:prstGeom prst="rect">
            <a:avLst/>
          </a:prstGeom>
          <a:noFill/>
        </p:spPr>
        <p:txBody>
          <a:bodyPr wrap="square" rtlCol="0">
            <a:spAutoFit/>
          </a:bodyPr>
          <a:lstStyle/>
          <a:p>
            <a:r>
              <a:rPr lang="en-US" sz="4400" dirty="0">
                <a:solidFill>
                  <a:schemeClr val="bg1"/>
                </a:solidFill>
                <a:latin typeface="Century Gothic" panose="020B0502020202020204" pitchFamily="34" charset="0"/>
                <a:cs typeface="Arial" panose="020B0604020202020204" pitchFamily="34" charset="0"/>
              </a:rPr>
              <a:t>Lebanon</a:t>
            </a:r>
            <a:endParaRPr lang="en-GB" sz="440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093889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irut | REVIV | IV Therapy and Vitamin Injections">
            <a:extLst>
              <a:ext uri="{FF2B5EF4-FFF2-40B4-BE49-F238E27FC236}">
                <a16:creationId xmlns:a16="http://schemas.microsoft.com/office/drawing/2014/main" id="{E67604EF-3A6E-AF79-056F-D8F4450C4A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036"/>
          <a:stretch/>
        </p:blipFill>
        <p:spPr bwMode="auto">
          <a:xfrm>
            <a:off x="0" y="945258"/>
            <a:ext cx="12192000" cy="59127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D5DCB6-2FD5-4DF3-A40A-978EB11A6E50}"/>
              </a:ext>
            </a:extLst>
          </p:cNvPr>
          <p:cNvSpPr txBox="1"/>
          <p:nvPr/>
        </p:nvSpPr>
        <p:spPr>
          <a:xfrm>
            <a:off x="1244481" y="3576718"/>
            <a:ext cx="2536409" cy="1107996"/>
          </a:xfrm>
          <a:prstGeom prst="rect">
            <a:avLst/>
          </a:prstGeom>
          <a:solidFill>
            <a:schemeClr val="bg1">
              <a:alpha val="72000"/>
            </a:schemeClr>
          </a:solidFill>
        </p:spPr>
        <p:txBody>
          <a:bodyPr wrap="square" rtlCol="0">
            <a:spAutoFit/>
          </a:bodyPr>
          <a:lstStyle/>
          <a:p>
            <a:r>
              <a:rPr lang="en-GB" sz="6600" b="1" dirty="0">
                <a:solidFill>
                  <a:srgbClr val="222544"/>
                </a:solidFill>
                <a:latin typeface="Century Gothic" panose="020B0502020202020204" pitchFamily="34" charset="0"/>
                <a:cs typeface="Arial" panose="020B0604020202020204" pitchFamily="34" charset="0"/>
              </a:rPr>
              <a:t>Beirut</a:t>
            </a:r>
          </a:p>
        </p:txBody>
      </p:sp>
    </p:spTree>
    <p:extLst>
      <p:ext uri="{BB962C8B-B14F-4D97-AF65-F5344CB8AC3E}">
        <p14:creationId xmlns:p14="http://schemas.microsoft.com/office/powerpoint/2010/main" val="205530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A5380D-A60B-4E20-B6A5-CF7B1CB2317D}"/>
              </a:ext>
            </a:extLst>
          </p:cNvPr>
          <p:cNvSpPr txBox="1"/>
          <p:nvPr/>
        </p:nvSpPr>
        <p:spPr>
          <a:xfrm>
            <a:off x="-616449" y="2900844"/>
            <a:ext cx="6624157" cy="1754326"/>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Emergency </a:t>
            </a:r>
          </a:p>
          <a:p>
            <a:pPr algn="ctr"/>
            <a:r>
              <a:rPr lang="en-GB" sz="5400" b="1" dirty="0">
                <a:solidFill>
                  <a:schemeClr val="bg1"/>
                </a:solidFill>
                <a:latin typeface="Century Gothic" panose="020B0502020202020204" pitchFamily="34" charset="0"/>
              </a:rPr>
              <a:t>water</a:t>
            </a:r>
          </a:p>
        </p:txBody>
      </p:sp>
      <p:pic>
        <p:nvPicPr>
          <p:cNvPr id="3" name="Picture 2" descr="A picture containing person&#10;&#10;Description automatically generated">
            <a:extLst>
              <a:ext uri="{FF2B5EF4-FFF2-40B4-BE49-F238E27FC236}">
                <a16:creationId xmlns:a16="http://schemas.microsoft.com/office/drawing/2014/main" id="{893CA92E-F4DE-C004-83DF-B72FB6909947}"/>
              </a:ext>
            </a:extLst>
          </p:cNvPr>
          <p:cNvPicPr>
            <a:picLocks noChangeAspect="1"/>
          </p:cNvPicPr>
          <p:nvPr/>
        </p:nvPicPr>
        <p:blipFill rotWithShape="1">
          <a:blip r:embed="rId3">
            <a:extLst>
              <a:ext uri="{28A0092B-C50C-407E-A947-70E740481C1C}">
                <a14:useLocalDpi xmlns:a14="http://schemas.microsoft.com/office/drawing/2010/main" val="0"/>
              </a:ext>
            </a:extLst>
          </a:blip>
          <a:srcRect l="14705" t="-174" r="15431" b="174"/>
          <a:stretch/>
        </p:blipFill>
        <p:spPr>
          <a:xfrm>
            <a:off x="6007708" y="943478"/>
            <a:ext cx="6186628" cy="5904248"/>
          </a:xfrm>
          <a:prstGeom prst="rect">
            <a:avLst/>
          </a:prstGeom>
        </p:spPr>
      </p:pic>
    </p:spTree>
    <p:extLst>
      <p:ext uri="{BB962C8B-B14F-4D97-AF65-F5344CB8AC3E}">
        <p14:creationId xmlns:p14="http://schemas.microsoft.com/office/powerpoint/2010/main" val="4233116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23BF5051-9545-B4AB-9F05-3865D0510FDB}"/>
              </a:ext>
            </a:extLst>
          </p:cNvPr>
          <p:cNvPicPr>
            <a:picLocks noChangeAspect="1"/>
          </p:cNvPicPr>
          <p:nvPr/>
        </p:nvPicPr>
        <p:blipFill rotWithShape="1">
          <a:blip r:embed="rId3">
            <a:extLst>
              <a:ext uri="{28A0092B-C50C-407E-A947-70E740481C1C}">
                <a14:useLocalDpi xmlns:a14="http://schemas.microsoft.com/office/drawing/2010/main" val="0"/>
              </a:ext>
            </a:extLst>
          </a:blip>
          <a:srcRect b="47932"/>
          <a:stretch/>
        </p:blipFill>
        <p:spPr>
          <a:xfrm>
            <a:off x="0" y="1994714"/>
            <a:ext cx="6301953" cy="1350460"/>
          </a:xfrm>
          <a:prstGeom prst="rect">
            <a:avLst/>
          </a:prstGeom>
        </p:spPr>
      </p:pic>
      <p:pic>
        <p:nvPicPr>
          <p:cNvPr id="12" name="Picture 11" descr="Logo&#10;&#10;Description automatically generated">
            <a:extLst>
              <a:ext uri="{FF2B5EF4-FFF2-40B4-BE49-F238E27FC236}">
                <a16:creationId xmlns:a16="http://schemas.microsoft.com/office/drawing/2014/main" id="{3E37A777-78BD-7ED7-8EA2-002BB4797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63" y="4188056"/>
            <a:ext cx="4714875" cy="1666875"/>
          </a:xfrm>
          <a:prstGeom prst="rect">
            <a:avLst/>
          </a:prstGeom>
        </p:spPr>
      </p:pic>
      <p:pic>
        <p:nvPicPr>
          <p:cNvPr id="1026" name="Picture 2" descr="Emergency water">
            <a:extLst>
              <a:ext uri="{FF2B5EF4-FFF2-40B4-BE49-F238E27FC236}">
                <a16:creationId xmlns:a16="http://schemas.microsoft.com/office/drawing/2014/main" id="{5AA18403-4ECD-C3D3-5DBA-97E096B4AB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9222" y="945222"/>
            <a:ext cx="5912778" cy="591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737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48331E-BC9F-0624-09E0-480767FD9CDA}"/>
              </a:ext>
            </a:extLst>
          </p:cNvPr>
          <p:cNvSpPr txBox="1"/>
          <p:nvPr/>
        </p:nvSpPr>
        <p:spPr>
          <a:xfrm>
            <a:off x="7126698" y="1998882"/>
            <a:ext cx="4832422" cy="3416320"/>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Emergency water</a:t>
            </a:r>
          </a:p>
          <a:p>
            <a:pPr algn="ctr"/>
            <a:endParaRPr lang="en-GB" sz="5400" b="1" dirty="0">
              <a:solidFill>
                <a:schemeClr val="bg1"/>
              </a:solidFill>
              <a:latin typeface="Century Gothic" panose="020B0502020202020204" pitchFamily="34" charset="0"/>
            </a:endParaRPr>
          </a:p>
          <a:p>
            <a:pPr algn="ctr"/>
            <a:r>
              <a:rPr lang="en-GB" sz="5400" b="1" dirty="0">
                <a:solidFill>
                  <a:schemeClr val="bg1"/>
                </a:solidFill>
                <a:latin typeface="Century Gothic" panose="020B0502020202020204" pitchFamily="34" charset="0"/>
              </a:rPr>
              <a:t>£5</a:t>
            </a:r>
          </a:p>
        </p:txBody>
      </p:sp>
      <p:pic>
        <p:nvPicPr>
          <p:cNvPr id="3" name="Picture 2">
            <a:extLst>
              <a:ext uri="{FF2B5EF4-FFF2-40B4-BE49-F238E27FC236}">
                <a16:creationId xmlns:a16="http://schemas.microsoft.com/office/drawing/2014/main" id="{53F7F8D2-0C09-4C3E-C1BF-71C0E1AEA5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4916" y="1438382"/>
            <a:ext cx="4516097" cy="4371654"/>
          </a:xfrm>
          <a:prstGeom prst="rect">
            <a:avLst/>
          </a:prstGeom>
        </p:spPr>
      </p:pic>
    </p:spTree>
    <p:extLst>
      <p:ext uri="{BB962C8B-B14F-4D97-AF65-F5344CB8AC3E}">
        <p14:creationId xmlns:p14="http://schemas.microsoft.com/office/powerpoint/2010/main" val="1535583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1C4CEC-6019-4DFE-90D9-20BD99A19959}"/>
              </a:ext>
            </a:extLst>
          </p:cNvPr>
          <p:cNvSpPr/>
          <p:nvPr/>
        </p:nvSpPr>
        <p:spPr>
          <a:xfrm>
            <a:off x="349098" y="5388172"/>
            <a:ext cx="11493803" cy="817981"/>
          </a:xfrm>
          <a:prstGeom prst="rect">
            <a:avLst/>
          </a:prstGeom>
        </p:spPr>
        <p:txBody>
          <a:bodyPr wrap="square">
            <a:spAutoFit/>
          </a:bodyPr>
          <a:lstStyle/>
          <a:p>
            <a:pPr algn="ctr">
              <a:lnSpc>
                <a:spcPct val="150000"/>
              </a:lnSpc>
            </a:pPr>
            <a:r>
              <a:rPr lang="en-GB" sz="36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Deforestation and damaged land keeps growing.</a:t>
            </a:r>
            <a:endParaRPr lang="en-GB" sz="3600" dirty="0">
              <a:solidFill>
                <a:schemeClr val="bg1"/>
              </a:solidFill>
              <a:latin typeface="Century Gothic" panose="020B0502020202020204" pitchFamily="34" charset="0"/>
              <a:cs typeface="Arial" panose="020B0604020202020204" pitchFamily="34" charset="0"/>
            </a:endParaRPr>
          </a:p>
        </p:txBody>
      </p:sp>
      <p:pic>
        <p:nvPicPr>
          <p:cNvPr id="4" name="Graphic 3" descr="Power Plant outline">
            <a:extLst>
              <a:ext uri="{FF2B5EF4-FFF2-40B4-BE49-F238E27FC236}">
                <a16:creationId xmlns:a16="http://schemas.microsoft.com/office/drawing/2014/main" id="{F726C57B-B326-D93C-567F-ECFE687AE2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0293" y="1109765"/>
            <a:ext cx="1996110" cy="1996110"/>
          </a:xfrm>
          <a:prstGeom prst="rect">
            <a:avLst/>
          </a:prstGeom>
        </p:spPr>
      </p:pic>
      <p:pic>
        <p:nvPicPr>
          <p:cNvPr id="9" name="Graphic 8" descr="Coral outline">
            <a:extLst>
              <a:ext uri="{FF2B5EF4-FFF2-40B4-BE49-F238E27FC236}">
                <a16:creationId xmlns:a16="http://schemas.microsoft.com/office/drawing/2014/main" id="{6725A714-2341-3279-75CB-DE107BFA72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75489" y="3231750"/>
            <a:ext cx="2156422" cy="2156422"/>
          </a:xfrm>
          <a:prstGeom prst="rect">
            <a:avLst/>
          </a:prstGeom>
        </p:spPr>
      </p:pic>
      <p:pic>
        <p:nvPicPr>
          <p:cNvPr id="13" name="Graphic 12" descr="Wilting Pot Plant outline">
            <a:extLst>
              <a:ext uri="{FF2B5EF4-FFF2-40B4-BE49-F238E27FC236}">
                <a16:creationId xmlns:a16="http://schemas.microsoft.com/office/drawing/2014/main" id="{022933E9-E3E8-15DB-B468-AB2993ECDF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10293" y="3231750"/>
            <a:ext cx="2237198" cy="2237198"/>
          </a:xfrm>
          <a:prstGeom prst="rect">
            <a:avLst/>
          </a:prstGeom>
        </p:spPr>
      </p:pic>
      <p:pic>
        <p:nvPicPr>
          <p:cNvPr id="15" name="Graphic 14" descr="Withering Tree outline">
            <a:extLst>
              <a:ext uri="{FF2B5EF4-FFF2-40B4-BE49-F238E27FC236}">
                <a16:creationId xmlns:a16="http://schemas.microsoft.com/office/drawing/2014/main" id="{11410D4E-A7A8-8896-7A08-D2AA17B805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0567" y="2932501"/>
            <a:ext cx="2455671" cy="2455671"/>
          </a:xfrm>
          <a:prstGeom prst="rect">
            <a:avLst/>
          </a:prstGeom>
        </p:spPr>
      </p:pic>
    </p:spTree>
    <p:extLst>
      <p:ext uri="{BB962C8B-B14F-4D97-AF65-F5344CB8AC3E}">
        <p14:creationId xmlns:p14="http://schemas.microsoft.com/office/powerpoint/2010/main" val="1649005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B76CA4-A903-4398-B4C8-707CA146BBA6}"/>
              </a:ext>
            </a:extLst>
          </p:cNvPr>
          <p:cNvSpPr txBox="1"/>
          <p:nvPr/>
        </p:nvSpPr>
        <p:spPr>
          <a:xfrm>
            <a:off x="0" y="2047612"/>
            <a:ext cx="6513816" cy="3077766"/>
          </a:xfrm>
          <a:prstGeom prst="rect">
            <a:avLst/>
          </a:prstGeom>
          <a:noFill/>
        </p:spPr>
        <p:txBody>
          <a:bodyPr wrap="square" rtlCol="0">
            <a:spAutoFit/>
          </a:bodyPr>
          <a:lstStyle/>
          <a:p>
            <a:pPr algn="ctr"/>
            <a:r>
              <a:rPr lang="en-GB" sz="6000" b="1" dirty="0">
                <a:solidFill>
                  <a:schemeClr val="bg1"/>
                </a:solidFill>
                <a:latin typeface="Century Gothic" panose="020B0502020202020204" pitchFamily="34" charset="0"/>
              </a:rPr>
              <a:t>Forest school</a:t>
            </a:r>
          </a:p>
          <a:p>
            <a:pPr algn="ctr"/>
            <a:endParaRPr lang="en-GB" sz="5400" b="1" dirty="0">
              <a:solidFill>
                <a:schemeClr val="bg1"/>
              </a:solidFill>
              <a:latin typeface="Century Gothic" panose="020B0502020202020204" pitchFamily="34" charset="0"/>
            </a:endParaRPr>
          </a:p>
          <a:p>
            <a:pPr algn="ctr"/>
            <a:r>
              <a:rPr lang="en-GB" sz="8000" b="1" dirty="0">
                <a:solidFill>
                  <a:schemeClr val="bg1"/>
                </a:solidFill>
                <a:latin typeface="Century Gothic" panose="020B0502020202020204" pitchFamily="34" charset="0"/>
              </a:rPr>
              <a:t>£40</a:t>
            </a:r>
          </a:p>
        </p:txBody>
      </p:sp>
      <p:pic>
        <p:nvPicPr>
          <p:cNvPr id="2" name="Picture 6">
            <a:extLst>
              <a:ext uri="{FF2B5EF4-FFF2-40B4-BE49-F238E27FC236}">
                <a16:creationId xmlns:a16="http://schemas.microsoft.com/office/drawing/2014/main" id="{C32FD502-CB1B-7B1C-5631-72418191B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865" y="901832"/>
            <a:ext cx="5976135" cy="59694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45928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8D54F805-722C-545E-B2F7-C42609940D75}"/>
              </a:ext>
            </a:extLst>
          </p:cNvPr>
          <p:cNvPicPr>
            <a:picLocks noChangeAspect="1"/>
          </p:cNvPicPr>
          <p:nvPr/>
        </p:nvPicPr>
        <p:blipFill>
          <a:blip r:embed="rId3"/>
          <a:stretch>
            <a:fillRect/>
          </a:stretch>
        </p:blipFill>
        <p:spPr>
          <a:xfrm>
            <a:off x="6174108" y="1993584"/>
            <a:ext cx="5745748" cy="2894102"/>
          </a:xfrm>
          <a:prstGeom prst="rect">
            <a:avLst/>
          </a:prstGeom>
          <a:ln w="25400">
            <a:solidFill>
              <a:srgbClr val="A5C400"/>
            </a:solidFill>
          </a:ln>
        </p:spPr>
      </p:pic>
      <p:sp>
        <p:nvSpPr>
          <p:cNvPr id="3" name="TextBox 2">
            <a:extLst>
              <a:ext uri="{FF2B5EF4-FFF2-40B4-BE49-F238E27FC236}">
                <a16:creationId xmlns:a16="http://schemas.microsoft.com/office/drawing/2014/main" id="{3EEECAA8-8389-2617-834B-0D1CF563121F}"/>
              </a:ext>
            </a:extLst>
          </p:cNvPr>
          <p:cNvSpPr txBox="1"/>
          <p:nvPr/>
        </p:nvSpPr>
        <p:spPr>
          <a:xfrm>
            <a:off x="4071587" y="1056590"/>
            <a:ext cx="5334000"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The Amazon Rainforest</a:t>
            </a:r>
          </a:p>
        </p:txBody>
      </p:sp>
      <p:pic>
        <p:nvPicPr>
          <p:cNvPr id="4" name="Picture 3" descr="Map&#10;&#10;Description automatically generated">
            <a:extLst>
              <a:ext uri="{FF2B5EF4-FFF2-40B4-BE49-F238E27FC236}">
                <a16:creationId xmlns:a16="http://schemas.microsoft.com/office/drawing/2014/main" id="{4D5B20B4-9DDD-0908-E244-7EE0230B8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886" y="1781258"/>
            <a:ext cx="5452668" cy="3867986"/>
          </a:xfrm>
          <a:prstGeom prst="rect">
            <a:avLst/>
          </a:prstGeom>
          <a:ln w="57150">
            <a:solidFill>
              <a:srgbClr val="A5C400"/>
            </a:solidFill>
          </a:ln>
        </p:spPr>
      </p:pic>
      <p:cxnSp>
        <p:nvCxnSpPr>
          <p:cNvPr id="5" name="Straight Arrow Connector 4">
            <a:extLst>
              <a:ext uri="{FF2B5EF4-FFF2-40B4-BE49-F238E27FC236}">
                <a16:creationId xmlns:a16="http://schemas.microsoft.com/office/drawing/2014/main" id="{FD91E4F1-DEED-008F-C1B8-2C0A850FA52D}"/>
              </a:ext>
            </a:extLst>
          </p:cNvPr>
          <p:cNvCxnSpPr>
            <a:cxnSpLocks/>
          </p:cNvCxnSpPr>
          <p:nvPr/>
        </p:nvCxnSpPr>
        <p:spPr>
          <a:xfrm flipH="1">
            <a:off x="4659085" y="4137891"/>
            <a:ext cx="2993572" cy="238167"/>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866089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4E57F5D-8CB1-3D93-33EC-5493229FA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413" y="1325365"/>
            <a:ext cx="5193587" cy="51935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C6C9238-4CE3-40BA-8635-BB487133FB66}"/>
              </a:ext>
            </a:extLst>
          </p:cNvPr>
          <p:cNvSpPr/>
          <p:nvPr/>
        </p:nvSpPr>
        <p:spPr>
          <a:xfrm>
            <a:off x="6647378" y="3223517"/>
            <a:ext cx="4746662" cy="1180772"/>
          </a:xfrm>
          <a:prstGeom prst="rect">
            <a:avLst/>
          </a:prstGeom>
        </p:spPr>
        <p:txBody>
          <a:bodyPr wrap="square">
            <a:spAutoFit/>
          </a:bodyPr>
          <a:lstStyle/>
          <a:p>
            <a:pPr algn="ctr">
              <a:lnSpc>
                <a:spcPct val="150000"/>
              </a:lnSpc>
            </a:pPr>
            <a:r>
              <a:rPr lang="en-GB" sz="5400" b="1" dirty="0" err="1">
                <a:solidFill>
                  <a:schemeClr val="bg1"/>
                </a:solidFill>
                <a:latin typeface="Century Gothic" panose="020B0502020202020204" pitchFamily="34" charset="0"/>
                <a:ea typeface="Times New Roman" panose="02020603050405020304" pitchFamily="18" charset="0"/>
                <a:cs typeface="Arial" panose="020B0604020202020204" pitchFamily="34" charset="0"/>
              </a:rPr>
              <a:t>Chiquinho</a:t>
            </a:r>
            <a:endParaRPr lang="en-GB" sz="5400" b="1"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761004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outdoor, plant, oak&#10;&#10;Description automatically generated">
            <a:extLst>
              <a:ext uri="{FF2B5EF4-FFF2-40B4-BE49-F238E27FC236}">
                <a16:creationId xmlns:a16="http://schemas.microsoft.com/office/drawing/2014/main" id="{2EA0F1CE-EA3B-1029-3DC1-5AE5D85A4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260" y="1168401"/>
            <a:ext cx="3682044" cy="5522358"/>
          </a:xfrm>
          <a:prstGeom prst="rect">
            <a:avLst/>
          </a:prstGeom>
        </p:spPr>
      </p:pic>
      <p:pic>
        <p:nvPicPr>
          <p:cNvPr id="5" name="Picture 4" descr="A tree in a forest&#10;&#10;Description automatically generated with low confidence">
            <a:extLst>
              <a:ext uri="{FF2B5EF4-FFF2-40B4-BE49-F238E27FC236}">
                <a16:creationId xmlns:a16="http://schemas.microsoft.com/office/drawing/2014/main" id="{2B681E8B-7DBF-F97C-455E-3DCB9D7B8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873" y="1168401"/>
            <a:ext cx="3682044" cy="5522358"/>
          </a:xfrm>
          <a:prstGeom prst="rect">
            <a:avLst/>
          </a:prstGeom>
        </p:spPr>
      </p:pic>
    </p:spTree>
    <p:extLst>
      <p:ext uri="{BB962C8B-B14F-4D97-AF65-F5344CB8AC3E}">
        <p14:creationId xmlns:p14="http://schemas.microsoft.com/office/powerpoint/2010/main" val="3545310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1DC31BF0-0A68-4ED2-A0CA-DC92FC0CA263}"/>
              </a:ext>
            </a:extLst>
          </p:cNvPr>
          <p:cNvPicPr>
            <a:picLocks noChangeAspect="1"/>
          </p:cNvPicPr>
          <p:nvPr/>
        </p:nvPicPr>
        <p:blipFill rotWithShape="1">
          <a:blip r:embed="rId3">
            <a:extLst>
              <a:ext uri="{28A0092B-C50C-407E-A947-70E740481C1C}">
                <a14:useLocalDpi xmlns:a14="http://schemas.microsoft.com/office/drawing/2010/main" val="0"/>
              </a:ext>
            </a:extLst>
          </a:blip>
          <a:srcRect b="48337"/>
          <a:stretch/>
        </p:blipFill>
        <p:spPr>
          <a:xfrm>
            <a:off x="0" y="1312015"/>
            <a:ext cx="12192000" cy="259232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6E7F64BF-DC6D-4793-BDBA-601C976B346A}"/>
              </a:ext>
            </a:extLst>
          </p:cNvPr>
          <p:cNvPicPr>
            <a:picLocks noChangeAspect="1"/>
          </p:cNvPicPr>
          <p:nvPr/>
        </p:nvPicPr>
        <p:blipFill rotWithShape="1">
          <a:blip r:embed="rId3">
            <a:extLst>
              <a:ext uri="{28A0092B-C50C-407E-A947-70E740481C1C}">
                <a14:useLocalDpi xmlns:a14="http://schemas.microsoft.com/office/drawing/2010/main" val="0"/>
              </a:ext>
            </a:extLst>
          </a:blip>
          <a:srcRect t="51591" b="-187"/>
          <a:stretch/>
        </p:blipFill>
        <p:spPr>
          <a:xfrm>
            <a:off x="0" y="3904342"/>
            <a:ext cx="12192000" cy="2438401"/>
          </a:xfrm>
          <a:prstGeom prst="rect">
            <a:avLst/>
          </a:prstGeom>
        </p:spPr>
      </p:pic>
    </p:spTree>
    <p:extLst>
      <p:ext uri="{BB962C8B-B14F-4D97-AF65-F5344CB8AC3E}">
        <p14:creationId xmlns:p14="http://schemas.microsoft.com/office/powerpoint/2010/main" val="339348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grass, person&#10;&#10;Description automatically generated">
            <a:extLst>
              <a:ext uri="{FF2B5EF4-FFF2-40B4-BE49-F238E27FC236}">
                <a16:creationId xmlns:a16="http://schemas.microsoft.com/office/drawing/2014/main" id="{6AEDA495-6546-516B-58E3-CCF8459D0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506" y="2152493"/>
            <a:ext cx="5111394" cy="3410656"/>
          </a:xfrm>
          <a:prstGeom prst="rect">
            <a:avLst/>
          </a:prstGeom>
        </p:spPr>
      </p:pic>
      <p:pic>
        <p:nvPicPr>
          <p:cNvPr id="6" name="Picture 5" descr="A picture containing plant, tree, palm, leaf&#10;&#10;Description automatically generated">
            <a:extLst>
              <a:ext uri="{FF2B5EF4-FFF2-40B4-BE49-F238E27FC236}">
                <a16:creationId xmlns:a16="http://schemas.microsoft.com/office/drawing/2014/main" id="{FCF0CAEB-E850-34AE-D969-A48252C09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224" y="2411733"/>
            <a:ext cx="4337707" cy="2892175"/>
          </a:xfrm>
          <a:prstGeom prst="rect">
            <a:avLst/>
          </a:prstGeom>
        </p:spPr>
      </p:pic>
    </p:spTree>
    <p:extLst>
      <p:ext uri="{BB962C8B-B14F-4D97-AF65-F5344CB8AC3E}">
        <p14:creationId xmlns:p14="http://schemas.microsoft.com/office/powerpoint/2010/main" val="359677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3D5AABF-A282-B212-6507-60359F99699F}"/>
              </a:ext>
            </a:extLst>
          </p:cNvPr>
          <p:cNvSpPr txBox="1"/>
          <p:nvPr/>
        </p:nvSpPr>
        <p:spPr>
          <a:xfrm>
            <a:off x="0" y="2047612"/>
            <a:ext cx="6513816" cy="3077766"/>
          </a:xfrm>
          <a:prstGeom prst="rect">
            <a:avLst/>
          </a:prstGeom>
          <a:noFill/>
        </p:spPr>
        <p:txBody>
          <a:bodyPr wrap="square" rtlCol="0">
            <a:spAutoFit/>
          </a:bodyPr>
          <a:lstStyle/>
          <a:p>
            <a:pPr algn="ctr"/>
            <a:r>
              <a:rPr lang="en-GB" sz="6000" b="1" dirty="0">
                <a:solidFill>
                  <a:schemeClr val="bg1"/>
                </a:solidFill>
                <a:latin typeface="Century Gothic" panose="020B0502020202020204" pitchFamily="34" charset="0"/>
              </a:rPr>
              <a:t>Forest school</a:t>
            </a:r>
          </a:p>
          <a:p>
            <a:pPr algn="ctr"/>
            <a:endParaRPr lang="en-GB" sz="5400" b="1" dirty="0">
              <a:solidFill>
                <a:schemeClr val="bg1"/>
              </a:solidFill>
              <a:latin typeface="Century Gothic" panose="020B0502020202020204" pitchFamily="34" charset="0"/>
            </a:endParaRPr>
          </a:p>
          <a:p>
            <a:pPr algn="ctr"/>
            <a:r>
              <a:rPr lang="en-GB" sz="8000" b="1" dirty="0">
                <a:solidFill>
                  <a:schemeClr val="bg1"/>
                </a:solidFill>
                <a:latin typeface="Century Gothic" panose="020B0502020202020204" pitchFamily="34" charset="0"/>
              </a:rPr>
              <a:t>£40</a:t>
            </a:r>
          </a:p>
        </p:txBody>
      </p:sp>
      <p:pic>
        <p:nvPicPr>
          <p:cNvPr id="1030" name="Picture 6">
            <a:extLst>
              <a:ext uri="{FF2B5EF4-FFF2-40B4-BE49-F238E27FC236}">
                <a16:creationId xmlns:a16="http://schemas.microsoft.com/office/drawing/2014/main" id="{9C713067-F113-2160-7E32-8DE764E5B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865" y="901832"/>
            <a:ext cx="5976135" cy="59694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147255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1C4CEC-6019-4DFE-90D9-20BD99A19959}"/>
              </a:ext>
            </a:extLst>
          </p:cNvPr>
          <p:cNvSpPr/>
          <p:nvPr/>
        </p:nvSpPr>
        <p:spPr>
          <a:xfrm>
            <a:off x="159026" y="4614181"/>
            <a:ext cx="11873947" cy="1651671"/>
          </a:xfrm>
          <a:prstGeom prst="rect">
            <a:avLst/>
          </a:prstGeom>
        </p:spPr>
        <p:txBody>
          <a:bodyPr wrap="square">
            <a:spAutoFit/>
          </a:bodyPr>
          <a:lstStyle/>
          <a:p>
            <a:pPr algn="ctr">
              <a:lnSpc>
                <a:spcPct val="150000"/>
              </a:lnSpc>
            </a:pPr>
            <a:r>
              <a:rPr lang="en-GB" sz="36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3 people in every one thousand are refugees, those who have had to leave their homes.</a:t>
            </a:r>
            <a:endParaRPr lang="en-GB" sz="3600" dirty="0">
              <a:solidFill>
                <a:schemeClr val="bg1"/>
              </a:solidFill>
              <a:latin typeface="Century Gothic" panose="020B0502020202020204" pitchFamily="34" charset="0"/>
              <a:cs typeface="Arial" panose="020B0604020202020204" pitchFamily="34" charset="0"/>
            </a:endParaRPr>
          </a:p>
        </p:txBody>
      </p:sp>
      <p:pic>
        <p:nvPicPr>
          <p:cNvPr id="5" name="Graphic 4" descr="Home">
            <a:extLst>
              <a:ext uri="{FF2B5EF4-FFF2-40B4-BE49-F238E27FC236}">
                <a16:creationId xmlns:a16="http://schemas.microsoft.com/office/drawing/2014/main" id="{20C1CDBC-5FF4-4945-ABA9-CC90D0A8B2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60573" y="2243819"/>
            <a:ext cx="1651671" cy="1651671"/>
          </a:xfrm>
          <a:prstGeom prst="rect">
            <a:avLst/>
          </a:prstGeom>
        </p:spPr>
      </p:pic>
      <p:pic>
        <p:nvPicPr>
          <p:cNvPr id="10" name="Graphic 9" descr="Family with two children">
            <a:extLst>
              <a:ext uri="{FF2B5EF4-FFF2-40B4-BE49-F238E27FC236}">
                <a16:creationId xmlns:a16="http://schemas.microsoft.com/office/drawing/2014/main" id="{50B18949-32C3-405E-9F81-CF9BAD5D4F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92402" y="2363092"/>
            <a:ext cx="1532398" cy="1532398"/>
          </a:xfrm>
          <a:prstGeom prst="rect">
            <a:avLst/>
          </a:prstGeom>
        </p:spPr>
      </p:pic>
    </p:spTree>
    <p:extLst>
      <p:ext uri="{BB962C8B-B14F-4D97-AF65-F5344CB8AC3E}">
        <p14:creationId xmlns:p14="http://schemas.microsoft.com/office/powerpoint/2010/main" val="4019002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B76CA4-A903-4398-B4C8-707CA146BBA6}"/>
              </a:ext>
            </a:extLst>
          </p:cNvPr>
          <p:cNvSpPr txBox="1"/>
          <p:nvPr/>
        </p:nvSpPr>
        <p:spPr>
          <a:xfrm>
            <a:off x="7341705" y="1431236"/>
            <a:ext cx="3352800" cy="4708981"/>
          </a:xfrm>
          <a:prstGeom prst="rect">
            <a:avLst/>
          </a:prstGeom>
          <a:noFill/>
        </p:spPr>
        <p:txBody>
          <a:bodyPr wrap="square" rtlCol="0">
            <a:spAutoFit/>
          </a:bodyPr>
          <a:lstStyle/>
          <a:p>
            <a:pPr algn="ctr"/>
            <a:r>
              <a:rPr lang="en-GB" sz="6000" b="1" dirty="0">
                <a:solidFill>
                  <a:schemeClr val="bg1"/>
                </a:solidFill>
                <a:latin typeface="Century Gothic" panose="020B0502020202020204" pitchFamily="34" charset="0"/>
              </a:rPr>
              <a:t>Help a refugee child</a:t>
            </a:r>
          </a:p>
          <a:p>
            <a:pPr algn="ctr"/>
            <a:endParaRPr lang="en-GB" sz="6000" b="1" dirty="0">
              <a:solidFill>
                <a:schemeClr val="bg1"/>
              </a:solidFill>
              <a:latin typeface="Century Gothic" panose="020B0502020202020204" pitchFamily="34" charset="0"/>
            </a:endParaRPr>
          </a:p>
          <a:p>
            <a:pPr algn="ctr"/>
            <a:r>
              <a:rPr lang="en-GB" sz="6000" b="1" dirty="0">
                <a:solidFill>
                  <a:schemeClr val="bg1"/>
                </a:solidFill>
                <a:latin typeface="Century Gothic" panose="020B0502020202020204" pitchFamily="34" charset="0"/>
              </a:rPr>
              <a:t>£46</a:t>
            </a:r>
          </a:p>
        </p:txBody>
      </p:sp>
      <p:pic>
        <p:nvPicPr>
          <p:cNvPr id="5" name="Picture 4" descr="A picture containing icon&#10;&#10;Description automatically generated">
            <a:extLst>
              <a:ext uri="{FF2B5EF4-FFF2-40B4-BE49-F238E27FC236}">
                <a16:creationId xmlns:a16="http://schemas.microsoft.com/office/drawing/2014/main" id="{3BBE18DE-6E5A-4B77-A8BF-BEAFEB48DA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450" y="1232454"/>
            <a:ext cx="5098715" cy="5426764"/>
          </a:xfrm>
          <a:prstGeom prst="rect">
            <a:avLst/>
          </a:prstGeom>
        </p:spPr>
      </p:pic>
    </p:spTree>
    <p:extLst>
      <p:ext uri="{BB962C8B-B14F-4D97-AF65-F5344CB8AC3E}">
        <p14:creationId xmlns:p14="http://schemas.microsoft.com/office/powerpoint/2010/main" val="2159781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a:extLst>
              <a:ext uri="{FF2B5EF4-FFF2-40B4-BE49-F238E27FC236}">
                <a16:creationId xmlns:a16="http://schemas.microsoft.com/office/drawing/2014/main" id="{6F8B38E2-2541-46FE-89B6-A6D93D6D78E1}"/>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4195"/>
          <a:stretch/>
        </p:blipFill>
        <p:spPr bwMode="auto">
          <a:xfrm>
            <a:off x="674271" y="852728"/>
            <a:ext cx="11640244" cy="600527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8DACB2B8-9B89-4C31-91DA-7B8F4313F899}"/>
              </a:ext>
            </a:extLst>
          </p:cNvPr>
          <p:cNvSpPr txBox="1"/>
          <p:nvPr/>
        </p:nvSpPr>
        <p:spPr>
          <a:xfrm>
            <a:off x="297691" y="4060549"/>
            <a:ext cx="3341687" cy="769441"/>
          </a:xfrm>
          <a:prstGeom prst="rect">
            <a:avLst/>
          </a:prstGeom>
          <a:noFill/>
        </p:spPr>
        <p:txBody>
          <a:bodyPr wrap="square" rtlCol="0">
            <a:spAutoFit/>
          </a:bodyPr>
          <a:lstStyle/>
          <a:p>
            <a:r>
              <a:rPr lang="en-US" sz="4400" dirty="0">
                <a:solidFill>
                  <a:schemeClr val="bg1"/>
                </a:solidFill>
                <a:latin typeface="Century Gothic" panose="020B0502020202020204" pitchFamily="34" charset="0"/>
                <a:cs typeface="Arial" panose="020B0604020202020204" pitchFamily="34" charset="0"/>
              </a:rPr>
              <a:t>Syria</a:t>
            </a:r>
            <a:endParaRPr lang="en-GB" sz="4400" dirty="0">
              <a:solidFill>
                <a:schemeClr val="bg1"/>
              </a:solidFill>
              <a:latin typeface="Century Gothic" panose="020B050202020202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239CD5CE-3A0A-456E-8F6E-A80AE26804F1}"/>
              </a:ext>
            </a:extLst>
          </p:cNvPr>
          <p:cNvCxnSpPr>
            <a:cxnSpLocks/>
          </p:cNvCxnSpPr>
          <p:nvPr/>
        </p:nvCxnSpPr>
        <p:spPr>
          <a:xfrm flipV="1">
            <a:off x="2163417" y="3525078"/>
            <a:ext cx="5072270" cy="920191"/>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4101" name="Picture 5" descr="Very Big animated flag of Syria">
            <a:extLst>
              <a:ext uri="{FF2B5EF4-FFF2-40B4-BE49-F238E27FC236}">
                <a16:creationId xmlns:a16="http://schemas.microsoft.com/office/drawing/2014/main" id="{17E02FA2-8EF4-4D89-BF9E-8304709581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7691" y="4921519"/>
            <a:ext cx="2685550" cy="184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474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9B7AE54-F05E-4F10-B1FA-CE11DFEA1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0437" y="1378433"/>
            <a:ext cx="4819442" cy="52246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785E4D-44F2-4994-B027-DC65C0185230}"/>
              </a:ext>
            </a:extLst>
          </p:cNvPr>
          <p:cNvSpPr txBox="1"/>
          <p:nvPr/>
        </p:nvSpPr>
        <p:spPr>
          <a:xfrm>
            <a:off x="1949173" y="2579757"/>
            <a:ext cx="2637183" cy="1107996"/>
          </a:xfrm>
          <a:prstGeom prst="rect">
            <a:avLst/>
          </a:prstGeom>
          <a:noFill/>
        </p:spPr>
        <p:txBody>
          <a:bodyPr wrap="square" rtlCol="0">
            <a:spAutoFit/>
          </a:bodyPr>
          <a:lstStyle/>
          <a:p>
            <a:r>
              <a:rPr lang="en-GB" sz="6600" b="1" dirty="0">
                <a:solidFill>
                  <a:schemeClr val="bg1"/>
                </a:solidFill>
                <a:latin typeface="Century Gothic" panose="020B0502020202020204" pitchFamily="34" charset="0"/>
              </a:rPr>
              <a:t>Sami</a:t>
            </a:r>
          </a:p>
        </p:txBody>
      </p:sp>
    </p:spTree>
    <p:extLst>
      <p:ext uri="{BB962C8B-B14F-4D97-AF65-F5344CB8AC3E}">
        <p14:creationId xmlns:p14="http://schemas.microsoft.com/office/powerpoint/2010/main" val="890200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B76CA4-A903-4398-B4C8-707CA146BBA6}"/>
              </a:ext>
            </a:extLst>
          </p:cNvPr>
          <p:cNvSpPr txBox="1"/>
          <p:nvPr/>
        </p:nvSpPr>
        <p:spPr>
          <a:xfrm>
            <a:off x="7341705" y="1431236"/>
            <a:ext cx="3352800" cy="4708981"/>
          </a:xfrm>
          <a:prstGeom prst="rect">
            <a:avLst/>
          </a:prstGeom>
          <a:noFill/>
        </p:spPr>
        <p:txBody>
          <a:bodyPr wrap="square" rtlCol="0">
            <a:spAutoFit/>
          </a:bodyPr>
          <a:lstStyle/>
          <a:p>
            <a:pPr algn="ctr"/>
            <a:r>
              <a:rPr lang="en-GB" sz="6000" b="1" dirty="0">
                <a:solidFill>
                  <a:schemeClr val="bg1"/>
                </a:solidFill>
                <a:latin typeface="Century Gothic" panose="020B0502020202020204" pitchFamily="34" charset="0"/>
              </a:rPr>
              <a:t>Help a refugee child</a:t>
            </a:r>
          </a:p>
          <a:p>
            <a:pPr algn="ctr"/>
            <a:endParaRPr lang="en-GB" sz="6000" b="1" dirty="0">
              <a:solidFill>
                <a:schemeClr val="bg1"/>
              </a:solidFill>
              <a:latin typeface="Century Gothic" panose="020B0502020202020204" pitchFamily="34" charset="0"/>
            </a:endParaRPr>
          </a:p>
          <a:p>
            <a:pPr algn="ctr"/>
            <a:r>
              <a:rPr lang="en-GB" sz="6000" b="1" dirty="0">
                <a:solidFill>
                  <a:schemeClr val="bg1"/>
                </a:solidFill>
                <a:latin typeface="Century Gothic" panose="020B0502020202020204" pitchFamily="34" charset="0"/>
              </a:rPr>
              <a:t>£46</a:t>
            </a:r>
          </a:p>
        </p:txBody>
      </p:sp>
      <p:pic>
        <p:nvPicPr>
          <p:cNvPr id="5" name="Picture 4" descr="A picture containing icon&#10;&#10;Description automatically generated">
            <a:extLst>
              <a:ext uri="{FF2B5EF4-FFF2-40B4-BE49-F238E27FC236}">
                <a16:creationId xmlns:a16="http://schemas.microsoft.com/office/drawing/2014/main" id="{3BBE18DE-6E5A-4B77-A8BF-BEAFEB48DA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450" y="1232454"/>
            <a:ext cx="5098715" cy="5426764"/>
          </a:xfrm>
          <a:prstGeom prst="rect">
            <a:avLst/>
          </a:prstGeom>
        </p:spPr>
      </p:pic>
    </p:spTree>
    <p:extLst>
      <p:ext uri="{BB962C8B-B14F-4D97-AF65-F5344CB8AC3E}">
        <p14:creationId xmlns:p14="http://schemas.microsoft.com/office/powerpoint/2010/main" val="4054268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1C4CEC-6019-4DFE-90D9-20BD99A19959}"/>
              </a:ext>
            </a:extLst>
          </p:cNvPr>
          <p:cNvSpPr/>
          <p:nvPr/>
        </p:nvSpPr>
        <p:spPr>
          <a:xfrm>
            <a:off x="159026" y="4501165"/>
            <a:ext cx="11873947" cy="1651671"/>
          </a:xfrm>
          <a:prstGeom prst="rect">
            <a:avLst/>
          </a:prstGeom>
        </p:spPr>
        <p:txBody>
          <a:bodyPr wrap="square">
            <a:spAutoFit/>
          </a:bodyPr>
          <a:lstStyle/>
          <a:p>
            <a:pPr algn="ctr">
              <a:lnSpc>
                <a:spcPct val="150000"/>
              </a:lnSpc>
            </a:pPr>
            <a:r>
              <a:rPr lang="en-GB" sz="36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2.4 billion people are without food or unable to eat a healthy balanced diet on a regular basis</a:t>
            </a:r>
            <a:endParaRPr lang="en-GB" sz="3600" dirty="0">
              <a:solidFill>
                <a:schemeClr val="bg1"/>
              </a:solidFill>
              <a:latin typeface="Century Gothic" panose="020B0502020202020204" pitchFamily="34" charset="0"/>
              <a:cs typeface="Arial" panose="020B0604020202020204" pitchFamily="34" charset="0"/>
            </a:endParaRPr>
          </a:p>
        </p:txBody>
      </p:sp>
      <p:pic>
        <p:nvPicPr>
          <p:cNvPr id="5" name="Graphic 4" descr="Man">
            <a:extLst>
              <a:ext uri="{FF2B5EF4-FFF2-40B4-BE49-F238E27FC236}">
                <a16:creationId xmlns:a16="http://schemas.microsoft.com/office/drawing/2014/main" id="{32D58AE0-1DE6-4086-8DAB-02DC233AFD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8107" y="2027582"/>
            <a:ext cx="1851991" cy="1851991"/>
          </a:xfrm>
          <a:prstGeom prst="rect">
            <a:avLst/>
          </a:prstGeom>
        </p:spPr>
      </p:pic>
      <p:pic>
        <p:nvPicPr>
          <p:cNvPr id="6" name="Graphic 5" descr="Man">
            <a:extLst>
              <a:ext uri="{FF2B5EF4-FFF2-40B4-BE49-F238E27FC236}">
                <a16:creationId xmlns:a16="http://schemas.microsoft.com/office/drawing/2014/main" id="{87E84552-51FB-478F-BAA8-3950424AEF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24268" y="2027582"/>
            <a:ext cx="1851991" cy="1851991"/>
          </a:xfrm>
          <a:prstGeom prst="rect">
            <a:avLst/>
          </a:prstGeom>
        </p:spPr>
      </p:pic>
      <p:pic>
        <p:nvPicPr>
          <p:cNvPr id="8" name="Graphic 7" descr="Man">
            <a:extLst>
              <a:ext uri="{FF2B5EF4-FFF2-40B4-BE49-F238E27FC236}">
                <a16:creationId xmlns:a16="http://schemas.microsoft.com/office/drawing/2014/main" id="{AB11D105-AF65-4E42-A38C-2B56DE7B51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91946" y="2010216"/>
            <a:ext cx="1851991" cy="1851991"/>
          </a:xfrm>
          <a:prstGeom prst="rect">
            <a:avLst/>
          </a:prstGeom>
        </p:spPr>
      </p:pic>
      <p:pic>
        <p:nvPicPr>
          <p:cNvPr id="9" name="Graphic 8" descr="Man">
            <a:extLst>
              <a:ext uri="{FF2B5EF4-FFF2-40B4-BE49-F238E27FC236}">
                <a16:creationId xmlns:a16="http://schemas.microsoft.com/office/drawing/2014/main" id="{98A8C9AD-3882-41A6-B5C8-EDCAFEA994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5785" y="2027582"/>
            <a:ext cx="1851991" cy="1851991"/>
          </a:xfrm>
          <a:prstGeom prst="rect">
            <a:avLst/>
          </a:prstGeom>
        </p:spPr>
      </p:pic>
      <p:pic>
        <p:nvPicPr>
          <p:cNvPr id="10" name="Graphic 9" descr="Man">
            <a:extLst>
              <a:ext uri="{FF2B5EF4-FFF2-40B4-BE49-F238E27FC236}">
                <a16:creationId xmlns:a16="http://schemas.microsoft.com/office/drawing/2014/main" id="{DC173636-3E42-4271-8CA7-2A5D5D4935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50263" y="2027582"/>
            <a:ext cx="1851991" cy="1851991"/>
          </a:xfrm>
          <a:prstGeom prst="rect">
            <a:avLst/>
          </a:prstGeom>
        </p:spPr>
      </p:pic>
      <p:pic>
        <p:nvPicPr>
          <p:cNvPr id="11" name="Graphic 10" descr="Man">
            <a:extLst>
              <a:ext uri="{FF2B5EF4-FFF2-40B4-BE49-F238E27FC236}">
                <a16:creationId xmlns:a16="http://schemas.microsoft.com/office/drawing/2014/main" id="{7519F405-7AEB-46EA-BCA4-607D549020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9748" y="2027582"/>
            <a:ext cx="1851991" cy="1851991"/>
          </a:xfrm>
          <a:prstGeom prst="rect">
            <a:avLst/>
          </a:prstGeom>
        </p:spPr>
      </p:pic>
      <p:pic>
        <p:nvPicPr>
          <p:cNvPr id="12" name="Graphic 11" descr="Man">
            <a:extLst>
              <a:ext uri="{FF2B5EF4-FFF2-40B4-BE49-F238E27FC236}">
                <a16:creationId xmlns:a16="http://schemas.microsoft.com/office/drawing/2014/main" id="{010A9FEF-63BD-48D0-83BB-847FB01AB4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15743" y="2027582"/>
            <a:ext cx="1851991" cy="1851991"/>
          </a:xfrm>
          <a:prstGeom prst="rect">
            <a:avLst/>
          </a:prstGeom>
        </p:spPr>
      </p:pic>
      <p:pic>
        <p:nvPicPr>
          <p:cNvPr id="13" name="Graphic 12" descr="Man">
            <a:extLst>
              <a:ext uri="{FF2B5EF4-FFF2-40B4-BE49-F238E27FC236}">
                <a16:creationId xmlns:a16="http://schemas.microsoft.com/office/drawing/2014/main" id="{47B81CFB-9893-4135-8F26-2E8E481FFB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41739" y="2027582"/>
            <a:ext cx="1851991" cy="1851991"/>
          </a:xfrm>
          <a:prstGeom prst="rect">
            <a:avLst/>
          </a:prstGeom>
        </p:spPr>
      </p:pic>
      <p:pic>
        <p:nvPicPr>
          <p:cNvPr id="14" name="Graphic 13" descr="Man">
            <a:extLst>
              <a:ext uri="{FF2B5EF4-FFF2-40B4-BE49-F238E27FC236}">
                <a16:creationId xmlns:a16="http://schemas.microsoft.com/office/drawing/2014/main" id="{CB001BEF-0CBF-4D6E-A500-849206C51D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67734" y="2027582"/>
            <a:ext cx="1851991" cy="1851991"/>
          </a:xfrm>
          <a:prstGeom prst="rect">
            <a:avLst/>
          </a:prstGeom>
        </p:spPr>
      </p:pic>
      <p:pic>
        <p:nvPicPr>
          <p:cNvPr id="15" name="Graphic 14" descr="Man">
            <a:extLst>
              <a:ext uri="{FF2B5EF4-FFF2-40B4-BE49-F238E27FC236}">
                <a16:creationId xmlns:a16="http://schemas.microsoft.com/office/drawing/2014/main" id="{26BEDA58-94AC-4861-92FB-97BF3E1CB2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33893" y="2027582"/>
            <a:ext cx="1851991" cy="1851991"/>
          </a:xfrm>
          <a:prstGeom prst="rect">
            <a:avLst/>
          </a:prstGeom>
        </p:spPr>
      </p:pic>
    </p:spTree>
    <p:extLst>
      <p:ext uri="{BB962C8B-B14F-4D97-AF65-F5344CB8AC3E}">
        <p14:creationId xmlns:p14="http://schemas.microsoft.com/office/powerpoint/2010/main" val="4045274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B76CA4-A903-4398-B4C8-707CA146BBA6}"/>
              </a:ext>
            </a:extLst>
          </p:cNvPr>
          <p:cNvSpPr txBox="1"/>
          <p:nvPr/>
        </p:nvSpPr>
        <p:spPr>
          <a:xfrm>
            <a:off x="1099931" y="2173355"/>
            <a:ext cx="6029738" cy="3416320"/>
          </a:xfrm>
          <a:prstGeom prst="rect">
            <a:avLst/>
          </a:prstGeom>
          <a:noFill/>
        </p:spPr>
        <p:txBody>
          <a:bodyPr wrap="square" rtlCol="0">
            <a:spAutoFit/>
          </a:bodyPr>
          <a:lstStyle/>
          <a:p>
            <a:pPr algn="ctr"/>
            <a:r>
              <a:rPr lang="en-GB" sz="6600" b="1" dirty="0">
                <a:solidFill>
                  <a:schemeClr val="bg1"/>
                </a:solidFill>
                <a:latin typeface="Century Gothic" panose="020B0502020202020204" pitchFamily="34" charset="0"/>
              </a:rPr>
              <a:t>Marvellous moo cow</a:t>
            </a:r>
          </a:p>
          <a:p>
            <a:pPr algn="ctr"/>
            <a:endParaRPr lang="en-GB" sz="2400" b="1" dirty="0">
              <a:solidFill>
                <a:schemeClr val="bg1"/>
              </a:solidFill>
              <a:latin typeface="Century Gothic" panose="020B0502020202020204" pitchFamily="34" charset="0"/>
            </a:endParaRPr>
          </a:p>
          <a:p>
            <a:pPr algn="ctr"/>
            <a:r>
              <a:rPr lang="en-GB" sz="6000" b="1" dirty="0">
                <a:solidFill>
                  <a:schemeClr val="bg1"/>
                </a:solidFill>
                <a:latin typeface="Century Gothic" panose="020B0502020202020204" pitchFamily="34" charset="0"/>
              </a:rPr>
              <a:t>£150</a:t>
            </a:r>
          </a:p>
        </p:txBody>
      </p:sp>
      <p:pic>
        <p:nvPicPr>
          <p:cNvPr id="2" name="Picture 1" descr="A picture containing room&#10;&#10;Description automatically generated">
            <a:extLst>
              <a:ext uri="{FF2B5EF4-FFF2-40B4-BE49-F238E27FC236}">
                <a16:creationId xmlns:a16="http://schemas.microsoft.com/office/drawing/2014/main" id="{AB2ED14B-A0F7-4971-9F0C-465A0F1F8A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53600" y="-605141"/>
            <a:ext cx="2438400" cy="8430513"/>
          </a:xfrm>
          <a:prstGeom prst="rect">
            <a:avLst/>
          </a:prstGeom>
        </p:spPr>
      </p:pic>
    </p:spTree>
    <p:extLst>
      <p:ext uri="{BB962C8B-B14F-4D97-AF65-F5344CB8AC3E}">
        <p14:creationId xmlns:p14="http://schemas.microsoft.com/office/powerpoint/2010/main" val="72998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a:extLst>
              <a:ext uri="{FF2B5EF4-FFF2-40B4-BE49-F238E27FC236}">
                <a16:creationId xmlns:a16="http://schemas.microsoft.com/office/drawing/2014/main" id="{9C70F72B-8C6E-4C5B-9E5D-3ED47F8E78B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4209"/>
          <a:stretch/>
        </p:blipFill>
        <p:spPr bwMode="auto">
          <a:xfrm>
            <a:off x="721980" y="848912"/>
            <a:ext cx="11572183" cy="59693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C47FCA03-99A1-4A44-B7EC-B370C67DDD70}"/>
              </a:ext>
            </a:extLst>
          </p:cNvPr>
          <p:cNvSpPr txBox="1"/>
          <p:nvPr/>
        </p:nvSpPr>
        <p:spPr>
          <a:xfrm>
            <a:off x="297691" y="4060549"/>
            <a:ext cx="3341687" cy="769441"/>
          </a:xfrm>
          <a:prstGeom prst="rect">
            <a:avLst/>
          </a:prstGeom>
          <a:noFill/>
        </p:spPr>
        <p:txBody>
          <a:bodyPr wrap="square" rtlCol="0">
            <a:spAutoFit/>
          </a:bodyPr>
          <a:lstStyle/>
          <a:p>
            <a:r>
              <a:rPr lang="en-US" sz="4400" dirty="0">
                <a:solidFill>
                  <a:schemeClr val="bg1"/>
                </a:solidFill>
                <a:latin typeface="Century Gothic" panose="020B0502020202020204" pitchFamily="34" charset="0"/>
                <a:cs typeface="Arial" panose="020B0604020202020204" pitchFamily="34" charset="0"/>
              </a:rPr>
              <a:t>Nicaragua</a:t>
            </a:r>
            <a:endParaRPr lang="en-GB" sz="4400" dirty="0">
              <a:solidFill>
                <a:schemeClr val="bg1"/>
              </a:solidFill>
              <a:latin typeface="Century Gothic" panose="020B050202020202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0EA6CD22-3DA9-4E3E-8AE2-2A17B0CA8293}"/>
              </a:ext>
            </a:extLst>
          </p:cNvPr>
          <p:cNvCxnSpPr>
            <a:cxnSpLocks/>
          </p:cNvCxnSpPr>
          <p:nvPr/>
        </p:nvCxnSpPr>
        <p:spPr>
          <a:xfrm flipV="1">
            <a:off x="3087757" y="4280452"/>
            <a:ext cx="384313" cy="164817"/>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6149" name="Picture 5" descr="Very Big animated flag of Nicaragua">
            <a:extLst>
              <a:ext uri="{FF2B5EF4-FFF2-40B4-BE49-F238E27FC236}">
                <a16:creationId xmlns:a16="http://schemas.microsoft.com/office/drawing/2014/main" id="{471732A9-222B-4DC5-A221-9AB6CE50FFF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4873" y="4994050"/>
            <a:ext cx="3055040" cy="1660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883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96DB8FD5-EDCB-488E-88C5-179D27C20F91}"/>
              </a:ext>
            </a:extLst>
          </p:cNvPr>
          <p:cNvPicPr>
            <a:picLocks noChangeAspect="1"/>
          </p:cNvPicPr>
          <p:nvPr/>
        </p:nvPicPr>
        <p:blipFill rotWithShape="1">
          <a:blip r:embed="rId3">
            <a:extLst>
              <a:ext uri="{28A0092B-C50C-407E-A947-70E740481C1C}">
                <a14:useLocalDpi xmlns:a14="http://schemas.microsoft.com/office/drawing/2010/main" val="0"/>
              </a:ext>
            </a:extLst>
          </a:blip>
          <a:srcRect b="48337"/>
          <a:stretch/>
        </p:blipFill>
        <p:spPr>
          <a:xfrm>
            <a:off x="0" y="1139737"/>
            <a:ext cx="4200939" cy="893226"/>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30875514-E87F-4AF0-AB58-85D244686DE1}"/>
              </a:ext>
            </a:extLst>
          </p:cNvPr>
          <p:cNvPicPr>
            <a:picLocks noChangeAspect="1"/>
          </p:cNvPicPr>
          <p:nvPr/>
        </p:nvPicPr>
        <p:blipFill rotWithShape="1">
          <a:blip r:embed="rId3">
            <a:extLst>
              <a:ext uri="{28A0092B-C50C-407E-A947-70E740481C1C}">
                <a14:useLocalDpi xmlns:a14="http://schemas.microsoft.com/office/drawing/2010/main" val="0"/>
              </a:ext>
            </a:extLst>
          </a:blip>
          <a:srcRect t="51591" b="-187"/>
          <a:stretch/>
        </p:blipFill>
        <p:spPr>
          <a:xfrm>
            <a:off x="0" y="2155057"/>
            <a:ext cx="4200939" cy="840188"/>
          </a:xfrm>
          <a:prstGeom prst="rect">
            <a:avLst/>
          </a:prstGeom>
        </p:spPr>
      </p:pic>
      <p:pic>
        <p:nvPicPr>
          <p:cNvPr id="3" name="Graphic 2" descr="Fruit bowl outline">
            <a:extLst>
              <a:ext uri="{FF2B5EF4-FFF2-40B4-BE49-F238E27FC236}">
                <a16:creationId xmlns:a16="http://schemas.microsoft.com/office/drawing/2014/main" id="{4A07F56E-800A-4859-9D91-EAD66A230B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16885" y="1586350"/>
            <a:ext cx="1477618" cy="1477618"/>
          </a:xfrm>
          <a:prstGeom prst="rect">
            <a:avLst/>
          </a:prstGeom>
        </p:spPr>
      </p:pic>
      <p:pic>
        <p:nvPicPr>
          <p:cNvPr id="7" name="Graphic 6" descr="Water Bottle outline">
            <a:extLst>
              <a:ext uri="{FF2B5EF4-FFF2-40B4-BE49-F238E27FC236}">
                <a16:creationId xmlns:a16="http://schemas.microsoft.com/office/drawing/2014/main" id="{96096988-32EB-4F69-8D4B-57267C9AB4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99651" y="1767004"/>
            <a:ext cx="1477618" cy="1477618"/>
          </a:xfrm>
          <a:prstGeom prst="rect">
            <a:avLst/>
          </a:prstGeom>
        </p:spPr>
      </p:pic>
      <p:sp>
        <p:nvSpPr>
          <p:cNvPr id="14" name="TextBox 13">
            <a:extLst>
              <a:ext uri="{FF2B5EF4-FFF2-40B4-BE49-F238E27FC236}">
                <a16:creationId xmlns:a16="http://schemas.microsoft.com/office/drawing/2014/main" id="{DADBAF4D-8831-4298-B2DE-72B68CCAFF1A}"/>
              </a:ext>
            </a:extLst>
          </p:cNvPr>
          <p:cNvSpPr txBox="1"/>
          <p:nvPr/>
        </p:nvSpPr>
        <p:spPr>
          <a:xfrm>
            <a:off x="8968405" y="3290933"/>
            <a:ext cx="2319132"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cs typeface="Arial" panose="020B0604020202020204" pitchFamily="34" charset="0"/>
              </a:rPr>
              <a:t>Enough food</a:t>
            </a:r>
          </a:p>
        </p:txBody>
      </p:sp>
      <p:sp>
        <p:nvSpPr>
          <p:cNvPr id="15" name="TextBox 14">
            <a:extLst>
              <a:ext uri="{FF2B5EF4-FFF2-40B4-BE49-F238E27FC236}">
                <a16:creationId xmlns:a16="http://schemas.microsoft.com/office/drawing/2014/main" id="{6C1943C0-8072-4A73-BA04-B0931AB47BB8}"/>
              </a:ext>
            </a:extLst>
          </p:cNvPr>
          <p:cNvSpPr txBox="1"/>
          <p:nvPr/>
        </p:nvSpPr>
        <p:spPr>
          <a:xfrm>
            <a:off x="5357191" y="3290933"/>
            <a:ext cx="269350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cs typeface="Arial" panose="020B0604020202020204" pitchFamily="34" charset="0"/>
              </a:rPr>
              <a:t>Clean water</a:t>
            </a:r>
          </a:p>
        </p:txBody>
      </p:sp>
      <p:pic>
        <p:nvPicPr>
          <p:cNvPr id="19" name="Graphic 18" descr="Home outline">
            <a:extLst>
              <a:ext uri="{FF2B5EF4-FFF2-40B4-BE49-F238E27FC236}">
                <a16:creationId xmlns:a16="http://schemas.microsoft.com/office/drawing/2014/main" id="{D26A6CF8-FC1E-7FF3-CAD6-F8CF5DB9C8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12573" y="4257260"/>
            <a:ext cx="1348409" cy="1348409"/>
          </a:xfrm>
          <a:prstGeom prst="rect">
            <a:avLst/>
          </a:prstGeom>
        </p:spPr>
      </p:pic>
      <p:pic>
        <p:nvPicPr>
          <p:cNvPr id="20" name="Graphic 19" descr="Classroom outline">
            <a:extLst>
              <a:ext uri="{FF2B5EF4-FFF2-40B4-BE49-F238E27FC236}">
                <a16:creationId xmlns:a16="http://schemas.microsoft.com/office/drawing/2014/main" id="{C45A3850-E521-E2A1-9428-B3AB84ECC10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11071" y="4257259"/>
            <a:ext cx="1525606" cy="1525606"/>
          </a:xfrm>
          <a:prstGeom prst="rect">
            <a:avLst/>
          </a:prstGeom>
        </p:spPr>
      </p:pic>
      <p:pic>
        <p:nvPicPr>
          <p:cNvPr id="21" name="Graphic 20" descr="Medical outline">
            <a:extLst>
              <a:ext uri="{FF2B5EF4-FFF2-40B4-BE49-F238E27FC236}">
                <a16:creationId xmlns:a16="http://schemas.microsoft.com/office/drawing/2014/main" id="{9CEEFF9C-787C-AA67-95CD-6D6B889029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86690" y="4257259"/>
            <a:ext cx="1292087" cy="1292087"/>
          </a:xfrm>
          <a:prstGeom prst="rect">
            <a:avLst/>
          </a:prstGeom>
        </p:spPr>
      </p:pic>
      <p:sp>
        <p:nvSpPr>
          <p:cNvPr id="22" name="TextBox 21">
            <a:extLst>
              <a:ext uri="{FF2B5EF4-FFF2-40B4-BE49-F238E27FC236}">
                <a16:creationId xmlns:a16="http://schemas.microsoft.com/office/drawing/2014/main" id="{5041F360-D117-0D12-2E29-917150EF4978}"/>
              </a:ext>
            </a:extLst>
          </p:cNvPr>
          <p:cNvSpPr txBox="1"/>
          <p:nvPr/>
        </p:nvSpPr>
        <p:spPr>
          <a:xfrm>
            <a:off x="1056859" y="5782866"/>
            <a:ext cx="2693505" cy="461665"/>
          </a:xfrm>
          <a:prstGeom prst="rect">
            <a:avLst/>
          </a:prstGeom>
          <a:noFill/>
        </p:spPr>
        <p:txBody>
          <a:bodyPr wrap="square" rtlCol="0">
            <a:spAutoFit/>
          </a:bodyPr>
          <a:lstStyle/>
          <a:p>
            <a:r>
              <a:rPr lang="en-GB" sz="2400">
                <a:solidFill>
                  <a:schemeClr val="bg1"/>
                </a:solidFill>
                <a:latin typeface="Century Gothic" panose="020B0502020202020204" pitchFamily="34" charset="0"/>
                <a:cs typeface="Arial" panose="020B0604020202020204" pitchFamily="34" charset="0"/>
              </a:rPr>
              <a:t>Safe home</a:t>
            </a:r>
          </a:p>
        </p:txBody>
      </p:sp>
      <p:sp>
        <p:nvSpPr>
          <p:cNvPr id="23" name="TextBox 22">
            <a:extLst>
              <a:ext uri="{FF2B5EF4-FFF2-40B4-BE49-F238E27FC236}">
                <a16:creationId xmlns:a16="http://schemas.microsoft.com/office/drawing/2014/main" id="{E20F7082-3458-4162-4A25-883CC012931A}"/>
              </a:ext>
            </a:extLst>
          </p:cNvPr>
          <p:cNvSpPr txBox="1"/>
          <p:nvPr/>
        </p:nvSpPr>
        <p:spPr>
          <a:xfrm>
            <a:off x="4002128" y="5782863"/>
            <a:ext cx="2693505" cy="461665"/>
          </a:xfrm>
          <a:prstGeom prst="rect">
            <a:avLst/>
          </a:prstGeom>
          <a:noFill/>
        </p:spPr>
        <p:txBody>
          <a:bodyPr wrap="square" rtlCol="0">
            <a:spAutoFit/>
          </a:bodyPr>
          <a:lstStyle/>
          <a:p>
            <a:r>
              <a:rPr lang="en-GB" sz="2400">
                <a:solidFill>
                  <a:schemeClr val="bg1"/>
                </a:solidFill>
                <a:latin typeface="Century Gothic" panose="020B0502020202020204" pitchFamily="34" charset="0"/>
                <a:cs typeface="Arial" panose="020B0604020202020204" pitchFamily="34" charset="0"/>
              </a:rPr>
              <a:t>School</a:t>
            </a:r>
          </a:p>
        </p:txBody>
      </p:sp>
      <p:sp>
        <p:nvSpPr>
          <p:cNvPr id="24" name="TextBox 23">
            <a:extLst>
              <a:ext uri="{FF2B5EF4-FFF2-40B4-BE49-F238E27FC236}">
                <a16:creationId xmlns:a16="http://schemas.microsoft.com/office/drawing/2014/main" id="{CC6FAEAB-EBF3-BBD0-B36D-6EC622C5228E}"/>
              </a:ext>
            </a:extLst>
          </p:cNvPr>
          <p:cNvSpPr txBox="1"/>
          <p:nvPr/>
        </p:nvSpPr>
        <p:spPr>
          <a:xfrm>
            <a:off x="6150584" y="5715800"/>
            <a:ext cx="269350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cs typeface="Arial" panose="020B0604020202020204" pitchFamily="34" charset="0"/>
              </a:rPr>
              <a:t>Doctor or nurse</a:t>
            </a:r>
          </a:p>
        </p:txBody>
      </p:sp>
      <p:pic>
        <p:nvPicPr>
          <p:cNvPr id="25" name="Graphic 24" descr="Dove outline">
            <a:extLst>
              <a:ext uri="{FF2B5EF4-FFF2-40B4-BE49-F238E27FC236}">
                <a16:creationId xmlns:a16="http://schemas.microsoft.com/office/drawing/2014/main" id="{B4FA624D-220C-20CE-1900-F0697021A80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536191" y="4277482"/>
            <a:ext cx="1359152" cy="1359152"/>
          </a:xfrm>
          <a:prstGeom prst="rect">
            <a:avLst/>
          </a:prstGeom>
        </p:spPr>
      </p:pic>
      <p:sp>
        <p:nvSpPr>
          <p:cNvPr id="26" name="TextBox 25">
            <a:extLst>
              <a:ext uri="{FF2B5EF4-FFF2-40B4-BE49-F238E27FC236}">
                <a16:creationId xmlns:a16="http://schemas.microsoft.com/office/drawing/2014/main" id="{E5273128-125A-8870-C46A-98C883ADE073}"/>
              </a:ext>
            </a:extLst>
          </p:cNvPr>
          <p:cNvSpPr txBox="1"/>
          <p:nvPr/>
        </p:nvSpPr>
        <p:spPr>
          <a:xfrm>
            <a:off x="9056201" y="5718697"/>
            <a:ext cx="269350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cs typeface="Arial" panose="020B0604020202020204" pitchFamily="34" charset="0"/>
              </a:rPr>
              <a:t>Live in peace</a:t>
            </a:r>
          </a:p>
        </p:txBody>
      </p:sp>
    </p:spTree>
    <p:extLst>
      <p:ext uri="{BB962C8B-B14F-4D97-AF65-F5344CB8AC3E}">
        <p14:creationId xmlns:p14="http://schemas.microsoft.com/office/powerpoint/2010/main" val="23003321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1613A85-9AB2-4E43-B235-D98BC27F35D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54157"/>
            <a:ext cx="6096000" cy="590384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172687B4-D2EF-484E-B7AF-BD02BA42A6D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451"/>
          <a:stretch/>
        </p:blipFill>
        <p:spPr bwMode="auto">
          <a:xfrm>
            <a:off x="6096000" y="954157"/>
            <a:ext cx="6096000" cy="590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169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next to a tree&#10;&#10;Description automatically generated">
            <a:extLst>
              <a:ext uri="{FF2B5EF4-FFF2-40B4-BE49-F238E27FC236}">
                <a16:creationId xmlns:a16="http://schemas.microsoft.com/office/drawing/2014/main" id="{6E87F33C-284A-46AB-89DB-5C000829F4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60782"/>
            <a:ext cx="6096000" cy="5892800"/>
          </a:xfrm>
          <a:prstGeom prst="rect">
            <a:avLst/>
          </a:prstGeom>
        </p:spPr>
      </p:pic>
      <p:pic>
        <p:nvPicPr>
          <p:cNvPr id="8" name="Picture 7" descr="A person standing next to a tree&#10;&#10;Description automatically generated">
            <a:extLst>
              <a:ext uri="{FF2B5EF4-FFF2-40B4-BE49-F238E27FC236}">
                <a16:creationId xmlns:a16="http://schemas.microsoft.com/office/drawing/2014/main" id="{F688E5B5-766B-4501-9813-54E1DD8714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5999" y="960781"/>
            <a:ext cx="6096001" cy="5892799"/>
          </a:xfrm>
          <a:prstGeom prst="rect">
            <a:avLst/>
          </a:prstGeom>
        </p:spPr>
      </p:pic>
      <p:sp>
        <p:nvSpPr>
          <p:cNvPr id="10" name="TextBox 9">
            <a:extLst>
              <a:ext uri="{FF2B5EF4-FFF2-40B4-BE49-F238E27FC236}">
                <a16:creationId xmlns:a16="http://schemas.microsoft.com/office/drawing/2014/main" id="{788996DC-9D3D-4E49-AD93-09C751E2E484}"/>
              </a:ext>
            </a:extLst>
          </p:cNvPr>
          <p:cNvSpPr txBox="1"/>
          <p:nvPr/>
        </p:nvSpPr>
        <p:spPr>
          <a:xfrm>
            <a:off x="927040" y="1178075"/>
            <a:ext cx="4241919" cy="1107996"/>
          </a:xfrm>
          <a:prstGeom prst="rect">
            <a:avLst/>
          </a:prstGeom>
          <a:solidFill>
            <a:schemeClr val="bg1">
              <a:alpha val="72000"/>
            </a:schemeClr>
          </a:solidFill>
        </p:spPr>
        <p:txBody>
          <a:bodyPr wrap="square" rtlCol="0">
            <a:spAutoFit/>
          </a:bodyPr>
          <a:lstStyle/>
          <a:p>
            <a:pPr algn="ctr"/>
            <a:r>
              <a:rPr lang="en-GB" sz="6600" b="1" dirty="0">
                <a:latin typeface="Arial" panose="020B0604020202020204" pitchFamily="34" charset="0"/>
                <a:cs typeface="Arial" panose="020B0604020202020204" pitchFamily="34" charset="0"/>
              </a:rPr>
              <a:t>Wilmer</a:t>
            </a:r>
          </a:p>
        </p:txBody>
      </p:sp>
    </p:spTree>
    <p:extLst>
      <p:ext uri="{BB962C8B-B14F-4D97-AF65-F5344CB8AC3E}">
        <p14:creationId xmlns:p14="http://schemas.microsoft.com/office/powerpoint/2010/main" val="562967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cow&#10;&#10;Description generated with very high confidence">
            <a:extLst>
              <a:ext uri="{FF2B5EF4-FFF2-40B4-BE49-F238E27FC236}">
                <a16:creationId xmlns:a16="http://schemas.microsoft.com/office/drawing/2014/main" id="{EC888988-B951-4946-8AA5-116F1E308F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49368"/>
            <a:ext cx="12192000" cy="5908632"/>
          </a:xfrm>
          <a:prstGeom prst="rect">
            <a:avLst/>
          </a:prstGeom>
        </p:spPr>
      </p:pic>
      <p:pic>
        <p:nvPicPr>
          <p:cNvPr id="5" name="Picture 4" descr="A picture containing room&#10;&#10;Description automatically generated">
            <a:extLst>
              <a:ext uri="{FF2B5EF4-FFF2-40B4-BE49-F238E27FC236}">
                <a16:creationId xmlns:a16="http://schemas.microsoft.com/office/drawing/2014/main" id="{3E8F5656-542F-48FE-AAC2-05DB8E8D19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53600" y="-605141"/>
            <a:ext cx="2438400" cy="8430513"/>
          </a:xfrm>
          <a:prstGeom prst="rect">
            <a:avLst/>
          </a:prstGeom>
        </p:spPr>
      </p:pic>
    </p:spTree>
    <p:extLst>
      <p:ext uri="{BB962C8B-B14F-4D97-AF65-F5344CB8AC3E}">
        <p14:creationId xmlns:p14="http://schemas.microsoft.com/office/powerpoint/2010/main" val="12745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1+#ppt_w/2"/>
                                          </p:val>
                                        </p:tav>
                                        <p:tav tm="100000">
                                          <p:val>
                                            <p:strVal val="#ppt_x"/>
                                          </p:val>
                                        </p:tav>
                                      </p:tavLst>
                                    </p:anim>
                                    <p:anim calcmode="lin" valueType="num">
                                      <p:cBhvr additive="base">
                                        <p:cTn id="13"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B76CA4-A903-4398-B4C8-707CA146BBA6}"/>
              </a:ext>
            </a:extLst>
          </p:cNvPr>
          <p:cNvSpPr txBox="1"/>
          <p:nvPr/>
        </p:nvSpPr>
        <p:spPr>
          <a:xfrm>
            <a:off x="1099931" y="2173355"/>
            <a:ext cx="6029738" cy="3416320"/>
          </a:xfrm>
          <a:prstGeom prst="rect">
            <a:avLst/>
          </a:prstGeom>
          <a:noFill/>
        </p:spPr>
        <p:txBody>
          <a:bodyPr wrap="square" rtlCol="0">
            <a:spAutoFit/>
          </a:bodyPr>
          <a:lstStyle/>
          <a:p>
            <a:pPr algn="ctr"/>
            <a:r>
              <a:rPr lang="en-GB" sz="6600" b="1" dirty="0">
                <a:solidFill>
                  <a:schemeClr val="bg1"/>
                </a:solidFill>
                <a:latin typeface="Century Gothic" panose="020B0502020202020204" pitchFamily="34" charset="0"/>
              </a:rPr>
              <a:t>Marvellous moo cow</a:t>
            </a:r>
          </a:p>
          <a:p>
            <a:pPr algn="ctr"/>
            <a:endParaRPr lang="en-GB" sz="2400" b="1" dirty="0">
              <a:solidFill>
                <a:schemeClr val="bg1"/>
              </a:solidFill>
              <a:latin typeface="Century Gothic" panose="020B0502020202020204" pitchFamily="34" charset="0"/>
            </a:endParaRPr>
          </a:p>
          <a:p>
            <a:pPr algn="ctr"/>
            <a:r>
              <a:rPr lang="en-GB" sz="6000" b="1" dirty="0">
                <a:solidFill>
                  <a:schemeClr val="bg1"/>
                </a:solidFill>
                <a:latin typeface="Century Gothic" panose="020B0502020202020204" pitchFamily="34" charset="0"/>
              </a:rPr>
              <a:t>£150</a:t>
            </a:r>
          </a:p>
        </p:txBody>
      </p:sp>
      <p:pic>
        <p:nvPicPr>
          <p:cNvPr id="2" name="Picture 1" descr="A picture containing room&#10;&#10;Description automatically generated">
            <a:extLst>
              <a:ext uri="{FF2B5EF4-FFF2-40B4-BE49-F238E27FC236}">
                <a16:creationId xmlns:a16="http://schemas.microsoft.com/office/drawing/2014/main" id="{AB2ED14B-A0F7-4971-9F0C-465A0F1F8A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53600" y="-605141"/>
            <a:ext cx="2438400" cy="8430513"/>
          </a:xfrm>
          <a:prstGeom prst="rect">
            <a:avLst/>
          </a:prstGeom>
        </p:spPr>
      </p:pic>
    </p:spTree>
    <p:extLst>
      <p:ext uri="{BB962C8B-B14F-4D97-AF65-F5344CB8AC3E}">
        <p14:creationId xmlns:p14="http://schemas.microsoft.com/office/powerpoint/2010/main" val="210312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1EEAC2-E113-4F9C-9DF5-64235E06CECE}"/>
              </a:ext>
            </a:extLst>
          </p:cNvPr>
          <p:cNvSpPr txBox="1"/>
          <p:nvPr/>
        </p:nvSpPr>
        <p:spPr>
          <a:xfrm>
            <a:off x="520001" y="1401372"/>
            <a:ext cx="3036184" cy="830997"/>
          </a:xfrm>
          <a:prstGeom prst="rect">
            <a:avLst/>
          </a:prstGeom>
          <a:noFill/>
        </p:spPr>
        <p:txBody>
          <a:bodyPr wrap="square" rtlCol="0">
            <a:spAutoFit/>
          </a:bodyPr>
          <a:lstStyle/>
          <a:p>
            <a:r>
              <a:rPr lang="en-GB" sz="4800" b="1" dirty="0">
                <a:solidFill>
                  <a:schemeClr val="bg1"/>
                </a:solidFill>
                <a:latin typeface="Century Gothic" panose="020B0502020202020204" pitchFamily="34" charset="0"/>
                <a:cs typeface="Arial" panose="020B0604020202020204" pitchFamily="34" charset="0"/>
              </a:rPr>
              <a:t>Make a</a:t>
            </a:r>
          </a:p>
        </p:txBody>
      </p:sp>
      <p:pic>
        <p:nvPicPr>
          <p:cNvPr id="6" name="Picture 5" descr="Logo&#10;&#10;Description automatically generated">
            <a:extLst>
              <a:ext uri="{FF2B5EF4-FFF2-40B4-BE49-F238E27FC236}">
                <a16:creationId xmlns:a16="http://schemas.microsoft.com/office/drawing/2014/main" id="{5E5A3930-5C38-4816-984B-9B658CAFD7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2956" y="1261558"/>
            <a:ext cx="6742190" cy="1254465"/>
          </a:xfrm>
          <a:prstGeom prst="rect">
            <a:avLst/>
          </a:prstGeom>
        </p:spPr>
      </p:pic>
      <p:pic>
        <p:nvPicPr>
          <p:cNvPr id="7" name="Picture 6" descr="A picture containing room&#10;&#10;Description automatically generated">
            <a:extLst>
              <a:ext uri="{FF2B5EF4-FFF2-40B4-BE49-F238E27FC236}">
                <a16:creationId xmlns:a16="http://schemas.microsoft.com/office/drawing/2014/main" id="{C2E8B29D-C444-46F7-AF06-6AC1A1CCEB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633980" y="833739"/>
            <a:ext cx="1558020" cy="5386691"/>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C3A5EB68-2259-4F55-8B22-43A7B9098D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37577" y="3851380"/>
            <a:ext cx="2409284" cy="2564296"/>
          </a:xfrm>
          <a:prstGeom prst="rect">
            <a:avLst/>
          </a:prstGeom>
        </p:spPr>
      </p:pic>
      <p:pic>
        <p:nvPicPr>
          <p:cNvPr id="13" name="Picture 12">
            <a:extLst>
              <a:ext uri="{FF2B5EF4-FFF2-40B4-BE49-F238E27FC236}">
                <a16:creationId xmlns:a16="http://schemas.microsoft.com/office/drawing/2014/main" id="{633E00A4-F637-4797-87AD-263BA52071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46738" y="3755344"/>
            <a:ext cx="2848632" cy="2756368"/>
          </a:xfrm>
          <a:prstGeom prst="rect">
            <a:avLst/>
          </a:prstGeom>
        </p:spPr>
      </p:pic>
      <p:sp>
        <p:nvSpPr>
          <p:cNvPr id="15" name="TextBox 14">
            <a:extLst>
              <a:ext uri="{FF2B5EF4-FFF2-40B4-BE49-F238E27FC236}">
                <a16:creationId xmlns:a16="http://schemas.microsoft.com/office/drawing/2014/main" id="{4181D037-FF7E-44D1-B807-1F6D9A7C8601}"/>
              </a:ext>
            </a:extLst>
          </p:cNvPr>
          <p:cNvSpPr txBox="1"/>
          <p:nvPr/>
        </p:nvSpPr>
        <p:spPr>
          <a:xfrm>
            <a:off x="4659005" y="2500879"/>
            <a:ext cx="5346386" cy="830997"/>
          </a:xfrm>
          <a:prstGeom prst="rect">
            <a:avLst/>
          </a:prstGeom>
          <a:noFill/>
        </p:spPr>
        <p:txBody>
          <a:bodyPr wrap="square" rtlCol="0">
            <a:spAutoFit/>
          </a:bodyPr>
          <a:lstStyle/>
          <a:p>
            <a:r>
              <a:rPr lang="en-GB" sz="4800" b="1" dirty="0">
                <a:solidFill>
                  <a:schemeClr val="bg1"/>
                </a:solidFill>
                <a:latin typeface="Century Gothic" panose="020B0502020202020204" pitchFamily="34" charset="0"/>
                <a:cs typeface="Arial" panose="020B0604020202020204" pitchFamily="34" charset="0"/>
              </a:rPr>
              <a:t>of difference!</a:t>
            </a:r>
          </a:p>
        </p:txBody>
      </p:sp>
    </p:spTree>
    <p:extLst>
      <p:ext uri="{BB962C8B-B14F-4D97-AF65-F5344CB8AC3E}">
        <p14:creationId xmlns:p14="http://schemas.microsoft.com/office/powerpoint/2010/main" val="12175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FAE9652-1E93-4DEC-9959-3E4FF89A6C80}"/>
              </a:ext>
            </a:extLst>
          </p:cNvPr>
          <p:cNvGrpSpPr/>
          <p:nvPr/>
        </p:nvGrpSpPr>
        <p:grpSpPr>
          <a:xfrm>
            <a:off x="-13975" y="3095625"/>
            <a:ext cx="3747775" cy="3778203"/>
            <a:chOff x="-13975" y="3095625"/>
            <a:chExt cx="3747775" cy="3778203"/>
          </a:xfrm>
        </p:grpSpPr>
        <p:pic>
          <p:nvPicPr>
            <p:cNvPr id="12" name="Picture 11">
              <a:extLst>
                <a:ext uri="{FF2B5EF4-FFF2-40B4-BE49-F238E27FC236}">
                  <a16:creationId xmlns:a16="http://schemas.microsoft.com/office/drawing/2014/main" id="{2F21ED3E-1FB7-4382-8EA2-D917ACA9F655}"/>
                </a:ext>
              </a:extLst>
            </p:cNvPr>
            <p:cNvPicPr>
              <a:picLocks noChangeAspect="1"/>
            </p:cNvPicPr>
            <p:nvPr/>
          </p:nvPicPr>
          <p:blipFill rotWithShape="1">
            <a:blip r:embed="rId3">
              <a:clrChange>
                <a:clrFrom>
                  <a:srgbClr val="232E2F"/>
                </a:clrFrom>
                <a:clrTo>
                  <a:srgbClr val="232E2F">
                    <a:alpha val="0"/>
                  </a:srgbClr>
                </a:clrTo>
              </a:clrChange>
            </a:blip>
            <a:srcRect l="20452" t="22164" r="26557" b="16186"/>
            <a:stretch/>
          </p:blipFill>
          <p:spPr>
            <a:xfrm>
              <a:off x="-13975" y="3428999"/>
              <a:ext cx="3701275" cy="3444829"/>
            </a:xfrm>
            <a:prstGeom prst="rect">
              <a:avLst/>
            </a:prstGeom>
          </p:spPr>
        </p:pic>
        <p:sp>
          <p:nvSpPr>
            <p:cNvPr id="13" name="Freeform: Shape 12">
              <a:extLst>
                <a:ext uri="{FF2B5EF4-FFF2-40B4-BE49-F238E27FC236}">
                  <a16:creationId xmlns:a16="http://schemas.microsoft.com/office/drawing/2014/main" id="{E1DF6569-EC0A-4CB1-82DD-347EB58FF905}"/>
                </a:ext>
              </a:extLst>
            </p:cNvPr>
            <p:cNvSpPr/>
            <p:nvPr/>
          </p:nvSpPr>
          <p:spPr bwMode="auto">
            <a:xfrm>
              <a:off x="-9525" y="3095625"/>
              <a:ext cx="1181100" cy="3733800"/>
            </a:xfrm>
            <a:custGeom>
              <a:avLst/>
              <a:gdLst>
                <a:gd name="connsiteX0" fmla="*/ 0 w 1181100"/>
                <a:gd name="connsiteY0" fmla="*/ 3733800 h 3733800"/>
                <a:gd name="connsiteX1" fmla="*/ 152400 w 1181100"/>
                <a:gd name="connsiteY1" fmla="*/ 3124200 h 3733800"/>
                <a:gd name="connsiteX2" fmla="*/ 466725 w 1181100"/>
                <a:gd name="connsiteY2" fmla="*/ 2667000 h 3733800"/>
                <a:gd name="connsiteX3" fmla="*/ 542925 w 1181100"/>
                <a:gd name="connsiteY3" fmla="*/ 1695450 h 3733800"/>
                <a:gd name="connsiteX4" fmla="*/ 1181100 w 1181100"/>
                <a:gd name="connsiteY4" fmla="*/ 95250 h 3733800"/>
                <a:gd name="connsiteX5" fmla="*/ 0 w 1181100"/>
                <a:gd name="connsiteY5" fmla="*/ 0 h 3733800"/>
                <a:gd name="connsiteX6" fmla="*/ 0 w 1181100"/>
                <a:gd name="connsiteY6" fmla="*/ 3733800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1100" h="3733800">
                  <a:moveTo>
                    <a:pt x="0" y="3733800"/>
                  </a:moveTo>
                  <a:lnTo>
                    <a:pt x="152400" y="3124200"/>
                  </a:lnTo>
                  <a:lnTo>
                    <a:pt x="466725" y="2667000"/>
                  </a:lnTo>
                  <a:lnTo>
                    <a:pt x="542925" y="1695450"/>
                  </a:lnTo>
                  <a:lnTo>
                    <a:pt x="1181100" y="95250"/>
                  </a:lnTo>
                  <a:lnTo>
                    <a:pt x="0" y="0"/>
                  </a:lnTo>
                  <a:lnTo>
                    <a:pt x="0" y="3733800"/>
                  </a:lnTo>
                  <a:close/>
                </a:path>
              </a:pathLst>
            </a:custGeom>
            <a:solidFill>
              <a:srgbClr val="2225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4" name="Freeform: Shape 13">
              <a:extLst>
                <a:ext uri="{FF2B5EF4-FFF2-40B4-BE49-F238E27FC236}">
                  <a16:creationId xmlns:a16="http://schemas.microsoft.com/office/drawing/2014/main" id="{49054FC6-9370-4B6E-B43C-CC53D9A2CF5B}"/>
                </a:ext>
              </a:extLst>
            </p:cNvPr>
            <p:cNvSpPr/>
            <p:nvPr/>
          </p:nvSpPr>
          <p:spPr bwMode="auto">
            <a:xfrm>
              <a:off x="2295525" y="3833813"/>
              <a:ext cx="1404938" cy="2495550"/>
            </a:xfrm>
            <a:custGeom>
              <a:avLst/>
              <a:gdLst>
                <a:gd name="connsiteX0" fmla="*/ 1385888 w 1404938"/>
                <a:gd name="connsiteY0" fmla="*/ 33337 h 2495550"/>
                <a:gd name="connsiteX1" fmla="*/ 0 w 1404938"/>
                <a:gd name="connsiteY1" fmla="*/ 0 h 2495550"/>
                <a:gd name="connsiteX2" fmla="*/ 128588 w 1404938"/>
                <a:gd name="connsiteY2" fmla="*/ 500062 h 2495550"/>
                <a:gd name="connsiteX3" fmla="*/ 995363 w 1404938"/>
                <a:gd name="connsiteY3" fmla="*/ 1509712 h 2495550"/>
                <a:gd name="connsiteX4" fmla="*/ 1228725 w 1404938"/>
                <a:gd name="connsiteY4" fmla="*/ 1885950 h 2495550"/>
                <a:gd name="connsiteX5" fmla="*/ 1243013 w 1404938"/>
                <a:gd name="connsiteY5" fmla="*/ 2095500 h 2495550"/>
                <a:gd name="connsiteX6" fmla="*/ 1200150 w 1404938"/>
                <a:gd name="connsiteY6" fmla="*/ 2147887 h 2495550"/>
                <a:gd name="connsiteX7" fmla="*/ 1266825 w 1404938"/>
                <a:gd name="connsiteY7" fmla="*/ 2300287 h 2495550"/>
                <a:gd name="connsiteX8" fmla="*/ 1404938 w 1404938"/>
                <a:gd name="connsiteY8" fmla="*/ 2495550 h 2495550"/>
                <a:gd name="connsiteX9" fmla="*/ 1385888 w 1404938"/>
                <a:gd name="connsiteY9" fmla="*/ 33337 h 249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4938" h="2495550">
                  <a:moveTo>
                    <a:pt x="1385888" y="33337"/>
                  </a:moveTo>
                  <a:lnTo>
                    <a:pt x="0" y="0"/>
                  </a:lnTo>
                  <a:lnTo>
                    <a:pt x="128588" y="500062"/>
                  </a:lnTo>
                  <a:lnTo>
                    <a:pt x="995363" y="1509712"/>
                  </a:lnTo>
                  <a:lnTo>
                    <a:pt x="1228725" y="1885950"/>
                  </a:lnTo>
                  <a:lnTo>
                    <a:pt x="1243013" y="2095500"/>
                  </a:lnTo>
                  <a:lnTo>
                    <a:pt x="1200150" y="2147887"/>
                  </a:lnTo>
                  <a:lnTo>
                    <a:pt x="1266825" y="2300287"/>
                  </a:lnTo>
                  <a:lnTo>
                    <a:pt x="1404938" y="2495550"/>
                  </a:lnTo>
                  <a:lnTo>
                    <a:pt x="1385888" y="33337"/>
                  </a:lnTo>
                  <a:close/>
                </a:path>
              </a:pathLst>
            </a:custGeom>
            <a:solidFill>
              <a:srgbClr val="2225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5" name="Freeform: Shape 14">
              <a:extLst>
                <a:ext uri="{FF2B5EF4-FFF2-40B4-BE49-F238E27FC236}">
                  <a16:creationId xmlns:a16="http://schemas.microsoft.com/office/drawing/2014/main" id="{B1ABE80A-9929-4893-8FF6-5D012E0B3728}"/>
                </a:ext>
              </a:extLst>
            </p:cNvPr>
            <p:cNvSpPr/>
            <p:nvPr/>
          </p:nvSpPr>
          <p:spPr bwMode="auto">
            <a:xfrm>
              <a:off x="3071813" y="6334125"/>
              <a:ext cx="619125" cy="538163"/>
            </a:xfrm>
            <a:custGeom>
              <a:avLst/>
              <a:gdLst>
                <a:gd name="connsiteX0" fmla="*/ 0 w 619125"/>
                <a:gd name="connsiteY0" fmla="*/ 533400 h 538163"/>
                <a:gd name="connsiteX1" fmla="*/ 357187 w 619125"/>
                <a:gd name="connsiteY1" fmla="*/ 323850 h 538163"/>
                <a:gd name="connsiteX2" fmla="*/ 619125 w 619125"/>
                <a:gd name="connsiteY2" fmla="*/ 0 h 538163"/>
                <a:gd name="connsiteX3" fmla="*/ 614362 w 619125"/>
                <a:gd name="connsiteY3" fmla="*/ 538163 h 538163"/>
                <a:gd name="connsiteX4" fmla="*/ 0 w 619125"/>
                <a:gd name="connsiteY4" fmla="*/ 533400 h 53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 h="538163">
                  <a:moveTo>
                    <a:pt x="0" y="533400"/>
                  </a:moveTo>
                  <a:lnTo>
                    <a:pt x="357187" y="323850"/>
                  </a:lnTo>
                  <a:lnTo>
                    <a:pt x="619125" y="0"/>
                  </a:lnTo>
                  <a:cubicBezTo>
                    <a:pt x="617537" y="179388"/>
                    <a:pt x="615950" y="358775"/>
                    <a:pt x="614362" y="538163"/>
                  </a:cubicBezTo>
                  <a:lnTo>
                    <a:pt x="0" y="533400"/>
                  </a:lnTo>
                  <a:close/>
                </a:path>
              </a:pathLst>
            </a:custGeom>
            <a:solidFill>
              <a:srgbClr val="2225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6" name="Freeform: Shape 15">
              <a:extLst>
                <a:ext uri="{FF2B5EF4-FFF2-40B4-BE49-F238E27FC236}">
                  <a16:creationId xmlns:a16="http://schemas.microsoft.com/office/drawing/2014/main" id="{91A62FA4-EC2D-4CF9-A546-78CA48EFAB9C}"/>
                </a:ext>
              </a:extLst>
            </p:cNvPr>
            <p:cNvSpPr/>
            <p:nvPr/>
          </p:nvSpPr>
          <p:spPr bwMode="auto">
            <a:xfrm>
              <a:off x="2957513" y="3371850"/>
              <a:ext cx="776287" cy="685800"/>
            </a:xfrm>
            <a:custGeom>
              <a:avLst/>
              <a:gdLst>
                <a:gd name="connsiteX0" fmla="*/ 0 w 776287"/>
                <a:gd name="connsiteY0" fmla="*/ 90488 h 685800"/>
                <a:gd name="connsiteX1" fmla="*/ 738187 w 776287"/>
                <a:gd name="connsiteY1" fmla="*/ 685800 h 685800"/>
                <a:gd name="connsiteX2" fmla="*/ 776287 w 776287"/>
                <a:gd name="connsiteY2" fmla="*/ 66675 h 685800"/>
                <a:gd name="connsiteX3" fmla="*/ 319087 w 776287"/>
                <a:gd name="connsiteY3" fmla="*/ 0 h 685800"/>
                <a:gd name="connsiteX4" fmla="*/ 0 w 776287"/>
                <a:gd name="connsiteY4" fmla="*/ 90488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287" h="685800">
                  <a:moveTo>
                    <a:pt x="0" y="90488"/>
                  </a:moveTo>
                  <a:lnTo>
                    <a:pt x="738187" y="685800"/>
                  </a:lnTo>
                  <a:lnTo>
                    <a:pt x="776287" y="66675"/>
                  </a:lnTo>
                  <a:lnTo>
                    <a:pt x="319087" y="0"/>
                  </a:lnTo>
                  <a:lnTo>
                    <a:pt x="0" y="90488"/>
                  </a:lnTo>
                  <a:close/>
                </a:path>
              </a:pathLst>
            </a:custGeom>
            <a:solidFill>
              <a:srgbClr val="2225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7" name="Freeform: Shape 16">
              <a:extLst>
                <a:ext uri="{FF2B5EF4-FFF2-40B4-BE49-F238E27FC236}">
                  <a16:creationId xmlns:a16="http://schemas.microsoft.com/office/drawing/2014/main" id="{DC20098F-FC15-41D6-9D15-802FBB535898}"/>
                </a:ext>
              </a:extLst>
            </p:cNvPr>
            <p:cNvSpPr/>
            <p:nvPr/>
          </p:nvSpPr>
          <p:spPr bwMode="auto">
            <a:xfrm>
              <a:off x="990600" y="3352800"/>
              <a:ext cx="838200" cy="647700"/>
            </a:xfrm>
            <a:custGeom>
              <a:avLst/>
              <a:gdLst>
                <a:gd name="connsiteX0" fmla="*/ 104775 w 838200"/>
                <a:gd name="connsiteY0" fmla="*/ 647700 h 647700"/>
                <a:gd name="connsiteX1" fmla="*/ 838200 w 838200"/>
                <a:gd name="connsiteY1" fmla="*/ 476250 h 647700"/>
                <a:gd name="connsiteX2" fmla="*/ 833438 w 838200"/>
                <a:gd name="connsiteY2" fmla="*/ 100013 h 647700"/>
                <a:gd name="connsiteX3" fmla="*/ 57150 w 838200"/>
                <a:gd name="connsiteY3" fmla="*/ 0 h 647700"/>
                <a:gd name="connsiteX4" fmla="*/ 0 w 838200"/>
                <a:gd name="connsiteY4" fmla="*/ 504825 h 647700"/>
                <a:gd name="connsiteX5" fmla="*/ 104775 w 838200"/>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200" h="647700">
                  <a:moveTo>
                    <a:pt x="104775" y="647700"/>
                  </a:moveTo>
                  <a:lnTo>
                    <a:pt x="838200" y="476250"/>
                  </a:lnTo>
                  <a:cubicBezTo>
                    <a:pt x="836613" y="350838"/>
                    <a:pt x="835025" y="225425"/>
                    <a:pt x="833438" y="100013"/>
                  </a:cubicBezTo>
                  <a:lnTo>
                    <a:pt x="57150" y="0"/>
                  </a:lnTo>
                  <a:lnTo>
                    <a:pt x="0" y="504825"/>
                  </a:lnTo>
                  <a:lnTo>
                    <a:pt x="104775" y="647700"/>
                  </a:lnTo>
                  <a:close/>
                </a:path>
              </a:pathLst>
            </a:custGeom>
            <a:solidFill>
              <a:srgbClr val="2225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pic>
        <p:nvPicPr>
          <p:cNvPr id="1026" name="Picture 2">
            <a:extLst>
              <a:ext uri="{FF2B5EF4-FFF2-40B4-BE49-F238E27FC236}">
                <a16:creationId xmlns:a16="http://schemas.microsoft.com/office/drawing/2014/main" id="{9BAA8281-B391-2401-1C14-035A676ED077}"/>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581560" y="1333267"/>
            <a:ext cx="8182349" cy="466771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616880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8925B73-A411-4FAF-BE35-FAA5C3A07181}"/>
              </a:ext>
            </a:extLst>
          </p:cNvPr>
          <p:cNvSpPr txBox="1"/>
          <p:nvPr/>
        </p:nvSpPr>
        <p:spPr>
          <a:xfrm>
            <a:off x="0" y="927652"/>
            <a:ext cx="12192000" cy="5518242"/>
          </a:xfrm>
          <a:prstGeom prst="rect">
            <a:avLst/>
          </a:prstGeom>
          <a:noFill/>
        </p:spPr>
        <p:txBody>
          <a:bodyPr wrap="square">
            <a:spAutoFit/>
          </a:bodyPr>
          <a:lstStyle/>
          <a:p>
            <a:pPr algn="ctr">
              <a:lnSpc>
                <a:spcPct val="150000"/>
              </a:lnSpc>
            </a:pPr>
            <a:r>
              <a:rPr lang="en-GB" sz="4000" dirty="0">
                <a:solidFill>
                  <a:schemeClr val="bg1"/>
                </a:solidFill>
                <a:latin typeface="Century Gothic" panose="020B0502020202020204" pitchFamily="34" charset="0"/>
                <a:cs typeface="Arial" panose="020B0604020202020204" pitchFamily="34" charset="0"/>
              </a:rPr>
              <a:t>Loving God,</a:t>
            </a:r>
          </a:p>
          <a:p>
            <a:pPr algn="ctr">
              <a:lnSpc>
                <a:spcPct val="150000"/>
              </a:lnSpc>
            </a:pPr>
            <a:r>
              <a:rPr lang="en-GB" sz="4000" dirty="0">
                <a:solidFill>
                  <a:schemeClr val="bg1"/>
                </a:solidFill>
                <a:latin typeface="Century Gothic" panose="020B0502020202020204" pitchFamily="34" charset="0"/>
                <a:cs typeface="Arial" panose="020B0604020202020204" pitchFamily="34" charset="0"/>
              </a:rPr>
              <a:t>Your Son was the greatest gift ever for the world.</a:t>
            </a:r>
          </a:p>
          <a:p>
            <a:pPr algn="ctr">
              <a:lnSpc>
                <a:spcPct val="150000"/>
              </a:lnSpc>
            </a:pPr>
            <a:r>
              <a:rPr lang="en-GB" sz="4000" dirty="0">
                <a:solidFill>
                  <a:schemeClr val="bg1"/>
                </a:solidFill>
                <a:latin typeface="Century Gothic" panose="020B0502020202020204" pitchFamily="34" charset="0"/>
                <a:cs typeface="Arial" panose="020B0604020202020204" pitchFamily="34" charset="0"/>
              </a:rPr>
              <a:t>Help us to remember all that He taught us</a:t>
            </a:r>
          </a:p>
          <a:p>
            <a:pPr algn="ctr">
              <a:lnSpc>
                <a:spcPct val="150000"/>
              </a:lnSpc>
            </a:pPr>
            <a:r>
              <a:rPr lang="en-GB" sz="4000" dirty="0">
                <a:solidFill>
                  <a:schemeClr val="bg1"/>
                </a:solidFill>
                <a:latin typeface="Century Gothic" panose="020B0502020202020204" pitchFamily="34" charset="0"/>
                <a:cs typeface="Arial" panose="020B0604020202020204" pitchFamily="34" charset="0"/>
              </a:rPr>
              <a:t>About loving our brothers and sisters,</a:t>
            </a:r>
          </a:p>
          <a:p>
            <a:pPr algn="ctr">
              <a:lnSpc>
                <a:spcPct val="150000"/>
              </a:lnSpc>
            </a:pPr>
            <a:r>
              <a:rPr lang="en-GB" sz="4000" dirty="0">
                <a:solidFill>
                  <a:schemeClr val="bg1"/>
                </a:solidFill>
                <a:latin typeface="Century Gothic" panose="020B0502020202020204" pitchFamily="34" charset="0"/>
                <a:cs typeface="Arial" panose="020B0604020202020204" pitchFamily="34" charset="0"/>
              </a:rPr>
              <a:t>Wherever they live in your world.</a:t>
            </a:r>
          </a:p>
          <a:p>
            <a:pPr algn="ctr">
              <a:lnSpc>
                <a:spcPct val="150000"/>
              </a:lnSpc>
            </a:pPr>
            <a:r>
              <a:rPr lang="en-GB" sz="4000" dirty="0">
                <a:solidFill>
                  <a:schemeClr val="bg1"/>
                </a:solidFill>
                <a:latin typeface="Century Gothic" panose="020B0502020202020204" pitchFamily="34" charset="0"/>
                <a:cs typeface="Arial" panose="020B0604020202020204" pitchFamily="34" charset="0"/>
              </a:rPr>
              <a:t>Amen.</a:t>
            </a:r>
          </a:p>
        </p:txBody>
      </p:sp>
    </p:spTree>
    <p:extLst>
      <p:ext uri="{BB962C8B-B14F-4D97-AF65-F5344CB8AC3E}">
        <p14:creationId xmlns:p14="http://schemas.microsoft.com/office/powerpoint/2010/main" val="22455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52F1B62D-D1FF-B229-EE6E-567606B690D8}"/>
              </a:ext>
            </a:extLst>
          </p:cNvPr>
          <p:cNvSpPr txBox="1">
            <a:spLocks noChangeArrowheads="1"/>
          </p:cNvSpPr>
          <p:nvPr/>
        </p:nvSpPr>
        <p:spPr bwMode="auto">
          <a:xfrm>
            <a:off x="6213475" y="5740400"/>
            <a:ext cx="5978525" cy="1117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bg1"/>
                </a:solidFill>
                <a:effectLst/>
                <a:latin typeface="Century Gothic" panose="020B0502020202020204" pitchFamily="34" charset="0"/>
              </a:rPr>
              <a:t>Showing we care </a:t>
            </a:r>
            <a:endParaRPr kumimoji="0" lang="en-US" altLang="en-US" sz="1050" b="0" i="0" u="none" strike="noStrike" cap="none" normalizeH="0" baseline="0" dirty="0">
              <a:ln>
                <a:noFill/>
              </a:ln>
              <a:solidFill>
                <a:schemeClr val="bg1"/>
              </a:solidFill>
              <a:effectLst/>
              <a:latin typeface="Arial" panose="020B0604020202020204" pitchFamily="34" charset="0"/>
            </a:endParaRPr>
          </a:p>
        </p:txBody>
      </p:sp>
      <p:sp>
        <p:nvSpPr>
          <p:cNvPr id="7" name="Text Box 3">
            <a:extLst>
              <a:ext uri="{FF2B5EF4-FFF2-40B4-BE49-F238E27FC236}">
                <a16:creationId xmlns:a16="http://schemas.microsoft.com/office/drawing/2014/main" id="{2C3244F8-6912-0FF0-9FCE-D7ACAA0A1AB1}"/>
              </a:ext>
            </a:extLst>
          </p:cNvPr>
          <p:cNvSpPr txBox="1">
            <a:spLocks noChangeArrowheads="1"/>
          </p:cNvSpPr>
          <p:nvPr/>
        </p:nvSpPr>
        <p:spPr bwMode="auto">
          <a:xfrm>
            <a:off x="234950" y="5740400"/>
            <a:ext cx="5978525" cy="1117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bg1"/>
                </a:solidFill>
                <a:effectLst/>
                <a:latin typeface="Century Gothic" panose="020B0502020202020204" pitchFamily="34" charset="0"/>
              </a:rPr>
              <a:t>Thinking of everyone</a:t>
            </a:r>
            <a:endParaRPr kumimoji="0" lang="en-US" altLang="en-US" sz="1050" b="0" i="0" u="none" strike="noStrike" cap="none" normalizeH="0" baseline="0" dirty="0">
              <a:ln>
                <a:noFill/>
              </a:ln>
              <a:solidFill>
                <a:schemeClr val="bg1"/>
              </a:solidFill>
              <a:effectLst/>
              <a:latin typeface="Arial" panose="020B0604020202020204" pitchFamily="34" charset="0"/>
            </a:endParaRPr>
          </a:p>
        </p:txBody>
      </p:sp>
      <p:sp>
        <p:nvSpPr>
          <p:cNvPr id="8" name="Text Box 3">
            <a:extLst>
              <a:ext uri="{FF2B5EF4-FFF2-40B4-BE49-F238E27FC236}">
                <a16:creationId xmlns:a16="http://schemas.microsoft.com/office/drawing/2014/main" id="{4761585C-BFF9-4801-CE73-52AA3EF82F16}"/>
              </a:ext>
            </a:extLst>
          </p:cNvPr>
          <p:cNvSpPr txBox="1">
            <a:spLocks noChangeArrowheads="1"/>
          </p:cNvSpPr>
          <p:nvPr/>
        </p:nvSpPr>
        <p:spPr bwMode="auto">
          <a:xfrm>
            <a:off x="117475" y="1161143"/>
            <a:ext cx="5978525" cy="1117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bg1"/>
                </a:solidFill>
                <a:effectLst/>
                <a:latin typeface="Century Gothic" panose="020B0502020202020204" pitchFamily="34" charset="0"/>
              </a:rPr>
              <a:t>Common Good</a:t>
            </a:r>
            <a:endParaRPr kumimoji="0" lang="en-US" altLang="en-US" sz="1050" b="0" i="0" u="none" strike="noStrike" cap="none" normalizeH="0" baseline="0" dirty="0">
              <a:ln>
                <a:noFill/>
              </a:ln>
              <a:solidFill>
                <a:schemeClr val="bg1"/>
              </a:solidFill>
              <a:effectLst/>
              <a:latin typeface="Arial" panose="020B0604020202020204" pitchFamily="34" charset="0"/>
            </a:endParaRPr>
          </a:p>
        </p:txBody>
      </p:sp>
      <p:sp>
        <p:nvSpPr>
          <p:cNvPr id="9" name="Text Box 3">
            <a:extLst>
              <a:ext uri="{FF2B5EF4-FFF2-40B4-BE49-F238E27FC236}">
                <a16:creationId xmlns:a16="http://schemas.microsoft.com/office/drawing/2014/main" id="{E4962C03-303F-FC3F-90E6-D19917275A72}"/>
              </a:ext>
            </a:extLst>
          </p:cNvPr>
          <p:cNvSpPr txBox="1">
            <a:spLocks noChangeArrowheads="1"/>
          </p:cNvSpPr>
          <p:nvPr/>
        </p:nvSpPr>
        <p:spPr bwMode="auto">
          <a:xfrm>
            <a:off x="6096000" y="1253219"/>
            <a:ext cx="5978525" cy="1117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bg1"/>
                </a:solidFill>
                <a:effectLst/>
                <a:latin typeface="Century Gothic" panose="020B0502020202020204" pitchFamily="34" charset="0"/>
              </a:rPr>
              <a:t>Solidarity</a:t>
            </a:r>
            <a:endParaRPr kumimoji="0" lang="en-US" altLang="en-US" sz="1050" b="0" i="0" u="none" strike="noStrike" cap="none" normalizeH="0" baseline="0" dirty="0">
              <a:ln>
                <a:noFill/>
              </a:ln>
              <a:solidFill>
                <a:schemeClr val="bg1"/>
              </a:solidFill>
              <a:effectLst/>
              <a:latin typeface="Arial" panose="020B0604020202020204" pitchFamily="34" charset="0"/>
            </a:endParaRPr>
          </a:p>
        </p:txBody>
      </p:sp>
      <p:sp>
        <p:nvSpPr>
          <p:cNvPr id="2" name="AutoShape 2">
            <a:extLst>
              <a:ext uri="{FF2B5EF4-FFF2-40B4-BE49-F238E27FC236}">
                <a16:creationId xmlns:a16="http://schemas.microsoft.com/office/drawing/2014/main" id="{05A8D863-CCFB-A3F7-986D-A2B99FD5271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a:extLst>
              <a:ext uri="{FF2B5EF4-FFF2-40B4-BE49-F238E27FC236}">
                <a16:creationId xmlns:a16="http://schemas.microsoft.com/office/drawing/2014/main" id="{B00282F0-45F7-81E0-A3C1-2A139DDE68CA}"/>
              </a:ext>
            </a:extLst>
          </p:cNvPr>
          <p:cNvPicPr>
            <a:picLocks noChangeAspect="1"/>
          </p:cNvPicPr>
          <p:nvPr/>
        </p:nvPicPr>
        <p:blipFill>
          <a:blip r:embed="rId3"/>
          <a:stretch>
            <a:fillRect/>
          </a:stretch>
        </p:blipFill>
        <p:spPr>
          <a:xfrm>
            <a:off x="1743903" y="1453250"/>
            <a:ext cx="2725667" cy="4747203"/>
          </a:xfrm>
          <a:prstGeom prst="rect">
            <a:avLst/>
          </a:prstGeom>
        </p:spPr>
      </p:pic>
      <p:pic>
        <p:nvPicPr>
          <p:cNvPr id="5" name="Picture 4">
            <a:extLst>
              <a:ext uri="{FF2B5EF4-FFF2-40B4-BE49-F238E27FC236}">
                <a16:creationId xmlns:a16="http://schemas.microsoft.com/office/drawing/2014/main" id="{8242317E-4876-5D01-9198-1430477CEDE8}"/>
              </a:ext>
            </a:extLst>
          </p:cNvPr>
          <p:cNvPicPr>
            <a:picLocks noChangeAspect="1"/>
          </p:cNvPicPr>
          <p:nvPr/>
        </p:nvPicPr>
        <p:blipFill>
          <a:blip r:embed="rId4"/>
          <a:stretch>
            <a:fillRect/>
          </a:stretch>
        </p:blipFill>
        <p:spPr>
          <a:xfrm>
            <a:off x="7420826" y="1453250"/>
            <a:ext cx="3328873" cy="4579257"/>
          </a:xfrm>
          <a:prstGeom prst="rect">
            <a:avLst/>
          </a:prstGeom>
        </p:spPr>
      </p:pic>
    </p:spTree>
    <p:extLst>
      <p:ext uri="{BB962C8B-B14F-4D97-AF65-F5344CB8AC3E}">
        <p14:creationId xmlns:p14="http://schemas.microsoft.com/office/powerpoint/2010/main" val="478927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Present">
            <a:extLst>
              <a:ext uri="{FF2B5EF4-FFF2-40B4-BE49-F238E27FC236}">
                <a16:creationId xmlns:a16="http://schemas.microsoft.com/office/drawing/2014/main" id="{7CEBD7FD-DEE2-40FE-8D5B-7F4CD8EC21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2565" y="1480623"/>
            <a:ext cx="2548597" cy="2548597"/>
          </a:xfrm>
          <a:prstGeom prst="rect">
            <a:avLst/>
          </a:prstGeom>
        </p:spPr>
      </p:pic>
      <p:sp>
        <p:nvSpPr>
          <p:cNvPr id="6" name="TextBox 5">
            <a:extLst>
              <a:ext uri="{FF2B5EF4-FFF2-40B4-BE49-F238E27FC236}">
                <a16:creationId xmlns:a16="http://schemas.microsoft.com/office/drawing/2014/main" id="{0CDB9D52-F8AA-4E4E-9921-3F81165E3B5D}"/>
              </a:ext>
            </a:extLst>
          </p:cNvPr>
          <p:cNvSpPr txBox="1"/>
          <p:nvPr/>
        </p:nvSpPr>
        <p:spPr>
          <a:xfrm>
            <a:off x="3151162" y="2616590"/>
            <a:ext cx="9040838" cy="646331"/>
          </a:xfrm>
          <a:prstGeom prst="rect">
            <a:avLst/>
          </a:prstGeom>
          <a:noFill/>
        </p:spPr>
        <p:txBody>
          <a:bodyPr wrap="square" rtlCol="0">
            <a:spAutoFit/>
          </a:bodyPr>
          <a:lstStyle/>
          <a:p>
            <a:r>
              <a:rPr lang="en-GB" sz="3600" dirty="0">
                <a:solidFill>
                  <a:schemeClr val="bg1"/>
                </a:solidFill>
                <a:latin typeface="Century Gothic" panose="020B0502020202020204" pitchFamily="34" charset="0"/>
                <a:cs typeface="Arial" panose="020B0604020202020204" pitchFamily="34" charset="0"/>
              </a:rPr>
              <a:t>What’s the best gift you ever received?</a:t>
            </a:r>
          </a:p>
        </p:txBody>
      </p:sp>
      <p:pic>
        <p:nvPicPr>
          <p:cNvPr id="8" name="Graphic 7" descr="Present">
            <a:extLst>
              <a:ext uri="{FF2B5EF4-FFF2-40B4-BE49-F238E27FC236}">
                <a16:creationId xmlns:a16="http://schemas.microsoft.com/office/drawing/2014/main" id="{CC40E179-2529-4E2D-B0B6-A9FD2E5AAC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40840" y="4029220"/>
            <a:ext cx="2548597" cy="2548597"/>
          </a:xfrm>
          <a:prstGeom prst="rect">
            <a:avLst/>
          </a:prstGeom>
        </p:spPr>
      </p:pic>
      <p:sp>
        <p:nvSpPr>
          <p:cNvPr id="10" name="TextBox 9">
            <a:extLst>
              <a:ext uri="{FF2B5EF4-FFF2-40B4-BE49-F238E27FC236}">
                <a16:creationId xmlns:a16="http://schemas.microsoft.com/office/drawing/2014/main" id="{369E07E7-F828-484F-9A99-E787C279D86F}"/>
              </a:ext>
            </a:extLst>
          </p:cNvPr>
          <p:cNvSpPr txBox="1"/>
          <p:nvPr/>
        </p:nvSpPr>
        <p:spPr>
          <a:xfrm>
            <a:off x="1179340" y="5175738"/>
            <a:ext cx="8438273" cy="646331"/>
          </a:xfrm>
          <a:prstGeom prst="rect">
            <a:avLst/>
          </a:prstGeom>
          <a:noFill/>
        </p:spPr>
        <p:txBody>
          <a:bodyPr wrap="square" rtlCol="0">
            <a:spAutoFit/>
          </a:bodyPr>
          <a:lstStyle/>
          <a:p>
            <a:r>
              <a:rPr lang="en-GB" sz="3600" dirty="0">
                <a:solidFill>
                  <a:srgbClr val="A2C614"/>
                </a:solidFill>
                <a:latin typeface="Century Gothic" panose="020B0502020202020204" pitchFamily="34" charset="0"/>
                <a:cs typeface="Arial" panose="020B0604020202020204" pitchFamily="34" charset="0"/>
              </a:rPr>
              <a:t>What’s the best gift you ever gave?</a:t>
            </a:r>
          </a:p>
        </p:txBody>
      </p:sp>
    </p:spTree>
    <p:extLst>
      <p:ext uri="{BB962C8B-B14F-4D97-AF65-F5344CB8AC3E}">
        <p14:creationId xmlns:p14="http://schemas.microsoft.com/office/powerpoint/2010/main" val="2283931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Present">
            <a:extLst>
              <a:ext uri="{FF2B5EF4-FFF2-40B4-BE49-F238E27FC236}">
                <a16:creationId xmlns:a16="http://schemas.microsoft.com/office/drawing/2014/main" id="{4AFFE2DE-D90D-44C9-AABD-78B0D795BED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22895" y="1494691"/>
            <a:ext cx="4546210" cy="4546210"/>
          </a:xfrm>
          <a:prstGeom prst="rect">
            <a:avLst/>
          </a:prstGeom>
        </p:spPr>
      </p:pic>
      <p:pic>
        <p:nvPicPr>
          <p:cNvPr id="7" name="Picture 6" descr="A picture containing room&#10;&#10;Description automatically generated">
            <a:extLst>
              <a:ext uri="{FF2B5EF4-FFF2-40B4-BE49-F238E27FC236}">
                <a16:creationId xmlns:a16="http://schemas.microsoft.com/office/drawing/2014/main" id="{630B022F-38C9-4D02-AEBA-91F99177DE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2767" y="1237379"/>
            <a:ext cx="4811588" cy="5420598"/>
          </a:xfrm>
          <a:prstGeom prst="rect">
            <a:avLst/>
          </a:prstGeom>
        </p:spPr>
      </p:pic>
      <p:sp>
        <p:nvSpPr>
          <p:cNvPr id="8" name="Oval 7">
            <a:extLst>
              <a:ext uri="{FF2B5EF4-FFF2-40B4-BE49-F238E27FC236}">
                <a16:creationId xmlns:a16="http://schemas.microsoft.com/office/drawing/2014/main" id="{41F67E39-1C76-4688-AE28-940DE20A75A1}"/>
              </a:ext>
            </a:extLst>
          </p:cNvPr>
          <p:cNvSpPr/>
          <p:nvPr/>
        </p:nvSpPr>
        <p:spPr>
          <a:xfrm rot="684681">
            <a:off x="4098381" y="3100175"/>
            <a:ext cx="333375" cy="207286"/>
          </a:xfrm>
          <a:prstGeom prst="ellipse">
            <a:avLst/>
          </a:prstGeom>
          <a:solidFill>
            <a:srgbClr val="3C4B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101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4" presetClass="entr" presetSubtype="3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2000"/>
                                        <p:tgtEl>
                                          <p:spTgt spid="7"/>
                                        </p:tgtEl>
                                      </p:cBhvr>
                                    </p:animEffect>
                                  </p:childTnLst>
                                </p:cTn>
                              </p:par>
                              <p:par>
                                <p:cTn id="11" presetID="22" presetClass="entr" presetSubtype="1" fill="hold" grpId="0" nodeType="withEffect">
                                  <p:stCondLst>
                                    <p:cond delay="175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750"/>
                                        <p:tgtEl>
                                          <p:spTgt spid="8"/>
                                        </p:tgtEl>
                                      </p:cBhvr>
                                    </p:animEffect>
                                  </p:childTnLst>
                                </p:cTn>
                              </p:par>
                              <p:par>
                                <p:cTn id="14" presetID="22" presetClass="exit" presetSubtype="4" fill="hold" grpId="1" nodeType="withEffect">
                                  <p:stCondLst>
                                    <p:cond delay="2500"/>
                                  </p:stCondLst>
                                  <p:childTnLst>
                                    <p:animEffect transition="out" filter="wipe(down)">
                                      <p:cBhvr>
                                        <p:cTn id="15" dur="1000"/>
                                        <p:tgtEl>
                                          <p:spTgt spid="8"/>
                                        </p:tgtEl>
                                      </p:cBhvr>
                                    </p:animEffect>
                                    <p:set>
                                      <p:cBhvr>
                                        <p:cTn id="16"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52F1F-B090-474D-9283-4C35AA839B48}"/>
              </a:ext>
            </a:extLst>
          </p:cNvPr>
          <p:cNvSpPr txBox="1"/>
          <p:nvPr/>
        </p:nvSpPr>
        <p:spPr>
          <a:xfrm>
            <a:off x="748497" y="2128117"/>
            <a:ext cx="10695005" cy="3291414"/>
          </a:xfrm>
          <a:prstGeom prst="rect">
            <a:avLst/>
          </a:prstGeom>
          <a:noFill/>
        </p:spPr>
        <p:txBody>
          <a:bodyPr wrap="square" rtlCol="0">
            <a:spAutoFit/>
          </a:bodyPr>
          <a:lstStyle/>
          <a:p>
            <a:pPr>
              <a:lnSpc>
                <a:spcPct val="150000"/>
              </a:lnSpc>
            </a:pPr>
            <a:r>
              <a:rPr lang="en-GB" sz="4800" dirty="0">
                <a:solidFill>
                  <a:schemeClr val="bg1"/>
                </a:solidFill>
                <a:latin typeface="Century Gothic" panose="020B0502020202020204" pitchFamily="34" charset="0"/>
              </a:rPr>
              <a:t>“For God loved the world so much that he gave his only Son.” </a:t>
            </a:r>
          </a:p>
          <a:p>
            <a:pPr>
              <a:lnSpc>
                <a:spcPct val="150000"/>
              </a:lnSpc>
            </a:pPr>
            <a:r>
              <a:rPr lang="en-GB" sz="4800" b="1" dirty="0">
                <a:solidFill>
                  <a:srgbClr val="2DA5A9"/>
                </a:solidFill>
                <a:latin typeface="Century Gothic" panose="020B0502020202020204" pitchFamily="34" charset="0"/>
              </a:rPr>
              <a:t>John 3:16</a:t>
            </a:r>
          </a:p>
        </p:txBody>
      </p:sp>
    </p:spTree>
    <p:extLst>
      <p:ext uri="{BB962C8B-B14F-4D97-AF65-F5344CB8AC3E}">
        <p14:creationId xmlns:p14="http://schemas.microsoft.com/office/powerpoint/2010/main" val="3684476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00A673-50A8-4290-9F52-800E91DB708D}"/>
              </a:ext>
            </a:extLst>
          </p:cNvPr>
          <p:cNvGrpSpPr/>
          <p:nvPr/>
        </p:nvGrpSpPr>
        <p:grpSpPr>
          <a:xfrm>
            <a:off x="4184798" y="2054164"/>
            <a:ext cx="2971800" cy="1851991"/>
            <a:chOff x="390938" y="1686338"/>
            <a:chExt cx="2971800" cy="1851991"/>
          </a:xfrm>
        </p:grpSpPr>
        <p:pic>
          <p:nvPicPr>
            <p:cNvPr id="3" name="Graphic 2" descr="Man">
              <a:extLst>
                <a:ext uri="{FF2B5EF4-FFF2-40B4-BE49-F238E27FC236}">
                  <a16:creationId xmlns:a16="http://schemas.microsoft.com/office/drawing/2014/main" id="{3D4F0C07-ABEE-4149-8B79-2D6CFEB5E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938" y="1686338"/>
              <a:ext cx="1851991" cy="1851991"/>
            </a:xfrm>
            <a:prstGeom prst="rect">
              <a:avLst/>
            </a:prstGeom>
          </p:spPr>
        </p:pic>
        <p:pic>
          <p:nvPicPr>
            <p:cNvPr id="4" name="Graphic 3" descr="Man">
              <a:extLst>
                <a:ext uri="{FF2B5EF4-FFF2-40B4-BE49-F238E27FC236}">
                  <a16:creationId xmlns:a16="http://schemas.microsoft.com/office/drawing/2014/main" id="{71891EFC-5238-4715-89A5-BD43E718C5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10747" y="1686338"/>
              <a:ext cx="1851991" cy="1851991"/>
            </a:xfrm>
            <a:prstGeom prst="rect">
              <a:avLst/>
            </a:prstGeom>
          </p:spPr>
        </p:pic>
      </p:grpSp>
      <p:sp>
        <p:nvSpPr>
          <p:cNvPr id="7" name="Rectangle 6">
            <a:extLst>
              <a:ext uri="{FF2B5EF4-FFF2-40B4-BE49-F238E27FC236}">
                <a16:creationId xmlns:a16="http://schemas.microsoft.com/office/drawing/2014/main" id="{B01C4CEC-6019-4DFE-90D9-20BD99A19959}"/>
              </a:ext>
            </a:extLst>
          </p:cNvPr>
          <p:cNvSpPr/>
          <p:nvPr/>
        </p:nvSpPr>
        <p:spPr>
          <a:xfrm>
            <a:off x="0" y="4455155"/>
            <a:ext cx="12192000" cy="1648978"/>
          </a:xfrm>
          <a:prstGeom prst="rect">
            <a:avLst/>
          </a:prstGeom>
        </p:spPr>
        <p:txBody>
          <a:bodyPr wrap="square">
            <a:spAutoFit/>
          </a:bodyPr>
          <a:lstStyle/>
          <a:p>
            <a:pPr algn="ctr">
              <a:lnSpc>
                <a:spcPct val="150000"/>
              </a:lnSpc>
            </a:pPr>
            <a:r>
              <a:rPr lang="en-GB" sz="36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2.2 billion people (nearly a third of the world’s population) are not able to wash their hands at home</a:t>
            </a:r>
            <a:endParaRPr lang="en-GB" sz="3600" dirty="0">
              <a:solidFill>
                <a:schemeClr val="bg1"/>
              </a:solidFill>
              <a:latin typeface="Century Gothic" panose="020B0502020202020204" pitchFamily="34" charset="0"/>
              <a:cs typeface="Arial" panose="020B0604020202020204" pitchFamily="34" charset="0"/>
            </a:endParaRPr>
          </a:p>
        </p:txBody>
      </p:sp>
      <p:pic>
        <p:nvPicPr>
          <p:cNvPr id="10" name="Graphic 9" descr="Man">
            <a:extLst>
              <a:ext uri="{FF2B5EF4-FFF2-40B4-BE49-F238E27FC236}">
                <a16:creationId xmlns:a16="http://schemas.microsoft.com/office/drawing/2014/main" id="{D6F476C4-500C-90B2-0897-642A6E4AD1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2798" y="2047076"/>
            <a:ext cx="1851991" cy="1851991"/>
          </a:xfrm>
          <a:prstGeom prst="rect">
            <a:avLst/>
          </a:prstGeom>
        </p:spPr>
      </p:pic>
    </p:spTree>
    <p:extLst>
      <p:ext uri="{BB962C8B-B14F-4D97-AF65-F5344CB8AC3E}">
        <p14:creationId xmlns:p14="http://schemas.microsoft.com/office/powerpoint/2010/main" val="3818777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71CA49-1682-4D71-8DA4-912E2BD59E4D}"/>
              </a:ext>
            </a:extLst>
          </p:cNvPr>
          <p:cNvSpPr txBox="1"/>
          <p:nvPr/>
        </p:nvSpPr>
        <p:spPr>
          <a:xfrm>
            <a:off x="7126698" y="1998882"/>
            <a:ext cx="4832422" cy="3416320"/>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Emergency water</a:t>
            </a:r>
          </a:p>
          <a:p>
            <a:pPr algn="ctr"/>
            <a:endParaRPr lang="en-GB" sz="5400" b="1" dirty="0">
              <a:solidFill>
                <a:schemeClr val="bg1"/>
              </a:solidFill>
              <a:latin typeface="Century Gothic" panose="020B0502020202020204" pitchFamily="34" charset="0"/>
            </a:endParaRPr>
          </a:p>
          <a:p>
            <a:pPr algn="ctr"/>
            <a:r>
              <a:rPr lang="en-GB" sz="5400" b="1" dirty="0">
                <a:solidFill>
                  <a:schemeClr val="bg1"/>
                </a:solidFill>
                <a:latin typeface="Century Gothic" panose="020B0502020202020204" pitchFamily="34" charset="0"/>
              </a:rPr>
              <a:t>£5</a:t>
            </a:r>
          </a:p>
        </p:txBody>
      </p:sp>
      <p:pic>
        <p:nvPicPr>
          <p:cNvPr id="3" name="Picture 2">
            <a:extLst>
              <a:ext uri="{FF2B5EF4-FFF2-40B4-BE49-F238E27FC236}">
                <a16:creationId xmlns:a16="http://schemas.microsoft.com/office/drawing/2014/main" id="{7AA2E02D-9D36-0AFE-0893-0A6832480D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4916" y="1438382"/>
            <a:ext cx="4516097" cy="4371654"/>
          </a:xfrm>
          <a:prstGeom prst="rect">
            <a:avLst/>
          </a:prstGeom>
        </p:spPr>
      </p:pic>
    </p:spTree>
    <p:extLst>
      <p:ext uri="{BB962C8B-B14F-4D97-AF65-F5344CB8AC3E}">
        <p14:creationId xmlns:p14="http://schemas.microsoft.com/office/powerpoint/2010/main" val="2408570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tivity xmlns="236a9a4b-a03c-46ba-8ec6-624c184acbc6">World Gifts</Activity>
    <Audience xmlns="236a9a4b-a03c-46ba-8ec6-624c184acbc6">Primary</Audience>
    <_Status xmlns="http://schemas.microsoft.com/sharepoint/v3/fields">Not Started</_Status>
    <_dlc_DocId xmlns="04672002-f21f-4240-adfb-f0b653fb6fb5">SZUU6KYVHK2A-2146017777-16241</_dlc_DocId>
    <_dlc_DocIdUrl xmlns="04672002-f21f-4240-adfb-f0b653fb6fb5">
      <Url>https://cafod365.sharepoint.com/sites/int/Education/_layouts/15/DocIdRedir.aspx?ID=SZUU6KYVHK2A-2146017777-16241</Url>
      <Description>SZUU6KYVHK2A-2146017777-16241</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5" ma:contentTypeDescription="Create a new document." ma:contentTypeScope="" ma:versionID="cd04e5d0b46e86fb4ea7db3c5993d45c">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43b1e07c8e5d4571e954582f7444b22b"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A5D272D-C8BB-4ADA-BDFA-F746CC1B8719}">
  <ds:schemaRefs>
    <ds:schemaRef ds:uri="http://schemas.microsoft.com/sharepoint/v3/contenttype/forms"/>
  </ds:schemaRefs>
</ds:datastoreItem>
</file>

<file path=customXml/itemProps2.xml><?xml version="1.0" encoding="utf-8"?>
<ds:datastoreItem xmlns:ds="http://schemas.openxmlformats.org/officeDocument/2006/customXml" ds:itemID="{D6CCDEE4-7EC6-4E47-94E5-234E8D4C1548}">
  <ds:schemaRefs>
    <ds:schemaRef ds:uri="http://purl.org/dc/terms/"/>
    <ds:schemaRef ds:uri="453a0c7f-c966-4a5c-a0f8-de0f8150ea1e"/>
    <ds:schemaRef ds:uri="http://purl.org/dc/elements/1.1/"/>
    <ds:schemaRef ds:uri="http://purl.org/dc/dcmitype/"/>
    <ds:schemaRef ds:uri="http://schemas.microsoft.com/office/infopath/2007/PartnerControls"/>
    <ds:schemaRef ds:uri="http://schemas.microsoft.com/office/2006/metadata/properties"/>
    <ds:schemaRef ds:uri="http://schemas.openxmlformats.org/package/2006/metadata/core-properties"/>
    <ds:schemaRef ds:uri="http://schemas.microsoft.com/office/2006/documentManagement/types"/>
    <ds:schemaRef ds:uri="04672002-f21f-4240-adfb-f0b653fb6fb5"/>
    <ds:schemaRef ds:uri="236a9a4b-a03c-46ba-8ec6-624c184acbc6"/>
    <ds:schemaRef ds:uri="bdf04112-6931-4610-9724-cd62e91446a3"/>
    <ds:schemaRef ds:uri="http://schemas.microsoft.com/sharepoint/v3/fields"/>
    <ds:schemaRef ds:uri="http://www.w3.org/XML/1998/namespace"/>
  </ds:schemaRefs>
</ds:datastoreItem>
</file>

<file path=customXml/itemProps3.xml><?xml version="1.0" encoding="utf-8"?>
<ds:datastoreItem xmlns:ds="http://schemas.openxmlformats.org/officeDocument/2006/customXml" ds:itemID="{EF5A841B-F49A-4435-97DD-BD88E0CA28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01A0705-6244-4650-85A1-C1851CAA0A5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17242</TotalTime>
  <Words>1549</Words>
  <Application>Microsoft Office PowerPoint</Application>
  <PresentationFormat>Widescreen</PresentationFormat>
  <Paragraphs>144</Paragraphs>
  <Slides>36</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Century Gothic</vt:lpstr>
      <vt:lpstr>Montserrat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Ffion Mair</dc:creator>
  <cp:lastModifiedBy>Victoria Ahmed</cp:lastModifiedBy>
  <cp:revision>28</cp:revision>
  <dcterms:created xsi:type="dcterms:W3CDTF">2020-07-31T10:39:05Z</dcterms:created>
  <dcterms:modified xsi:type="dcterms:W3CDTF">2024-08-28T20:25:09Z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afeee9f4-4746-4683-a0c4-333eeb5462d4</vt:lpwstr>
  </property>
  <property fmtid="{D5CDD505-2E9C-101B-9397-08002B2CF9AE}" pid="4" name="MediaServiceImageTags">
    <vt:lpwstr/>
  </property>
</Properties>
</file>