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4"/>
  </p:notesMasterIdLst>
  <p:handoutMasterIdLst>
    <p:handoutMasterId r:id="rId25"/>
  </p:handoutMasterIdLst>
  <p:sldIdLst>
    <p:sldId id="301" r:id="rId6"/>
    <p:sldId id="268" r:id="rId7"/>
    <p:sldId id="420" r:id="rId8"/>
    <p:sldId id="269" r:id="rId9"/>
    <p:sldId id="386" r:id="rId10"/>
    <p:sldId id="368" r:id="rId11"/>
    <p:sldId id="381" r:id="rId12"/>
    <p:sldId id="382" r:id="rId13"/>
    <p:sldId id="394" r:id="rId14"/>
    <p:sldId id="422" r:id="rId15"/>
    <p:sldId id="390" r:id="rId16"/>
    <p:sldId id="293" r:id="rId17"/>
    <p:sldId id="405" r:id="rId18"/>
    <p:sldId id="418" r:id="rId19"/>
    <p:sldId id="399" r:id="rId20"/>
    <p:sldId id="361" r:id="rId21"/>
    <p:sldId id="290" r:id="rId22"/>
    <p:sldId id="257" r:id="rId23"/>
  </p:sldIdLst>
  <p:sldSz cx="9144000" cy="5143500" type="screen16x9"/>
  <p:notesSz cx="20104100" cy="11309350"/>
  <p:embeddedFontLst>
    <p:embeddedFont>
      <p:font typeface="Century Gothic" panose="020B050202020202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ExtraBold" panose="00000900000000000000" pitchFamily="2" charset="0"/>
      <p:bold r:id="rId34"/>
      <p:italic r:id="rId35"/>
      <p:boldItalic r:id="rId36"/>
    </p:embeddedFont>
    <p:embeddedFont>
      <p:font typeface="Montserrat Light" panose="00000400000000000000" pitchFamily="2" charset="0"/>
      <p:regular r:id="rId37"/>
      <p:italic r:id="rId38"/>
    </p:embeddedFont>
    <p:embeddedFont>
      <p:font typeface="Segoe UI" panose="020B0502040204020203" pitchFamily="34" charset="0"/>
      <p:regular r:id="rId39"/>
      <p:bold r:id="rId40"/>
      <p:italic r:id="rId41"/>
      <p:boldItalic r:id="rId42"/>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77421D-4FE0-46CC-8C99-81EF9DBF3A11}" v="7" dt="2025-10-08T22:34:43.541"/>
    <p1510:client id="{C710EAA3-0B95-8B57-7AAE-831B620DB078}" v="1360" dt="2025-10-08T19:07:58.391"/>
    <p1510:client id="{DF110B96-2C69-4663-9AD7-6F1D03D98D7C}" v="366" dt="2025-10-08T16:03:03.31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310"/>
        <p:guide pos="98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10/8/2025</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10/8/2025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dirty="0">
                <a:solidFill>
                  <a:schemeClr val="tx1"/>
                </a:solidFill>
                <a:effectLst/>
              </a:rPr>
              <a:t>Children’s liturgy: </a:t>
            </a:r>
            <a:r>
              <a:rPr lang="en-US" b="1" dirty="0"/>
              <a:t>Twenty-eighth </a:t>
            </a:r>
            <a:r>
              <a:rPr lang="en-US" b="1" i="0" u="none" strike="noStrike" kern="1200" dirty="0">
                <a:solidFill>
                  <a:schemeClr val="tx1"/>
                </a:solidFill>
                <a:effectLst/>
              </a:rPr>
              <a:t>Sunday in Ordinary Time (Year C)</a:t>
            </a:r>
            <a:endParaRPr lang="en-US" b="1" dirty="0"/>
          </a:p>
          <a:p>
            <a:endParaRPr lang="en-US" b="1"/>
          </a:p>
          <a:p>
            <a:r>
              <a:rPr lang="en-US" b="1" i="0" u="none" strike="noStrike" kern="1200" dirty="0">
                <a:solidFill>
                  <a:schemeClr val="tx1"/>
                </a:solidFill>
                <a:effectLst/>
              </a:rPr>
              <a:t>Preparation of the worship space</a:t>
            </a:r>
            <a:endParaRPr lang="en-US" b="1" dirty="0"/>
          </a:p>
          <a:p>
            <a:r>
              <a:rPr lang="en-US" b="1" i="0" u="none" strike="noStrike" kern="1200" dirty="0" err="1">
                <a:solidFill>
                  <a:schemeClr val="tx1"/>
                </a:solidFill>
                <a:effectLst/>
              </a:rPr>
              <a:t>Colour</a:t>
            </a:r>
            <a:r>
              <a:rPr lang="en-US" b="1" i="0" u="none" strike="noStrike" kern="1200" dirty="0">
                <a:solidFill>
                  <a:schemeClr val="tx1"/>
                </a:solidFill>
                <a:effectLst/>
              </a:rPr>
              <a:t>: </a:t>
            </a:r>
            <a:r>
              <a:rPr lang="en-US" b="0" i="0" u="none" strike="noStrike" kern="1200" dirty="0">
                <a:solidFill>
                  <a:schemeClr val="tx1"/>
                </a:solidFill>
                <a:effectLst/>
              </a:rPr>
              <a:t>green </a:t>
            </a:r>
            <a:endParaRPr lang="en-US" dirty="0"/>
          </a:p>
          <a:p>
            <a:r>
              <a:rPr lang="en-US" b="1" i="0" u="none" strike="noStrike" kern="1200" dirty="0">
                <a:solidFill>
                  <a:schemeClr val="tx1"/>
                </a:solidFill>
                <a:effectLst/>
              </a:rPr>
              <a:t>Props: </a:t>
            </a:r>
            <a:r>
              <a:rPr lang="en-US" b="0" i="0" u="none" strike="noStrike" kern="1200" dirty="0" err="1">
                <a:solidFill>
                  <a:schemeClr val="tx1"/>
                </a:solidFill>
                <a:effectLst/>
              </a:rPr>
              <a:t>coloured</a:t>
            </a:r>
            <a:r>
              <a:rPr lang="en-US" b="0" i="0" u="none" strike="noStrike" kern="1200" dirty="0">
                <a:solidFill>
                  <a:schemeClr val="tx1"/>
                </a:solidFill>
                <a:effectLst/>
              </a:rPr>
              <a:t> pens and pencils</a:t>
            </a:r>
            <a:endParaRPr lang="en-US" dirty="0"/>
          </a:p>
          <a:p>
            <a:endParaRPr lang="en-US"/>
          </a:p>
          <a:p>
            <a:r>
              <a:rPr lang="en-US" b="1" i="0" u="none" strike="noStrike" kern="1200" dirty="0">
                <a:solidFill>
                  <a:schemeClr val="tx1"/>
                </a:solidFill>
                <a:effectLst/>
              </a:rPr>
              <a:t>Song suggestions</a:t>
            </a:r>
            <a:endParaRPr lang="en-US" b="1" dirty="0"/>
          </a:p>
          <a:p>
            <a:r>
              <a:rPr lang="en-US" dirty="0"/>
              <a:t>In the Lord I’ll be ever thankful </a:t>
            </a:r>
            <a:r>
              <a:rPr lang="en-US" b="0" i="0" u="none" strike="noStrike" kern="1200" dirty="0">
                <a:solidFill>
                  <a:schemeClr val="tx1"/>
                </a:solidFill>
                <a:effectLst/>
              </a:rPr>
              <a:t>(</a:t>
            </a:r>
            <a:r>
              <a:rPr lang="en-US" dirty="0"/>
              <a:t>944</a:t>
            </a:r>
            <a:r>
              <a:rPr lang="en-US" b="0" i="0" u="none" strike="noStrike" kern="1200" dirty="0">
                <a:solidFill>
                  <a:schemeClr val="tx1"/>
                </a:solidFill>
                <a:effectLst/>
              </a:rPr>
              <a:t>, Laudate)</a:t>
            </a:r>
            <a:endParaRPr lang="en-US" dirty="0"/>
          </a:p>
          <a:p>
            <a:endParaRPr lang="en-US" b="1"/>
          </a:p>
          <a:p>
            <a:r>
              <a:rPr lang="en-US" b="1" i="0" u="none" strike="noStrike" kern="1200" dirty="0">
                <a:solidFill>
                  <a:schemeClr val="tx1"/>
                </a:solidFill>
                <a:effectLst/>
              </a:rPr>
              <a:t>Welcome</a:t>
            </a:r>
            <a:endParaRPr lang="en-US"/>
          </a:p>
          <a:p>
            <a:r>
              <a:rPr lang="en-US" b="0" i="0" u="none" strike="noStrike" kern="1200" dirty="0">
                <a:solidFill>
                  <a:schemeClr val="tx1"/>
                </a:solidFill>
                <a:effectLst/>
              </a:rPr>
              <a:t>Today we </a:t>
            </a:r>
            <a:r>
              <a:rPr lang="en-US" dirty="0"/>
              <a:t>hear about how ten people were healed by Jesus</a:t>
            </a:r>
            <a:r>
              <a:rPr lang="en-US" b="0" i="0" u="none" strike="noStrike" kern="1200" dirty="0">
                <a:solidFill>
                  <a:schemeClr val="tx1"/>
                </a:solidFill>
                <a:effectLst/>
              </a:rPr>
              <a:t>, </a:t>
            </a:r>
            <a:r>
              <a:rPr lang="en-US" dirty="0"/>
              <a:t>but only one of them said ‘thank you’. </a:t>
            </a:r>
            <a:r>
              <a:rPr lang="en-US" b="0" i="0" u="none" strike="noStrike" kern="1200" dirty="0">
                <a:solidFill>
                  <a:schemeClr val="tx1"/>
                </a:solidFill>
                <a:effectLst/>
              </a:rPr>
              <a:t>Let’s think about the </a:t>
            </a:r>
            <a:r>
              <a:rPr lang="en-US" dirty="0"/>
              <a:t>importance of saying thank you to each other and to God.</a:t>
            </a:r>
          </a:p>
          <a:p>
            <a:endParaRPr lang="en-US" dirty="0"/>
          </a:p>
          <a:p>
            <a:r>
              <a:rPr lang="en-US" dirty="0" err="1"/>
              <a:t>Abadhalee</a:t>
            </a:r>
            <a:r>
              <a:rPr lang="en-US" dirty="0"/>
              <a:t>, Southern Ethiopia</a:t>
            </a:r>
          </a:p>
          <a:p>
            <a:r>
              <a:rPr lang="en-US" dirty="0"/>
              <a:t>Photo credit: Louise Norton</a:t>
            </a:r>
          </a:p>
          <a:p>
            <a:endParaRPr lang="en-US"/>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38383C"/>
                </a:solidFill>
                <a:ea typeface="Calibri"/>
                <a:cs typeface="Calibri"/>
              </a:rPr>
              <a:t>Abbiott</a:t>
            </a:r>
            <a:r>
              <a:rPr lang="en-US" dirty="0">
                <a:solidFill>
                  <a:srgbClr val="38383C"/>
                </a:solidFill>
                <a:ea typeface="Calibri"/>
                <a:cs typeface="Calibri"/>
              </a:rPr>
              <a:t>, Southern Ethiopia</a:t>
            </a:r>
          </a:p>
          <a:p>
            <a:r>
              <a:rPr lang="en-US" dirty="0">
                <a:solidFill>
                  <a:srgbClr val="38383C"/>
                </a:solidFill>
                <a:ea typeface="Calibri"/>
                <a:cs typeface="Calibri"/>
              </a:rPr>
              <a:t>Photo credit: Louise Norton</a:t>
            </a:r>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578907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CIFA (Community Initiatives Facilitations and Assistance) water tank project</a:t>
            </a:r>
            <a:endParaRPr lang="en-US">
              <a:solidFill>
                <a:srgbClr val="444444"/>
              </a:solidFill>
            </a:endParaRPr>
          </a:p>
          <a:p>
            <a:r>
              <a:rPr lang="en-US" dirty="0">
                <a:solidFill>
                  <a:srgbClr val="38383C"/>
                </a:solidFill>
              </a:rPr>
              <a:t>Photo credit: Louise Norton</a:t>
            </a:r>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a:t>11</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Nature</a:t>
            </a:r>
            <a:endParaRPr lang="en-US" dirty="0">
              <a:ea typeface="Calibri"/>
              <a:cs typeface="Calibri"/>
            </a:endParaRPr>
          </a:p>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ea typeface="Calibri" panose="020F0502020204030204"/>
              <a:cs typeface="Calibri" panose="020F0502020204030204"/>
            </a:endParaRPr>
          </a:p>
          <a:p>
            <a:r>
              <a:rPr lang="en-US">
                <a:ea typeface="Calibri" panose="020F0502020204030204"/>
                <a:cs typeface="Calibri" panose="020F0502020204030204"/>
              </a:rPr>
              <a:t>Photo credit: Vicky Ahmed</a:t>
            </a:r>
          </a:p>
        </p:txBody>
      </p:sp>
      <p:sp>
        <p:nvSpPr>
          <p:cNvPr id="4" name="Slide Number Placeholder 3"/>
          <p:cNvSpPr>
            <a:spLocks noGrp="1"/>
          </p:cNvSpPr>
          <p:nvPr>
            <p:ph type="sldNum" sz="quarter" idx="5"/>
          </p:nvPr>
        </p:nvSpPr>
        <p:spPr/>
        <p:txBody>
          <a:bodyPr/>
          <a:lstStyle/>
          <a:p>
            <a:fld id="{9B55366C-5F8C-42CA-9C4D-03125D9DB2B7}" type="slidenum">
              <a:rPr lang="en-US"/>
              <a:t>15</a:t>
            </a:fld>
            <a:endParaRPr lang="en-US"/>
          </a:p>
        </p:txBody>
      </p:sp>
    </p:spTree>
    <p:extLst>
      <p:ext uri="{BB962C8B-B14F-4D97-AF65-F5344CB8AC3E}">
        <p14:creationId xmlns:p14="http://schemas.microsoft.com/office/powerpoint/2010/main" val="353148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Jane Smith</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16</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Francis Xavier's RC Primary School, Herefordshire</a:t>
            </a:r>
            <a:endParaRPr lang="en-US">
              <a:solidFill>
                <a:srgbClr val="444444"/>
              </a:solidFill>
            </a:endParaRPr>
          </a:p>
          <a:p>
            <a:r>
              <a:rPr lang="en-US" dirty="0"/>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ea typeface="Calibri"/>
                <a:cs typeface="Calibri"/>
              </a:rPr>
              <a:t>Hounslow parish event</a:t>
            </a:r>
          </a:p>
          <a:p>
            <a:r>
              <a:rPr lang="en-GB">
                <a:ea typeface="Calibri"/>
                <a:cs typeface="Calibri"/>
              </a:rPr>
              <a:t>Photo credit: Ben White</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Sitting alone</a:t>
            </a:r>
          </a:p>
          <a:p>
            <a:r>
              <a:rPr lang="en-US" dirty="0">
                <a:ea typeface="Calibri"/>
                <a:cs typeface="Calibri"/>
              </a:rPr>
              <a:t>Photo credit: </a:t>
            </a:r>
            <a:r>
              <a:rPr lang="en-US" dirty="0">
                <a:solidFill>
                  <a:srgbClr val="000000"/>
                </a:solidFill>
              </a:rPr>
              <a:t>Carolina on </a:t>
            </a:r>
            <a:r>
              <a:rPr lang="en-US" dirty="0" err="1">
                <a:solidFill>
                  <a:srgbClr val="000000"/>
                </a:solidFill>
              </a:rPr>
              <a:t>Unsplash</a:t>
            </a:r>
            <a:endParaRPr lang="en-US" dirty="0" err="1">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Feeling happy</a:t>
            </a:r>
            <a:endParaRPr lang="en-US">
              <a:ea typeface="Calibri"/>
              <a:cs typeface="Calibri"/>
            </a:endParaRPr>
          </a:p>
          <a:p>
            <a:r>
              <a:rPr lang="en-GB"/>
              <a:t>Photo credit: </a:t>
            </a:r>
            <a:r>
              <a:rPr lang="en-US"/>
              <a:t>Vitaly </a:t>
            </a:r>
            <a:r>
              <a:rPr lang="en-US" err="1"/>
              <a:t>Gariev</a:t>
            </a:r>
            <a:r>
              <a:rPr lang="en-US"/>
              <a:t> on </a:t>
            </a:r>
            <a:r>
              <a:rPr lang="en-US" err="1"/>
              <a:t>Unsplash</a:t>
            </a:r>
            <a:endParaRPr lang="en-US" err="1">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87012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has God given to you? (Give some examples to help the children if you think you need to e.g. a family, friends, all the animals and plants in the world, love, talents, food etc.)</a:t>
            </a:r>
            <a:endParaRPr lang="en-US"/>
          </a:p>
          <a:p>
            <a:endParaRPr lang="en-US">
              <a:ea typeface="Calibri"/>
              <a:cs typeface="Calibri"/>
            </a:endParaRPr>
          </a:p>
          <a:p>
            <a:endParaRPr lang="en-US">
              <a:ea typeface="Calibri"/>
              <a:cs typeface="Calibri"/>
            </a:endParaRPr>
          </a:p>
          <a:p>
            <a:r>
              <a:rPr lang="en-US" err="1"/>
              <a:t>Anuarite</a:t>
            </a:r>
            <a:r>
              <a:rPr lang="en-US"/>
              <a:t> </a:t>
            </a:r>
            <a:r>
              <a:rPr lang="en-US" err="1"/>
              <a:t>Kahindo</a:t>
            </a:r>
            <a:r>
              <a:rPr lang="en-US"/>
              <a:t> sharing milk with her children</a:t>
            </a:r>
          </a:p>
          <a:p>
            <a:r>
              <a:rPr lang="en-US">
                <a:ea typeface="Calibri"/>
                <a:cs typeface="Calibri"/>
              </a:rPr>
              <a:t>Photo credit: Arlette Bashizi</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Community Big Lent Walk, Reading</a:t>
            </a:r>
          </a:p>
          <a:p>
            <a:r>
              <a:rPr lang="en-US">
                <a:ea typeface="Calibri"/>
                <a:cs typeface="Calibri"/>
              </a:rPr>
              <a:t>Photo credit:</a:t>
            </a:r>
            <a:r>
              <a:rPr lang="en-US"/>
              <a:t> Amit Rudro</a:t>
            </a:r>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ea typeface="Calibri"/>
                <a:cs typeface="Calibri"/>
              </a:rPr>
              <a:t>Adi and her children, Southern Ethiopia</a:t>
            </a:r>
            <a:endParaRPr lang="en-US" dirty="0">
              <a:solidFill>
                <a:srgbClr val="38383C"/>
              </a:solidFill>
              <a:ea typeface="Calibri"/>
            </a:endParaRPr>
          </a:p>
          <a:p>
            <a:r>
              <a:rPr lang="en-US" dirty="0">
                <a:solidFill>
                  <a:srgbClr val="38383C"/>
                </a:solidFill>
              </a:rPr>
              <a:t>Photo credit: Louise Norton</a:t>
            </a:r>
            <a:endParaRPr lang="en-US" dirty="0">
              <a:solidFill>
                <a:srgbClr val="38383C"/>
              </a:solidFill>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9</a:t>
            </a:fld>
            <a:endParaRPr lang="en-US"/>
          </a:p>
        </p:txBody>
      </p:sp>
    </p:spTree>
    <p:extLst>
      <p:ext uri="{BB962C8B-B14F-4D97-AF65-F5344CB8AC3E}">
        <p14:creationId xmlns:p14="http://schemas.microsoft.com/office/powerpoint/2010/main" val="4218967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08/10/2025</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08/10/2025</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08/10/2025</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3.jpe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hyperlink" Target="https://cafod.org.uk/education/education-resources/autumn-resources-for-schools"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hyperlink" Target="https://assets.ctfassets.net/vy3axnuecuwj/dcc8937f872de58eb1d423c05fcb79c97b95fcc412bb1b34ab30c82d290edf49/165e09fff0e4dcaa55a9be79f6fac116/28th_Sunday_Ordinary_Time.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formstack.io/8716E" TargetMode="External"/><Relationship Id="rId7" Type="http://schemas.openxmlformats.org/officeDocument/2006/relationships/image" Target="../media/image26.jpeg"/><Relationship Id="rId2" Type="http://schemas.openxmlformats.org/officeDocument/2006/relationships/hyperlink" Target="https://cafod.org.uk/education/primary-teaching-resources/primary-school-assemblies/season-of-creation-assembly-for-ks2" TargetMode="External"/><Relationship Id="rId1" Type="http://schemas.openxmlformats.org/officeDocument/2006/relationships/slideLayout" Target="../slideLayouts/slideLayout8.xml"/><Relationship Id="rId6" Type="http://schemas.openxmlformats.org/officeDocument/2006/relationships/hyperlink" Target="https://cafod.org.uk/education/campaign-in-your-school" TargetMode="External"/><Relationship Id="rId5" Type="http://schemas.openxmlformats.org/officeDocument/2006/relationships/hyperlink" Target="https://cafod.org.uk/jubilee-schools/jubilee-pledge/jubilee-pledge-map" TargetMode="External"/><Relationship Id="rId4" Type="http://schemas.openxmlformats.org/officeDocument/2006/relationships/hyperlink" Target="https://cafod.org.uk/education/education-resources/autumn-resources-for-schools" TargetMode="External"/><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1107806" y="1404873"/>
            <a:ext cx="3048297" cy="784830"/>
          </a:xfrm>
        </p:spPr>
        <p:txBody>
          <a:bodyPr/>
          <a:lstStyle/>
          <a:p>
            <a:pPr rtl="0" fontAlgn="base"/>
            <a:r>
              <a:rPr lang="en-GB" dirty="0">
                <a:latin typeface="Century Gothic" panose="020B0502020202020204" pitchFamily="34" charset="0"/>
              </a:rPr>
              <a:t>What gifts will you thank God for?</a:t>
            </a: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dirty="0">
                <a:latin typeface="Century Gothic"/>
              </a:rPr>
              <a:t>Gospel Celebration of the Word</a:t>
            </a:r>
            <a:endParaRPr lang="en-US" dirty="0">
              <a:latin typeface="Century Gothic" panose="020B0502020202020204" pitchFamily="34" charset="0"/>
            </a:endParaRPr>
          </a:p>
        </p:txBody>
      </p:sp>
      <p:pic>
        <p:nvPicPr>
          <p:cNvPr id="8" name="Picture Placeholder 7" descr="A person sitting under a tree reading a book&#10;&#10;AI-generated content may be incorrect.">
            <a:extLst>
              <a:ext uri="{FF2B5EF4-FFF2-40B4-BE49-F238E27FC236}">
                <a16:creationId xmlns:a16="http://schemas.microsoft.com/office/drawing/2014/main" id="{3B692EFD-8589-CE50-0B9E-682A2DAF435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8086" r="8086"/>
          <a:stretch>
            <a:fillRect/>
          </a:stretch>
        </p:blipFill>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C4AF15-D94B-7F69-EFEC-EF57BA044E98}"/>
              </a:ext>
            </a:extLst>
          </p:cNvPr>
          <p:cNvSpPr txBox="1"/>
          <p:nvPr/>
        </p:nvSpPr>
        <p:spPr>
          <a:xfrm>
            <a:off x="6079300" y="1078177"/>
            <a:ext cx="2847905"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err="1">
                <a:latin typeface="Century Gothic"/>
                <a:cs typeface="Times New Roman"/>
              </a:rPr>
              <a:t>Abbiott</a:t>
            </a:r>
            <a:r>
              <a:rPr lang="en-US" sz="1800" dirty="0">
                <a:latin typeface="Century Gothic"/>
                <a:cs typeface="Times New Roman"/>
              </a:rPr>
              <a:t> grew up in the same community as Adi and saw how the change in the weather he had been used to as a child had affected his people. </a:t>
            </a:r>
            <a:endParaRPr lang="en-US" dirty="0">
              <a:latin typeface="Montserrat"/>
              <a:cs typeface="Times New Roman"/>
            </a:endParaRPr>
          </a:p>
          <a:p>
            <a:endParaRPr lang="en-US" sz="1800" dirty="0">
              <a:latin typeface="Century Gothic"/>
              <a:cs typeface="Times New Roman"/>
            </a:endParaRPr>
          </a:p>
          <a:p>
            <a:r>
              <a:rPr lang="en-US" sz="1800" dirty="0">
                <a:latin typeface="Century Gothic"/>
                <a:cs typeface="Times New Roman"/>
              </a:rPr>
              <a:t>Less rainfall meant there was not enough clean water to drink, or enough for crops and animals to survive. </a:t>
            </a:r>
            <a:endParaRPr lang="en-US"/>
          </a:p>
          <a:p>
            <a:endParaRPr lang="en-US" sz="1800" dirty="0">
              <a:latin typeface="Century Gothic"/>
              <a:cs typeface="Times New Roman"/>
            </a:endParaRPr>
          </a:p>
        </p:txBody>
      </p:sp>
      <p:pic>
        <p:nvPicPr>
          <p:cNvPr id="2" name="Picture 1" descr="A person smiling in front of a painted wall&#10;&#10;AI-generated content may be incorrect.">
            <a:extLst>
              <a:ext uri="{FF2B5EF4-FFF2-40B4-BE49-F238E27FC236}">
                <a16:creationId xmlns:a16="http://schemas.microsoft.com/office/drawing/2014/main" id="{14A52C66-A867-64C6-898C-750691D26EA2}"/>
              </a:ext>
            </a:extLst>
          </p:cNvPr>
          <p:cNvPicPr>
            <a:picLocks noChangeAspect="1"/>
          </p:cNvPicPr>
          <p:nvPr/>
        </p:nvPicPr>
        <p:blipFill>
          <a:blip r:embed="rId3"/>
          <a:stretch>
            <a:fillRect/>
          </a:stretch>
        </p:blipFill>
        <p:spPr>
          <a:xfrm>
            <a:off x="2259" y="1082833"/>
            <a:ext cx="5831214" cy="3274808"/>
          </a:xfrm>
          <a:prstGeom prst="rect">
            <a:avLst/>
          </a:prstGeom>
        </p:spPr>
      </p:pic>
    </p:spTree>
    <p:extLst>
      <p:ext uri="{BB962C8B-B14F-4D97-AF65-F5344CB8AC3E}">
        <p14:creationId xmlns:p14="http://schemas.microsoft.com/office/powerpoint/2010/main" val="1138621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5595832" y="924132"/>
            <a:ext cx="3368748"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GB">
              <a:latin typeface="Century Gothic"/>
              <a:cs typeface="Times New Roman"/>
            </a:endParaRPr>
          </a:p>
        </p:txBody>
      </p:sp>
      <p:sp>
        <p:nvSpPr>
          <p:cNvPr id="6" name="TextBox 5">
            <a:extLst>
              <a:ext uri="{FF2B5EF4-FFF2-40B4-BE49-F238E27FC236}">
                <a16:creationId xmlns:a16="http://schemas.microsoft.com/office/drawing/2014/main" id="{B8D88358-5EB1-8365-E206-C2B0FA6F173A}"/>
              </a:ext>
            </a:extLst>
          </p:cNvPr>
          <p:cNvSpPr txBox="1"/>
          <p:nvPr/>
        </p:nvSpPr>
        <p:spPr>
          <a:xfrm>
            <a:off x="377756" y="816560"/>
            <a:ext cx="3815181" cy="283923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dirty="0" err="1">
                <a:latin typeface="Century Gothic"/>
                <a:cs typeface="Times New Roman"/>
              </a:rPr>
              <a:t>Abbiott</a:t>
            </a:r>
            <a:r>
              <a:rPr lang="en-US" dirty="0">
                <a:latin typeface="Century Gothic"/>
                <a:cs typeface="Times New Roman"/>
              </a:rPr>
              <a:t> went to university to study climate change so that he could help his community and work to build a better world. </a:t>
            </a:r>
            <a:endParaRPr lang="en-US" dirty="0"/>
          </a:p>
          <a:p>
            <a:endParaRPr lang="en-US" dirty="0">
              <a:latin typeface="Century Gothic"/>
              <a:cs typeface="Times New Roman"/>
            </a:endParaRPr>
          </a:p>
          <a:p>
            <a:r>
              <a:rPr lang="en-US" dirty="0">
                <a:latin typeface="Century Gothic"/>
                <a:cs typeface="Times New Roman"/>
              </a:rPr>
              <a:t>With CAFOD's help, </a:t>
            </a:r>
            <a:r>
              <a:rPr lang="en-US" dirty="0" err="1">
                <a:latin typeface="Century Gothic"/>
                <a:cs typeface="Times New Roman"/>
              </a:rPr>
              <a:t>Abbiott</a:t>
            </a:r>
            <a:r>
              <a:rPr lang="en-US" dirty="0">
                <a:latin typeface="Century Gothic"/>
                <a:cs typeface="Times New Roman"/>
              </a:rPr>
              <a:t> has developed a tank that catches water when rain does fall. It can store enough water for around 300 families. </a:t>
            </a:r>
            <a:endParaRPr lang="en-US"/>
          </a:p>
        </p:txBody>
      </p:sp>
      <p:pic>
        <p:nvPicPr>
          <p:cNvPr id="2" name="Picture 1" descr="A person holding a faucet&#10;&#10;AI-generated content may be incorrect.">
            <a:extLst>
              <a:ext uri="{FF2B5EF4-FFF2-40B4-BE49-F238E27FC236}">
                <a16:creationId xmlns:a16="http://schemas.microsoft.com/office/drawing/2014/main" id="{A6DB5265-4A55-3394-775E-408C479BBB3C}"/>
              </a:ext>
            </a:extLst>
          </p:cNvPr>
          <p:cNvPicPr>
            <a:picLocks noChangeAspect="1"/>
          </p:cNvPicPr>
          <p:nvPr/>
        </p:nvPicPr>
        <p:blipFill>
          <a:blip r:embed="rId3"/>
          <a:srcRect l="11667" t="-111" b="8714"/>
          <a:stretch>
            <a:fillRect/>
          </a:stretch>
        </p:blipFill>
        <p:spPr>
          <a:xfrm>
            <a:off x="4343420" y="817814"/>
            <a:ext cx="3480133" cy="2064320"/>
          </a:xfrm>
          <a:prstGeom prst="rect">
            <a:avLst/>
          </a:prstGeom>
        </p:spPr>
      </p:pic>
      <p:pic>
        <p:nvPicPr>
          <p:cNvPr id="4" name="Picture 3" descr="A group of people standing in a field&#10;&#10;AI-generated content may be incorrect.">
            <a:extLst>
              <a:ext uri="{FF2B5EF4-FFF2-40B4-BE49-F238E27FC236}">
                <a16:creationId xmlns:a16="http://schemas.microsoft.com/office/drawing/2014/main" id="{70748ED9-DF03-E3B7-B523-267C0B5D4B36}"/>
              </a:ext>
            </a:extLst>
          </p:cNvPr>
          <p:cNvPicPr>
            <a:picLocks noChangeAspect="1"/>
          </p:cNvPicPr>
          <p:nvPr/>
        </p:nvPicPr>
        <p:blipFill>
          <a:blip r:embed="rId4"/>
          <a:srcRect t="4716" r="604" b="15217"/>
          <a:stretch>
            <a:fillRect/>
          </a:stretch>
        </p:blipFill>
        <p:spPr>
          <a:xfrm>
            <a:off x="5570955" y="2754365"/>
            <a:ext cx="3239294" cy="2167042"/>
          </a:xfrm>
          <a:prstGeom prst="rect">
            <a:avLst/>
          </a:prstGeom>
        </p:spPr>
      </p:pic>
      <p:sp>
        <p:nvSpPr>
          <p:cNvPr id="7" name="TextBox 6">
            <a:extLst>
              <a:ext uri="{FF2B5EF4-FFF2-40B4-BE49-F238E27FC236}">
                <a16:creationId xmlns:a16="http://schemas.microsoft.com/office/drawing/2014/main" id="{7F6CA38A-7D80-A149-75F2-C0092E19C8E8}"/>
              </a:ext>
            </a:extLst>
          </p:cNvPr>
          <p:cNvSpPr txBox="1"/>
          <p:nvPr/>
        </p:nvSpPr>
        <p:spPr>
          <a:xfrm>
            <a:off x="379733" y="3838121"/>
            <a:ext cx="51927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latin typeface="Century Gothic"/>
              </a:rPr>
              <a:t>Abbiott</a:t>
            </a:r>
            <a:r>
              <a:rPr lang="en-US" dirty="0">
                <a:latin typeface="Century Gothic"/>
              </a:rPr>
              <a:t> is thankful that all the community came together to help build the tank. "Working together is good," he says. </a:t>
            </a:r>
            <a:endParaRPr lang="en-US" dirty="0"/>
          </a:p>
        </p:txBody>
      </p:sp>
    </p:spTree>
    <p:extLst>
      <p:ext uri="{BB962C8B-B14F-4D97-AF65-F5344CB8AC3E}">
        <p14:creationId xmlns:p14="http://schemas.microsoft.com/office/powerpoint/2010/main" val="256859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27092"/>
            <a:ext cx="6109252" cy="3285884"/>
          </a:xfrm>
        </p:spPr>
        <p:txBody>
          <a:bodyPr vert="horz" lIns="731520" tIns="365760" rIns="365760" bIns="45720" numCol="2" spcCol="274320" rtlCol="0" anchor="t">
            <a:normAutofit lnSpcReduction="10000"/>
          </a:bodyPr>
          <a:lstStyle/>
          <a:p>
            <a:pPr marL="0" indent="0">
              <a:buNone/>
            </a:pPr>
            <a:r>
              <a:rPr lang="en-US" sz="1600" dirty="0">
                <a:latin typeface="Century Gothic"/>
              </a:rPr>
              <a:t>We pray for the church:</a:t>
            </a:r>
          </a:p>
          <a:p>
            <a:pPr marL="0" indent="0">
              <a:buNone/>
            </a:pPr>
            <a:r>
              <a:rPr lang="en-GB" sz="1600" dirty="0">
                <a:solidFill>
                  <a:schemeClr val="bg1"/>
                </a:solidFill>
                <a:latin typeface="Century Gothic"/>
                <a:ea typeface="Calibri"/>
                <a:cs typeface="Times New Roman"/>
              </a:rPr>
              <a:t>that it may always be a place of healing love which</a:t>
            </a:r>
            <a:r>
              <a:rPr lang="en-GB" sz="1600" b="0" dirty="0">
                <a:solidFill>
                  <a:schemeClr val="bg1"/>
                </a:solidFill>
                <a:latin typeface="Century Gothic"/>
                <a:ea typeface="Calibri"/>
                <a:cs typeface="Times New Roman"/>
              </a:rPr>
              <a:t> </a:t>
            </a:r>
            <a:r>
              <a:rPr lang="en-GB" sz="1600" dirty="0">
                <a:solidFill>
                  <a:schemeClr val="bg1"/>
                </a:solidFill>
                <a:latin typeface="Century Gothic"/>
                <a:ea typeface="Calibri"/>
                <a:cs typeface="Times New Roman"/>
              </a:rPr>
              <a:t>welcomes all people. </a:t>
            </a:r>
          </a:p>
          <a:p>
            <a:pPr marL="0" indent="0">
              <a:buNone/>
            </a:pPr>
            <a:r>
              <a:rPr lang="en-GB" sz="1600" dirty="0">
                <a:solidFill>
                  <a:schemeClr val="bg1"/>
                </a:solidFill>
                <a:latin typeface="Century Gothic"/>
                <a:ea typeface="Calibri"/>
                <a:cs typeface="Times New Roman"/>
              </a:rPr>
              <a:t>Lord in your mercy…</a:t>
            </a:r>
            <a:endParaRPr lang="en-GB" sz="1600" dirty="0">
              <a:solidFill>
                <a:schemeClr val="bg1"/>
              </a:solidFill>
              <a:latin typeface="Century Gothic"/>
            </a:endParaRPr>
          </a:p>
          <a:p>
            <a:pPr marL="0" indent="0">
              <a:buNone/>
            </a:pPr>
            <a:endParaRPr lang="en-GB" sz="1600" dirty="0">
              <a:solidFill>
                <a:schemeClr val="bg1"/>
              </a:solidFill>
              <a:latin typeface="Century Gothic"/>
              <a:ea typeface="Calibri"/>
              <a:cs typeface="Times New Roman"/>
            </a:endParaRPr>
          </a:p>
          <a:p>
            <a:pPr marL="0" indent="0">
              <a:buNone/>
            </a:pPr>
            <a:br>
              <a:rPr lang="en-US" dirty="0"/>
            </a:br>
            <a:endParaRPr lang="en-US" sz="1600" dirty="0"/>
          </a:p>
          <a:p>
            <a:pPr marL="0" indent="0">
              <a:buNone/>
            </a:pPr>
            <a:endParaRPr lang="en-US" sz="1600" dirty="0">
              <a:latin typeface="Century Gothic" panose="020B0502020202020204" pitchFamily="34" charset="0"/>
            </a:endParaRPr>
          </a:p>
          <a:p>
            <a:pPr marL="0" indent="0">
              <a:buNone/>
            </a:pPr>
            <a:endParaRPr lang="en-US" sz="1600" dirty="0">
              <a:latin typeface="Century Gothic" panose="020B0502020202020204" pitchFamily="34" charset="0"/>
            </a:endParaRPr>
          </a:p>
          <a:p>
            <a:pPr marL="0" indent="0">
              <a:buNone/>
            </a:pPr>
            <a:endParaRPr lang="en-US" sz="1600" dirty="0">
              <a:latin typeface="Century Gothic" panose="020B0502020202020204" pitchFamily="34" charset="0"/>
            </a:endParaRPr>
          </a:p>
          <a:p>
            <a:pPr marL="0" indent="0">
              <a:buNone/>
            </a:pPr>
            <a:endParaRPr lang="en-US" sz="1600" dirty="0">
              <a:solidFill>
                <a:srgbClr val="85A321"/>
              </a:solidFill>
              <a:latin typeface="Century Gothic"/>
              <a:cs typeface="Times New Roman"/>
            </a:endParaRPr>
          </a:p>
          <a:p>
            <a:pPr marL="0" indent="0">
              <a:buNone/>
            </a:pPr>
            <a:r>
              <a:rPr lang="en-US" sz="1600" dirty="0">
                <a:solidFill>
                  <a:srgbClr val="85A321"/>
                </a:solidFill>
                <a:latin typeface="Century Gothic"/>
                <a:cs typeface="Times New Roman"/>
              </a:rPr>
              <a:t>We pray for our brothers and sisters especially those that are ill or are struggling to get enough food: </a:t>
            </a:r>
            <a:r>
              <a:rPr lang="en-US" sz="1600" dirty="0">
                <a:solidFill>
                  <a:schemeClr val="bg1"/>
                </a:solidFill>
                <a:latin typeface="Century Gothic"/>
                <a:cs typeface="Times New Roman"/>
              </a:rPr>
              <a:t>that they may find comfort and support from those around them. </a:t>
            </a:r>
          </a:p>
          <a:p>
            <a:pPr marL="0" indent="0">
              <a:buNone/>
            </a:pPr>
            <a:r>
              <a:rPr lang="en-US" sz="1600" dirty="0">
                <a:solidFill>
                  <a:schemeClr val="bg1"/>
                </a:solidFill>
                <a:latin typeface="Century Gothic"/>
                <a:cs typeface="Times New Roman"/>
              </a:rPr>
              <a:t>Lord in your mercy…</a:t>
            </a:r>
            <a:endParaRPr lang="en-US" sz="1600" dirty="0">
              <a:solidFill>
                <a:schemeClr val="bg1"/>
              </a:solidFill>
              <a:latin typeface="Century Gothic"/>
            </a:endParaRPr>
          </a:p>
          <a:p>
            <a:pPr marL="0" indent="0">
              <a:buNone/>
            </a:pPr>
            <a:endParaRPr lang="en-US" sz="1600" dirty="0"/>
          </a:p>
          <a:p>
            <a:pPr marL="121920" indent="-121920"/>
            <a:endParaRPr lang="en-US" sz="1600" dirty="0"/>
          </a:p>
          <a:p>
            <a:pPr marL="121920" indent="-121920"/>
            <a:endParaRPr lang="en-US"/>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62275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3034749" y="1127092"/>
            <a:ext cx="6109252" cy="3285884"/>
          </a:xfrm>
        </p:spPr>
        <p:txBody>
          <a:bodyPr vert="horz" lIns="731520" tIns="365760" rIns="365760" bIns="45720" numCol="2" spcCol="274320" rtlCol="0" anchor="t">
            <a:normAutofit fontScale="92500" lnSpcReduction="10000"/>
          </a:bodyPr>
          <a:lstStyle/>
          <a:p>
            <a:pPr marL="0" indent="0">
              <a:buNone/>
            </a:pPr>
            <a:r>
              <a:rPr lang="en-US" sz="1700" dirty="0">
                <a:latin typeface="Century Gothic"/>
              </a:rPr>
              <a:t>We pray for our parish, family and friends: </a:t>
            </a:r>
          </a:p>
          <a:p>
            <a:pPr marL="0" indent="0">
              <a:buNone/>
            </a:pPr>
            <a:r>
              <a:rPr lang="en-GB" sz="1700" dirty="0">
                <a:solidFill>
                  <a:schemeClr val="bg1"/>
                </a:solidFill>
                <a:latin typeface="Century Gothic"/>
              </a:rPr>
              <a:t>that they may be moved to care for all people with tenderness and compassion. </a:t>
            </a:r>
            <a:endParaRPr lang="en-GB" sz="1700">
              <a:solidFill>
                <a:schemeClr val="bg1"/>
              </a:solidFill>
              <a:latin typeface="Century Gothic"/>
            </a:endParaRPr>
          </a:p>
          <a:p>
            <a:pPr marL="0" indent="0">
              <a:buNone/>
            </a:pPr>
            <a:endParaRPr lang="en-GB" sz="1700" dirty="0">
              <a:solidFill>
                <a:schemeClr val="bg1"/>
              </a:solidFill>
              <a:latin typeface="Century Gothic"/>
            </a:endParaRPr>
          </a:p>
          <a:p>
            <a:pPr marL="0" indent="0">
              <a:buNone/>
            </a:pPr>
            <a:r>
              <a:rPr lang="en-GB" sz="1700" dirty="0">
                <a:solidFill>
                  <a:schemeClr val="bg1"/>
                </a:solidFill>
                <a:latin typeface="Century Gothic"/>
              </a:rPr>
              <a:t>Lord in your mercy…</a:t>
            </a:r>
            <a:endParaRPr lang="en-US" sz="1700">
              <a:solidFill>
                <a:schemeClr val="bg1"/>
              </a:solidFill>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r>
              <a:rPr lang="en-US" sz="1700" dirty="0">
                <a:solidFill>
                  <a:srgbClr val="A2C617"/>
                </a:solidFill>
                <a:latin typeface="Century Gothic"/>
                <a:cs typeface="Times New Roman"/>
              </a:rPr>
              <a:t>Loving Lord, </a:t>
            </a:r>
            <a:r>
              <a:rPr lang="en-GB" sz="1700" dirty="0">
                <a:solidFill>
                  <a:schemeClr val="bg1"/>
                </a:solidFill>
                <a:latin typeface="Century Gothic"/>
                <a:cs typeface="Times New Roman"/>
              </a:rPr>
              <a:t> </a:t>
            </a:r>
            <a:endParaRPr lang="en-US" sz="1700">
              <a:solidFill>
                <a:schemeClr val="bg1"/>
              </a:solidFill>
              <a:latin typeface="Century Gothic"/>
              <a:cs typeface="Times New Roman"/>
            </a:endParaRPr>
          </a:p>
          <a:p>
            <a:pPr marL="0" indent="0">
              <a:buNone/>
            </a:pPr>
            <a:r>
              <a:rPr lang="en-GB" sz="1700" dirty="0">
                <a:solidFill>
                  <a:schemeClr val="bg1"/>
                </a:solidFill>
                <a:latin typeface="Century Gothic"/>
                <a:cs typeface="Times New Roman"/>
              </a:rPr>
              <a:t>Help us to remember all the good things we have which come from you. Fill our hearts with thanks and praise. Help us to make sure all your people have their fair share of the gifts you give for us all. Amen. </a:t>
            </a:r>
            <a:endParaRPr lang="en-US" sz="1700" dirty="0">
              <a:solidFill>
                <a:schemeClr val="bg1"/>
              </a:solidFill>
              <a:latin typeface="Century Gothic"/>
              <a:cs typeface="Times New Roman"/>
            </a:endParaRPr>
          </a:p>
          <a:p>
            <a:pPr marL="0" indent="0">
              <a:buNone/>
            </a:pPr>
            <a:endParaRPr lang="en-GB" sz="1500" dirty="0">
              <a:solidFill>
                <a:schemeClr val="bg1"/>
              </a:solidFill>
              <a:latin typeface="Century Gothic"/>
              <a:cs typeface="Times New Roman"/>
            </a:endParaRPr>
          </a:p>
          <a:p>
            <a:pPr marL="0" indent="0">
              <a:buNone/>
            </a:pPr>
            <a:endParaRPr lang="en-US"/>
          </a:p>
          <a:p>
            <a:pPr marL="121920" indent="-121920"/>
            <a:endParaRPr lang="en-US"/>
          </a:p>
          <a:p>
            <a:pPr marL="121920" indent="-121920"/>
            <a:endParaRPr lang="en-US"/>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257934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489408" y="4076907"/>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86959" y="1514217"/>
            <a:ext cx="2479741"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a:latin typeface="Century Gothic"/>
                <a:cs typeface="Times New Roman"/>
              </a:rPr>
              <a:t>What gifts will you thank God for this week? </a:t>
            </a:r>
            <a:endParaRPr lang="en-US">
              <a:cs typeface="Arial"/>
            </a:endParaRPr>
          </a:p>
          <a:p>
            <a:endParaRPr lang="en-GB" sz="2400">
              <a:latin typeface="Century Gothic"/>
              <a:cs typeface="Times New Roman"/>
            </a:endParaRPr>
          </a:p>
        </p:txBody>
      </p:sp>
      <p:pic>
        <p:nvPicPr>
          <p:cNvPr id="2" name="Picture 1" descr="A field of flowers with blue sky&#10;&#10;AI-generated content may be incorrect.">
            <a:extLst>
              <a:ext uri="{FF2B5EF4-FFF2-40B4-BE49-F238E27FC236}">
                <a16:creationId xmlns:a16="http://schemas.microsoft.com/office/drawing/2014/main" id="{879634F3-3138-0B20-2534-B8135AFF8E7F}"/>
              </a:ext>
            </a:extLst>
          </p:cNvPr>
          <p:cNvPicPr>
            <a:picLocks noChangeAspect="1"/>
          </p:cNvPicPr>
          <p:nvPr/>
        </p:nvPicPr>
        <p:blipFill>
          <a:blip r:embed="rId5"/>
          <a:stretch>
            <a:fillRect/>
          </a:stretch>
        </p:blipFill>
        <p:spPr>
          <a:xfrm>
            <a:off x="3326163" y="900647"/>
            <a:ext cx="5612562" cy="3730925"/>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0903E8-01B7-0245-2D9B-96B94422D646}"/>
              </a:ext>
            </a:extLst>
          </p:cNvPr>
          <p:cNvSpPr txBox="1"/>
          <p:nvPr/>
        </p:nvSpPr>
        <p:spPr>
          <a:xfrm>
            <a:off x="562362" y="1012383"/>
            <a:ext cx="4631424" cy="343940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dirty="0">
                <a:solidFill>
                  <a:srgbClr val="112643"/>
                </a:solidFill>
                <a:latin typeface="Century Gothic"/>
                <a:cs typeface="Arial"/>
              </a:rPr>
              <a:t>CAFOD Family Fast Day</a:t>
            </a:r>
            <a:endParaRPr lang="en-US" sz="2100" dirty="0"/>
          </a:p>
          <a:p>
            <a:endParaRPr lang="en-GB" b="1">
              <a:solidFill>
                <a:srgbClr val="112643"/>
              </a:solidFill>
              <a:latin typeface="Century Gothic"/>
              <a:cs typeface="Arial"/>
            </a:endParaRPr>
          </a:p>
          <a:p>
            <a:r>
              <a:rPr lang="en-US" dirty="0">
                <a:latin typeface="Century Gothic"/>
                <a:cs typeface="Times New Roman"/>
              </a:rPr>
              <a:t>Hundreds of schools and parishes across England and Wales raised money for CAFOD's recent Family Fast Day. </a:t>
            </a:r>
          </a:p>
          <a:p>
            <a:endParaRPr lang="en-US">
              <a:latin typeface="Century Gothic"/>
              <a:cs typeface="Times New Roman"/>
            </a:endParaRPr>
          </a:p>
          <a:p>
            <a:r>
              <a:rPr lang="en-US" dirty="0">
                <a:latin typeface="Century Gothic"/>
                <a:cs typeface="Times New Roman"/>
                <a:hlinkClick r:id="rId3"/>
              </a:rPr>
              <a:t>Explore our fundraising resources </a:t>
            </a:r>
            <a:r>
              <a:rPr lang="en-US" dirty="0">
                <a:latin typeface="Century Gothic"/>
                <a:cs typeface="Times New Roman"/>
              </a:rPr>
              <a:t>and find out how your school can support people like </a:t>
            </a:r>
            <a:r>
              <a:rPr lang="en-US" dirty="0" err="1">
                <a:latin typeface="Century Gothic"/>
                <a:cs typeface="Times New Roman"/>
              </a:rPr>
              <a:t>Abadhalee</a:t>
            </a:r>
            <a:r>
              <a:rPr lang="en-US" dirty="0">
                <a:latin typeface="Century Gothic"/>
                <a:cs typeface="Times New Roman"/>
              </a:rPr>
              <a:t> and his family.</a:t>
            </a:r>
          </a:p>
          <a:p>
            <a:endParaRPr lang="en-US">
              <a:latin typeface="Century Gothic"/>
              <a:cs typeface="Times New Roman"/>
            </a:endParaRPr>
          </a:p>
          <a:p>
            <a:endParaRPr lang="en-US">
              <a:latin typeface="Century Gothic"/>
              <a:cs typeface="Times New Roman"/>
            </a:endParaRPr>
          </a:p>
          <a:p>
            <a:endParaRPr lang="en-US">
              <a:latin typeface="Century Gothic"/>
            </a:endParaRPr>
          </a:p>
        </p:txBody>
      </p:sp>
      <p:pic>
        <p:nvPicPr>
          <p:cNvPr id="2" name="Picture 1" descr="A hand putting a coin into a pyramid shaped box&#10;&#10;AI-generated content may be incorrect.">
            <a:extLst>
              <a:ext uri="{FF2B5EF4-FFF2-40B4-BE49-F238E27FC236}">
                <a16:creationId xmlns:a16="http://schemas.microsoft.com/office/drawing/2014/main" id="{59E0F8F2-3C46-4DC5-7B4B-C39E95ACA1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5827" y="867266"/>
            <a:ext cx="2470715" cy="3665763"/>
          </a:xfrm>
          <a:prstGeom prst="rect">
            <a:avLst/>
          </a:prstGeom>
        </p:spPr>
      </p:pic>
    </p:spTree>
    <p:extLst>
      <p:ext uri="{BB962C8B-B14F-4D97-AF65-F5344CB8AC3E}">
        <p14:creationId xmlns:p14="http://schemas.microsoft.com/office/powerpoint/2010/main" val="401925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65796" y="811480"/>
            <a:ext cx="5687691" cy="6898042"/>
          </a:xfrm>
          <a:prstGeom prst="rect">
            <a:avLst/>
          </a:prstGeom>
          <a:noFill/>
        </p:spPr>
        <p:txBody>
          <a:bodyPr wrap="square" lIns="68580" tIns="34290" rIns="68580" bIns="34290" anchor="t">
            <a:spAutoFit/>
          </a:bodyPr>
          <a:lstStyle/>
          <a:p>
            <a:r>
              <a:rPr lang="en-GB" b="1" dirty="0">
                <a:latin typeface="Century Gothic"/>
              </a:rPr>
              <a:t>Activity suggestions</a:t>
            </a:r>
          </a:p>
          <a:p>
            <a:endParaRPr lang="en-GB" sz="1600" b="1" dirty="0">
              <a:latin typeface="Century Gothic"/>
            </a:endParaRPr>
          </a:p>
          <a:p>
            <a:r>
              <a:rPr lang="en-GB" sz="1600" dirty="0">
                <a:latin typeface="Century Gothic"/>
                <a:hlinkClick r:id="rId3"/>
              </a:rPr>
              <a:t>Download the illustration</a:t>
            </a:r>
            <a:endParaRPr lang="en-GB" sz="1600" dirty="0">
              <a:latin typeface="Century Gothic"/>
            </a:endParaRPr>
          </a:p>
          <a:p>
            <a:pPr algn="l"/>
            <a:r>
              <a:rPr lang="en-GB" sz="1200" dirty="0">
                <a:latin typeface="Century Gothic"/>
                <a:cs typeface="Times New Roman"/>
              </a:rPr>
              <a:t>Invite the children to colour in the accompanying illustration and to write or draw what they are thankful for under the banner. Remind the children to think about the importance of saying ‘thank you’ each day. Perhaps they could make a thank you card for someone during the week.</a:t>
            </a:r>
            <a:endParaRPr lang="en-GB" sz="1200" dirty="0">
              <a:latin typeface="Century Gothic"/>
            </a:endParaRPr>
          </a:p>
          <a:p>
            <a:pPr algn="l"/>
            <a:endParaRPr lang="en-GB" sz="1200" dirty="0">
              <a:latin typeface="Century Gothic"/>
              <a:cs typeface="Times New Roman"/>
            </a:endParaRPr>
          </a:p>
          <a:p>
            <a:pPr algn="l"/>
            <a:r>
              <a:rPr lang="en-GB" sz="1200" dirty="0">
                <a:latin typeface="Century Gothic"/>
                <a:cs typeface="Times New Roman"/>
              </a:rPr>
              <a:t>Encourage the children to get into pairs and pray for each other by saying – God bless [name of child] always. Amen. Or they can make up their own words. When they have finished, encourage them to thank each other for their prayers.</a:t>
            </a:r>
          </a:p>
          <a:p>
            <a:pPr algn="l"/>
            <a:endParaRPr lang="en-GB" sz="1200" dirty="0">
              <a:latin typeface="Century Gothic"/>
              <a:cs typeface="Times New Roman"/>
            </a:endParaRPr>
          </a:p>
          <a:p>
            <a:pPr algn="l"/>
            <a:r>
              <a:rPr lang="en-GB" sz="1200" dirty="0">
                <a:latin typeface="Century Gothic"/>
              </a:rPr>
              <a:t>Invite the children to thank God this week in the home, at school and with friends. They could write a thank you prayer for all the things God has done for and given to them.</a:t>
            </a:r>
          </a:p>
          <a:p>
            <a:pPr algn="l"/>
            <a:endParaRPr lang="en-GB" sz="1200" dirty="0">
              <a:latin typeface="Century Gothic"/>
            </a:endParaRPr>
          </a:p>
          <a:p>
            <a:pPr algn="l"/>
            <a:r>
              <a:rPr lang="en-GB" sz="1200" dirty="0">
                <a:latin typeface="Century Gothic"/>
              </a:rPr>
              <a:t>Remind the children to share all that they have heard and thought about in the liturgy today with the people at home. Remind them to thank God in their prayers and to say thank you to others in the coming week.</a:t>
            </a:r>
          </a:p>
          <a:p>
            <a:pPr algn="l"/>
            <a:endParaRPr lang="en-GB" sz="1200" dirty="0">
              <a:latin typeface="Century Gothic"/>
            </a:endParaRPr>
          </a:p>
          <a:p>
            <a:endParaRPr lang="en-GB" sz="1500" dirty="0">
              <a:latin typeface="Century Gothic"/>
              <a:cs typeface="Times New Roman"/>
            </a:endParaRPr>
          </a:p>
          <a:p>
            <a:endParaRPr lang="en-GB" b="1" dirty="0">
              <a:latin typeface="Century Gothic"/>
              <a:cs typeface="Times New Roman"/>
            </a:endParaRPr>
          </a:p>
          <a:p>
            <a:endParaRPr lang="en-GB" dirty="0">
              <a:latin typeface="Century Gothic"/>
              <a:cs typeface="Times New Roman"/>
            </a:endParaRPr>
          </a:p>
          <a:p>
            <a:endParaRPr lang="en-GB" sz="1275" dirty="0">
              <a:latin typeface="Century Gothic"/>
              <a:cs typeface="Times New Roman"/>
            </a:endParaRPr>
          </a:p>
          <a:p>
            <a:endParaRPr lang="en-GB" dirty="0">
              <a:latin typeface="Century Gothic"/>
              <a:cs typeface="Times New Roman"/>
            </a:endParaRPr>
          </a:p>
          <a:p>
            <a:endParaRPr lang="en-GB" dirty="0">
              <a:latin typeface="Century Gothic"/>
              <a:cs typeface="Times New Roman"/>
            </a:endParaRPr>
          </a:p>
          <a:p>
            <a:endParaRPr lang="en-GB" sz="1500" dirty="0">
              <a:latin typeface="Century Gothic"/>
              <a:cs typeface="Times New Roman"/>
            </a:endParaRPr>
          </a:p>
          <a:p>
            <a:endParaRPr lang="en-GB" sz="1500" dirty="0">
              <a:latin typeface="Century Gothic"/>
              <a:ea typeface="Times New Roman" panose="02020603050405020304" pitchFamily="18" charset="0"/>
              <a:cs typeface="Times New Roman"/>
            </a:endParaRPr>
          </a:p>
          <a:p>
            <a:endParaRPr lang="en-GB" dirty="0">
              <a:latin typeface="Century Gothic"/>
              <a:ea typeface="Times New Roman" panose="02020603050405020304" pitchFamily="18" charset="0"/>
              <a:cs typeface="Times New Roman"/>
            </a:endParaRPr>
          </a:p>
          <a:p>
            <a:endParaRPr lang="en-GB" dirty="0">
              <a:latin typeface="Century Gothic"/>
              <a:ea typeface="Times New Roman" panose="02020603050405020304" pitchFamily="18" charset="0"/>
              <a:cs typeface="Times New Roman"/>
            </a:endParaRPr>
          </a:p>
          <a:p>
            <a:endParaRPr lang="en-GB" sz="1200" dirty="0">
              <a:latin typeface="Century Gothic"/>
              <a:ea typeface="Times New Roman" panose="02020603050405020304" pitchFamily="18" charset="0"/>
              <a:cs typeface="Times New Roman"/>
            </a:endParaRPr>
          </a:p>
        </p:txBody>
      </p:sp>
      <p:pic>
        <p:nvPicPr>
          <p:cNvPr id="2" name="Picture 1" descr="A bird on a string of banners&#10;&#10;AI-generated content may be incorrect.">
            <a:extLst>
              <a:ext uri="{FF2B5EF4-FFF2-40B4-BE49-F238E27FC236}">
                <a16:creationId xmlns:a16="http://schemas.microsoft.com/office/drawing/2014/main" id="{80580286-CFCD-5299-BAC2-14D0B3FEA8CC}"/>
              </a:ext>
            </a:extLst>
          </p:cNvPr>
          <p:cNvPicPr>
            <a:picLocks noChangeAspect="1"/>
          </p:cNvPicPr>
          <p:nvPr/>
        </p:nvPicPr>
        <p:blipFill>
          <a:blip r:embed="rId4"/>
          <a:stretch>
            <a:fillRect/>
          </a:stretch>
        </p:blipFill>
        <p:spPr>
          <a:xfrm>
            <a:off x="5954029" y="1459523"/>
            <a:ext cx="3170747" cy="2233247"/>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a:latin typeface="Century Gothic" panose="020B0502020202020204" pitchFamily="34" charset="0"/>
              </a:rPr>
              <a:t>Season of Creation</a:t>
            </a: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a:latin typeface="Century Gothic" panose="020B0502020202020204" pitchFamily="34" charset="0"/>
              </a:rPr>
              <a:t>Jubilee activities</a:t>
            </a: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panose="020B0502020202020204" pitchFamily="34" charset="0"/>
              </a:rPr>
              <a:t>Fundraise this term</a:t>
            </a: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p:txBody>
          <a:bodyPr/>
          <a:lstStyle/>
          <a:p>
            <a:pPr marL="0" indent="0">
              <a:buNone/>
            </a:pPr>
            <a:r>
              <a:rPr lang="en-US">
                <a:latin typeface="Century Gothic" panose="020B0502020202020204" pitchFamily="34" charset="0"/>
                <a:hlinkClick r:id="rId2"/>
              </a:rPr>
              <a:t>Watch our national assembly</a:t>
            </a:r>
            <a:endParaRPr lang="en-US">
              <a:latin typeface="Century Gothic" panose="020B0502020202020204" pitchFamily="34" charset="0"/>
            </a:endParaRPr>
          </a:p>
          <a:p>
            <a:endParaRPr lang="en-US"/>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p:txBody>
          <a:bodyPr/>
          <a:lstStyle/>
          <a:p>
            <a:pPr marL="0" indent="0">
              <a:buNone/>
            </a:pPr>
            <a:r>
              <a:rPr lang="en-US">
                <a:latin typeface="Century Gothic" panose="020B0502020202020204" pitchFamily="34" charset="0"/>
                <a:hlinkClick r:id="rId3"/>
              </a:rPr>
              <a:t>Order an Autumn fundraising pack</a:t>
            </a:r>
            <a:endParaRPr lang="en-US">
              <a:latin typeface="Century Gothic" panose="020B0502020202020204" pitchFamily="34" charset="0"/>
            </a:endParaRPr>
          </a:p>
          <a:p>
            <a:pPr marL="0" indent="0">
              <a:buNone/>
            </a:pPr>
            <a:r>
              <a:rPr lang="en-US">
                <a:latin typeface="Century Gothic" panose="020B0502020202020204" pitchFamily="34" charset="0"/>
                <a:hlinkClick r:id="rId4"/>
              </a:rPr>
              <a:t>Watch our new animation on water</a:t>
            </a:r>
            <a:endParaRPr lang="en-US">
              <a:latin typeface="Century Gothic" panose="020B0502020202020204" pitchFamily="34" charset="0"/>
            </a:endParaRPr>
          </a:p>
          <a:p>
            <a:endParaRPr lang="en-US"/>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p:txBody>
          <a:bodyPr/>
          <a:lstStyle/>
          <a:p>
            <a:pPr marL="0" indent="0">
              <a:buNone/>
            </a:pPr>
            <a:r>
              <a:rPr lang="en-US">
                <a:latin typeface="Century Gothic" panose="020B0502020202020204" pitchFamily="34" charset="0"/>
                <a:hlinkClick r:id="rId5"/>
              </a:rPr>
              <a:t>Make the Jubilee Pledge</a:t>
            </a:r>
            <a:endParaRPr lang="en-US">
              <a:latin typeface="Century Gothic" panose="020B0502020202020204" pitchFamily="34" charset="0"/>
            </a:endParaRPr>
          </a:p>
          <a:p>
            <a:pPr marL="0" indent="0">
              <a:buNone/>
            </a:pPr>
            <a:r>
              <a:rPr lang="en-US">
                <a:latin typeface="Century Gothic" panose="020B0502020202020204" pitchFamily="34" charset="0"/>
                <a:hlinkClick r:id="rId6"/>
              </a:rPr>
              <a:t>Tell us about your Jubilee Debt action!</a:t>
            </a:r>
            <a:endParaRPr lang="en-US">
              <a:latin typeface="Century Gothic" panose="020B0502020202020204" pitchFamily="34" charset="0"/>
            </a:endParaRPr>
          </a:p>
          <a:p>
            <a:pPr marL="0" indent="0">
              <a:buNone/>
            </a:pPr>
            <a:endParaRPr lang="en-US"/>
          </a:p>
        </p:txBody>
      </p:sp>
      <p:pic>
        <p:nvPicPr>
          <p:cNvPr id="5" name="Picture Placeholder 4" descr="A poster with a person standing in front of a large cylinder&#10;&#10;AI-generated content may be incorrect.">
            <a:extLst>
              <a:ext uri="{FF2B5EF4-FFF2-40B4-BE49-F238E27FC236}">
                <a16:creationId xmlns:a16="http://schemas.microsoft.com/office/drawing/2014/main" id="{0F0AFF38-4E6D-1A30-CBE2-63532FFA9410}"/>
              </a:ext>
            </a:extLst>
          </p:cNvPr>
          <p:cNvPicPr>
            <a:picLocks noGrp="1" noChangeAspect="1"/>
          </p:cNvPicPr>
          <p:nvPr>
            <p:ph type="pic" sz="quarter" idx="30"/>
          </p:nvPr>
        </p:nvPicPr>
        <p:blipFill>
          <a:blip r:embed="rId7" cstate="email">
            <a:extLst>
              <a:ext uri="{28A0092B-C50C-407E-A947-70E740481C1C}">
                <a14:useLocalDpi xmlns:a14="http://schemas.microsoft.com/office/drawing/2010/main"/>
              </a:ext>
            </a:extLst>
          </a:blip>
          <a:srcRect/>
          <a:stretch>
            <a:fillRect/>
          </a:stretch>
        </p:blipFill>
        <p:spPr>
          <a:xfrm rot="5400000">
            <a:off x="3895725" y="606426"/>
            <a:ext cx="1352550" cy="2660650"/>
          </a:xfrm>
        </p:spPr>
      </p:pic>
      <p:pic>
        <p:nvPicPr>
          <p:cNvPr id="7" name="Picture Placeholder 6" descr="A group of people holding a banner&#10;&#10;AI-generated content may be incorrect.">
            <a:extLst>
              <a:ext uri="{FF2B5EF4-FFF2-40B4-BE49-F238E27FC236}">
                <a16:creationId xmlns:a16="http://schemas.microsoft.com/office/drawing/2014/main" id="{62AE6062-9BEA-F26F-08E4-D68552D80AEC}"/>
              </a:ext>
            </a:extLst>
          </p:cNvPr>
          <p:cNvPicPr>
            <a:picLocks noGrp="1" noChangeAspect="1"/>
          </p:cNvPicPr>
          <p:nvPr>
            <p:ph type="pic" sz="quarter" idx="31"/>
          </p:nvPr>
        </p:nvPicPr>
        <p:blipFill>
          <a:blip r:embed="rId8" cstate="email">
            <a:extLst>
              <a:ext uri="{28A0092B-C50C-407E-A947-70E740481C1C}">
                <a14:useLocalDpi xmlns:a14="http://schemas.microsoft.com/office/drawing/2010/main"/>
              </a:ext>
            </a:extLst>
          </a:blip>
          <a:srcRect/>
          <a:stretch>
            <a:fillRect/>
          </a:stretch>
        </p:blipFill>
        <p:spPr/>
      </p:pic>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17</a:t>
            </a:fld>
            <a:endParaRPr lang="en-US"/>
          </a:p>
        </p:txBody>
      </p:sp>
      <p:pic>
        <p:nvPicPr>
          <p:cNvPr id="2" name="Picture Placeholder 1" descr="A blue background with colorful lines and text&#10;&#10;AI-generated content may be incorrect.">
            <a:extLst>
              <a:ext uri="{FF2B5EF4-FFF2-40B4-BE49-F238E27FC236}">
                <a16:creationId xmlns:a16="http://schemas.microsoft.com/office/drawing/2014/main" id="{8213B807-AE87-5095-E025-4FE1A19EA8C1}"/>
              </a:ext>
            </a:extLst>
          </p:cNvPr>
          <p:cNvPicPr>
            <a:picLocks noGrp="1" noChangeAspect="1"/>
          </p:cNvPicPr>
          <p:nvPr>
            <p:ph type="pic" sz="quarter" idx="16"/>
          </p:nvPr>
        </p:nvPicPr>
        <p:blipFill>
          <a:blip r:embed="rId9" cstate="email">
            <a:extLst>
              <a:ext uri="{28A0092B-C50C-407E-A947-70E740481C1C}">
                <a14:useLocalDpi xmlns:a14="http://schemas.microsoft.com/office/drawing/2010/main"/>
              </a:ext>
            </a:extLst>
          </a:blip>
          <a:srcRect/>
          <a:stretch>
            <a:fillRect/>
          </a:stretch>
        </p:blipFill>
        <p:spPr>
          <a:xfrm>
            <a:off x="317501" y="1260475"/>
            <a:ext cx="2660650" cy="1352550"/>
          </a:xfrm>
          <a:prstGeom prst="rect">
            <a:avLst/>
          </a:prstGeom>
        </p:spPr>
      </p:pic>
    </p:spTree>
    <p:extLst>
      <p:ext uri="{BB962C8B-B14F-4D97-AF65-F5344CB8AC3E}">
        <p14:creationId xmlns:p14="http://schemas.microsoft.com/office/powerpoint/2010/main" val="1858560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52581" y="1490633"/>
            <a:ext cx="3094754" cy="3754874"/>
          </a:xfrm>
        </p:spPr>
        <p:txBody>
          <a:bodyPr/>
          <a:lstStyle/>
          <a:p>
            <a:pPr rtl="0" fontAlgn="base"/>
            <a:br>
              <a:rPr lang="en-US" dirty="0">
                <a:latin typeface="Century Gothic" panose="020B0502020202020204" pitchFamily="34" charset="0"/>
              </a:rPr>
            </a:br>
            <a:r>
              <a:rPr lang="en-US" dirty="0">
                <a:solidFill>
                  <a:srgbClr val="000000"/>
                </a:solidFill>
                <a:latin typeface="Century Gothic" panose="020B0502020202020204" pitchFamily="34" charset="0"/>
                <a:cs typeface="Times New Roman"/>
              </a:rPr>
              <a:t>God of grace and mercy, we give you thanks for all the wonderful things you have done for us. May we turn to you with thanks and praise. Amen.</a:t>
            </a:r>
            <a:br>
              <a:rPr lang="en-US" dirty="0">
                <a:latin typeface="Century Gothic" panose="020B0502020202020204" pitchFamily="34" charset="0"/>
              </a:rPr>
            </a:br>
            <a:br>
              <a:rPr lang="en-US" sz="1800" dirty="0">
                <a:latin typeface="Century Gothic"/>
              </a:rPr>
            </a:br>
            <a:br>
              <a:rPr lang="en-US" dirty="0">
                <a:latin typeface="Century Gothic"/>
              </a:rPr>
            </a:br>
            <a:endParaRPr lang="en-US" dirty="0"/>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3491110" cy="346249"/>
          </a:xfrm>
          <a:prstGeom prst="rect">
            <a:avLst/>
          </a:prstGeom>
          <a:noFill/>
        </p:spPr>
        <p:txBody>
          <a:bodyPr wrap="square" lIns="68580" tIns="34290" rIns="68580" bIns="34290" rtlCol="0" anchor="t">
            <a:spAutoFit/>
          </a:bodyPr>
          <a:lstStyle/>
          <a:p>
            <a:r>
              <a:rPr lang="en-US" b="1">
                <a:latin typeface="Century Gothic"/>
                <a:cs typeface="Segoe UI"/>
              </a:rPr>
              <a:t>Gospel: Luke 17: 11-19</a:t>
            </a:r>
            <a:endParaRPr lang="en-US" b="1">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394392" y="4425764"/>
            <a:ext cx="5425188" cy="542823"/>
            <a:chOff x="344402" y="5655667"/>
            <a:chExt cx="7233584" cy="723764"/>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368209" y="843906"/>
            <a:ext cx="8509604" cy="4385816"/>
          </a:xfrm>
          <a:prstGeom prst="rect">
            <a:avLst/>
          </a:prstGeom>
          <a:noFill/>
        </p:spPr>
        <p:txBody>
          <a:bodyPr wrap="square" lIns="68580" tIns="34290" rIns="68580" bIns="34290" anchor="t">
            <a:spAutoFit/>
          </a:bodyPr>
          <a:lstStyle/>
          <a:p>
            <a:pPr algn="l"/>
            <a:r>
              <a:rPr lang="en-GB" sz="1650" dirty="0">
                <a:latin typeface="Century Gothic"/>
                <a:cs typeface="Times New Roman"/>
              </a:rPr>
              <a:t>As Jesus made his way to Jerusalem, he went along the border between Samaria and Galilee. He was going into a village when he was met by ten men suffering from a skin disease. They stood at a distance and shouted, “Jesus! Master! Take pity on us!”</a:t>
            </a:r>
            <a:endParaRPr lang="en-US" dirty="0">
              <a:latin typeface="Century Gothic"/>
              <a:cs typeface="Times New Roman"/>
            </a:endParaRPr>
          </a:p>
          <a:p>
            <a:pPr algn="l"/>
            <a:endParaRPr lang="en-GB" sz="1650" dirty="0">
              <a:latin typeface="Century Gothic"/>
              <a:cs typeface="Times New Roman"/>
            </a:endParaRPr>
          </a:p>
          <a:p>
            <a:pPr algn="l"/>
            <a:r>
              <a:rPr lang="en-GB" sz="1650" dirty="0">
                <a:latin typeface="Century Gothic"/>
                <a:cs typeface="Times New Roman"/>
              </a:rPr>
              <a:t>Jesus saw them and said to them, “Go and let the priests examine you.”</a:t>
            </a:r>
            <a:endParaRPr lang="en-GB" dirty="0">
              <a:latin typeface="Century Gothic"/>
            </a:endParaRPr>
          </a:p>
          <a:p>
            <a:pPr algn="l"/>
            <a:endParaRPr lang="en-GB" sz="1650" dirty="0">
              <a:latin typeface="Century Gothic"/>
              <a:cs typeface="Times New Roman"/>
            </a:endParaRPr>
          </a:p>
          <a:p>
            <a:pPr algn="l"/>
            <a:r>
              <a:rPr lang="en-GB" sz="1650" dirty="0">
                <a:latin typeface="Century Gothic"/>
                <a:cs typeface="Times New Roman"/>
              </a:rPr>
              <a:t>On the way they were made clean. When one of them saw that he was healed, he came back, praising God in a loud voice. He threw himself to the ground at Jesus’ feet and thanked him. The man was a Samaritan. </a:t>
            </a:r>
            <a:endParaRPr lang="en-GB" dirty="0">
              <a:latin typeface="Century Gothic"/>
              <a:cs typeface="Times New Roman"/>
            </a:endParaRPr>
          </a:p>
          <a:p>
            <a:pPr algn="l"/>
            <a:endParaRPr lang="en-GB" sz="1650" dirty="0">
              <a:latin typeface="Century Gothic"/>
              <a:cs typeface="Times New Roman"/>
            </a:endParaRPr>
          </a:p>
          <a:p>
            <a:pPr algn="l"/>
            <a:r>
              <a:rPr lang="en-GB" sz="1650" dirty="0">
                <a:latin typeface="Century Gothic"/>
                <a:cs typeface="Times New Roman"/>
              </a:rPr>
              <a:t>Jesus said, “There were ten men who were healed; where are the other nine? Why is this foreigner the only one who cam back to give thanks to God?” And Jesus said to him, “Get up and go; your faith has made you well.”</a:t>
            </a:r>
            <a:endParaRPr lang="en-GB" dirty="0">
              <a:latin typeface="Century Gothic"/>
            </a:endParaRPr>
          </a:p>
          <a:p>
            <a:endParaRPr lang="en-GB" sz="1650" dirty="0">
              <a:latin typeface="Century Gothic"/>
              <a:cs typeface="Times New Roman"/>
            </a:endParaRPr>
          </a:p>
          <a:p>
            <a:endParaRPr lang="en-GB" sz="1650" dirty="0">
              <a:latin typeface="Century Gothic"/>
              <a:cs typeface="Times New Roman"/>
            </a:endParaRPr>
          </a:p>
          <a:p>
            <a:endParaRPr lang="en-GB" sz="1650" dirty="0">
              <a:solidFill>
                <a:srgbClr val="000000"/>
              </a:solidFill>
              <a:latin typeface="Century Gothic"/>
              <a:ea typeface="Times New Roman" panose="02020603050405020304" pitchFamily="18" charset="0"/>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791532"/>
            <a:ext cx="8574693" cy="3970318"/>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468003" y="787997"/>
            <a:ext cx="8715053"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467337" y="1378159"/>
            <a:ext cx="4872478" cy="311623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Century Gothic"/>
                <a:cs typeface="Times New Roman"/>
              </a:rPr>
              <a:t>Today we heard that Jesus gave the amazing gift of good health to ten men who all had an illness called leprosy. But what happened afterwards? Did all the men say thank you for the gift they had been given?</a:t>
            </a:r>
            <a:endParaRPr lang="en-GB">
              <a:latin typeface="Century Gothic"/>
            </a:endParaRPr>
          </a:p>
          <a:p>
            <a:pPr algn="l"/>
            <a:endParaRPr lang="en-GB">
              <a:latin typeface="Century Gothic"/>
              <a:cs typeface="Times New Roman"/>
            </a:endParaRPr>
          </a:p>
          <a:p>
            <a:pPr algn="l"/>
            <a:r>
              <a:rPr lang="en-GB">
                <a:latin typeface="Century Gothic"/>
                <a:cs typeface="Times New Roman"/>
              </a:rPr>
              <a:t>While all ten men were happy to receive the gift, only one of them gave thanks to Jesus and praised God.</a:t>
            </a:r>
          </a:p>
          <a:p>
            <a:endParaRPr lang="en-GB">
              <a:latin typeface="Century Gothic"/>
            </a:endParaRPr>
          </a:p>
        </p:txBody>
      </p:sp>
      <p:pic>
        <p:nvPicPr>
          <p:cNvPr id="10" name="Picture 9" descr="A group of people praying in a church&#10;&#10;AI-generated content may be incorrect.">
            <a:extLst>
              <a:ext uri="{FF2B5EF4-FFF2-40B4-BE49-F238E27FC236}">
                <a16:creationId xmlns:a16="http://schemas.microsoft.com/office/drawing/2014/main" id="{6EAA6151-11AA-C679-EB99-ABFE83854F28}"/>
              </a:ext>
            </a:extLst>
          </p:cNvPr>
          <p:cNvPicPr>
            <a:picLocks noChangeAspect="1"/>
          </p:cNvPicPr>
          <p:nvPr/>
        </p:nvPicPr>
        <p:blipFill>
          <a:blip r:embed="rId5"/>
          <a:srcRect l="50123" t="33359" r="25710" b="36015"/>
          <a:stretch>
            <a:fillRect/>
          </a:stretch>
        </p:blipFill>
        <p:spPr>
          <a:xfrm>
            <a:off x="5361857" y="1326524"/>
            <a:ext cx="3505589" cy="2908573"/>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62922-A73F-572E-052F-F3FCBAA911B6}"/>
              </a:ext>
            </a:extLst>
          </p:cNvPr>
          <p:cNvSpPr txBox="1"/>
          <p:nvPr/>
        </p:nvSpPr>
        <p:spPr>
          <a:xfrm>
            <a:off x="285056" y="959246"/>
            <a:ext cx="4290623"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atin typeface="Century Gothic"/>
                <a:cs typeface="Times New Roman"/>
              </a:rPr>
              <a:t>This illness can be very painful.</a:t>
            </a:r>
            <a:endParaRPr lang="en-US"/>
          </a:p>
          <a:p>
            <a:endParaRPr lang="en-US">
              <a:latin typeface="Century Gothic"/>
              <a:cs typeface="Times New Roman"/>
            </a:endParaRPr>
          </a:p>
          <a:p>
            <a:r>
              <a:rPr lang="en-US">
                <a:latin typeface="Century Gothic"/>
                <a:cs typeface="Times New Roman"/>
              </a:rPr>
              <a:t>People with leprosy couldn’t get too close to others for fear of making them sick too. They couldn’t even hug their families or friends anymore. </a:t>
            </a:r>
            <a:endParaRPr lang="en-US"/>
          </a:p>
          <a:p>
            <a:r>
              <a:rPr lang="en-US">
                <a:latin typeface="Century Gothic"/>
                <a:cs typeface="Times New Roman"/>
              </a:rPr>
              <a:t>They had to live separately to everyone else. </a:t>
            </a:r>
          </a:p>
          <a:p>
            <a:endParaRPr lang="en-US">
              <a:latin typeface="Century Gothic"/>
              <a:cs typeface="Times New Roman"/>
            </a:endParaRPr>
          </a:p>
          <a:p>
            <a:r>
              <a:rPr lang="en-US">
                <a:latin typeface="Century Gothic"/>
                <a:cs typeface="Times New Roman"/>
              </a:rPr>
              <a:t>Imagine if you weren’t able to hug or be near the people you love. How would you feel?</a:t>
            </a:r>
            <a:endParaRPr lang="en-US">
              <a:latin typeface="Century Gothic"/>
            </a:endParaRPr>
          </a:p>
          <a:p>
            <a:endParaRPr lang="en-US">
              <a:latin typeface="Century Gothic"/>
              <a:cs typeface="Times New Roman"/>
            </a:endParaRPr>
          </a:p>
          <a:p>
            <a:endParaRPr lang="en-US">
              <a:latin typeface="Century Gothic"/>
              <a:cs typeface="Times New Roman"/>
            </a:endParaRPr>
          </a:p>
          <a:p>
            <a:endParaRPr lang="en-US">
              <a:latin typeface="Century Gothic"/>
              <a:cs typeface="Times New Roman"/>
            </a:endParaRPr>
          </a:p>
        </p:txBody>
      </p:sp>
      <p:pic>
        <p:nvPicPr>
          <p:cNvPr id="5" name="Picture 4" descr="A person sitting with their arms crossed&#10;&#10;AI-generated content may be incorrect.">
            <a:extLst>
              <a:ext uri="{FF2B5EF4-FFF2-40B4-BE49-F238E27FC236}">
                <a16:creationId xmlns:a16="http://schemas.microsoft.com/office/drawing/2014/main" id="{A4CF57E6-5730-794E-AA82-BA919E0FFD69}"/>
              </a:ext>
            </a:extLst>
          </p:cNvPr>
          <p:cNvPicPr>
            <a:picLocks noChangeAspect="1"/>
          </p:cNvPicPr>
          <p:nvPr/>
        </p:nvPicPr>
        <p:blipFill>
          <a:blip r:embed="rId3"/>
          <a:stretch>
            <a:fillRect/>
          </a:stretch>
        </p:blipFill>
        <p:spPr>
          <a:xfrm>
            <a:off x="4575587" y="956153"/>
            <a:ext cx="4318407" cy="3232255"/>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869C3-CD0B-2AAD-3B22-6885E296DF3A}"/>
              </a:ext>
            </a:extLst>
          </p:cNvPr>
          <p:cNvSpPr txBox="1"/>
          <p:nvPr/>
        </p:nvSpPr>
        <p:spPr>
          <a:xfrm>
            <a:off x="9429750" y="647700"/>
            <a:ext cx="3467100"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164F200-3848-E2A1-85C8-E7D45D853C8D}"/>
              </a:ext>
            </a:extLst>
          </p:cNvPr>
          <p:cNvSpPr txBox="1"/>
          <p:nvPr/>
        </p:nvSpPr>
        <p:spPr>
          <a:xfrm>
            <a:off x="231301" y="818559"/>
            <a:ext cx="4534030" cy="45012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a:latin typeface="Century Gothic"/>
                <a:cs typeface="Times New Roman"/>
              </a:rPr>
              <a:t>How do you think the men felt when they </a:t>
            </a:r>
            <a:r>
              <a:rPr lang="en-US" err="1">
                <a:latin typeface="Century Gothic"/>
                <a:cs typeface="Times New Roman"/>
              </a:rPr>
              <a:t>realised</a:t>
            </a:r>
            <a:r>
              <a:rPr lang="en-US">
                <a:latin typeface="Century Gothic"/>
                <a:cs typeface="Times New Roman"/>
              </a:rPr>
              <a:t> that they were well again? </a:t>
            </a:r>
          </a:p>
          <a:p>
            <a:pPr algn="l"/>
            <a:endParaRPr lang="en-US">
              <a:latin typeface="Century Gothic"/>
              <a:cs typeface="Times New Roman"/>
            </a:endParaRPr>
          </a:p>
          <a:p>
            <a:pPr algn="l"/>
            <a:r>
              <a:rPr lang="en-US">
                <a:latin typeface="Century Gothic"/>
                <a:cs typeface="Times New Roman"/>
              </a:rPr>
              <a:t>What do you think the nine men who didn’t return to Jesus did instead?</a:t>
            </a:r>
            <a:endParaRPr lang="en-US">
              <a:latin typeface="Century Gothic"/>
            </a:endParaRPr>
          </a:p>
          <a:p>
            <a:pPr algn="l"/>
            <a:endParaRPr lang="en-US">
              <a:latin typeface="Century Gothic"/>
              <a:cs typeface="Times New Roman"/>
            </a:endParaRPr>
          </a:p>
          <a:p>
            <a:pPr algn="l"/>
            <a:r>
              <a:rPr lang="en-US">
                <a:latin typeface="Century Gothic"/>
                <a:cs typeface="Times New Roman"/>
              </a:rPr>
              <a:t>Perhaps they ran home to their families and friends? After all, they’d been living away from them for ages. </a:t>
            </a:r>
          </a:p>
          <a:p>
            <a:pPr algn="l"/>
            <a:endParaRPr lang="en-US">
              <a:latin typeface="Century Gothic"/>
              <a:cs typeface="Times New Roman"/>
            </a:endParaRPr>
          </a:p>
          <a:p>
            <a:pPr algn="l"/>
            <a:r>
              <a:rPr lang="en-US">
                <a:latin typeface="Century Gothic"/>
                <a:cs typeface="Times New Roman"/>
              </a:rPr>
              <a:t>Can you imagine how excited they were and how happy their families must have been to see them again?</a:t>
            </a:r>
            <a:endParaRPr lang="en-US">
              <a:latin typeface="Century Gothic"/>
            </a:endParaRPr>
          </a:p>
          <a:p>
            <a:endParaRPr lang="en-US">
              <a:latin typeface="Century Gothic"/>
              <a:cs typeface="Times New Roman"/>
            </a:endParaRPr>
          </a:p>
          <a:p>
            <a:endParaRPr lang="en-US">
              <a:latin typeface="Century Gothic"/>
              <a:cs typeface="Times New Roman"/>
            </a:endParaRPr>
          </a:p>
        </p:txBody>
      </p:sp>
      <p:pic>
        <p:nvPicPr>
          <p:cNvPr id="4" name="Picture 3" descr="A group of people with their hands up in the air&#10;&#10;AI-generated content may be incorrect.">
            <a:extLst>
              <a:ext uri="{FF2B5EF4-FFF2-40B4-BE49-F238E27FC236}">
                <a16:creationId xmlns:a16="http://schemas.microsoft.com/office/drawing/2014/main" id="{85901DD8-C724-C318-EBC6-9B016E073E0F}"/>
              </a:ext>
            </a:extLst>
          </p:cNvPr>
          <p:cNvPicPr>
            <a:picLocks noChangeAspect="1"/>
          </p:cNvPicPr>
          <p:nvPr/>
        </p:nvPicPr>
        <p:blipFill>
          <a:blip r:embed="rId3"/>
          <a:srcRect r="33743"/>
          <a:stretch>
            <a:fillRect/>
          </a:stretch>
        </p:blipFill>
        <p:spPr>
          <a:xfrm>
            <a:off x="4768745" y="993098"/>
            <a:ext cx="4152712" cy="3489280"/>
          </a:xfrm>
          <a:prstGeom prst="rect">
            <a:avLst/>
          </a:prstGeom>
        </p:spPr>
      </p:pic>
    </p:spTree>
    <p:extLst>
      <p:ext uri="{BB962C8B-B14F-4D97-AF65-F5344CB8AC3E}">
        <p14:creationId xmlns:p14="http://schemas.microsoft.com/office/powerpoint/2010/main" val="227958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4F9584-9540-6EA5-93D5-2AFB20C13A70}"/>
              </a:ext>
            </a:extLst>
          </p:cNvPr>
          <p:cNvSpPr txBox="1"/>
          <p:nvPr/>
        </p:nvSpPr>
        <p:spPr>
          <a:xfrm>
            <a:off x="5156614" y="1066605"/>
            <a:ext cx="3772058" cy="367023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Century Gothic"/>
                <a:cs typeface="Times New Roman"/>
              </a:rPr>
              <a:t>Though the nine other men were really happy to be healed, they didn’t return to Jesus to give thanks for what he had done.</a:t>
            </a:r>
            <a:endParaRPr lang="en-US">
              <a:latin typeface="Century Gothic"/>
              <a:cs typeface="Times New Roman"/>
            </a:endParaRPr>
          </a:p>
          <a:p>
            <a:pPr algn="l"/>
            <a:endParaRPr lang="en-GB">
              <a:latin typeface="Century Gothic"/>
              <a:cs typeface="Times New Roman"/>
            </a:endParaRPr>
          </a:p>
          <a:p>
            <a:pPr algn="l"/>
            <a:r>
              <a:rPr lang="en-GB">
                <a:latin typeface="Century Gothic"/>
                <a:cs typeface="Times New Roman"/>
              </a:rPr>
              <a:t>Only one man went back to show how grateful he was for the gift of health and a new life with his family.</a:t>
            </a:r>
            <a:endParaRPr lang="en-US">
              <a:latin typeface="Century Gothic"/>
            </a:endParaRPr>
          </a:p>
          <a:p>
            <a:pPr algn="l"/>
            <a:endParaRPr lang="en-GB">
              <a:latin typeface="Century Gothic"/>
              <a:cs typeface="Times New Roman"/>
            </a:endParaRPr>
          </a:p>
          <a:p>
            <a:pPr algn="l"/>
            <a:r>
              <a:rPr lang="en-GB">
                <a:latin typeface="Century Gothic"/>
                <a:cs typeface="Times New Roman"/>
              </a:rPr>
              <a:t>What has God given to you? </a:t>
            </a:r>
          </a:p>
          <a:p>
            <a:endParaRPr lang="en-GB">
              <a:latin typeface="Century Gothic"/>
              <a:cs typeface="Times New Roman"/>
            </a:endParaRPr>
          </a:p>
          <a:p>
            <a:endParaRPr lang="en-GB">
              <a:latin typeface="Century Gothic"/>
              <a:cs typeface="Times New Roman"/>
            </a:endParaRPr>
          </a:p>
        </p:txBody>
      </p:sp>
      <p:pic>
        <p:nvPicPr>
          <p:cNvPr id="4" name="Picture 3" descr="A group of children sitting on couches and holding cups&#10;&#10;AI-generated content may be incorrect.">
            <a:extLst>
              <a:ext uri="{FF2B5EF4-FFF2-40B4-BE49-F238E27FC236}">
                <a16:creationId xmlns:a16="http://schemas.microsoft.com/office/drawing/2014/main" id="{CD7F6468-B06D-9F1B-73E2-7E0DA84F0765}"/>
              </a:ext>
            </a:extLst>
          </p:cNvPr>
          <p:cNvPicPr>
            <a:picLocks noChangeAspect="1"/>
          </p:cNvPicPr>
          <p:nvPr/>
        </p:nvPicPr>
        <p:blipFill>
          <a:blip r:embed="rId3"/>
          <a:stretch>
            <a:fillRect/>
          </a:stretch>
        </p:blipFill>
        <p:spPr>
          <a:xfrm>
            <a:off x="208456" y="1068049"/>
            <a:ext cx="4829644" cy="3176040"/>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229078" y="1135541"/>
            <a:ext cx="4663495"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dirty="0">
                <a:solidFill>
                  <a:srgbClr val="000000"/>
                </a:solidFill>
                <a:latin typeface="Century Gothic"/>
                <a:ea typeface="+mn-lt"/>
                <a:cs typeface="Times New Roman"/>
              </a:rPr>
              <a:t>Like the man who returned to Jesus, we should praise and thank God for all the amazing things that we have been given. </a:t>
            </a:r>
            <a:endParaRPr lang="en-US">
              <a:solidFill>
                <a:srgbClr val="000000"/>
              </a:solidFill>
              <a:latin typeface="Century Gothic"/>
              <a:ea typeface="+mn-lt"/>
              <a:cs typeface="Times New Roman"/>
            </a:endParaRPr>
          </a:p>
          <a:p>
            <a:endParaRPr lang="en-GB">
              <a:solidFill>
                <a:srgbClr val="000000"/>
              </a:solidFill>
              <a:latin typeface="Century Gothic"/>
              <a:ea typeface="+mn-lt"/>
              <a:cs typeface="Times New Roman"/>
            </a:endParaRPr>
          </a:p>
          <a:p>
            <a:r>
              <a:rPr lang="en-GB" dirty="0">
                <a:solidFill>
                  <a:srgbClr val="000000"/>
                </a:solidFill>
                <a:latin typeface="Century Gothic"/>
                <a:ea typeface="+mn-lt"/>
                <a:cs typeface="Times New Roman"/>
              </a:rPr>
              <a:t>When we see all that we have as a gift from God</a:t>
            </a:r>
            <a:r>
              <a:rPr lang="en-GB" dirty="0">
                <a:latin typeface="Century Gothic"/>
                <a:cs typeface="Times New Roman"/>
              </a:rPr>
              <a:t>, it is easier to share what we have. It makes us want to care for the earth and make it a fairer place for all people to live – a place where all people have enough food to eat, safe water to drink, a home to live in.</a:t>
            </a:r>
            <a:endParaRPr lang="en-US" dirty="0">
              <a:latin typeface="Century Gothic"/>
            </a:endParaRPr>
          </a:p>
          <a:p>
            <a:endParaRPr lang="en-GB">
              <a:latin typeface="Century Gothic"/>
              <a:cs typeface="Times New Roman"/>
            </a:endParaRPr>
          </a:p>
          <a:p>
            <a:endParaRPr lang="en-US">
              <a:latin typeface="Century Gothic"/>
              <a:cs typeface="Times New Roman"/>
            </a:endParaRPr>
          </a:p>
          <a:p>
            <a:endParaRPr lang="en-US">
              <a:latin typeface="Century Gothic"/>
              <a:cs typeface="Times New Roman"/>
            </a:endParaRPr>
          </a:p>
        </p:txBody>
      </p:sp>
      <p:pic>
        <p:nvPicPr>
          <p:cNvPr id="3" name="Picture 2" descr="A group of people holding signs and waving&#10;&#10;AI-generated content may be incorrect.">
            <a:extLst>
              <a:ext uri="{FF2B5EF4-FFF2-40B4-BE49-F238E27FC236}">
                <a16:creationId xmlns:a16="http://schemas.microsoft.com/office/drawing/2014/main" id="{BDE6E97C-C005-E82D-9B73-A644BFB24E22}"/>
              </a:ext>
            </a:extLst>
          </p:cNvPr>
          <p:cNvPicPr>
            <a:picLocks noChangeAspect="1"/>
          </p:cNvPicPr>
          <p:nvPr/>
        </p:nvPicPr>
        <p:blipFill>
          <a:blip r:embed="rId3"/>
          <a:stretch>
            <a:fillRect/>
          </a:stretch>
        </p:blipFill>
        <p:spPr>
          <a:xfrm>
            <a:off x="4889230" y="1288297"/>
            <a:ext cx="4063463" cy="2712205"/>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81AC09-FEED-085F-BF48-52366811F473}"/>
              </a:ext>
            </a:extLst>
          </p:cNvPr>
          <p:cNvSpPr txBox="1"/>
          <p:nvPr/>
        </p:nvSpPr>
        <p:spPr>
          <a:xfrm>
            <a:off x="5592261" y="907184"/>
            <a:ext cx="3428086"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latin typeface="Century Gothic"/>
                <a:ea typeface="+mn-lt"/>
                <a:cs typeface="+mn-lt"/>
              </a:rPr>
              <a:t>This is Adi with her children. Adi is thankful a water tank has been built close to where she lives. Before, she had to walk five hours to fetch clean water for her family, leaving her children alone.</a:t>
            </a:r>
            <a:endParaRPr lang="en-US" sz="1800" dirty="0">
              <a:solidFill>
                <a:srgbClr val="000000"/>
              </a:solidFill>
              <a:latin typeface="Century Gothic"/>
              <a:ea typeface="+mn-lt"/>
              <a:cs typeface="+mn-lt"/>
            </a:endParaRPr>
          </a:p>
          <a:p>
            <a:endParaRPr lang="en-US" sz="1800" dirty="0">
              <a:latin typeface="Century Gothic"/>
              <a:ea typeface="+mn-lt"/>
              <a:cs typeface="+mn-lt"/>
            </a:endParaRPr>
          </a:p>
          <a:p>
            <a:r>
              <a:rPr lang="en-US" sz="1800" dirty="0">
                <a:latin typeface="Century Gothic"/>
                <a:ea typeface="+mn-lt"/>
                <a:cs typeface="+mn-lt"/>
              </a:rPr>
              <a:t>"This water tank is a blessing for us," says Adi. "Instead of walking five hours for water, we can now spend time with our children."</a:t>
            </a:r>
            <a:br>
              <a:rPr lang="en-US" sz="1800" dirty="0">
                <a:latin typeface="Century Gothic"/>
                <a:ea typeface="+mn-lt"/>
                <a:cs typeface="+mn-lt"/>
              </a:rPr>
            </a:br>
            <a:br>
              <a:rPr lang="en-US" sz="1800" dirty="0">
                <a:latin typeface="Century Gothic"/>
                <a:ea typeface="+mn-lt"/>
                <a:cs typeface="+mn-lt"/>
              </a:rPr>
            </a:br>
            <a:endParaRPr lang="en-US" sz="1800">
              <a:solidFill>
                <a:srgbClr val="38383C"/>
              </a:solidFill>
              <a:latin typeface="Century Gothic"/>
              <a:cs typeface="Arial"/>
            </a:endParaRPr>
          </a:p>
        </p:txBody>
      </p:sp>
      <p:pic>
        <p:nvPicPr>
          <p:cNvPr id="3" name="Picture 2" descr="A group of people standing in front of a hut&#10;&#10;AI-generated content may be incorrect.">
            <a:extLst>
              <a:ext uri="{FF2B5EF4-FFF2-40B4-BE49-F238E27FC236}">
                <a16:creationId xmlns:a16="http://schemas.microsoft.com/office/drawing/2014/main" id="{9899B672-C478-2842-CDEE-23F2DE251B75}"/>
              </a:ext>
            </a:extLst>
          </p:cNvPr>
          <p:cNvPicPr>
            <a:picLocks noChangeAspect="1"/>
          </p:cNvPicPr>
          <p:nvPr/>
        </p:nvPicPr>
        <p:blipFill>
          <a:blip r:embed="rId3"/>
          <a:stretch>
            <a:fillRect/>
          </a:stretch>
        </p:blipFill>
        <p:spPr>
          <a:xfrm>
            <a:off x="224853" y="908779"/>
            <a:ext cx="5218451" cy="3916181"/>
          </a:xfrm>
          <a:prstGeom prst="rect">
            <a:avLst/>
          </a:prstGeom>
        </p:spPr>
      </p:pic>
    </p:spTree>
    <p:extLst>
      <p:ext uri="{BB962C8B-B14F-4D97-AF65-F5344CB8AC3E}">
        <p14:creationId xmlns:p14="http://schemas.microsoft.com/office/powerpoint/2010/main" val="2762190484"/>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SZUU6KYVHK2A-2146017777-19021</_dlc_DocId>
    <_dlc_DocIdUrl xmlns="04672002-f21f-4240-adfb-f0b653fb6fb5">
      <Url>https://cafod365.sharepoint.com/sites/int/Education/_layouts/15/DocIdRedir.aspx?ID=SZUU6KYVHK2A-2146017777-19021</Url>
      <Description>SZUU6KYVHK2A-2146017777-19021</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2.xml><?xml version="1.0" encoding="utf-8"?>
<ds:datastoreItem xmlns:ds="http://schemas.openxmlformats.org/officeDocument/2006/customXml" ds:itemID="{37880FD4-C537-4FE3-BF29-620D65E12577}">
  <ds:schemaRefs>
    <ds:schemaRef ds:uri="http://schemas.microsoft.com/office/2006/documentManagement/types"/>
    <ds:schemaRef ds:uri="http://schemas.microsoft.com/office/2006/metadata/properties"/>
    <ds:schemaRef ds:uri="453a0c7f-c966-4a5c-a0f8-de0f8150ea1e"/>
    <ds:schemaRef ds:uri="04672002-f21f-4240-adfb-f0b653fb6fb5"/>
    <ds:schemaRef ds:uri="236a9a4b-a03c-46ba-8ec6-624c184acbc6"/>
    <ds:schemaRef ds:uri="http://purl.org/dc/terms/"/>
    <ds:schemaRef ds:uri="http://schemas.microsoft.com/office/infopath/2007/PartnerControls"/>
    <ds:schemaRef ds:uri="http://purl.org/dc/dcmitype/"/>
    <ds:schemaRef ds:uri="http://schemas.openxmlformats.org/package/2006/metadata/core-properties"/>
    <ds:schemaRef ds:uri="bdf04112-6931-4610-9724-cd62e91446a3"/>
    <ds:schemaRef ds:uri="http://schemas.microsoft.com/sharepoint/v3/fields"/>
    <ds:schemaRef ds:uri="http://www.w3.org/XML/1998/namespace"/>
    <ds:schemaRef ds:uri="http://purl.org/dc/elements/1.1/"/>
  </ds:schemaRefs>
</ds:datastoreItem>
</file>

<file path=customXml/itemProps3.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4.xml><?xml version="1.0" encoding="utf-8"?>
<ds:datastoreItem xmlns:ds="http://schemas.openxmlformats.org/officeDocument/2006/customXml" ds:itemID="{7694F406-3018-4E93-A7CA-59DB17571D16}">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11</TotalTime>
  <Words>1500</Words>
  <Application>Microsoft Office PowerPoint</Application>
  <PresentationFormat>On-screen Show (16:9)</PresentationFormat>
  <Paragraphs>191</Paragraphs>
  <Slides>18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Century Gothic</vt:lpstr>
      <vt:lpstr>Montserrat Light</vt:lpstr>
      <vt:lpstr>Montserrat</vt:lpstr>
      <vt:lpstr>Aptos</vt:lpstr>
      <vt:lpstr>Montserrat ExtraBold</vt:lpstr>
      <vt:lpstr>Segoe UI</vt:lpstr>
      <vt:lpstr>Arial</vt:lpstr>
      <vt:lpstr>Calibri</vt:lpstr>
      <vt:lpstr>Office Theme</vt:lpstr>
      <vt:lpstr>What gifts will you thank God for?</vt:lpstr>
      <vt:lpstr> God of grace and mercy, we give you thanks for all the wonderful things you have done for us. May we turn to you with thanks and praise.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272</cp:revision>
  <dcterms:created xsi:type="dcterms:W3CDTF">2025-02-19T13:24:09Z</dcterms:created>
  <dcterms:modified xsi:type="dcterms:W3CDTF">2025-10-08T22:38:04Z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9f268875-0349-49da-a72b-5ed7763c4ed9</vt:lpwstr>
  </property>
  <property fmtid="{D5CDD505-2E9C-101B-9397-08002B2CF9AE}" pid="8" name="MediaServiceImageTags">
    <vt:lpwstr/>
  </property>
</Properties>
</file>