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5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Lst>
  <p:sldSz cx="18288000" cy="10287000"/>
  <p:notesSz cx="6858000" cy="9144000"/>
  <p:embeddedFontLst>
    <p:embeddedFont>
      <p:font typeface="Caveat Bold" panose="020B0604020202020204" charset="0"/>
      <p:regular r:id="rId56"/>
    </p:embeddedFont>
    <p:embeddedFont>
      <p:font typeface="Montserrat School" pitchFamily="2" charset="0"/>
      <p:regular r:id="rId57"/>
      <p:italic r:id="rId58"/>
    </p:embeddedFont>
    <p:embeddedFont>
      <p:font typeface="Montserrat School Italics" panose="020B0604020202020204" charset="0"/>
      <p:regular r:id="rId59"/>
    </p:embeddedFont>
    <p:embeddedFont>
      <p:font typeface="Montserrat School Semi-Bold" panose="020B0604020202020204" charset="0"/>
      <p:regular r:id="rId60"/>
    </p:embeddedFont>
    <p:embeddedFont>
      <p:font typeface="Montserrat School Semi-Bold Italics" panose="020B0604020202020204" charset="0"/>
      <p:regular r:id="rId6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70" d="100"/>
          <a:sy n="70" d="100"/>
        </p:scale>
        <p:origin x="774"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18"/>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63"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3.fntdata"/><Relationship Id="rId5" Type="http://schemas.openxmlformats.org/officeDocument/2006/relationships/slide" Target="slides/slide4.xml"/><Relationship Id="rId61" Type="http://schemas.openxmlformats.org/officeDocument/2006/relationships/font" Target="fonts/font6.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font" Target="fonts/font1.fntdata"/><Relationship Id="rId64"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2.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5.fntdata"/><Relationship Id="rId65"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27.10.2026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Bethlehem Illustration: Sam Obsorne, CAFOD. </a:t>
            </a:r>
          </a:p>
          <a:p>
            <a:endParaRPr lang="en-US"/>
          </a:p>
          <a:p>
            <a:r>
              <a:rPr lang="en-US"/>
              <a:t>Advent candle graphics: M. Wallflower, Trendify, via Canva.</a:t>
            </a:r>
          </a:p>
          <a:p>
            <a:r>
              <a:rPr lang="en-US"/>
              <a:t>Green foliage: Sketchify,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Nativity Illustration: Sam Obsorne, CAFOD. </a:t>
            </a:r>
          </a:p>
          <a:p>
            <a:endParaRPr lang="en-US"/>
          </a:p>
          <a:p>
            <a:r>
              <a:rPr lang="en-US"/>
              <a:t>Saint Francis of Assisi Illustration: Emma Hartley Walton, CAFOD. </a:t>
            </a:r>
          </a:p>
          <a:p>
            <a:endParaRPr lang="en-US"/>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World Gift Illustration: Sam Obsorne, CAFOD. </a:t>
            </a:r>
          </a:p>
          <a:p>
            <a:endParaRPr lang="en-US"/>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Bethlehem Illustration: Sam Obsorne, CAFOD. </a:t>
            </a:r>
          </a:p>
          <a:p>
            <a:endParaRPr lang="en-US"/>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Kara Gebhardt, Light Stock.</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Saint Francis of Assisi Colouring Illustration: Emma Hartley Walton, CAFOD. </a:t>
            </a:r>
          </a:p>
          <a:p>
            <a:endParaRPr lang="en-US"/>
          </a:p>
          <a:p>
            <a:r>
              <a:rPr lang="en-US"/>
              <a:t>Photo: Heath, Light Stock.</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Vicky Ahmed, CAFOD. </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Giuseppe Chiantera, CAFOD. </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Pacific Artists for Climate Justice. </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Joe Newman, CAFOD. Flame 2023. </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Cynthia Matonhodze, CAFOD.</a:t>
            </a:r>
          </a:p>
          <a:p>
            <a:r>
              <a:rPr lang="en-US"/>
              <a:t>Zimbabwe 2025 - Solar-powered water and community gardens</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Cynthia Matonhodze, CAFOD.</a:t>
            </a:r>
          </a:p>
          <a:p>
            <a:r>
              <a:rPr lang="en-US"/>
              <a:t>Zimbabwe 2025 - Solar-powered water and community gardens</a:t>
            </a:r>
          </a:p>
          <a:p>
            <a:endParaRPr lang="en-US"/>
          </a:p>
          <a:p>
            <a:r>
              <a:rPr lang="en-US"/>
              <a:t>World Gift Illustration: Sam Obsorne, CAFOD. </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CAFOD. Jubilee Year 2025: Pilgrims of Hope - Schools make the Jubilee Pledge</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Vicky Ahmed, CAFOD.</a:t>
            </a:r>
          </a:p>
          <a:p>
            <a:r>
              <a:rPr lang="en-US"/>
              <a:t>Jubilee Pilgrims of Hope - St Mary's RC High School, Herefordshire</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Pacific Artists for Climate Justice</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Pacific Artists for Climate Justice</a:t>
            </a:r>
          </a:p>
          <a:p>
            <a:endParaRPr lang="en-US"/>
          </a:p>
          <a:p>
            <a:r>
              <a:rPr lang="en-US"/>
              <a:t>World Gift Illustration: Sam Obsorne, CAFOD. </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Neely Wang, Light Stock.</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Saint Francis Photo: BlueIncDrone, Light Stock.</a:t>
            </a:r>
          </a:p>
          <a:p>
            <a:endParaRPr lang="en-US"/>
          </a:p>
          <a:p>
            <a:r>
              <a:rPr lang="en-US"/>
              <a:t>Globe photo: Thom Flint, CAFOD. Mass lobby 2025.</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Cynthia Matonhodze, CAFOD. </a:t>
            </a:r>
          </a:p>
          <a:p>
            <a:r>
              <a:rPr lang="en-US"/>
              <a:t>Zimbabwe 2025 - Solar-powered water and community gardens</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Cynthia Matonhodze, CAFOD. </a:t>
            </a:r>
          </a:p>
          <a:p>
            <a:r>
              <a:rPr lang="en-US"/>
              <a:t>Maggie in Zimbabwe 2025 - Solar-powered water and community gardens</a:t>
            </a:r>
          </a:p>
          <a:p>
            <a:endParaRPr lang="en-US"/>
          </a:p>
          <a:p>
            <a:r>
              <a:rPr lang="en-US"/>
              <a:t>World Gift Illustration: Sam Obsorne, CAFOD. </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CAFOD Democratic Republic of the Congo.</a:t>
            </a:r>
          </a:p>
          <a:p>
            <a:r>
              <a:rPr lang="en-US"/>
              <a:t>A statue of Mary with the Paroisse Saint Paul parish community, Goma.</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Amit Rudro Bepari, CAFOD. Big Lent Walk - CAFOD staff from London.</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Trocaire | Raw Media, CAFOD. </a:t>
            </a:r>
          </a:p>
          <a:p>
            <a:r>
              <a:rPr lang="en-US"/>
              <a:t>Displaced families in Gaza.</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Trocaire | Raw Media, CAFOD. </a:t>
            </a:r>
          </a:p>
          <a:p>
            <a:r>
              <a:rPr lang="en-US"/>
              <a:t>Displaced families in Gaza. Tents in the Al Masri (Egyptian) camp, Gaza.</a:t>
            </a:r>
          </a:p>
          <a:p>
            <a:endParaRPr lang="en-US"/>
          </a:p>
          <a:p>
            <a:r>
              <a:rPr lang="en-US"/>
              <a:t>World Gift Illustration: Sam Obsorne, CAFOD. </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 Mazur/catholicnews.org.uk</a:t>
            </a:r>
          </a:p>
          <a:p>
            <a:r>
              <a:rPr lang="en-US" dirty="0"/>
              <a:t>Flame 2025 - 'Unstoppable' and CAFOD's 'Cancel Debt, Choose Hope' campaign with Brian </a:t>
            </a:r>
            <a:r>
              <a:rPr lang="en-US" dirty="0" err="1"/>
              <a:t>Maeba</a:t>
            </a:r>
            <a:r>
              <a:rPr lang="en-US" dirty="0"/>
              <a:t> and </a:t>
            </a:r>
            <a:r>
              <a:rPr lang="en-US" dirty="0" err="1"/>
              <a:t>Adeniké</a:t>
            </a:r>
            <a:r>
              <a:rPr lang="en-US" dirty="0"/>
              <a:t> Adewale</a:t>
            </a:r>
          </a:p>
          <a:p>
            <a:endParaRPr lang="en-US" dirty="0"/>
          </a:p>
          <a:p>
            <a:r>
              <a:rPr lang="en-US" dirty="0"/>
              <a:t>Advent candle graphics: M. Wallflower, Trendify, via Canva.</a:t>
            </a:r>
          </a:p>
          <a:p>
            <a:r>
              <a:rPr lang="en-US" dirty="0"/>
              <a:t>Green foliage: </a:t>
            </a:r>
            <a:r>
              <a:rPr lang="en-US" dirty="0" err="1"/>
              <a:t>Sketchify</a:t>
            </a:r>
            <a:r>
              <a:rPr lang="en-US" dirty="0"/>
              <a:t> from </a:t>
            </a:r>
            <a:r>
              <a:rPr lang="en-US" dirty="0" err="1"/>
              <a:t>sketchify</a:t>
            </a:r>
            <a:r>
              <a:rPr lang="en-US" dirty="0"/>
              <a:t>, via Canva.</a:t>
            </a:r>
          </a:p>
          <a:p>
            <a:r>
              <a:rPr lang="en-US" dirty="0"/>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CAFOD Zimbabwe. Zimbabwe schools food programme</a:t>
            </a:r>
          </a:p>
          <a:p>
            <a:endParaRPr lang="en-US"/>
          </a:p>
          <a:p>
            <a:r>
              <a:rPr lang="en-US"/>
              <a:t>World Gift Illustration: Sam Obsorne, CAFOD. </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 Mazur/cbcew.org.uk</a:t>
            </a:r>
          </a:p>
          <a:p>
            <a:r>
              <a:rPr lang="en-US"/>
              <a:t>Pope Leo XIV - Audience for Journalists</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Louise Norton, CAFOD. Million acts of hope with CAFOD and Caritas Social Action Network.</a:t>
            </a:r>
          </a:p>
          <a:p>
            <a:endParaRPr lang="en-US"/>
          </a:p>
          <a:p>
            <a:r>
              <a:rPr lang="en-US"/>
              <a:t>World Gift Illustration: Sam Obsorne, CAFOD. </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Arlette Bashizi, CAFOD. Savings and Internal Lending Communities (SILC) and Solidarity Groups in Goma, DRC</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Thom Flint, CAFOD. Candles in St George's Cathedral, Southwark.</a:t>
            </a:r>
          </a:p>
          <a:p>
            <a:endParaRPr lang="en-US"/>
          </a:p>
          <a:p>
            <a:r>
              <a:rPr lang="en-US"/>
              <a:t>World Gift Illustration: Sam Obsorne, CAFOD. </a:t>
            </a:r>
          </a:p>
          <a:p>
            <a:endParaRPr lang="en-US"/>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Amit Rudro, CAFOD. Floating gardens in Bangladesh.</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Thom Flint, CAFOD. St Gregory’s Primary School, Chorley, demonstrating LiveSimply.</a:t>
            </a:r>
          </a:p>
          <a:p>
            <a:endParaRPr lang="en-US"/>
          </a:p>
          <a:p>
            <a:r>
              <a:rPr lang="en-US"/>
              <a:t>World Gift Illustration: Sam Obsorne, CAFOD. </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Vicky Ahmed, CAFOD. Jubilee Pilgrims of Hope - St Francis Xavier's RC Primary School, Herefordshire.</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Vicky Ahmed, CAFOD. </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Dilexi Te Illustration: V Srodi/M Nino/Ministory, CAFOD. </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Dilexi Te Illustration: V Srodi/M Nino/Ministory, CAFOD. </a:t>
            </a:r>
          </a:p>
          <a:p>
            <a:endParaRPr lang="en-US"/>
          </a:p>
          <a:p>
            <a:r>
              <a:rPr lang="en-US"/>
              <a:t>World Gift Illustration: Sam Obsorne, CAFOD. </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Thom Flint, CAFOD. Zimbabwe 2025 - Solar-powered water and community gardens.</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Arlette Bashizi.</a:t>
            </a:r>
          </a:p>
          <a:p>
            <a:r>
              <a:rPr lang="en-US"/>
              <a:t>CAFOD partner CAJED lead a tailoring training session in the Democratic Republic of the Congo (DRC). </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Painterly illustration of Mary and Joseph traveling to Bethlehem on their journey: Prixel Creative, Lightstock. </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George Wambugu, CAFOD. Sudan crisis: refugee camp - March 2025.</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Trocaire | Raw Media, CAFOD. </a:t>
            </a:r>
          </a:p>
          <a:p>
            <a:r>
              <a:rPr lang="en-US"/>
              <a:t>Displaced families in Gaza - Yasmine. </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Trocaire | Raw Media, CAFOD. </a:t>
            </a:r>
          </a:p>
          <a:p>
            <a:r>
              <a:rPr lang="en-US"/>
              <a:t>Displaced families in Gaza - Yasmine. </a:t>
            </a:r>
          </a:p>
          <a:p>
            <a:endParaRPr lang="en-US"/>
          </a:p>
          <a:p>
            <a:r>
              <a:rPr lang="en-US"/>
              <a:t>World Gift Illustration: Sam Obsorne, CAFOD. </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Thom Flint, CAFOD. Hunger, nutrition and livelihoods in Sierra Leone.</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Thom Flint, CAFOD. Hunger, nutrition and livelihoods in Sierra Leone.</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Magnificat Illustration: Emma Hartley Walton, CAFOD. </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https://cafod.org.uk/education/secondary-and-youth-resources/cst-resources-young-people</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CAFOD Staff. Supporting female farmers to improve their food production and economic opportunities in Kailahun District, Sierra Leone.</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Thom Flint, CAFOD. Mass Lobby 2025.</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Svitlana Dmytrenko, CAFOD. Ukraine winterisation support.</a:t>
            </a:r>
          </a:p>
          <a:p>
            <a:endParaRPr lang="en-US"/>
          </a:p>
          <a:p>
            <a:r>
              <a:rPr lang="en-US"/>
              <a:t>Anna and Orest playing with a sand timer preparing for Christmas in Ukraine. </a:t>
            </a:r>
          </a:p>
          <a:p>
            <a:r>
              <a:rPr lang="en-US"/>
              <a:t>Caritas Khmelnytskyi – the organisation CAFOD works with in Ukraine – helped the family with fuel so that they would have heat during the worst months.</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Elisa Schulz, Lightstock.</a:t>
            </a:r>
          </a:p>
          <a:p>
            <a:endParaRPr lang="en-US"/>
          </a:p>
          <a:p>
            <a:r>
              <a:rPr lang="en-US"/>
              <a:t>World Gift Illustration: Sam Obsorne, CAFOD. </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Blue Wave Creative, Lightstock.</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Photo: Kara Gebhardt, Lightstock.</a:t>
            </a:r>
          </a:p>
          <a:p>
            <a:endParaRPr lang="en-US"/>
          </a:p>
          <a:p>
            <a:r>
              <a:rPr lang="en-US"/>
              <a:t>Advent candle graphics: M. Wallflower, Trendify, via Canva.</a:t>
            </a:r>
          </a:p>
          <a:p>
            <a:r>
              <a:rPr lang="en-US"/>
              <a:t>Green foliage: Sketchify from sketchify, via Canva.</a:t>
            </a:r>
          </a:p>
          <a:p>
            <a:r>
              <a:rPr lang="en-US"/>
              <a:t>Star graphic: WC Studio from WC Studio, via Canva.</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10/27/2026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10/27/2026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svg"/><Relationship Id="rId4" Type="http://schemas.openxmlformats.org/officeDocument/2006/relationships/image" Target="../media/image2.svg"/></Relationships>
</file>

<file path=ppt/slides/_rels/slide2.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3.svg"/><Relationship Id="rId7" Type="http://schemas.openxmlformats.org/officeDocument/2006/relationships/image" Target="../media/image6.sv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svg"/><Relationship Id="rId4" Type="http://schemas.openxmlformats.org/officeDocument/2006/relationships/image" Target="../media/image2.svg"/></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7.sv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2.svg"/><Relationship Id="rId5" Type="http://schemas.openxmlformats.org/officeDocument/2006/relationships/image" Target="../media/image3.svg"/><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3.svg"/><Relationship Id="rId7" Type="http://schemas.openxmlformats.org/officeDocument/2006/relationships/hyperlink" Target="https://worldgifts.cafod.org.uk/products/christmas-stocking-for-schools"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hyperlink" Target="https://worldgifts.cafod.org.uk/pages/schools" TargetMode="External"/><Relationship Id="rId5" Type="http://schemas.openxmlformats.org/officeDocument/2006/relationships/image" Target="../media/image7.svg"/><Relationship Id="rId4" Type="http://schemas.openxmlformats.org/officeDocument/2006/relationships/image" Target="../media/image2.svg"/></Relationships>
</file>

<file path=ppt/slides/_rels/slide5.xml.rels><?xml version="1.0" encoding="UTF-8" standalone="yes"?>
<Relationships xmlns="http://schemas.openxmlformats.org/package/2006/relationships"><Relationship Id="rId8" Type="http://schemas.openxmlformats.org/officeDocument/2006/relationships/slide" Target="slide6.xml"/><Relationship Id="rId13" Type="http://schemas.openxmlformats.org/officeDocument/2006/relationships/slide" Target="slide18.xml"/><Relationship Id="rId18" Type="http://schemas.openxmlformats.org/officeDocument/2006/relationships/slide" Target="slide28.xml"/><Relationship Id="rId26" Type="http://schemas.openxmlformats.org/officeDocument/2006/relationships/slide" Target="slide46.xml"/><Relationship Id="rId3" Type="http://schemas.openxmlformats.org/officeDocument/2006/relationships/image" Target="../media/image1.png"/><Relationship Id="rId21" Type="http://schemas.openxmlformats.org/officeDocument/2006/relationships/slide" Target="slide34.xml"/><Relationship Id="rId7" Type="http://schemas.openxmlformats.org/officeDocument/2006/relationships/image" Target="../media/image7.svg"/><Relationship Id="rId12" Type="http://schemas.openxmlformats.org/officeDocument/2006/relationships/slide" Target="slide16.xml"/><Relationship Id="rId17" Type="http://schemas.openxmlformats.org/officeDocument/2006/relationships/slide" Target="slide26.xml"/><Relationship Id="rId25" Type="http://schemas.openxmlformats.org/officeDocument/2006/relationships/slide" Target="slide44.xml"/><Relationship Id="rId2" Type="http://schemas.openxmlformats.org/officeDocument/2006/relationships/notesSlide" Target="../notesSlides/notesSlide5.xml"/><Relationship Id="rId16" Type="http://schemas.openxmlformats.org/officeDocument/2006/relationships/slide" Target="slide24.xml"/><Relationship Id="rId20" Type="http://schemas.openxmlformats.org/officeDocument/2006/relationships/slide" Target="slide32.xml"/><Relationship Id="rId29" Type="http://schemas.openxmlformats.org/officeDocument/2006/relationships/slide" Target="slide52.xml"/><Relationship Id="rId1" Type="http://schemas.openxmlformats.org/officeDocument/2006/relationships/slideLayout" Target="../slideLayouts/slideLayout7.xml"/><Relationship Id="rId6" Type="http://schemas.openxmlformats.org/officeDocument/2006/relationships/slide" Target="slide10.xml"/><Relationship Id="rId11" Type="http://schemas.openxmlformats.org/officeDocument/2006/relationships/slide" Target="slide14.xml"/><Relationship Id="rId24" Type="http://schemas.openxmlformats.org/officeDocument/2006/relationships/slide" Target="slide42.xml"/><Relationship Id="rId5" Type="http://schemas.openxmlformats.org/officeDocument/2006/relationships/slide" Target="slide12.xml"/><Relationship Id="rId15" Type="http://schemas.openxmlformats.org/officeDocument/2006/relationships/slide" Target="slide22.xml"/><Relationship Id="rId23" Type="http://schemas.openxmlformats.org/officeDocument/2006/relationships/slide" Target="slide40.xml"/><Relationship Id="rId28" Type="http://schemas.openxmlformats.org/officeDocument/2006/relationships/slide" Target="slide50.xml"/><Relationship Id="rId10" Type="http://schemas.openxmlformats.org/officeDocument/2006/relationships/image" Target="../media/image11.svg"/><Relationship Id="rId19" Type="http://schemas.openxmlformats.org/officeDocument/2006/relationships/slide" Target="slide30.xml"/><Relationship Id="rId4" Type="http://schemas.openxmlformats.org/officeDocument/2006/relationships/image" Target="../media/image2.svg"/><Relationship Id="rId9" Type="http://schemas.openxmlformats.org/officeDocument/2006/relationships/slide" Target="slide8.xml"/><Relationship Id="rId14" Type="http://schemas.openxmlformats.org/officeDocument/2006/relationships/slide" Target="slide20.xml"/><Relationship Id="rId22" Type="http://schemas.openxmlformats.org/officeDocument/2006/relationships/slide" Target="slide38.xml"/><Relationship Id="rId27" Type="http://schemas.openxmlformats.org/officeDocument/2006/relationships/slide" Target="slide48.xml"/><Relationship Id="rId30" Type="http://schemas.openxmlformats.org/officeDocument/2006/relationships/slide" Target="slide36.xml"/></Relationships>
</file>

<file path=ppt/slides/_rels/slide6.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svg"/><Relationship Id="rId7" Type="http://schemas.openxmlformats.org/officeDocument/2006/relationships/image" Target="../media/image4.sv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7.svg"/><Relationship Id="rId4" Type="http://schemas.openxmlformats.org/officeDocument/2006/relationships/image" Target="../media/image12.jpeg"/></Relationships>
</file>

<file path=ppt/slides/_rels/slide7.xml.rels><?xml version="1.0" encoding="UTF-8" standalone="yes"?>
<Relationships xmlns="http://schemas.openxmlformats.org/package/2006/relationships"><Relationship Id="rId8" Type="http://schemas.openxmlformats.org/officeDocument/2006/relationships/image" Target="../media/image3.svg"/><Relationship Id="rId3" Type="http://schemas.openxmlformats.org/officeDocument/2006/relationships/hyperlink" Target="https://cafod.org.uk/education/for-young-people/world-youth-sunday" TargetMode="External"/><Relationship Id="rId7" Type="http://schemas.openxmlformats.org/officeDocument/2006/relationships/image" Target="../media/image14.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7.svg"/><Relationship Id="rId10" Type="http://schemas.openxmlformats.org/officeDocument/2006/relationships/image" Target="../media/image6.svg"/><Relationship Id="rId4" Type="http://schemas.openxmlformats.org/officeDocument/2006/relationships/image" Target="../media/image2.svg"/><Relationship Id="rId9" Type="http://schemas.openxmlformats.org/officeDocument/2006/relationships/image" Target="../media/image4.svg"/></Relationships>
</file>

<file path=ppt/slides/_rels/slide8.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svg"/><Relationship Id="rId7" Type="http://schemas.openxmlformats.org/officeDocument/2006/relationships/image" Target="../media/image4.svg"/><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7.sv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2.svg"/><Relationship Id="rId7" Type="http://schemas.openxmlformats.org/officeDocument/2006/relationships/hyperlink" Target="https://cafod.org.uk/jubilee-schools/ways-to-take-action" TargetMode="External"/><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hyperlink" Target="https://www.youtube.com/watch?v=qQEifPgHqbA" TargetMode="External"/><Relationship Id="rId5" Type="http://schemas.openxmlformats.org/officeDocument/2006/relationships/image" Target="../media/image3.svg"/><Relationship Id="rId10" Type="http://schemas.openxmlformats.org/officeDocument/2006/relationships/image" Target="../media/image7.svg"/><Relationship Id="rId4" Type="http://schemas.openxmlformats.org/officeDocument/2006/relationships/image" Target="../media/image16.png"/><Relationship Id="rId9" Type="http://schemas.openxmlformats.org/officeDocument/2006/relationships/image" Target="../media/image6.svg"/></Relationships>
</file>

<file path=ppt/slides/_rels/slide10.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2.svg"/><Relationship Id="rId7" Type="http://schemas.openxmlformats.org/officeDocument/2006/relationships/image" Target="../media/image18.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7.svg"/><Relationship Id="rId4" Type="http://schemas.openxmlformats.org/officeDocument/2006/relationships/image" Target="../media/image17.jpeg"/><Relationship Id="rId9" Type="http://schemas.openxmlformats.org/officeDocument/2006/relationships/image" Target="../media/image6.svg"/></Relationships>
</file>

<file path=ppt/slides/_rels/slide11.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svg"/><Relationship Id="rId10" Type="http://schemas.openxmlformats.org/officeDocument/2006/relationships/hyperlink" Target="https://cafod.org.uk/education/advent-resources-for-schools" TargetMode="External"/><Relationship Id="rId4" Type="http://schemas.openxmlformats.org/officeDocument/2006/relationships/hyperlink" Target="https://www.youtube.com/watch?v=9TEVm4xSDAQ" TargetMode="External"/><Relationship Id="rId9" Type="http://schemas.openxmlformats.org/officeDocument/2006/relationships/image" Target="../media/image19.jpeg"/></Relationships>
</file>

<file path=ppt/slides/_rels/slide12.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svg"/><Relationship Id="rId7" Type="http://schemas.openxmlformats.org/officeDocument/2006/relationships/image" Target="../media/image4.sv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7.svg"/><Relationship Id="rId4" Type="http://schemas.openxmlformats.org/officeDocument/2006/relationships/image" Target="../media/image20.png"/><Relationship Id="rId9" Type="http://schemas.openxmlformats.org/officeDocument/2006/relationships/image" Target="../media/image18.svg"/></Relationships>
</file>

<file path=ppt/slides/_rels/slide1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svg"/><Relationship Id="rId7" Type="http://schemas.openxmlformats.org/officeDocument/2006/relationships/image" Target="../media/image4.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7.svg"/><Relationship Id="rId11" Type="http://schemas.openxmlformats.org/officeDocument/2006/relationships/image" Target="../media/image18.svg"/><Relationship Id="rId5" Type="http://schemas.openxmlformats.org/officeDocument/2006/relationships/image" Target="../media/image3.svg"/><Relationship Id="rId10" Type="http://schemas.openxmlformats.org/officeDocument/2006/relationships/hyperlink" Target="https://worldgifts.cafod.org.uk/products/chirpy-chickens-for-schools" TargetMode="External"/><Relationship Id="rId4" Type="http://schemas.openxmlformats.org/officeDocument/2006/relationships/image" Target="../media/image21.png"/><Relationship Id="rId9" Type="http://schemas.openxmlformats.org/officeDocument/2006/relationships/image" Target="../media/image22.png"/></Relationships>
</file>

<file path=ppt/slides/_rels/slide14.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svg"/><Relationship Id="rId7" Type="http://schemas.openxmlformats.org/officeDocument/2006/relationships/image" Target="../media/image4.sv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7.sv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svg"/><Relationship Id="rId4" Type="http://schemas.openxmlformats.org/officeDocument/2006/relationships/image" Target="../media/image24.jpeg"/></Relationships>
</file>

<file path=ppt/slides/_rels/slide16.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svg"/><Relationship Id="rId7" Type="http://schemas.openxmlformats.org/officeDocument/2006/relationships/image" Target="../media/image4.sv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7.svg"/><Relationship Id="rId4" Type="http://schemas.openxmlformats.org/officeDocument/2006/relationships/image" Target="../media/image25.jpeg"/></Relationships>
</file>

<file path=ppt/slides/_rels/slide17.xml.rels><?xml version="1.0" encoding="UTF-8" standalone="yes"?>
<Relationships xmlns="http://schemas.openxmlformats.org/package/2006/relationships"><Relationship Id="rId8" Type="http://schemas.openxmlformats.org/officeDocument/2006/relationships/image" Target="../media/image4.svg"/><Relationship Id="rId13" Type="http://schemas.openxmlformats.org/officeDocument/2006/relationships/image" Target="../media/image18.svg"/><Relationship Id="rId3" Type="http://schemas.openxmlformats.org/officeDocument/2006/relationships/image" Target="../media/image2.svg"/><Relationship Id="rId7" Type="http://schemas.openxmlformats.org/officeDocument/2006/relationships/image" Target="../media/image26.png"/><Relationship Id="rId12" Type="http://schemas.openxmlformats.org/officeDocument/2006/relationships/hyperlink" Target="https://worldgifts.cafod.org.uk/products/teach-someone-to-read-for-schools" TargetMode="External"/><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7.svg"/><Relationship Id="rId11" Type="http://schemas.openxmlformats.org/officeDocument/2006/relationships/hyperlink" Target="https://cafod.org.uk/education/advent-resources-for-schools" TargetMode="External"/><Relationship Id="rId5" Type="http://schemas.openxmlformats.org/officeDocument/2006/relationships/image" Target="../media/image3.svg"/><Relationship Id="rId10" Type="http://schemas.openxmlformats.org/officeDocument/2006/relationships/hyperlink" Target="https://www.youtube.com/watch?v=9TEVm4xSDAQ" TargetMode="External"/><Relationship Id="rId4" Type="http://schemas.openxmlformats.org/officeDocument/2006/relationships/image" Target="../media/image17.jpeg"/><Relationship Id="rId9" Type="http://schemas.openxmlformats.org/officeDocument/2006/relationships/image" Target="../media/image6.svg"/></Relationships>
</file>

<file path=ppt/slides/_rels/slide18.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svg"/><Relationship Id="rId7" Type="http://schemas.openxmlformats.org/officeDocument/2006/relationships/image" Target="../media/image4.sv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7.svg"/><Relationship Id="rId4" Type="http://schemas.openxmlformats.org/officeDocument/2006/relationships/image" Target="../media/image27.png"/></Relationships>
</file>

<file path=ppt/slides/_rels/slide19.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svg"/><Relationship Id="rId7" Type="http://schemas.openxmlformats.org/officeDocument/2006/relationships/image" Target="../media/image4.svg"/><Relationship Id="rId2" Type="http://schemas.openxmlformats.org/officeDocument/2006/relationships/notesSlide" Target="../notesSlides/notesSlide19.xml"/><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28.png"/><Relationship Id="rId10" Type="http://schemas.openxmlformats.org/officeDocument/2006/relationships/hyperlink" Target="https://cafod.org.uk/pray/prayers-for-peace" TargetMode="External"/><Relationship Id="rId4" Type="http://schemas.openxmlformats.org/officeDocument/2006/relationships/image" Target="../media/image7.svg"/><Relationship Id="rId9" Type="http://schemas.openxmlformats.org/officeDocument/2006/relationships/image" Target="../media/image29.jpeg"/></Relationships>
</file>

<file path=ppt/slides/_rels/slide20.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30.jpg"/><Relationship Id="rId7" Type="http://schemas.openxmlformats.org/officeDocument/2006/relationships/image" Target="../media/image18.sv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7.svg"/><Relationship Id="rId4" Type="http://schemas.openxmlformats.org/officeDocument/2006/relationships/image" Target="../media/image2.svg"/><Relationship Id="rId9" Type="http://schemas.openxmlformats.org/officeDocument/2006/relationships/image" Target="../media/image6.svg"/></Relationships>
</file>

<file path=ppt/slides/_rels/slide21.xml.rels><?xml version="1.0" encoding="UTF-8" standalone="yes"?>
<Relationships xmlns="http://schemas.openxmlformats.org/package/2006/relationships"><Relationship Id="rId8" Type="http://schemas.openxmlformats.org/officeDocument/2006/relationships/hyperlink" Target="https://worldgifts.cafod.org.uk/products/water-for-a-family-for-schools" TargetMode="External"/><Relationship Id="rId13" Type="http://schemas.openxmlformats.org/officeDocument/2006/relationships/image" Target="../media/image18.svg"/><Relationship Id="rId3" Type="http://schemas.openxmlformats.org/officeDocument/2006/relationships/image" Target="../media/image2.svg"/><Relationship Id="rId7" Type="http://schemas.openxmlformats.org/officeDocument/2006/relationships/image" Target="../media/image7.svg"/><Relationship Id="rId12" Type="http://schemas.openxmlformats.org/officeDocument/2006/relationships/image" Target="../media/image32.pn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6.svg"/><Relationship Id="rId11" Type="http://schemas.openxmlformats.org/officeDocument/2006/relationships/hyperlink" Target="https://view.officeapps.live.com/op/view.aspx?src=https%3A%2F%2Fdownloads.ctfassets.net%2Fvy3axnuecuwj%2F1dzV50trfvr6PFGDAMLtos%2F4af2d85f40ae3311eac87400277eda98%2FEducation_Secondary_ZimbabwePhotopack.pptx&amp;wdOrigin=BROWSELINK" TargetMode="External"/><Relationship Id="rId5" Type="http://schemas.openxmlformats.org/officeDocument/2006/relationships/image" Target="../media/image4.svg"/><Relationship Id="rId10" Type="http://schemas.openxmlformats.org/officeDocument/2006/relationships/hyperlink" Target="https://www.youtube.com/watch?v=7QIbFPEF2Jw" TargetMode="External"/><Relationship Id="rId4" Type="http://schemas.openxmlformats.org/officeDocument/2006/relationships/image" Target="../media/image3.svg"/><Relationship Id="rId9" Type="http://schemas.openxmlformats.org/officeDocument/2006/relationships/image" Target="../media/image31.jpg"/></Relationships>
</file>

<file path=ppt/slides/_rels/slide22.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svg"/><Relationship Id="rId7" Type="http://schemas.openxmlformats.org/officeDocument/2006/relationships/image" Target="../media/image4.sv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7.svg"/><Relationship Id="rId4" Type="http://schemas.openxmlformats.org/officeDocument/2006/relationships/image" Target="../media/image33.jpeg"/></Relationships>
</file>

<file path=ppt/slides/_rels/slide23.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svg"/><Relationship Id="rId7" Type="http://schemas.openxmlformats.org/officeDocument/2006/relationships/image" Target="../media/image4.sv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hyperlink" Target="https://cafod.org.uk/education/school-fundraising/big-lent-walk-resources-for-schools" TargetMode="External"/><Relationship Id="rId5" Type="http://schemas.openxmlformats.org/officeDocument/2006/relationships/image" Target="../media/image3.svg"/><Relationship Id="rId4" Type="http://schemas.openxmlformats.org/officeDocument/2006/relationships/image" Target="../media/image34.png"/><Relationship Id="rId9" Type="http://schemas.openxmlformats.org/officeDocument/2006/relationships/image" Target="../media/image7.svg"/></Relationships>
</file>

<file path=ppt/slides/_rels/slide24.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svg"/><Relationship Id="rId7" Type="http://schemas.openxmlformats.org/officeDocument/2006/relationships/image" Target="../media/image4.sv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7.svg"/><Relationship Id="rId4" Type="http://schemas.openxmlformats.org/officeDocument/2006/relationships/image" Target="../media/image35.jpeg"/></Relationships>
</file>

<file path=ppt/slides/_rels/slide25.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18.svg"/><Relationship Id="rId5" Type="http://schemas.openxmlformats.org/officeDocument/2006/relationships/image" Target="../media/image3.svg"/><Relationship Id="rId10" Type="http://schemas.openxmlformats.org/officeDocument/2006/relationships/hyperlink" Target="https://worldgifts.cafod.org.uk/products/rebuild-a-home-for-schools" TargetMode="External"/><Relationship Id="rId4" Type="http://schemas.openxmlformats.org/officeDocument/2006/relationships/image" Target="../media/image36.jpeg"/><Relationship Id="rId9" Type="http://schemas.openxmlformats.org/officeDocument/2006/relationships/image" Target="../media/image37.png"/></Relationships>
</file>

<file path=ppt/slides/_rels/slide26.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svg"/><Relationship Id="rId7" Type="http://schemas.openxmlformats.org/officeDocument/2006/relationships/image" Target="../media/image4.sv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7.svg"/><Relationship Id="rId4" Type="http://schemas.openxmlformats.org/officeDocument/2006/relationships/image" Target="../media/image38.jpeg"/></Relationships>
</file>

<file path=ppt/slides/_rels/slide27.xml.rels><?xml version="1.0" encoding="UTF-8" standalone="yes"?>
<Relationships xmlns="http://schemas.openxmlformats.org/package/2006/relationships"><Relationship Id="rId8" Type="http://schemas.openxmlformats.org/officeDocument/2006/relationships/image" Target="../media/image7.svg"/><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4.svg"/><Relationship Id="rId11" Type="http://schemas.openxmlformats.org/officeDocument/2006/relationships/image" Target="../media/image18.svg"/><Relationship Id="rId5" Type="http://schemas.openxmlformats.org/officeDocument/2006/relationships/image" Target="../media/image3.svg"/><Relationship Id="rId10" Type="http://schemas.openxmlformats.org/officeDocument/2006/relationships/hyperlink" Target="https://worldgifts.cafod.org.uk/products/community-toilet" TargetMode="External"/><Relationship Id="rId4" Type="http://schemas.openxmlformats.org/officeDocument/2006/relationships/image" Target="../media/image39.jpeg"/><Relationship Id="rId9" Type="http://schemas.openxmlformats.org/officeDocument/2006/relationships/image" Target="../media/image40.png"/></Relationships>
</file>

<file path=ppt/slides/_rels/slide28.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svg"/><Relationship Id="rId7" Type="http://schemas.openxmlformats.org/officeDocument/2006/relationships/image" Target="../media/image4.sv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7.svg"/><Relationship Id="rId4" Type="http://schemas.openxmlformats.org/officeDocument/2006/relationships/image" Target="../media/image41.png"/></Relationships>
</file>

<file path=ppt/slides/_rels/slide29.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svg"/><Relationship Id="rId7" Type="http://schemas.openxmlformats.org/officeDocument/2006/relationships/image" Target="../media/image4.sv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7.svg"/><Relationship Id="rId11" Type="http://schemas.openxmlformats.org/officeDocument/2006/relationships/image" Target="../media/image18.svg"/><Relationship Id="rId5" Type="http://schemas.openxmlformats.org/officeDocument/2006/relationships/image" Target="../media/image3.svg"/><Relationship Id="rId10" Type="http://schemas.openxmlformats.org/officeDocument/2006/relationships/hyperlink" Target="https://worldgifts.cafod.org.uk/products/fabulous-football-for-schools" TargetMode="External"/><Relationship Id="rId4" Type="http://schemas.openxmlformats.org/officeDocument/2006/relationships/image" Target="../media/image42.jpeg"/><Relationship Id="rId9" Type="http://schemas.openxmlformats.org/officeDocument/2006/relationships/image" Target="../media/image43.png"/></Relationships>
</file>

<file path=ppt/slides/_rels/slide30.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2.svg"/><Relationship Id="rId7" Type="http://schemas.openxmlformats.org/officeDocument/2006/relationships/image" Target="../media/image46.sv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45.svg"/><Relationship Id="rId10" Type="http://schemas.openxmlformats.org/officeDocument/2006/relationships/image" Target="../media/image6.svg"/><Relationship Id="rId4" Type="http://schemas.openxmlformats.org/officeDocument/2006/relationships/image" Target="../media/image44.jpeg"/><Relationship Id="rId9" Type="http://schemas.openxmlformats.org/officeDocument/2006/relationships/image" Target="../media/image5.svg"/></Relationships>
</file>

<file path=ppt/slides/_rels/slide31.xml.rels><?xml version="1.0" encoding="UTF-8" standalone="yes"?>
<Relationships xmlns="http://schemas.openxmlformats.org/package/2006/relationships"><Relationship Id="rId8" Type="http://schemas.openxmlformats.org/officeDocument/2006/relationships/image" Target="../media/image4.svg"/><Relationship Id="rId13" Type="http://schemas.openxmlformats.org/officeDocument/2006/relationships/image" Target="../media/image18.svg"/><Relationship Id="rId3" Type="http://schemas.openxmlformats.org/officeDocument/2006/relationships/image" Target="../media/image2.svg"/><Relationship Id="rId7" Type="http://schemas.openxmlformats.org/officeDocument/2006/relationships/image" Target="../media/image46.svg"/><Relationship Id="rId12" Type="http://schemas.openxmlformats.org/officeDocument/2006/relationships/hyperlink" Target="https://worldgifts.cafod.org.uk/products/happy-queen-bee-for-schools" TargetMode="External"/><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45.svg"/><Relationship Id="rId11" Type="http://schemas.openxmlformats.org/officeDocument/2006/relationships/hyperlink" Target="https://lightacandle.cafod.org.uk/#/" TargetMode="External"/><Relationship Id="rId5" Type="http://schemas.openxmlformats.org/officeDocument/2006/relationships/image" Target="../media/image3.svg"/><Relationship Id="rId10" Type="http://schemas.openxmlformats.org/officeDocument/2006/relationships/image" Target="../media/image6.svg"/><Relationship Id="rId4" Type="http://schemas.openxmlformats.org/officeDocument/2006/relationships/image" Target="../media/image47.jpeg"/><Relationship Id="rId9" Type="http://schemas.openxmlformats.org/officeDocument/2006/relationships/image" Target="../media/image5.svg"/><Relationship Id="rId14" Type="http://schemas.openxmlformats.org/officeDocument/2006/relationships/image" Target="../media/image48.png"/></Relationships>
</file>

<file path=ppt/slides/_rels/slide32.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9.svg"/><Relationship Id="rId7" Type="http://schemas.openxmlformats.org/officeDocument/2006/relationships/image" Target="../media/image51.svg"/><Relationship Id="rId12" Type="http://schemas.openxmlformats.org/officeDocument/2006/relationships/image" Target="../media/image18.sv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3.svg"/><Relationship Id="rId11" Type="http://schemas.openxmlformats.org/officeDocument/2006/relationships/image" Target="../media/image6.svg"/><Relationship Id="rId5" Type="http://schemas.openxmlformats.org/officeDocument/2006/relationships/image" Target="../media/image50.png"/><Relationship Id="rId10" Type="http://schemas.openxmlformats.org/officeDocument/2006/relationships/image" Target="../media/image5.svg"/><Relationship Id="rId4" Type="http://schemas.openxmlformats.org/officeDocument/2006/relationships/image" Target="../media/image2.svg"/><Relationship Id="rId9" Type="http://schemas.openxmlformats.org/officeDocument/2006/relationships/image" Target="../media/image4.svg"/></Relationships>
</file>

<file path=ppt/slides/_rels/slide33.xml.rels><?xml version="1.0" encoding="UTF-8" standalone="yes"?>
<Relationships xmlns="http://schemas.openxmlformats.org/package/2006/relationships"><Relationship Id="rId8" Type="http://schemas.openxmlformats.org/officeDocument/2006/relationships/image" Target="../media/image3.svg"/><Relationship Id="rId13" Type="http://schemas.openxmlformats.org/officeDocument/2006/relationships/hyperlink" Target="https://worldgifts.cafod.org.uk/products/floating-gardens-for-schools" TargetMode="External"/><Relationship Id="rId3" Type="http://schemas.openxmlformats.org/officeDocument/2006/relationships/image" Target="../media/image2.svg"/><Relationship Id="rId7" Type="http://schemas.openxmlformats.org/officeDocument/2006/relationships/image" Target="../media/image46.svg"/><Relationship Id="rId12" Type="http://schemas.openxmlformats.org/officeDocument/2006/relationships/image" Target="../media/image54.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45.svg"/><Relationship Id="rId11" Type="http://schemas.openxmlformats.org/officeDocument/2006/relationships/image" Target="../media/image6.svg"/><Relationship Id="rId5" Type="http://schemas.openxmlformats.org/officeDocument/2006/relationships/hyperlink" Target="https://cafod.org.uk/campaign/livesimply-award" TargetMode="External"/><Relationship Id="rId10" Type="http://schemas.openxmlformats.org/officeDocument/2006/relationships/image" Target="../media/image5.svg"/><Relationship Id="rId4" Type="http://schemas.openxmlformats.org/officeDocument/2006/relationships/image" Target="../media/image53.jpeg"/><Relationship Id="rId9" Type="http://schemas.openxmlformats.org/officeDocument/2006/relationships/image" Target="../media/image4.svg"/><Relationship Id="rId14" Type="http://schemas.openxmlformats.org/officeDocument/2006/relationships/image" Target="../media/image18.svg"/></Relationships>
</file>

<file path=ppt/slides/_rels/slide34.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9.svg"/><Relationship Id="rId7" Type="http://schemas.openxmlformats.org/officeDocument/2006/relationships/image" Target="../media/image56.sv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3.svg"/><Relationship Id="rId11" Type="http://schemas.openxmlformats.org/officeDocument/2006/relationships/image" Target="../media/image6.svg"/><Relationship Id="rId5" Type="http://schemas.openxmlformats.org/officeDocument/2006/relationships/image" Target="../media/image55.jpeg"/><Relationship Id="rId10" Type="http://schemas.openxmlformats.org/officeDocument/2006/relationships/image" Target="../media/image5.svg"/><Relationship Id="rId4" Type="http://schemas.openxmlformats.org/officeDocument/2006/relationships/image" Target="../media/image2.svg"/><Relationship Id="rId9" Type="http://schemas.openxmlformats.org/officeDocument/2006/relationships/image" Target="../media/image4.svg"/></Relationships>
</file>

<file path=ppt/slides/_rels/slide35.xml.rels><?xml version="1.0" encoding="UTF-8" standalone="yes"?>
<Relationships xmlns="http://schemas.openxmlformats.org/package/2006/relationships"><Relationship Id="rId8" Type="http://schemas.openxmlformats.org/officeDocument/2006/relationships/image" Target="../media/image3.svg"/><Relationship Id="rId13" Type="http://schemas.openxmlformats.org/officeDocument/2006/relationships/hyperlink" Target="https://worldgifts.cafod.org.uk/products/christmas-stocking-for-schools" TargetMode="External"/><Relationship Id="rId3" Type="http://schemas.openxmlformats.org/officeDocument/2006/relationships/image" Target="../media/image2.svg"/><Relationship Id="rId7" Type="http://schemas.openxmlformats.org/officeDocument/2006/relationships/image" Target="../media/image46.svg"/><Relationship Id="rId12" Type="http://schemas.openxmlformats.org/officeDocument/2006/relationships/image" Target="../media/image10.pn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58.svg"/><Relationship Id="rId11" Type="http://schemas.openxmlformats.org/officeDocument/2006/relationships/image" Target="../media/image6.svg"/><Relationship Id="rId5" Type="http://schemas.openxmlformats.org/officeDocument/2006/relationships/hyperlink" Target="https://cafod.org.uk/pray/world-prayer-map" TargetMode="External"/><Relationship Id="rId10" Type="http://schemas.openxmlformats.org/officeDocument/2006/relationships/image" Target="../media/image5.svg"/><Relationship Id="rId4" Type="http://schemas.openxmlformats.org/officeDocument/2006/relationships/image" Target="../media/image57.jpeg"/><Relationship Id="rId9" Type="http://schemas.openxmlformats.org/officeDocument/2006/relationships/image" Target="../media/image4.svg"/><Relationship Id="rId14" Type="http://schemas.openxmlformats.org/officeDocument/2006/relationships/image" Target="../media/image18.svg"/></Relationships>
</file>

<file path=ppt/slides/_rels/slide36.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49.svg"/><Relationship Id="rId7" Type="http://schemas.openxmlformats.org/officeDocument/2006/relationships/image" Target="../media/image46.sv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59.jpeg"/><Relationship Id="rId10" Type="http://schemas.openxmlformats.org/officeDocument/2006/relationships/image" Target="../media/image6.svg"/><Relationship Id="rId4" Type="http://schemas.openxmlformats.org/officeDocument/2006/relationships/image" Target="../media/image2.svg"/><Relationship Id="rId9" Type="http://schemas.openxmlformats.org/officeDocument/2006/relationships/image" Target="../media/image5.svg"/></Relationships>
</file>

<file path=ppt/slides/_rels/slide37.xml.rels><?xml version="1.0" encoding="UTF-8" standalone="yes"?>
<Relationships xmlns="http://schemas.openxmlformats.org/package/2006/relationships"><Relationship Id="rId8" Type="http://schemas.openxmlformats.org/officeDocument/2006/relationships/image" Target="../media/image3.svg"/><Relationship Id="rId13" Type="http://schemas.openxmlformats.org/officeDocument/2006/relationships/image" Target="../media/image61.png"/><Relationship Id="rId3" Type="http://schemas.openxmlformats.org/officeDocument/2006/relationships/image" Target="../media/image2.svg"/><Relationship Id="rId7" Type="http://schemas.openxmlformats.org/officeDocument/2006/relationships/image" Target="../media/image60.png"/><Relationship Id="rId12" Type="http://schemas.openxmlformats.org/officeDocument/2006/relationships/hyperlink" Target="https://worldgifts.cafod.org.uk/products/marvellous-moo-cow-for-schools" TargetMode="External"/><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46.svg"/><Relationship Id="rId11" Type="http://schemas.openxmlformats.org/officeDocument/2006/relationships/image" Target="../media/image6.svg"/><Relationship Id="rId5" Type="http://schemas.openxmlformats.org/officeDocument/2006/relationships/image" Target="../media/image45.svg"/><Relationship Id="rId10" Type="http://schemas.openxmlformats.org/officeDocument/2006/relationships/image" Target="../media/image5.svg"/><Relationship Id="rId4" Type="http://schemas.openxmlformats.org/officeDocument/2006/relationships/hyperlink" Target="https://www.youtube.com/watch?v=zMC2jKGxmCs" TargetMode="External"/><Relationship Id="rId9" Type="http://schemas.openxmlformats.org/officeDocument/2006/relationships/image" Target="../media/image4.svg"/><Relationship Id="rId14" Type="http://schemas.openxmlformats.org/officeDocument/2006/relationships/image" Target="../media/image18.svg"/></Relationships>
</file>

<file path=ppt/slides/_rels/slide38.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49.svg"/><Relationship Id="rId7" Type="http://schemas.openxmlformats.org/officeDocument/2006/relationships/image" Target="../media/image4.sv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62.jpeg"/><Relationship Id="rId4" Type="http://schemas.openxmlformats.org/officeDocument/2006/relationships/image" Target="../media/image2.svg"/><Relationship Id="rId9" Type="http://schemas.openxmlformats.org/officeDocument/2006/relationships/image" Target="../media/image6.svg"/></Relationships>
</file>

<file path=ppt/slides/_rels/slide39.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2.svg"/><Relationship Id="rId7" Type="http://schemas.openxmlformats.org/officeDocument/2006/relationships/image" Target="../media/image3.sv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63.jpeg"/><Relationship Id="rId5" Type="http://schemas.openxmlformats.org/officeDocument/2006/relationships/image" Target="../media/image46.svg"/><Relationship Id="rId10" Type="http://schemas.openxmlformats.org/officeDocument/2006/relationships/image" Target="../media/image6.svg"/><Relationship Id="rId4" Type="http://schemas.openxmlformats.org/officeDocument/2006/relationships/image" Target="../media/image45.svg"/><Relationship Id="rId9" Type="http://schemas.openxmlformats.org/officeDocument/2006/relationships/image" Target="../media/image5.svg"/></Relationships>
</file>

<file path=ppt/slides/_rels/slide40.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49.svg"/><Relationship Id="rId7" Type="http://schemas.openxmlformats.org/officeDocument/2006/relationships/image" Target="../media/image56.sv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3.svg"/><Relationship Id="rId11" Type="http://schemas.openxmlformats.org/officeDocument/2006/relationships/image" Target="../media/image6.svg"/><Relationship Id="rId5" Type="http://schemas.openxmlformats.org/officeDocument/2006/relationships/image" Target="../media/image64.jpeg"/><Relationship Id="rId10" Type="http://schemas.openxmlformats.org/officeDocument/2006/relationships/image" Target="../media/image5.svg"/><Relationship Id="rId4" Type="http://schemas.openxmlformats.org/officeDocument/2006/relationships/image" Target="../media/image2.svg"/><Relationship Id="rId9" Type="http://schemas.openxmlformats.org/officeDocument/2006/relationships/image" Target="../media/image4.svg"/></Relationships>
</file>

<file path=ppt/slides/_rels/slide41.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2.svg"/><Relationship Id="rId7" Type="http://schemas.openxmlformats.org/officeDocument/2006/relationships/image" Target="../media/image3.sv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65.jpeg"/><Relationship Id="rId5" Type="http://schemas.openxmlformats.org/officeDocument/2006/relationships/image" Target="../media/image46.svg"/><Relationship Id="rId10" Type="http://schemas.openxmlformats.org/officeDocument/2006/relationships/image" Target="../media/image6.svg"/><Relationship Id="rId4" Type="http://schemas.openxmlformats.org/officeDocument/2006/relationships/image" Target="../media/image45.svg"/><Relationship Id="rId9" Type="http://schemas.openxmlformats.org/officeDocument/2006/relationships/image" Target="../media/image5.svg"/></Relationships>
</file>

<file path=ppt/slides/_rels/slide42.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2.svg"/><Relationship Id="rId7" Type="http://schemas.openxmlformats.org/officeDocument/2006/relationships/image" Target="../media/image67.sv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3.svg"/><Relationship Id="rId11" Type="http://schemas.openxmlformats.org/officeDocument/2006/relationships/image" Target="../media/image18.svg"/><Relationship Id="rId5" Type="http://schemas.openxmlformats.org/officeDocument/2006/relationships/image" Target="../media/image7.svg"/><Relationship Id="rId10" Type="http://schemas.openxmlformats.org/officeDocument/2006/relationships/image" Target="../media/image6.svg"/><Relationship Id="rId4" Type="http://schemas.openxmlformats.org/officeDocument/2006/relationships/image" Target="../media/image66.jpeg"/><Relationship Id="rId9" Type="http://schemas.openxmlformats.org/officeDocument/2006/relationships/image" Target="../media/image5.svg"/></Relationships>
</file>

<file path=ppt/slides/_rels/slide43.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2.svg"/><Relationship Id="rId7" Type="http://schemas.openxmlformats.org/officeDocument/2006/relationships/image" Target="../media/image4.svg"/><Relationship Id="rId12" Type="http://schemas.openxmlformats.org/officeDocument/2006/relationships/image" Target="../media/image18.sv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3.svg"/><Relationship Id="rId11" Type="http://schemas.openxmlformats.org/officeDocument/2006/relationships/hyperlink" Target="https://worldgifts.cafod.org.uk/products/health-clinic-for-schools" TargetMode="External"/><Relationship Id="rId5" Type="http://schemas.openxmlformats.org/officeDocument/2006/relationships/image" Target="../media/image68.jpeg"/><Relationship Id="rId10" Type="http://schemas.openxmlformats.org/officeDocument/2006/relationships/image" Target="../media/image69.png"/><Relationship Id="rId4" Type="http://schemas.openxmlformats.org/officeDocument/2006/relationships/image" Target="../media/image7.svg"/><Relationship Id="rId9" Type="http://schemas.openxmlformats.org/officeDocument/2006/relationships/image" Target="../media/image6.svg"/></Relationships>
</file>

<file path=ppt/slides/_rels/slide44.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2.svg"/><Relationship Id="rId7" Type="http://schemas.openxmlformats.org/officeDocument/2006/relationships/image" Target="../media/image4.sv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7.svg"/><Relationship Id="rId4" Type="http://schemas.openxmlformats.org/officeDocument/2006/relationships/image" Target="../media/image70.jpeg"/><Relationship Id="rId9" Type="http://schemas.openxmlformats.org/officeDocument/2006/relationships/image" Target="../media/image6.svg"/></Relationships>
</file>

<file path=ppt/slides/_rels/slide45.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2.svg"/><Relationship Id="rId7" Type="http://schemas.openxmlformats.org/officeDocument/2006/relationships/image" Target="../media/image3.svg"/><Relationship Id="rId2" Type="http://schemas.openxmlformats.org/officeDocument/2006/relationships/notesSlide" Target="../notesSlides/notesSlide45.xml"/><Relationship Id="rId1" Type="http://schemas.openxmlformats.org/officeDocument/2006/relationships/slideLayout" Target="../slideLayouts/slideLayout7.xml"/><Relationship Id="rId6" Type="http://schemas.openxmlformats.org/officeDocument/2006/relationships/image" Target="../media/image72.svg"/><Relationship Id="rId11" Type="http://schemas.openxmlformats.org/officeDocument/2006/relationships/image" Target="../media/image18.svg"/><Relationship Id="rId5" Type="http://schemas.openxmlformats.org/officeDocument/2006/relationships/image" Target="../media/image7.svg"/><Relationship Id="rId10" Type="http://schemas.openxmlformats.org/officeDocument/2006/relationships/image" Target="../media/image6.svg"/><Relationship Id="rId4" Type="http://schemas.openxmlformats.org/officeDocument/2006/relationships/image" Target="../media/image71.jpeg"/><Relationship Id="rId9" Type="http://schemas.openxmlformats.org/officeDocument/2006/relationships/image" Target="../media/image5.svg"/></Relationships>
</file>

<file path=ppt/slides/_rels/slide46.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2.svg"/><Relationship Id="rId7" Type="http://schemas.openxmlformats.org/officeDocument/2006/relationships/image" Target="../media/image4.sv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73.png"/><Relationship Id="rId5" Type="http://schemas.openxmlformats.org/officeDocument/2006/relationships/image" Target="../media/image3.svg"/><Relationship Id="rId4" Type="http://schemas.openxmlformats.org/officeDocument/2006/relationships/image" Target="../media/image7.svg"/><Relationship Id="rId9" Type="http://schemas.openxmlformats.org/officeDocument/2006/relationships/image" Target="../media/image6.svg"/></Relationships>
</file>

<file path=ppt/slides/_rels/slide47.xml.rels><?xml version="1.0" encoding="UTF-8" standalone="yes"?>
<Relationships xmlns="http://schemas.openxmlformats.org/package/2006/relationships"><Relationship Id="rId8" Type="http://schemas.openxmlformats.org/officeDocument/2006/relationships/image" Target="../media/image3.svg"/><Relationship Id="rId13" Type="http://schemas.openxmlformats.org/officeDocument/2006/relationships/image" Target="../media/image18.svg"/><Relationship Id="rId3" Type="http://schemas.openxmlformats.org/officeDocument/2006/relationships/image" Target="../media/image2.svg"/><Relationship Id="rId7" Type="http://schemas.openxmlformats.org/officeDocument/2006/relationships/image" Target="../media/image72.svg"/><Relationship Id="rId12" Type="http://schemas.openxmlformats.org/officeDocument/2006/relationships/hyperlink" Target="https://www.youtube.com/watch?v=FSYVdlxfpUY&amp;list=RDFSYVdlxfpUY&amp;start_radio=1" TargetMode="External"/><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7.svg"/><Relationship Id="rId11" Type="http://schemas.openxmlformats.org/officeDocument/2006/relationships/image" Target="../media/image6.svg"/><Relationship Id="rId5" Type="http://schemas.openxmlformats.org/officeDocument/2006/relationships/image" Target="../media/image74.png"/><Relationship Id="rId10" Type="http://schemas.openxmlformats.org/officeDocument/2006/relationships/image" Target="../media/image5.svg"/><Relationship Id="rId4" Type="http://schemas.openxmlformats.org/officeDocument/2006/relationships/hyperlink" Target="https://cafod.org.uk/education/secondary-and-youth-resources/cst-resources-young-people" TargetMode="External"/><Relationship Id="rId9" Type="http://schemas.openxmlformats.org/officeDocument/2006/relationships/image" Target="../media/image4.svg"/></Relationships>
</file>

<file path=ppt/slides/_rels/slide48.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2.svg"/><Relationship Id="rId7" Type="http://schemas.openxmlformats.org/officeDocument/2006/relationships/image" Target="../media/image5.svg"/><Relationship Id="rId2" Type="http://schemas.openxmlformats.org/officeDocument/2006/relationships/notesSlide" Target="../notesSlides/notesSlide48.xml"/><Relationship Id="rId1" Type="http://schemas.openxmlformats.org/officeDocument/2006/relationships/slideLayout" Target="../slideLayouts/slideLayout7.xml"/><Relationship Id="rId6" Type="http://schemas.openxmlformats.org/officeDocument/2006/relationships/image" Target="../media/image4.svg"/><Relationship Id="rId5" Type="http://schemas.openxmlformats.org/officeDocument/2006/relationships/image" Target="../media/image3.svg"/><Relationship Id="rId4" Type="http://schemas.openxmlformats.org/officeDocument/2006/relationships/image" Target="../media/image7.svg"/><Relationship Id="rId9" Type="http://schemas.openxmlformats.org/officeDocument/2006/relationships/image" Target="../media/image75.png"/></Relationships>
</file>

<file path=ppt/slides/_rels/slide49.xml.rels><?xml version="1.0" encoding="UTF-8" standalone="yes"?>
<Relationships xmlns="http://schemas.openxmlformats.org/package/2006/relationships"><Relationship Id="rId8" Type="http://schemas.openxmlformats.org/officeDocument/2006/relationships/image" Target="../media/image4.svg"/><Relationship Id="rId3" Type="http://schemas.openxmlformats.org/officeDocument/2006/relationships/image" Target="../media/image2.svg"/><Relationship Id="rId7" Type="http://schemas.openxmlformats.org/officeDocument/2006/relationships/image" Target="../media/image3.sv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72.svg"/><Relationship Id="rId5" Type="http://schemas.openxmlformats.org/officeDocument/2006/relationships/image" Target="../media/image7.svg"/><Relationship Id="rId10" Type="http://schemas.openxmlformats.org/officeDocument/2006/relationships/image" Target="../media/image6.svg"/><Relationship Id="rId4" Type="http://schemas.openxmlformats.org/officeDocument/2006/relationships/image" Target="../media/image76.png"/><Relationship Id="rId9" Type="http://schemas.openxmlformats.org/officeDocument/2006/relationships/image" Target="../media/image5.svg"/></Relationships>
</file>

<file path=ppt/slides/_rels/slide50.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2.svg"/><Relationship Id="rId7" Type="http://schemas.openxmlformats.org/officeDocument/2006/relationships/image" Target="../media/image4.sv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77.jpeg"/><Relationship Id="rId5" Type="http://schemas.openxmlformats.org/officeDocument/2006/relationships/image" Target="../media/image3.svg"/><Relationship Id="rId4" Type="http://schemas.openxmlformats.org/officeDocument/2006/relationships/image" Target="../media/image7.svg"/><Relationship Id="rId9" Type="http://schemas.openxmlformats.org/officeDocument/2006/relationships/image" Target="../media/image6.svg"/></Relationships>
</file>

<file path=ppt/slides/_rels/slide51.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2.svg"/><Relationship Id="rId7" Type="http://schemas.openxmlformats.org/officeDocument/2006/relationships/image" Target="../media/image4.svg"/><Relationship Id="rId2" Type="http://schemas.openxmlformats.org/officeDocument/2006/relationships/notesSlide" Target="../notesSlides/notesSlide51.xml"/><Relationship Id="rId1" Type="http://schemas.openxmlformats.org/officeDocument/2006/relationships/slideLayout" Target="../slideLayouts/slideLayout7.xml"/><Relationship Id="rId6" Type="http://schemas.openxmlformats.org/officeDocument/2006/relationships/image" Target="../media/image3.svg"/><Relationship Id="rId11" Type="http://schemas.openxmlformats.org/officeDocument/2006/relationships/hyperlink" Target="https://worldgifts.cafod.org.uk/collections/schools" TargetMode="External"/><Relationship Id="rId5" Type="http://schemas.openxmlformats.org/officeDocument/2006/relationships/image" Target="../media/image7.svg"/><Relationship Id="rId10" Type="http://schemas.openxmlformats.org/officeDocument/2006/relationships/image" Target="../media/image79.png"/><Relationship Id="rId4" Type="http://schemas.openxmlformats.org/officeDocument/2006/relationships/image" Target="../media/image78.png"/><Relationship Id="rId9" Type="http://schemas.openxmlformats.org/officeDocument/2006/relationships/image" Target="../media/image6.svg"/></Relationships>
</file>

<file path=ppt/slides/_rels/slide52.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2.svg"/><Relationship Id="rId7" Type="http://schemas.openxmlformats.org/officeDocument/2006/relationships/image" Target="../media/image4.svg"/><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81.svg"/><Relationship Id="rId10" Type="http://schemas.openxmlformats.org/officeDocument/2006/relationships/image" Target="../media/image6.svg"/><Relationship Id="rId4" Type="http://schemas.openxmlformats.org/officeDocument/2006/relationships/image" Target="../media/image80.png"/><Relationship Id="rId9" Type="http://schemas.openxmlformats.org/officeDocument/2006/relationships/image" Target="../media/image82.svg"/></Relationships>
</file>

<file path=ppt/slides/_rels/slide53.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2.svg"/><Relationship Id="rId7" Type="http://schemas.openxmlformats.org/officeDocument/2006/relationships/image" Target="../media/image4.svg"/><Relationship Id="rId2" Type="http://schemas.openxmlformats.org/officeDocument/2006/relationships/notesSlide" Target="../notesSlides/notesSlide53.xml"/><Relationship Id="rId1" Type="http://schemas.openxmlformats.org/officeDocument/2006/relationships/slideLayout" Target="../slideLayouts/slideLayout7.xml"/><Relationship Id="rId6" Type="http://schemas.openxmlformats.org/officeDocument/2006/relationships/image" Target="../media/image3.svg"/><Relationship Id="rId11" Type="http://schemas.openxmlformats.org/officeDocument/2006/relationships/hyperlink" Target="https://cafod.org.uk/pray/prayer-resources/christmas-family-prayer-ideas" TargetMode="External"/><Relationship Id="rId5" Type="http://schemas.openxmlformats.org/officeDocument/2006/relationships/image" Target="../media/image81.svg"/><Relationship Id="rId10" Type="http://schemas.openxmlformats.org/officeDocument/2006/relationships/image" Target="../media/image6.svg"/><Relationship Id="rId4" Type="http://schemas.openxmlformats.org/officeDocument/2006/relationships/image" Target="../media/image83.jpeg"/><Relationship Id="rId9" Type="http://schemas.openxmlformats.org/officeDocument/2006/relationships/image" Target="../media/image82.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22544"/>
        </a:solidFill>
        <a:effectLst/>
      </p:bgPr>
    </p:bg>
    <p:spTree>
      <p:nvGrpSpPr>
        <p:cNvPr id="1" name=""/>
        <p:cNvGrpSpPr/>
        <p:nvPr/>
      </p:nvGrpSpPr>
      <p:grpSpPr>
        <a:xfrm>
          <a:off x="0" y="0"/>
          <a:ext cx="0" cy="0"/>
          <a:chOff x="0" y="0"/>
          <a:chExt cx="0" cy="0"/>
        </a:xfrm>
      </p:grpSpPr>
      <p:sp>
        <p:nvSpPr>
          <p:cNvPr id="2" name="Freeform 2"/>
          <p:cNvSpPr/>
          <p:nvPr/>
        </p:nvSpPr>
        <p:spPr>
          <a:xfrm>
            <a:off x="9144000" y="0"/>
            <a:ext cx="9144000" cy="10287000"/>
          </a:xfrm>
          <a:custGeom>
            <a:avLst/>
            <a:gdLst/>
            <a:ahLst/>
            <a:cxnLst/>
            <a:rect l="l" t="t" r="r" b="b"/>
            <a:pathLst>
              <a:path w="9144000" h="10287000">
                <a:moveTo>
                  <a:pt x="0" y="0"/>
                </a:moveTo>
                <a:lnTo>
                  <a:pt x="9144000" y="0"/>
                </a:lnTo>
                <a:lnTo>
                  <a:pt x="9144000" y="10287000"/>
                </a:lnTo>
                <a:lnTo>
                  <a:pt x="0" y="10287000"/>
                </a:lnTo>
                <a:lnTo>
                  <a:pt x="0" y="0"/>
                </a:lnTo>
                <a:close/>
              </a:path>
            </a:pathLst>
          </a:custGeom>
          <a:blipFill>
            <a:blip r:embed="rId3"/>
            <a:stretch>
              <a:fillRect l="-2381" t="-28233" r="-1878" b="-3402"/>
            </a:stretch>
          </a:blipFill>
        </p:spPr>
        <p:txBody>
          <a:bodyPr/>
          <a:lstStyle/>
          <a:p>
            <a:endParaRPr lang="en-GB"/>
          </a:p>
        </p:txBody>
      </p:sp>
      <p:sp>
        <p:nvSpPr>
          <p:cNvPr id="3" name="Freeform 3"/>
          <p:cNvSpPr/>
          <p:nvPr/>
        </p:nvSpPr>
        <p:spPr>
          <a:xfrm>
            <a:off x="14913014" y="198997"/>
            <a:ext cx="3189318" cy="927802"/>
          </a:xfrm>
          <a:custGeom>
            <a:avLst/>
            <a:gdLst/>
            <a:ahLst/>
            <a:cxnLst/>
            <a:rect l="l" t="t" r="r" b="b"/>
            <a:pathLst>
              <a:path w="3189318" h="927802">
                <a:moveTo>
                  <a:pt x="0" y="0"/>
                </a:moveTo>
                <a:lnTo>
                  <a:pt x="3189319" y="0"/>
                </a:lnTo>
                <a:lnTo>
                  <a:pt x="3189319" y="927801"/>
                </a:lnTo>
                <a:lnTo>
                  <a:pt x="0" y="927801"/>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4" name="TextBox 4"/>
          <p:cNvSpPr txBox="1"/>
          <p:nvPr/>
        </p:nvSpPr>
        <p:spPr>
          <a:xfrm>
            <a:off x="-443002" y="3362741"/>
            <a:ext cx="9938539" cy="1785109"/>
          </a:xfrm>
          <a:prstGeom prst="rect">
            <a:avLst/>
          </a:prstGeom>
        </p:spPr>
        <p:txBody>
          <a:bodyPr lIns="0" tIns="0" rIns="0" bIns="0" rtlCol="0" anchor="t">
            <a:spAutoFit/>
          </a:bodyPr>
          <a:lstStyle/>
          <a:p>
            <a:pPr algn="ctr">
              <a:lnSpc>
                <a:spcPts val="7526"/>
              </a:lnSpc>
            </a:pPr>
            <a:r>
              <a:rPr lang="en-US" sz="6432" b="1">
                <a:solidFill>
                  <a:srgbClr val="FFFFFF"/>
                </a:solidFill>
                <a:latin typeface="Montserrat School Semi-Bold"/>
                <a:ea typeface="Montserrat School Semi-Bold"/>
                <a:cs typeface="Montserrat School Semi-Bold"/>
                <a:sym typeface="Montserrat School Semi-Bold"/>
              </a:rPr>
              <a:t>Advent Calendar </a:t>
            </a:r>
          </a:p>
          <a:p>
            <a:pPr algn="ctr">
              <a:lnSpc>
                <a:spcPts val="6590"/>
              </a:lnSpc>
            </a:pPr>
            <a:r>
              <a:rPr lang="en-US" sz="5632" b="1">
                <a:solidFill>
                  <a:srgbClr val="FFFFFF"/>
                </a:solidFill>
                <a:latin typeface="Montserrat School Semi-Bold"/>
                <a:ea typeface="Montserrat School Semi-Bold"/>
                <a:cs typeface="Montserrat School Semi-Bold"/>
                <a:sym typeface="Montserrat School Semi-Bold"/>
              </a:rPr>
              <a:t>2026</a:t>
            </a:r>
          </a:p>
        </p:txBody>
      </p:sp>
      <p:sp>
        <p:nvSpPr>
          <p:cNvPr id="5" name="Freeform 5"/>
          <p:cNvSpPr/>
          <p:nvPr/>
        </p:nvSpPr>
        <p:spPr>
          <a:xfrm>
            <a:off x="1234213" y="1429217"/>
            <a:ext cx="602692" cy="602692"/>
          </a:xfrm>
          <a:custGeom>
            <a:avLst/>
            <a:gdLst/>
            <a:ahLst/>
            <a:cxnLst/>
            <a:rect l="l" t="t" r="r" b="b"/>
            <a:pathLst>
              <a:path w="602692" h="602692">
                <a:moveTo>
                  <a:pt x="0" y="0"/>
                </a:moveTo>
                <a:lnTo>
                  <a:pt x="602692" y="0"/>
                </a:lnTo>
                <a:lnTo>
                  <a:pt x="602692" y="602693"/>
                </a:lnTo>
                <a:lnTo>
                  <a:pt x="0" y="60269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6" name="TextBox 6"/>
          <p:cNvSpPr txBox="1"/>
          <p:nvPr/>
        </p:nvSpPr>
        <p:spPr>
          <a:xfrm>
            <a:off x="1535559" y="1568639"/>
            <a:ext cx="5669919" cy="1367364"/>
          </a:xfrm>
          <a:prstGeom prst="rect">
            <a:avLst/>
          </a:prstGeom>
        </p:spPr>
        <p:txBody>
          <a:bodyPr lIns="0" tIns="0" rIns="0" bIns="0" rtlCol="0" anchor="t">
            <a:spAutoFit/>
          </a:bodyPr>
          <a:lstStyle/>
          <a:p>
            <a:pPr algn="ctr">
              <a:lnSpc>
                <a:spcPts val="11122"/>
              </a:lnSpc>
            </a:pPr>
            <a:r>
              <a:rPr lang="en-US" sz="7944" b="1">
                <a:solidFill>
                  <a:srgbClr val="FFFFFF"/>
                </a:solidFill>
                <a:latin typeface="Montserrat School Semi-Bold"/>
                <a:ea typeface="Montserrat School Semi-Bold"/>
                <a:cs typeface="Montserrat School Semi-Bold"/>
                <a:sym typeface="Montserrat School Semi-Bold"/>
              </a:rPr>
              <a:t>Welcome</a:t>
            </a:r>
          </a:p>
        </p:txBody>
      </p:sp>
      <p:sp>
        <p:nvSpPr>
          <p:cNvPr id="7" name="TextBox 7"/>
          <p:cNvSpPr txBox="1"/>
          <p:nvPr/>
        </p:nvSpPr>
        <p:spPr>
          <a:xfrm>
            <a:off x="268608" y="5631367"/>
            <a:ext cx="8515320" cy="1308668"/>
          </a:xfrm>
          <a:prstGeom prst="rect">
            <a:avLst/>
          </a:prstGeom>
        </p:spPr>
        <p:txBody>
          <a:bodyPr lIns="0" tIns="0" rIns="0" bIns="0" rtlCol="0" anchor="t">
            <a:spAutoFit/>
          </a:bodyPr>
          <a:lstStyle/>
          <a:p>
            <a:pPr algn="ctr">
              <a:lnSpc>
                <a:spcPts val="3538"/>
              </a:lnSpc>
            </a:pPr>
            <a:r>
              <a:rPr lang="en-US" sz="2527">
                <a:solidFill>
                  <a:srgbClr val="FFFFFF"/>
                </a:solidFill>
                <a:latin typeface="Montserrat School"/>
                <a:ea typeface="Montserrat School"/>
                <a:cs typeface="Montserrat School"/>
                <a:sym typeface="Montserrat School"/>
              </a:rPr>
              <a:t>“Be on guard, keep awake. </a:t>
            </a:r>
          </a:p>
          <a:p>
            <a:pPr algn="ctr">
              <a:lnSpc>
                <a:spcPts val="3538"/>
              </a:lnSpc>
            </a:pPr>
            <a:r>
              <a:rPr lang="en-US" sz="2527">
                <a:solidFill>
                  <a:srgbClr val="FFFFFF"/>
                </a:solidFill>
                <a:latin typeface="Montserrat School"/>
                <a:ea typeface="Montserrat School"/>
                <a:cs typeface="Montserrat School"/>
                <a:sym typeface="Montserrat School"/>
              </a:rPr>
              <a:t>For you do not know when the time will come.”</a:t>
            </a:r>
          </a:p>
          <a:p>
            <a:pPr algn="ctr">
              <a:lnSpc>
                <a:spcPts val="3398"/>
              </a:lnSpc>
            </a:pPr>
            <a:r>
              <a:rPr lang="en-US" sz="2427">
                <a:solidFill>
                  <a:srgbClr val="FFFFFF"/>
                </a:solidFill>
                <a:latin typeface="Montserrat School"/>
                <a:ea typeface="Montserrat School"/>
                <a:cs typeface="Montserrat School"/>
                <a:sym typeface="Montserrat School"/>
              </a:rPr>
              <a:t> Mark 13:33</a:t>
            </a:r>
          </a:p>
        </p:txBody>
      </p:sp>
      <p:grpSp>
        <p:nvGrpSpPr>
          <p:cNvPr id="8" name="Group 8"/>
          <p:cNvGrpSpPr/>
          <p:nvPr/>
        </p:nvGrpSpPr>
        <p:grpSpPr>
          <a:xfrm>
            <a:off x="3141600" y="7349610"/>
            <a:ext cx="2769336" cy="4009853"/>
            <a:chOff x="0" y="0"/>
            <a:chExt cx="3692447" cy="5346471"/>
          </a:xfrm>
        </p:grpSpPr>
        <p:grpSp>
          <p:nvGrpSpPr>
            <p:cNvPr id="9" name="Group 9"/>
            <p:cNvGrpSpPr/>
            <p:nvPr/>
          </p:nvGrpSpPr>
          <p:grpSpPr>
            <a:xfrm>
              <a:off x="178076" y="0"/>
              <a:ext cx="3336295" cy="3336295"/>
              <a:chOff x="0" y="0"/>
              <a:chExt cx="812800" cy="812800"/>
            </a:xfrm>
          </p:grpSpPr>
          <p:sp>
            <p:nvSpPr>
              <p:cNvPr id="10" name="Freeform 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11" name="TextBox 11"/>
              <p:cNvSpPr txBox="1"/>
              <p:nvPr/>
            </p:nvSpPr>
            <p:spPr>
              <a:xfrm>
                <a:off x="76200" y="38100"/>
                <a:ext cx="660400" cy="698500"/>
              </a:xfrm>
              <a:prstGeom prst="rect">
                <a:avLst/>
              </a:prstGeom>
            </p:spPr>
            <p:txBody>
              <a:bodyPr lIns="125287" tIns="125287" rIns="125287" bIns="125287" rtlCol="0" anchor="ctr"/>
              <a:lstStyle/>
              <a:p>
                <a:pPr algn="ctr">
                  <a:lnSpc>
                    <a:spcPts val="2659"/>
                  </a:lnSpc>
                </a:pPr>
                <a:endParaRPr/>
              </a:p>
            </p:txBody>
          </p:sp>
        </p:grpSp>
        <p:sp>
          <p:nvSpPr>
            <p:cNvPr id="12" name="Freeform 12"/>
            <p:cNvSpPr/>
            <p:nvPr/>
          </p:nvSpPr>
          <p:spPr>
            <a:xfrm>
              <a:off x="397175" y="526410"/>
              <a:ext cx="1020293" cy="4384071"/>
            </a:xfrm>
            <a:custGeom>
              <a:avLst/>
              <a:gdLst/>
              <a:ahLst/>
              <a:cxnLst/>
              <a:rect l="l" t="t" r="r" b="b"/>
              <a:pathLst>
                <a:path w="1020293" h="4384071">
                  <a:moveTo>
                    <a:pt x="0" y="0"/>
                  </a:moveTo>
                  <a:lnTo>
                    <a:pt x="1020293" y="0"/>
                  </a:lnTo>
                  <a:lnTo>
                    <a:pt x="1020293" y="4384072"/>
                  </a:lnTo>
                  <a:lnTo>
                    <a:pt x="0" y="43840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3" name="Freeform 13"/>
            <p:cNvSpPr/>
            <p:nvPr/>
          </p:nvSpPr>
          <p:spPr>
            <a:xfrm>
              <a:off x="1017373" y="526410"/>
              <a:ext cx="1020293" cy="4384071"/>
            </a:xfrm>
            <a:custGeom>
              <a:avLst/>
              <a:gdLst/>
              <a:ahLst/>
              <a:cxnLst/>
              <a:rect l="l" t="t" r="r" b="b"/>
              <a:pathLst>
                <a:path w="1020293" h="4384071">
                  <a:moveTo>
                    <a:pt x="0" y="0"/>
                  </a:moveTo>
                  <a:lnTo>
                    <a:pt x="1020293" y="0"/>
                  </a:lnTo>
                  <a:lnTo>
                    <a:pt x="1020293" y="4384072"/>
                  </a:lnTo>
                  <a:lnTo>
                    <a:pt x="0" y="43840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4" name="Freeform 14"/>
            <p:cNvSpPr/>
            <p:nvPr/>
          </p:nvSpPr>
          <p:spPr>
            <a:xfrm>
              <a:off x="2299670" y="526410"/>
              <a:ext cx="1020293" cy="4384071"/>
            </a:xfrm>
            <a:custGeom>
              <a:avLst/>
              <a:gdLst/>
              <a:ahLst/>
              <a:cxnLst/>
              <a:rect l="l" t="t" r="r" b="b"/>
              <a:pathLst>
                <a:path w="1020293" h="4384071">
                  <a:moveTo>
                    <a:pt x="0" y="0"/>
                  </a:moveTo>
                  <a:lnTo>
                    <a:pt x="1020293" y="0"/>
                  </a:lnTo>
                  <a:lnTo>
                    <a:pt x="1020293" y="4384072"/>
                  </a:lnTo>
                  <a:lnTo>
                    <a:pt x="0" y="438407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5" name="Freeform 15"/>
            <p:cNvSpPr/>
            <p:nvPr/>
          </p:nvSpPr>
          <p:spPr>
            <a:xfrm>
              <a:off x="1657025" y="526410"/>
              <a:ext cx="1020293" cy="4384071"/>
            </a:xfrm>
            <a:custGeom>
              <a:avLst/>
              <a:gdLst/>
              <a:ahLst/>
              <a:cxnLst/>
              <a:rect l="l" t="t" r="r" b="b"/>
              <a:pathLst>
                <a:path w="1020293" h="4384071">
                  <a:moveTo>
                    <a:pt x="0" y="0"/>
                  </a:moveTo>
                  <a:lnTo>
                    <a:pt x="1020293" y="0"/>
                  </a:lnTo>
                  <a:lnTo>
                    <a:pt x="1020293" y="4384072"/>
                  </a:lnTo>
                  <a:lnTo>
                    <a:pt x="0" y="438407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6" name="Freeform 16"/>
            <p:cNvSpPr/>
            <p:nvPr/>
          </p:nvSpPr>
          <p:spPr>
            <a:xfrm rot="-768123">
              <a:off x="173404" y="3059450"/>
              <a:ext cx="3345639" cy="1940471"/>
            </a:xfrm>
            <a:custGeom>
              <a:avLst/>
              <a:gdLst/>
              <a:ahLst/>
              <a:cxnLst/>
              <a:rect l="l" t="t" r="r" b="b"/>
              <a:pathLst>
                <a:path w="3345639" h="1940471">
                  <a:moveTo>
                    <a:pt x="0" y="0"/>
                  </a:moveTo>
                  <a:lnTo>
                    <a:pt x="3345639" y="0"/>
                  </a:lnTo>
                  <a:lnTo>
                    <a:pt x="3345639" y="1940470"/>
                  </a:lnTo>
                  <a:lnTo>
                    <a:pt x="0" y="194047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17" name="TextBox 17"/>
            <p:cNvSpPr txBox="1"/>
            <p:nvPr/>
          </p:nvSpPr>
          <p:spPr>
            <a:xfrm rot="-5400000">
              <a:off x="514821" y="1502675"/>
              <a:ext cx="710370" cy="403508"/>
            </a:xfrm>
            <a:prstGeom prst="rect">
              <a:avLst/>
            </a:prstGeom>
          </p:spPr>
          <p:txBody>
            <a:bodyPr lIns="0" tIns="0" rIns="0" bIns="0" rtlCol="0" anchor="t">
              <a:spAutoFit/>
            </a:bodyPr>
            <a:lstStyle/>
            <a:p>
              <a:pPr algn="l">
                <a:lnSpc>
                  <a:spcPts val="2541"/>
                </a:lnSpc>
              </a:pPr>
              <a:r>
                <a:rPr lang="en-US" sz="1815" b="1">
                  <a:solidFill>
                    <a:srgbClr val="FFFFFF"/>
                  </a:solidFill>
                  <a:latin typeface="Caveat Bold"/>
                  <a:ea typeface="Caveat Bold"/>
                  <a:cs typeface="Caveat Bold"/>
                  <a:sym typeface="Caveat Bold"/>
                </a:rPr>
                <a:t>Hope</a:t>
              </a:r>
            </a:p>
          </p:txBody>
        </p:sp>
        <p:sp>
          <p:nvSpPr>
            <p:cNvPr id="18" name="TextBox 18"/>
            <p:cNvSpPr txBox="1"/>
            <p:nvPr/>
          </p:nvSpPr>
          <p:spPr>
            <a:xfrm rot="-5400000">
              <a:off x="1147076" y="1502675"/>
              <a:ext cx="710370" cy="403508"/>
            </a:xfrm>
            <a:prstGeom prst="rect">
              <a:avLst/>
            </a:prstGeom>
          </p:spPr>
          <p:txBody>
            <a:bodyPr lIns="0" tIns="0" rIns="0" bIns="0" rtlCol="0" anchor="t">
              <a:spAutoFit/>
            </a:bodyPr>
            <a:lstStyle/>
            <a:p>
              <a:pPr algn="l">
                <a:lnSpc>
                  <a:spcPts val="2541"/>
                </a:lnSpc>
              </a:pPr>
              <a:r>
                <a:rPr lang="en-US" sz="1815" b="1">
                  <a:solidFill>
                    <a:srgbClr val="FFFFFF"/>
                  </a:solidFill>
                  <a:latin typeface="Caveat Bold"/>
                  <a:ea typeface="Caveat Bold"/>
                  <a:cs typeface="Caveat Bold"/>
                  <a:sym typeface="Caveat Bold"/>
                </a:rPr>
                <a:t>Peace</a:t>
              </a:r>
            </a:p>
          </p:txBody>
        </p:sp>
        <p:sp>
          <p:nvSpPr>
            <p:cNvPr id="19" name="TextBox 19"/>
            <p:cNvSpPr txBox="1"/>
            <p:nvPr/>
          </p:nvSpPr>
          <p:spPr>
            <a:xfrm rot="-5400000">
              <a:off x="1780528" y="1367845"/>
              <a:ext cx="710370" cy="403508"/>
            </a:xfrm>
            <a:prstGeom prst="rect">
              <a:avLst/>
            </a:prstGeom>
          </p:spPr>
          <p:txBody>
            <a:bodyPr lIns="0" tIns="0" rIns="0" bIns="0" rtlCol="0" anchor="t">
              <a:spAutoFit/>
            </a:bodyPr>
            <a:lstStyle/>
            <a:p>
              <a:pPr algn="l">
                <a:lnSpc>
                  <a:spcPts val="2541"/>
                </a:lnSpc>
              </a:pPr>
              <a:r>
                <a:rPr lang="en-US" sz="1815" b="1">
                  <a:solidFill>
                    <a:srgbClr val="FFFFFF"/>
                  </a:solidFill>
                  <a:latin typeface="Caveat Bold"/>
                  <a:ea typeface="Caveat Bold"/>
                  <a:cs typeface="Caveat Bold"/>
                  <a:sym typeface="Caveat Bold"/>
                </a:rPr>
                <a:t>Joy</a:t>
              </a:r>
            </a:p>
          </p:txBody>
        </p:sp>
        <p:sp>
          <p:nvSpPr>
            <p:cNvPr id="20" name="TextBox 20"/>
            <p:cNvSpPr txBox="1"/>
            <p:nvPr/>
          </p:nvSpPr>
          <p:spPr>
            <a:xfrm rot="-5400000">
              <a:off x="2413981" y="1502675"/>
              <a:ext cx="710370" cy="403508"/>
            </a:xfrm>
            <a:prstGeom prst="rect">
              <a:avLst/>
            </a:prstGeom>
          </p:spPr>
          <p:txBody>
            <a:bodyPr lIns="0" tIns="0" rIns="0" bIns="0" rtlCol="0" anchor="t">
              <a:spAutoFit/>
            </a:bodyPr>
            <a:lstStyle/>
            <a:p>
              <a:pPr algn="l">
                <a:lnSpc>
                  <a:spcPts val="2541"/>
                </a:lnSpc>
              </a:pPr>
              <a:r>
                <a:rPr lang="en-US" sz="1815" b="1">
                  <a:solidFill>
                    <a:srgbClr val="FFFFFF"/>
                  </a:solidFill>
                  <a:latin typeface="Caveat Bold"/>
                  <a:ea typeface="Caveat Bold"/>
                  <a:cs typeface="Caveat Bold"/>
                  <a:sym typeface="Caveat Bold"/>
                </a:rPr>
                <a:t>Love</a:t>
              </a:r>
            </a:p>
          </p:txBody>
        </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222544"/>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849805" y="-234640"/>
            <a:ext cx="9116635" cy="1263340"/>
            <a:chOff x="0" y="0"/>
            <a:chExt cx="12155513" cy="1684453"/>
          </a:xfrm>
        </p:grpSpPr>
        <p:grpSp>
          <p:nvGrpSpPr>
            <p:cNvPr id="6" name="Group 6"/>
            <p:cNvGrpSpPr/>
            <p:nvPr/>
          </p:nvGrpSpPr>
          <p:grpSpPr>
            <a:xfrm>
              <a:off x="0" y="0"/>
              <a:ext cx="12155513" cy="1684453"/>
              <a:chOff x="0" y="0"/>
              <a:chExt cx="2401089" cy="332731"/>
            </a:xfrm>
          </p:grpSpPr>
          <p:sp>
            <p:nvSpPr>
              <p:cNvPr id="7" name="Freeform 7"/>
              <p:cNvSpPr/>
              <p:nvPr/>
            </p:nvSpPr>
            <p:spPr>
              <a:xfrm>
                <a:off x="0" y="0"/>
                <a:ext cx="2401089" cy="332731"/>
              </a:xfrm>
              <a:custGeom>
                <a:avLst/>
                <a:gdLst/>
                <a:ahLst/>
                <a:cxnLst/>
                <a:rect l="l" t="t" r="r" b="b"/>
                <a:pathLst>
                  <a:path w="2401089" h="332731">
                    <a:moveTo>
                      <a:pt x="2197889" y="0"/>
                    </a:moveTo>
                    <a:cubicBezTo>
                      <a:pt x="2310113" y="0"/>
                      <a:pt x="2401089" y="74484"/>
                      <a:pt x="2401089" y="166366"/>
                    </a:cubicBezTo>
                    <a:cubicBezTo>
                      <a:pt x="2401089" y="258247"/>
                      <a:pt x="2310113" y="332731"/>
                      <a:pt x="2197889"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8" name="TextBox 8"/>
              <p:cNvSpPr txBox="1"/>
              <p:nvPr/>
            </p:nvSpPr>
            <p:spPr>
              <a:xfrm>
                <a:off x="0" y="-38100"/>
                <a:ext cx="2401089" cy="370831"/>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0" name="TextBox 10"/>
            <p:cNvSpPr txBox="1"/>
            <p:nvPr/>
          </p:nvSpPr>
          <p:spPr>
            <a:xfrm>
              <a:off x="1695508" y="605329"/>
              <a:ext cx="9999592" cy="688382"/>
            </a:xfrm>
            <a:prstGeom prst="rect">
              <a:avLst/>
            </a:prstGeom>
          </p:spPr>
          <p:txBody>
            <a:bodyPr lIns="0" tIns="0" rIns="0" bIns="0" rtlCol="0" anchor="t">
              <a:spAutoFit/>
            </a:bodyPr>
            <a:lstStyle/>
            <a:p>
              <a:pPr algn="ctr">
                <a:lnSpc>
                  <a:spcPts val="4486"/>
                </a:lnSpc>
              </a:pPr>
              <a:r>
                <a:rPr lang="en-US" sz="3204" b="1">
                  <a:solidFill>
                    <a:srgbClr val="FFFFFF"/>
                  </a:solidFill>
                  <a:latin typeface="Montserrat School Semi-Bold"/>
                  <a:ea typeface="Montserrat School Semi-Bold"/>
                  <a:cs typeface="Montserrat School Semi-Bold"/>
                  <a:sym typeface="Montserrat School Semi-Bold"/>
                </a:rPr>
                <a:t>Celebrating the season of Advent</a:t>
              </a:r>
            </a:p>
          </p:txBody>
        </p:sp>
      </p:grpSp>
      <p:sp>
        <p:nvSpPr>
          <p:cNvPr id="11" name="TextBox 11"/>
          <p:cNvSpPr txBox="1"/>
          <p:nvPr/>
        </p:nvSpPr>
        <p:spPr>
          <a:xfrm>
            <a:off x="243274" y="1388585"/>
            <a:ext cx="8680211" cy="8326755"/>
          </a:xfrm>
          <a:prstGeom prst="rect">
            <a:avLst/>
          </a:prstGeom>
        </p:spPr>
        <p:txBody>
          <a:bodyPr lIns="0" tIns="0" rIns="0" bIns="0" rtlCol="0" anchor="t">
            <a:spAutoFit/>
          </a:bodyPr>
          <a:lstStyle/>
          <a:p>
            <a:pPr algn="l">
              <a:lnSpc>
                <a:spcPts val="3569"/>
              </a:lnSpc>
            </a:pPr>
            <a:r>
              <a:rPr lang="en-US" sz="2550" b="1">
                <a:solidFill>
                  <a:srgbClr val="222544"/>
                </a:solidFill>
                <a:latin typeface="Montserrat School Semi-Bold"/>
                <a:ea typeface="Montserrat School Semi-Bold"/>
                <a:cs typeface="Montserrat School Semi-Bold"/>
                <a:sym typeface="Montserrat School Semi-Bold"/>
              </a:rPr>
              <a:t>Welcome to CAFOD's secondary school’s Advent calendar 2026!</a:t>
            </a:r>
          </a:p>
          <a:p>
            <a:pPr algn="l">
              <a:lnSpc>
                <a:spcPts val="3569"/>
              </a:lnSpc>
            </a:pPr>
            <a:endParaRPr lang="en-US" sz="2550" b="1">
              <a:solidFill>
                <a:srgbClr val="222544"/>
              </a:solidFill>
              <a:latin typeface="Montserrat School Semi-Bold"/>
              <a:ea typeface="Montserrat School Semi-Bold"/>
              <a:cs typeface="Montserrat School Semi-Bold"/>
              <a:sym typeface="Montserrat School Semi-Bold"/>
            </a:endParaRPr>
          </a:p>
          <a:p>
            <a:pPr algn="l">
              <a:lnSpc>
                <a:spcPts val="3569"/>
              </a:lnSpc>
            </a:pPr>
            <a:r>
              <a:rPr lang="en-US" sz="2550">
                <a:solidFill>
                  <a:srgbClr val="222544"/>
                </a:solidFill>
                <a:latin typeface="Montserrat School"/>
                <a:ea typeface="Montserrat School"/>
                <a:cs typeface="Montserrat School"/>
                <a:sym typeface="Montserrat School"/>
              </a:rPr>
              <a:t>The word “Advent” comes from the Latin word adventus, meaning “coming” or “arrival”.</a:t>
            </a:r>
          </a:p>
          <a:p>
            <a:pPr algn="l">
              <a:lnSpc>
                <a:spcPts val="3569"/>
              </a:lnSpc>
            </a:pPr>
            <a:r>
              <a:rPr lang="en-US" sz="2550">
                <a:solidFill>
                  <a:srgbClr val="222544"/>
                </a:solidFill>
                <a:latin typeface="Montserrat School"/>
                <a:ea typeface="Montserrat School"/>
                <a:cs typeface="Montserrat School"/>
                <a:sym typeface="Montserrat School"/>
              </a:rPr>
              <a:t>Advent is a season of waiting, hope and preparation. </a:t>
            </a:r>
          </a:p>
          <a:p>
            <a:pPr algn="l">
              <a:lnSpc>
                <a:spcPts val="3569"/>
              </a:lnSpc>
            </a:pPr>
            <a:endParaRPr lang="en-US" sz="2550">
              <a:solidFill>
                <a:srgbClr val="222544"/>
              </a:solidFill>
              <a:latin typeface="Montserrat School"/>
              <a:ea typeface="Montserrat School"/>
              <a:cs typeface="Montserrat School"/>
              <a:sym typeface="Montserrat School"/>
            </a:endParaRPr>
          </a:p>
          <a:p>
            <a:pPr algn="l">
              <a:lnSpc>
                <a:spcPts val="3569"/>
              </a:lnSpc>
            </a:pPr>
            <a:r>
              <a:rPr lang="en-US" sz="2550">
                <a:solidFill>
                  <a:srgbClr val="222544"/>
                </a:solidFill>
                <a:latin typeface="Montserrat School"/>
                <a:ea typeface="Montserrat School"/>
                <a:cs typeface="Montserrat School"/>
                <a:sym typeface="Montserrat School"/>
              </a:rPr>
              <a:t>During this season, Christians prepare to celebrate the birth of Jesus at Christmas and look forward in hope to the day when Christ will come again.</a:t>
            </a:r>
          </a:p>
          <a:p>
            <a:pPr algn="l">
              <a:lnSpc>
                <a:spcPts val="3569"/>
              </a:lnSpc>
            </a:pPr>
            <a:r>
              <a:rPr lang="en-US" sz="2550">
                <a:solidFill>
                  <a:srgbClr val="222544"/>
                </a:solidFill>
                <a:latin typeface="Montserrat School"/>
                <a:ea typeface="Montserrat School"/>
                <a:cs typeface="Montserrat School"/>
                <a:sym typeface="Montserrat School"/>
              </a:rPr>
              <a:t>Advent also marks the beginning of a new liturgical year, giving us the opportunity for a fresh start.</a:t>
            </a:r>
          </a:p>
          <a:p>
            <a:pPr algn="l">
              <a:lnSpc>
                <a:spcPts val="3569"/>
              </a:lnSpc>
            </a:pPr>
            <a:endParaRPr lang="en-US" sz="2550">
              <a:solidFill>
                <a:srgbClr val="222544"/>
              </a:solidFill>
              <a:latin typeface="Montserrat School"/>
              <a:ea typeface="Montserrat School"/>
              <a:cs typeface="Montserrat School"/>
              <a:sym typeface="Montserrat School"/>
            </a:endParaRPr>
          </a:p>
          <a:p>
            <a:pPr algn="l">
              <a:lnSpc>
                <a:spcPts val="3569"/>
              </a:lnSpc>
            </a:pPr>
            <a:r>
              <a:rPr lang="en-US" sz="2550">
                <a:solidFill>
                  <a:srgbClr val="222544"/>
                </a:solidFill>
                <a:latin typeface="Montserrat School"/>
                <a:ea typeface="Montserrat School"/>
                <a:cs typeface="Montserrat School"/>
                <a:sym typeface="Montserrat School"/>
              </a:rPr>
              <a:t>During these weeks, we are invited to make room for Jesus, notice God at work and put our faith into action.</a:t>
            </a:r>
          </a:p>
          <a:p>
            <a:pPr algn="l">
              <a:lnSpc>
                <a:spcPts val="2310"/>
              </a:lnSpc>
            </a:pPr>
            <a:endParaRPr lang="en-US" sz="2550">
              <a:solidFill>
                <a:srgbClr val="222544"/>
              </a:solidFill>
              <a:latin typeface="Montserrat School"/>
              <a:ea typeface="Montserrat School"/>
              <a:cs typeface="Montserrat School"/>
              <a:sym typeface="Montserrat School"/>
            </a:endParaRPr>
          </a:p>
          <a:p>
            <a:pPr algn="l">
              <a:lnSpc>
                <a:spcPts val="3569"/>
              </a:lnSpc>
            </a:pPr>
            <a:r>
              <a:rPr lang="en-US" sz="2550" b="1">
                <a:solidFill>
                  <a:srgbClr val="222544"/>
                </a:solidFill>
                <a:latin typeface="Montserrat School Semi-Bold"/>
                <a:ea typeface="Montserrat School Semi-Bold"/>
                <a:cs typeface="Montserrat School Semi-Bold"/>
                <a:sym typeface="Montserrat School Semi-Bold"/>
              </a:rPr>
              <a:t>How will you prepare your heart for Jesus this Advent?</a:t>
            </a:r>
          </a:p>
        </p:txBody>
      </p:sp>
      <p:sp>
        <p:nvSpPr>
          <p:cNvPr id="12" name="Freeform 12"/>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13" name="Group 13"/>
          <p:cNvGrpSpPr/>
          <p:nvPr/>
        </p:nvGrpSpPr>
        <p:grpSpPr>
          <a:xfrm>
            <a:off x="10169067" y="2554434"/>
            <a:ext cx="7085441" cy="10259348"/>
            <a:chOff x="0" y="0"/>
            <a:chExt cx="9447254" cy="13679131"/>
          </a:xfrm>
        </p:grpSpPr>
        <p:grpSp>
          <p:nvGrpSpPr>
            <p:cNvPr id="14" name="Group 14"/>
            <p:cNvGrpSpPr/>
            <p:nvPr/>
          </p:nvGrpSpPr>
          <p:grpSpPr>
            <a:xfrm>
              <a:off x="455614" y="0"/>
              <a:ext cx="8536026" cy="8536026"/>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16" name="TextBox 16"/>
              <p:cNvSpPr txBox="1"/>
              <p:nvPr/>
            </p:nvSpPr>
            <p:spPr>
              <a:xfrm>
                <a:off x="76200" y="38100"/>
                <a:ext cx="660400" cy="698500"/>
              </a:xfrm>
              <a:prstGeom prst="rect">
                <a:avLst/>
              </a:prstGeom>
            </p:spPr>
            <p:txBody>
              <a:bodyPr lIns="125287" tIns="125287" rIns="125287" bIns="125287" rtlCol="0" anchor="ctr"/>
              <a:lstStyle/>
              <a:p>
                <a:pPr algn="ctr">
                  <a:lnSpc>
                    <a:spcPts val="2660"/>
                  </a:lnSpc>
                </a:pPr>
                <a:endParaRPr/>
              </a:p>
            </p:txBody>
          </p:sp>
        </p:grpSp>
        <p:sp>
          <p:nvSpPr>
            <p:cNvPr id="17" name="Freeform 17"/>
            <p:cNvSpPr/>
            <p:nvPr/>
          </p:nvSpPr>
          <p:spPr>
            <a:xfrm>
              <a:off x="1016185" y="1346839"/>
              <a:ext cx="2610455" cy="11216798"/>
            </a:xfrm>
            <a:custGeom>
              <a:avLst/>
              <a:gdLst/>
              <a:ahLst/>
              <a:cxnLst/>
              <a:rect l="l" t="t" r="r" b="b"/>
              <a:pathLst>
                <a:path w="2610455" h="11216798">
                  <a:moveTo>
                    <a:pt x="0" y="0"/>
                  </a:moveTo>
                  <a:lnTo>
                    <a:pt x="2610455" y="0"/>
                  </a:lnTo>
                  <a:lnTo>
                    <a:pt x="2610455" y="11216798"/>
                  </a:lnTo>
                  <a:lnTo>
                    <a:pt x="0" y="112167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8" name="Freeform 18"/>
            <p:cNvSpPr/>
            <p:nvPr/>
          </p:nvSpPr>
          <p:spPr>
            <a:xfrm>
              <a:off x="2602983" y="1346839"/>
              <a:ext cx="2610455" cy="11216798"/>
            </a:xfrm>
            <a:custGeom>
              <a:avLst/>
              <a:gdLst/>
              <a:ahLst/>
              <a:cxnLst/>
              <a:rect l="l" t="t" r="r" b="b"/>
              <a:pathLst>
                <a:path w="2610455" h="11216798">
                  <a:moveTo>
                    <a:pt x="0" y="0"/>
                  </a:moveTo>
                  <a:lnTo>
                    <a:pt x="2610455" y="0"/>
                  </a:lnTo>
                  <a:lnTo>
                    <a:pt x="2610455" y="11216798"/>
                  </a:lnTo>
                  <a:lnTo>
                    <a:pt x="0" y="112167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9" name="Freeform 19"/>
            <p:cNvSpPr/>
            <p:nvPr/>
          </p:nvSpPr>
          <p:spPr>
            <a:xfrm>
              <a:off x="5883786" y="1346839"/>
              <a:ext cx="2610455" cy="11216798"/>
            </a:xfrm>
            <a:custGeom>
              <a:avLst/>
              <a:gdLst/>
              <a:ahLst/>
              <a:cxnLst/>
              <a:rect l="l" t="t" r="r" b="b"/>
              <a:pathLst>
                <a:path w="2610455" h="11216798">
                  <a:moveTo>
                    <a:pt x="0" y="0"/>
                  </a:moveTo>
                  <a:lnTo>
                    <a:pt x="2610455" y="0"/>
                  </a:lnTo>
                  <a:lnTo>
                    <a:pt x="2610455" y="11216798"/>
                  </a:lnTo>
                  <a:lnTo>
                    <a:pt x="0" y="1121679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20" name="Freeform 20"/>
            <p:cNvSpPr/>
            <p:nvPr/>
          </p:nvSpPr>
          <p:spPr>
            <a:xfrm>
              <a:off x="4239556" y="1346839"/>
              <a:ext cx="2610455" cy="11216798"/>
            </a:xfrm>
            <a:custGeom>
              <a:avLst/>
              <a:gdLst/>
              <a:ahLst/>
              <a:cxnLst/>
              <a:rect l="l" t="t" r="r" b="b"/>
              <a:pathLst>
                <a:path w="2610455" h="11216798">
                  <a:moveTo>
                    <a:pt x="0" y="0"/>
                  </a:moveTo>
                  <a:lnTo>
                    <a:pt x="2610455" y="0"/>
                  </a:lnTo>
                  <a:lnTo>
                    <a:pt x="2610455" y="11216798"/>
                  </a:lnTo>
                  <a:lnTo>
                    <a:pt x="0" y="11216798"/>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1" name="Freeform 21"/>
            <p:cNvSpPr/>
            <p:nvPr/>
          </p:nvSpPr>
          <p:spPr>
            <a:xfrm rot="-768123">
              <a:off x="443661" y="7827708"/>
              <a:ext cx="8559933" cy="4964761"/>
            </a:xfrm>
            <a:custGeom>
              <a:avLst/>
              <a:gdLst/>
              <a:ahLst/>
              <a:cxnLst/>
              <a:rect l="l" t="t" r="r" b="b"/>
              <a:pathLst>
                <a:path w="8559933" h="4964761">
                  <a:moveTo>
                    <a:pt x="0" y="0"/>
                  </a:moveTo>
                  <a:lnTo>
                    <a:pt x="8559933" y="0"/>
                  </a:lnTo>
                  <a:lnTo>
                    <a:pt x="8559933" y="4964761"/>
                  </a:lnTo>
                  <a:lnTo>
                    <a:pt x="0" y="4964761"/>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2" name="TextBox 22"/>
            <p:cNvSpPr txBox="1"/>
            <p:nvPr/>
          </p:nvSpPr>
          <p:spPr>
            <a:xfrm rot="-5400000">
              <a:off x="1318302" y="3845762"/>
              <a:ext cx="1817506" cy="1030160"/>
            </a:xfrm>
            <a:prstGeom prst="rect">
              <a:avLst/>
            </a:prstGeom>
          </p:spPr>
          <p:txBody>
            <a:bodyPr lIns="0" tIns="0" rIns="0" bIns="0" rtlCol="0" anchor="t">
              <a:spAutoFit/>
            </a:bodyPr>
            <a:lstStyle/>
            <a:p>
              <a:pPr algn="l">
                <a:lnSpc>
                  <a:spcPts val="6502"/>
                </a:lnSpc>
              </a:pPr>
              <a:r>
                <a:rPr lang="en-US" sz="4644" b="1">
                  <a:solidFill>
                    <a:srgbClr val="FFFFFF"/>
                  </a:solidFill>
                  <a:latin typeface="Caveat Bold"/>
                  <a:ea typeface="Caveat Bold"/>
                  <a:cs typeface="Caveat Bold"/>
                  <a:sym typeface="Caveat Bold"/>
                </a:rPr>
                <a:t>Hope</a:t>
              </a:r>
            </a:p>
          </p:txBody>
        </p:sp>
        <p:sp>
          <p:nvSpPr>
            <p:cNvPr id="23" name="TextBox 23"/>
            <p:cNvSpPr txBox="1"/>
            <p:nvPr/>
          </p:nvSpPr>
          <p:spPr>
            <a:xfrm rot="-5400000">
              <a:off x="2935948" y="3845762"/>
              <a:ext cx="1817506" cy="1030160"/>
            </a:xfrm>
            <a:prstGeom prst="rect">
              <a:avLst/>
            </a:prstGeom>
          </p:spPr>
          <p:txBody>
            <a:bodyPr lIns="0" tIns="0" rIns="0" bIns="0" rtlCol="0" anchor="t">
              <a:spAutoFit/>
            </a:bodyPr>
            <a:lstStyle/>
            <a:p>
              <a:pPr algn="l">
                <a:lnSpc>
                  <a:spcPts val="6502"/>
                </a:lnSpc>
              </a:pPr>
              <a:r>
                <a:rPr lang="en-US" sz="4644" b="1">
                  <a:solidFill>
                    <a:srgbClr val="FFFFFF"/>
                  </a:solidFill>
                  <a:latin typeface="Caveat Bold"/>
                  <a:ea typeface="Caveat Bold"/>
                  <a:cs typeface="Caveat Bold"/>
                  <a:sym typeface="Caveat Bold"/>
                </a:rPr>
                <a:t>Peace</a:t>
              </a:r>
            </a:p>
          </p:txBody>
        </p:sp>
        <p:sp>
          <p:nvSpPr>
            <p:cNvPr id="24" name="TextBox 24"/>
            <p:cNvSpPr txBox="1"/>
            <p:nvPr/>
          </p:nvSpPr>
          <p:spPr>
            <a:xfrm rot="-5400000">
              <a:off x="4556658" y="3500794"/>
              <a:ext cx="1817506" cy="1030160"/>
            </a:xfrm>
            <a:prstGeom prst="rect">
              <a:avLst/>
            </a:prstGeom>
          </p:spPr>
          <p:txBody>
            <a:bodyPr lIns="0" tIns="0" rIns="0" bIns="0" rtlCol="0" anchor="t">
              <a:spAutoFit/>
            </a:bodyPr>
            <a:lstStyle/>
            <a:p>
              <a:pPr algn="l">
                <a:lnSpc>
                  <a:spcPts val="6502"/>
                </a:lnSpc>
              </a:pPr>
              <a:r>
                <a:rPr lang="en-US" sz="4644" b="1">
                  <a:solidFill>
                    <a:srgbClr val="FFFFFF"/>
                  </a:solidFill>
                  <a:latin typeface="Caveat Bold"/>
                  <a:ea typeface="Caveat Bold"/>
                  <a:cs typeface="Caveat Bold"/>
                  <a:sym typeface="Caveat Bold"/>
                </a:rPr>
                <a:t>Joy</a:t>
              </a:r>
            </a:p>
          </p:txBody>
        </p:sp>
        <p:sp>
          <p:nvSpPr>
            <p:cNvPr id="25" name="TextBox 25"/>
            <p:cNvSpPr txBox="1"/>
            <p:nvPr/>
          </p:nvSpPr>
          <p:spPr>
            <a:xfrm rot="-5400000">
              <a:off x="6177368" y="3845762"/>
              <a:ext cx="1817506" cy="1030160"/>
            </a:xfrm>
            <a:prstGeom prst="rect">
              <a:avLst/>
            </a:prstGeom>
          </p:spPr>
          <p:txBody>
            <a:bodyPr lIns="0" tIns="0" rIns="0" bIns="0" rtlCol="0" anchor="t">
              <a:spAutoFit/>
            </a:bodyPr>
            <a:lstStyle/>
            <a:p>
              <a:pPr algn="l">
                <a:lnSpc>
                  <a:spcPts val="6502"/>
                </a:lnSpc>
              </a:pPr>
              <a:r>
                <a:rPr lang="en-US" sz="4644" b="1">
                  <a:solidFill>
                    <a:srgbClr val="FFFFFF"/>
                  </a:solidFill>
                  <a:latin typeface="Caveat Bold"/>
                  <a:ea typeface="Caveat Bold"/>
                  <a:cs typeface="Caveat Bold"/>
                  <a:sym typeface="Caveat Bold"/>
                </a:rPr>
                <a:t>Love</a:t>
              </a:r>
            </a:p>
          </p:txBody>
        </p:sp>
      </p:grpSp>
      <p:grpSp>
        <p:nvGrpSpPr>
          <p:cNvPr id="26" name="Group 26"/>
          <p:cNvGrpSpPr/>
          <p:nvPr/>
        </p:nvGrpSpPr>
        <p:grpSpPr>
          <a:xfrm>
            <a:off x="7405062" y="-584729"/>
            <a:ext cx="10697271" cy="12835502"/>
            <a:chOff x="0" y="0"/>
            <a:chExt cx="14263028" cy="17114003"/>
          </a:xfrm>
        </p:grpSpPr>
        <p:sp>
          <p:nvSpPr>
            <p:cNvPr id="27" name="Freeform 27"/>
            <p:cNvSpPr/>
            <p:nvPr/>
          </p:nvSpPr>
          <p:spPr>
            <a:xfrm rot="-5400000">
              <a:off x="5540789" y="8391763"/>
              <a:ext cx="15376829" cy="2067651"/>
            </a:xfrm>
            <a:custGeom>
              <a:avLst/>
              <a:gdLst/>
              <a:ahLst/>
              <a:cxnLst/>
              <a:rect l="l" t="t" r="r" b="b"/>
              <a:pathLst>
                <a:path w="15376829" h="2067651">
                  <a:moveTo>
                    <a:pt x="0" y="0"/>
                  </a:moveTo>
                  <a:lnTo>
                    <a:pt x="15376828" y="0"/>
                  </a:lnTo>
                  <a:lnTo>
                    <a:pt x="15376828" y="2067651"/>
                  </a:lnTo>
                  <a:lnTo>
                    <a:pt x="0" y="2067651"/>
                  </a:lnTo>
                  <a:lnTo>
                    <a:pt x="0" y="0"/>
                  </a:lnTo>
                  <a:close/>
                </a:path>
              </a:pathLst>
            </a:custGeom>
            <a:blipFill>
              <a:blip>
                <a:extLst>
                  <a:ext uri="{96DAC541-7B7A-43D3-8B79-37D633B846F1}">
                    <asvg:svgBlip xmlns:asvg="http://schemas.microsoft.com/office/drawing/2016/SVG/main" r:embed="rId8"/>
                  </a:ext>
                </a:extLst>
              </a:blip>
              <a:stretch>
                <a:fillRect l="-279" t="-171027" r="-1768" b="-487889"/>
              </a:stretch>
            </a:blipFill>
          </p:spPr>
          <p:txBody>
            <a:bodyPr/>
            <a:lstStyle/>
            <a:p>
              <a:endParaRPr lang="en-GB"/>
            </a:p>
          </p:txBody>
        </p:sp>
        <p:sp>
          <p:nvSpPr>
            <p:cNvPr id="28" name="Freeform 28"/>
            <p:cNvSpPr/>
            <p:nvPr/>
          </p:nvSpPr>
          <p:spPr>
            <a:xfrm rot="-3881697">
              <a:off x="1355800" y="682223"/>
              <a:ext cx="3894383" cy="3765965"/>
            </a:xfrm>
            <a:custGeom>
              <a:avLst/>
              <a:gdLst/>
              <a:ahLst/>
              <a:cxnLst/>
              <a:rect l="l" t="t" r="r" b="b"/>
              <a:pathLst>
                <a:path w="3894383" h="3765965">
                  <a:moveTo>
                    <a:pt x="0" y="0"/>
                  </a:moveTo>
                  <a:lnTo>
                    <a:pt x="3894384" y="0"/>
                  </a:lnTo>
                  <a:lnTo>
                    <a:pt x="3894384" y="3765966"/>
                  </a:lnTo>
                  <a:lnTo>
                    <a:pt x="0" y="3765966"/>
                  </a:lnTo>
                  <a:lnTo>
                    <a:pt x="0" y="0"/>
                  </a:lnTo>
                  <a:close/>
                </a:path>
              </a:pathLst>
            </a:custGeom>
            <a:blipFill>
              <a:blip>
                <a:extLst>
                  <a:ext uri="{96DAC541-7B7A-43D3-8B79-37D633B846F1}">
                    <asvg:svgBlip xmlns:asvg="http://schemas.microsoft.com/office/drawing/2016/SVG/main" r:embed="rId8"/>
                  </a:ext>
                </a:extLst>
              </a:blip>
              <a:stretch>
                <a:fillRect l="-238232" t="-16109" b="-233656"/>
              </a:stretch>
            </a:blipFill>
          </p:spPr>
          <p:txBody>
            <a:bodyPr/>
            <a:lstStyle/>
            <a:p>
              <a:endParaRPr lang="en-GB"/>
            </a:p>
          </p:txBody>
        </p:sp>
        <p:sp>
          <p:nvSpPr>
            <p:cNvPr id="29" name="Freeform 29"/>
            <p:cNvSpPr/>
            <p:nvPr/>
          </p:nvSpPr>
          <p:spPr>
            <a:xfrm rot="-8100000">
              <a:off x="761151" y="8640212"/>
              <a:ext cx="3894383" cy="3765965"/>
            </a:xfrm>
            <a:custGeom>
              <a:avLst/>
              <a:gdLst/>
              <a:ahLst/>
              <a:cxnLst/>
              <a:rect l="l" t="t" r="r" b="b"/>
              <a:pathLst>
                <a:path w="3894383" h="3765965">
                  <a:moveTo>
                    <a:pt x="0" y="0"/>
                  </a:moveTo>
                  <a:lnTo>
                    <a:pt x="3894383" y="0"/>
                  </a:lnTo>
                  <a:lnTo>
                    <a:pt x="3894383" y="3765966"/>
                  </a:lnTo>
                  <a:lnTo>
                    <a:pt x="0" y="3765966"/>
                  </a:lnTo>
                  <a:lnTo>
                    <a:pt x="0" y="0"/>
                  </a:lnTo>
                  <a:close/>
                </a:path>
              </a:pathLst>
            </a:custGeom>
            <a:blipFill>
              <a:blip>
                <a:extLst>
                  <a:ext uri="{96DAC541-7B7A-43D3-8B79-37D633B846F1}">
                    <asvg:svgBlip xmlns:asvg="http://schemas.microsoft.com/office/drawing/2016/SVG/main" r:embed="rId8"/>
                  </a:ext>
                </a:extLst>
              </a:blip>
              <a:stretch>
                <a:fillRect l="-238232" t="-16109" b="-233656"/>
              </a:stretch>
            </a:blipFill>
          </p:spPr>
          <p:txBody>
            <a:bodyPr/>
            <a:lstStyle/>
            <a:p>
              <a:endParaRPr lang="en-GB"/>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222544"/>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9601091" y="1031768"/>
            <a:ext cx="7939987" cy="5667166"/>
          </a:xfrm>
          <a:custGeom>
            <a:avLst/>
            <a:gdLst/>
            <a:ahLst/>
            <a:cxnLst/>
            <a:rect l="l" t="t" r="r" b="b"/>
            <a:pathLst>
              <a:path w="7939987" h="5667166">
                <a:moveTo>
                  <a:pt x="0" y="0"/>
                </a:moveTo>
                <a:lnTo>
                  <a:pt x="7939987" y="0"/>
                </a:lnTo>
                <a:lnTo>
                  <a:pt x="7939987" y="5667165"/>
                </a:lnTo>
                <a:lnTo>
                  <a:pt x="0" y="5667165"/>
                </a:lnTo>
                <a:lnTo>
                  <a:pt x="0" y="0"/>
                </a:lnTo>
                <a:close/>
              </a:path>
            </a:pathLst>
          </a:custGeom>
          <a:blipFill>
            <a:blip r:embed="rId3"/>
            <a:stretch>
              <a:fillRect/>
            </a:stretch>
          </a:blipFill>
        </p:spPr>
        <p:txBody>
          <a:bodyPr/>
          <a:lstStyle/>
          <a:p>
            <a:endParaRPr lang="en-GB"/>
          </a:p>
        </p:txBody>
      </p:sp>
      <p:sp>
        <p:nvSpPr>
          <p:cNvPr id="6" name="Freeform 6"/>
          <p:cNvSpPr/>
          <p:nvPr/>
        </p:nvSpPr>
        <p:spPr>
          <a:xfrm>
            <a:off x="5143164" y="5143500"/>
            <a:ext cx="4000836" cy="5306444"/>
          </a:xfrm>
          <a:custGeom>
            <a:avLst/>
            <a:gdLst/>
            <a:ahLst/>
            <a:cxnLst/>
            <a:rect l="l" t="t" r="r" b="b"/>
            <a:pathLst>
              <a:path w="4000836" h="5306444">
                <a:moveTo>
                  <a:pt x="0" y="0"/>
                </a:moveTo>
                <a:lnTo>
                  <a:pt x="4000836" y="0"/>
                </a:lnTo>
                <a:lnTo>
                  <a:pt x="4000836" y="5306444"/>
                </a:lnTo>
                <a:lnTo>
                  <a:pt x="0" y="5306444"/>
                </a:lnTo>
                <a:lnTo>
                  <a:pt x="0" y="0"/>
                </a:lnTo>
                <a:close/>
              </a:path>
            </a:pathLst>
          </a:custGeom>
          <a:blipFill>
            <a:blip r:embed="rId4"/>
            <a:stretch>
              <a:fillRect l="-64950" t="-26149" r="-2365"/>
            </a:stretch>
          </a:blipFill>
        </p:spPr>
        <p:txBody>
          <a:bodyPr/>
          <a:lstStyle/>
          <a:p>
            <a:endParaRPr lang="en-GB"/>
          </a:p>
        </p:txBody>
      </p:sp>
      <p:grpSp>
        <p:nvGrpSpPr>
          <p:cNvPr id="7" name="Group 7"/>
          <p:cNvGrpSpPr/>
          <p:nvPr/>
        </p:nvGrpSpPr>
        <p:grpSpPr>
          <a:xfrm>
            <a:off x="-849805" y="-234640"/>
            <a:ext cx="10732111" cy="1266407"/>
            <a:chOff x="0" y="0"/>
            <a:chExt cx="2826564" cy="333539"/>
          </a:xfrm>
        </p:grpSpPr>
        <p:sp>
          <p:nvSpPr>
            <p:cNvPr id="8" name="Freeform 8"/>
            <p:cNvSpPr/>
            <p:nvPr/>
          </p:nvSpPr>
          <p:spPr>
            <a:xfrm>
              <a:off x="0" y="0"/>
              <a:ext cx="2826564" cy="333539"/>
            </a:xfrm>
            <a:custGeom>
              <a:avLst/>
              <a:gdLst/>
              <a:ahLst/>
              <a:cxnLst/>
              <a:rect l="l" t="t" r="r" b="b"/>
              <a:pathLst>
                <a:path w="2826564" h="333539">
                  <a:moveTo>
                    <a:pt x="2623364" y="0"/>
                  </a:moveTo>
                  <a:cubicBezTo>
                    <a:pt x="2735588" y="0"/>
                    <a:pt x="2826564" y="74665"/>
                    <a:pt x="2826564" y="166770"/>
                  </a:cubicBezTo>
                  <a:cubicBezTo>
                    <a:pt x="2826564" y="258874"/>
                    <a:pt x="2735588" y="333539"/>
                    <a:pt x="2623364" y="333539"/>
                  </a:cubicBezTo>
                  <a:lnTo>
                    <a:pt x="203200" y="333539"/>
                  </a:lnTo>
                  <a:cubicBezTo>
                    <a:pt x="90976" y="333539"/>
                    <a:pt x="0" y="258874"/>
                    <a:pt x="0" y="166770"/>
                  </a:cubicBezTo>
                  <a:cubicBezTo>
                    <a:pt x="0" y="74665"/>
                    <a:pt x="90976" y="0"/>
                    <a:pt x="203200" y="0"/>
                  </a:cubicBezTo>
                  <a:close/>
                </a:path>
              </a:pathLst>
            </a:custGeom>
            <a:solidFill>
              <a:srgbClr val="222544"/>
            </a:solidFill>
          </p:spPr>
          <p:txBody>
            <a:bodyPr/>
            <a:lstStyle/>
            <a:p>
              <a:endParaRPr lang="en-GB"/>
            </a:p>
          </p:txBody>
        </p:sp>
        <p:sp>
          <p:nvSpPr>
            <p:cNvPr id="9" name="TextBox 9"/>
            <p:cNvSpPr txBox="1"/>
            <p:nvPr/>
          </p:nvSpPr>
          <p:spPr>
            <a:xfrm>
              <a:off x="0" y="-38100"/>
              <a:ext cx="2826564" cy="371639"/>
            </a:xfrm>
            <a:prstGeom prst="rect">
              <a:avLst/>
            </a:prstGeom>
          </p:spPr>
          <p:txBody>
            <a:bodyPr lIns="50800" tIns="50800" rIns="50800" bIns="50800" rtlCol="0" anchor="ctr"/>
            <a:lstStyle/>
            <a:p>
              <a:pPr algn="ctr">
                <a:lnSpc>
                  <a:spcPts val="2659"/>
                </a:lnSpc>
              </a:pPr>
              <a:endParaRPr/>
            </a:p>
          </p:txBody>
        </p:sp>
      </p:grpSp>
      <p:sp>
        <p:nvSpPr>
          <p:cNvPr id="10" name="Freeform 10"/>
          <p:cNvSpPr/>
          <p:nvPr/>
        </p:nvSpPr>
        <p:spPr>
          <a:xfrm>
            <a:off x="146982" y="122187"/>
            <a:ext cx="373173" cy="373173"/>
          </a:xfrm>
          <a:custGeom>
            <a:avLst/>
            <a:gdLst/>
            <a:ahLst/>
            <a:cxnLst/>
            <a:rect l="l" t="t" r="r" b="b"/>
            <a:pathLst>
              <a:path w="373173" h="373173">
                <a:moveTo>
                  <a:pt x="0" y="0"/>
                </a:moveTo>
                <a:lnTo>
                  <a:pt x="373173" y="0"/>
                </a:lnTo>
                <a:lnTo>
                  <a:pt x="373173" y="373173"/>
                </a:lnTo>
                <a:lnTo>
                  <a:pt x="0" y="37317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1" name="TextBox 11"/>
          <p:cNvSpPr txBox="1"/>
          <p:nvPr/>
        </p:nvSpPr>
        <p:spPr>
          <a:xfrm>
            <a:off x="146982" y="261148"/>
            <a:ext cx="9735324" cy="528193"/>
          </a:xfrm>
          <a:prstGeom prst="rect">
            <a:avLst/>
          </a:prstGeom>
        </p:spPr>
        <p:txBody>
          <a:bodyPr lIns="0" tIns="0" rIns="0" bIns="0" rtlCol="0" anchor="t">
            <a:spAutoFit/>
          </a:bodyPr>
          <a:lstStyle/>
          <a:p>
            <a:pPr algn="ctr">
              <a:lnSpc>
                <a:spcPts val="4486"/>
              </a:lnSpc>
            </a:pPr>
            <a:r>
              <a:rPr lang="en-US" sz="3204" b="1">
                <a:solidFill>
                  <a:srgbClr val="FFFFFF"/>
                </a:solidFill>
                <a:latin typeface="Montserrat School Semi-Bold"/>
                <a:ea typeface="Montserrat School Semi-Bold"/>
                <a:cs typeface="Montserrat School Semi-Bold"/>
                <a:sym typeface="Montserrat School Semi-Bold"/>
              </a:rPr>
              <a:t>The Jubilee Year of Saint Francis of Assisi</a:t>
            </a:r>
          </a:p>
        </p:txBody>
      </p:sp>
      <p:sp>
        <p:nvSpPr>
          <p:cNvPr id="12" name="Freeform 12"/>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3" name="TextBox 13"/>
          <p:cNvSpPr txBox="1"/>
          <p:nvPr/>
        </p:nvSpPr>
        <p:spPr>
          <a:xfrm>
            <a:off x="333568" y="1517223"/>
            <a:ext cx="8627603" cy="4356100"/>
          </a:xfrm>
          <a:prstGeom prst="rect">
            <a:avLst/>
          </a:prstGeom>
        </p:spPr>
        <p:txBody>
          <a:bodyPr lIns="0" tIns="0" rIns="0" bIns="0" rtlCol="0" anchor="t">
            <a:spAutoFit/>
          </a:bodyPr>
          <a:lstStyle/>
          <a:p>
            <a:pPr algn="l">
              <a:lnSpc>
                <a:spcPts val="3499"/>
              </a:lnSpc>
            </a:pPr>
            <a:r>
              <a:rPr lang="en-US" sz="2499">
                <a:solidFill>
                  <a:srgbClr val="222544"/>
                </a:solidFill>
                <a:latin typeface="Montserrat School"/>
                <a:ea typeface="Montserrat School"/>
                <a:cs typeface="Montserrat School"/>
                <a:sym typeface="Montserrat School"/>
              </a:rPr>
              <a:t>Throughout 2026, we have been celebrating the  </a:t>
            </a:r>
            <a:r>
              <a:rPr lang="en-US" sz="2499" b="1">
                <a:solidFill>
                  <a:srgbClr val="222544"/>
                </a:solidFill>
                <a:latin typeface="Montserrat School Semi-Bold"/>
                <a:ea typeface="Montserrat School Semi-Bold"/>
                <a:cs typeface="Montserrat School Semi-Bold"/>
                <a:sym typeface="Montserrat School Semi-Bold"/>
              </a:rPr>
              <a:t>Jubilee Year of Saint Francis of Assisi</a:t>
            </a:r>
            <a:r>
              <a:rPr lang="en-US" sz="2499">
                <a:solidFill>
                  <a:srgbClr val="222544"/>
                </a:solidFill>
                <a:latin typeface="Montserrat School"/>
                <a:ea typeface="Montserrat School"/>
                <a:cs typeface="Montserrat School"/>
                <a:sym typeface="Montserrat School"/>
              </a:rPr>
              <a:t>, marking 800 years since his death.</a:t>
            </a:r>
          </a:p>
          <a:p>
            <a:pPr algn="l">
              <a:lnSpc>
                <a:spcPts val="3499"/>
              </a:lnSpc>
            </a:pPr>
            <a:endParaRPr lang="en-US" sz="2499">
              <a:solidFill>
                <a:srgbClr val="222544"/>
              </a:solidFill>
              <a:latin typeface="Montserrat School"/>
              <a:ea typeface="Montserrat School"/>
              <a:cs typeface="Montserrat School"/>
              <a:sym typeface="Montserrat School"/>
            </a:endParaRPr>
          </a:p>
          <a:p>
            <a:pPr algn="l">
              <a:lnSpc>
                <a:spcPts val="3499"/>
              </a:lnSpc>
            </a:pPr>
            <a:r>
              <a:rPr lang="en-US" sz="2499">
                <a:solidFill>
                  <a:srgbClr val="222544"/>
                </a:solidFill>
                <a:latin typeface="Montserrat School"/>
                <a:ea typeface="Montserrat School"/>
                <a:cs typeface="Montserrat School"/>
                <a:sym typeface="Montserrat School"/>
              </a:rPr>
              <a:t>Francis believed everything was made by God and he recognised God's presence in everyone and all of God’s creation. He loved caring for people, especially those who were poor or sick and he had a special devotion to caring for creation. </a:t>
            </a:r>
          </a:p>
          <a:p>
            <a:pPr algn="l">
              <a:lnSpc>
                <a:spcPts val="3499"/>
              </a:lnSpc>
            </a:pPr>
            <a:endParaRPr lang="en-US" sz="2499">
              <a:solidFill>
                <a:srgbClr val="222544"/>
              </a:solidFill>
              <a:latin typeface="Montserrat School"/>
              <a:ea typeface="Montserrat School"/>
              <a:cs typeface="Montserrat School"/>
              <a:sym typeface="Montserrat School"/>
            </a:endParaRPr>
          </a:p>
        </p:txBody>
      </p:sp>
      <p:sp>
        <p:nvSpPr>
          <p:cNvPr id="14" name="TextBox 14"/>
          <p:cNvSpPr txBox="1"/>
          <p:nvPr/>
        </p:nvSpPr>
        <p:spPr>
          <a:xfrm>
            <a:off x="333568" y="5728691"/>
            <a:ext cx="5773122" cy="4356100"/>
          </a:xfrm>
          <a:prstGeom prst="rect">
            <a:avLst/>
          </a:prstGeom>
        </p:spPr>
        <p:txBody>
          <a:bodyPr lIns="0" tIns="0" rIns="0" bIns="0" rtlCol="0" anchor="t">
            <a:spAutoFit/>
          </a:bodyPr>
          <a:lstStyle/>
          <a:p>
            <a:pPr algn="l">
              <a:lnSpc>
                <a:spcPts val="3499"/>
              </a:lnSpc>
            </a:pPr>
            <a:r>
              <a:rPr lang="en-US" sz="2499">
                <a:solidFill>
                  <a:srgbClr val="222544"/>
                </a:solidFill>
                <a:latin typeface="Montserrat School"/>
                <a:ea typeface="Montserrat School"/>
                <a:cs typeface="Montserrat School"/>
                <a:sym typeface="Montserrat School"/>
              </a:rPr>
              <a:t>Francis also had a special </a:t>
            </a:r>
          </a:p>
          <a:p>
            <a:pPr algn="l">
              <a:lnSpc>
                <a:spcPts val="3499"/>
              </a:lnSpc>
            </a:pPr>
            <a:r>
              <a:rPr lang="en-US" sz="2499">
                <a:solidFill>
                  <a:srgbClr val="222544"/>
                </a:solidFill>
                <a:latin typeface="Montserrat School"/>
                <a:ea typeface="Montserrat School"/>
                <a:cs typeface="Montserrat School"/>
                <a:sym typeface="Montserrat School"/>
              </a:rPr>
              <a:t>love for Christmas. </a:t>
            </a:r>
          </a:p>
          <a:p>
            <a:pPr algn="l">
              <a:lnSpc>
                <a:spcPts val="3499"/>
              </a:lnSpc>
            </a:pPr>
            <a:r>
              <a:rPr lang="en-US" sz="2499">
                <a:solidFill>
                  <a:srgbClr val="222544"/>
                </a:solidFill>
                <a:latin typeface="Montserrat School"/>
                <a:ea typeface="Montserrat School"/>
                <a:cs typeface="Montserrat School"/>
                <a:sym typeface="Montserrat School"/>
              </a:rPr>
              <a:t>In 1223, Francis created the first living Nativity scene at </a:t>
            </a:r>
          </a:p>
          <a:p>
            <a:pPr algn="l">
              <a:lnSpc>
                <a:spcPts val="3499"/>
              </a:lnSpc>
            </a:pPr>
            <a:r>
              <a:rPr lang="en-US" sz="2499">
                <a:solidFill>
                  <a:srgbClr val="222544"/>
                </a:solidFill>
                <a:latin typeface="Montserrat School"/>
                <a:ea typeface="Montserrat School"/>
                <a:cs typeface="Montserrat School"/>
                <a:sym typeface="Montserrat School"/>
              </a:rPr>
              <a:t>Greccio, Italy, to help people </a:t>
            </a:r>
          </a:p>
          <a:p>
            <a:pPr algn="l">
              <a:lnSpc>
                <a:spcPts val="3499"/>
              </a:lnSpc>
            </a:pPr>
            <a:r>
              <a:rPr lang="en-US" sz="2499">
                <a:solidFill>
                  <a:srgbClr val="222544"/>
                </a:solidFill>
                <a:latin typeface="Montserrat School"/>
                <a:ea typeface="Montserrat School"/>
                <a:cs typeface="Montserrat School"/>
                <a:sym typeface="Montserrat School"/>
              </a:rPr>
              <a:t>reflect on the simplicity and humility of Jesus' birth and encounter the Christmas </a:t>
            </a:r>
          </a:p>
          <a:p>
            <a:pPr algn="l">
              <a:lnSpc>
                <a:spcPts val="3499"/>
              </a:lnSpc>
            </a:pPr>
            <a:r>
              <a:rPr lang="en-US" sz="2499">
                <a:solidFill>
                  <a:srgbClr val="222544"/>
                </a:solidFill>
                <a:latin typeface="Montserrat School"/>
                <a:ea typeface="Montserrat School"/>
                <a:cs typeface="Montserrat School"/>
                <a:sym typeface="Montserrat School"/>
              </a:rPr>
              <a:t>story in a new way. </a:t>
            </a:r>
          </a:p>
          <a:p>
            <a:pPr algn="l">
              <a:lnSpc>
                <a:spcPts val="3499"/>
              </a:lnSpc>
            </a:pPr>
            <a:endParaRPr lang="en-US" sz="2499">
              <a:solidFill>
                <a:srgbClr val="222544"/>
              </a:solidFill>
              <a:latin typeface="Montserrat School"/>
              <a:ea typeface="Montserrat School"/>
              <a:cs typeface="Montserrat School"/>
              <a:sym typeface="Montserrat School"/>
            </a:endParaRPr>
          </a:p>
        </p:txBody>
      </p:sp>
      <p:sp>
        <p:nvSpPr>
          <p:cNvPr id="15" name="TextBox 15"/>
          <p:cNvSpPr txBox="1"/>
          <p:nvPr/>
        </p:nvSpPr>
        <p:spPr>
          <a:xfrm>
            <a:off x="9490843" y="7244651"/>
            <a:ext cx="8450315" cy="2932978"/>
          </a:xfrm>
          <a:prstGeom prst="rect">
            <a:avLst/>
          </a:prstGeom>
        </p:spPr>
        <p:txBody>
          <a:bodyPr lIns="0" tIns="0" rIns="0" bIns="0" rtlCol="0" anchor="t">
            <a:spAutoFit/>
          </a:bodyPr>
          <a:lstStyle/>
          <a:p>
            <a:pPr algn="l">
              <a:lnSpc>
                <a:spcPts val="3373"/>
              </a:lnSpc>
            </a:pPr>
            <a:r>
              <a:rPr lang="en-US" sz="2409">
                <a:solidFill>
                  <a:srgbClr val="FFFFFF"/>
                </a:solidFill>
                <a:latin typeface="Montserrat School"/>
                <a:ea typeface="Montserrat School"/>
                <a:cs typeface="Montserrat School"/>
                <a:sym typeface="Montserrat School"/>
              </a:rPr>
              <a:t>Today, Francis can inspire us to encounter Christ in simple ways too: </a:t>
            </a:r>
          </a:p>
          <a:p>
            <a:pPr algn="l">
              <a:lnSpc>
                <a:spcPts val="3373"/>
              </a:lnSpc>
            </a:pPr>
            <a:r>
              <a:rPr lang="en-US" sz="2409">
                <a:solidFill>
                  <a:srgbClr val="FFFFFF"/>
                </a:solidFill>
                <a:latin typeface="Montserrat School"/>
                <a:ea typeface="Montserrat School"/>
                <a:cs typeface="Montserrat School"/>
                <a:sym typeface="Montserrat School"/>
              </a:rPr>
              <a:t>in prayer, in creation and in our sisters and brothers around the world.</a:t>
            </a:r>
          </a:p>
          <a:p>
            <a:pPr algn="l">
              <a:lnSpc>
                <a:spcPts val="3373"/>
              </a:lnSpc>
            </a:pPr>
            <a:r>
              <a:rPr lang="en-US" sz="2409" b="1">
                <a:solidFill>
                  <a:srgbClr val="FFFFFF"/>
                </a:solidFill>
                <a:latin typeface="Montserrat School Semi-Bold"/>
                <a:ea typeface="Montserrat School Semi-Bold"/>
                <a:cs typeface="Montserrat School Semi-Bold"/>
                <a:sym typeface="Montserrat School Semi-Bold"/>
              </a:rPr>
              <a:t>Who will you encounter this Advent and what might you learn from them?</a:t>
            </a:r>
          </a:p>
          <a:p>
            <a:pPr algn="l">
              <a:lnSpc>
                <a:spcPts val="3373"/>
              </a:lnSpc>
            </a:pPr>
            <a:endParaRPr lang="en-US" sz="2409" b="1">
              <a:solidFill>
                <a:srgbClr val="FFFFFF"/>
              </a:solidFill>
              <a:latin typeface="Montserrat School Semi-Bold"/>
              <a:ea typeface="Montserrat School Semi-Bold"/>
              <a:cs typeface="Montserrat School Semi-Bold"/>
              <a:sym typeface="Montserrat School Semi-Bold"/>
            </a:endParaRPr>
          </a:p>
        </p:txBody>
      </p:sp>
      <p:sp>
        <p:nvSpPr>
          <p:cNvPr id="16" name="Freeform 16"/>
          <p:cNvSpPr/>
          <p:nvPr/>
        </p:nvSpPr>
        <p:spPr>
          <a:xfrm rot="-5400000">
            <a:off x="11560653" y="6967366"/>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7"/>
                </a:ext>
              </a:extLst>
            </a:blip>
            <a:stretch>
              <a:fillRect l="-279" t="-171027" r="-1768" b="-487889"/>
            </a:stretch>
          </a:blipFill>
        </p:spPr>
        <p:txBody>
          <a:bodyPr/>
          <a:lstStyle/>
          <a:p>
            <a:endParaRPr lang="en-GB"/>
          </a:p>
        </p:txBody>
      </p:sp>
      <p:sp>
        <p:nvSpPr>
          <p:cNvPr id="17" name="Freeform 17"/>
          <p:cNvSpPr/>
          <p:nvPr/>
        </p:nvSpPr>
        <p:spPr>
          <a:xfrm rot="-3881697">
            <a:off x="8421912" y="-205972"/>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7"/>
                </a:ext>
              </a:extLst>
            </a:blip>
            <a:stretch>
              <a:fillRect l="-238232" t="-16109" b="-233656"/>
            </a:stretch>
          </a:blipFill>
        </p:spPr>
        <p:txBody>
          <a:bodyPr/>
          <a:lstStyle/>
          <a:p>
            <a:endParaRPr lang="en-GB"/>
          </a:p>
        </p:txBody>
      </p:sp>
      <p:sp>
        <p:nvSpPr>
          <p:cNvPr id="18" name="Freeform 18"/>
          <p:cNvSpPr/>
          <p:nvPr/>
        </p:nvSpPr>
        <p:spPr>
          <a:xfrm rot="-8100000">
            <a:off x="8030449" y="5286696"/>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7"/>
                </a:ext>
              </a:extLst>
            </a:blip>
            <a:stretch>
              <a:fillRect l="-238232" t="-16109" b="-233656"/>
            </a:stretch>
          </a:blipFill>
        </p:spPr>
        <p:txBody>
          <a:bodyPr/>
          <a:lstStyle/>
          <a:p>
            <a:endParaRPr lang="en-GB"/>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222544"/>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849805" y="-234640"/>
            <a:ext cx="8771325" cy="1263340"/>
            <a:chOff x="0" y="0"/>
            <a:chExt cx="11695100" cy="1684453"/>
          </a:xfrm>
        </p:grpSpPr>
        <p:grpSp>
          <p:nvGrpSpPr>
            <p:cNvPr id="6" name="Group 6"/>
            <p:cNvGrpSpPr/>
            <p:nvPr/>
          </p:nvGrpSpPr>
          <p:grpSpPr>
            <a:xfrm>
              <a:off x="0" y="0"/>
              <a:ext cx="9203435" cy="1684453"/>
              <a:chOff x="0" y="0"/>
              <a:chExt cx="1817962" cy="332731"/>
            </a:xfrm>
          </p:grpSpPr>
          <p:sp>
            <p:nvSpPr>
              <p:cNvPr id="7" name="Freeform 7"/>
              <p:cNvSpPr/>
              <p:nvPr/>
            </p:nvSpPr>
            <p:spPr>
              <a:xfrm>
                <a:off x="0" y="0"/>
                <a:ext cx="1817962" cy="332731"/>
              </a:xfrm>
              <a:custGeom>
                <a:avLst/>
                <a:gdLst/>
                <a:ahLst/>
                <a:cxnLst/>
                <a:rect l="l" t="t" r="r" b="b"/>
                <a:pathLst>
                  <a:path w="1817962" h="332731">
                    <a:moveTo>
                      <a:pt x="1614762" y="0"/>
                    </a:moveTo>
                    <a:cubicBezTo>
                      <a:pt x="1726987" y="0"/>
                      <a:pt x="1817962" y="74484"/>
                      <a:pt x="1817962" y="166366"/>
                    </a:cubicBezTo>
                    <a:cubicBezTo>
                      <a:pt x="1817962" y="258247"/>
                      <a:pt x="1726987" y="332731"/>
                      <a:pt x="1614762"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8" name="TextBox 8"/>
              <p:cNvSpPr txBox="1"/>
              <p:nvPr/>
            </p:nvSpPr>
            <p:spPr>
              <a:xfrm>
                <a:off x="0" y="-38100"/>
                <a:ext cx="1817962" cy="370831"/>
              </a:xfrm>
              <a:prstGeom prst="rect">
                <a:avLst/>
              </a:prstGeom>
            </p:spPr>
            <p:txBody>
              <a:bodyPr lIns="50800" tIns="50800" rIns="50800" bIns="50800" rtlCol="0" anchor="ctr"/>
              <a:lstStyle/>
              <a:p>
                <a:pPr algn="ctr">
                  <a:lnSpc>
                    <a:spcPts val="2659"/>
                  </a:lnSpc>
                </a:pPr>
                <a:endParaRPr/>
              </a:p>
            </p:txBody>
          </p:sp>
        </p:grpSp>
        <p:sp>
          <p:nvSpPr>
            <p:cNvPr id="9" name="Freeform 9"/>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10" name="TextBox 10"/>
            <p:cNvSpPr txBox="1"/>
            <p:nvPr/>
          </p:nvSpPr>
          <p:spPr>
            <a:xfrm>
              <a:off x="1695508" y="605329"/>
              <a:ext cx="9999592"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CAFOD’S World Gifts</a:t>
              </a:r>
            </a:p>
          </p:txBody>
        </p:sp>
      </p:grpSp>
      <p:sp>
        <p:nvSpPr>
          <p:cNvPr id="11" name="Freeform 11"/>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2" name="Freeform 12"/>
          <p:cNvSpPr/>
          <p:nvPr/>
        </p:nvSpPr>
        <p:spPr>
          <a:xfrm rot="-5473752">
            <a:off x="11199743" y="5591489"/>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5"/>
                </a:ext>
              </a:extLst>
            </a:blip>
            <a:stretch>
              <a:fillRect l="-279" t="-171027" r="-1768" b="-487889"/>
            </a:stretch>
          </a:blipFill>
        </p:spPr>
        <p:txBody>
          <a:bodyPr/>
          <a:lstStyle/>
          <a:p>
            <a:endParaRPr lang="en-GB"/>
          </a:p>
        </p:txBody>
      </p:sp>
      <p:sp>
        <p:nvSpPr>
          <p:cNvPr id="13" name="Freeform 13"/>
          <p:cNvSpPr/>
          <p:nvPr/>
        </p:nvSpPr>
        <p:spPr>
          <a:xfrm rot="-3881697">
            <a:off x="8607579" y="-366484"/>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sp>
        <p:nvSpPr>
          <p:cNvPr id="14" name="Freeform 14"/>
          <p:cNvSpPr/>
          <p:nvPr/>
        </p:nvSpPr>
        <p:spPr>
          <a:xfrm rot="-8100000">
            <a:off x="8477275" y="8029749"/>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sp>
        <p:nvSpPr>
          <p:cNvPr id="15" name="TextBox 15"/>
          <p:cNvSpPr txBox="1"/>
          <p:nvPr/>
        </p:nvSpPr>
        <p:spPr>
          <a:xfrm>
            <a:off x="306806" y="1629433"/>
            <a:ext cx="8581138" cy="8211185"/>
          </a:xfrm>
          <a:prstGeom prst="rect">
            <a:avLst/>
          </a:prstGeom>
        </p:spPr>
        <p:txBody>
          <a:bodyPr lIns="0" tIns="0" rIns="0" bIns="0" rtlCol="0" anchor="t">
            <a:spAutoFit/>
          </a:bodyPr>
          <a:lstStyle/>
          <a:p>
            <a:pPr algn="l">
              <a:lnSpc>
                <a:spcPts val="3640"/>
              </a:lnSpc>
            </a:pPr>
            <a:r>
              <a:rPr lang="en-US" sz="2600">
                <a:solidFill>
                  <a:srgbClr val="222544"/>
                </a:solidFill>
                <a:latin typeface="Montserrat School"/>
                <a:ea typeface="Montserrat School"/>
                <a:cs typeface="Montserrat School"/>
                <a:sym typeface="Montserrat School"/>
              </a:rPr>
              <a:t>Each day, CAFOD's Advent Calendar invites you to:</a:t>
            </a:r>
          </a:p>
          <a:p>
            <a:pPr algn="l">
              <a:lnSpc>
                <a:spcPts val="3640"/>
              </a:lnSpc>
            </a:pPr>
            <a:r>
              <a:rPr lang="en-US" sz="2600" b="1">
                <a:solidFill>
                  <a:srgbClr val="222544"/>
                </a:solidFill>
                <a:latin typeface="Montserrat School Semi-Bold"/>
                <a:ea typeface="Montserrat School Semi-Bold"/>
                <a:cs typeface="Montserrat School Semi-Bold"/>
                <a:sym typeface="Montserrat School Semi-Bold"/>
              </a:rPr>
              <a:t>Listen </a:t>
            </a:r>
            <a:r>
              <a:rPr lang="en-US" sz="2600">
                <a:solidFill>
                  <a:srgbClr val="222544"/>
                </a:solidFill>
                <a:latin typeface="Montserrat School"/>
                <a:ea typeface="Montserrat School"/>
                <a:cs typeface="Montserrat School"/>
                <a:sym typeface="Montserrat School"/>
              </a:rPr>
              <a:t>to scripture from the readings of the day.</a:t>
            </a:r>
          </a:p>
          <a:p>
            <a:pPr algn="l">
              <a:lnSpc>
                <a:spcPts val="3640"/>
              </a:lnSpc>
            </a:pPr>
            <a:r>
              <a:rPr lang="en-US" sz="2600" b="1">
                <a:solidFill>
                  <a:srgbClr val="222544"/>
                </a:solidFill>
                <a:latin typeface="Montserrat School Semi-Bold"/>
                <a:ea typeface="Montserrat School Semi-Bold"/>
                <a:cs typeface="Montserrat School Semi-Bold"/>
                <a:sym typeface="Montserrat School Semi-Bold"/>
              </a:rPr>
              <a:t>Respond </a:t>
            </a:r>
            <a:r>
              <a:rPr lang="en-US" sz="2600">
                <a:solidFill>
                  <a:srgbClr val="222544"/>
                </a:solidFill>
                <a:latin typeface="Montserrat School"/>
                <a:ea typeface="Montserrat School"/>
                <a:cs typeface="Montserrat School"/>
                <a:sym typeface="Montserrat School"/>
              </a:rPr>
              <a:t>to what you have heard.</a:t>
            </a:r>
          </a:p>
          <a:p>
            <a:pPr algn="l">
              <a:lnSpc>
                <a:spcPts val="3640"/>
              </a:lnSpc>
            </a:pPr>
            <a:r>
              <a:rPr lang="en-US" sz="2600" b="1">
                <a:solidFill>
                  <a:srgbClr val="222544"/>
                </a:solidFill>
                <a:latin typeface="Montserrat School Semi-Bold"/>
                <a:ea typeface="Montserrat School Semi-Bold"/>
                <a:cs typeface="Montserrat School Semi-Bold"/>
                <a:sym typeface="Montserrat School Semi-Bold"/>
              </a:rPr>
              <a:t>Pray </a:t>
            </a:r>
            <a:r>
              <a:rPr lang="en-US" sz="2600">
                <a:solidFill>
                  <a:srgbClr val="222544"/>
                </a:solidFill>
                <a:latin typeface="Montserrat School"/>
                <a:ea typeface="Montserrat School"/>
                <a:cs typeface="Montserrat School"/>
                <a:sym typeface="Montserrat School"/>
              </a:rPr>
              <a:t>together.</a:t>
            </a:r>
          </a:p>
          <a:p>
            <a:pPr algn="l">
              <a:lnSpc>
                <a:spcPts val="3640"/>
              </a:lnSpc>
            </a:pPr>
            <a:r>
              <a:rPr lang="en-US" sz="2600" b="1">
                <a:solidFill>
                  <a:srgbClr val="222544"/>
                </a:solidFill>
                <a:latin typeface="Montserrat School Semi-Bold"/>
                <a:ea typeface="Montserrat School Semi-Bold"/>
                <a:cs typeface="Montserrat School Semi-Bold"/>
                <a:sym typeface="Montserrat School Semi-Bold"/>
              </a:rPr>
              <a:t>Encounter </a:t>
            </a:r>
            <a:r>
              <a:rPr lang="en-US" sz="2600">
                <a:solidFill>
                  <a:srgbClr val="222544"/>
                </a:solidFill>
                <a:latin typeface="Montserrat School"/>
                <a:ea typeface="Montserrat School"/>
                <a:cs typeface="Montserrat School"/>
                <a:sym typeface="Montserrat School"/>
              </a:rPr>
              <a:t>people from our global family.</a:t>
            </a:r>
          </a:p>
          <a:p>
            <a:pPr algn="l">
              <a:lnSpc>
                <a:spcPts val="3640"/>
              </a:lnSpc>
            </a:pPr>
            <a:r>
              <a:rPr lang="en-US" sz="2600" b="1">
                <a:solidFill>
                  <a:srgbClr val="222544"/>
                </a:solidFill>
                <a:latin typeface="Montserrat School Semi-Bold"/>
                <a:ea typeface="Montserrat School Semi-Bold"/>
                <a:cs typeface="Montserrat School Semi-Bold"/>
                <a:sym typeface="Montserrat School Semi-Bold"/>
              </a:rPr>
              <a:t>Act </a:t>
            </a:r>
            <a:r>
              <a:rPr lang="en-US" sz="2600">
                <a:solidFill>
                  <a:srgbClr val="222544"/>
                </a:solidFill>
                <a:latin typeface="Montserrat School"/>
                <a:ea typeface="Montserrat School"/>
                <a:cs typeface="Montserrat School"/>
                <a:sym typeface="Montserrat School"/>
              </a:rPr>
              <a:t>through a simple Advent mission.</a:t>
            </a:r>
          </a:p>
          <a:p>
            <a:pPr algn="l">
              <a:lnSpc>
                <a:spcPts val="3640"/>
              </a:lnSpc>
            </a:pPr>
            <a:endParaRPr lang="en-US" sz="2600">
              <a:solidFill>
                <a:srgbClr val="222544"/>
              </a:solidFill>
              <a:latin typeface="Montserrat School"/>
              <a:ea typeface="Montserrat School"/>
              <a:cs typeface="Montserrat School"/>
              <a:sym typeface="Montserrat School"/>
            </a:endParaRPr>
          </a:p>
          <a:p>
            <a:pPr algn="l">
              <a:lnSpc>
                <a:spcPts val="3640"/>
              </a:lnSpc>
            </a:pPr>
            <a:r>
              <a:rPr lang="en-US" sz="2600">
                <a:solidFill>
                  <a:srgbClr val="222544"/>
                </a:solidFill>
                <a:latin typeface="Montserrat School"/>
                <a:ea typeface="Montserrat School"/>
                <a:cs typeface="Montserrat School"/>
                <a:sym typeface="Montserrat School"/>
              </a:rPr>
              <a:t>Throughout the calendar, you will also discover some of our wonderful </a:t>
            </a:r>
            <a:r>
              <a:rPr lang="en-US" sz="2600" b="1" u="sng">
                <a:solidFill>
                  <a:srgbClr val="222544"/>
                </a:solidFill>
                <a:latin typeface="Montserrat School Semi-Bold"/>
                <a:ea typeface="Montserrat School Semi-Bold"/>
                <a:cs typeface="Montserrat School Semi-Bold"/>
                <a:sym typeface="Montserrat School Semi-Bold"/>
                <a:hlinkClick r:id="rId6" tooltip="https://worldgifts.cafod.org.uk/pages/schools"/>
              </a:rPr>
              <a:t>CAFOD World Gifts</a:t>
            </a:r>
            <a:r>
              <a:rPr lang="en-US" sz="2600" b="1" u="sng">
                <a:solidFill>
                  <a:srgbClr val="222544"/>
                </a:solidFill>
                <a:latin typeface="Montserrat School Semi-Bold"/>
                <a:ea typeface="Montserrat School Semi-Bold"/>
                <a:cs typeface="Montserrat School Semi-Bold"/>
                <a:sym typeface="Montserrat School Semi-Bold"/>
                <a:hlinkClick r:id="rId6" tooltip="https://worldgifts.cafod.org.uk/pages/schools"/>
              </a:rPr>
              <a:t> for schools</a:t>
            </a:r>
            <a:r>
              <a:rPr lang="en-US" sz="2600" u="sng">
                <a:solidFill>
                  <a:srgbClr val="222544"/>
                </a:solidFill>
                <a:latin typeface="Montserrat School"/>
                <a:ea typeface="Montserrat School"/>
                <a:cs typeface="Montserrat School"/>
                <a:sym typeface="Montserrat School"/>
                <a:hlinkClick r:id="rId6" tooltip="https://worldgifts.cafod.org.uk/pages/schools"/>
              </a:rPr>
              <a:t> </a:t>
            </a:r>
            <a:r>
              <a:rPr lang="en-US" sz="2600">
                <a:solidFill>
                  <a:srgbClr val="222544"/>
                </a:solidFill>
                <a:latin typeface="Montserrat School"/>
                <a:ea typeface="Montserrat School"/>
                <a:cs typeface="Montserrat School"/>
                <a:sym typeface="Montserrat School"/>
              </a:rPr>
              <a:t>- virtual charity gifts that support CAFOD's work with communities around the world.</a:t>
            </a:r>
          </a:p>
          <a:p>
            <a:pPr algn="l">
              <a:lnSpc>
                <a:spcPts val="3640"/>
              </a:lnSpc>
            </a:pPr>
            <a:endParaRPr lang="en-US" sz="2600">
              <a:solidFill>
                <a:srgbClr val="222544"/>
              </a:solidFill>
              <a:latin typeface="Montserrat School"/>
              <a:ea typeface="Montserrat School"/>
              <a:cs typeface="Montserrat School"/>
              <a:sym typeface="Montserrat School"/>
            </a:endParaRPr>
          </a:p>
          <a:p>
            <a:pPr algn="l">
              <a:lnSpc>
                <a:spcPts val="3640"/>
              </a:lnSpc>
            </a:pPr>
            <a:r>
              <a:rPr lang="en-US" sz="2600" b="1">
                <a:solidFill>
                  <a:srgbClr val="222544"/>
                </a:solidFill>
                <a:latin typeface="Montserrat School Semi-Bold"/>
                <a:ea typeface="Montserrat School Semi-Bold"/>
                <a:cs typeface="Montserrat School Semi-Bold"/>
                <a:sym typeface="Montserrat School Semi-Bold"/>
              </a:rPr>
              <a:t>Could your class, school or family choose one or more to fundraise for this Advent to help our global brothers and sisters?</a:t>
            </a:r>
          </a:p>
          <a:p>
            <a:pPr algn="l">
              <a:lnSpc>
                <a:spcPts val="3640"/>
              </a:lnSpc>
            </a:pPr>
            <a:endParaRPr lang="en-US" sz="2600" b="1">
              <a:solidFill>
                <a:srgbClr val="222544"/>
              </a:solidFill>
              <a:latin typeface="Montserrat School Semi-Bold"/>
              <a:ea typeface="Montserrat School Semi-Bold"/>
              <a:cs typeface="Montserrat School Semi-Bold"/>
              <a:sym typeface="Montserrat School Semi-Bold"/>
            </a:endParaRPr>
          </a:p>
          <a:p>
            <a:pPr algn="l">
              <a:lnSpc>
                <a:spcPts val="3640"/>
              </a:lnSpc>
            </a:pPr>
            <a:r>
              <a:rPr lang="en-US" sz="2600">
                <a:solidFill>
                  <a:srgbClr val="222544"/>
                </a:solidFill>
                <a:latin typeface="Montserrat School"/>
                <a:ea typeface="Montserrat School"/>
                <a:cs typeface="Montserrat School"/>
                <a:sym typeface="Montserrat School"/>
              </a:rPr>
              <a:t>Let's begin our Advent journey together…</a:t>
            </a:r>
          </a:p>
          <a:p>
            <a:pPr algn="l">
              <a:lnSpc>
                <a:spcPts val="3640"/>
              </a:lnSpc>
            </a:pPr>
            <a:endParaRPr lang="en-US" sz="2600">
              <a:solidFill>
                <a:srgbClr val="222544"/>
              </a:solidFill>
              <a:latin typeface="Montserrat School"/>
              <a:ea typeface="Montserrat School"/>
              <a:cs typeface="Montserrat School"/>
              <a:sym typeface="Montserrat School"/>
            </a:endParaRPr>
          </a:p>
        </p:txBody>
      </p:sp>
      <p:sp>
        <p:nvSpPr>
          <p:cNvPr id="16" name="Freeform 16">
            <a:hlinkClick r:id="rId7" tooltip="https://worldgifts.cafod.org.uk/products/christmas-stocking-for-schools"/>
          </p:cNvPr>
          <p:cNvSpPr/>
          <p:nvPr/>
        </p:nvSpPr>
        <p:spPr>
          <a:xfrm>
            <a:off x="10986881" y="1455963"/>
            <a:ext cx="5458239" cy="7802337"/>
          </a:xfrm>
          <a:custGeom>
            <a:avLst/>
            <a:gdLst/>
            <a:ahLst/>
            <a:cxnLst/>
            <a:rect l="l" t="t" r="r" b="b"/>
            <a:pathLst>
              <a:path w="5458239" h="7802337">
                <a:moveTo>
                  <a:pt x="0" y="0"/>
                </a:moveTo>
                <a:lnTo>
                  <a:pt x="5458238" y="0"/>
                </a:lnTo>
                <a:lnTo>
                  <a:pt x="5458238" y="7802337"/>
                </a:lnTo>
                <a:lnTo>
                  <a:pt x="0" y="7802337"/>
                </a:lnTo>
                <a:lnTo>
                  <a:pt x="0" y="0"/>
                </a:lnTo>
                <a:close/>
              </a:path>
            </a:pathLst>
          </a:custGeom>
          <a:blipFill>
            <a:blip r:embed="rId8"/>
            <a:stretch>
              <a:fillRect r="-7" b="-3"/>
            </a:stretch>
          </a:blipFill>
        </p:spPr>
        <p:txBody>
          <a:bodyPr/>
          <a:lstStyle/>
          <a:p>
            <a:endParaRPr lang="en-GB"/>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22544"/>
        </a:solidFill>
        <a:effectLst/>
      </p:bgPr>
    </p:bg>
    <p:spTree>
      <p:nvGrpSpPr>
        <p:cNvPr id="1" name=""/>
        <p:cNvGrpSpPr/>
        <p:nvPr/>
      </p:nvGrpSpPr>
      <p:grpSpPr>
        <a:xfrm>
          <a:off x="0" y="0"/>
          <a:ext cx="0" cy="0"/>
          <a:chOff x="0" y="0"/>
          <a:chExt cx="0" cy="0"/>
        </a:xfrm>
      </p:grpSpPr>
      <p:sp>
        <p:nvSpPr>
          <p:cNvPr id="2" name="Freeform 2"/>
          <p:cNvSpPr/>
          <p:nvPr/>
        </p:nvSpPr>
        <p:spPr>
          <a:xfrm>
            <a:off x="5353360" y="0"/>
            <a:ext cx="7581280" cy="10287000"/>
          </a:xfrm>
          <a:custGeom>
            <a:avLst/>
            <a:gdLst/>
            <a:ahLst/>
            <a:cxnLst/>
            <a:rect l="l" t="t" r="r" b="b"/>
            <a:pathLst>
              <a:path w="7581280" h="10287000">
                <a:moveTo>
                  <a:pt x="0" y="0"/>
                </a:moveTo>
                <a:lnTo>
                  <a:pt x="7581280" y="0"/>
                </a:lnTo>
                <a:lnTo>
                  <a:pt x="7581280" y="10287000"/>
                </a:lnTo>
                <a:lnTo>
                  <a:pt x="0" y="10287000"/>
                </a:lnTo>
                <a:lnTo>
                  <a:pt x="0" y="0"/>
                </a:lnTo>
                <a:close/>
              </a:path>
            </a:pathLst>
          </a:custGeom>
          <a:blipFill>
            <a:blip r:embed="rId3"/>
            <a:stretch>
              <a:fillRect t="-3652" b="-1027"/>
            </a:stretch>
          </a:blipFill>
        </p:spPr>
        <p:txBody>
          <a:bodyPr/>
          <a:lstStyle/>
          <a:p>
            <a:endParaRPr lang="en-GB"/>
          </a:p>
        </p:txBody>
      </p:sp>
      <p:sp>
        <p:nvSpPr>
          <p:cNvPr id="3" name="Freeform 3"/>
          <p:cNvSpPr/>
          <p:nvPr/>
        </p:nvSpPr>
        <p:spPr>
          <a:xfrm>
            <a:off x="15347449" y="256211"/>
            <a:ext cx="2655433" cy="772489"/>
          </a:xfrm>
          <a:custGeom>
            <a:avLst/>
            <a:gdLst/>
            <a:ahLst/>
            <a:cxnLst/>
            <a:rect l="l" t="t" r="r" b="b"/>
            <a:pathLst>
              <a:path w="2655433" h="772489">
                <a:moveTo>
                  <a:pt x="0" y="0"/>
                </a:moveTo>
                <a:lnTo>
                  <a:pt x="2655432" y="0"/>
                </a:lnTo>
                <a:lnTo>
                  <a:pt x="2655432" y="772489"/>
                </a:lnTo>
                <a:lnTo>
                  <a:pt x="0" y="77248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4" name="Group 4"/>
          <p:cNvGrpSpPr/>
          <p:nvPr/>
        </p:nvGrpSpPr>
        <p:grpSpPr>
          <a:xfrm>
            <a:off x="8007610" y="993822"/>
            <a:ext cx="788488" cy="788488"/>
            <a:chOff x="0" y="0"/>
            <a:chExt cx="812800" cy="812800"/>
          </a:xfrm>
        </p:grpSpPr>
        <p:sp>
          <p:nvSpPr>
            <p:cNvPr id="5" name="Freeform 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66AD"/>
            </a:solidFill>
          </p:spPr>
          <p:txBody>
            <a:bodyPr/>
            <a:lstStyle/>
            <a:p>
              <a:endParaRPr lang="en-GB"/>
            </a:p>
          </p:txBody>
        </p:sp>
        <p:sp>
          <p:nvSpPr>
            <p:cNvPr id="6" name="TextBox 6"/>
            <p:cNvSpPr txBox="1"/>
            <p:nvPr/>
          </p:nvSpPr>
          <p:spPr>
            <a:xfrm>
              <a:off x="76200" y="38100"/>
              <a:ext cx="660400" cy="698500"/>
            </a:xfrm>
            <a:prstGeom prst="rect">
              <a:avLst/>
            </a:prstGeom>
          </p:spPr>
          <p:txBody>
            <a:bodyPr lIns="27365" tIns="27365" rIns="27365" bIns="27365" rtlCol="0" anchor="ctr"/>
            <a:lstStyle/>
            <a:p>
              <a:pPr algn="ctr">
                <a:lnSpc>
                  <a:spcPts val="2659"/>
                </a:lnSpc>
              </a:pPr>
              <a:endParaRPr/>
            </a:p>
          </p:txBody>
        </p:sp>
      </p:grpSp>
      <p:sp>
        <p:nvSpPr>
          <p:cNvPr id="7" name="TextBox 7"/>
          <p:cNvSpPr txBox="1"/>
          <p:nvPr/>
        </p:nvSpPr>
        <p:spPr>
          <a:xfrm>
            <a:off x="8162007" y="1035904"/>
            <a:ext cx="479695" cy="637648"/>
          </a:xfrm>
          <a:prstGeom prst="rect">
            <a:avLst/>
          </a:prstGeom>
        </p:spPr>
        <p:txBody>
          <a:bodyPr lIns="0" tIns="0" rIns="0" bIns="0" rtlCol="0" anchor="t">
            <a:spAutoFit/>
          </a:bodyPr>
          <a:lstStyle/>
          <a:p>
            <a:pPr algn="ctr">
              <a:lnSpc>
                <a:spcPts val="5279"/>
              </a:lnSpc>
            </a:pPr>
            <a:r>
              <a:rPr lang="en-US" sz="3770" b="1" u="sng">
                <a:solidFill>
                  <a:srgbClr val="000000"/>
                </a:solidFill>
                <a:latin typeface="Caveat Bold"/>
                <a:ea typeface="Caveat Bold"/>
                <a:cs typeface="Caveat Bold"/>
                <a:sym typeface="Caveat Bold"/>
                <a:hlinkClick r:id="rId5" action="ppaction://hlinksldjump"/>
              </a:rPr>
              <a:t>2</a:t>
            </a:r>
          </a:p>
        </p:txBody>
      </p:sp>
      <p:grpSp>
        <p:nvGrpSpPr>
          <p:cNvPr id="8" name="Group 8"/>
          <p:cNvGrpSpPr/>
          <p:nvPr/>
        </p:nvGrpSpPr>
        <p:grpSpPr>
          <a:xfrm>
            <a:off x="2479229" y="3169353"/>
            <a:ext cx="788488" cy="788488"/>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66AD"/>
            </a:solidFill>
          </p:spPr>
          <p:txBody>
            <a:bodyPr/>
            <a:lstStyle/>
            <a:p>
              <a:endParaRPr lang="en-GB"/>
            </a:p>
          </p:txBody>
        </p:sp>
        <p:sp>
          <p:nvSpPr>
            <p:cNvPr id="10" name="TextBox 10"/>
            <p:cNvSpPr txBox="1"/>
            <p:nvPr/>
          </p:nvSpPr>
          <p:spPr>
            <a:xfrm>
              <a:off x="76200" y="38100"/>
              <a:ext cx="660400" cy="698500"/>
            </a:xfrm>
            <a:prstGeom prst="rect">
              <a:avLst/>
            </a:prstGeom>
          </p:spPr>
          <p:txBody>
            <a:bodyPr lIns="27365" tIns="27365" rIns="27365" bIns="27365" rtlCol="0" anchor="ctr"/>
            <a:lstStyle/>
            <a:p>
              <a:pPr algn="ctr">
                <a:lnSpc>
                  <a:spcPts val="2659"/>
                </a:lnSpc>
              </a:pPr>
              <a:endParaRPr/>
            </a:p>
          </p:txBody>
        </p:sp>
      </p:grpSp>
      <p:sp>
        <p:nvSpPr>
          <p:cNvPr id="11" name="TextBox 11"/>
          <p:cNvSpPr txBox="1"/>
          <p:nvPr/>
        </p:nvSpPr>
        <p:spPr>
          <a:xfrm>
            <a:off x="2633625" y="3211435"/>
            <a:ext cx="479695" cy="637648"/>
          </a:xfrm>
          <a:prstGeom prst="rect">
            <a:avLst/>
          </a:prstGeom>
        </p:spPr>
        <p:txBody>
          <a:bodyPr lIns="0" tIns="0" rIns="0" bIns="0" rtlCol="0" anchor="t">
            <a:spAutoFit/>
          </a:bodyPr>
          <a:lstStyle/>
          <a:p>
            <a:pPr algn="ctr">
              <a:lnSpc>
                <a:spcPts val="5279"/>
              </a:lnSpc>
            </a:pPr>
            <a:r>
              <a:rPr lang="en-US" sz="3770" b="1" u="sng">
                <a:solidFill>
                  <a:srgbClr val="000000"/>
                </a:solidFill>
                <a:latin typeface="Caveat Bold"/>
                <a:ea typeface="Caveat Bold"/>
                <a:cs typeface="Caveat Bold"/>
                <a:sym typeface="Caveat Bold"/>
                <a:hlinkClick r:id="rId6" action="ppaction://hlinksldjump"/>
              </a:rPr>
              <a:t>1</a:t>
            </a:r>
          </a:p>
        </p:txBody>
      </p:sp>
      <p:sp>
        <p:nvSpPr>
          <p:cNvPr id="12" name="Freeform 12"/>
          <p:cNvSpPr/>
          <p:nvPr/>
        </p:nvSpPr>
        <p:spPr>
          <a:xfrm rot="-5400000">
            <a:off x="2228312" y="-298506"/>
            <a:ext cx="2920788" cy="2824474"/>
          </a:xfrm>
          <a:custGeom>
            <a:avLst/>
            <a:gdLst/>
            <a:ahLst/>
            <a:cxnLst/>
            <a:rect l="l" t="t" r="r" b="b"/>
            <a:pathLst>
              <a:path w="2920788" h="2824474">
                <a:moveTo>
                  <a:pt x="0" y="0"/>
                </a:moveTo>
                <a:lnTo>
                  <a:pt x="2920788" y="0"/>
                </a:lnTo>
                <a:lnTo>
                  <a:pt x="2920788" y="2824475"/>
                </a:lnTo>
                <a:lnTo>
                  <a:pt x="0" y="2824475"/>
                </a:lnTo>
                <a:lnTo>
                  <a:pt x="0" y="0"/>
                </a:lnTo>
                <a:close/>
              </a:path>
            </a:pathLst>
          </a:custGeom>
          <a:blipFill>
            <a:blip>
              <a:extLst>
                <a:ext uri="{96DAC541-7B7A-43D3-8B79-37D633B846F1}">
                  <asvg:svgBlip xmlns:asvg="http://schemas.microsoft.com/office/drawing/2016/SVG/main" r:embed="rId7"/>
                </a:ext>
              </a:extLst>
            </a:blip>
            <a:stretch>
              <a:fillRect l="-238232" t="-16109" b="-233656"/>
            </a:stretch>
          </a:blipFill>
        </p:spPr>
        <p:txBody>
          <a:bodyPr/>
          <a:lstStyle/>
          <a:p>
            <a:endParaRPr lang="en-GB"/>
          </a:p>
        </p:txBody>
      </p:sp>
      <p:grpSp>
        <p:nvGrpSpPr>
          <p:cNvPr id="13" name="Group 13"/>
          <p:cNvGrpSpPr/>
          <p:nvPr/>
        </p:nvGrpSpPr>
        <p:grpSpPr>
          <a:xfrm>
            <a:off x="2917047" y="528698"/>
            <a:ext cx="788488" cy="788488"/>
            <a:chOff x="0" y="0"/>
            <a:chExt cx="812800" cy="812800"/>
          </a:xfrm>
        </p:grpSpPr>
        <p:sp>
          <p:nvSpPr>
            <p:cNvPr id="14" name="Freeform 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66AD"/>
            </a:solidFill>
          </p:spPr>
          <p:txBody>
            <a:bodyPr/>
            <a:lstStyle/>
            <a:p>
              <a:endParaRPr lang="en-GB"/>
            </a:p>
          </p:txBody>
        </p:sp>
        <p:sp>
          <p:nvSpPr>
            <p:cNvPr id="15" name="TextBox 15"/>
            <p:cNvSpPr txBox="1"/>
            <p:nvPr/>
          </p:nvSpPr>
          <p:spPr>
            <a:xfrm>
              <a:off x="76200" y="38100"/>
              <a:ext cx="660400" cy="698500"/>
            </a:xfrm>
            <a:prstGeom prst="rect">
              <a:avLst/>
            </a:prstGeom>
          </p:spPr>
          <p:txBody>
            <a:bodyPr lIns="27365" tIns="27365" rIns="27365" bIns="27365" rtlCol="0" anchor="ctr"/>
            <a:lstStyle/>
            <a:p>
              <a:pPr algn="ctr">
                <a:lnSpc>
                  <a:spcPts val="2659"/>
                </a:lnSpc>
              </a:pPr>
              <a:endParaRPr/>
            </a:p>
          </p:txBody>
        </p:sp>
      </p:grpSp>
      <p:sp>
        <p:nvSpPr>
          <p:cNvPr id="16" name="TextBox 16"/>
          <p:cNvSpPr txBox="1"/>
          <p:nvPr/>
        </p:nvSpPr>
        <p:spPr>
          <a:xfrm>
            <a:off x="3071444" y="570781"/>
            <a:ext cx="479695" cy="637648"/>
          </a:xfrm>
          <a:prstGeom prst="rect">
            <a:avLst/>
          </a:prstGeom>
        </p:spPr>
        <p:txBody>
          <a:bodyPr lIns="0" tIns="0" rIns="0" bIns="0" rtlCol="0" anchor="t">
            <a:spAutoFit/>
          </a:bodyPr>
          <a:lstStyle/>
          <a:p>
            <a:pPr algn="ctr">
              <a:lnSpc>
                <a:spcPts val="5279"/>
              </a:lnSpc>
            </a:pPr>
            <a:r>
              <a:rPr lang="en-US" sz="3770" b="1" u="sng">
                <a:solidFill>
                  <a:srgbClr val="000000"/>
                </a:solidFill>
                <a:latin typeface="Caveat Bold"/>
                <a:ea typeface="Caveat Bold"/>
                <a:cs typeface="Caveat Bold"/>
                <a:sym typeface="Caveat Bold"/>
                <a:hlinkClick r:id="rId8" action="ppaction://hlinksldjump"/>
              </a:rPr>
              <a:t>29</a:t>
            </a:r>
          </a:p>
        </p:txBody>
      </p:sp>
      <p:sp>
        <p:nvSpPr>
          <p:cNvPr id="17" name="TextBox 17"/>
          <p:cNvSpPr txBox="1"/>
          <p:nvPr/>
        </p:nvSpPr>
        <p:spPr>
          <a:xfrm>
            <a:off x="287777" y="170486"/>
            <a:ext cx="2400408" cy="752457"/>
          </a:xfrm>
          <a:prstGeom prst="rect">
            <a:avLst/>
          </a:prstGeom>
        </p:spPr>
        <p:txBody>
          <a:bodyPr lIns="0" tIns="0" rIns="0" bIns="0" rtlCol="0" anchor="t">
            <a:spAutoFit/>
          </a:bodyPr>
          <a:lstStyle/>
          <a:p>
            <a:pPr algn="ctr">
              <a:lnSpc>
                <a:spcPts val="6124"/>
              </a:lnSpc>
              <a:spcBef>
                <a:spcPct val="0"/>
              </a:spcBef>
            </a:pPr>
            <a:r>
              <a:rPr lang="en-US" sz="4374" b="1">
                <a:solidFill>
                  <a:srgbClr val="FFFFFF"/>
                </a:solidFill>
                <a:latin typeface="Caveat Bold"/>
                <a:ea typeface="Caveat Bold"/>
                <a:cs typeface="Caveat Bold"/>
                <a:sym typeface="Caveat Bold"/>
              </a:rPr>
              <a:t>Start here...</a:t>
            </a:r>
          </a:p>
        </p:txBody>
      </p:sp>
      <p:grpSp>
        <p:nvGrpSpPr>
          <p:cNvPr id="18" name="Group 18"/>
          <p:cNvGrpSpPr/>
          <p:nvPr/>
        </p:nvGrpSpPr>
        <p:grpSpPr>
          <a:xfrm>
            <a:off x="1487981" y="1507976"/>
            <a:ext cx="788488" cy="788488"/>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66AD"/>
            </a:solidFill>
          </p:spPr>
          <p:txBody>
            <a:bodyPr/>
            <a:lstStyle/>
            <a:p>
              <a:endParaRPr lang="en-GB"/>
            </a:p>
          </p:txBody>
        </p:sp>
        <p:sp>
          <p:nvSpPr>
            <p:cNvPr id="20" name="TextBox 20"/>
            <p:cNvSpPr txBox="1"/>
            <p:nvPr/>
          </p:nvSpPr>
          <p:spPr>
            <a:xfrm>
              <a:off x="76200" y="38100"/>
              <a:ext cx="660400" cy="698500"/>
            </a:xfrm>
            <a:prstGeom prst="rect">
              <a:avLst/>
            </a:prstGeom>
          </p:spPr>
          <p:txBody>
            <a:bodyPr lIns="27365" tIns="27365" rIns="27365" bIns="27365" rtlCol="0" anchor="ctr"/>
            <a:lstStyle/>
            <a:p>
              <a:pPr algn="ctr">
                <a:lnSpc>
                  <a:spcPts val="2659"/>
                </a:lnSpc>
              </a:pPr>
              <a:endParaRPr/>
            </a:p>
          </p:txBody>
        </p:sp>
      </p:grpSp>
      <p:sp>
        <p:nvSpPr>
          <p:cNvPr id="21" name="TextBox 21"/>
          <p:cNvSpPr txBox="1"/>
          <p:nvPr/>
        </p:nvSpPr>
        <p:spPr>
          <a:xfrm>
            <a:off x="1642378" y="1550058"/>
            <a:ext cx="479695" cy="637648"/>
          </a:xfrm>
          <a:prstGeom prst="rect">
            <a:avLst/>
          </a:prstGeom>
        </p:spPr>
        <p:txBody>
          <a:bodyPr lIns="0" tIns="0" rIns="0" bIns="0" rtlCol="0" anchor="t">
            <a:spAutoFit/>
          </a:bodyPr>
          <a:lstStyle/>
          <a:p>
            <a:pPr algn="ctr">
              <a:lnSpc>
                <a:spcPts val="5279"/>
              </a:lnSpc>
            </a:pPr>
            <a:r>
              <a:rPr lang="en-US" sz="3770" b="1" u="sng">
                <a:solidFill>
                  <a:srgbClr val="000000"/>
                </a:solidFill>
                <a:latin typeface="Caveat Bold"/>
                <a:ea typeface="Caveat Bold"/>
                <a:cs typeface="Caveat Bold"/>
                <a:sym typeface="Caveat Bold"/>
                <a:hlinkClick r:id="rId9" action="ppaction://hlinksldjump"/>
              </a:rPr>
              <a:t>30</a:t>
            </a:r>
          </a:p>
        </p:txBody>
      </p:sp>
      <p:sp>
        <p:nvSpPr>
          <p:cNvPr id="22" name="Freeform 22"/>
          <p:cNvSpPr/>
          <p:nvPr/>
        </p:nvSpPr>
        <p:spPr>
          <a:xfrm flipH="1">
            <a:off x="699493" y="4670728"/>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7"/>
                </a:ext>
              </a:extLst>
            </a:blip>
            <a:stretch>
              <a:fillRect l="-98048" t="-13842" r="-87464" b="-186699"/>
            </a:stretch>
          </a:blipFill>
        </p:spPr>
        <p:txBody>
          <a:bodyPr/>
          <a:lstStyle/>
          <a:p>
            <a:endParaRPr lang="en-GB"/>
          </a:p>
        </p:txBody>
      </p:sp>
      <p:sp>
        <p:nvSpPr>
          <p:cNvPr id="23" name="Freeform 23"/>
          <p:cNvSpPr/>
          <p:nvPr/>
        </p:nvSpPr>
        <p:spPr>
          <a:xfrm rot="5333393" flipH="1">
            <a:off x="12865530" y="1230106"/>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10"/>
                </a:ext>
              </a:extLst>
            </a:blip>
            <a:stretch>
              <a:fillRect l="-98048" t="-13842" r="-87464" b="-186699"/>
            </a:stretch>
          </a:blipFill>
        </p:spPr>
        <p:txBody>
          <a:bodyPr/>
          <a:lstStyle/>
          <a:p>
            <a:endParaRPr lang="en-GB"/>
          </a:p>
        </p:txBody>
      </p:sp>
      <p:sp>
        <p:nvSpPr>
          <p:cNvPr id="24" name="Freeform 24"/>
          <p:cNvSpPr/>
          <p:nvPr/>
        </p:nvSpPr>
        <p:spPr>
          <a:xfrm rot="-5400000">
            <a:off x="12474818" y="7071826"/>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7"/>
                </a:ext>
              </a:extLst>
            </a:blip>
            <a:stretch>
              <a:fillRect l="-238232" t="-16109" b="-233656"/>
            </a:stretch>
          </a:blipFill>
        </p:spPr>
        <p:txBody>
          <a:bodyPr/>
          <a:lstStyle/>
          <a:p>
            <a:endParaRPr lang="en-GB"/>
          </a:p>
        </p:txBody>
      </p:sp>
      <p:grpSp>
        <p:nvGrpSpPr>
          <p:cNvPr id="25" name="Group 25"/>
          <p:cNvGrpSpPr/>
          <p:nvPr/>
        </p:nvGrpSpPr>
        <p:grpSpPr>
          <a:xfrm>
            <a:off x="699493" y="5788281"/>
            <a:ext cx="788488" cy="788488"/>
            <a:chOff x="0" y="0"/>
            <a:chExt cx="812800" cy="812800"/>
          </a:xfrm>
        </p:grpSpPr>
        <p:sp>
          <p:nvSpPr>
            <p:cNvPr id="26" name="Freeform 2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66AD"/>
            </a:solidFill>
          </p:spPr>
          <p:txBody>
            <a:bodyPr/>
            <a:lstStyle/>
            <a:p>
              <a:endParaRPr lang="en-GB"/>
            </a:p>
          </p:txBody>
        </p:sp>
        <p:sp>
          <p:nvSpPr>
            <p:cNvPr id="27" name="TextBox 27"/>
            <p:cNvSpPr txBox="1"/>
            <p:nvPr/>
          </p:nvSpPr>
          <p:spPr>
            <a:xfrm>
              <a:off x="76200" y="38100"/>
              <a:ext cx="660400" cy="698500"/>
            </a:xfrm>
            <a:prstGeom prst="rect">
              <a:avLst/>
            </a:prstGeom>
          </p:spPr>
          <p:txBody>
            <a:bodyPr lIns="27365" tIns="27365" rIns="27365" bIns="27365" rtlCol="0" anchor="ctr"/>
            <a:lstStyle/>
            <a:p>
              <a:pPr algn="ctr">
                <a:lnSpc>
                  <a:spcPts val="2659"/>
                </a:lnSpc>
              </a:pPr>
              <a:endParaRPr/>
            </a:p>
          </p:txBody>
        </p:sp>
      </p:grpSp>
      <p:sp>
        <p:nvSpPr>
          <p:cNvPr id="28" name="TextBox 28"/>
          <p:cNvSpPr txBox="1"/>
          <p:nvPr/>
        </p:nvSpPr>
        <p:spPr>
          <a:xfrm>
            <a:off x="853890" y="5830364"/>
            <a:ext cx="479695" cy="637648"/>
          </a:xfrm>
          <a:prstGeom prst="rect">
            <a:avLst/>
          </a:prstGeom>
        </p:spPr>
        <p:txBody>
          <a:bodyPr lIns="0" tIns="0" rIns="0" bIns="0" rtlCol="0" anchor="t">
            <a:spAutoFit/>
          </a:bodyPr>
          <a:lstStyle/>
          <a:p>
            <a:pPr algn="ctr">
              <a:lnSpc>
                <a:spcPts val="5279"/>
              </a:lnSpc>
            </a:pPr>
            <a:r>
              <a:rPr lang="en-US" sz="3770" b="1" u="sng">
                <a:solidFill>
                  <a:srgbClr val="000000"/>
                </a:solidFill>
                <a:latin typeface="Caveat Bold"/>
                <a:ea typeface="Caveat Bold"/>
                <a:cs typeface="Caveat Bold"/>
                <a:sym typeface="Caveat Bold"/>
                <a:hlinkClick r:id="rId11" action="ppaction://hlinksldjump"/>
              </a:rPr>
              <a:t>3</a:t>
            </a:r>
          </a:p>
        </p:txBody>
      </p:sp>
      <p:grpSp>
        <p:nvGrpSpPr>
          <p:cNvPr id="29" name="Group 29"/>
          <p:cNvGrpSpPr/>
          <p:nvPr/>
        </p:nvGrpSpPr>
        <p:grpSpPr>
          <a:xfrm>
            <a:off x="16675165" y="2697019"/>
            <a:ext cx="788488" cy="788488"/>
            <a:chOff x="0" y="0"/>
            <a:chExt cx="812800" cy="812800"/>
          </a:xfrm>
        </p:grpSpPr>
        <p:sp>
          <p:nvSpPr>
            <p:cNvPr id="30" name="Freeform 3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66AD"/>
            </a:solidFill>
          </p:spPr>
          <p:txBody>
            <a:bodyPr/>
            <a:lstStyle/>
            <a:p>
              <a:endParaRPr lang="en-GB"/>
            </a:p>
          </p:txBody>
        </p:sp>
        <p:sp>
          <p:nvSpPr>
            <p:cNvPr id="31" name="TextBox 31"/>
            <p:cNvSpPr txBox="1"/>
            <p:nvPr/>
          </p:nvSpPr>
          <p:spPr>
            <a:xfrm>
              <a:off x="76200" y="38100"/>
              <a:ext cx="660400" cy="698500"/>
            </a:xfrm>
            <a:prstGeom prst="rect">
              <a:avLst/>
            </a:prstGeom>
          </p:spPr>
          <p:txBody>
            <a:bodyPr lIns="27365" tIns="27365" rIns="27365" bIns="27365" rtlCol="0" anchor="ctr"/>
            <a:lstStyle/>
            <a:p>
              <a:pPr algn="ctr">
                <a:lnSpc>
                  <a:spcPts val="2659"/>
                </a:lnSpc>
              </a:pPr>
              <a:endParaRPr/>
            </a:p>
          </p:txBody>
        </p:sp>
      </p:grpSp>
      <p:sp>
        <p:nvSpPr>
          <p:cNvPr id="32" name="TextBox 32"/>
          <p:cNvSpPr txBox="1"/>
          <p:nvPr/>
        </p:nvSpPr>
        <p:spPr>
          <a:xfrm>
            <a:off x="16829561" y="2739101"/>
            <a:ext cx="479695" cy="637648"/>
          </a:xfrm>
          <a:prstGeom prst="rect">
            <a:avLst/>
          </a:prstGeom>
        </p:spPr>
        <p:txBody>
          <a:bodyPr lIns="0" tIns="0" rIns="0" bIns="0" rtlCol="0" anchor="t">
            <a:spAutoFit/>
          </a:bodyPr>
          <a:lstStyle/>
          <a:p>
            <a:pPr algn="ctr">
              <a:lnSpc>
                <a:spcPts val="5279"/>
              </a:lnSpc>
            </a:pPr>
            <a:r>
              <a:rPr lang="en-US" sz="3770" b="1" u="sng">
                <a:solidFill>
                  <a:srgbClr val="000000"/>
                </a:solidFill>
                <a:latin typeface="Caveat Bold"/>
                <a:ea typeface="Caveat Bold"/>
                <a:cs typeface="Caveat Bold"/>
                <a:sym typeface="Caveat Bold"/>
                <a:hlinkClick r:id="rId12" action="ppaction://hlinksldjump"/>
              </a:rPr>
              <a:t>4</a:t>
            </a:r>
          </a:p>
        </p:txBody>
      </p:sp>
      <p:grpSp>
        <p:nvGrpSpPr>
          <p:cNvPr id="33" name="Group 33"/>
          <p:cNvGrpSpPr/>
          <p:nvPr/>
        </p:nvGrpSpPr>
        <p:grpSpPr>
          <a:xfrm>
            <a:off x="13540968" y="7443347"/>
            <a:ext cx="788488" cy="788488"/>
            <a:chOff x="0" y="0"/>
            <a:chExt cx="812800" cy="812800"/>
          </a:xfrm>
        </p:grpSpPr>
        <p:sp>
          <p:nvSpPr>
            <p:cNvPr id="34" name="Freeform 3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66AD"/>
            </a:solidFill>
          </p:spPr>
          <p:txBody>
            <a:bodyPr/>
            <a:lstStyle/>
            <a:p>
              <a:endParaRPr lang="en-GB"/>
            </a:p>
          </p:txBody>
        </p:sp>
        <p:sp>
          <p:nvSpPr>
            <p:cNvPr id="35" name="TextBox 35"/>
            <p:cNvSpPr txBox="1"/>
            <p:nvPr/>
          </p:nvSpPr>
          <p:spPr>
            <a:xfrm>
              <a:off x="76200" y="38100"/>
              <a:ext cx="660400" cy="698500"/>
            </a:xfrm>
            <a:prstGeom prst="rect">
              <a:avLst/>
            </a:prstGeom>
          </p:spPr>
          <p:txBody>
            <a:bodyPr lIns="27365" tIns="27365" rIns="27365" bIns="27365" rtlCol="0" anchor="ctr"/>
            <a:lstStyle/>
            <a:p>
              <a:pPr algn="ctr">
                <a:lnSpc>
                  <a:spcPts val="2659"/>
                </a:lnSpc>
              </a:pPr>
              <a:endParaRPr/>
            </a:p>
          </p:txBody>
        </p:sp>
      </p:grpSp>
      <p:sp>
        <p:nvSpPr>
          <p:cNvPr id="36" name="TextBox 36"/>
          <p:cNvSpPr txBox="1"/>
          <p:nvPr/>
        </p:nvSpPr>
        <p:spPr>
          <a:xfrm>
            <a:off x="13695364" y="7485430"/>
            <a:ext cx="479695" cy="637648"/>
          </a:xfrm>
          <a:prstGeom prst="rect">
            <a:avLst/>
          </a:prstGeom>
        </p:spPr>
        <p:txBody>
          <a:bodyPr lIns="0" tIns="0" rIns="0" bIns="0" rtlCol="0" anchor="t">
            <a:spAutoFit/>
          </a:bodyPr>
          <a:lstStyle/>
          <a:p>
            <a:pPr algn="ctr">
              <a:lnSpc>
                <a:spcPts val="5279"/>
              </a:lnSpc>
            </a:pPr>
            <a:r>
              <a:rPr lang="en-US" sz="3770" b="1" u="sng">
                <a:solidFill>
                  <a:srgbClr val="000000"/>
                </a:solidFill>
                <a:latin typeface="Caveat Bold"/>
                <a:ea typeface="Caveat Bold"/>
                <a:cs typeface="Caveat Bold"/>
                <a:sym typeface="Caveat Bold"/>
                <a:hlinkClick r:id="rId13" action="ppaction://hlinksldjump"/>
              </a:rPr>
              <a:t>5</a:t>
            </a:r>
          </a:p>
        </p:txBody>
      </p:sp>
      <p:grpSp>
        <p:nvGrpSpPr>
          <p:cNvPr id="37" name="Group 37"/>
          <p:cNvGrpSpPr/>
          <p:nvPr/>
        </p:nvGrpSpPr>
        <p:grpSpPr>
          <a:xfrm>
            <a:off x="6161847" y="922942"/>
            <a:ext cx="788488" cy="788488"/>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66AD"/>
            </a:solidFill>
          </p:spPr>
          <p:txBody>
            <a:bodyPr/>
            <a:lstStyle/>
            <a:p>
              <a:endParaRPr lang="en-GB"/>
            </a:p>
          </p:txBody>
        </p:sp>
        <p:sp>
          <p:nvSpPr>
            <p:cNvPr id="39" name="TextBox 39"/>
            <p:cNvSpPr txBox="1"/>
            <p:nvPr/>
          </p:nvSpPr>
          <p:spPr>
            <a:xfrm>
              <a:off x="76200" y="38100"/>
              <a:ext cx="660400" cy="698500"/>
            </a:xfrm>
            <a:prstGeom prst="rect">
              <a:avLst/>
            </a:prstGeom>
          </p:spPr>
          <p:txBody>
            <a:bodyPr lIns="27365" tIns="27365" rIns="27365" bIns="27365" rtlCol="0" anchor="ctr"/>
            <a:lstStyle/>
            <a:p>
              <a:pPr algn="ctr">
                <a:lnSpc>
                  <a:spcPts val="2659"/>
                </a:lnSpc>
              </a:pPr>
              <a:endParaRPr/>
            </a:p>
          </p:txBody>
        </p:sp>
      </p:grpSp>
      <p:sp>
        <p:nvSpPr>
          <p:cNvPr id="40" name="TextBox 40"/>
          <p:cNvSpPr txBox="1"/>
          <p:nvPr/>
        </p:nvSpPr>
        <p:spPr>
          <a:xfrm>
            <a:off x="6316244" y="965025"/>
            <a:ext cx="479695" cy="637648"/>
          </a:xfrm>
          <a:prstGeom prst="rect">
            <a:avLst/>
          </a:prstGeom>
        </p:spPr>
        <p:txBody>
          <a:bodyPr lIns="0" tIns="0" rIns="0" bIns="0" rtlCol="0" anchor="t">
            <a:spAutoFit/>
          </a:bodyPr>
          <a:lstStyle/>
          <a:p>
            <a:pPr algn="ctr">
              <a:lnSpc>
                <a:spcPts val="5279"/>
              </a:lnSpc>
            </a:pPr>
            <a:r>
              <a:rPr lang="en-US" sz="3770" b="1" u="sng">
                <a:solidFill>
                  <a:srgbClr val="000000"/>
                </a:solidFill>
                <a:latin typeface="Caveat Bold"/>
                <a:ea typeface="Caveat Bold"/>
                <a:cs typeface="Caveat Bold"/>
                <a:sym typeface="Caveat Bold"/>
                <a:hlinkClick r:id="rId13" action="ppaction://hlinksldjump"/>
              </a:rPr>
              <a:t>6</a:t>
            </a:r>
          </a:p>
        </p:txBody>
      </p:sp>
      <p:grpSp>
        <p:nvGrpSpPr>
          <p:cNvPr id="41" name="Group 41"/>
          <p:cNvGrpSpPr/>
          <p:nvPr/>
        </p:nvGrpSpPr>
        <p:grpSpPr>
          <a:xfrm>
            <a:off x="2795967" y="4999793"/>
            <a:ext cx="788488" cy="788488"/>
            <a:chOff x="0" y="0"/>
            <a:chExt cx="812800" cy="812800"/>
          </a:xfrm>
        </p:grpSpPr>
        <p:sp>
          <p:nvSpPr>
            <p:cNvPr id="42" name="Freeform 4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66AD"/>
            </a:solidFill>
          </p:spPr>
          <p:txBody>
            <a:bodyPr/>
            <a:lstStyle/>
            <a:p>
              <a:endParaRPr lang="en-GB"/>
            </a:p>
          </p:txBody>
        </p:sp>
        <p:sp>
          <p:nvSpPr>
            <p:cNvPr id="43" name="TextBox 43"/>
            <p:cNvSpPr txBox="1"/>
            <p:nvPr/>
          </p:nvSpPr>
          <p:spPr>
            <a:xfrm>
              <a:off x="76200" y="38100"/>
              <a:ext cx="660400" cy="698500"/>
            </a:xfrm>
            <a:prstGeom prst="rect">
              <a:avLst/>
            </a:prstGeom>
          </p:spPr>
          <p:txBody>
            <a:bodyPr lIns="27365" tIns="27365" rIns="27365" bIns="27365" rtlCol="0" anchor="ctr"/>
            <a:lstStyle/>
            <a:p>
              <a:pPr algn="ctr">
                <a:lnSpc>
                  <a:spcPts val="2659"/>
                </a:lnSpc>
              </a:pPr>
              <a:endParaRPr/>
            </a:p>
          </p:txBody>
        </p:sp>
      </p:grpSp>
      <p:sp>
        <p:nvSpPr>
          <p:cNvPr id="44" name="TextBox 44"/>
          <p:cNvSpPr txBox="1"/>
          <p:nvPr/>
        </p:nvSpPr>
        <p:spPr>
          <a:xfrm>
            <a:off x="2950364" y="5041876"/>
            <a:ext cx="479695" cy="637648"/>
          </a:xfrm>
          <a:prstGeom prst="rect">
            <a:avLst/>
          </a:prstGeom>
        </p:spPr>
        <p:txBody>
          <a:bodyPr lIns="0" tIns="0" rIns="0" bIns="0" rtlCol="0" anchor="t">
            <a:spAutoFit/>
          </a:bodyPr>
          <a:lstStyle/>
          <a:p>
            <a:pPr algn="ctr">
              <a:lnSpc>
                <a:spcPts val="5279"/>
              </a:lnSpc>
            </a:pPr>
            <a:r>
              <a:rPr lang="en-US" sz="3770" b="1" u="sng">
                <a:solidFill>
                  <a:srgbClr val="000000"/>
                </a:solidFill>
                <a:latin typeface="Caveat Bold"/>
                <a:ea typeface="Caveat Bold"/>
                <a:cs typeface="Caveat Bold"/>
                <a:sym typeface="Caveat Bold"/>
                <a:hlinkClick r:id="rId14" action="ppaction://hlinksldjump"/>
              </a:rPr>
              <a:t>7</a:t>
            </a:r>
          </a:p>
        </p:txBody>
      </p:sp>
      <p:grpSp>
        <p:nvGrpSpPr>
          <p:cNvPr id="45" name="Group 45"/>
          <p:cNvGrpSpPr/>
          <p:nvPr/>
        </p:nvGrpSpPr>
        <p:grpSpPr>
          <a:xfrm>
            <a:off x="14804902" y="3631941"/>
            <a:ext cx="788488" cy="788488"/>
            <a:chOff x="0" y="0"/>
            <a:chExt cx="812800" cy="812800"/>
          </a:xfrm>
        </p:grpSpPr>
        <p:sp>
          <p:nvSpPr>
            <p:cNvPr id="46" name="Freeform 4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66AD"/>
            </a:solidFill>
          </p:spPr>
          <p:txBody>
            <a:bodyPr/>
            <a:lstStyle/>
            <a:p>
              <a:endParaRPr lang="en-GB"/>
            </a:p>
          </p:txBody>
        </p:sp>
        <p:sp>
          <p:nvSpPr>
            <p:cNvPr id="47" name="TextBox 47"/>
            <p:cNvSpPr txBox="1"/>
            <p:nvPr/>
          </p:nvSpPr>
          <p:spPr>
            <a:xfrm>
              <a:off x="76200" y="38100"/>
              <a:ext cx="660400" cy="698500"/>
            </a:xfrm>
            <a:prstGeom prst="rect">
              <a:avLst/>
            </a:prstGeom>
          </p:spPr>
          <p:txBody>
            <a:bodyPr lIns="27365" tIns="27365" rIns="27365" bIns="27365" rtlCol="0" anchor="ctr"/>
            <a:lstStyle/>
            <a:p>
              <a:pPr algn="ctr">
                <a:lnSpc>
                  <a:spcPts val="2659"/>
                </a:lnSpc>
              </a:pPr>
              <a:endParaRPr/>
            </a:p>
          </p:txBody>
        </p:sp>
      </p:grpSp>
      <p:sp>
        <p:nvSpPr>
          <p:cNvPr id="48" name="TextBox 48"/>
          <p:cNvSpPr txBox="1"/>
          <p:nvPr/>
        </p:nvSpPr>
        <p:spPr>
          <a:xfrm>
            <a:off x="14959299" y="3674023"/>
            <a:ext cx="479695" cy="637648"/>
          </a:xfrm>
          <a:prstGeom prst="rect">
            <a:avLst/>
          </a:prstGeom>
        </p:spPr>
        <p:txBody>
          <a:bodyPr lIns="0" tIns="0" rIns="0" bIns="0" rtlCol="0" anchor="t">
            <a:spAutoFit/>
          </a:bodyPr>
          <a:lstStyle/>
          <a:p>
            <a:pPr algn="ctr">
              <a:lnSpc>
                <a:spcPts val="5279"/>
              </a:lnSpc>
            </a:pPr>
            <a:r>
              <a:rPr lang="en-US" sz="3770" b="1" u="sng">
                <a:solidFill>
                  <a:srgbClr val="000000"/>
                </a:solidFill>
                <a:latin typeface="Caveat Bold"/>
                <a:ea typeface="Caveat Bold"/>
                <a:cs typeface="Caveat Bold"/>
                <a:sym typeface="Caveat Bold"/>
                <a:hlinkClick r:id="rId15" action="ppaction://hlinksldjump"/>
              </a:rPr>
              <a:t>8</a:t>
            </a:r>
          </a:p>
        </p:txBody>
      </p:sp>
      <p:grpSp>
        <p:nvGrpSpPr>
          <p:cNvPr id="49" name="Group 49"/>
          <p:cNvGrpSpPr/>
          <p:nvPr/>
        </p:nvGrpSpPr>
        <p:grpSpPr>
          <a:xfrm>
            <a:off x="1690741" y="8657983"/>
            <a:ext cx="788488" cy="788488"/>
            <a:chOff x="0" y="0"/>
            <a:chExt cx="812800" cy="812800"/>
          </a:xfrm>
        </p:grpSpPr>
        <p:sp>
          <p:nvSpPr>
            <p:cNvPr id="50" name="Freeform 5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66AD"/>
            </a:solidFill>
          </p:spPr>
          <p:txBody>
            <a:bodyPr/>
            <a:lstStyle/>
            <a:p>
              <a:endParaRPr lang="en-GB"/>
            </a:p>
          </p:txBody>
        </p:sp>
        <p:sp>
          <p:nvSpPr>
            <p:cNvPr id="51" name="TextBox 51"/>
            <p:cNvSpPr txBox="1"/>
            <p:nvPr/>
          </p:nvSpPr>
          <p:spPr>
            <a:xfrm>
              <a:off x="76200" y="38100"/>
              <a:ext cx="660400" cy="698500"/>
            </a:xfrm>
            <a:prstGeom prst="rect">
              <a:avLst/>
            </a:prstGeom>
          </p:spPr>
          <p:txBody>
            <a:bodyPr lIns="27365" tIns="27365" rIns="27365" bIns="27365" rtlCol="0" anchor="ctr"/>
            <a:lstStyle/>
            <a:p>
              <a:pPr algn="ctr">
                <a:lnSpc>
                  <a:spcPts val="2659"/>
                </a:lnSpc>
              </a:pPr>
              <a:endParaRPr/>
            </a:p>
          </p:txBody>
        </p:sp>
      </p:grpSp>
      <p:sp>
        <p:nvSpPr>
          <p:cNvPr id="52" name="TextBox 52"/>
          <p:cNvSpPr txBox="1"/>
          <p:nvPr/>
        </p:nvSpPr>
        <p:spPr>
          <a:xfrm>
            <a:off x="1845137" y="8700066"/>
            <a:ext cx="479695" cy="637648"/>
          </a:xfrm>
          <a:prstGeom prst="rect">
            <a:avLst/>
          </a:prstGeom>
        </p:spPr>
        <p:txBody>
          <a:bodyPr lIns="0" tIns="0" rIns="0" bIns="0" rtlCol="0" anchor="t">
            <a:spAutoFit/>
          </a:bodyPr>
          <a:lstStyle/>
          <a:p>
            <a:pPr algn="ctr">
              <a:lnSpc>
                <a:spcPts val="5279"/>
              </a:lnSpc>
            </a:pPr>
            <a:r>
              <a:rPr lang="en-US" sz="3770" b="1" u="sng">
                <a:solidFill>
                  <a:srgbClr val="000000"/>
                </a:solidFill>
                <a:latin typeface="Caveat Bold"/>
                <a:ea typeface="Caveat Bold"/>
                <a:cs typeface="Caveat Bold"/>
                <a:sym typeface="Caveat Bold"/>
                <a:hlinkClick r:id="rId16" action="ppaction://hlinksldjump"/>
              </a:rPr>
              <a:t>9</a:t>
            </a:r>
          </a:p>
        </p:txBody>
      </p:sp>
      <p:grpSp>
        <p:nvGrpSpPr>
          <p:cNvPr id="53" name="Group 53"/>
          <p:cNvGrpSpPr/>
          <p:nvPr/>
        </p:nvGrpSpPr>
        <p:grpSpPr>
          <a:xfrm>
            <a:off x="13770472" y="1113731"/>
            <a:ext cx="788488" cy="788488"/>
            <a:chOff x="0" y="0"/>
            <a:chExt cx="812800" cy="812800"/>
          </a:xfrm>
        </p:grpSpPr>
        <p:sp>
          <p:nvSpPr>
            <p:cNvPr id="54" name="Freeform 5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66AD"/>
            </a:solidFill>
          </p:spPr>
          <p:txBody>
            <a:bodyPr/>
            <a:lstStyle/>
            <a:p>
              <a:endParaRPr lang="en-GB"/>
            </a:p>
          </p:txBody>
        </p:sp>
        <p:sp>
          <p:nvSpPr>
            <p:cNvPr id="55" name="TextBox 55"/>
            <p:cNvSpPr txBox="1"/>
            <p:nvPr/>
          </p:nvSpPr>
          <p:spPr>
            <a:xfrm>
              <a:off x="76200" y="38100"/>
              <a:ext cx="660400" cy="698500"/>
            </a:xfrm>
            <a:prstGeom prst="rect">
              <a:avLst/>
            </a:prstGeom>
          </p:spPr>
          <p:txBody>
            <a:bodyPr lIns="27365" tIns="27365" rIns="27365" bIns="27365" rtlCol="0" anchor="ctr"/>
            <a:lstStyle/>
            <a:p>
              <a:pPr algn="ctr">
                <a:lnSpc>
                  <a:spcPts val="2659"/>
                </a:lnSpc>
              </a:pPr>
              <a:endParaRPr/>
            </a:p>
          </p:txBody>
        </p:sp>
      </p:grpSp>
      <p:sp>
        <p:nvSpPr>
          <p:cNvPr id="56" name="TextBox 56"/>
          <p:cNvSpPr txBox="1"/>
          <p:nvPr/>
        </p:nvSpPr>
        <p:spPr>
          <a:xfrm>
            <a:off x="13924869" y="1155814"/>
            <a:ext cx="479695" cy="637648"/>
          </a:xfrm>
          <a:prstGeom prst="rect">
            <a:avLst/>
          </a:prstGeom>
        </p:spPr>
        <p:txBody>
          <a:bodyPr lIns="0" tIns="0" rIns="0" bIns="0" rtlCol="0" anchor="t">
            <a:spAutoFit/>
          </a:bodyPr>
          <a:lstStyle/>
          <a:p>
            <a:pPr algn="ctr">
              <a:lnSpc>
                <a:spcPts val="5279"/>
              </a:lnSpc>
            </a:pPr>
            <a:r>
              <a:rPr lang="en-US" sz="3770" b="1" u="sng">
                <a:solidFill>
                  <a:srgbClr val="000000"/>
                </a:solidFill>
                <a:latin typeface="Caveat Bold"/>
                <a:ea typeface="Caveat Bold"/>
                <a:cs typeface="Caveat Bold"/>
                <a:sym typeface="Caveat Bold"/>
                <a:hlinkClick r:id="rId17" action="ppaction://hlinksldjump"/>
              </a:rPr>
              <a:t>10</a:t>
            </a:r>
          </a:p>
        </p:txBody>
      </p:sp>
      <p:grpSp>
        <p:nvGrpSpPr>
          <p:cNvPr id="57" name="Group 57"/>
          <p:cNvGrpSpPr/>
          <p:nvPr/>
        </p:nvGrpSpPr>
        <p:grpSpPr>
          <a:xfrm>
            <a:off x="15593390" y="6235181"/>
            <a:ext cx="788488" cy="788488"/>
            <a:chOff x="0" y="0"/>
            <a:chExt cx="812800" cy="812800"/>
          </a:xfrm>
        </p:grpSpPr>
        <p:sp>
          <p:nvSpPr>
            <p:cNvPr id="58" name="Freeform 5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66AD"/>
            </a:solidFill>
          </p:spPr>
          <p:txBody>
            <a:bodyPr/>
            <a:lstStyle/>
            <a:p>
              <a:endParaRPr lang="en-GB"/>
            </a:p>
          </p:txBody>
        </p:sp>
        <p:sp>
          <p:nvSpPr>
            <p:cNvPr id="59" name="TextBox 59"/>
            <p:cNvSpPr txBox="1"/>
            <p:nvPr/>
          </p:nvSpPr>
          <p:spPr>
            <a:xfrm>
              <a:off x="76200" y="38100"/>
              <a:ext cx="660400" cy="698500"/>
            </a:xfrm>
            <a:prstGeom prst="rect">
              <a:avLst/>
            </a:prstGeom>
          </p:spPr>
          <p:txBody>
            <a:bodyPr lIns="27365" tIns="27365" rIns="27365" bIns="27365" rtlCol="0" anchor="ctr"/>
            <a:lstStyle/>
            <a:p>
              <a:pPr algn="ctr">
                <a:lnSpc>
                  <a:spcPts val="2659"/>
                </a:lnSpc>
              </a:pPr>
              <a:endParaRPr/>
            </a:p>
          </p:txBody>
        </p:sp>
      </p:grpSp>
      <p:sp>
        <p:nvSpPr>
          <p:cNvPr id="60" name="TextBox 60"/>
          <p:cNvSpPr txBox="1"/>
          <p:nvPr/>
        </p:nvSpPr>
        <p:spPr>
          <a:xfrm>
            <a:off x="15747787" y="6277264"/>
            <a:ext cx="479695" cy="637648"/>
          </a:xfrm>
          <a:prstGeom prst="rect">
            <a:avLst/>
          </a:prstGeom>
        </p:spPr>
        <p:txBody>
          <a:bodyPr lIns="0" tIns="0" rIns="0" bIns="0" rtlCol="0" anchor="t">
            <a:spAutoFit/>
          </a:bodyPr>
          <a:lstStyle/>
          <a:p>
            <a:pPr algn="ctr">
              <a:lnSpc>
                <a:spcPts val="5279"/>
              </a:lnSpc>
            </a:pPr>
            <a:r>
              <a:rPr lang="en-US" sz="3770" b="1" u="sng">
                <a:solidFill>
                  <a:srgbClr val="000000"/>
                </a:solidFill>
                <a:latin typeface="Caveat Bold"/>
                <a:ea typeface="Caveat Bold"/>
                <a:cs typeface="Caveat Bold"/>
                <a:sym typeface="Caveat Bold"/>
                <a:hlinkClick r:id="rId18" action="ppaction://hlinksldjump"/>
              </a:rPr>
              <a:t>11</a:t>
            </a:r>
          </a:p>
        </p:txBody>
      </p:sp>
      <p:grpSp>
        <p:nvGrpSpPr>
          <p:cNvPr id="61" name="Group 61"/>
          <p:cNvGrpSpPr/>
          <p:nvPr/>
        </p:nvGrpSpPr>
        <p:grpSpPr>
          <a:xfrm>
            <a:off x="11338469" y="719487"/>
            <a:ext cx="788488" cy="788488"/>
            <a:chOff x="0" y="0"/>
            <a:chExt cx="812800" cy="812800"/>
          </a:xfrm>
        </p:grpSpPr>
        <p:sp>
          <p:nvSpPr>
            <p:cNvPr id="62" name="Freeform 6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66AD"/>
            </a:solidFill>
          </p:spPr>
          <p:txBody>
            <a:bodyPr/>
            <a:lstStyle/>
            <a:p>
              <a:endParaRPr lang="en-GB"/>
            </a:p>
          </p:txBody>
        </p:sp>
        <p:sp>
          <p:nvSpPr>
            <p:cNvPr id="63" name="TextBox 63"/>
            <p:cNvSpPr txBox="1"/>
            <p:nvPr/>
          </p:nvSpPr>
          <p:spPr>
            <a:xfrm>
              <a:off x="76200" y="38100"/>
              <a:ext cx="660400" cy="698500"/>
            </a:xfrm>
            <a:prstGeom prst="rect">
              <a:avLst/>
            </a:prstGeom>
          </p:spPr>
          <p:txBody>
            <a:bodyPr lIns="27365" tIns="27365" rIns="27365" bIns="27365" rtlCol="0" anchor="ctr"/>
            <a:lstStyle/>
            <a:p>
              <a:pPr algn="ctr">
                <a:lnSpc>
                  <a:spcPts val="2659"/>
                </a:lnSpc>
              </a:pPr>
              <a:endParaRPr/>
            </a:p>
          </p:txBody>
        </p:sp>
      </p:grpSp>
      <p:sp>
        <p:nvSpPr>
          <p:cNvPr id="64" name="TextBox 64"/>
          <p:cNvSpPr txBox="1"/>
          <p:nvPr/>
        </p:nvSpPr>
        <p:spPr>
          <a:xfrm>
            <a:off x="11492866" y="761570"/>
            <a:ext cx="479695" cy="637648"/>
          </a:xfrm>
          <a:prstGeom prst="rect">
            <a:avLst/>
          </a:prstGeom>
        </p:spPr>
        <p:txBody>
          <a:bodyPr lIns="0" tIns="0" rIns="0" bIns="0" rtlCol="0" anchor="t">
            <a:spAutoFit/>
          </a:bodyPr>
          <a:lstStyle/>
          <a:p>
            <a:pPr algn="ctr">
              <a:lnSpc>
                <a:spcPts val="5279"/>
              </a:lnSpc>
            </a:pPr>
            <a:r>
              <a:rPr lang="en-US" sz="3770" b="1" u="sng">
                <a:solidFill>
                  <a:srgbClr val="000000"/>
                </a:solidFill>
                <a:latin typeface="Caveat Bold"/>
                <a:ea typeface="Caveat Bold"/>
                <a:cs typeface="Caveat Bold"/>
                <a:sym typeface="Caveat Bold"/>
                <a:hlinkClick r:id="rId19" action="ppaction://hlinksldjump"/>
              </a:rPr>
              <a:t>12</a:t>
            </a:r>
          </a:p>
        </p:txBody>
      </p:sp>
      <p:grpSp>
        <p:nvGrpSpPr>
          <p:cNvPr id="65" name="Group 65"/>
          <p:cNvGrpSpPr/>
          <p:nvPr/>
        </p:nvGrpSpPr>
        <p:grpSpPr>
          <a:xfrm>
            <a:off x="17040809" y="7589981"/>
            <a:ext cx="788488" cy="788488"/>
            <a:chOff x="0" y="0"/>
            <a:chExt cx="812800" cy="812800"/>
          </a:xfrm>
        </p:grpSpPr>
        <p:sp>
          <p:nvSpPr>
            <p:cNvPr id="66" name="Freeform 6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ADC7"/>
            </a:solidFill>
          </p:spPr>
          <p:txBody>
            <a:bodyPr/>
            <a:lstStyle/>
            <a:p>
              <a:endParaRPr lang="en-GB"/>
            </a:p>
          </p:txBody>
        </p:sp>
        <p:sp>
          <p:nvSpPr>
            <p:cNvPr id="67" name="TextBox 67"/>
            <p:cNvSpPr txBox="1"/>
            <p:nvPr/>
          </p:nvSpPr>
          <p:spPr>
            <a:xfrm>
              <a:off x="76200" y="38100"/>
              <a:ext cx="660400" cy="698500"/>
            </a:xfrm>
            <a:prstGeom prst="rect">
              <a:avLst/>
            </a:prstGeom>
          </p:spPr>
          <p:txBody>
            <a:bodyPr lIns="27365" tIns="27365" rIns="27365" bIns="27365" rtlCol="0" anchor="ctr"/>
            <a:lstStyle/>
            <a:p>
              <a:pPr algn="ctr">
                <a:lnSpc>
                  <a:spcPts val="2659"/>
                </a:lnSpc>
              </a:pPr>
              <a:endParaRPr/>
            </a:p>
          </p:txBody>
        </p:sp>
      </p:grpSp>
      <p:sp>
        <p:nvSpPr>
          <p:cNvPr id="68" name="TextBox 68"/>
          <p:cNvSpPr txBox="1"/>
          <p:nvPr/>
        </p:nvSpPr>
        <p:spPr>
          <a:xfrm>
            <a:off x="17195206" y="7632064"/>
            <a:ext cx="479695" cy="637648"/>
          </a:xfrm>
          <a:prstGeom prst="rect">
            <a:avLst/>
          </a:prstGeom>
        </p:spPr>
        <p:txBody>
          <a:bodyPr lIns="0" tIns="0" rIns="0" bIns="0" rtlCol="0" anchor="t">
            <a:spAutoFit/>
          </a:bodyPr>
          <a:lstStyle/>
          <a:p>
            <a:pPr algn="ctr">
              <a:lnSpc>
                <a:spcPts val="5279"/>
              </a:lnSpc>
            </a:pPr>
            <a:r>
              <a:rPr lang="en-US" sz="3770" b="1" u="sng">
                <a:solidFill>
                  <a:srgbClr val="000000"/>
                </a:solidFill>
                <a:latin typeface="Caveat Bold"/>
                <a:ea typeface="Caveat Bold"/>
                <a:cs typeface="Caveat Bold"/>
                <a:sym typeface="Caveat Bold"/>
                <a:hlinkClick r:id="rId19" action="ppaction://hlinksldjump"/>
              </a:rPr>
              <a:t>13</a:t>
            </a:r>
          </a:p>
        </p:txBody>
      </p:sp>
      <p:grpSp>
        <p:nvGrpSpPr>
          <p:cNvPr id="69" name="Group 69"/>
          <p:cNvGrpSpPr/>
          <p:nvPr/>
        </p:nvGrpSpPr>
        <p:grpSpPr>
          <a:xfrm>
            <a:off x="5583891" y="4211305"/>
            <a:ext cx="788488" cy="788488"/>
            <a:chOff x="0" y="0"/>
            <a:chExt cx="812800" cy="812800"/>
          </a:xfrm>
        </p:grpSpPr>
        <p:sp>
          <p:nvSpPr>
            <p:cNvPr id="70" name="Freeform 7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ADC7"/>
            </a:solidFill>
          </p:spPr>
          <p:txBody>
            <a:bodyPr/>
            <a:lstStyle/>
            <a:p>
              <a:endParaRPr lang="en-GB"/>
            </a:p>
          </p:txBody>
        </p:sp>
        <p:sp>
          <p:nvSpPr>
            <p:cNvPr id="71" name="TextBox 71"/>
            <p:cNvSpPr txBox="1"/>
            <p:nvPr/>
          </p:nvSpPr>
          <p:spPr>
            <a:xfrm>
              <a:off x="76200" y="38100"/>
              <a:ext cx="660400" cy="698500"/>
            </a:xfrm>
            <a:prstGeom prst="rect">
              <a:avLst/>
            </a:prstGeom>
          </p:spPr>
          <p:txBody>
            <a:bodyPr lIns="27365" tIns="27365" rIns="27365" bIns="27365" rtlCol="0" anchor="ctr"/>
            <a:lstStyle/>
            <a:p>
              <a:pPr algn="ctr">
                <a:lnSpc>
                  <a:spcPts val="2659"/>
                </a:lnSpc>
              </a:pPr>
              <a:endParaRPr/>
            </a:p>
          </p:txBody>
        </p:sp>
      </p:grpSp>
      <p:sp>
        <p:nvSpPr>
          <p:cNvPr id="72" name="TextBox 72"/>
          <p:cNvSpPr txBox="1"/>
          <p:nvPr/>
        </p:nvSpPr>
        <p:spPr>
          <a:xfrm>
            <a:off x="5738287" y="4253388"/>
            <a:ext cx="479695" cy="637648"/>
          </a:xfrm>
          <a:prstGeom prst="rect">
            <a:avLst/>
          </a:prstGeom>
        </p:spPr>
        <p:txBody>
          <a:bodyPr lIns="0" tIns="0" rIns="0" bIns="0" rtlCol="0" anchor="t">
            <a:spAutoFit/>
          </a:bodyPr>
          <a:lstStyle/>
          <a:p>
            <a:pPr algn="ctr">
              <a:lnSpc>
                <a:spcPts val="5279"/>
              </a:lnSpc>
            </a:pPr>
            <a:r>
              <a:rPr lang="en-US" sz="3770" b="1" u="sng">
                <a:solidFill>
                  <a:srgbClr val="000000"/>
                </a:solidFill>
                <a:latin typeface="Caveat Bold"/>
                <a:ea typeface="Caveat Bold"/>
                <a:cs typeface="Caveat Bold"/>
                <a:sym typeface="Caveat Bold"/>
                <a:hlinkClick r:id="rId20" action="ppaction://hlinksldjump"/>
              </a:rPr>
              <a:t>14</a:t>
            </a:r>
          </a:p>
        </p:txBody>
      </p:sp>
      <p:grpSp>
        <p:nvGrpSpPr>
          <p:cNvPr id="73" name="Group 73"/>
          <p:cNvGrpSpPr/>
          <p:nvPr/>
        </p:nvGrpSpPr>
        <p:grpSpPr>
          <a:xfrm>
            <a:off x="634456" y="3563597"/>
            <a:ext cx="788488" cy="788488"/>
            <a:chOff x="0" y="0"/>
            <a:chExt cx="812800" cy="812800"/>
          </a:xfrm>
        </p:grpSpPr>
        <p:sp>
          <p:nvSpPr>
            <p:cNvPr id="74" name="Freeform 7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ADC7"/>
            </a:solidFill>
          </p:spPr>
          <p:txBody>
            <a:bodyPr/>
            <a:lstStyle/>
            <a:p>
              <a:endParaRPr lang="en-GB"/>
            </a:p>
          </p:txBody>
        </p:sp>
        <p:sp>
          <p:nvSpPr>
            <p:cNvPr id="75" name="TextBox 75"/>
            <p:cNvSpPr txBox="1"/>
            <p:nvPr/>
          </p:nvSpPr>
          <p:spPr>
            <a:xfrm>
              <a:off x="76200" y="38100"/>
              <a:ext cx="660400" cy="698500"/>
            </a:xfrm>
            <a:prstGeom prst="rect">
              <a:avLst/>
            </a:prstGeom>
          </p:spPr>
          <p:txBody>
            <a:bodyPr lIns="27365" tIns="27365" rIns="27365" bIns="27365" rtlCol="0" anchor="ctr"/>
            <a:lstStyle/>
            <a:p>
              <a:pPr algn="ctr">
                <a:lnSpc>
                  <a:spcPts val="2659"/>
                </a:lnSpc>
              </a:pPr>
              <a:endParaRPr/>
            </a:p>
          </p:txBody>
        </p:sp>
      </p:grpSp>
      <p:sp>
        <p:nvSpPr>
          <p:cNvPr id="76" name="TextBox 76"/>
          <p:cNvSpPr txBox="1"/>
          <p:nvPr/>
        </p:nvSpPr>
        <p:spPr>
          <a:xfrm>
            <a:off x="788852" y="3605679"/>
            <a:ext cx="479695" cy="637648"/>
          </a:xfrm>
          <a:prstGeom prst="rect">
            <a:avLst/>
          </a:prstGeom>
        </p:spPr>
        <p:txBody>
          <a:bodyPr lIns="0" tIns="0" rIns="0" bIns="0" rtlCol="0" anchor="t">
            <a:spAutoFit/>
          </a:bodyPr>
          <a:lstStyle/>
          <a:p>
            <a:pPr algn="ctr">
              <a:lnSpc>
                <a:spcPts val="5279"/>
              </a:lnSpc>
            </a:pPr>
            <a:r>
              <a:rPr lang="en-US" sz="3770" b="1" u="sng">
                <a:solidFill>
                  <a:srgbClr val="000000"/>
                </a:solidFill>
                <a:latin typeface="Caveat Bold"/>
                <a:ea typeface="Caveat Bold"/>
                <a:cs typeface="Caveat Bold"/>
                <a:sym typeface="Caveat Bold"/>
                <a:hlinkClick r:id="rId21" action="ppaction://hlinksldjump"/>
              </a:rPr>
              <a:t>15</a:t>
            </a:r>
          </a:p>
        </p:txBody>
      </p:sp>
      <p:grpSp>
        <p:nvGrpSpPr>
          <p:cNvPr id="77" name="Group 77"/>
          <p:cNvGrpSpPr/>
          <p:nvPr/>
        </p:nvGrpSpPr>
        <p:grpSpPr>
          <a:xfrm>
            <a:off x="4312455" y="8484063"/>
            <a:ext cx="788488" cy="788488"/>
            <a:chOff x="0" y="0"/>
            <a:chExt cx="812800" cy="812800"/>
          </a:xfrm>
        </p:grpSpPr>
        <p:sp>
          <p:nvSpPr>
            <p:cNvPr id="78" name="Freeform 7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ADC7"/>
            </a:solidFill>
          </p:spPr>
          <p:txBody>
            <a:bodyPr/>
            <a:lstStyle/>
            <a:p>
              <a:endParaRPr lang="en-GB"/>
            </a:p>
          </p:txBody>
        </p:sp>
        <p:sp>
          <p:nvSpPr>
            <p:cNvPr id="79" name="TextBox 79"/>
            <p:cNvSpPr txBox="1"/>
            <p:nvPr/>
          </p:nvSpPr>
          <p:spPr>
            <a:xfrm>
              <a:off x="76200" y="38100"/>
              <a:ext cx="660400" cy="698500"/>
            </a:xfrm>
            <a:prstGeom prst="rect">
              <a:avLst/>
            </a:prstGeom>
          </p:spPr>
          <p:txBody>
            <a:bodyPr lIns="27365" tIns="27365" rIns="27365" bIns="27365" rtlCol="0" anchor="ctr"/>
            <a:lstStyle/>
            <a:p>
              <a:pPr algn="ctr">
                <a:lnSpc>
                  <a:spcPts val="2659"/>
                </a:lnSpc>
              </a:pPr>
              <a:endParaRPr/>
            </a:p>
          </p:txBody>
        </p:sp>
      </p:grpSp>
      <p:sp>
        <p:nvSpPr>
          <p:cNvPr id="80" name="TextBox 80"/>
          <p:cNvSpPr txBox="1"/>
          <p:nvPr/>
        </p:nvSpPr>
        <p:spPr>
          <a:xfrm>
            <a:off x="4466852" y="8526146"/>
            <a:ext cx="479695" cy="637648"/>
          </a:xfrm>
          <a:prstGeom prst="rect">
            <a:avLst/>
          </a:prstGeom>
        </p:spPr>
        <p:txBody>
          <a:bodyPr lIns="0" tIns="0" rIns="0" bIns="0" rtlCol="0" anchor="t">
            <a:spAutoFit/>
          </a:bodyPr>
          <a:lstStyle/>
          <a:p>
            <a:pPr algn="ctr">
              <a:lnSpc>
                <a:spcPts val="5279"/>
              </a:lnSpc>
            </a:pPr>
            <a:r>
              <a:rPr lang="en-US" sz="3770" b="1" u="sng">
                <a:solidFill>
                  <a:srgbClr val="000000"/>
                </a:solidFill>
                <a:latin typeface="Caveat Bold"/>
                <a:ea typeface="Caveat Bold"/>
                <a:cs typeface="Caveat Bold"/>
                <a:sym typeface="Caveat Bold"/>
                <a:hlinkClick r:id="rId22" action="ppaction://hlinksldjump"/>
              </a:rPr>
              <a:t>17</a:t>
            </a:r>
          </a:p>
        </p:txBody>
      </p:sp>
      <p:grpSp>
        <p:nvGrpSpPr>
          <p:cNvPr id="81" name="Group 81"/>
          <p:cNvGrpSpPr/>
          <p:nvPr/>
        </p:nvGrpSpPr>
        <p:grpSpPr>
          <a:xfrm>
            <a:off x="11951137" y="9052227"/>
            <a:ext cx="788488" cy="788488"/>
            <a:chOff x="0" y="0"/>
            <a:chExt cx="812800" cy="812800"/>
          </a:xfrm>
        </p:grpSpPr>
        <p:sp>
          <p:nvSpPr>
            <p:cNvPr id="82" name="Freeform 8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ADC7"/>
            </a:solidFill>
          </p:spPr>
          <p:txBody>
            <a:bodyPr/>
            <a:lstStyle/>
            <a:p>
              <a:endParaRPr lang="en-GB"/>
            </a:p>
          </p:txBody>
        </p:sp>
        <p:sp>
          <p:nvSpPr>
            <p:cNvPr id="83" name="TextBox 83"/>
            <p:cNvSpPr txBox="1"/>
            <p:nvPr/>
          </p:nvSpPr>
          <p:spPr>
            <a:xfrm>
              <a:off x="76200" y="38100"/>
              <a:ext cx="660400" cy="698500"/>
            </a:xfrm>
            <a:prstGeom prst="rect">
              <a:avLst/>
            </a:prstGeom>
          </p:spPr>
          <p:txBody>
            <a:bodyPr lIns="27365" tIns="27365" rIns="27365" bIns="27365" rtlCol="0" anchor="ctr"/>
            <a:lstStyle/>
            <a:p>
              <a:pPr algn="ctr">
                <a:lnSpc>
                  <a:spcPts val="2659"/>
                </a:lnSpc>
              </a:pPr>
              <a:endParaRPr/>
            </a:p>
          </p:txBody>
        </p:sp>
      </p:grpSp>
      <p:sp>
        <p:nvSpPr>
          <p:cNvPr id="84" name="TextBox 84"/>
          <p:cNvSpPr txBox="1"/>
          <p:nvPr/>
        </p:nvSpPr>
        <p:spPr>
          <a:xfrm>
            <a:off x="12105534" y="9094310"/>
            <a:ext cx="479695" cy="637648"/>
          </a:xfrm>
          <a:prstGeom prst="rect">
            <a:avLst/>
          </a:prstGeom>
        </p:spPr>
        <p:txBody>
          <a:bodyPr lIns="0" tIns="0" rIns="0" bIns="0" rtlCol="0" anchor="t">
            <a:spAutoFit/>
          </a:bodyPr>
          <a:lstStyle/>
          <a:p>
            <a:pPr algn="ctr">
              <a:lnSpc>
                <a:spcPts val="5279"/>
              </a:lnSpc>
            </a:pPr>
            <a:r>
              <a:rPr lang="en-US" sz="3770" b="1" u="sng">
                <a:solidFill>
                  <a:srgbClr val="000000"/>
                </a:solidFill>
                <a:latin typeface="Caveat Bold"/>
                <a:ea typeface="Caveat Bold"/>
                <a:cs typeface="Caveat Bold"/>
                <a:sym typeface="Caveat Bold"/>
                <a:hlinkClick r:id="rId23" action="ppaction://hlinksldjump"/>
              </a:rPr>
              <a:t>18</a:t>
            </a:r>
          </a:p>
        </p:txBody>
      </p:sp>
      <p:grpSp>
        <p:nvGrpSpPr>
          <p:cNvPr id="85" name="Group 85"/>
          <p:cNvGrpSpPr/>
          <p:nvPr/>
        </p:nvGrpSpPr>
        <p:grpSpPr>
          <a:xfrm>
            <a:off x="11951137" y="2843452"/>
            <a:ext cx="788488" cy="788488"/>
            <a:chOff x="0" y="0"/>
            <a:chExt cx="812800" cy="812800"/>
          </a:xfrm>
        </p:grpSpPr>
        <p:sp>
          <p:nvSpPr>
            <p:cNvPr id="86" name="Freeform 8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66AD"/>
            </a:solidFill>
          </p:spPr>
          <p:txBody>
            <a:bodyPr/>
            <a:lstStyle/>
            <a:p>
              <a:endParaRPr lang="en-GB"/>
            </a:p>
          </p:txBody>
        </p:sp>
        <p:sp>
          <p:nvSpPr>
            <p:cNvPr id="87" name="TextBox 87"/>
            <p:cNvSpPr txBox="1"/>
            <p:nvPr/>
          </p:nvSpPr>
          <p:spPr>
            <a:xfrm>
              <a:off x="76200" y="38100"/>
              <a:ext cx="660400" cy="698500"/>
            </a:xfrm>
            <a:prstGeom prst="rect">
              <a:avLst/>
            </a:prstGeom>
          </p:spPr>
          <p:txBody>
            <a:bodyPr lIns="27365" tIns="27365" rIns="27365" bIns="27365" rtlCol="0" anchor="ctr"/>
            <a:lstStyle/>
            <a:p>
              <a:pPr algn="ctr">
                <a:lnSpc>
                  <a:spcPts val="2659"/>
                </a:lnSpc>
              </a:pPr>
              <a:endParaRPr/>
            </a:p>
          </p:txBody>
        </p:sp>
      </p:grpSp>
      <p:sp>
        <p:nvSpPr>
          <p:cNvPr id="88" name="TextBox 88"/>
          <p:cNvSpPr txBox="1"/>
          <p:nvPr/>
        </p:nvSpPr>
        <p:spPr>
          <a:xfrm>
            <a:off x="12105534" y="2885535"/>
            <a:ext cx="479695" cy="637648"/>
          </a:xfrm>
          <a:prstGeom prst="rect">
            <a:avLst/>
          </a:prstGeom>
        </p:spPr>
        <p:txBody>
          <a:bodyPr lIns="0" tIns="0" rIns="0" bIns="0" rtlCol="0" anchor="t">
            <a:spAutoFit/>
          </a:bodyPr>
          <a:lstStyle/>
          <a:p>
            <a:pPr algn="ctr">
              <a:lnSpc>
                <a:spcPts val="5279"/>
              </a:lnSpc>
            </a:pPr>
            <a:r>
              <a:rPr lang="en-US" sz="3770" b="1" u="sng">
                <a:solidFill>
                  <a:srgbClr val="000000"/>
                </a:solidFill>
                <a:latin typeface="Caveat Bold"/>
                <a:ea typeface="Caveat Bold"/>
                <a:cs typeface="Caveat Bold"/>
                <a:sym typeface="Caveat Bold"/>
                <a:hlinkClick r:id="rId24" action="ppaction://hlinksldjump"/>
              </a:rPr>
              <a:t>19</a:t>
            </a:r>
          </a:p>
        </p:txBody>
      </p:sp>
      <p:grpSp>
        <p:nvGrpSpPr>
          <p:cNvPr id="89" name="Group 89"/>
          <p:cNvGrpSpPr/>
          <p:nvPr/>
        </p:nvGrpSpPr>
        <p:grpSpPr>
          <a:xfrm>
            <a:off x="17040809" y="5085582"/>
            <a:ext cx="788488" cy="788488"/>
            <a:chOff x="0" y="0"/>
            <a:chExt cx="812800" cy="812800"/>
          </a:xfrm>
        </p:grpSpPr>
        <p:sp>
          <p:nvSpPr>
            <p:cNvPr id="90" name="Freeform 9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66AD"/>
            </a:solidFill>
          </p:spPr>
          <p:txBody>
            <a:bodyPr/>
            <a:lstStyle/>
            <a:p>
              <a:endParaRPr lang="en-GB"/>
            </a:p>
          </p:txBody>
        </p:sp>
        <p:sp>
          <p:nvSpPr>
            <p:cNvPr id="91" name="TextBox 91"/>
            <p:cNvSpPr txBox="1"/>
            <p:nvPr/>
          </p:nvSpPr>
          <p:spPr>
            <a:xfrm>
              <a:off x="76200" y="38100"/>
              <a:ext cx="660400" cy="698500"/>
            </a:xfrm>
            <a:prstGeom prst="rect">
              <a:avLst/>
            </a:prstGeom>
          </p:spPr>
          <p:txBody>
            <a:bodyPr lIns="27365" tIns="27365" rIns="27365" bIns="27365" rtlCol="0" anchor="ctr"/>
            <a:lstStyle/>
            <a:p>
              <a:pPr algn="ctr">
                <a:lnSpc>
                  <a:spcPts val="2659"/>
                </a:lnSpc>
              </a:pPr>
              <a:endParaRPr/>
            </a:p>
          </p:txBody>
        </p:sp>
      </p:grpSp>
      <p:sp>
        <p:nvSpPr>
          <p:cNvPr id="92" name="TextBox 92"/>
          <p:cNvSpPr txBox="1"/>
          <p:nvPr/>
        </p:nvSpPr>
        <p:spPr>
          <a:xfrm>
            <a:off x="17195206" y="5127664"/>
            <a:ext cx="479695" cy="637648"/>
          </a:xfrm>
          <a:prstGeom prst="rect">
            <a:avLst/>
          </a:prstGeom>
        </p:spPr>
        <p:txBody>
          <a:bodyPr lIns="0" tIns="0" rIns="0" bIns="0" rtlCol="0" anchor="t">
            <a:spAutoFit/>
          </a:bodyPr>
          <a:lstStyle/>
          <a:p>
            <a:pPr algn="ctr">
              <a:lnSpc>
                <a:spcPts val="5279"/>
              </a:lnSpc>
            </a:pPr>
            <a:r>
              <a:rPr lang="en-US" sz="3770" b="1" u="sng">
                <a:solidFill>
                  <a:srgbClr val="000000"/>
                </a:solidFill>
                <a:latin typeface="Caveat Bold"/>
                <a:ea typeface="Caveat Bold"/>
                <a:cs typeface="Caveat Bold"/>
                <a:sym typeface="Caveat Bold"/>
                <a:hlinkClick r:id="rId24" action="ppaction://hlinksldjump"/>
              </a:rPr>
              <a:t>20</a:t>
            </a:r>
          </a:p>
        </p:txBody>
      </p:sp>
      <p:grpSp>
        <p:nvGrpSpPr>
          <p:cNvPr id="93" name="Group 93"/>
          <p:cNvGrpSpPr/>
          <p:nvPr/>
        </p:nvGrpSpPr>
        <p:grpSpPr>
          <a:xfrm>
            <a:off x="3688706" y="6801493"/>
            <a:ext cx="788488" cy="788488"/>
            <a:chOff x="0" y="0"/>
            <a:chExt cx="812800" cy="812800"/>
          </a:xfrm>
        </p:grpSpPr>
        <p:sp>
          <p:nvSpPr>
            <p:cNvPr id="94" name="Freeform 9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66AD"/>
            </a:solidFill>
          </p:spPr>
          <p:txBody>
            <a:bodyPr/>
            <a:lstStyle/>
            <a:p>
              <a:endParaRPr lang="en-GB"/>
            </a:p>
          </p:txBody>
        </p:sp>
        <p:sp>
          <p:nvSpPr>
            <p:cNvPr id="95" name="TextBox 95"/>
            <p:cNvSpPr txBox="1"/>
            <p:nvPr/>
          </p:nvSpPr>
          <p:spPr>
            <a:xfrm>
              <a:off x="76200" y="38100"/>
              <a:ext cx="660400" cy="698500"/>
            </a:xfrm>
            <a:prstGeom prst="rect">
              <a:avLst/>
            </a:prstGeom>
          </p:spPr>
          <p:txBody>
            <a:bodyPr lIns="27365" tIns="27365" rIns="27365" bIns="27365" rtlCol="0" anchor="ctr"/>
            <a:lstStyle/>
            <a:p>
              <a:pPr algn="ctr">
                <a:lnSpc>
                  <a:spcPts val="2659"/>
                </a:lnSpc>
              </a:pPr>
              <a:endParaRPr/>
            </a:p>
          </p:txBody>
        </p:sp>
      </p:grpSp>
      <p:sp>
        <p:nvSpPr>
          <p:cNvPr id="96" name="TextBox 96"/>
          <p:cNvSpPr txBox="1"/>
          <p:nvPr/>
        </p:nvSpPr>
        <p:spPr>
          <a:xfrm>
            <a:off x="3843103" y="6843576"/>
            <a:ext cx="479695" cy="637648"/>
          </a:xfrm>
          <a:prstGeom prst="rect">
            <a:avLst/>
          </a:prstGeom>
        </p:spPr>
        <p:txBody>
          <a:bodyPr lIns="0" tIns="0" rIns="0" bIns="0" rtlCol="0" anchor="t">
            <a:spAutoFit/>
          </a:bodyPr>
          <a:lstStyle/>
          <a:p>
            <a:pPr algn="ctr">
              <a:lnSpc>
                <a:spcPts val="5279"/>
              </a:lnSpc>
            </a:pPr>
            <a:r>
              <a:rPr lang="en-US" sz="3770" b="1" u="sng">
                <a:solidFill>
                  <a:srgbClr val="000000"/>
                </a:solidFill>
                <a:latin typeface="Caveat Bold"/>
                <a:ea typeface="Caveat Bold"/>
                <a:cs typeface="Caveat Bold"/>
                <a:sym typeface="Caveat Bold"/>
                <a:hlinkClick r:id="rId25" action="ppaction://hlinksldjump"/>
              </a:rPr>
              <a:t>21</a:t>
            </a:r>
          </a:p>
        </p:txBody>
      </p:sp>
      <p:grpSp>
        <p:nvGrpSpPr>
          <p:cNvPr id="97" name="Group 97"/>
          <p:cNvGrpSpPr/>
          <p:nvPr/>
        </p:nvGrpSpPr>
        <p:grpSpPr>
          <a:xfrm>
            <a:off x="15593390" y="8864056"/>
            <a:ext cx="788488" cy="788488"/>
            <a:chOff x="0" y="0"/>
            <a:chExt cx="812800" cy="812800"/>
          </a:xfrm>
        </p:grpSpPr>
        <p:sp>
          <p:nvSpPr>
            <p:cNvPr id="98" name="Freeform 9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66AD"/>
            </a:solidFill>
          </p:spPr>
          <p:txBody>
            <a:bodyPr/>
            <a:lstStyle/>
            <a:p>
              <a:endParaRPr lang="en-GB"/>
            </a:p>
          </p:txBody>
        </p:sp>
        <p:sp>
          <p:nvSpPr>
            <p:cNvPr id="99" name="TextBox 99"/>
            <p:cNvSpPr txBox="1"/>
            <p:nvPr/>
          </p:nvSpPr>
          <p:spPr>
            <a:xfrm>
              <a:off x="76200" y="38100"/>
              <a:ext cx="660400" cy="698500"/>
            </a:xfrm>
            <a:prstGeom prst="rect">
              <a:avLst/>
            </a:prstGeom>
          </p:spPr>
          <p:txBody>
            <a:bodyPr lIns="27365" tIns="27365" rIns="27365" bIns="27365" rtlCol="0" anchor="ctr"/>
            <a:lstStyle/>
            <a:p>
              <a:pPr algn="ctr">
                <a:lnSpc>
                  <a:spcPts val="2659"/>
                </a:lnSpc>
              </a:pPr>
              <a:endParaRPr/>
            </a:p>
          </p:txBody>
        </p:sp>
      </p:grpSp>
      <p:sp>
        <p:nvSpPr>
          <p:cNvPr id="100" name="TextBox 100"/>
          <p:cNvSpPr txBox="1"/>
          <p:nvPr/>
        </p:nvSpPr>
        <p:spPr>
          <a:xfrm>
            <a:off x="15747787" y="8906139"/>
            <a:ext cx="479695" cy="637648"/>
          </a:xfrm>
          <a:prstGeom prst="rect">
            <a:avLst/>
          </a:prstGeom>
        </p:spPr>
        <p:txBody>
          <a:bodyPr lIns="0" tIns="0" rIns="0" bIns="0" rtlCol="0" anchor="t">
            <a:spAutoFit/>
          </a:bodyPr>
          <a:lstStyle/>
          <a:p>
            <a:pPr algn="ctr">
              <a:lnSpc>
                <a:spcPts val="5279"/>
              </a:lnSpc>
            </a:pPr>
            <a:r>
              <a:rPr lang="en-US" sz="3770" b="1" u="sng">
                <a:solidFill>
                  <a:srgbClr val="000000"/>
                </a:solidFill>
                <a:latin typeface="Caveat Bold"/>
                <a:ea typeface="Caveat Bold"/>
                <a:cs typeface="Caveat Bold"/>
                <a:sym typeface="Caveat Bold"/>
                <a:hlinkClick r:id="rId26" action="ppaction://hlinksldjump"/>
              </a:rPr>
              <a:t>22</a:t>
            </a:r>
          </a:p>
        </p:txBody>
      </p:sp>
      <p:grpSp>
        <p:nvGrpSpPr>
          <p:cNvPr id="101" name="Group 101"/>
          <p:cNvGrpSpPr/>
          <p:nvPr/>
        </p:nvGrpSpPr>
        <p:grpSpPr>
          <a:xfrm>
            <a:off x="4082950" y="2697019"/>
            <a:ext cx="788488" cy="788488"/>
            <a:chOff x="0" y="0"/>
            <a:chExt cx="812800" cy="812800"/>
          </a:xfrm>
        </p:grpSpPr>
        <p:sp>
          <p:nvSpPr>
            <p:cNvPr id="102" name="Freeform 10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66AD"/>
            </a:solidFill>
          </p:spPr>
          <p:txBody>
            <a:bodyPr/>
            <a:lstStyle/>
            <a:p>
              <a:endParaRPr lang="en-GB"/>
            </a:p>
          </p:txBody>
        </p:sp>
        <p:sp>
          <p:nvSpPr>
            <p:cNvPr id="103" name="TextBox 103"/>
            <p:cNvSpPr txBox="1"/>
            <p:nvPr/>
          </p:nvSpPr>
          <p:spPr>
            <a:xfrm>
              <a:off x="76200" y="38100"/>
              <a:ext cx="660400" cy="698500"/>
            </a:xfrm>
            <a:prstGeom prst="rect">
              <a:avLst/>
            </a:prstGeom>
          </p:spPr>
          <p:txBody>
            <a:bodyPr lIns="27365" tIns="27365" rIns="27365" bIns="27365" rtlCol="0" anchor="ctr"/>
            <a:lstStyle/>
            <a:p>
              <a:pPr algn="ctr">
                <a:lnSpc>
                  <a:spcPts val="2659"/>
                </a:lnSpc>
              </a:pPr>
              <a:endParaRPr/>
            </a:p>
          </p:txBody>
        </p:sp>
      </p:grpSp>
      <p:sp>
        <p:nvSpPr>
          <p:cNvPr id="104" name="TextBox 104"/>
          <p:cNvSpPr txBox="1"/>
          <p:nvPr/>
        </p:nvSpPr>
        <p:spPr>
          <a:xfrm>
            <a:off x="4237347" y="2739101"/>
            <a:ext cx="479695" cy="637648"/>
          </a:xfrm>
          <a:prstGeom prst="rect">
            <a:avLst/>
          </a:prstGeom>
        </p:spPr>
        <p:txBody>
          <a:bodyPr lIns="0" tIns="0" rIns="0" bIns="0" rtlCol="0" anchor="t">
            <a:spAutoFit/>
          </a:bodyPr>
          <a:lstStyle/>
          <a:p>
            <a:pPr algn="ctr">
              <a:lnSpc>
                <a:spcPts val="5279"/>
              </a:lnSpc>
            </a:pPr>
            <a:r>
              <a:rPr lang="en-US" sz="3770" b="1" u="sng">
                <a:solidFill>
                  <a:srgbClr val="000000"/>
                </a:solidFill>
                <a:latin typeface="Caveat Bold"/>
                <a:ea typeface="Caveat Bold"/>
                <a:cs typeface="Caveat Bold"/>
                <a:sym typeface="Caveat Bold"/>
                <a:hlinkClick r:id="rId27" action="ppaction://hlinksldjump"/>
              </a:rPr>
              <a:t>23</a:t>
            </a:r>
          </a:p>
        </p:txBody>
      </p:sp>
      <p:grpSp>
        <p:nvGrpSpPr>
          <p:cNvPr id="105" name="Group 105"/>
          <p:cNvGrpSpPr/>
          <p:nvPr/>
        </p:nvGrpSpPr>
        <p:grpSpPr>
          <a:xfrm>
            <a:off x="9759406" y="528698"/>
            <a:ext cx="788488" cy="788488"/>
            <a:chOff x="0" y="0"/>
            <a:chExt cx="812800" cy="812800"/>
          </a:xfrm>
        </p:grpSpPr>
        <p:sp>
          <p:nvSpPr>
            <p:cNvPr id="106" name="Freeform 10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7666AD"/>
            </a:solidFill>
          </p:spPr>
          <p:txBody>
            <a:bodyPr/>
            <a:lstStyle/>
            <a:p>
              <a:endParaRPr lang="en-GB"/>
            </a:p>
          </p:txBody>
        </p:sp>
        <p:sp>
          <p:nvSpPr>
            <p:cNvPr id="107" name="TextBox 107"/>
            <p:cNvSpPr txBox="1"/>
            <p:nvPr/>
          </p:nvSpPr>
          <p:spPr>
            <a:xfrm>
              <a:off x="76200" y="38100"/>
              <a:ext cx="660400" cy="698500"/>
            </a:xfrm>
            <a:prstGeom prst="rect">
              <a:avLst/>
            </a:prstGeom>
          </p:spPr>
          <p:txBody>
            <a:bodyPr lIns="27365" tIns="27365" rIns="27365" bIns="27365" rtlCol="0" anchor="ctr"/>
            <a:lstStyle/>
            <a:p>
              <a:pPr algn="ctr">
                <a:lnSpc>
                  <a:spcPts val="2659"/>
                </a:lnSpc>
              </a:pPr>
              <a:endParaRPr/>
            </a:p>
          </p:txBody>
        </p:sp>
      </p:grpSp>
      <p:sp>
        <p:nvSpPr>
          <p:cNvPr id="108" name="TextBox 108"/>
          <p:cNvSpPr txBox="1"/>
          <p:nvPr/>
        </p:nvSpPr>
        <p:spPr>
          <a:xfrm>
            <a:off x="9913802" y="570781"/>
            <a:ext cx="479695" cy="637648"/>
          </a:xfrm>
          <a:prstGeom prst="rect">
            <a:avLst/>
          </a:prstGeom>
        </p:spPr>
        <p:txBody>
          <a:bodyPr lIns="0" tIns="0" rIns="0" bIns="0" rtlCol="0" anchor="t">
            <a:spAutoFit/>
          </a:bodyPr>
          <a:lstStyle/>
          <a:p>
            <a:pPr algn="ctr">
              <a:lnSpc>
                <a:spcPts val="5279"/>
              </a:lnSpc>
            </a:pPr>
            <a:r>
              <a:rPr lang="en-US" sz="3770" b="1" u="sng">
                <a:solidFill>
                  <a:srgbClr val="000000"/>
                </a:solidFill>
                <a:latin typeface="Caveat Bold"/>
                <a:ea typeface="Caveat Bold"/>
                <a:cs typeface="Caveat Bold"/>
                <a:sym typeface="Caveat Bold"/>
                <a:hlinkClick r:id="rId28" action="ppaction://hlinksldjump"/>
              </a:rPr>
              <a:t>24</a:t>
            </a:r>
          </a:p>
        </p:txBody>
      </p:sp>
      <p:grpSp>
        <p:nvGrpSpPr>
          <p:cNvPr id="109" name="Group 109"/>
          <p:cNvGrpSpPr/>
          <p:nvPr/>
        </p:nvGrpSpPr>
        <p:grpSpPr>
          <a:xfrm>
            <a:off x="5978135" y="8878307"/>
            <a:ext cx="788488" cy="788488"/>
            <a:chOff x="0" y="0"/>
            <a:chExt cx="812800" cy="812800"/>
          </a:xfrm>
        </p:grpSpPr>
        <p:sp>
          <p:nvSpPr>
            <p:cNvPr id="110" name="Freeform 11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111" name="TextBox 111"/>
            <p:cNvSpPr txBox="1"/>
            <p:nvPr/>
          </p:nvSpPr>
          <p:spPr>
            <a:xfrm>
              <a:off x="76200" y="38100"/>
              <a:ext cx="660400" cy="698500"/>
            </a:xfrm>
            <a:prstGeom prst="rect">
              <a:avLst/>
            </a:prstGeom>
          </p:spPr>
          <p:txBody>
            <a:bodyPr lIns="27365" tIns="27365" rIns="27365" bIns="27365" rtlCol="0" anchor="ctr"/>
            <a:lstStyle/>
            <a:p>
              <a:pPr algn="ctr">
                <a:lnSpc>
                  <a:spcPts val="2659"/>
                </a:lnSpc>
              </a:pPr>
              <a:endParaRPr/>
            </a:p>
          </p:txBody>
        </p:sp>
      </p:grpSp>
      <p:sp>
        <p:nvSpPr>
          <p:cNvPr id="112" name="TextBox 112"/>
          <p:cNvSpPr txBox="1"/>
          <p:nvPr/>
        </p:nvSpPr>
        <p:spPr>
          <a:xfrm>
            <a:off x="6132531" y="8920390"/>
            <a:ext cx="479695" cy="637648"/>
          </a:xfrm>
          <a:prstGeom prst="rect">
            <a:avLst/>
          </a:prstGeom>
        </p:spPr>
        <p:txBody>
          <a:bodyPr lIns="0" tIns="0" rIns="0" bIns="0" rtlCol="0" anchor="t">
            <a:spAutoFit/>
          </a:bodyPr>
          <a:lstStyle/>
          <a:p>
            <a:pPr algn="ctr">
              <a:lnSpc>
                <a:spcPts val="5279"/>
              </a:lnSpc>
            </a:pPr>
            <a:r>
              <a:rPr lang="en-US" sz="3770" b="1" u="sng">
                <a:solidFill>
                  <a:srgbClr val="000000"/>
                </a:solidFill>
                <a:latin typeface="Caveat Bold"/>
                <a:ea typeface="Caveat Bold"/>
                <a:cs typeface="Caveat Bold"/>
                <a:sym typeface="Caveat Bold"/>
                <a:hlinkClick r:id="rId29" action="ppaction://hlinksldjump"/>
              </a:rPr>
              <a:t>25</a:t>
            </a:r>
          </a:p>
        </p:txBody>
      </p:sp>
      <p:grpSp>
        <p:nvGrpSpPr>
          <p:cNvPr id="113" name="Group 113"/>
          <p:cNvGrpSpPr/>
          <p:nvPr/>
        </p:nvGrpSpPr>
        <p:grpSpPr>
          <a:xfrm>
            <a:off x="13935212" y="5143500"/>
            <a:ext cx="788488" cy="788488"/>
            <a:chOff x="0" y="0"/>
            <a:chExt cx="812800" cy="812800"/>
          </a:xfrm>
        </p:grpSpPr>
        <p:sp>
          <p:nvSpPr>
            <p:cNvPr id="114" name="Freeform 11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ADC7"/>
            </a:solidFill>
          </p:spPr>
          <p:txBody>
            <a:bodyPr/>
            <a:lstStyle/>
            <a:p>
              <a:endParaRPr lang="en-GB"/>
            </a:p>
          </p:txBody>
        </p:sp>
        <p:sp>
          <p:nvSpPr>
            <p:cNvPr id="115" name="TextBox 115"/>
            <p:cNvSpPr txBox="1"/>
            <p:nvPr/>
          </p:nvSpPr>
          <p:spPr>
            <a:xfrm>
              <a:off x="76200" y="38100"/>
              <a:ext cx="660400" cy="698500"/>
            </a:xfrm>
            <a:prstGeom prst="rect">
              <a:avLst/>
            </a:prstGeom>
          </p:spPr>
          <p:txBody>
            <a:bodyPr lIns="27365" tIns="27365" rIns="27365" bIns="27365" rtlCol="0" anchor="ctr"/>
            <a:lstStyle/>
            <a:p>
              <a:pPr algn="ctr">
                <a:lnSpc>
                  <a:spcPts val="2659"/>
                </a:lnSpc>
              </a:pPr>
              <a:endParaRPr/>
            </a:p>
          </p:txBody>
        </p:sp>
      </p:grpSp>
      <p:sp>
        <p:nvSpPr>
          <p:cNvPr id="116" name="TextBox 116"/>
          <p:cNvSpPr txBox="1"/>
          <p:nvPr/>
        </p:nvSpPr>
        <p:spPr>
          <a:xfrm>
            <a:off x="14089608" y="5185583"/>
            <a:ext cx="479695" cy="637648"/>
          </a:xfrm>
          <a:prstGeom prst="rect">
            <a:avLst/>
          </a:prstGeom>
        </p:spPr>
        <p:txBody>
          <a:bodyPr lIns="0" tIns="0" rIns="0" bIns="0" rtlCol="0" anchor="t">
            <a:spAutoFit/>
          </a:bodyPr>
          <a:lstStyle/>
          <a:p>
            <a:pPr algn="ctr">
              <a:lnSpc>
                <a:spcPts val="5279"/>
              </a:lnSpc>
            </a:pPr>
            <a:r>
              <a:rPr lang="en-US" sz="3770" b="1" u="sng">
                <a:solidFill>
                  <a:srgbClr val="000000"/>
                </a:solidFill>
                <a:latin typeface="Caveat Bold"/>
                <a:ea typeface="Caveat Bold"/>
                <a:cs typeface="Caveat Bold"/>
                <a:sym typeface="Caveat Bold"/>
                <a:hlinkClick r:id="rId30" action="ppaction://hlinksldjump"/>
              </a:rPr>
              <a:t>16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10895690" y="1732229"/>
            <a:ext cx="6107726" cy="6822542"/>
            <a:chOff x="0" y="0"/>
            <a:chExt cx="812800" cy="907926"/>
          </a:xfrm>
        </p:grpSpPr>
        <p:sp>
          <p:nvSpPr>
            <p:cNvPr id="7" name="Freeform 7"/>
            <p:cNvSpPr/>
            <p:nvPr/>
          </p:nvSpPr>
          <p:spPr>
            <a:xfrm>
              <a:off x="0" y="0"/>
              <a:ext cx="812800" cy="907926"/>
            </a:xfrm>
            <a:custGeom>
              <a:avLst/>
              <a:gdLst/>
              <a:ahLst/>
              <a:cxnLst/>
              <a:rect l="l" t="t" r="r" b="b"/>
              <a:pathLst>
                <a:path w="812800" h="907926">
                  <a:moveTo>
                    <a:pt x="0" y="0"/>
                  </a:moveTo>
                  <a:lnTo>
                    <a:pt x="812800" y="0"/>
                  </a:lnTo>
                  <a:lnTo>
                    <a:pt x="812800" y="907926"/>
                  </a:lnTo>
                  <a:lnTo>
                    <a:pt x="0" y="907926"/>
                  </a:lnTo>
                  <a:close/>
                </a:path>
              </a:pathLst>
            </a:custGeom>
            <a:blipFill>
              <a:blip r:embed="rId4"/>
              <a:stretch>
                <a:fillRect l="-33987" r="-33987"/>
              </a:stretch>
            </a:blipFill>
          </p:spPr>
          <p:txBody>
            <a:bodyPr/>
            <a:lstStyle/>
            <a:p>
              <a:endParaRPr lang="en-GB"/>
            </a:p>
          </p:txBody>
        </p:sp>
      </p:grpSp>
      <p:sp>
        <p:nvSpPr>
          <p:cNvPr id="8" name="Freeform 8"/>
          <p:cNvSpPr/>
          <p:nvPr/>
        </p:nvSpPr>
        <p:spPr>
          <a:xfrm rot="-5400000">
            <a:off x="15502416" y="3756646"/>
            <a:ext cx="5089521" cy="2087519"/>
          </a:xfrm>
          <a:custGeom>
            <a:avLst/>
            <a:gdLst/>
            <a:ahLst/>
            <a:cxnLst/>
            <a:rect l="l" t="t" r="r" b="b"/>
            <a:pathLst>
              <a:path w="5089521" h="2087519">
                <a:moveTo>
                  <a:pt x="0" y="0"/>
                </a:moveTo>
                <a:lnTo>
                  <a:pt x="5089521" y="0"/>
                </a:lnTo>
                <a:lnTo>
                  <a:pt x="5089521" y="2087519"/>
                </a:lnTo>
                <a:lnTo>
                  <a:pt x="0" y="2087519"/>
                </a:lnTo>
                <a:lnTo>
                  <a:pt x="0" y="0"/>
                </a:lnTo>
                <a:close/>
              </a:path>
            </a:pathLst>
          </a:custGeom>
          <a:blipFill>
            <a:blip>
              <a:extLst>
                <a:ext uri="{96DAC541-7B7A-43D3-8B79-37D633B846F1}">
                  <asvg:svgBlip xmlns:asvg="http://schemas.microsoft.com/office/drawing/2016/SVG/main" r:embed="rId5"/>
                </a:ext>
              </a:extLst>
            </a:blip>
            <a:stretch>
              <a:fillRect l="-97933" t="-110669" r="-3490" b="-280414"/>
            </a:stretch>
          </a:blipFill>
        </p:spPr>
        <p:txBody>
          <a:bodyPr/>
          <a:lstStyle/>
          <a:p>
            <a:endParaRPr lang="en-GB"/>
          </a:p>
        </p:txBody>
      </p:sp>
      <p:grpSp>
        <p:nvGrpSpPr>
          <p:cNvPr id="9" name="Group 9"/>
          <p:cNvGrpSpPr/>
          <p:nvPr/>
        </p:nvGrpSpPr>
        <p:grpSpPr>
          <a:xfrm>
            <a:off x="-849805" y="-234640"/>
            <a:ext cx="11576203" cy="1263340"/>
            <a:chOff x="0" y="0"/>
            <a:chExt cx="15434937" cy="1684453"/>
          </a:xfrm>
        </p:grpSpPr>
        <p:grpSp>
          <p:nvGrpSpPr>
            <p:cNvPr id="10" name="Group 10"/>
            <p:cNvGrpSpPr/>
            <p:nvPr/>
          </p:nvGrpSpPr>
          <p:grpSpPr>
            <a:xfrm>
              <a:off x="0" y="0"/>
              <a:ext cx="15434937" cy="1684453"/>
              <a:chOff x="0" y="0"/>
              <a:chExt cx="3048877" cy="332731"/>
            </a:xfrm>
          </p:grpSpPr>
          <p:sp>
            <p:nvSpPr>
              <p:cNvPr id="11" name="Freeform 11"/>
              <p:cNvSpPr/>
              <p:nvPr/>
            </p:nvSpPr>
            <p:spPr>
              <a:xfrm>
                <a:off x="0" y="0"/>
                <a:ext cx="3048876" cy="332731"/>
              </a:xfrm>
              <a:custGeom>
                <a:avLst/>
                <a:gdLst/>
                <a:ahLst/>
                <a:cxnLst/>
                <a:rect l="l" t="t" r="r" b="b"/>
                <a:pathLst>
                  <a:path w="3048876" h="332731">
                    <a:moveTo>
                      <a:pt x="2845676" y="0"/>
                    </a:moveTo>
                    <a:cubicBezTo>
                      <a:pt x="2957901" y="0"/>
                      <a:pt x="3048876" y="74484"/>
                      <a:pt x="3048876" y="166366"/>
                    </a:cubicBezTo>
                    <a:cubicBezTo>
                      <a:pt x="3048876" y="258247"/>
                      <a:pt x="2957901" y="332731"/>
                      <a:pt x="2845676"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12" name="TextBox 12"/>
              <p:cNvSpPr txBox="1"/>
              <p:nvPr/>
            </p:nvSpPr>
            <p:spPr>
              <a:xfrm>
                <a:off x="0" y="-38100"/>
                <a:ext cx="3048877" cy="370831"/>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4" name="TextBox 14"/>
            <p:cNvSpPr txBox="1"/>
            <p:nvPr/>
          </p:nvSpPr>
          <p:spPr>
            <a:xfrm>
              <a:off x="1826614" y="605329"/>
              <a:ext cx="13299808" cy="688382"/>
            </a:xfrm>
            <a:prstGeom prst="rect">
              <a:avLst/>
            </a:prstGeom>
          </p:spPr>
          <p:txBody>
            <a:bodyPr lIns="0" tIns="0" rIns="0" bIns="0" rtlCol="0" anchor="t">
              <a:spAutoFit/>
            </a:bodyPr>
            <a:lstStyle/>
            <a:p>
              <a:pPr algn="ctr">
                <a:lnSpc>
                  <a:spcPts val="4486"/>
                </a:lnSpc>
              </a:pPr>
              <a:r>
                <a:rPr lang="en-US" sz="3204" b="1">
                  <a:solidFill>
                    <a:srgbClr val="FFFFFF"/>
                  </a:solidFill>
                  <a:latin typeface="Montserrat School Semi-Bold"/>
                  <a:ea typeface="Montserrat School Semi-Bold"/>
                  <a:cs typeface="Montserrat School Semi-Bold"/>
                  <a:sym typeface="Montserrat School Semi-Bold"/>
                </a:rPr>
                <a:t>Sunday 29 November - First Sunday of Advent </a:t>
              </a:r>
            </a:p>
          </p:txBody>
        </p:sp>
      </p:grpSp>
      <p:sp>
        <p:nvSpPr>
          <p:cNvPr id="15" name="TextBox 15"/>
          <p:cNvSpPr txBox="1"/>
          <p:nvPr/>
        </p:nvSpPr>
        <p:spPr>
          <a:xfrm>
            <a:off x="281827" y="2352162"/>
            <a:ext cx="8573528" cy="1289050"/>
          </a:xfrm>
          <a:prstGeom prst="rect">
            <a:avLst/>
          </a:prstGeom>
        </p:spPr>
        <p:txBody>
          <a:bodyPr lIns="0" tIns="0" rIns="0" bIns="0" rtlCol="0" anchor="t">
            <a:spAutoFit/>
          </a:bodyPr>
          <a:lstStyle/>
          <a:p>
            <a:pPr algn="ctr">
              <a:lnSpc>
                <a:spcPts val="3499"/>
              </a:lnSpc>
            </a:pPr>
            <a:r>
              <a:rPr lang="en-US" sz="2499">
                <a:solidFill>
                  <a:srgbClr val="222544"/>
                </a:solidFill>
                <a:latin typeface="Montserrat School"/>
                <a:ea typeface="Montserrat School"/>
                <a:cs typeface="Montserrat School"/>
                <a:sym typeface="Montserrat School"/>
              </a:rPr>
              <a:t>“Be on guard, keep awake. For you do not know when the time will come.”</a:t>
            </a:r>
          </a:p>
          <a:p>
            <a:pPr algn="ctr">
              <a:lnSpc>
                <a:spcPts val="3499"/>
              </a:lnSpc>
            </a:pPr>
            <a:r>
              <a:rPr lang="en-US" sz="2499">
                <a:solidFill>
                  <a:srgbClr val="222544"/>
                </a:solidFill>
                <a:latin typeface="Montserrat School"/>
                <a:ea typeface="Montserrat School"/>
                <a:cs typeface="Montserrat School"/>
                <a:sym typeface="Montserrat School"/>
              </a:rPr>
              <a:t> Mark 13:33</a:t>
            </a:r>
          </a:p>
        </p:txBody>
      </p:sp>
      <p:sp>
        <p:nvSpPr>
          <p:cNvPr id="16" name="Freeform 16"/>
          <p:cNvSpPr/>
          <p:nvPr/>
        </p:nvSpPr>
        <p:spPr>
          <a:xfrm rot="-5400000">
            <a:off x="8364403" y="22991"/>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sp>
        <p:nvSpPr>
          <p:cNvPr id="17" name="Freeform 17"/>
          <p:cNvSpPr/>
          <p:nvPr/>
        </p:nvSpPr>
        <p:spPr>
          <a:xfrm rot="-2924229" flipH="1">
            <a:off x="10110140" y="7210236"/>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5"/>
                </a:ext>
              </a:extLst>
            </a:blip>
            <a:stretch>
              <a:fillRect l="-98048" t="-13842" r="-87464" b="-186699"/>
            </a:stretch>
          </a:blipFill>
        </p:spPr>
        <p:txBody>
          <a:bodyPr/>
          <a:lstStyle/>
          <a:p>
            <a:endParaRPr lang="en-GB"/>
          </a:p>
        </p:txBody>
      </p:sp>
      <p:sp>
        <p:nvSpPr>
          <p:cNvPr id="18" name="TextBox 18"/>
          <p:cNvSpPr txBox="1"/>
          <p:nvPr/>
        </p:nvSpPr>
        <p:spPr>
          <a:xfrm>
            <a:off x="281827" y="1741295"/>
            <a:ext cx="3460706"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Sunday’s Gospel</a:t>
            </a:r>
          </a:p>
        </p:txBody>
      </p:sp>
      <p:sp>
        <p:nvSpPr>
          <p:cNvPr id="19" name="TextBox 19"/>
          <p:cNvSpPr txBox="1"/>
          <p:nvPr/>
        </p:nvSpPr>
        <p:spPr>
          <a:xfrm>
            <a:off x="281827" y="3410072"/>
            <a:ext cx="202093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Reflection</a:t>
            </a:r>
          </a:p>
        </p:txBody>
      </p:sp>
      <p:sp>
        <p:nvSpPr>
          <p:cNvPr id="20" name="TextBox 20"/>
          <p:cNvSpPr txBox="1"/>
          <p:nvPr/>
        </p:nvSpPr>
        <p:spPr>
          <a:xfrm>
            <a:off x="281827" y="3981572"/>
            <a:ext cx="8573528" cy="6699250"/>
          </a:xfrm>
          <a:prstGeom prst="rect">
            <a:avLst/>
          </a:prstGeom>
        </p:spPr>
        <p:txBody>
          <a:bodyPr lIns="0" tIns="0" rIns="0" bIns="0" rtlCol="0" anchor="t">
            <a:spAutoFit/>
          </a:bodyPr>
          <a:lstStyle/>
          <a:p>
            <a:pPr algn="l">
              <a:lnSpc>
                <a:spcPts val="3499"/>
              </a:lnSpc>
            </a:pPr>
            <a:r>
              <a:rPr lang="en-US" sz="2499">
                <a:solidFill>
                  <a:srgbClr val="222544"/>
                </a:solidFill>
                <a:latin typeface="Montserrat School"/>
                <a:ea typeface="Montserrat School"/>
                <a:cs typeface="Montserrat School"/>
                <a:sym typeface="Montserrat School"/>
              </a:rPr>
              <a:t>Advent is a special time of waiting and preparation. As Christmas gets closer, there can be lots of practical things to prepare, but Christians are called to prepare in another way too.</a:t>
            </a:r>
          </a:p>
          <a:p>
            <a:pPr algn="l">
              <a:lnSpc>
                <a:spcPts val="2380"/>
              </a:lnSpc>
            </a:pPr>
            <a:endParaRPr lang="en-US" sz="2499">
              <a:solidFill>
                <a:srgbClr val="222544"/>
              </a:solidFill>
              <a:latin typeface="Montserrat School"/>
              <a:ea typeface="Montserrat School"/>
              <a:cs typeface="Montserrat School"/>
              <a:sym typeface="Montserrat School"/>
            </a:endParaRPr>
          </a:p>
          <a:p>
            <a:pPr algn="l">
              <a:lnSpc>
                <a:spcPts val="3499"/>
              </a:lnSpc>
            </a:pPr>
            <a:r>
              <a:rPr lang="en-US" sz="2499">
                <a:solidFill>
                  <a:srgbClr val="222544"/>
                </a:solidFill>
                <a:latin typeface="Montserrat School"/>
                <a:ea typeface="Montserrat School"/>
                <a:cs typeface="Montserrat School"/>
                <a:sym typeface="Montserrat School"/>
              </a:rPr>
              <a:t>In today's Gospel, Jesus tells his followers to “keep awake”. During these first weeks of Advent, we look forward in hope to Christ's second coming. </a:t>
            </a:r>
          </a:p>
          <a:p>
            <a:pPr algn="l">
              <a:lnSpc>
                <a:spcPts val="3499"/>
              </a:lnSpc>
            </a:pPr>
            <a:r>
              <a:rPr lang="en-US" sz="2499">
                <a:solidFill>
                  <a:srgbClr val="222544"/>
                </a:solidFill>
                <a:latin typeface="Montserrat School"/>
                <a:ea typeface="Montserrat School"/>
                <a:cs typeface="Montserrat School"/>
                <a:sym typeface="Montserrat School"/>
              </a:rPr>
              <a:t>Christians are called to be active while we wait: to notice God at work and pay attention to the people and situations around us that need our care.</a:t>
            </a:r>
          </a:p>
          <a:p>
            <a:pPr algn="l">
              <a:lnSpc>
                <a:spcPts val="2380"/>
              </a:lnSpc>
            </a:pPr>
            <a:endParaRPr lang="en-US" sz="2499">
              <a:solidFill>
                <a:srgbClr val="222544"/>
              </a:solidFill>
              <a:latin typeface="Montserrat School"/>
              <a:ea typeface="Montserrat School"/>
              <a:cs typeface="Montserrat School"/>
              <a:sym typeface="Montserrat School"/>
            </a:endParaRPr>
          </a:p>
          <a:p>
            <a:pPr algn="l">
              <a:lnSpc>
                <a:spcPts val="3499"/>
              </a:lnSpc>
            </a:pPr>
            <a:r>
              <a:rPr lang="en-US" sz="2499">
                <a:solidFill>
                  <a:srgbClr val="222544"/>
                </a:solidFill>
                <a:latin typeface="Montserrat School"/>
                <a:ea typeface="Montserrat School"/>
                <a:cs typeface="Montserrat School"/>
                <a:sym typeface="Montserrat School"/>
              </a:rPr>
              <a:t>Where in our world do we need to pay attention this Advent?</a:t>
            </a:r>
          </a:p>
          <a:p>
            <a:pPr algn="l">
              <a:lnSpc>
                <a:spcPts val="3499"/>
              </a:lnSpc>
            </a:pPr>
            <a:endParaRPr lang="en-US" sz="2499">
              <a:solidFill>
                <a:srgbClr val="222544"/>
              </a:solidFill>
              <a:latin typeface="Montserrat School"/>
              <a:ea typeface="Montserrat School"/>
              <a:cs typeface="Montserrat School"/>
              <a:sym typeface="Montserrat School"/>
            </a:endParaRPr>
          </a:p>
          <a:p>
            <a:pPr algn="ctr">
              <a:lnSpc>
                <a:spcPts val="3499"/>
              </a:lnSpc>
            </a:pPr>
            <a:endParaRPr lang="en-US" sz="2499">
              <a:solidFill>
                <a:srgbClr val="222544"/>
              </a:solidFill>
              <a:latin typeface="Montserrat School"/>
              <a:ea typeface="Montserrat School"/>
              <a:cs typeface="Montserrat School"/>
              <a:sym typeface="Montserrat School"/>
            </a:endParaRPr>
          </a:p>
        </p:txBody>
      </p:sp>
      <p:sp>
        <p:nvSpPr>
          <p:cNvPr id="21" name="TextBox 21"/>
          <p:cNvSpPr txBox="1"/>
          <p:nvPr/>
        </p:nvSpPr>
        <p:spPr>
          <a:xfrm>
            <a:off x="191470" y="1176809"/>
            <a:ext cx="8754244" cy="416377"/>
          </a:xfrm>
          <a:prstGeom prst="rect">
            <a:avLst/>
          </a:prstGeom>
        </p:spPr>
        <p:txBody>
          <a:bodyPr lIns="0" tIns="0" rIns="0" bIns="0" rtlCol="0" anchor="t">
            <a:spAutoFit/>
          </a:bodyPr>
          <a:lstStyle/>
          <a:p>
            <a:pPr algn="ctr">
              <a:lnSpc>
                <a:spcPts val="3300"/>
              </a:lnSpc>
            </a:pPr>
            <a:r>
              <a:rPr lang="en-US" sz="2357" b="1">
                <a:solidFill>
                  <a:srgbClr val="222544"/>
                </a:solidFill>
                <a:latin typeface="Montserrat School Semi-Bold"/>
                <a:ea typeface="Montserrat School Semi-Bold"/>
                <a:cs typeface="Montserrat School Semi-Bold"/>
                <a:sym typeface="Montserrat School Semi-Bold"/>
              </a:rPr>
              <a:t>It’s the weekend and the start of our Advent journey!</a:t>
            </a:r>
          </a:p>
        </p:txBody>
      </p:sp>
      <p:grpSp>
        <p:nvGrpSpPr>
          <p:cNvPr id="22" name="Group 22"/>
          <p:cNvGrpSpPr/>
          <p:nvPr/>
        </p:nvGrpSpPr>
        <p:grpSpPr>
          <a:xfrm>
            <a:off x="15297383" y="7375040"/>
            <a:ext cx="2877475" cy="3936489"/>
            <a:chOff x="0" y="0"/>
            <a:chExt cx="3836634" cy="5248653"/>
          </a:xfrm>
        </p:grpSpPr>
        <p:grpSp>
          <p:nvGrpSpPr>
            <p:cNvPr id="23" name="Group 23"/>
            <p:cNvGrpSpPr/>
            <p:nvPr/>
          </p:nvGrpSpPr>
          <p:grpSpPr>
            <a:xfrm>
              <a:off x="182146" y="0"/>
              <a:ext cx="3461086" cy="3461086"/>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25" name="TextBox 2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6" name="Freeform 26"/>
            <p:cNvSpPr/>
            <p:nvPr/>
          </p:nvSpPr>
          <p:spPr>
            <a:xfrm>
              <a:off x="40944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7" name="TextBox 27"/>
            <p:cNvSpPr txBox="1"/>
            <p:nvPr/>
          </p:nvSpPr>
          <p:spPr>
            <a:xfrm>
              <a:off x="182146"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Hope</a:t>
              </a:r>
            </a:p>
          </p:txBody>
        </p:sp>
        <p:sp>
          <p:nvSpPr>
            <p:cNvPr id="28" name="Freeform 28"/>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TextBox 5"/>
          <p:cNvSpPr txBox="1"/>
          <p:nvPr/>
        </p:nvSpPr>
        <p:spPr>
          <a:xfrm>
            <a:off x="9445224" y="7479815"/>
            <a:ext cx="5755510" cy="2165350"/>
          </a:xfrm>
          <a:prstGeom prst="rect">
            <a:avLst/>
          </a:prstGeom>
        </p:spPr>
        <p:txBody>
          <a:bodyPr lIns="0" tIns="0" rIns="0" bIns="0" rtlCol="0" anchor="t">
            <a:spAutoFit/>
          </a:bodyPr>
          <a:lstStyle/>
          <a:p>
            <a:pPr algn="l">
              <a:lnSpc>
                <a:spcPts val="3499"/>
              </a:lnSpc>
            </a:pPr>
            <a:r>
              <a:rPr lang="en-US" sz="2499">
                <a:solidFill>
                  <a:srgbClr val="222544"/>
                </a:solidFill>
                <a:latin typeface="Montserrat School"/>
                <a:ea typeface="Montserrat School"/>
                <a:cs typeface="Montserrat School"/>
                <a:sym typeface="Montserrat School"/>
              </a:rPr>
              <a:t>“Keep awake.”</a:t>
            </a:r>
          </a:p>
          <a:p>
            <a:pPr algn="l">
              <a:lnSpc>
                <a:spcPts val="3499"/>
              </a:lnSpc>
            </a:pPr>
            <a:r>
              <a:rPr lang="en-US" sz="2499">
                <a:solidFill>
                  <a:srgbClr val="222544"/>
                </a:solidFill>
                <a:latin typeface="Montserrat School"/>
                <a:ea typeface="Montserrat School"/>
                <a:cs typeface="Montserrat School"/>
                <a:sym typeface="Montserrat School"/>
              </a:rPr>
              <a:t>If you missed our Saint Francis of Assisi content for </a:t>
            </a:r>
            <a:r>
              <a:rPr lang="en-US" sz="2499" b="1">
                <a:solidFill>
                  <a:srgbClr val="222544"/>
                </a:solidFill>
                <a:latin typeface="Montserrat School Semi-Bold"/>
                <a:ea typeface="Montserrat School Semi-Bold"/>
                <a:cs typeface="Montserrat School Semi-Bold"/>
                <a:sym typeface="Montserrat School Semi-Bold"/>
              </a:rPr>
              <a:t>World Youth Sunday </a:t>
            </a:r>
            <a:r>
              <a:rPr lang="en-US" sz="2499">
                <a:solidFill>
                  <a:srgbClr val="222544"/>
                </a:solidFill>
                <a:latin typeface="Montserrat School"/>
                <a:ea typeface="Montserrat School"/>
                <a:cs typeface="Montserrat School"/>
                <a:sym typeface="Montserrat School"/>
              </a:rPr>
              <a:t>- make sure to catch up </a:t>
            </a:r>
            <a:r>
              <a:rPr lang="en-US" sz="2499" b="1" u="sng">
                <a:solidFill>
                  <a:srgbClr val="222544"/>
                </a:solidFill>
                <a:latin typeface="Montserrat School Semi-Bold"/>
                <a:ea typeface="Montserrat School Semi-Bold"/>
                <a:cs typeface="Montserrat School Semi-Bold"/>
                <a:sym typeface="Montserrat School Semi-Bold"/>
                <a:hlinkClick r:id="rId3" tooltip="https://cafod.org.uk/education/for-young-people/world-youth-sunday"/>
              </a:rPr>
              <a:t>here!</a:t>
            </a:r>
          </a:p>
        </p:txBody>
      </p:sp>
      <p:sp>
        <p:nvSpPr>
          <p:cNvPr id="6" name="Freeform 6"/>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7" name="Freeform 7"/>
          <p:cNvSpPr/>
          <p:nvPr/>
        </p:nvSpPr>
        <p:spPr>
          <a:xfrm rot="-5400000">
            <a:off x="7622380" y="514909"/>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sp>
        <p:nvSpPr>
          <p:cNvPr id="8" name="Freeform 8"/>
          <p:cNvSpPr/>
          <p:nvPr/>
        </p:nvSpPr>
        <p:spPr>
          <a:xfrm rot="-2924229" flipH="1">
            <a:off x="16038728" y="4791052"/>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5"/>
                </a:ext>
              </a:extLst>
            </a:blip>
            <a:stretch>
              <a:fillRect l="-98048" t="-13842" r="-87464" b="-186699"/>
            </a:stretch>
          </a:blipFill>
        </p:spPr>
        <p:txBody>
          <a:bodyPr/>
          <a:lstStyle/>
          <a:p>
            <a:endParaRPr lang="en-GB"/>
          </a:p>
        </p:txBody>
      </p:sp>
      <p:sp>
        <p:nvSpPr>
          <p:cNvPr id="9" name="Freeform 9"/>
          <p:cNvSpPr/>
          <p:nvPr/>
        </p:nvSpPr>
        <p:spPr>
          <a:xfrm>
            <a:off x="10335781" y="1985832"/>
            <a:ext cx="3205932" cy="4574951"/>
          </a:xfrm>
          <a:custGeom>
            <a:avLst/>
            <a:gdLst/>
            <a:ahLst/>
            <a:cxnLst/>
            <a:rect l="l" t="t" r="r" b="b"/>
            <a:pathLst>
              <a:path w="3205932" h="4574951">
                <a:moveTo>
                  <a:pt x="0" y="0"/>
                </a:moveTo>
                <a:lnTo>
                  <a:pt x="3205932" y="0"/>
                </a:lnTo>
                <a:lnTo>
                  <a:pt x="3205932" y="4574951"/>
                </a:lnTo>
                <a:lnTo>
                  <a:pt x="0" y="4574951"/>
                </a:lnTo>
                <a:lnTo>
                  <a:pt x="0" y="0"/>
                </a:lnTo>
                <a:close/>
              </a:path>
            </a:pathLst>
          </a:custGeom>
          <a:blipFill>
            <a:blip r:embed="rId6"/>
            <a:stretch>
              <a:fillRect/>
            </a:stretch>
          </a:blipFill>
        </p:spPr>
        <p:txBody>
          <a:bodyPr/>
          <a:lstStyle/>
          <a:p>
            <a:endParaRPr lang="en-GB"/>
          </a:p>
        </p:txBody>
      </p:sp>
      <p:grpSp>
        <p:nvGrpSpPr>
          <p:cNvPr id="10" name="Group 10"/>
          <p:cNvGrpSpPr/>
          <p:nvPr/>
        </p:nvGrpSpPr>
        <p:grpSpPr>
          <a:xfrm>
            <a:off x="13716000" y="1978839"/>
            <a:ext cx="3353555" cy="4581944"/>
            <a:chOff x="0" y="0"/>
            <a:chExt cx="488009" cy="666763"/>
          </a:xfrm>
        </p:grpSpPr>
        <p:sp>
          <p:nvSpPr>
            <p:cNvPr id="11" name="Freeform 11"/>
            <p:cNvSpPr/>
            <p:nvPr/>
          </p:nvSpPr>
          <p:spPr>
            <a:xfrm>
              <a:off x="0" y="0"/>
              <a:ext cx="488009" cy="666763"/>
            </a:xfrm>
            <a:custGeom>
              <a:avLst/>
              <a:gdLst/>
              <a:ahLst/>
              <a:cxnLst/>
              <a:rect l="l" t="t" r="r" b="b"/>
              <a:pathLst>
                <a:path w="488009" h="666763">
                  <a:moveTo>
                    <a:pt x="0" y="0"/>
                  </a:moveTo>
                  <a:lnTo>
                    <a:pt x="488009" y="0"/>
                  </a:lnTo>
                  <a:lnTo>
                    <a:pt x="488009" y="666763"/>
                  </a:lnTo>
                  <a:lnTo>
                    <a:pt x="0" y="666763"/>
                  </a:lnTo>
                  <a:close/>
                </a:path>
              </a:pathLst>
            </a:custGeom>
            <a:blipFill>
              <a:blip r:embed="rId7"/>
              <a:stretch>
                <a:fillRect t="-4875" b="-4875"/>
              </a:stretch>
            </a:blipFill>
          </p:spPr>
          <p:txBody>
            <a:bodyPr/>
            <a:lstStyle/>
            <a:p>
              <a:endParaRPr lang="en-GB"/>
            </a:p>
          </p:txBody>
        </p:sp>
      </p:grpSp>
      <p:grpSp>
        <p:nvGrpSpPr>
          <p:cNvPr id="12" name="Group 12"/>
          <p:cNvGrpSpPr/>
          <p:nvPr/>
        </p:nvGrpSpPr>
        <p:grpSpPr>
          <a:xfrm>
            <a:off x="-849805" y="-234640"/>
            <a:ext cx="11576203" cy="1263340"/>
            <a:chOff x="0" y="0"/>
            <a:chExt cx="3048877" cy="332731"/>
          </a:xfrm>
        </p:grpSpPr>
        <p:sp>
          <p:nvSpPr>
            <p:cNvPr id="13" name="Freeform 13"/>
            <p:cNvSpPr/>
            <p:nvPr/>
          </p:nvSpPr>
          <p:spPr>
            <a:xfrm>
              <a:off x="0" y="0"/>
              <a:ext cx="3048876" cy="332731"/>
            </a:xfrm>
            <a:custGeom>
              <a:avLst/>
              <a:gdLst/>
              <a:ahLst/>
              <a:cxnLst/>
              <a:rect l="l" t="t" r="r" b="b"/>
              <a:pathLst>
                <a:path w="3048876" h="332731">
                  <a:moveTo>
                    <a:pt x="2845676" y="0"/>
                  </a:moveTo>
                  <a:cubicBezTo>
                    <a:pt x="2957901" y="0"/>
                    <a:pt x="3048876" y="74484"/>
                    <a:pt x="3048876" y="166366"/>
                  </a:cubicBezTo>
                  <a:cubicBezTo>
                    <a:pt x="3048876" y="258247"/>
                    <a:pt x="2957901" y="332731"/>
                    <a:pt x="2845676"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14" name="TextBox 14"/>
            <p:cNvSpPr txBox="1"/>
            <p:nvPr/>
          </p:nvSpPr>
          <p:spPr>
            <a:xfrm>
              <a:off x="0" y="-38100"/>
              <a:ext cx="3048877" cy="370831"/>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a:off x="146982" y="122187"/>
            <a:ext cx="373173" cy="373173"/>
          </a:xfrm>
          <a:custGeom>
            <a:avLst/>
            <a:gdLst/>
            <a:ahLst/>
            <a:cxnLst/>
            <a:rect l="l" t="t" r="r" b="b"/>
            <a:pathLst>
              <a:path w="373173" h="373173">
                <a:moveTo>
                  <a:pt x="0" y="0"/>
                </a:moveTo>
                <a:lnTo>
                  <a:pt x="373173" y="0"/>
                </a:lnTo>
                <a:lnTo>
                  <a:pt x="373173" y="373173"/>
                </a:lnTo>
                <a:lnTo>
                  <a:pt x="0" y="37317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nvGrpSpPr>
          <p:cNvPr id="16" name="Group 16"/>
          <p:cNvGrpSpPr/>
          <p:nvPr/>
        </p:nvGrpSpPr>
        <p:grpSpPr>
          <a:xfrm>
            <a:off x="15297383" y="7375040"/>
            <a:ext cx="2877475" cy="3936489"/>
            <a:chOff x="0" y="0"/>
            <a:chExt cx="3836634" cy="5248653"/>
          </a:xfrm>
        </p:grpSpPr>
        <p:grpSp>
          <p:nvGrpSpPr>
            <p:cNvPr id="17" name="Group 17"/>
            <p:cNvGrpSpPr/>
            <p:nvPr/>
          </p:nvGrpSpPr>
          <p:grpSpPr>
            <a:xfrm>
              <a:off x="182146" y="0"/>
              <a:ext cx="3461086" cy="3461086"/>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19" name="TextBox 1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0" name="Freeform 20"/>
            <p:cNvSpPr/>
            <p:nvPr/>
          </p:nvSpPr>
          <p:spPr>
            <a:xfrm>
              <a:off x="40944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1" name="TextBox 21"/>
            <p:cNvSpPr txBox="1"/>
            <p:nvPr/>
          </p:nvSpPr>
          <p:spPr>
            <a:xfrm>
              <a:off x="182146"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Hope</a:t>
              </a:r>
            </a:p>
          </p:txBody>
        </p:sp>
        <p:sp>
          <p:nvSpPr>
            <p:cNvPr id="22" name="Freeform 22"/>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sp>
        <p:nvSpPr>
          <p:cNvPr id="23" name="TextBox 23"/>
          <p:cNvSpPr txBox="1"/>
          <p:nvPr/>
        </p:nvSpPr>
        <p:spPr>
          <a:xfrm>
            <a:off x="9445224" y="6860690"/>
            <a:ext cx="1483370"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Mission</a:t>
            </a:r>
          </a:p>
        </p:txBody>
      </p:sp>
      <p:sp>
        <p:nvSpPr>
          <p:cNvPr id="24" name="TextBox 24"/>
          <p:cNvSpPr txBox="1"/>
          <p:nvPr/>
        </p:nvSpPr>
        <p:spPr>
          <a:xfrm>
            <a:off x="421825" y="7780774"/>
            <a:ext cx="8092520" cy="20726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God of hope,</a:t>
            </a:r>
          </a:p>
          <a:p>
            <a:pPr algn="l">
              <a:lnSpc>
                <a:spcPts val="3359"/>
              </a:lnSpc>
            </a:pPr>
            <a:r>
              <a:rPr lang="en-US" sz="2400">
                <a:solidFill>
                  <a:srgbClr val="222544"/>
                </a:solidFill>
                <a:latin typeface="Montserrat School"/>
                <a:ea typeface="Montserrat School"/>
                <a:cs typeface="Montserrat School"/>
                <a:sym typeface="Montserrat School"/>
              </a:rPr>
              <a:t>help us to slow down and pay attention.</a:t>
            </a:r>
          </a:p>
          <a:p>
            <a:pPr algn="l">
              <a:lnSpc>
                <a:spcPts val="3359"/>
              </a:lnSpc>
            </a:pPr>
            <a:r>
              <a:rPr lang="en-US" sz="2400">
                <a:solidFill>
                  <a:srgbClr val="222544"/>
                </a:solidFill>
                <a:latin typeface="Montserrat School"/>
                <a:ea typeface="Montserrat School"/>
                <a:cs typeface="Montserrat School"/>
                <a:sym typeface="Montserrat School"/>
              </a:rPr>
              <a:t>Open our eyes to our neighbours</a:t>
            </a:r>
          </a:p>
          <a:p>
            <a:pPr algn="l">
              <a:lnSpc>
                <a:spcPts val="3359"/>
              </a:lnSpc>
            </a:pPr>
            <a:r>
              <a:rPr lang="en-US" sz="2400">
                <a:solidFill>
                  <a:srgbClr val="222544"/>
                </a:solidFill>
                <a:latin typeface="Montserrat School"/>
                <a:ea typeface="Montserrat School"/>
                <a:cs typeface="Montserrat School"/>
                <a:sym typeface="Montserrat School"/>
              </a:rPr>
              <a:t>and give us courage to turn hope into action.</a:t>
            </a:r>
          </a:p>
          <a:p>
            <a:pPr algn="l">
              <a:lnSpc>
                <a:spcPts val="3359"/>
              </a:lnSpc>
            </a:pPr>
            <a:r>
              <a:rPr lang="en-US" sz="2400">
                <a:solidFill>
                  <a:srgbClr val="222544"/>
                </a:solidFill>
                <a:latin typeface="Montserrat School"/>
                <a:ea typeface="Montserrat School"/>
                <a:cs typeface="Montserrat School"/>
                <a:sym typeface="Montserrat School"/>
              </a:rPr>
              <a:t>Amen.</a:t>
            </a:r>
          </a:p>
        </p:txBody>
      </p:sp>
      <p:sp>
        <p:nvSpPr>
          <p:cNvPr id="25" name="TextBox 25"/>
          <p:cNvSpPr txBox="1"/>
          <p:nvPr/>
        </p:nvSpPr>
        <p:spPr>
          <a:xfrm>
            <a:off x="421825" y="1889046"/>
            <a:ext cx="8333287" cy="5328047"/>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Saint Francis of Assisi reminds us that paying attention to God can lead us to act.</a:t>
            </a:r>
          </a:p>
          <a:p>
            <a:pPr algn="l">
              <a:lnSpc>
                <a:spcPts val="3359"/>
              </a:lnSpc>
            </a:pPr>
            <a:r>
              <a:rPr lang="en-US" sz="2400">
                <a:solidFill>
                  <a:srgbClr val="222544"/>
                </a:solidFill>
                <a:latin typeface="Montserrat School"/>
                <a:ea typeface="Montserrat School"/>
                <a:cs typeface="Montserrat School"/>
                <a:sym typeface="Montserrat School"/>
              </a:rPr>
              <a:t>While praying in front of a crucifix in the church of San Damiano, near Assisi, Francis heard Christ calling him to “repair my church”. </a:t>
            </a:r>
          </a:p>
          <a:p>
            <a:pPr algn="l">
              <a:lnSpc>
                <a:spcPts val="3359"/>
              </a:lnSpc>
            </a:pPr>
            <a:r>
              <a:rPr lang="en-US" sz="2400">
                <a:solidFill>
                  <a:srgbClr val="222544"/>
                </a:solidFill>
                <a:latin typeface="Montserrat School"/>
                <a:ea typeface="Montserrat School"/>
                <a:cs typeface="Montserrat School"/>
                <a:sym typeface="Montserrat School"/>
              </a:rPr>
              <a:t>Over time, Francis realised this meant much more than repairing a building with stone: he was being called to serve others and care for creation.</a:t>
            </a:r>
          </a:p>
          <a:p>
            <a:pPr algn="l">
              <a:lnSpc>
                <a:spcPts val="2380"/>
              </a:lnSpc>
            </a:pPr>
            <a:endParaRPr lang="en-US" sz="2400">
              <a:solidFill>
                <a:srgbClr val="222544"/>
              </a:solidFill>
              <a:latin typeface="Montserrat School"/>
              <a:ea typeface="Montserrat School"/>
              <a:cs typeface="Montserrat School"/>
              <a:sym typeface="Montserrat School"/>
            </a:endParaRPr>
          </a:p>
          <a:p>
            <a:pPr algn="l">
              <a:lnSpc>
                <a:spcPts val="3359"/>
              </a:lnSpc>
            </a:pPr>
            <a:r>
              <a:rPr lang="en-US" sz="2400">
                <a:solidFill>
                  <a:srgbClr val="222544"/>
                </a:solidFill>
                <a:latin typeface="Montserrat School"/>
                <a:ea typeface="Montserrat School"/>
                <a:cs typeface="Montserrat School"/>
                <a:sym typeface="Montserrat School"/>
              </a:rPr>
              <a:t>Reflect and discuss with the people around you: </a:t>
            </a:r>
          </a:p>
          <a:p>
            <a:pPr algn="l">
              <a:lnSpc>
                <a:spcPts val="3359"/>
              </a:lnSpc>
            </a:pPr>
            <a:r>
              <a:rPr lang="en-US" sz="2400">
                <a:solidFill>
                  <a:srgbClr val="222544"/>
                </a:solidFill>
                <a:latin typeface="Montserrat School"/>
                <a:ea typeface="Montserrat School"/>
                <a:cs typeface="Montserrat School"/>
                <a:sym typeface="Montserrat School"/>
              </a:rPr>
              <a:t>how could you help repair and renew Christ's </a:t>
            </a:r>
          </a:p>
          <a:p>
            <a:pPr algn="l">
              <a:lnSpc>
                <a:spcPts val="3359"/>
              </a:lnSpc>
            </a:pPr>
            <a:r>
              <a:rPr lang="en-US" sz="2400">
                <a:solidFill>
                  <a:srgbClr val="222544"/>
                </a:solidFill>
                <a:latin typeface="Montserrat School"/>
                <a:ea typeface="Montserrat School"/>
                <a:cs typeface="Montserrat School"/>
                <a:sym typeface="Montserrat School"/>
              </a:rPr>
              <a:t>Church today?</a:t>
            </a:r>
          </a:p>
          <a:p>
            <a:pPr algn="l">
              <a:lnSpc>
                <a:spcPts val="3596"/>
              </a:lnSpc>
            </a:pPr>
            <a:endParaRPr lang="en-US" sz="2400">
              <a:solidFill>
                <a:srgbClr val="222544"/>
              </a:solidFill>
              <a:latin typeface="Montserrat School"/>
              <a:ea typeface="Montserrat School"/>
              <a:cs typeface="Montserrat School"/>
              <a:sym typeface="Montserrat School"/>
            </a:endParaRPr>
          </a:p>
        </p:txBody>
      </p:sp>
      <p:sp>
        <p:nvSpPr>
          <p:cNvPr id="26" name="TextBox 26"/>
          <p:cNvSpPr txBox="1"/>
          <p:nvPr/>
        </p:nvSpPr>
        <p:spPr>
          <a:xfrm>
            <a:off x="421825" y="1265714"/>
            <a:ext cx="174158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Respond</a:t>
            </a:r>
          </a:p>
        </p:txBody>
      </p:sp>
      <p:sp>
        <p:nvSpPr>
          <p:cNvPr id="27" name="TextBox 27"/>
          <p:cNvSpPr txBox="1"/>
          <p:nvPr/>
        </p:nvSpPr>
        <p:spPr>
          <a:xfrm>
            <a:off x="421825" y="7089290"/>
            <a:ext cx="3297664"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Let us pray</a:t>
            </a:r>
          </a:p>
        </p:txBody>
      </p:sp>
      <p:sp>
        <p:nvSpPr>
          <p:cNvPr id="28" name="TextBox 28"/>
          <p:cNvSpPr txBox="1"/>
          <p:nvPr/>
        </p:nvSpPr>
        <p:spPr>
          <a:xfrm>
            <a:off x="520155" y="207451"/>
            <a:ext cx="9974856" cy="528193"/>
          </a:xfrm>
          <a:prstGeom prst="rect">
            <a:avLst/>
          </a:prstGeom>
        </p:spPr>
        <p:txBody>
          <a:bodyPr lIns="0" tIns="0" rIns="0" bIns="0" rtlCol="0" anchor="t">
            <a:spAutoFit/>
          </a:bodyPr>
          <a:lstStyle/>
          <a:p>
            <a:pPr algn="ctr">
              <a:lnSpc>
                <a:spcPts val="4486"/>
              </a:lnSpc>
            </a:pPr>
            <a:r>
              <a:rPr lang="en-US" sz="3204" b="1">
                <a:solidFill>
                  <a:srgbClr val="FFFFFF"/>
                </a:solidFill>
                <a:latin typeface="Montserrat School Semi-Bold"/>
                <a:ea typeface="Montserrat School Semi-Bold"/>
                <a:cs typeface="Montserrat School Semi-Bold"/>
                <a:sym typeface="Montserrat School Semi-Bold"/>
              </a:rPr>
              <a:t>Sunday 29 November - First Sunday of Advent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10022651" y="2895622"/>
            <a:ext cx="7386699" cy="5087488"/>
            <a:chOff x="0" y="0"/>
            <a:chExt cx="1318249" cy="907926"/>
          </a:xfrm>
        </p:grpSpPr>
        <p:sp>
          <p:nvSpPr>
            <p:cNvPr id="7" name="Freeform 7"/>
            <p:cNvSpPr/>
            <p:nvPr/>
          </p:nvSpPr>
          <p:spPr>
            <a:xfrm>
              <a:off x="0" y="0"/>
              <a:ext cx="1318249" cy="907926"/>
            </a:xfrm>
            <a:custGeom>
              <a:avLst/>
              <a:gdLst/>
              <a:ahLst/>
              <a:cxnLst/>
              <a:rect l="l" t="t" r="r" b="b"/>
              <a:pathLst>
                <a:path w="1318249" h="907926">
                  <a:moveTo>
                    <a:pt x="0" y="0"/>
                  </a:moveTo>
                  <a:lnTo>
                    <a:pt x="1318249" y="0"/>
                  </a:lnTo>
                  <a:lnTo>
                    <a:pt x="1318249" y="907926"/>
                  </a:lnTo>
                  <a:lnTo>
                    <a:pt x="0" y="907926"/>
                  </a:lnTo>
                  <a:close/>
                </a:path>
              </a:pathLst>
            </a:custGeom>
            <a:blipFill>
              <a:blip r:embed="rId4"/>
              <a:stretch>
                <a:fillRect r="-3419"/>
              </a:stretch>
            </a:blipFill>
          </p:spPr>
          <p:txBody>
            <a:bodyPr/>
            <a:lstStyle/>
            <a:p>
              <a:endParaRPr lang="en-GB"/>
            </a:p>
          </p:txBody>
        </p:sp>
      </p:grpSp>
      <p:sp>
        <p:nvSpPr>
          <p:cNvPr id="8" name="Freeform 8"/>
          <p:cNvSpPr/>
          <p:nvPr/>
        </p:nvSpPr>
        <p:spPr>
          <a:xfrm rot="-5400000">
            <a:off x="11492989" y="518993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5"/>
                </a:ext>
              </a:extLst>
            </a:blip>
            <a:stretch>
              <a:fillRect l="-279" t="-171027" r="-1768" b="-487889"/>
            </a:stretch>
          </a:blipFill>
        </p:spPr>
        <p:txBody>
          <a:bodyPr/>
          <a:lstStyle/>
          <a:p>
            <a:endParaRPr lang="en-GB"/>
          </a:p>
        </p:txBody>
      </p:sp>
      <p:grpSp>
        <p:nvGrpSpPr>
          <p:cNvPr id="9" name="Group 9"/>
          <p:cNvGrpSpPr/>
          <p:nvPr/>
        </p:nvGrpSpPr>
        <p:grpSpPr>
          <a:xfrm>
            <a:off x="-849805" y="-234640"/>
            <a:ext cx="11576203" cy="1263340"/>
            <a:chOff x="0" y="0"/>
            <a:chExt cx="15434937" cy="1684453"/>
          </a:xfrm>
        </p:grpSpPr>
        <p:grpSp>
          <p:nvGrpSpPr>
            <p:cNvPr id="10" name="Group 10"/>
            <p:cNvGrpSpPr/>
            <p:nvPr/>
          </p:nvGrpSpPr>
          <p:grpSpPr>
            <a:xfrm>
              <a:off x="0" y="0"/>
              <a:ext cx="15434937" cy="1684453"/>
              <a:chOff x="0" y="0"/>
              <a:chExt cx="3048877" cy="332731"/>
            </a:xfrm>
          </p:grpSpPr>
          <p:sp>
            <p:nvSpPr>
              <p:cNvPr id="11" name="Freeform 11"/>
              <p:cNvSpPr/>
              <p:nvPr/>
            </p:nvSpPr>
            <p:spPr>
              <a:xfrm>
                <a:off x="0" y="0"/>
                <a:ext cx="3048876" cy="332731"/>
              </a:xfrm>
              <a:custGeom>
                <a:avLst/>
                <a:gdLst/>
                <a:ahLst/>
                <a:cxnLst/>
                <a:rect l="l" t="t" r="r" b="b"/>
                <a:pathLst>
                  <a:path w="3048876" h="332731">
                    <a:moveTo>
                      <a:pt x="2845676" y="0"/>
                    </a:moveTo>
                    <a:cubicBezTo>
                      <a:pt x="2957901" y="0"/>
                      <a:pt x="3048876" y="74484"/>
                      <a:pt x="3048876" y="166366"/>
                    </a:cubicBezTo>
                    <a:cubicBezTo>
                      <a:pt x="3048876" y="258247"/>
                      <a:pt x="2957901" y="332731"/>
                      <a:pt x="2845676"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12" name="TextBox 12"/>
              <p:cNvSpPr txBox="1"/>
              <p:nvPr/>
            </p:nvSpPr>
            <p:spPr>
              <a:xfrm>
                <a:off x="0" y="-38100"/>
                <a:ext cx="3048877" cy="370831"/>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4" name="TextBox 14"/>
            <p:cNvSpPr txBox="1"/>
            <p:nvPr/>
          </p:nvSpPr>
          <p:spPr>
            <a:xfrm>
              <a:off x="1826614" y="605329"/>
              <a:ext cx="13299808" cy="688382"/>
            </a:xfrm>
            <a:prstGeom prst="rect">
              <a:avLst/>
            </a:prstGeom>
          </p:spPr>
          <p:txBody>
            <a:bodyPr lIns="0" tIns="0" rIns="0" bIns="0" rtlCol="0" anchor="t">
              <a:spAutoFit/>
            </a:bodyPr>
            <a:lstStyle/>
            <a:p>
              <a:pPr algn="ctr">
                <a:lnSpc>
                  <a:spcPts val="4486"/>
                </a:lnSpc>
              </a:pPr>
              <a:r>
                <a:rPr lang="en-US" sz="3204" b="1">
                  <a:solidFill>
                    <a:srgbClr val="FFFFFF"/>
                  </a:solidFill>
                  <a:latin typeface="Montserrat School Semi-Bold"/>
                  <a:ea typeface="Montserrat School Semi-Bold"/>
                  <a:cs typeface="Montserrat School Semi-Bold"/>
                  <a:sym typeface="Montserrat School Semi-Bold"/>
                </a:rPr>
                <a:t>Monday 30 November - First week of Advent </a:t>
              </a:r>
            </a:p>
          </p:txBody>
        </p:sp>
      </p:grpSp>
      <p:sp>
        <p:nvSpPr>
          <p:cNvPr id="15" name="TextBox 15"/>
          <p:cNvSpPr txBox="1"/>
          <p:nvPr/>
        </p:nvSpPr>
        <p:spPr>
          <a:xfrm>
            <a:off x="281827" y="1742568"/>
            <a:ext cx="8573528" cy="1653540"/>
          </a:xfrm>
          <a:prstGeom prst="rect">
            <a:avLst/>
          </a:prstGeom>
        </p:spPr>
        <p:txBody>
          <a:bodyPr lIns="0" tIns="0" rIns="0" bIns="0" rtlCol="0" anchor="t">
            <a:spAutoFit/>
          </a:bodyPr>
          <a:lstStyle/>
          <a:p>
            <a:pPr algn="ctr">
              <a:lnSpc>
                <a:spcPts val="3359"/>
              </a:lnSpc>
            </a:pPr>
            <a:r>
              <a:rPr lang="en-US" sz="2400">
                <a:solidFill>
                  <a:srgbClr val="222544"/>
                </a:solidFill>
                <a:latin typeface="Montserrat School"/>
                <a:ea typeface="Montserrat School"/>
                <a:cs typeface="Montserrat School"/>
                <a:sym typeface="Montserrat School"/>
              </a:rPr>
              <a:t>“Lord, I am not worthy to have you come under my roof, but only say the word, and my servant </a:t>
            </a:r>
          </a:p>
          <a:p>
            <a:pPr algn="ctr">
              <a:lnSpc>
                <a:spcPts val="3359"/>
              </a:lnSpc>
            </a:pPr>
            <a:r>
              <a:rPr lang="en-US" sz="2400">
                <a:solidFill>
                  <a:srgbClr val="222544"/>
                </a:solidFill>
                <a:latin typeface="Montserrat School"/>
                <a:ea typeface="Montserrat School"/>
                <a:cs typeface="Montserrat School"/>
                <a:sym typeface="Montserrat School"/>
              </a:rPr>
              <a:t>will be healed.”</a:t>
            </a:r>
          </a:p>
          <a:p>
            <a:pPr algn="ctr">
              <a:lnSpc>
                <a:spcPts val="3359"/>
              </a:lnSpc>
            </a:pPr>
            <a:r>
              <a:rPr lang="en-US" sz="2400">
                <a:solidFill>
                  <a:srgbClr val="222544"/>
                </a:solidFill>
                <a:latin typeface="Montserrat School"/>
                <a:ea typeface="Montserrat School"/>
                <a:cs typeface="Montserrat School"/>
                <a:sym typeface="Montserrat School"/>
              </a:rPr>
              <a:t> Matthew 8:8</a:t>
            </a:r>
          </a:p>
        </p:txBody>
      </p:sp>
      <p:sp>
        <p:nvSpPr>
          <p:cNvPr id="16" name="Freeform 16"/>
          <p:cNvSpPr/>
          <p:nvPr/>
        </p:nvSpPr>
        <p:spPr>
          <a:xfrm rot="-5400000">
            <a:off x="8364403" y="22991"/>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sp>
        <p:nvSpPr>
          <p:cNvPr id="17" name="Freeform 17"/>
          <p:cNvSpPr/>
          <p:nvPr/>
        </p:nvSpPr>
        <p:spPr>
          <a:xfrm rot="-2924229" flipH="1">
            <a:off x="10123047" y="7410139"/>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5"/>
                </a:ext>
              </a:extLst>
            </a:blip>
            <a:stretch>
              <a:fillRect l="-98048" t="-13842" r="-87464" b="-186699"/>
            </a:stretch>
          </a:blipFill>
        </p:spPr>
        <p:txBody>
          <a:bodyPr/>
          <a:lstStyle/>
          <a:p>
            <a:endParaRPr lang="en-GB"/>
          </a:p>
        </p:txBody>
      </p:sp>
      <p:sp>
        <p:nvSpPr>
          <p:cNvPr id="18" name="TextBox 18"/>
          <p:cNvSpPr txBox="1"/>
          <p:nvPr/>
        </p:nvSpPr>
        <p:spPr>
          <a:xfrm>
            <a:off x="281827" y="1151002"/>
            <a:ext cx="3460706"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The Word</a:t>
            </a:r>
          </a:p>
        </p:txBody>
      </p:sp>
      <p:sp>
        <p:nvSpPr>
          <p:cNvPr id="19" name="TextBox 19"/>
          <p:cNvSpPr txBox="1"/>
          <p:nvPr/>
        </p:nvSpPr>
        <p:spPr>
          <a:xfrm>
            <a:off x="281827" y="3110358"/>
            <a:ext cx="202093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Reflection</a:t>
            </a:r>
          </a:p>
        </p:txBody>
      </p:sp>
      <p:sp>
        <p:nvSpPr>
          <p:cNvPr id="20" name="TextBox 20"/>
          <p:cNvSpPr txBox="1"/>
          <p:nvPr/>
        </p:nvSpPr>
        <p:spPr>
          <a:xfrm>
            <a:off x="281827" y="3856164"/>
            <a:ext cx="8573528" cy="6261100"/>
          </a:xfrm>
          <a:prstGeom prst="rect">
            <a:avLst/>
          </a:prstGeom>
        </p:spPr>
        <p:txBody>
          <a:bodyPr lIns="0" tIns="0" rIns="0" bIns="0" rtlCol="0" anchor="t">
            <a:spAutoFit/>
          </a:bodyPr>
          <a:lstStyle/>
          <a:p>
            <a:pPr algn="l">
              <a:lnSpc>
                <a:spcPts val="3499"/>
              </a:lnSpc>
            </a:pPr>
            <a:r>
              <a:rPr lang="en-US" sz="2499">
                <a:solidFill>
                  <a:srgbClr val="222544"/>
                </a:solidFill>
                <a:latin typeface="Montserrat School"/>
                <a:ea typeface="Montserrat School"/>
                <a:cs typeface="Montserrat School"/>
                <a:sym typeface="Montserrat School"/>
              </a:rPr>
              <a:t>In today's Gospel, a Roman centurion comes to Jesus because someone in his care is suffering.</a:t>
            </a:r>
          </a:p>
          <a:p>
            <a:pPr algn="l">
              <a:lnSpc>
                <a:spcPts val="3499"/>
              </a:lnSpc>
            </a:pPr>
            <a:r>
              <a:rPr lang="en-US" sz="2499">
                <a:solidFill>
                  <a:srgbClr val="222544"/>
                </a:solidFill>
                <a:latin typeface="Montserrat School"/>
                <a:ea typeface="Montserrat School"/>
                <a:cs typeface="Montserrat School"/>
                <a:sym typeface="Montserrat School"/>
              </a:rPr>
              <a:t>The centurion is a Roman military officer, known as having authority, but he recognises that he cannot fix everything himself. He trusts Jesus enough to ask for help.</a:t>
            </a:r>
          </a:p>
          <a:p>
            <a:pPr algn="l">
              <a:lnSpc>
                <a:spcPts val="2380"/>
              </a:lnSpc>
            </a:pPr>
            <a:endParaRPr lang="en-US" sz="2499">
              <a:solidFill>
                <a:srgbClr val="222544"/>
              </a:solidFill>
              <a:latin typeface="Montserrat School"/>
              <a:ea typeface="Montserrat School"/>
              <a:cs typeface="Montserrat School"/>
              <a:sym typeface="Montserrat School"/>
            </a:endParaRPr>
          </a:p>
          <a:p>
            <a:pPr algn="l">
              <a:lnSpc>
                <a:spcPts val="3499"/>
              </a:lnSpc>
            </a:pPr>
            <a:r>
              <a:rPr lang="en-US" sz="2499">
                <a:solidFill>
                  <a:srgbClr val="222544"/>
                </a:solidFill>
                <a:latin typeface="Montserrat School"/>
                <a:ea typeface="Montserrat School"/>
                <a:cs typeface="Montserrat School"/>
                <a:sym typeface="Montserrat School"/>
              </a:rPr>
              <a:t>Jesus is amazed by his faith. Although the centurion comes from a different background, Jesus looks beyond these differences and recognises his faith. </a:t>
            </a:r>
          </a:p>
          <a:p>
            <a:pPr algn="l">
              <a:lnSpc>
                <a:spcPts val="2380"/>
              </a:lnSpc>
            </a:pPr>
            <a:endParaRPr lang="en-US" sz="2499">
              <a:solidFill>
                <a:srgbClr val="222544"/>
              </a:solidFill>
              <a:latin typeface="Montserrat School"/>
              <a:ea typeface="Montserrat School"/>
              <a:cs typeface="Montserrat School"/>
              <a:sym typeface="Montserrat School"/>
            </a:endParaRPr>
          </a:p>
          <a:p>
            <a:pPr algn="l">
              <a:lnSpc>
                <a:spcPts val="3499"/>
              </a:lnSpc>
            </a:pPr>
            <a:r>
              <a:rPr lang="en-US" sz="2499">
                <a:solidFill>
                  <a:srgbClr val="222544"/>
                </a:solidFill>
                <a:latin typeface="Montserrat School"/>
                <a:ea typeface="Montserrat School"/>
                <a:cs typeface="Montserrat School"/>
                <a:sym typeface="Montserrat School"/>
              </a:rPr>
              <a:t>God's love is for everyone. What is also striking is that the centurion's hope is for someone else. </a:t>
            </a:r>
          </a:p>
          <a:p>
            <a:pPr algn="l">
              <a:lnSpc>
                <a:spcPts val="3499"/>
              </a:lnSpc>
            </a:pPr>
            <a:r>
              <a:rPr lang="en-US" sz="2499">
                <a:solidFill>
                  <a:srgbClr val="222544"/>
                </a:solidFill>
                <a:latin typeface="Montserrat School"/>
                <a:ea typeface="Montserrat School"/>
                <a:cs typeface="Montserrat School"/>
                <a:sym typeface="Montserrat School"/>
              </a:rPr>
              <a:t>Advent invites us to look beyond ourselves too.</a:t>
            </a:r>
          </a:p>
          <a:p>
            <a:pPr algn="ctr">
              <a:lnSpc>
                <a:spcPts val="3499"/>
              </a:lnSpc>
            </a:pPr>
            <a:endParaRPr lang="en-US" sz="2499">
              <a:solidFill>
                <a:srgbClr val="222544"/>
              </a:solidFill>
              <a:latin typeface="Montserrat School"/>
              <a:ea typeface="Montserrat School"/>
              <a:cs typeface="Montserrat School"/>
              <a:sym typeface="Montserrat School"/>
            </a:endParaRPr>
          </a:p>
        </p:txBody>
      </p:sp>
      <p:grpSp>
        <p:nvGrpSpPr>
          <p:cNvPr id="21" name="Group 21"/>
          <p:cNvGrpSpPr/>
          <p:nvPr/>
        </p:nvGrpSpPr>
        <p:grpSpPr>
          <a:xfrm>
            <a:off x="15297383" y="7375040"/>
            <a:ext cx="2877475" cy="3936489"/>
            <a:chOff x="0" y="0"/>
            <a:chExt cx="3836634" cy="5248653"/>
          </a:xfrm>
        </p:grpSpPr>
        <p:grpSp>
          <p:nvGrpSpPr>
            <p:cNvPr id="22" name="Group 22"/>
            <p:cNvGrpSpPr/>
            <p:nvPr/>
          </p:nvGrpSpPr>
          <p:grpSpPr>
            <a:xfrm>
              <a:off x="182146" y="0"/>
              <a:ext cx="3461086" cy="3461086"/>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24" name="TextBox 2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5" name="Freeform 25"/>
            <p:cNvSpPr/>
            <p:nvPr/>
          </p:nvSpPr>
          <p:spPr>
            <a:xfrm>
              <a:off x="40944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6" name="TextBox 26"/>
            <p:cNvSpPr txBox="1"/>
            <p:nvPr/>
          </p:nvSpPr>
          <p:spPr>
            <a:xfrm>
              <a:off x="182146"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Hope</a:t>
              </a:r>
            </a:p>
          </p:txBody>
        </p:sp>
        <p:sp>
          <p:nvSpPr>
            <p:cNvPr id="27" name="Freeform 27"/>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10013168" y="2470117"/>
            <a:ext cx="7556586" cy="4745309"/>
            <a:chOff x="0" y="0"/>
            <a:chExt cx="1061776" cy="666763"/>
          </a:xfrm>
        </p:grpSpPr>
        <p:sp>
          <p:nvSpPr>
            <p:cNvPr id="7" name="Freeform 7"/>
            <p:cNvSpPr/>
            <p:nvPr/>
          </p:nvSpPr>
          <p:spPr>
            <a:xfrm>
              <a:off x="0" y="0"/>
              <a:ext cx="1061776" cy="666763"/>
            </a:xfrm>
            <a:custGeom>
              <a:avLst/>
              <a:gdLst/>
              <a:ahLst/>
              <a:cxnLst/>
              <a:rect l="l" t="t" r="r" b="b"/>
              <a:pathLst>
                <a:path w="1061776" h="666763">
                  <a:moveTo>
                    <a:pt x="0" y="0"/>
                  </a:moveTo>
                  <a:lnTo>
                    <a:pt x="1061776" y="0"/>
                  </a:lnTo>
                  <a:lnTo>
                    <a:pt x="1061776" y="666763"/>
                  </a:lnTo>
                  <a:lnTo>
                    <a:pt x="0" y="666763"/>
                  </a:lnTo>
                  <a:close/>
                </a:path>
              </a:pathLst>
            </a:custGeom>
            <a:blipFill>
              <a:blip r:embed="rId4"/>
              <a:stretch>
                <a:fillRect t="-3081" b="-3081"/>
              </a:stretch>
            </a:blipFill>
          </p:spPr>
          <p:txBody>
            <a:bodyPr/>
            <a:lstStyle/>
            <a:p>
              <a:endParaRPr lang="en-GB"/>
            </a:p>
          </p:txBody>
        </p:sp>
      </p:grpSp>
      <p:grpSp>
        <p:nvGrpSpPr>
          <p:cNvPr id="8" name="Group 8"/>
          <p:cNvGrpSpPr/>
          <p:nvPr/>
        </p:nvGrpSpPr>
        <p:grpSpPr>
          <a:xfrm>
            <a:off x="-849805" y="-234640"/>
            <a:ext cx="11576203" cy="1263340"/>
            <a:chOff x="0" y="0"/>
            <a:chExt cx="15434937" cy="1684453"/>
          </a:xfrm>
        </p:grpSpPr>
        <p:grpSp>
          <p:nvGrpSpPr>
            <p:cNvPr id="9" name="Group 9"/>
            <p:cNvGrpSpPr/>
            <p:nvPr/>
          </p:nvGrpSpPr>
          <p:grpSpPr>
            <a:xfrm>
              <a:off x="0" y="0"/>
              <a:ext cx="15434937" cy="1684453"/>
              <a:chOff x="0" y="0"/>
              <a:chExt cx="3048877" cy="332731"/>
            </a:xfrm>
          </p:grpSpPr>
          <p:sp>
            <p:nvSpPr>
              <p:cNvPr id="10" name="Freeform 10"/>
              <p:cNvSpPr/>
              <p:nvPr/>
            </p:nvSpPr>
            <p:spPr>
              <a:xfrm>
                <a:off x="0" y="0"/>
                <a:ext cx="3048876" cy="332731"/>
              </a:xfrm>
              <a:custGeom>
                <a:avLst/>
                <a:gdLst/>
                <a:ahLst/>
                <a:cxnLst/>
                <a:rect l="l" t="t" r="r" b="b"/>
                <a:pathLst>
                  <a:path w="3048876" h="332731">
                    <a:moveTo>
                      <a:pt x="2845676" y="0"/>
                    </a:moveTo>
                    <a:cubicBezTo>
                      <a:pt x="2957901" y="0"/>
                      <a:pt x="3048876" y="74484"/>
                      <a:pt x="3048876" y="166366"/>
                    </a:cubicBezTo>
                    <a:cubicBezTo>
                      <a:pt x="3048876" y="258247"/>
                      <a:pt x="2957901" y="332731"/>
                      <a:pt x="2845676"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11" name="TextBox 11"/>
              <p:cNvSpPr txBox="1"/>
              <p:nvPr/>
            </p:nvSpPr>
            <p:spPr>
              <a:xfrm>
                <a:off x="0" y="-38100"/>
                <a:ext cx="3048877" cy="370831"/>
              </a:xfrm>
              <a:prstGeom prst="rect">
                <a:avLst/>
              </a:prstGeom>
            </p:spPr>
            <p:txBody>
              <a:bodyPr lIns="50800" tIns="50800" rIns="50800" bIns="50800" rtlCol="0" anchor="ctr"/>
              <a:lstStyle/>
              <a:p>
                <a:pPr algn="ctr">
                  <a:lnSpc>
                    <a:spcPts val="2659"/>
                  </a:lnSpc>
                </a:pPr>
                <a:endParaRPr/>
              </a:p>
            </p:txBody>
          </p:sp>
        </p:grpSp>
        <p:sp>
          <p:nvSpPr>
            <p:cNvPr id="12" name="Freeform 12"/>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 name="TextBox 13"/>
            <p:cNvSpPr txBox="1"/>
            <p:nvPr/>
          </p:nvSpPr>
          <p:spPr>
            <a:xfrm>
              <a:off x="1826614" y="605329"/>
              <a:ext cx="13299808" cy="688382"/>
            </a:xfrm>
            <a:prstGeom prst="rect">
              <a:avLst/>
            </a:prstGeom>
          </p:spPr>
          <p:txBody>
            <a:bodyPr lIns="0" tIns="0" rIns="0" bIns="0" rtlCol="0" anchor="t">
              <a:spAutoFit/>
            </a:bodyPr>
            <a:lstStyle/>
            <a:p>
              <a:pPr algn="ctr">
                <a:lnSpc>
                  <a:spcPts val="4486"/>
                </a:lnSpc>
              </a:pPr>
              <a:r>
                <a:rPr lang="en-US" sz="3204" b="1">
                  <a:solidFill>
                    <a:srgbClr val="FFFFFF"/>
                  </a:solidFill>
                  <a:latin typeface="Montserrat School Semi-Bold"/>
                  <a:ea typeface="Montserrat School Semi-Bold"/>
                  <a:cs typeface="Montserrat School Semi-Bold"/>
                  <a:sym typeface="Montserrat School Semi-Bold"/>
                </a:rPr>
                <a:t>Monday 30 November - First week of Advent </a:t>
              </a:r>
            </a:p>
          </p:txBody>
        </p:sp>
      </p:grpSp>
      <p:sp>
        <p:nvSpPr>
          <p:cNvPr id="14" name="TextBox 14"/>
          <p:cNvSpPr txBox="1"/>
          <p:nvPr/>
        </p:nvSpPr>
        <p:spPr>
          <a:xfrm>
            <a:off x="421825" y="6969940"/>
            <a:ext cx="1904431"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Mission</a:t>
            </a:r>
          </a:p>
        </p:txBody>
      </p:sp>
      <p:sp>
        <p:nvSpPr>
          <p:cNvPr id="15" name="TextBox 15"/>
          <p:cNvSpPr txBox="1"/>
          <p:nvPr/>
        </p:nvSpPr>
        <p:spPr>
          <a:xfrm>
            <a:off x="421825" y="4427347"/>
            <a:ext cx="8092520" cy="2389505"/>
          </a:xfrm>
          <a:prstGeom prst="rect">
            <a:avLst/>
          </a:prstGeom>
        </p:spPr>
        <p:txBody>
          <a:bodyPr lIns="0" tIns="0" rIns="0" bIns="0" rtlCol="0" anchor="t">
            <a:spAutoFit/>
          </a:bodyPr>
          <a:lstStyle/>
          <a:p>
            <a:pPr algn="l">
              <a:lnSpc>
                <a:spcPts val="3220"/>
              </a:lnSpc>
            </a:pPr>
            <a:r>
              <a:rPr lang="en-US" sz="2300" dirty="0">
                <a:solidFill>
                  <a:srgbClr val="222544"/>
                </a:solidFill>
                <a:latin typeface="Montserrat School"/>
                <a:ea typeface="Montserrat School"/>
                <a:cs typeface="Montserrat School"/>
                <a:sym typeface="Montserrat School"/>
              </a:rPr>
              <a:t>God of hope,</a:t>
            </a:r>
          </a:p>
          <a:p>
            <a:pPr algn="l">
              <a:lnSpc>
                <a:spcPts val="3220"/>
              </a:lnSpc>
            </a:pPr>
            <a:r>
              <a:rPr lang="en-US" sz="2300" dirty="0">
                <a:solidFill>
                  <a:srgbClr val="222544"/>
                </a:solidFill>
                <a:latin typeface="Montserrat School"/>
                <a:ea typeface="Montserrat School"/>
                <a:cs typeface="Montserrat School"/>
                <a:sym typeface="Montserrat School"/>
              </a:rPr>
              <a:t>open our eyes to the needs of our </a:t>
            </a:r>
            <a:r>
              <a:rPr lang="en-US" sz="2300" dirty="0" err="1">
                <a:solidFill>
                  <a:srgbClr val="222544"/>
                </a:solidFill>
                <a:latin typeface="Montserrat School"/>
                <a:ea typeface="Montserrat School"/>
                <a:cs typeface="Montserrat School"/>
                <a:sym typeface="Montserrat School"/>
              </a:rPr>
              <a:t>neighbours</a:t>
            </a:r>
            <a:r>
              <a:rPr lang="en-US" sz="2300" dirty="0">
                <a:solidFill>
                  <a:srgbClr val="222544"/>
                </a:solidFill>
                <a:latin typeface="Montserrat School"/>
                <a:ea typeface="Montserrat School"/>
                <a:cs typeface="Montserrat School"/>
                <a:sym typeface="Montserrat School"/>
              </a:rPr>
              <a:t>.</a:t>
            </a:r>
          </a:p>
          <a:p>
            <a:pPr algn="l">
              <a:lnSpc>
                <a:spcPts val="3220"/>
              </a:lnSpc>
            </a:pPr>
            <a:r>
              <a:rPr lang="en-US" sz="2300" dirty="0">
                <a:solidFill>
                  <a:srgbClr val="222544"/>
                </a:solidFill>
                <a:latin typeface="Montserrat School"/>
                <a:ea typeface="Montserrat School"/>
                <a:cs typeface="Montserrat School"/>
                <a:sym typeface="Montserrat School"/>
              </a:rPr>
              <a:t>Help us recognise everyone's dignity</a:t>
            </a:r>
          </a:p>
          <a:p>
            <a:pPr algn="l">
              <a:lnSpc>
                <a:spcPts val="3220"/>
              </a:lnSpc>
            </a:pPr>
            <a:r>
              <a:rPr lang="en-US" sz="2300" dirty="0">
                <a:solidFill>
                  <a:srgbClr val="222544"/>
                </a:solidFill>
                <a:latin typeface="Montserrat School"/>
                <a:ea typeface="Montserrat School"/>
                <a:cs typeface="Montserrat School"/>
                <a:sym typeface="Montserrat School"/>
              </a:rPr>
              <a:t>and be ambassadors of hope,</a:t>
            </a:r>
          </a:p>
          <a:p>
            <a:pPr algn="l">
              <a:lnSpc>
                <a:spcPts val="3220"/>
              </a:lnSpc>
            </a:pPr>
            <a:r>
              <a:rPr lang="en-US" sz="2300" dirty="0">
                <a:solidFill>
                  <a:srgbClr val="222544"/>
                </a:solidFill>
                <a:latin typeface="Montserrat School"/>
                <a:ea typeface="Montserrat School"/>
                <a:cs typeface="Montserrat School"/>
                <a:sym typeface="Montserrat School"/>
              </a:rPr>
              <a:t>so that all people may flourish.</a:t>
            </a:r>
          </a:p>
          <a:p>
            <a:pPr algn="l">
              <a:lnSpc>
                <a:spcPts val="3220"/>
              </a:lnSpc>
            </a:pPr>
            <a:r>
              <a:rPr lang="en-US" sz="2300" dirty="0">
                <a:solidFill>
                  <a:srgbClr val="222544"/>
                </a:solidFill>
                <a:latin typeface="Montserrat School"/>
                <a:ea typeface="Montserrat School"/>
                <a:cs typeface="Montserrat School"/>
                <a:sym typeface="Montserrat School"/>
              </a:rPr>
              <a:t>Amen.</a:t>
            </a:r>
          </a:p>
        </p:txBody>
      </p:sp>
      <p:sp>
        <p:nvSpPr>
          <p:cNvPr id="16" name="TextBox 16"/>
          <p:cNvSpPr txBox="1"/>
          <p:nvPr/>
        </p:nvSpPr>
        <p:spPr>
          <a:xfrm>
            <a:off x="421825" y="1702030"/>
            <a:ext cx="8092520" cy="198945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Who or what are you hopeful for this Advent?</a:t>
            </a:r>
          </a:p>
          <a:p>
            <a:pPr algn="l">
              <a:lnSpc>
                <a:spcPts val="3220"/>
              </a:lnSpc>
            </a:pPr>
            <a:r>
              <a:rPr lang="en-US" sz="2300">
                <a:solidFill>
                  <a:srgbClr val="222544"/>
                </a:solidFill>
                <a:latin typeface="Montserrat School"/>
                <a:ea typeface="Montserrat School"/>
                <a:cs typeface="Montserrat School"/>
                <a:sym typeface="Montserrat School"/>
              </a:rPr>
              <a:t>Share your hope, write it on the board or create a hope-inspired decora</a:t>
            </a:r>
            <a:r>
              <a:rPr lang="en-US" sz="2300" u="none">
                <a:solidFill>
                  <a:srgbClr val="222544"/>
                </a:solidFill>
                <a:latin typeface="Montserrat School"/>
                <a:ea typeface="Montserrat School"/>
                <a:cs typeface="Montserrat School"/>
                <a:sym typeface="Montserrat School"/>
              </a:rPr>
              <a:t>tio</a:t>
            </a:r>
            <a:r>
              <a:rPr lang="en-US" sz="2300">
                <a:solidFill>
                  <a:srgbClr val="222544"/>
                </a:solidFill>
                <a:latin typeface="Montserrat School"/>
                <a:ea typeface="Montserrat School"/>
                <a:cs typeface="Montserrat School"/>
                <a:sym typeface="Montserrat School"/>
              </a:rPr>
              <a:t>n </a:t>
            </a:r>
            <a:r>
              <a:rPr lang="en-US" sz="2300" u="none">
                <a:solidFill>
                  <a:srgbClr val="222544"/>
                </a:solidFill>
                <a:latin typeface="Montserrat School"/>
                <a:ea typeface="Montserrat School"/>
                <a:cs typeface="Montserrat School"/>
                <a:sym typeface="Montserrat School"/>
              </a:rPr>
              <a:t>f</a:t>
            </a:r>
            <a:r>
              <a:rPr lang="en-US" sz="2300">
                <a:solidFill>
                  <a:srgbClr val="222544"/>
                </a:solidFill>
                <a:latin typeface="Montserrat School"/>
                <a:ea typeface="Montserrat School"/>
                <a:cs typeface="Montserrat School"/>
                <a:sym typeface="Montserrat School"/>
              </a:rPr>
              <a:t>or your cl</a:t>
            </a:r>
            <a:r>
              <a:rPr lang="en-US" sz="2300" u="none">
                <a:solidFill>
                  <a:srgbClr val="222544"/>
                </a:solidFill>
                <a:latin typeface="Montserrat School"/>
                <a:ea typeface="Montserrat School"/>
                <a:cs typeface="Montserrat School"/>
                <a:sym typeface="Montserrat School"/>
              </a:rPr>
              <a:t>as</a:t>
            </a:r>
            <a:r>
              <a:rPr lang="en-US" sz="2300">
                <a:solidFill>
                  <a:srgbClr val="222544"/>
                </a:solidFill>
                <a:latin typeface="Montserrat School"/>
                <a:ea typeface="Montserrat School"/>
                <a:cs typeface="Montserrat School"/>
                <a:sym typeface="Montserrat School"/>
              </a:rPr>
              <a:t>sroom.</a:t>
            </a:r>
          </a:p>
          <a:p>
            <a:pPr algn="l">
              <a:lnSpc>
                <a:spcPts val="3220"/>
              </a:lnSpc>
            </a:pPr>
            <a:r>
              <a:rPr lang="en-US" sz="2300">
                <a:solidFill>
                  <a:srgbClr val="222544"/>
                </a:solidFill>
                <a:latin typeface="Montserrat School"/>
                <a:ea typeface="Montserrat School"/>
                <a:cs typeface="Montserrat School"/>
                <a:sym typeface="Montserrat School"/>
              </a:rPr>
              <a:t>Watch </a:t>
            </a:r>
            <a:r>
              <a:rPr lang="en-US" sz="2300" b="1" u="sng">
                <a:solidFill>
                  <a:srgbClr val="222544"/>
                </a:solidFill>
                <a:latin typeface="Montserrat School Semi-Bold"/>
                <a:ea typeface="Montserrat School Semi-Bold"/>
                <a:cs typeface="Montserrat School Semi-Bold"/>
                <a:sym typeface="Montserrat School Semi-Bold"/>
                <a:hlinkClick r:id="rId6" tooltip="https://www.youtube.com/watch?v=qQEifPgHqbA"/>
              </a:rPr>
              <a:t>CAFOD’s Hope reflection for young people</a:t>
            </a:r>
            <a:r>
              <a:rPr lang="en-US" sz="2300">
                <a:solidFill>
                  <a:srgbClr val="222544"/>
                </a:solidFill>
                <a:latin typeface="Montserrat School"/>
                <a:ea typeface="Montserrat School"/>
                <a:cs typeface="Montserrat School"/>
                <a:sym typeface="Montserrat School"/>
              </a:rPr>
              <a:t> for inspiration!</a:t>
            </a:r>
          </a:p>
        </p:txBody>
      </p:sp>
      <p:sp>
        <p:nvSpPr>
          <p:cNvPr id="17" name="TextBox 17"/>
          <p:cNvSpPr txBox="1"/>
          <p:nvPr/>
        </p:nvSpPr>
        <p:spPr>
          <a:xfrm>
            <a:off x="421825" y="1101955"/>
            <a:ext cx="2903859"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Respond</a:t>
            </a:r>
          </a:p>
        </p:txBody>
      </p:sp>
      <p:sp>
        <p:nvSpPr>
          <p:cNvPr id="18" name="TextBox 18"/>
          <p:cNvSpPr txBox="1"/>
          <p:nvPr/>
        </p:nvSpPr>
        <p:spPr>
          <a:xfrm>
            <a:off x="421825" y="3827272"/>
            <a:ext cx="3808862"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Let us pray</a:t>
            </a:r>
          </a:p>
        </p:txBody>
      </p:sp>
      <p:sp>
        <p:nvSpPr>
          <p:cNvPr id="19" name="TextBox 19"/>
          <p:cNvSpPr txBox="1"/>
          <p:nvPr/>
        </p:nvSpPr>
        <p:spPr>
          <a:xfrm>
            <a:off x="421825" y="7562654"/>
            <a:ext cx="8300940" cy="2715895"/>
          </a:xfrm>
          <a:prstGeom prst="rect">
            <a:avLst/>
          </a:prstGeom>
        </p:spPr>
        <p:txBody>
          <a:bodyPr lIns="0" tIns="0" rIns="0" bIns="0" rtlCol="0" anchor="t">
            <a:spAutoFit/>
          </a:bodyPr>
          <a:lstStyle/>
          <a:p>
            <a:pPr algn="l">
              <a:lnSpc>
                <a:spcPts val="3080"/>
              </a:lnSpc>
            </a:pPr>
            <a:r>
              <a:rPr lang="en-US" sz="2200">
                <a:solidFill>
                  <a:srgbClr val="222544"/>
                </a:solidFill>
                <a:latin typeface="Montserrat School"/>
                <a:ea typeface="Montserrat School"/>
                <a:cs typeface="Montserrat School"/>
                <a:sym typeface="Montserrat School"/>
              </a:rPr>
              <a:t>The 2025 Jubilee Year called us to be Pilgrims of Hope, working for a better world where everyone and creation can flourish.</a:t>
            </a:r>
          </a:p>
          <a:p>
            <a:pPr algn="l">
              <a:lnSpc>
                <a:spcPts val="3080"/>
              </a:lnSpc>
            </a:pPr>
            <a:r>
              <a:rPr lang="en-US" sz="2200">
                <a:solidFill>
                  <a:srgbClr val="222544"/>
                </a:solidFill>
                <a:latin typeface="Montserrat School"/>
                <a:ea typeface="Montserrat School"/>
                <a:cs typeface="Montserrat School"/>
                <a:sym typeface="Montserrat School"/>
              </a:rPr>
              <a:t>Keep that hope alive by revisiting your school's Jubilee Pledge.</a:t>
            </a:r>
          </a:p>
          <a:p>
            <a:pPr algn="l">
              <a:lnSpc>
                <a:spcPts val="3080"/>
              </a:lnSpc>
            </a:pPr>
            <a:r>
              <a:rPr lang="en-US" sz="2200">
                <a:solidFill>
                  <a:srgbClr val="222544"/>
                </a:solidFill>
                <a:latin typeface="Montserrat School"/>
                <a:ea typeface="Montserrat School"/>
                <a:cs typeface="Montserrat School"/>
                <a:sym typeface="Montserrat School"/>
              </a:rPr>
              <a:t>What small action can you take today to help live it out?</a:t>
            </a:r>
          </a:p>
          <a:p>
            <a:pPr algn="l">
              <a:lnSpc>
                <a:spcPts val="3080"/>
              </a:lnSpc>
            </a:pPr>
            <a:endParaRPr lang="en-US" sz="2200">
              <a:solidFill>
                <a:srgbClr val="222544"/>
              </a:solidFill>
              <a:latin typeface="Montserrat School"/>
              <a:ea typeface="Montserrat School"/>
              <a:cs typeface="Montserrat School"/>
              <a:sym typeface="Montserrat School"/>
            </a:endParaRPr>
          </a:p>
        </p:txBody>
      </p:sp>
      <p:sp>
        <p:nvSpPr>
          <p:cNvPr id="20" name="TextBox 20"/>
          <p:cNvSpPr txBox="1"/>
          <p:nvPr/>
        </p:nvSpPr>
        <p:spPr>
          <a:xfrm>
            <a:off x="9974948" y="8009377"/>
            <a:ext cx="5322435" cy="1812925"/>
          </a:xfrm>
          <a:prstGeom prst="rect">
            <a:avLst/>
          </a:prstGeom>
        </p:spPr>
        <p:txBody>
          <a:bodyPr lIns="0" tIns="0" rIns="0" bIns="0" rtlCol="0" anchor="t">
            <a:spAutoFit/>
          </a:bodyPr>
          <a:lstStyle/>
          <a:p>
            <a:pPr algn="l">
              <a:lnSpc>
                <a:spcPts val="3779"/>
              </a:lnSpc>
            </a:pPr>
            <a:r>
              <a:rPr lang="en-US" sz="2699">
                <a:solidFill>
                  <a:srgbClr val="222544"/>
                </a:solidFill>
                <a:latin typeface="Montserrat School"/>
                <a:ea typeface="Montserrat School"/>
                <a:cs typeface="Montserrat School"/>
                <a:sym typeface="Montserrat School"/>
              </a:rPr>
              <a:t>Explore CAFOD’s</a:t>
            </a:r>
            <a:r>
              <a:rPr lang="en-US" sz="2699" b="1">
                <a:solidFill>
                  <a:srgbClr val="222544"/>
                </a:solidFill>
                <a:latin typeface="Montserrat School Semi-Bold"/>
                <a:ea typeface="Montserrat School Semi-Bold"/>
                <a:cs typeface="Montserrat School Semi-Bold"/>
                <a:sym typeface="Montserrat School Semi-Bold"/>
              </a:rPr>
              <a:t> </a:t>
            </a:r>
            <a:r>
              <a:rPr lang="en-US" sz="2699" b="1" u="sng">
                <a:solidFill>
                  <a:srgbClr val="222544"/>
                </a:solidFill>
                <a:latin typeface="Montserrat School Semi-Bold"/>
                <a:ea typeface="Montserrat School Semi-Bold"/>
                <a:cs typeface="Montserrat School Semi-Bold"/>
                <a:sym typeface="Montserrat School Semi-Bold"/>
                <a:hlinkClick r:id="rId7" tooltip="https://cafod.org.uk/jubilee-schools/ways-to-take-action"/>
              </a:rPr>
              <a:t>Ways to live out your Jubilee Pledge</a:t>
            </a:r>
            <a:r>
              <a:rPr lang="en-US" sz="2699" b="1">
                <a:solidFill>
                  <a:srgbClr val="222544"/>
                </a:solidFill>
                <a:latin typeface="Montserrat School Semi-Bold"/>
                <a:ea typeface="Montserrat School Semi-Bold"/>
                <a:cs typeface="Montserrat School Semi-Bold"/>
                <a:sym typeface="Montserrat School Semi-Bold"/>
              </a:rPr>
              <a:t> </a:t>
            </a:r>
          </a:p>
          <a:p>
            <a:pPr algn="l">
              <a:lnSpc>
                <a:spcPts val="3779"/>
              </a:lnSpc>
            </a:pPr>
            <a:r>
              <a:rPr lang="en-US" sz="2699">
                <a:solidFill>
                  <a:srgbClr val="222544"/>
                </a:solidFill>
                <a:latin typeface="Montserrat School"/>
                <a:ea typeface="Montserrat School"/>
                <a:cs typeface="Montserrat School"/>
                <a:sym typeface="Montserrat School"/>
              </a:rPr>
              <a:t>for more inspiration!</a:t>
            </a:r>
          </a:p>
          <a:p>
            <a:pPr algn="l">
              <a:lnSpc>
                <a:spcPts val="3220"/>
              </a:lnSpc>
            </a:pPr>
            <a:endParaRPr lang="en-US" sz="2699">
              <a:solidFill>
                <a:srgbClr val="222544"/>
              </a:solidFill>
              <a:latin typeface="Montserrat School"/>
              <a:ea typeface="Montserrat School"/>
              <a:cs typeface="Montserrat School"/>
              <a:sym typeface="Montserrat School"/>
            </a:endParaRPr>
          </a:p>
        </p:txBody>
      </p:sp>
      <p:grpSp>
        <p:nvGrpSpPr>
          <p:cNvPr id="21" name="Group 21"/>
          <p:cNvGrpSpPr/>
          <p:nvPr/>
        </p:nvGrpSpPr>
        <p:grpSpPr>
          <a:xfrm>
            <a:off x="15297383" y="7375040"/>
            <a:ext cx="2877475" cy="3936489"/>
            <a:chOff x="0" y="0"/>
            <a:chExt cx="3836634" cy="5248653"/>
          </a:xfrm>
        </p:grpSpPr>
        <p:grpSp>
          <p:nvGrpSpPr>
            <p:cNvPr id="22" name="Group 22"/>
            <p:cNvGrpSpPr/>
            <p:nvPr/>
          </p:nvGrpSpPr>
          <p:grpSpPr>
            <a:xfrm>
              <a:off x="182146" y="0"/>
              <a:ext cx="3461086" cy="3461086"/>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24" name="TextBox 2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5" name="Freeform 25"/>
            <p:cNvSpPr/>
            <p:nvPr/>
          </p:nvSpPr>
          <p:spPr>
            <a:xfrm>
              <a:off x="40944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6" name="TextBox 26"/>
            <p:cNvSpPr txBox="1"/>
            <p:nvPr/>
          </p:nvSpPr>
          <p:spPr>
            <a:xfrm>
              <a:off x="182146"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Hope</a:t>
              </a:r>
            </a:p>
          </p:txBody>
        </p:sp>
        <p:sp>
          <p:nvSpPr>
            <p:cNvPr id="27" name="Freeform 27"/>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grpSp>
      <p:sp>
        <p:nvSpPr>
          <p:cNvPr id="28" name="Freeform 28"/>
          <p:cNvSpPr/>
          <p:nvPr/>
        </p:nvSpPr>
        <p:spPr>
          <a:xfrm rot="-5400000">
            <a:off x="7622380" y="514909"/>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10"/>
                </a:ext>
              </a:extLst>
            </a:blip>
            <a:stretch>
              <a:fillRect l="-238232" t="-16109" b="-233656"/>
            </a:stretch>
          </a:blipFill>
        </p:spPr>
        <p:txBody>
          <a:bodyPr/>
          <a:lstStyle/>
          <a:p>
            <a:endParaRPr lang="en-GB"/>
          </a:p>
        </p:txBody>
      </p:sp>
      <p:sp>
        <p:nvSpPr>
          <p:cNvPr id="29" name="Freeform 29"/>
          <p:cNvSpPr/>
          <p:nvPr/>
        </p:nvSpPr>
        <p:spPr>
          <a:xfrm rot="-2924229" flipH="1">
            <a:off x="15931929" y="-350701"/>
            <a:ext cx="4485859" cy="4261531"/>
          </a:xfrm>
          <a:custGeom>
            <a:avLst/>
            <a:gdLst/>
            <a:ahLst/>
            <a:cxnLst/>
            <a:rect l="l" t="t" r="r" b="b"/>
            <a:pathLst>
              <a:path w="4485859" h="4261531">
                <a:moveTo>
                  <a:pt x="4485859" y="0"/>
                </a:moveTo>
                <a:lnTo>
                  <a:pt x="0" y="0"/>
                </a:lnTo>
                <a:lnTo>
                  <a:pt x="0" y="4261530"/>
                </a:lnTo>
                <a:lnTo>
                  <a:pt x="4485859" y="4261530"/>
                </a:lnTo>
                <a:lnTo>
                  <a:pt x="4485859" y="0"/>
                </a:lnTo>
                <a:close/>
              </a:path>
            </a:pathLst>
          </a:custGeom>
          <a:blipFill>
            <a:blip>
              <a:extLst>
                <a:ext uri="{96DAC541-7B7A-43D3-8B79-37D633B846F1}">
                  <asvg:svgBlip xmlns:asvg="http://schemas.microsoft.com/office/drawing/2016/SVG/main" r:embed="rId10"/>
                </a:ext>
              </a:extLst>
            </a:blip>
            <a:stretch>
              <a:fillRect l="-98048" t="-13842" r="-87464" b="-186699"/>
            </a:stretch>
          </a:blipFill>
        </p:spPr>
        <p:txBody>
          <a:bodyPr/>
          <a:lstStyle/>
          <a:p>
            <a:endParaRPr 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10022651" y="2895622"/>
            <a:ext cx="7386699" cy="5087488"/>
            <a:chOff x="0" y="0"/>
            <a:chExt cx="1318249" cy="907926"/>
          </a:xfrm>
        </p:grpSpPr>
        <p:sp>
          <p:nvSpPr>
            <p:cNvPr id="7" name="Freeform 7"/>
            <p:cNvSpPr/>
            <p:nvPr/>
          </p:nvSpPr>
          <p:spPr>
            <a:xfrm>
              <a:off x="0" y="0"/>
              <a:ext cx="1318249" cy="907926"/>
            </a:xfrm>
            <a:custGeom>
              <a:avLst/>
              <a:gdLst/>
              <a:ahLst/>
              <a:cxnLst/>
              <a:rect l="l" t="t" r="r" b="b"/>
              <a:pathLst>
                <a:path w="1318249" h="907926">
                  <a:moveTo>
                    <a:pt x="0" y="0"/>
                  </a:moveTo>
                  <a:lnTo>
                    <a:pt x="1318249" y="0"/>
                  </a:lnTo>
                  <a:lnTo>
                    <a:pt x="1318249" y="907926"/>
                  </a:lnTo>
                  <a:lnTo>
                    <a:pt x="0" y="907926"/>
                  </a:lnTo>
                  <a:close/>
                </a:path>
              </a:pathLst>
            </a:custGeom>
            <a:blipFill>
              <a:blip r:embed="rId4"/>
              <a:stretch>
                <a:fillRect l="-1614" r="-1614"/>
              </a:stretch>
            </a:blipFill>
          </p:spPr>
          <p:txBody>
            <a:bodyPr/>
            <a:lstStyle/>
            <a:p>
              <a:endParaRPr lang="en-GB"/>
            </a:p>
          </p:txBody>
        </p:sp>
      </p:grpSp>
      <p:sp>
        <p:nvSpPr>
          <p:cNvPr id="8" name="Freeform 8"/>
          <p:cNvSpPr/>
          <p:nvPr/>
        </p:nvSpPr>
        <p:spPr>
          <a:xfrm rot="-5400000">
            <a:off x="11492989" y="518993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5"/>
                </a:ext>
              </a:extLst>
            </a:blip>
            <a:stretch>
              <a:fillRect l="-279" t="-171027" r="-1768" b="-487889"/>
            </a:stretch>
          </a:blipFill>
        </p:spPr>
        <p:txBody>
          <a:bodyPr/>
          <a:lstStyle/>
          <a:p>
            <a:endParaRPr lang="en-GB"/>
          </a:p>
        </p:txBody>
      </p:sp>
      <p:grpSp>
        <p:nvGrpSpPr>
          <p:cNvPr id="9" name="Group 9"/>
          <p:cNvGrpSpPr/>
          <p:nvPr/>
        </p:nvGrpSpPr>
        <p:grpSpPr>
          <a:xfrm>
            <a:off x="-849805" y="-234640"/>
            <a:ext cx="11576203" cy="1263340"/>
            <a:chOff x="0" y="0"/>
            <a:chExt cx="15434937" cy="1684453"/>
          </a:xfrm>
        </p:grpSpPr>
        <p:grpSp>
          <p:nvGrpSpPr>
            <p:cNvPr id="10" name="Group 10"/>
            <p:cNvGrpSpPr/>
            <p:nvPr/>
          </p:nvGrpSpPr>
          <p:grpSpPr>
            <a:xfrm>
              <a:off x="0" y="0"/>
              <a:ext cx="15434937" cy="1684453"/>
              <a:chOff x="0" y="0"/>
              <a:chExt cx="3048877" cy="332731"/>
            </a:xfrm>
          </p:grpSpPr>
          <p:sp>
            <p:nvSpPr>
              <p:cNvPr id="11" name="Freeform 11"/>
              <p:cNvSpPr/>
              <p:nvPr/>
            </p:nvSpPr>
            <p:spPr>
              <a:xfrm>
                <a:off x="0" y="0"/>
                <a:ext cx="3048876" cy="332731"/>
              </a:xfrm>
              <a:custGeom>
                <a:avLst/>
                <a:gdLst/>
                <a:ahLst/>
                <a:cxnLst/>
                <a:rect l="l" t="t" r="r" b="b"/>
                <a:pathLst>
                  <a:path w="3048876" h="332731">
                    <a:moveTo>
                      <a:pt x="2845676" y="0"/>
                    </a:moveTo>
                    <a:cubicBezTo>
                      <a:pt x="2957901" y="0"/>
                      <a:pt x="3048876" y="74484"/>
                      <a:pt x="3048876" y="166366"/>
                    </a:cubicBezTo>
                    <a:cubicBezTo>
                      <a:pt x="3048876" y="258247"/>
                      <a:pt x="2957901" y="332731"/>
                      <a:pt x="2845676"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12" name="TextBox 12"/>
              <p:cNvSpPr txBox="1"/>
              <p:nvPr/>
            </p:nvSpPr>
            <p:spPr>
              <a:xfrm>
                <a:off x="0" y="-38100"/>
                <a:ext cx="3048877" cy="370831"/>
              </a:xfrm>
              <a:prstGeom prst="rect">
                <a:avLst/>
              </a:prstGeom>
            </p:spPr>
            <p:txBody>
              <a:bodyPr lIns="50800" tIns="50800" rIns="50800" bIns="50800" rtlCol="0" anchor="ctr"/>
              <a:lstStyle/>
              <a:p>
                <a:pPr algn="l">
                  <a:lnSpc>
                    <a:spcPts val="2659"/>
                  </a:lnSpc>
                </a:pPr>
                <a:endParaRPr/>
              </a:p>
            </p:txBody>
          </p:sp>
        </p:grpSp>
        <p:sp>
          <p:nvSpPr>
            <p:cNvPr id="13" name="Freeform 13"/>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4" name="TextBox 14"/>
            <p:cNvSpPr txBox="1"/>
            <p:nvPr/>
          </p:nvSpPr>
          <p:spPr>
            <a:xfrm>
              <a:off x="1826614" y="605329"/>
              <a:ext cx="13299808"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Tuesday 1 December - First week of Advent</a:t>
              </a:r>
            </a:p>
          </p:txBody>
        </p:sp>
      </p:grpSp>
      <p:sp>
        <p:nvSpPr>
          <p:cNvPr id="15" name="TextBox 15"/>
          <p:cNvSpPr txBox="1"/>
          <p:nvPr/>
        </p:nvSpPr>
        <p:spPr>
          <a:xfrm>
            <a:off x="281827" y="1671734"/>
            <a:ext cx="8573528" cy="1289050"/>
          </a:xfrm>
          <a:prstGeom prst="rect">
            <a:avLst/>
          </a:prstGeom>
        </p:spPr>
        <p:txBody>
          <a:bodyPr lIns="0" tIns="0" rIns="0" bIns="0" rtlCol="0" anchor="t">
            <a:spAutoFit/>
          </a:bodyPr>
          <a:lstStyle/>
          <a:p>
            <a:pPr algn="ctr">
              <a:lnSpc>
                <a:spcPts val="3499"/>
              </a:lnSpc>
            </a:pPr>
            <a:r>
              <a:rPr lang="en-US" sz="2499">
                <a:solidFill>
                  <a:srgbClr val="222544"/>
                </a:solidFill>
                <a:latin typeface="Montserrat School"/>
                <a:ea typeface="Montserrat School"/>
                <a:cs typeface="Montserrat School"/>
                <a:sym typeface="Montserrat School"/>
              </a:rPr>
              <a:t>“In his days justice shall flourish and </a:t>
            </a:r>
          </a:p>
          <a:p>
            <a:pPr algn="ctr">
              <a:lnSpc>
                <a:spcPts val="3499"/>
              </a:lnSpc>
            </a:pPr>
            <a:r>
              <a:rPr lang="en-US" sz="2499">
                <a:solidFill>
                  <a:srgbClr val="222544"/>
                </a:solidFill>
                <a:latin typeface="Montserrat School"/>
                <a:ea typeface="Montserrat School"/>
                <a:cs typeface="Montserrat School"/>
                <a:sym typeface="Montserrat School"/>
              </a:rPr>
              <a:t>peace till the moon fails.” </a:t>
            </a:r>
          </a:p>
          <a:p>
            <a:pPr algn="ctr">
              <a:lnSpc>
                <a:spcPts val="3499"/>
              </a:lnSpc>
            </a:pPr>
            <a:r>
              <a:rPr lang="en-US" sz="2499">
                <a:solidFill>
                  <a:srgbClr val="222544"/>
                </a:solidFill>
                <a:latin typeface="Montserrat School"/>
                <a:ea typeface="Montserrat School"/>
                <a:cs typeface="Montserrat School"/>
                <a:sym typeface="Montserrat School"/>
              </a:rPr>
              <a:t>Psalm 71:7</a:t>
            </a:r>
          </a:p>
        </p:txBody>
      </p:sp>
      <p:sp>
        <p:nvSpPr>
          <p:cNvPr id="16" name="Freeform 16"/>
          <p:cNvSpPr/>
          <p:nvPr/>
        </p:nvSpPr>
        <p:spPr>
          <a:xfrm rot="-5400000">
            <a:off x="8364403" y="22991"/>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sp>
        <p:nvSpPr>
          <p:cNvPr id="17" name="Freeform 17"/>
          <p:cNvSpPr/>
          <p:nvPr/>
        </p:nvSpPr>
        <p:spPr>
          <a:xfrm rot="-2924229" flipH="1">
            <a:off x="10123047" y="7410139"/>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5"/>
                </a:ext>
              </a:extLst>
            </a:blip>
            <a:stretch>
              <a:fillRect l="-98048" t="-13842" r="-87464" b="-186699"/>
            </a:stretch>
          </a:blipFill>
        </p:spPr>
        <p:txBody>
          <a:bodyPr/>
          <a:lstStyle/>
          <a:p>
            <a:endParaRPr lang="en-GB"/>
          </a:p>
        </p:txBody>
      </p:sp>
      <p:sp>
        <p:nvSpPr>
          <p:cNvPr id="18" name="Freeform 18"/>
          <p:cNvSpPr/>
          <p:nvPr/>
        </p:nvSpPr>
        <p:spPr>
          <a:xfrm rot="-2324490" flipV="1">
            <a:off x="9179886" y="7621443"/>
            <a:ext cx="2613104" cy="1578750"/>
          </a:xfrm>
          <a:custGeom>
            <a:avLst/>
            <a:gdLst/>
            <a:ahLst/>
            <a:cxnLst/>
            <a:rect l="l" t="t" r="r" b="b"/>
            <a:pathLst>
              <a:path w="2613104" h="1578750">
                <a:moveTo>
                  <a:pt x="0" y="1578750"/>
                </a:moveTo>
                <a:lnTo>
                  <a:pt x="2613104" y="1578750"/>
                </a:lnTo>
                <a:lnTo>
                  <a:pt x="2613104" y="0"/>
                </a:lnTo>
                <a:lnTo>
                  <a:pt x="0" y="0"/>
                </a:lnTo>
                <a:lnTo>
                  <a:pt x="0" y="157875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19" name="Group 19"/>
          <p:cNvGrpSpPr/>
          <p:nvPr/>
        </p:nvGrpSpPr>
        <p:grpSpPr>
          <a:xfrm>
            <a:off x="15297383" y="7375040"/>
            <a:ext cx="2877475" cy="3936489"/>
            <a:chOff x="0" y="0"/>
            <a:chExt cx="3836634" cy="5248653"/>
          </a:xfrm>
        </p:grpSpPr>
        <p:grpSp>
          <p:nvGrpSpPr>
            <p:cNvPr id="20" name="Group 20"/>
            <p:cNvGrpSpPr/>
            <p:nvPr/>
          </p:nvGrpSpPr>
          <p:grpSpPr>
            <a:xfrm>
              <a:off x="182146" y="0"/>
              <a:ext cx="3461086" cy="3461086"/>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0944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4" name="TextBox 24"/>
            <p:cNvSpPr txBox="1"/>
            <p:nvPr/>
          </p:nvSpPr>
          <p:spPr>
            <a:xfrm>
              <a:off x="182146"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Hope</a:t>
              </a:r>
            </a:p>
          </p:txBody>
        </p:sp>
        <p:sp>
          <p:nvSpPr>
            <p:cNvPr id="25" name="Freeform 25"/>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grpSp>
      <p:sp>
        <p:nvSpPr>
          <p:cNvPr id="26" name="TextBox 26"/>
          <p:cNvSpPr txBox="1"/>
          <p:nvPr/>
        </p:nvSpPr>
        <p:spPr>
          <a:xfrm>
            <a:off x="281827" y="1151002"/>
            <a:ext cx="3460706"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The Word</a:t>
            </a:r>
          </a:p>
        </p:txBody>
      </p:sp>
      <p:sp>
        <p:nvSpPr>
          <p:cNvPr id="27" name="TextBox 27"/>
          <p:cNvSpPr txBox="1"/>
          <p:nvPr/>
        </p:nvSpPr>
        <p:spPr>
          <a:xfrm>
            <a:off x="281827" y="2675034"/>
            <a:ext cx="202093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Reflection</a:t>
            </a:r>
          </a:p>
        </p:txBody>
      </p:sp>
      <p:sp>
        <p:nvSpPr>
          <p:cNvPr id="28" name="TextBox 28"/>
          <p:cNvSpPr txBox="1"/>
          <p:nvPr/>
        </p:nvSpPr>
        <p:spPr>
          <a:xfrm>
            <a:off x="281827" y="3302000"/>
            <a:ext cx="8573528" cy="6842125"/>
          </a:xfrm>
          <a:prstGeom prst="rect">
            <a:avLst/>
          </a:prstGeom>
        </p:spPr>
        <p:txBody>
          <a:bodyPr lIns="0" tIns="0" rIns="0" bIns="0" rtlCol="0" anchor="t">
            <a:spAutoFit/>
          </a:bodyPr>
          <a:lstStyle/>
          <a:p>
            <a:pPr algn="l">
              <a:lnSpc>
                <a:spcPts val="3499"/>
              </a:lnSpc>
            </a:pPr>
            <a:r>
              <a:rPr lang="en-US" sz="2499">
                <a:solidFill>
                  <a:srgbClr val="222544"/>
                </a:solidFill>
                <a:latin typeface="Montserrat School"/>
                <a:ea typeface="Montserrat School"/>
                <a:cs typeface="Montserrat School"/>
                <a:sym typeface="Montserrat School"/>
              </a:rPr>
              <a:t>Today's Psalm gives us a hopeful vision of a world where justice and peace flourish.</a:t>
            </a:r>
          </a:p>
          <a:p>
            <a:pPr algn="l">
              <a:lnSpc>
                <a:spcPts val="3499"/>
              </a:lnSpc>
            </a:pPr>
            <a:r>
              <a:rPr lang="en-US" sz="2499">
                <a:solidFill>
                  <a:srgbClr val="222544"/>
                </a:solidFill>
                <a:latin typeface="Montserrat School"/>
                <a:ea typeface="Montserrat School"/>
                <a:cs typeface="Montserrat School"/>
                <a:sym typeface="Montserrat School"/>
              </a:rPr>
              <a:t>Advent hope is not simply wishing for a better world. It is believing that change is possible and choosing to play our part in building it.</a:t>
            </a:r>
          </a:p>
          <a:p>
            <a:pPr algn="l">
              <a:lnSpc>
                <a:spcPts val="2380"/>
              </a:lnSpc>
            </a:pPr>
            <a:endParaRPr lang="en-US" sz="2499">
              <a:solidFill>
                <a:srgbClr val="222544"/>
              </a:solidFill>
              <a:latin typeface="Montserrat School"/>
              <a:ea typeface="Montserrat School"/>
              <a:cs typeface="Montserrat School"/>
              <a:sym typeface="Montserrat School"/>
            </a:endParaRPr>
          </a:p>
          <a:p>
            <a:pPr algn="l">
              <a:lnSpc>
                <a:spcPts val="3499"/>
              </a:lnSpc>
            </a:pPr>
            <a:r>
              <a:rPr lang="en-US" sz="2499">
                <a:solidFill>
                  <a:srgbClr val="222544"/>
                </a:solidFill>
                <a:latin typeface="Montserrat School"/>
                <a:ea typeface="Montserrat School"/>
                <a:cs typeface="Montserrat School"/>
                <a:sym typeface="Montserrat School"/>
              </a:rPr>
              <a:t>Last month, on World Youth Sunday, we heard voices from the Pacific Islands, where communities are already experiencing the effects of the climate crisis.</a:t>
            </a:r>
          </a:p>
          <a:p>
            <a:pPr algn="l">
              <a:lnSpc>
                <a:spcPts val="3499"/>
              </a:lnSpc>
            </a:pPr>
            <a:r>
              <a:rPr lang="en-US" sz="2499">
                <a:solidFill>
                  <a:srgbClr val="222544"/>
                </a:solidFill>
                <a:latin typeface="Montserrat School"/>
                <a:ea typeface="Montserrat School"/>
                <a:cs typeface="Montserrat School"/>
                <a:sym typeface="Montserrat School"/>
              </a:rPr>
              <a:t>The Pacific Artists for Climate Justice use music and creativity to share their experiences and their hopes for the future. Their voices remind us that hope is not passive. Hope inspires people to speak up, </a:t>
            </a:r>
          </a:p>
          <a:p>
            <a:pPr algn="l">
              <a:lnSpc>
                <a:spcPts val="3499"/>
              </a:lnSpc>
            </a:pPr>
            <a:r>
              <a:rPr lang="en-US" sz="2499">
                <a:solidFill>
                  <a:srgbClr val="222544"/>
                </a:solidFill>
                <a:latin typeface="Montserrat School"/>
                <a:ea typeface="Montserrat School"/>
                <a:cs typeface="Montserrat School"/>
                <a:sym typeface="Montserrat School"/>
              </a:rPr>
              <a:t>work together and care for our common home.</a:t>
            </a:r>
          </a:p>
          <a:p>
            <a:pPr algn="ctr">
              <a:lnSpc>
                <a:spcPts val="3499"/>
              </a:lnSpc>
            </a:pPr>
            <a:endParaRPr lang="en-US" sz="2499">
              <a:solidFill>
                <a:srgbClr val="222544"/>
              </a:solidFill>
              <a:latin typeface="Montserrat School"/>
              <a:ea typeface="Montserrat School"/>
              <a:cs typeface="Montserrat School"/>
              <a:sym typeface="Montserrat School"/>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TextBox 6"/>
          <p:cNvSpPr txBox="1"/>
          <p:nvPr/>
        </p:nvSpPr>
        <p:spPr>
          <a:xfrm>
            <a:off x="421825" y="1879521"/>
            <a:ext cx="8447465" cy="278955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Meet the Pacific Artists for Climate Justice and</a:t>
            </a:r>
            <a:r>
              <a:rPr lang="en-US" sz="2300" b="1">
                <a:solidFill>
                  <a:srgbClr val="222544"/>
                </a:solidFill>
                <a:latin typeface="Montserrat School Semi-Bold"/>
                <a:ea typeface="Montserrat School Semi-Bold"/>
                <a:cs typeface="Montserrat School Semi-Bold"/>
                <a:sym typeface="Montserrat School Semi-Bold"/>
              </a:rPr>
              <a:t> </a:t>
            </a:r>
            <a:r>
              <a:rPr lang="en-US" sz="2300" b="1" u="sng">
                <a:solidFill>
                  <a:srgbClr val="222544"/>
                </a:solidFill>
                <a:latin typeface="Montserrat School Semi-Bold"/>
                <a:ea typeface="Montserrat School Semi-Bold"/>
                <a:cs typeface="Montserrat School Semi-Bold"/>
                <a:sym typeface="Montserrat School Semi-Bold"/>
                <a:hlinkClick r:id="rId4" tooltip="https://www.youtube.com/watch?v=9TEVm4xSDAQ"/>
              </a:rPr>
              <a:t>listen to their song called 'This Is Our Home'</a:t>
            </a:r>
            <a:r>
              <a:rPr lang="en-US" sz="2300">
                <a:solidFill>
                  <a:srgbClr val="222544"/>
                </a:solidFill>
                <a:latin typeface="Montserrat School"/>
                <a:ea typeface="Montserrat School"/>
                <a:cs typeface="Montserrat School"/>
                <a:sym typeface="Montserrat School"/>
              </a:rPr>
              <a:t> - a powerful anthem capturing the urgency of the climate crisis and the beauty of the Pacific Islands.</a:t>
            </a:r>
          </a:p>
          <a:p>
            <a:pPr algn="l">
              <a:lnSpc>
                <a:spcPts val="3220"/>
              </a:lnSpc>
            </a:pPr>
            <a:r>
              <a:rPr lang="en-US" sz="2300">
                <a:solidFill>
                  <a:srgbClr val="222544"/>
                </a:solidFill>
                <a:latin typeface="Montserrat School"/>
                <a:ea typeface="Montserrat School"/>
                <a:cs typeface="Montserrat School"/>
                <a:sym typeface="Montserrat School"/>
              </a:rPr>
              <a:t>What can we learn by lis</a:t>
            </a:r>
            <a:r>
              <a:rPr lang="en-US" sz="2300" u="none">
                <a:solidFill>
                  <a:srgbClr val="222544"/>
                </a:solidFill>
                <a:latin typeface="Montserrat School"/>
                <a:ea typeface="Montserrat School"/>
                <a:cs typeface="Montserrat School"/>
                <a:sym typeface="Montserrat School"/>
              </a:rPr>
              <a:t>teni</a:t>
            </a:r>
            <a:r>
              <a:rPr lang="en-US" sz="2300">
                <a:solidFill>
                  <a:srgbClr val="222544"/>
                </a:solidFill>
                <a:latin typeface="Montserrat School"/>
                <a:ea typeface="Montserrat School"/>
                <a:cs typeface="Montserrat School"/>
                <a:sym typeface="Montserrat School"/>
              </a:rPr>
              <a:t>ng to people experiencing the clim</a:t>
            </a:r>
            <a:r>
              <a:rPr lang="en-US" sz="2300" u="none">
                <a:solidFill>
                  <a:srgbClr val="222544"/>
                </a:solidFill>
                <a:latin typeface="Montserrat School"/>
                <a:ea typeface="Montserrat School"/>
                <a:cs typeface="Montserrat School"/>
                <a:sym typeface="Montserrat School"/>
              </a:rPr>
              <a:t>ate crisi</a:t>
            </a:r>
            <a:r>
              <a:rPr lang="en-US" sz="2300">
                <a:solidFill>
                  <a:srgbClr val="222544"/>
                </a:solidFill>
                <a:latin typeface="Montserrat School"/>
                <a:ea typeface="Montserrat School"/>
                <a:cs typeface="Montserrat School"/>
                <a:sym typeface="Montserrat School"/>
              </a:rPr>
              <a:t>s first hand?</a:t>
            </a:r>
          </a:p>
          <a:p>
            <a:pPr algn="l">
              <a:lnSpc>
                <a:spcPts val="3220"/>
              </a:lnSpc>
            </a:pPr>
            <a:endParaRPr lang="en-US" sz="2300">
              <a:solidFill>
                <a:srgbClr val="222544"/>
              </a:solidFill>
              <a:latin typeface="Montserrat School"/>
              <a:ea typeface="Montserrat School"/>
              <a:cs typeface="Montserrat School"/>
              <a:sym typeface="Montserrat School"/>
            </a:endParaRPr>
          </a:p>
        </p:txBody>
      </p:sp>
      <p:grpSp>
        <p:nvGrpSpPr>
          <p:cNvPr id="7" name="Group 7"/>
          <p:cNvGrpSpPr/>
          <p:nvPr/>
        </p:nvGrpSpPr>
        <p:grpSpPr>
          <a:xfrm>
            <a:off x="-849805" y="-234640"/>
            <a:ext cx="11576203" cy="1263340"/>
            <a:chOff x="0" y="0"/>
            <a:chExt cx="15434937" cy="1684453"/>
          </a:xfrm>
        </p:grpSpPr>
        <p:grpSp>
          <p:nvGrpSpPr>
            <p:cNvPr id="8" name="Group 8"/>
            <p:cNvGrpSpPr/>
            <p:nvPr/>
          </p:nvGrpSpPr>
          <p:grpSpPr>
            <a:xfrm>
              <a:off x="0" y="0"/>
              <a:ext cx="15434937" cy="1684453"/>
              <a:chOff x="0" y="0"/>
              <a:chExt cx="3048877" cy="332731"/>
            </a:xfrm>
          </p:grpSpPr>
          <p:sp>
            <p:nvSpPr>
              <p:cNvPr id="9" name="Freeform 9"/>
              <p:cNvSpPr/>
              <p:nvPr/>
            </p:nvSpPr>
            <p:spPr>
              <a:xfrm>
                <a:off x="0" y="0"/>
                <a:ext cx="3048876" cy="332731"/>
              </a:xfrm>
              <a:custGeom>
                <a:avLst/>
                <a:gdLst/>
                <a:ahLst/>
                <a:cxnLst/>
                <a:rect l="l" t="t" r="r" b="b"/>
                <a:pathLst>
                  <a:path w="3048876" h="332731">
                    <a:moveTo>
                      <a:pt x="2845676" y="0"/>
                    </a:moveTo>
                    <a:cubicBezTo>
                      <a:pt x="2957901" y="0"/>
                      <a:pt x="3048876" y="74484"/>
                      <a:pt x="3048876" y="166366"/>
                    </a:cubicBezTo>
                    <a:cubicBezTo>
                      <a:pt x="3048876" y="258247"/>
                      <a:pt x="2957901" y="332731"/>
                      <a:pt x="2845676"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10" name="TextBox 10"/>
              <p:cNvSpPr txBox="1"/>
              <p:nvPr/>
            </p:nvSpPr>
            <p:spPr>
              <a:xfrm>
                <a:off x="0" y="-38100"/>
                <a:ext cx="3048877" cy="370831"/>
              </a:xfrm>
              <a:prstGeom prst="rect">
                <a:avLst/>
              </a:prstGeom>
            </p:spPr>
            <p:txBody>
              <a:bodyPr lIns="50800" tIns="50800" rIns="50800" bIns="50800" rtlCol="0" anchor="ctr"/>
              <a:lstStyle/>
              <a:p>
                <a:pPr algn="l">
                  <a:lnSpc>
                    <a:spcPts val="2659"/>
                  </a:lnSpc>
                </a:pPr>
                <a:endParaRPr/>
              </a:p>
            </p:txBody>
          </p:sp>
        </p:grpSp>
        <p:sp>
          <p:nvSpPr>
            <p:cNvPr id="11" name="Freeform 11"/>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2" name="TextBox 12"/>
            <p:cNvSpPr txBox="1"/>
            <p:nvPr/>
          </p:nvSpPr>
          <p:spPr>
            <a:xfrm>
              <a:off x="1826614" y="605329"/>
              <a:ext cx="13299808"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Tuesday 1 December - First week of Advent</a:t>
              </a:r>
            </a:p>
          </p:txBody>
        </p:sp>
      </p:grpSp>
      <p:grpSp>
        <p:nvGrpSpPr>
          <p:cNvPr id="13" name="Group 13"/>
          <p:cNvGrpSpPr/>
          <p:nvPr/>
        </p:nvGrpSpPr>
        <p:grpSpPr>
          <a:xfrm>
            <a:off x="15297383" y="7375040"/>
            <a:ext cx="2877475" cy="3936489"/>
            <a:chOff x="0" y="0"/>
            <a:chExt cx="3836634" cy="5248653"/>
          </a:xfrm>
        </p:grpSpPr>
        <p:grpSp>
          <p:nvGrpSpPr>
            <p:cNvPr id="14" name="Group 14"/>
            <p:cNvGrpSpPr/>
            <p:nvPr/>
          </p:nvGrpSpPr>
          <p:grpSpPr>
            <a:xfrm>
              <a:off x="182146" y="0"/>
              <a:ext cx="3461086" cy="3461086"/>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16" name="TextBox 1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7" name="Freeform 17"/>
            <p:cNvSpPr/>
            <p:nvPr/>
          </p:nvSpPr>
          <p:spPr>
            <a:xfrm>
              <a:off x="40944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8" name="TextBox 18"/>
            <p:cNvSpPr txBox="1"/>
            <p:nvPr/>
          </p:nvSpPr>
          <p:spPr>
            <a:xfrm>
              <a:off x="182146"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Hope</a:t>
              </a:r>
            </a:p>
          </p:txBody>
        </p:sp>
        <p:sp>
          <p:nvSpPr>
            <p:cNvPr id="19" name="Freeform 19"/>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sp>
        <p:nvSpPr>
          <p:cNvPr id="20" name="Freeform 20"/>
          <p:cNvSpPr/>
          <p:nvPr/>
        </p:nvSpPr>
        <p:spPr>
          <a:xfrm rot="-5400000">
            <a:off x="11452861" y="5430706"/>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8"/>
                </a:ext>
              </a:extLst>
            </a:blip>
            <a:stretch>
              <a:fillRect l="-279" t="-171027" r="-1768" b="-487889"/>
            </a:stretch>
          </a:blipFill>
        </p:spPr>
        <p:txBody>
          <a:bodyPr/>
          <a:lstStyle/>
          <a:p>
            <a:endParaRPr lang="en-GB"/>
          </a:p>
        </p:txBody>
      </p:sp>
      <p:sp>
        <p:nvSpPr>
          <p:cNvPr id="21" name="Freeform 21"/>
          <p:cNvSpPr/>
          <p:nvPr/>
        </p:nvSpPr>
        <p:spPr>
          <a:xfrm rot="-5400000">
            <a:off x="8364403" y="22991"/>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8"/>
                </a:ext>
              </a:extLst>
            </a:blip>
            <a:stretch>
              <a:fillRect l="-238232" t="-16109" b="-233656"/>
            </a:stretch>
          </a:blipFill>
        </p:spPr>
        <p:txBody>
          <a:bodyPr/>
          <a:lstStyle/>
          <a:p>
            <a:endParaRPr lang="en-GB"/>
          </a:p>
        </p:txBody>
      </p:sp>
      <p:grpSp>
        <p:nvGrpSpPr>
          <p:cNvPr id="22" name="Group 22"/>
          <p:cNvGrpSpPr/>
          <p:nvPr/>
        </p:nvGrpSpPr>
        <p:grpSpPr>
          <a:xfrm>
            <a:off x="9696939" y="2539079"/>
            <a:ext cx="8038122" cy="4745309"/>
            <a:chOff x="0" y="0"/>
            <a:chExt cx="1129437" cy="666763"/>
          </a:xfrm>
        </p:grpSpPr>
        <p:sp>
          <p:nvSpPr>
            <p:cNvPr id="23" name="Freeform 23"/>
            <p:cNvSpPr/>
            <p:nvPr/>
          </p:nvSpPr>
          <p:spPr>
            <a:xfrm>
              <a:off x="0" y="0"/>
              <a:ext cx="1129436" cy="666763"/>
            </a:xfrm>
            <a:custGeom>
              <a:avLst/>
              <a:gdLst/>
              <a:ahLst/>
              <a:cxnLst/>
              <a:rect l="l" t="t" r="r" b="b"/>
              <a:pathLst>
                <a:path w="1129436" h="666763">
                  <a:moveTo>
                    <a:pt x="0" y="0"/>
                  </a:moveTo>
                  <a:lnTo>
                    <a:pt x="1129436" y="0"/>
                  </a:lnTo>
                  <a:lnTo>
                    <a:pt x="1129436" y="666763"/>
                  </a:lnTo>
                  <a:lnTo>
                    <a:pt x="0" y="666763"/>
                  </a:lnTo>
                  <a:close/>
                </a:path>
              </a:pathLst>
            </a:custGeom>
            <a:blipFill>
              <a:blip r:embed="rId9"/>
              <a:stretch>
                <a:fillRect t="-6463" b="-6463"/>
              </a:stretch>
            </a:blipFill>
          </p:spPr>
          <p:txBody>
            <a:bodyPr/>
            <a:lstStyle/>
            <a:p>
              <a:endParaRPr lang="en-GB"/>
            </a:p>
          </p:txBody>
        </p:sp>
      </p:grpSp>
      <p:sp>
        <p:nvSpPr>
          <p:cNvPr id="24" name="Freeform 24"/>
          <p:cNvSpPr/>
          <p:nvPr/>
        </p:nvSpPr>
        <p:spPr>
          <a:xfrm rot="-2924229" flipH="1">
            <a:off x="10123047" y="7410139"/>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8"/>
                </a:ext>
              </a:extLst>
            </a:blip>
            <a:stretch>
              <a:fillRect l="-98048" t="-13842" r="-87464" b="-186699"/>
            </a:stretch>
          </a:blipFill>
        </p:spPr>
        <p:txBody>
          <a:bodyPr/>
          <a:lstStyle/>
          <a:p>
            <a:endParaRPr lang="en-GB"/>
          </a:p>
        </p:txBody>
      </p:sp>
      <p:sp>
        <p:nvSpPr>
          <p:cNvPr id="25" name="TextBox 25"/>
          <p:cNvSpPr txBox="1"/>
          <p:nvPr/>
        </p:nvSpPr>
        <p:spPr>
          <a:xfrm>
            <a:off x="421825" y="7317890"/>
            <a:ext cx="1483370"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Mission</a:t>
            </a:r>
          </a:p>
        </p:txBody>
      </p:sp>
      <p:sp>
        <p:nvSpPr>
          <p:cNvPr id="26" name="TextBox 26"/>
          <p:cNvSpPr txBox="1"/>
          <p:nvPr/>
        </p:nvSpPr>
        <p:spPr>
          <a:xfrm>
            <a:off x="421825" y="5003518"/>
            <a:ext cx="8092520" cy="198945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God of hope,</a:t>
            </a:r>
          </a:p>
          <a:p>
            <a:pPr algn="l">
              <a:lnSpc>
                <a:spcPts val="3220"/>
              </a:lnSpc>
            </a:pPr>
            <a:r>
              <a:rPr lang="en-US" sz="2300">
                <a:solidFill>
                  <a:srgbClr val="222544"/>
                </a:solidFill>
                <a:latin typeface="Montserrat School"/>
                <a:ea typeface="Montserrat School"/>
                <a:cs typeface="Montserrat School"/>
                <a:sym typeface="Montserrat School"/>
              </a:rPr>
              <a:t>help justice and peace to flourish.</a:t>
            </a:r>
          </a:p>
          <a:p>
            <a:pPr algn="l">
              <a:lnSpc>
                <a:spcPts val="3220"/>
              </a:lnSpc>
            </a:pPr>
            <a:r>
              <a:rPr lang="en-US" sz="2300">
                <a:solidFill>
                  <a:srgbClr val="222544"/>
                </a:solidFill>
                <a:latin typeface="Montserrat School"/>
                <a:ea typeface="Montserrat School"/>
                <a:cs typeface="Montserrat School"/>
                <a:sym typeface="Montserrat School"/>
              </a:rPr>
              <a:t>May we listen to those affected by the climate crisis</a:t>
            </a:r>
          </a:p>
          <a:p>
            <a:pPr algn="l">
              <a:lnSpc>
                <a:spcPts val="3220"/>
              </a:lnSpc>
            </a:pPr>
            <a:r>
              <a:rPr lang="en-US" sz="2300">
                <a:solidFill>
                  <a:srgbClr val="222544"/>
                </a:solidFill>
                <a:latin typeface="Montserrat School"/>
                <a:ea typeface="Montserrat School"/>
                <a:cs typeface="Montserrat School"/>
                <a:sym typeface="Montserrat School"/>
              </a:rPr>
              <a:t>and use our own gifts to bring hope and change.</a:t>
            </a:r>
          </a:p>
          <a:p>
            <a:pPr algn="l">
              <a:lnSpc>
                <a:spcPts val="3220"/>
              </a:lnSpc>
            </a:pPr>
            <a:r>
              <a:rPr lang="en-US" sz="2300">
                <a:solidFill>
                  <a:srgbClr val="222544"/>
                </a:solidFill>
                <a:latin typeface="Montserrat School"/>
                <a:ea typeface="Montserrat School"/>
                <a:cs typeface="Montserrat School"/>
                <a:sym typeface="Montserrat School"/>
              </a:rPr>
              <a:t>Amen.</a:t>
            </a:r>
          </a:p>
        </p:txBody>
      </p:sp>
      <p:sp>
        <p:nvSpPr>
          <p:cNvPr id="27" name="TextBox 27"/>
          <p:cNvSpPr txBox="1"/>
          <p:nvPr/>
        </p:nvSpPr>
        <p:spPr>
          <a:xfrm>
            <a:off x="421825" y="1265714"/>
            <a:ext cx="174158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Respond</a:t>
            </a:r>
          </a:p>
        </p:txBody>
      </p:sp>
      <p:sp>
        <p:nvSpPr>
          <p:cNvPr id="28" name="TextBox 28"/>
          <p:cNvSpPr txBox="1"/>
          <p:nvPr/>
        </p:nvSpPr>
        <p:spPr>
          <a:xfrm>
            <a:off x="421825" y="7832240"/>
            <a:ext cx="8092520" cy="238950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Use your gifts for our common home! </a:t>
            </a:r>
          </a:p>
          <a:p>
            <a:pPr algn="l">
              <a:lnSpc>
                <a:spcPts val="3220"/>
              </a:lnSpc>
            </a:pPr>
            <a:r>
              <a:rPr lang="en-US" sz="2300">
                <a:solidFill>
                  <a:srgbClr val="222544"/>
                </a:solidFill>
                <a:latin typeface="Montserrat School"/>
                <a:ea typeface="Montserrat School"/>
                <a:cs typeface="Montserrat School"/>
                <a:sym typeface="Montserrat School"/>
              </a:rPr>
              <a:t>Listen to </a:t>
            </a:r>
            <a:r>
              <a:rPr lang="en-US" sz="2300" b="1" u="sng">
                <a:solidFill>
                  <a:srgbClr val="222544"/>
                </a:solidFill>
                <a:latin typeface="Montserrat School Semi-Bold"/>
                <a:ea typeface="Montserrat School Semi-Bold"/>
                <a:cs typeface="Montserrat School Semi-Bold"/>
                <a:sym typeface="Montserrat School Semi-Bold"/>
                <a:hlinkClick r:id="rId4" tooltip="https://www.youtube.com/watch?v=9TEVm4xSDAQ"/>
              </a:rPr>
              <a:t>This Is Our Home</a:t>
            </a:r>
            <a:r>
              <a:rPr lang="en-US" sz="2300">
                <a:solidFill>
                  <a:srgbClr val="222544"/>
                </a:solidFill>
                <a:latin typeface="Montserrat School"/>
                <a:ea typeface="Montserrat School"/>
                <a:cs typeface="Montserrat School"/>
                <a:sym typeface="Montserrat School"/>
              </a:rPr>
              <a:t> and sing along with the </a:t>
            </a:r>
            <a:r>
              <a:rPr lang="en-US" sz="2300" b="1" u="sng">
                <a:solidFill>
                  <a:srgbClr val="222544"/>
                </a:solidFill>
                <a:latin typeface="Montserrat School Semi-Bold"/>
                <a:ea typeface="Montserrat School Semi-Bold"/>
                <a:cs typeface="Montserrat School Semi-Bold"/>
                <a:sym typeface="Montserrat School Semi-Bold"/>
                <a:hlinkClick r:id="rId10" tooltip="https://cafod.org.uk/education/advent-resources-for-schools"/>
              </a:rPr>
              <a:t>lyrics</a:t>
            </a:r>
            <a:r>
              <a:rPr lang="en-US" sz="2300">
                <a:solidFill>
                  <a:srgbClr val="222544"/>
                </a:solidFill>
                <a:latin typeface="Montserrat School"/>
                <a:ea typeface="Montserrat School"/>
                <a:cs typeface="Montserrat School"/>
                <a:sym typeface="Montserrat School"/>
              </a:rPr>
              <a:t>. Could your school record yourselves singing the song and share the video with CAFOD as part of our collection of voices?</a:t>
            </a:r>
          </a:p>
          <a:p>
            <a:pPr algn="l">
              <a:lnSpc>
                <a:spcPts val="3220"/>
              </a:lnSpc>
            </a:pPr>
            <a:endParaRPr lang="en-US" sz="2300">
              <a:solidFill>
                <a:srgbClr val="222544"/>
              </a:solidFill>
              <a:latin typeface="Montserrat School"/>
              <a:ea typeface="Montserrat School"/>
              <a:cs typeface="Montserrat School"/>
              <a:sym typeface="Montserrat School"/>
            </a:endParaRPr>
          </a:p>
        </p:txBody>
      </p:sp>
      <p:sp>
        <p:nvSpPr>
          <p:cNvPr id="29" name="TextBox 29"/>
          <p:cNvSpPr txBox="1"/>
          <p:nvPr/>
        </p:nvSpPr>
        <p:spPr>
          <a:xfrm>
            <a:off x="421825" y="4486275"/>
            <a:ext cx="3808862"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Let us pray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10022651" y="2895622"/>
            <a:ext cx="7386699" cy="5087488"/>
            <a:chOff x="0" y="0"/>
            <a:chExt cx="1318249" cy="907926"/>
          </a:xfrm>
        </p:grpSpPr>
        <p:sp>
          <p:nvSpPr>
            <p:cNvPr id="7" name="Freeform 7"/>
            <p:cNvSpPr/>
            <p:nvPr/>
          </p:nvSpPr>
          <p:spPr>
            <a:xfrm>
              <a:off x="0" y="0"/>
              <a:ext cx="1318249" cy="907926"/>
            </a:xfrm>
            <a:custGeom>
              <a:avLst/>
              <a:gdLst/>
              <a:ahLst/>
              <a:cxnLst/>
              <a:rect l="l" t="t" r="r" b="b"/>
              <a:pathLst>
                <a:path w="1318249" h="907926">
                  <a:moveTo>
                    <a:pt x="0" y="0"/>
                  </a:moveTo>
                  <a:lnTo>
                    <a:pt x="1318249" y="0"/>
                  </a:lnTo>
                  <a:lnTo>
                    <a:pt x="1318249" y="907926"/>
                  </a:lnTo>
                  <a:lnTo>
                    <a:pt x="0" y="907926"/>
                  </a:lnTo>
                  <a:close/>
                </a:path>
              </a:pathLst>
            </a:custGeom>
            <a:blipFill>
              <a:blip r:embed="rId4"/>
              <a:stretch>
                <a:fillRect l="-1600" r="-1600"/>
              </a:stretch>
            </a:blipFill>
          </p:spPr>
          <p:txBody>
            <a:bodyPr/>
            <a:lstStyle/>
            <a:p>
              <a:endParaRPr lang="en-GB"/>
            </a:p>
          </p:txBody>
        </p:sp>
      </p:grpSp>
      <p:sp>
        <p:nvSpPr>
          <p:cNvPr id="8" name="Freeform 8"/>
          <p:cNvSpPr/>
          <p:nvPr/>
        </p:nvSpPr>
        <p:spPr>
          <a:xfrm rot="-5400000">
            <a:off x="11492989" y="518993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5"/>
                </a:ext>
              </a:extLst>
            </a:blip>
            <a:stretch>
              <a:fillRect l="-279" t="-171027" r="-1768" b="-487889"/>
            </a:stretch>
          </a:blipFill>
        </p:spPr>
        <p:txBody>
          <a:bodyPr/>
          <a:lstStyle/>
          <a:p>
            <a:endParaRPr lang="en-GB"/>
          </a:p>
        </p:txBody>
      </p:sp>
      <p:grpSp>
        <p:nvGrpSpPr>
          <p:cNvPr id="9" name="Group 9"/>
          <p:cNvGrpSpPr/>
          <p:nvPr/>
        </p:nvGrpSpPr>
        <p:grpSpPr>
          <a:xfrm>
            <a:off x="-849805" y="-234640"/>
            <a:ext cx="11804664" cy="1261816"/>
            <a:chOff x="0" y="0"/>
            <a:chExt cx="15739551" cy="1682422"/>
          </a:xfrm>
        </p:grpSpPr>
        <p:grpSp>
          <p:nvGrpSpPr>
            <p:cNvPr id="10" name="Group 10"/>
            <p:cNvGrpSpPr/>
            <p:nvPr/>
          </p:nvGrpSpPr>
          <p:grpSpPr>
            <a:xfrm>
              <a:off x="0" y="0"/>
              <a:ext cx="15739551" cy="1682422"/>
              <a:chOff x="0" y="0"/>
              <a:chExt cx="3109047" cy="332330"/>
            </a:xfrm>
          </p:grpSpPr>
          <p:sp>
            <p:nvSpPr>
              <p:cNvPr id="11" name="Freeform 11"/>
              <p:cNvSpPr/>
              <p:nvPr/>
            </p:nvSpPr>
            <p:spPr>
              <a:xfrm>
                <a:off x="0" y="0"/>
                <a:ext cx="3109047" cy="332330"/>
              </a:xfrm>
              <a:custGeom>
                <a:avLst/>
                <a:gdLst/>
                <a:ahLst/>
                <a:cxnLst/>
                <a:rect l="l" t="t" r="r" b="b"/>
                <a:pathLst>
                  <a:path w="3109047" h="332330">
                    <a:moveTo>
                      <a:pt x="2905847" y="0"/>
                    </a:moveTo>
                    <a:cubicBezTo>
                      <a:pt x="3018071" y="0"/>
                      <a:pt x="3109047" y="74395"/>
                      <a:pt x="3109047" y="166165"/>
                    </a:cubicBezTo>
                    <a:cubicBezTo>
                      <a:pt x="3109047" y="257936"/>
                      <a:pt x="3018071" y="332330"/>
                      <a:pt x="2905847" y="332330"/>
                    </a:cubicBezTo>
                    <a:lnTo>
                      <a:pt x="203200" y="332330"/>
                    </a:lnTo>
                    <a:cubicBezTo>
                      <a:pt x="90976" y="332330"/>
                      <a:pt x="0" y="257936"/>
                      <a:pt x="0" y="166165"/>
                    </a:cubicBezTo>
                    <a:cubicBezTo>
                      <a:pt x="0" y="74395"/>
                      <a:pt x="90976" y="0"/>
                      <a:pt x="203200" y="0"/>
                    </a:cubicBezTo>
                    <a:close/>
                  </a:path>
                </a:pathLst>
              </a:custGeom>
              <a:solidFill>
                <a:srgbClr val="222544"/>
              </a:solidFill>
            </p:spPr>
            <p:txBody>
              <a:bodyPr/>
              <a:lstStyle/>
              <a:p>
                <a:endParaRPr lang="en-GB"/>
              </a:p>
            </p:txBody>
          </p:sp>
          <p:sp>
            <p:nvSpPr>
              <p:cNvPr id="12" name="TextBox 12"/>
              <p:cNvSpPr txBox="1"/>
              <p:nvPr/>
            </p:nvSpPr>
            <p:spPr>
              <a:xfrm>
                <a:off x="0" y="-38100"/>
                <a:ext cx="3109047" cy="370430"/>
              </a:xfrm>
              <a:prstGeom prst="rect">
                <a:avLst/>
              </a:prstGeom>
            </p:spPr>
            <p:txBody>
              <a:bodyPr lIns="50800" tIns="50800" rIns="50800" bIns="50800" rtlCol="0" anchor="ctr"/>
              <a:lstStyle/>
              <a:p>
                <a:pPr algn="l">
                  <a:lnSpc>
                    <a:spcPts val="2659"/>
                  </a:lnSpc>
                </a:pPr>
                <a:endParaRPr/>
              </a:p>
            </p:txBody>
          </p:sp>
        </p:grpSp>
        <p:sp>
          <p:nvSpPr>
            <p:cNvPr id="13" name="Freeform 13"/>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4" name="TextBox 14"/>
            <p:cNvSpPr txBox="1"/>
            <p:nvPr/>
          </p:nvSpPr>
          <p:spPr>
            <a:xfrm>
              <a:off x="1826614" y="605329"/>
              <a:ext cx="13608323"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Wednesday 2 December - First week of Advent</a:t>
              </a:r>
            </a:p>
          </p:txBody>
        </p:sp>
      </p:grpSp>
      <p:sp>
        <p:nvSpPr>
          <p:cNvPr id="15" name="TextBox 15"/>
          <p:cNvSpPr txBox="1"/>
          <p:nvPr/>
        </p:nvSpPr>
        <p:spPr>
          <a:xfrm>
            <a:off x="281827" y="1671734"/>
            <a:ext cx="8573528" cy="1234440"/>
          </a:xfrm>
          <a:prstGeom prst="rect">
            <a:avLst/>
          </a:prstGeom>
        </p:spPr>
        <p:txBody>
          <a:bodyPr lIns="0" tIns="0" rIns="0" bIns="0" rtlCol="0" anchor="t">
            <a:spAutoFit/>
          </a:bodyPr>
          <a:lstStyle/>
          <a:p>
            <a:pPr algn="ctr">
              <a:lnSpc>
                <a:spcPts val="3359"/>
              </a:lnSpc>
            </a:pPr>
            <a:r>
              <a:rPr lang="en-US" sz="2400">
                <a:solidFill>
                  <a:srgbClr val="222544"/>
                </a:solidFill>
                <a:latin typeface="Montserrat School"/>
                <a:ea typeface="Montserrat School"/>
                <a:cs typeface="Montserrat School"/>
                <a:sym typeface="Montserrat School"/>
              </a:rPr>
              <a:t>“Where are we to get enough bread in such a desolate place to feed so great a crowd?” </a:t>
            </a:r>
          </a:p>
          <a:p>
            <a:pPr algn="ctr">
              <a:lnSpc>
                <a:spcPts val="3359"/>
              </a:lnSpc>
            </a:pPr>
            <a:r>
              <a:rPr lang="en-US" sz="2400">
                <a:solidFill>
                  <a:srgbClr val="222544"/>
                </a:solidFill>
                <a:latin typeface="Montserrat School"/>
                <a:ea typeface="Montserrat School"/>
                <a:cs typeface="Montserrat School"/>
                <a:sym typeface="Montserrat School"/>
              </a:rPr>
              <a:t>Matthew 15:33</a:t>
            </a:r>
          </a:p>
        </p:txBody>
      </p:sp>
      <p:sp>
        <p:nvSpPr>
          <p:cNvPr id="16" name="Freeform 16"/>
          <p:cNvSpPr/>
          <p:nvPr/>
        </p:nvSpPr>
        <p:spPr>
          <a:xfrm>
            <a:off x="9095843" y="-564627"/>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sp>
        <p:nvSpPr>
          <p:cNvPr id="17" name="Freeform 17"/>
          <p:cNvSpPr/>
          <p:nvPr/>
        </p:nvSpPr>
        <p:spPr>
          <a:xfrm rot="-2924229" flipH="1">
            <a:off x="10123047" y="7410139"/>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5"/>
                </a:ext>
              </a:extLst>
            </a:blip>
            <a:stretch>
              <a:fillRect l="-98048" t="-13842" r="-87464" b="-186699"/>
            </a:stretch>
          </a:blipFill>
        </p:spPr>
        <p:txBody>
          <a:bodyPr/>
          <a:lstStyle/>
          <a:p>
            <a:endParaRPr lang="en-GB"/>
          </a:p>
        </p:txBody>
      </p:sp>
      <p:sp>
        <p:nvSpPr>
          <p:cNvPr id="18" name="TextBox 18"/>
          <p:cNvSpPr txBox="1"/>
          <p:nvPr/>
        </p:nvSpPr>
        <p:spPr>
          <a:xfrm>
            <a:off x="281827" y="1151002"/>
            <a:ext cx="3460706"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The Word</a:t>
            </a:r>
          </a:p>
        </p:txBody>
      </p:sp>
      <p:sp>
        <p:nvSpPr>
          <p:cNvPr id="19" name="TextBox 19"/>
          <p:cNvSpPr txBox="1"/>
          <p:nvPr/>
        </p:nvSpPr>
        <p:spPr>
          <a:xfrm>
            <a:off x="281827" y="2838472"/>
            <a:ext cx="202093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Reflection</a:t>
            </a:r>
          </a:p>
        </p:txBody>
      </p:sp>
      <p:sp>
        <p:nvSpPr>
          <p:cNvPr id="20" name="TextBox 20"/>
          <p:cNvSpPr txBox="1"/>
          <p:nvPr/>
        </p:nvSpPr>
        <p:spPr>
          <a:xfrm>
            <a:off x="281827" y="3486172"/>
            <a:ext cx="8419168" cy="6581557"/>
          </a:xfrm>
          <a:prstGeom prst="rect">
            <a:avLst/>
          </a:prstGeom>
        </p:spPr>
        <p:txBody>
          <a:bodyPr lIns="0" tIns="0" rIns="0" bIns="0" rtlCol="0" anchor="t">
            <a:spAutoFit/>
          </a:bodyPr>
          <a:lstStyle/>
          <a:p>
            <a:pPr algn="l">
              <a:lnSpc>
                <a:spcPts val="3162"/>
              </a:lnSpc>
            </a:pPr>
            <a:r>
              <a:rPr lang="en-US" sz="2258">
                <a:solidFill>
                  <a:srgbClr val="222544"/>
                </a:solidFill>
                <a:latin typeface="Montserrat School"/>
                <a:ea typeface="Montserrat School"/>
                <a:cs typeface="Montserrat School"/>
                <a:sym typeface="Montserrat School"/>
              </a:rPr>
              <a:t>In today's Gospel, Jesus sees that the crowd is hungry. </a:t>
            </a:r>
          </a:p>
          <a:p>
            <a:pPr algn="l">
              <a:lnSpc>
                <a:spcPts val="3162"/>
              </a:lnSpc>
            </a:pPr>
            <a:r>
              <a:rPr lang="en-US" sz="2258">
                <a:solidFill>
                  <a:srgbClr val="222544"/>
                </a:solidFill>
                <a:latin typeface="Montserrat School"/>
                <a:ea typeface="Montserrat School"/>
                <a:cs typeface="Montserrat School"/>
                <a:sym typeface="Montserrat School"/>
              </a:rPr>
              <a:t>He notices their need, shows compassion and acts. </a:t>
            </a:r>
          </a:p>
          <a:p>
            <a:pPr algn="l">
              <a:lnSpc>
                <a:spcPts val="3162"/>
              </a:lnSpc>
            </a:pPr>
            <a:r>
              <a:rPr lang="en-US" sz="2258">
                <a:solidFill>
                  <a:srgbClr val="222544"/>
                </a:solidFill>
                <a:latin typeface="Montserrat School"/>
                <a:ea typeface="Montserrat School"/>
                <a:cs typeface="Montserrat School"/>
                <a:sym typeface="Montserrat School"/>
              </a:rPr>
              <a:t>Food and water are things every person needs to live and flourish. </a:t>
            </a:r>
          </a:p>
          <a:p>
            <a:pPr algn="l">
              <a:lnSpc>
                <a:spcPts val="2379"/>
              </a:lnSpc>
            </a:pPr>
            <a:endParaRPr lang="en-US" sz="2258">
              <a:solidFill>
                <a:srgbClr val="222544"/>
              </a:solidFill>
              <a:latin typeface="Montserrat School"/>
              <a:ea typeface="Montserrat School"/>
              <a:cs typeface="Montserrat School"/>
              <a:sym typeface="Montserrat School"/>
            </a:endParaRPr>
          </a:p>
          <a:p>
            <a:pPr algn="l">
              <a:lnSpc>
                <a:spcPts val="3162"/>
              </a:lnSpc>
            </a:pPr>
            <a:r>
              <a:rPr lang="en-US" sz="2258">
                <a:solidFill>
                  <a:srgbClr val="222544"/>
                </a:solidFill>
                <a:latin typeface="Montserrat School"/>
                <a:ea typeface="Montserrat School"/>
                <a:cs typeface="Montserrat School"/>
                <a:sym typeface="Montserrat School"/>
              </a:rPr>
              <a:t>Tayla is 12 and lives in Zimbabwe. </a:t>
            </a:r>
          </a:p>
          <a:p>
            <a:pPr algn="l">
              <a:lnSpc>
                <a:spcPts val="3162"/>
              </a:lnSpc>
            </a:pPr>
            <a:r>
              <a:rPr lang="en-US" sz="2258">
                <a:solidFill>
                  <a:srgbClr val="222544"/>
                </a:solidFill>
                <a:latin typeface="Montserrat School"/>
                <a:ea typeface="Montserrat School"/>
                <a:cs typeface="Montserrat School"/>
                <a:sym typeface="Montserrat School"/>
              </a:rPr>
              <a:t>Tayla loves maths and dreams of becoming a doctor, but collecting water and having little food sometimes left Tayla too exhausted to concentrate at school.</a:t>
            </a:r>
          </a:p>
          <a:p>
            <a:pPr algn="l">
              <a:lnSpc>
                <a:spcPts val="2380"/>
              </a:lnSpc>
            </a:pPr>
            <a:endParaRPr lang="en-US" sz="2258">
              <a:solidFill>
                <a:srgbClr val="222544"/>
              </a:solidFill>
              <a:latin typeface="Montserrat School"/>
              <a:ea typeface="Montserrat School"/>
              <a:cs typeface="Montserrat School"/>
              <a:sym typeface="Montserrat School"/>
            </a:endParaRPr>
          </a:p>
          <a:p>
            <a:pPr algn="l">
              <a:lnSpc>
                <a:spcPts val="3162"/>
              </a:lnSpc>
            </a:pPr>
            <a:r>
              <a:rPr lang="en-US" sz="2258">
                <a:solidFill>
                  <a:srgbClr val="222544"/>
                </a:solidFill>
                <a:latin typeface="Montserrat School"/>
                <a:ea typeface="Montserrat School"/>
                <a:cs typeface="Montserrat School"/>
                <a:sym typeface="Montserrat School"/>
              </a:rPr>
              <a:t>CAFOD's local partners worked alongside Tayla's community to build a solar-powered water system. </a:t>
            </a:r>
          </a:p>
          <a:p>
            <a:pPr algn="l">
              <a:lnSpc>
                <a:spcPts val="3162"/>
              </a:lnSpc>
            </a:pPr>
            <a:r>
              <a:rPr lang="en-US" sz="2258">
                <a:solidFill>
                  <a:srgbClr val="222544"/>
                </a:solidFill>
                <a:latin typeface="Montserrat School"/>
                <a:ea typeface="Montserrat School"/>
                <a:cs typeface="Montserrat School"/>
                <a:sym typeface="Montserrat School"/>
              </a:rPr>
              <a:t>The school can now access safe water and grow vegetables for nutritious meals. Food and water are helping young people like Tayla stay in school, develop their God-given talents and hold onto their hopes for </a:t>
            </a:r>
          </a:p>
          <a:p>
            <a:pPr algn="l">
              <a:lnSpc>
                <a:spcPts val="3162"/>
              </a:lnSpc>
            </a:pPr>
            <a:r>
              <a:rPr lang="en-US" sz="2258">
                <a:solidFill>
                  <a:srgbClr val="222544"/>
                </a:solidFill>
                <a:latin typeface="Montserrat School"/>
                <a:ea typeface="Montserrat School"/>
                <a:cs typeface="Montserrat School"/>
                <a:sym typeface="Montserrat School"/>
              </a:rPr>
              <a:t>the future.</a:t>
            </a:r>
          </a:p>
        </p:txBody>
      </p:sp>
      <p:grpSp>
        <p:nvGrpSpPr>
          <p:cNvPr id="21" name="Group 21"/>
          <p:cNvGrpSpPr/>
          <p:nvPr/>
        </p:nvGrpSpPr>
        <p:grpSpPr>
          <a:xfrm>
            <a:off x="15297383" y="7375040"/>
            <a:ext cx="2877475" cy="3936489"/>
            <a:chOff x="0" y="0"/>
            <a:chExt cx="3836634" cy="5248653"/>
          </a:xfrm>
        </p:grpSpPr>
        <p:grpSp>
          <p:nvGrpSpPr>
            <p:cNvPr id="22" name="Group 22"/>
            <p:cNvGrpSpPr/>
            <p:nvPr/>
          </p:nvGrpSpPr>
          <p:grpSpPr>
            <a:xfrm>
              <a:off x="182146" y="0"/>
              <a:ext cx="3461086" cy="3461086"/>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24" name="TextBox 2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5" name="Freeform 25"/>
            <p:cNvSpPr/>
            <p:nvPr/>
          </p:nvSpPr>
          <p:spPr>
            <a:xfrm>
              <a:off x="40944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6" name="TextBox 26"/>
            <p:cNvSpPr txBox="1"/>
            <p:nvPr/>
          </p:nvSpPr>
          <p:spPr>
            <a:xfrm>
              <a:off x="182146"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Hope</a:t>
              </a:r>
            </a:p>
          </p:txBody>
        </p:sp>
        <p:sp>
          <p:nvSpPr>
            <p:cNvPr id="27" name="Freeform 27"/>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sp>
        <p:nvSpPr>
          <p:cNvPr id="28" name="Freeform 28"/>
          <p:cNvSpPr/>
          <p:nvPr/>
        </p:nvSpPr>
        <p:spPr>
          <a:xfrm rot="-6142434" flipH="1">
            <a:off x="8788412" y="2938930"/>
            <a:ext cx="1969216" cy="1189734"/>
          </a:xfrm>
          <a:custGeom>
            <a:avLst/>
            <a:gdLst/>
            <a:ahLst/>
            <a:cxnLst/>
            <a:rect l="l" t="t" r="r" b="b"/>
            <a:pathLst>
              <a:path w="1969216" h="1189734">
                <a:moveTo>
                  <a:pt x="1969215" y="0"/>
                </a:moveTo>
                <a:lnTo>
                  <a:pt x="0" y="0"/>
                </a:lnTo>
                <a:lnTo>
                  <a:pt x="0" y="1189734"/>
                </a:lnTo>
                <a:lnTo>
                  <a:pt x="1969215" y="1189734"/>
                </a:lnTo>
                <a:lnTo>
                  <a:pt x="1969215"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9" name="TextBox 29"/>
          <p:cNvSpPr txBox="1"/>
          <p:nvPr/>
        </p:nvSpPr>
        <p:spPr>
          <a:xfrm>
            <a:off x="9285053" y="2129310"/>
            <a:ext cx="4416736" cy="563880"/>
          </a:xfrm>
          <a:prstGeom prst="rect">
            <a:avLst/>
          </a:prstGeom>
        </p:spPr>
        <p:txBody>
          <a:bodyPr lIns="0" tIns="0" rIns="0" bIns="0" rtlCol="0" anchor="t">
            <a:spAutoFit/>
          </a:bodyPr>
          <a:lstStyle/>
          <a:p>
            <a:pPr algn="ctr">
              <a:lnSpc>
                <a:spcPts val="4620"/>
              </a:lnSpc>
              <a:spcBef>
                <a:spcPct val="0"/>
              </a:spcBef>
            </a:pPr>
            <a:r>
              <a:rPr lang="en-US" sz="3300" b="1">
                <a:solidFill>
                  <a:srgbClr val="222544"/>
                </a:solidFill>
                <a:latin typeface="Caveat Bold"/>
                <a:ea typeface="Caveat Bold"/>
                <a:cs typeface="Caveat Bold"/>
                <a:sym typeface="Caveat Bold"/>
              </a:rPr>
              <a:t>Tayla, Zimbabwe.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10113232" y="2800374"/>
            <a:ext cx="7592433" cy="4460829"/>
            <a:chOff x="0" y="0"/>
            <a:chExt cx="1134847" cy="666763"/>
          </a:xfrm>
        </p:grpSpPr>
        <p:sp>
          <p:nvSpPr>
            <p:cNvPr id="7" name="Freeform 7"/>
            <p:cNvSpPr/>
            <p:nvPr/>
          </p:nvSpPr>
          <p:spPr>
            <a:xfrm>
              <a:off x="0" y="0"/>
              <a:ext cx="1134847" cy="666763"/>
            </a:xfrm>
            <a:custGeom>
              <a:avLst/>
              <a:gdLst/>
              <a:ahLst/>
              <a:cxnLst/>
              <a:rect l="l" t="t" r="r" b="b"/>
              <a:pathLst>
                <a:path w="1134847" h="666763">
                  <a:moveTo>
                    <a:pt x="0" y="0"/>
                  </a:moveTo>
                  <a:lnTo>
                    <a:pt x="1134847" y="0"/>
                  </a:lnTo>
                  <a:lnTo>
                    <a:pt x="1134847" y="666763"/>
                  </a:lnTo>
                  <a:lnTo>
                    <a:pt x="0" y="666763"/>
                  </a:lnTo>
                  <a:close/>
                </a:path>
              </a:pathLst>
            </a:custGeom>
            <a:blipFill>
              <a:blip r:embed="rId4"/>
              <a:stretch>
                <a:fillRect t="-6734" b="-6734"/>
              </a:stretch>
            </a:blipFill>
          </p:spPr>
          <p:txBody>
            <a:bodyPr/>
            <a:lstStyle/>
            <a:p>
              <a:endParaRPr lang="en-GB"/>
            </a:p>
          </p:txBody>
        </p:sp>
      </p:grpSp>
      <p:grpSp>
        <p:nvGrpSpPr>
          <p:cNvPr id="8" name="Group 8"/>
          <p:cNvGrpSpPr/>
          <p:nvPr/>
        </p:nvGrpSpPr>
        <p:grpSpPr>
          <a:xfrm>
            <a:off x="-849805" y="-234640"/>
            <a:ext cx="11804664" cy="1261816"/>
            <a:chOff x="0" y="0"/>
            <a:chExt cx="15739551" cy="1682422"/>
          </a:xfrm>
        </p:grpSpPr>
        <p:grpSp>
          <p:nvGrpSpPr>
            <p:cNvPr id="9" name="Group 9"/>
            <p:cNvGrpSpPr/>
            <p:nvPr/>
          </p:nvGrpSpPr>
          <p:grpSpPr>
            <a:xfrm>
              <a:off x="0" y="0"/>
              <a:ext cx="15739551" cy="1682422"/>
              <a:chOff x="0" y="0"/>
              <a:chExt cx="3109047" cy="332330"/>
            </a:xfrm>
          </p:grpSpPr>
          <p:sp>
            <p:nvSpPr>
              <p:cNvPr id="10" name="Freeform 10"/>
              <p:cNvSpPr/>
              <p:nvPr/>
            </p:nvSpPr>
            <p:spPr>
              <a:xfrm>
                <a:off x="0" y="0"/>
                <a:ext cx="3109047" cy="332330"/>
              </a:xfrm>
              <a:custGeom>
                <a:avLst/>
                <a:gdLst/>
                <a:ahLst/>
                <a:cxnLst/>
                <a:rect l="l" t="t" r="r" b="b"/>
                <a:pathLst>
                  <a:path w="3109047" h="332330">
                    <a:moveTo>
                      <a:pt x="2905847" y="0"/>
                    </a:moveTo>
                    <a:cubicBezTo>
                      <a:pt x="3018071" y="0"/>
                      <a:pt x="3109047" y="74395"/>
                      <a:pt x="3109047" y="166165"/>
                    </a:cubicBezTo>
                    <a:cubicBezTo>
                      <a:pt x="3109047" y="257936"/>
                      <a:pt x="3018071" y="332330"/>
                      <a:pt x="2905847" y="332330"/>
                    </a:cubicBezTo>
                    <a:lnTo>
                      <a:pt x="203200" y="332330"/>
                    </a:lnTo>
                    <a:cubicBezTo>
                      <a:pt x="90976" y="332330"/>
                      <a:pt x="0" y="257936"/>
                      <a:pt x="0" y="166165"/>
                    </a:cubicBezTo>
                    <a:cubicBezTo>
                      <a:pt x="0" y="74395"/>
                      <a:pt x="90976" y="0"/>
                      <a:pt x="203200" y="0"/>
                    </a:cubicBezTo>
                    <a:close/>
                  </a:path>
                </a:pathLst>
              </a:custGeom>
              <a:solidFill>
                <a:srgbClr val="222544"/>
              </a:solidFill>
            </p:spPr>
            <p:txBody>
              <a:bodyPr/>
              <a:lstStyle/>
              <a:p>
                <a:endParaRPr lang="en-GB"/>
              </a:p>
            </p:txBody>
          </p:sp>
          <p:sp>
            <p:nvSpPr>
              <p:cNvPr id="11" name="TextBox 11"/>
              <p:cNvSpPr txBox="1"/>
              <p:nvPr/>
            </p:nvSpPr>
            <p:spPr>
              <a:xfrm>
                <a:off x="0" y="-38100"/>
                <a:ext cx="3109047" cy="370430"/>
              </a:xfrm>
              <a:prstGeom prst="rect">
                <a:avLst/>
              </a:prstGeom>
            </p:spPr>
            <p:txBody>
              <a:bodyPr lIns="50800" tIns="50800" rIns="50800" bIns="50800" rtlCol="0" anchor="ctr"/>
              <a:lstStyle/>
              <a:p>
                <a:pPr algn="l">
                  <a:lnSpc>
                    <a:spcPts val="2659"/>
                  </a:lnSpc>
                </a:pPr>
                <a:endParaRPr/>
              </a:p>
            </p:txBody>
          </p:sp>
        </p:grpSp>
        <p:sp>
          <p:nvSpPr>
            <p:cNvPr id="12" name="Freeform 12"/>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 name="TextBox 13"/>
            <p:cNvSpPr txBox="1"/>
            <p:nvPr/>
          </p:nvSpPr>
          <p:spPr>
            <a:xfrm>
              <a:off x="1826614" y="605329"/>
              <a:ext cx="13608323"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Wednesday 2 December - First week of Advent</a:t>
              </a:r>
            </a:p>
          </p:txBody>
        </p:sp>
      </p:grpSp>
      <p:sp>
        <p:nvSpPr>
          <p:cNvPr id="14" name="Freeform 14"/>
          <p:cNvSpPr/>
          <p:nvPr/>
        </p:nvSpPr>
        <p:spPr>
          <a:xfrm rot="-2924229" flipH="1">
            <a:off x="12590122" y="5965312"/>
            <a:ext cx="5158334" cy="4900377"/>
          </a:xfrm>
          <a:custGeom>
            <a:avLst/>
            <a:gdLst/>
            <a:ahLst/>
            <a:cxnLst/>
            <a:rect l="l" t="t" r="r" b="b"/>
            <a:pathLst>
              <a:path w="5158334" h="4900377">
                <a:moveTo>
                  <a:pt x="5158334" y="0"/>
                </a:moveTo>
                <a:lnTo>
                  <a:pt x="0" y="0"/>
                </a:lnTo>
                <a:lnTo>
                  <a:pt x="0" y="4900377"/>
                </a:lnTo>
                <a:lnTo>
                  <a:pt x="5158334" y="4900377"/>
                </a:lnTo>
                <a:lnTo>
                  <a:pt x="5158334" y="0"/>
                </a:lnTo>
                <a:close/>
              </a:path>
            </a:pathLst>
          </a:custGeom>
          <a:blipFill>
            <a:blip>
              <a:extLst>
                <a:ext uri="{96DAC541-7B7A-43D3-8B79-37D633B846F1}">
                  <asvg:svgBlip xmlns:asvg="http://schemas.microsoft.com/office/drawing/2016/SVG/main" r:embed="rId6"/>
                </a:ext>
              </a:extLst>
            </a:blip>
            <a:stretch>
              <a:fillRect l="-98048" t="-13842" r="-87464" b="-186699"/>
            </a:stretch>
          </a:blipFill>
        </p:spPr>
        <p:txBody>
          <a:bodyPr/>
          <a:lstStyle/>
          <a:p>
            <a:endParaRPr lang="en-GB"/>
          </a:p>
        </p:txBody>
      </p:sp>
      <p:grpSp>
        <p:nvGrpSpPr>
          <p:cNvPr id="15" name="Group 15"/>
          <p:cNvGrpSpPr/>
          <p:nvPr/>
        </p:nvGrpSpPr>
        <p:grpSpPr>
          <a:xfrm>
            <a:off x="15297383" y="7375040"/>
            <a:ext cx="2877475" cy="3936489"/>
            <a:chOff x="0" y="0"/>
            <a:chExt cx="3836634" cy="5248653"/>
          </a:xfrm>
        </p:grpSpPr>
        <p:grpSp>
          <p:nvGrpSpPr>
            <p:cNvPr id="16" name="Group 16"/>
            <p:cNvGrpSpPr/>
            <p:nvPr/>
          </p:nvGrpSpPr>
          <p:grpSpPr>
            <a:xfrm>
              <a:off x="182146" y="0"/>
              <a:ext cx="3461086" cy="3461086"/>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18" name="TextBox 1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9" name="Freeform 19"/>
            <p:cNvSpPr/>
            <p:nvPr/>
          </p:nvSpPr>
          <p:spPr>
            <a:xfrm>
              <a:off x="40944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0" name="TextBox 20"/>
            <p:cNvSpPr txBox="1"/>
            <p:nvPr/>
          </p:nvSpPr>
          <p:spPr>
            <a:xfrm>
              <a:off x="182146"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Hope</a:t>
              </a:r>
            </a:p>
          </p:txBody>
        </p:sp>
        <p:sp>
          <p:nvSpPr>
            <p:cNvPr id="21" name="Freeform 21"/>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sp>
        <p:nvSpPr>
          <p:cNvPr id="22" name="Freeform 22"/>
          <p:cNvSpPr/>
          <p:nvPr/>
        </p:nvSpPr>
        <p:spPr>
          <a:xfrm rot="-5400000">
            <a:off x="14002791" y="2570479"/>
            <a:ext cx="6403361" cy="1660396"/>
          </a:xfrm>
          <a:custGeom>
            <a:avLst/>
            <a:gdLst/>
            <a:ahLst/>
            <a:cxnLst/>
            <a:rect l="l" t="t" r="r" b="b"/>
            <a:pathLst>
              <a:path w="6403361" h="1660396">
                <a:moveTo>
                  <a:pt x="0" y="0"/>
                </a:moveTo>
                <a:lnTo>
                  <a:pt x="6403360" y="0"/>
                </a:lnTo>
                <a:lnTo>
                  <a:pt x="6403360" y="1660396"/>
                </a:lnTo>
                <a:lnTo>
                  <a:pt x="0" y="1660396"/>
                </a:lnTo>
                <a:lnTo>
                  <a:pt x="0" y="0"/>
                </a:lnTo>
                <a:close/>
              </a:path>
            </a:pathLst>
          </a:custGeom>
          <a:blipFill>
            <a:blip>
              <a:extLst>
                <a:ext uri="{96DAC541-7B7A-43D3-8B79-37D633B846F1}">
                  <asvg:svgBlip xmlns:asvg="http://schemas.microsoft.com/office/drawing/2016/SVG/main" r:embed="rId6"/>
                </a:ext>
              </a:extLst>
            </a:blip>
            <a:stretch>
              <a:fillRect l="-80606" t="-153128" r="-3184" b="-455667"/>
            </a:stretch>
          </a:blipFill>
        </p:spPr>
        <p:txBody>
          <a:bodyPr/>
          <a:lstStyle/>
          <a:p>
            <a:endParaRPr lang="en-GB"/>
          </a:p>
        </p:txBody>
      </p:sp>
      <p:sp>
        <p:nvSpPr>
          <p:cNvPr id="23" name="Freeform 23"/>
          <p:cNvSpPr/>
          <p:nvPr/>
        </p:nvSpPr>
        <p:spPr>
          <a:xfrm rot="-5400000">
            <a:off x="7683606" y="346951"/>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6"/>
                </a:ext>
              </a:extLst>
            </a:blip>
            <a:stretch>
              <a:fillRect l="-238232" t="-16109" b="-233656"/>
            </a:stretch>
          </a:blipFill>
        </p:spPr>
        <p:txBody>
          <a:bodyPr/>
          <a:lstStyle/>
          <a:p>
            <a:endParaRPr lang="en-GB"/>
          </a:p>
        </p:txBody>
      </p:sp>
      <p:sp>
        <p:nvSpPr>
          <p:cNvPr id="24" name="Freeform 24"/>
          <p:cNvSpPr/>
          <p:nvPr/>
        </p:nvSpPr>
        <p:spPr>
          <a:xfrm>
            <a:off x="10232413" y="6809454"/>
            <a:ext cx="3212092" cy="3212092"/>
          </a:xfrm>
          <a:custGeom>
            <a:avLst/>
            <a:gdLst/>
            <a:ahLst/>
            <a:cxnLst/>
            <a:rect l="l" t="t" r="r" b="b"/>
            <a:pathLst>
              <a:path w="3212092" h="3212092">
                <a:moveTo>
                  <a:pt x="0" y="0"/>
                </a:moveTo>
                <a:lnTo>
                  <a:pt x="3212092" y="0"/>
                </a:lnTo>
                <a:lnTo>
                  <a:pt x="3212092" y="3212092"/>
                </a:lnTo>
                <a:lnTo>
                  <a:pt x="0" y="3212092"/>
                </a:lnTo>
                <a:lnTo>
                  <a:pt x="0" y="0"/>
                </a:lnTo>
                <a:close/>
              </a:path>
            </a:pathLst>
          </a:custGeom>
          <a:blipFill>
            <a:blip r:embed="rId9"/>
            <a:stretch>
              <a:fillRect/>
            </a:stretch>
          </a:blipFill>
        </p:spPr>
        <p:txBody>
          <a:bodyPr/>
          <a:lstStyle/>
          <a:p>
            <a:endParaRPr lang="en-GB"/>
          </a:p>
        </p:txBody>
      </p:sp>
      <p:sp>
        <p:nvSpPr>
          <p:cNvPr id="25" name="TextBox 25"/>
          <p:cNvSpPr txBox="1"/>
          <p:nvPr/>
        </p:nvSpPr>
        <p:spPr>
          <a:xfrm>
            <a:off x="292717" y="6860690"/>
            <a:ext cx="1483370"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Mission</a:t>
            </a:r>
          </a:p>
        </p:txBody>
      </p:sp>
      <p:sp>
        <p:nvSpPr>
          <p:cNvPr id="26" name="TextBox 26"/>
          <p:cNvSpPr txBox="1"/>
          <p:nvPr/>
        </p:nvSpPr>
        <p:spPr>
          <a:xfrm>
            <a:off x="292717" y="4343749"/>
            <a:ext cx="8092520" cy="238950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God of hope,</a:t>
            </a:r>
          </a:p>
          <a:p>
            <a:pPr algn="l">
              <a:lnSpc>
                <a:spcPts val="3220"/>
              </a:lnSpc>
            </a:pPr>
            <a:r>
              <a:rPr lang="en-US" sz="2300">
                <a:solidFill>
                  <a:srgbClr val="222544"/>
                </a:solidFill>
                <a:latin typeface="Montserrat School"/>
                <a:ea typeface="Montserrat School"/>
                <a:cs typeface="Montserrat School"/>
                <a:sym typeface="Montserrat School"/>
              </a:rPr>
              <a:t>thank you for the gifts of food and water and for all those who help provide them.</a:t>
            </a:r>
          </a:p>
          <a:p>
            <a:pPr algn="l">
              <a:lnSpc>
                <a:spcPts val="3220"/>
              </a:lnSpc>
            </a:pPr>
            <a:r>
              <a:rPr lang="en-US" sz="2300">
                <a:solidFill>
                  <a:srgbClr val="222544"/>
                </a:solidFill>
                <a:latin typeface="Montserrat School"/>
                <a:ea typeface="Montserrat School"/>
                <a:cs typeface="Montserrat School"/>
                <a:sym typeface="Montserrat School"/>
              </a:rPr>
              <a:t>Help us to care for creation, share what we have</a:t>
            </a:r>
          </a:p>
          <a:p>
            <a:pPr algn="l">
              <a:lnSpc>
                <a:spcPts val="3220"/>
              </a:lnSpc>
            </a:pPr>
            <a:r>
              <a:rPr lang="en-US" sz="2300">
                <a:solidFill>
                  <a:srgbClr val="222544"/>
                </a:solidFill>
                <a:latin typeface="Montserrat School"/>
                <a:ea typeface="Montserrat School"/>
                <a:cs typeface="Montserrat School"/>
                <a:sym typeface="Montserrat School"/>
              </a:rPr>
              <a:t>and build a world where everyone can flourish.</a:t>
            </a:r>
          </a:p>
          <a:p>
            <a:pPr algn="l">
              <a:lnSpc>
                <a:spcPts val="3220"/>
              </a:lnSpc>
            </a:pPr>
            <a:r>
              <a:rPr lang="en-US" sz="2300">
                <a:solidFill>
                  <a:srgbClr val="222544"/>
                </a:solidFill>
                <a:latin typeface="Montserrat School"/>
                <a:ea typeface="Montserrat School"/>
                <a:cs typeface="Montserrat School"/>
                <a:sym typeface="Montserrat School"/>
              </a:rPr>
              <a:t>Amen.</a:t>
            </a:r>
          </a:p>
        </p:txBody>
      </p:sp>
      <p:sp>
        <p:nvSpPr>
          <p:cNvPr id="27" name="TextBox 27"/>
          <p:cNvSpPr txBox="1"/>
          <p:nvPr/>
        </p:nvSpPr>
        <p:spPr>
          <a:xfrm>
            <a:off x="287015" y="1555806"/>
            <a:ext cx="8528134" cy="2458201"/>
          </a:xfrm>
          <a:prstGeom prst="rect">
            <a:avLst/>
          </a:prstGeom>
        </p:spPr>
        <p:txBody>
          <a:bodyPr lIns="0" tIns="0" rIns="0" bIns="0" rtlCol="0" anchor="t">
            <a:spAutoFit/>
          </a:bodyPr>
          <a:lstStyle/>
          <a:p>
            <a:pPr algn="l">
              <a:lnSpc>
                <a:spcPts val="3219"/>
              </a:lnSpc>
            </a:pPr>
            <a:r>
              <a:rPr lang="en-US" sz="2299">
                <a:solidFill>
                  <a:srgbClr val="222544"/>
                </a:solidFill>
                <a:latin typeface="Montserrat School"/>
                <a:ea typeface="Montserrat School"/>
                <a:cs typeface="Montserrat School"/>
                <a:sym typeface="Montserrat School"/>
              </a:rPr>
              <a:t>Think about all the people and parts of creation </a:t>
            </a:r>
            <a:r>
              <a:rPr lang="en-US" sz="2299" u="none">
                <a:solidFill>
                  <a:srgbClr val="222544"/>
                </a:solidFill>
                <a:latin typeface="Montserrat School"/>
                <a:ea typeface="Montserrat School"/>
                <a:cs typeface="Montserrat School"/>
                <a:sym typeface="Montserrat School"/>
              </a:rPr>
              <a:t>in</a:t>
            </a:r>
            <a:r>
              <a:rPr lang="en-US" sz="2299">
                <a:solidFill>
                  <a:srgbClr val="222544"/>
                </a:solidFill>
                <a:latin typeface="Montserrat School"/>
                <a:ea typeface="Montserrat School"/>
                <a:cs typeface="Montserrat School"/>
                <a:sym typeface="Montserrat School"/>
              </a:rPr>
              <a:t>v</a:t>
            </a:r>
            <a:r>
              <a:rPr lang="en-US" sz="2299" u="none">
                <a:solidFill>
                  <a:srgbClr val="222544"/>
                </a:solidFill>
                <a:latin typeface="Montserrat School"/>
                <a:ea typeface="Montserrat School"/>
                <a:cs typeface="Montserrat School"/>
                <a:sym typeface="Montserrat School"/>
              </a:rPr>
              <a:t>o</a:t>
            </a:r>
            <a:r>
              <a:rPr lang="en-US" sz="2299">
                <a:solidFill>
                  <a:srgbClr val="222544"/>
                </a:solidFill>
                <a:latin typeface="Montserrat School"/>
                <a:ea typeface="Montserrat School"/>
                <a:cs typeface="Montserrat School"/>
                <a:sym typeface="Montserrat School"/>
              </a:rPr>
              <a:t>lv</a:t>
            </a:r>
            <a:r>
              <a:rPr lang="en-US" sz="2299" u="none">
                <a:solidFill>
                  <a:srgbClr val="222544"/>
                </a:solidFill>
                <a:latin typeface="Montserrat School"/>
                <a:ea typeface="Montserrat School"/>
                <a:cs typeface="Montserrat School"/>
                <a:sym typeface="Montserrat School"/>
              </a:rPr>
              <a:t>e</a:t>
            </a:r>
            <a:r>
              <a:rPr lang="en-US" sz="2299">
                <a:solidFill>
                  <a:srgbClr val="222544"/>
                </a:solidFill>
                <a:latin typeface="Montserrat School"/>
                <a:ea typeface="Montserrat School"/>
                <a:cs typeface="Montserrat School"/>
                <a:sym typeface="Montserrat School"/>
              </a:rPr>
              <a:t>d </a:t>
            </a:r>
            <a:r>
              <a:rPr lang="en-US" sz="2299" u="none">
                <a:solidFill>
                  <a:srgbClr val="222544"/>
                </a:solidFill>
                <a:latin typeface="Montserrat School"/>
                <a:ea typeface="Montserrat School"/>
                <a:cs typeface="Montserrat School"/>
                <a:sym typeface="Montserrat School"/>
              </a:rPr>
              <a:t>i</a:t>
            </a:r>
            <a:r>
              <a:rPr lang="en-US" sz="2299">
                <a:solidFill>
                  <a:srgbClr val="222544"/>
                </a:solidFill>
                <a:latin typeface="Montserrat School"/>
                <a:ea typeface="Montserrat School"/>
                <a:cs typeface="Montserrat School"/>
                <a:sym typeface="Montserrat School"/>
              </a:rPr>
              <a:t>n</a:t>
            </a:r>
            <a:r>
              <a:rPr lang="en-US" sz="2299" u="none">
                <a:solidFill>
                  <a:srgbClr val="222544"/>
                </a:solidFill>
                <a:latin typeface="Montserrat School"/>
                <a:ea typeface="Montserrat School"/>
                <a:cs typeface="Montserrat School"/>
                <a:sym typeface="Montserrat School"/>
              </a:rPr>
              <a:t> </a:t>
            </a:r>
            <a:r>
              <a:rPr lang="en-US" sz="2299">
                <a:solidFill>
                  <a:srgbClr val="222544"/>
                </a:solidFill>
                <a:latin typeface="Montserrat School"/>
                <a:ea typeface="Montserrat School"/>
                <a:cs typeface="Montserrat School"/>
                <a:sym typeface="Montserrat School"/>
              </a:rPr>
              <a:t>b</a:t>
            </a:r>
            <a:r>
              <a:rPr lang="en-US" sz="2299" u="none">
                <a:solidFill>
                  <a:srgbClr val="222544"/>
                </a:solidFill>
                <a:latin typeface="Montserrat School"/>
                <a:ea typeface="Montserrat School"/>
                <a:cs typeface="Montserrat School"/>
                <a:sym typeface="Montserrat School"/>
              </a:rPr>
              <a:t>ri</a:t>
            </a:r>
            <a:r>
              <a:rPr lang="en-US" sz="2299">
                <a:solidFill>
                  <a:srgbClr val="222544"/>
                </a:solidFill>
                <a:latin typeface="Montserrat School"/>
                <a:ea typeface="Montserrat School"/>
                <a:cs typeface="Montserrat School"/>
                <a:sym typeface="Montserrat School"/>
              </a:rPr>
              <a:t>n</a:t>
            </a:r>
            <a:r>
              <a:rPr lang="en-US" sz="2299" u="none">
                <a:solidFill>
                  <a:srgbClr val="222544"/>
                </a:solidFill>
                <a:latin typeface="Montserrat School"/>
                <a:ea typeface="Montserrat School"/>
                <a:cs typeface="Montserrat School"/>
                <a:sym typeface="Montserrat School"/>
              </a:rPr>
              <a:t>ging </a:t>
            </a:r>
            <a:r>
              <a:rPr lang="en-US" sz="2299">
                <a:solidFill>
                  <a:srgbClr val="222544"/>
                </a:solidFill>
                <a:latin typeface="Montserrat School"/>
                <a:ea typeface="Montserrat School"/>
                <a:cs typeface="Montserrat School"/>
                <a:sym typeface="Montserrat School"/>
              </a:rPr>
              <a:t>foo</a:t>
            </a:r>
            <a:r>
              <a:rPr lang="en-US" sz="2299" u="none">
                <a:solidFill>
                  <a:srgbClr val="222544"/>
                </a:solidFill>
                <a:latin typeface="Montserrat School"/>
                <a:ea typeface="Montserrat School"/>
                <a:cs typeface="Montserrat School"/>
                <a:sym typeface="Montserrat School"/>
              </a:rPr>
              <a:t>d </a:t>
            </a:r>
            <a:r>
              <a:rPr lang="en-US" sz="2299">
                <a:solidFill>
                  <a:srgbClr val="222544"/>
                </a:solidFill>
                <a:latin typeface="Montserrat School"/>
                <a:ea typeface="Montserrat School"/>
                <a:cs typeface="Montserrat School"/>
                <a:sym typeface="Montserrat School"/>
              </a:rPr>
              <a:t>to</a:t>
            </a:r>
            <a:r>
              <a:rPr lang="en-US" sz="2299" u="none">
                <a:solidFill>
                  <a:srgbClr val="222544"/>
                </a:solidFill>
                <a:latin typeface="Montserrat School"/>
                <a:ea typeface="Montserrat School"/>
                <a:cs typeface="Montserrat School"/>
                <a:sym typeface="Montserrat School"/>
              </a:rPr>
              <a:t> </a:t>
            </a:r>
            <a:r>
              <a:rPr lang="en-US" sz="2299">
                <a:solidFill>
                  <a:srgbClr val="222544"/>
                </a:solidFill>
                <a:latin typeface="Montserrat School"/>
                <a:ea typeface="Montserrat School"/>
                <a:cs typeface="Montserrat School"/>
                <a:sym typeface="Montserrat School"/>
              </a:rPr>
              <a:t>yo</a:t>
            </a:r>
            <a:r>
              <a:rPr lang="en-US" sz="2299" u="none">
                <a:solidFill>
                  <a:srgbClr val="222544"/>
                </a:solidFill>
                <a:latin typeface="Montserrat School"/>
                <a:ea typeface="Montserrat School"/>
                <a:cs typeface="Montserrat School"/>
                <a:sym typeface="Montserrat School"/>
              </a:rPr>
              <a:t>ur </a:t>
            </a:r>
            <a:r>
              <a:rPr lang="en-US" sz="2299">
                <a:solidFill>
                  <a:srgbClr val="222544"/>
                </a:solidFill>
                <a:latin typeface="Montserrat School"/>
                <a:ea typeface="Montserrat School"/>
                <a:cs typeface="Montserrat School"/>
                <a:sym typeface="Montserrat School"/>
              </a:rPr>
              <a:t>plat</a:t>
            </a:r>
            <a:r>
              <a:rPr lang="en-US" sz="2299" u="none">
                <a:solidFill>
                  <a:srgbClr val="222544"/>
                </a:solidFill>
                <a:latin typeface="Montserrat School"/>
                <a:ea typeface="Montserrat School"/>
                <a:cs typeface="Montserrat School"/>
                <a:sym typeface="Montserrat School"/>
              </a:rPr>
              <a:t>e</a:t>
            </a:r>
            <a:r>
              <a:rPr lang="en-US" sz="2299">
                <a:solidFill>
                  <a:srgbClr val="222544"/>
                </a:solidFill>
                <a:latin typeface="Montserrat School"/>
                <a:ea typeface="Montserrat School"/>
                <a:cs typeface="Montserrat School"/>
                <a:sym typeface="Montserrat School"/>
              </a:rPr>
              <a:t> or lunchbox today and write a list. </a:t>
            </a:r>
          </a:p>
          <a:p>
            <a:pPr algn="l">
              <a:lnSpc>
                <a:spcPts val="140"/>
              </a:lnSpc>
            </a:pPr>
            <a:endParaRPr lang="en-US" sz="2299">
              <a:solidFill>
                <a:srgbClr val="222544"/>
              </a:solidFill>
              <a:latin typeface="Montserrat School"/>
              <a:ea typeface="Montserrat School"/>
              <a:cs typeface="Montserrat School"/>
              <a:sym typeface="Montserrat School"/>
            </a:endParaRPr>
          </a:p>
          <a:p>
            <a:pPr algn="l">
              <a:lnSpc>
                <a:spcPts val="3219"/>
              </a:lnSpc>
            </a:pPr>
            <a:r>
              <a:rPr lang="en-US" sz="2299">
                <a:solidFill>
                  <a:srgbClr val="222544"/>
                </a:solidFill>
                <a:latin typeface="Montserrat School"/>
                <a:ea typeface="Montserrat School"/>
                <a:cs typeface="Montserrat School"/>
                <a:sym typeface="Montserrat School"/>
              </a:rPr>
              <a:t>Give thanks for them and remember those who do not have enough to eat.</a:t>
            </a:r>
          </a:p>
          <a:p>
            <a:pPr algn="l">
              <a:lnSpc>
                <a:spcPts val="3219"/>
              </a:lnSpc>
            </a:pPr>
            <a:endParaRPr lang="en-US" sz="2299">
              <a:solidFill>
                <a:srgbClr val="222544"/>
              </a:solidFill>
              <a:latin typeface="Montserrat School"/>
              <a:ea typeface="Montserrat School"/>
              <a:cs typeface="Montserrat School"/>
              <a:sym typeface="Montserrat School"/>
            </a:endParaRPr>
          </a:p>
        </p:txBody>
      </p:sp>
      <p:sp>
        <p:nvSpPr>
          <p:cNvPr id="28" name="TextBox 28"/>
          <p:cNvSpPr txBox="1"/>
          <p:nvPr/>
        </p:nvSpPr>
        <p:spPr>
          <a:xfrm>
            <a:off x="292717" y="1063863"/>
            <a:ext cx="174158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Respond</a:t>
            </a:r>
          </a:p>
        </p:txBody>
      </p:sp>
      <p:sp>
        <p:nvSpPr>
          <p:cNvPr id="29" name="TextBox 29"/>
          <p:cNvSpPr txBox="1"/>
          <p:nvPr/>
        </p:nvSpPr>
        <p:spPr>
          <a:xfrm>
            <a:off x="287015" y="7432190"/>
            <a:ext cx="8435210" cy="3073727"/>
          </a:xfrm>
          <a:prstGeom prst="rect">
            <a:avLst/>
          </a:prstGeom>
        </p:spPr>
        <p:txBody>
          <a:bodyPr lIns="0" tIns="0" rIns="0" bIns="0" rtlCol="0" anchor="t">
            <a:spAutoFit/>
          </a:bodyPr>
          <a:lstStyle/>
          <a:p>
            <a:pPr algn="l">
              <a:lnSpc>
                <a:spcPts val="3220"/>
              </a:lnSpc>
            </a:pPr>
            <a:r>
              <a:rPr lang="en-US" sz="2300" dirty="0">
                <a:solidFill>
                  <a:srgbClr val="222544"/>
                </a:solidFill>
                <a:latin typeface="Montserrat School"/>
                <a:ea typeface="Montserrat School"/>
                <a:cs typeface="Montserrat School"/>
                <a:sym typeface="Montserrat School"/>
              </a:rPr>
              <a:t>Create an Advent grace for your class to pray before meals during Advent.</a:t>
            </a:r>
          </a:p>
          <a:p>
            <a:pPr algn="l">
              <a:lnSpc>
                <a:spcPts val="1820"/>
              </a:lnSpc>
            </a:pPr>
            <a:endParaRPr lang="en-US" sz="2300" dirty="0">
              <a:solidFill>
                <a:srgbClr val="222544"/>
              </a:solidFill>
              <a:latin typeface="Montserrat School"/>
              <a:ea typeface="Montserrat School"/>
              <a:cs typeface="Montserrat School"/>
              <a:sym typeface="Montserrat School"/>
            </a:endParaRPr>
          </a:p>
          <a:p>
            <a:pPr algn="l">
              <a:lnSpc>
                <a:spcPts val="3220"/>
              </a:lnSpc>
            </a:pPr>
            <a:r>
              <a:rPr lang="en-US" sz="2300" dirty="0">
                <a:solidFill>
                  <a:srgbClr val="222544"/>
                </a:solidFill>
                <a:latin typeface="Montserrat School"/>
                <a:ea typeface="Montserrat School"/>
                <a:cs typeface="Montserrat School"/>
                <a:sym typeface="Montserrat School"/>
              </a:rPr>
              <a:t>Could your class fundraise for a food and farming World Gift to support farmers and communities with tools and techniques to farm sustainably? </a:t>
            </a:r>
          </a:p>
          <a:p>
            <a:pPr algn="l">
              <a:lnSpc>
                <a:spcPts val="3220"/>
              </a:lnSpc>
            </a:pPr>
            <a:r>
              <a:rPr lang="en-US" sz="2300" b="1" u="sng" dirty="0">
                <a:solidFill>
                  <a:srgbClr val="222544"/>
                </a:solidFill>
                <a:latin typeface="Montserrat School Semi-Bold"/>
                <a:ea typeface="Montserrat School Semi-Bold"/>
                <a:cs typeface="Montserrat School Semi-Bold"/>
                <a:sym typeface="Montserrat School Semi-Bold"/>
                <a:hlinkClick r:id="rId10" tooltip="https://worldgifts.cafod.org.uk/products/chirpy-chickens-for-schools"/>
              </a:rPr>
              <a:t>What about some Chirpy chickens (£20)?</a:t>
            </a:r>
          </a:p>
          <a:p>
            <a:pPr algn="l">
              <a:lnSpc>
                <a:spcPts val="3220"/>
              </a:lnSpc>
            </a:pPr>
            <a:endParaRPr lang="en-US" sz="2300" b="1" u="sng" dirty="0">
              <a:solidFill>
                <a:srgbClr val="222544"/>
              </a:solidFill>
              <a:latin typeface="Montserrat School Semi-Bold"/>
              <a:ea typeface="Montserrat School Semi-Bold"/>
              <a:cs typeface="Montserrat School Semi-Bold"/>
              <a:sym typeface="Montserrat School Semi-Bold"/>
              <a:hlinkClick r:id="rId10" tooltip="https://worldgifts.cafod.org.uk/products/chirpy-chickens-for-schools"/>
            </a:endParaRPr>
          </a:p>
        </p:txBody>
      </p:sp>
      <p:sp>
        <p:nvSpPr>
          <p:cNvPr id="30" name="Freeform 30"/>
          <p:cNvSpPr/>
          <p:nvPr/>
        </p:nvSpPr>
        <p:spPr>
          <a:xfrm rot="-2798000" flipV="1">
            <a:off x="8463081" y="8651442"/>
            <a:ext cx="1969216" cy="1189734"/>
          </a:xfrm>
          <a:custGeom>
            <a:avLst/>
            <a:gdLst/>
            <a:ahLst/>
            <a:cxnLst/>
            <a:rect l="l" t="t" r="r" b="b"/>
            <a:pathLst>
              <a:path w="1969216" h="1189734">
                <a:moveTo>
                  <a:pt x="0" y="1189735"/>
                </a:moveTo>
                <a:lnTo>
                  <a:pt x="1969215" y="1189735"/>
                </a:lnTo>
                <a:lnTo>
                  <a:pt x="1969215" y="0"/>
                </a:lnTo>
                <a:lnTo>
                  <a:pt x="0" y="0"/>
                </a:lnTo>
                <a:lnTo>
                  <a:pt x="0" y="1189735"/>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31" name="TextBox 31"/>
          <p:cNvSpPr txBox="1"/>
          <p:nvPr/>
        </p:nvSpPr>
        <p:spPr>
          <a:xfrm>
            <a:off x="292717" y="3772249"/>
            <a:ext cx="3808862"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Let us pray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10022651" y="2895622"/>
            <a:ext cx="7386699" cy="5087488"/>
            <a:chOff x="0" y="0"/>
            <a:chExt cx="1318249" cy="907926"/>
          </a:xfrm>
        </p:grpSpPr>
        <p:sp>
          <p:nvSpPr>
            <p:cNvPr id="7" name="Freeform 7"/>
            <p:cNvSpPr/>
            <p:nvPr/>
          </p:nvSpPr>
          <p:spPr>
            <a:xfrm>
              <a:off x="0" y="0"/>
              <a:ext cx="1318249" cy="907926"/>
            </a:xfrm>
            <a:custGeom>
              <a:avLst/>
              <a:gdLst/>
              <a:ahLst/>
              <a:cxnLst/>
              <a:rect l="l" t="t" r="r" b="b"/>
              <a:pathLst>
                <a:path w="1318249" h="907926">
                  <a:moveTo>
                    <a:pt x="0" y="0"/>
                  </a:moveTo>
                  <a:lnTo>
                    <a:pt x="1318249" y="0"/>
                  </a:lnTo>
                  <a:lnTo>
                    <a:pt x="1318249" y="907926"/>
                  </a:lnTo>
                  <a:lnTo>
                    <a:pt x="0" y="907926"/>
                  </a:lnTo>
                  <a:close/>
                </a:path>
              </a:pathLst>
            </a:custGeom>
            <a:blipFill>
              <a:blip r:embed="rId4"/>
              <a:stretch>
                <a:fillRect t="-4447" b="-4447"/>
              </a:stretch>
            </a:blipFill>
          </p:spPr>
          <p:txBody>
            <a:bodyPr/>
            <a:lstStyle/>
            <a:p>
              <a:endParaRPr lang="en-GB"/>
            </a:p>
          </p:txBody>
        </p:sp>
      </p:grpSp>
      <p:sp>
        <p:nvSpPr>
          <p:cNvPr id="8" name="Freeform 8"/>
          <p:cNvSpPr/>
          <p:nvPr/>
        </p:nvSpPr>
        <p:spPr>
          <a:xfrm rot="-5400000">
            <a:off x="11492989" y="518993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5"/>
                </a:ext>
              </a:extLst>
            </a:blip>
            <a:stretch>
              <a:fillRect l="-279" t="-171027" r="-1768" b="-487889"/>
            </a:stretch>
          </a:blipFill>
        </p:spPr>
        <p:txBody>
          <a:bodyPr/>
          <a:lstStyle/>
          <a:p>
            <a:endParaRPr lang="en-GB"/>
          </a:p>
        </p:txBody>
      </p:sp>
      <p:grpSp>
        <p:nvGrpSpPr>
          <p:cNvPr id="9" name="Group 9"/>
          <p:cNvGrpSpPr/>
          <p:nvPr/>
        </p:nvGrpSpPr>
        <p:grpSpPr>
          <a:xfrm>
            <a:off x="-849805" y="-234640"/>
            <a:ext cx="11576203" cy="1261816"/>
            <a:chOff x="0" y="0"/>
            <a:chExt cx="15434937" cy="1682422"/>
          </a:xfrm>
        </p:grpSpPr>
        <p:grpSp>
          <p:nvGrpSpPr>
            <p:cNvPr id="10" name="Group 10"/>
            <p:cNvGrpSpPr/>
            <p:nvPr/>
          </p:nvGrpSpPr>
          <p:grpSpPr>
            <a:xfrm>
              <a:off x="0" y="0"/>
              <a:ext cx="15434937" cy="1682422"/>
              <a:chOff x="0" y="0"/>
              <a:chExt cx="3048877" cy="332330"/>
            </a:xfrm>
          </p:grpSpPr>
          <p:sp>
            <p:nvSpPr>
              <p:cNvPr id="11" name="Freeform 11"/>
              <p:cNvSpPr/>
              <p:nvPr/>
            </p:nvSpPr>
            <p:spPr>
              <a:xfrm>
                <a:off x="0" y="0"/>
                <a:ext cx="3048876" cy="332330"/>
              </a:xfrm>
              <a:custGeom>
                <a:avLst/>
                <a:gdLst/>
                <a:ahLst/>
                <a:cxnLst/>
                <a:rect l="l" t="t" r="r" b="b"/>
                <a:pathLst>
                  <a:path w="3048876" h="332330">
                    <a:moveTo>
                      <a:pt x="2845676" y="0"/>
                    </a:moveTo>
                    <a:cubicBezTo>
                      <a:pt x="2957901" y="0"/>
                      <a:pt x="3048876" y="74395"/>
                      <a:pt x="3048876" y="166165"/>
                    </a:cubicBezTo>
                    <a:cubicBezTo>
                      <a:pt x="3048876" y="257936"/>
                      <a:pt x="2957901" y="332330"/>
                      <a:pt x="2845676" y="332330"/>
                    </a:cubicBezTo>
                    <a:lnTo>
                      <a:pt x="203200" y="332330"/>
                    </a:lnTo>
                    <a:cubicBezTo>
                      <a:pt x="90976" y="332330"/>
                      <a:pt x="0" y="257936"/>
                      <a:pt x="0" y="166165"/>
                    </a:cubicBezTo>
                    <a:cubicBezTo>
                      <a:pt x="0" y="74395"/>
                      <a:pt x="90976" y="0"/>
                      <a:pt x="203200" y="0"/>
                    </a:cubicBezTo>
                    <a:close/>
                  </a:path>
                </a:pathLst>
              </a:custGeom>
              <a:solidFill>
                <a:srgbClr val="222544"/>
              </a:solidFill>
            </p:spPr>
            <p:txBody>
              <a:bodyPr/>
              <a:lstStyle/>
              <a:p>
                <a:endParaRPr lang="en-GB"/>
              </a:p>
            </p:txBody>
          </p:sp>
          <p:sp>
            <p:nvSpPr>
              <p:cNvPr id="12" name="TextBox 12"/>
              <p:cNvSpPr txBox="1"/>
              <p:nvPr/>
            </p:nvSpPr>
            <p:spPr>
              <a:xfrm>
                <a:off x="0" y="-38100"/>
                <a:ext cx="3048877" cy="370430"/>
              </a:xfrm>
              <a:prstGeom prst="rect">
                <a:avLst/>
              </a:prstGeom>
            </p:spPr>
            <p:txBody>
              <a:bodyPr lIns="50800" tIns="50800" rIns="50800" bIns="50800" rtlCol="0" anchor="ctr"/>
              <a:lstStyle/>
              <a:p>
                <a:pPr algn="l">
                  <a:lnSpc>
                    <a:spcPts val="2659"/>
                  </a:lnSpc>
                </a:pPr>
                <a:endParaRPr/>
              </a:p>
            </p:txBody>
          </p:sp>
        </p:grpSp>
        <p:sp>
          <p:nvSpPr>
            <p:cNvPr id="13" name="Freeform 13"/>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4" name="TextBox 14"/>
            <p:cNvSpPr txBox="1"/>
            <p:nvPr/>
          </p:nvSpPr>
          <p:spPr>
            <a:xfrm>
              <a:off x="1826614" y="605329"/>
              <a:ext cx="13608323"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Thursday 3 December - First week of Advent </a:t>
              </a:r>
            </a:p>
          </p:txBody>
        </p:sp>
      </p:grpSp>
      <p:sp>
        <p:nvSpPr>
          <p:cNvPr id="15" name="TextBox 15"/>
          <p:cNvSpPr txBox="1"/>
          <p:nvPr/>
        </p:nvSpPr>
        <p:spPr>
          <a:xfrm>
            <a:off x="281827" y="2347842"/>
            <a:ext cx="8573528" cy="1589405"/>
          </a:xfrm>
          <a:prstGeom prst="rect">
            <a:avLst/>
          </a:prstGeom>
        </p:spPr>
        <p:txBody>
          <a:bodyPr lIns="0" tIns="0" rIns="0" bIns="0" rtlCol="0" anchor="t">
            <a:spAutoFit/>
          </a:bodyPr>
          <a:lstStyle/>
          <a:p>
            <a:pPr algn="ctr">
              <a:lnSpc>
                <a:spcPts val="3220"/>
              </a:lnSpc>
            </a:pPr>
            <a:r>
              <a:rPr lang="en-US" sz="2300">
                <a:solidFill>
                  <a:srgbClr val="222544"/>
                </a:solidFill>
                <a:latin typeface="Montserrat School"/>
                <a:ea typeface="Montserrat School"/>
                <a:cs typeface="Montserrat School"/>
                <a:sym typeface="Montserrat School"/>
              </a:rPr>
              <a:t>“Everyone then who hears these words of mine and </a:t>
            </a:r>
          </a:p>
          <a:p>
            <a:pPr algn="ctr">
              <a:lnSpc>
                <a:spcPts val="3220"/>
              </a:lnSpc>
            </a:pPr>
            <a:r>
              <a:rPr lang="en-US" sz="2300">
                <a:solidFill>
                  <a:srgbClr val="222544"/>
                </a:solidFill>
                <a:latin typeface="Montserrat School"/>
                <a:ea typeface="Montserrat School"/>
                <a:cs typeface="Montserrat School"/>
                <a:sym typeface="Montserrat School"/>
              </a:rPr>
              <a:t>does them will be like a wise man who </a:t>
            </a:r>
          </a:p>
          <a:p>
            <a:pPr algn="ctr">
              <a:lnSpc>
                <a:spcPts val="3220"/>
              </a:lnSpc>
            </a:pPr>
            <a:r>
              <a:rPr lang="en-US" sz="2300">
                <a:solidFill>
                  <a:srgbClr val="222544"/>
                </a:solidFill>
                <a:latin typeface="Montserrat School"/>
                <a:ea typeface="Montserrat School"/>
                <a:cs typeface="Montserrat School"/>
                <a:sym typeface="Montserrat School"/>
              </a:rPr>
              <a:t>built his house on the rock.” </a:t>
            </a:r>
          </a:p>
          <a:p>
            <a:pPr algn="ctr">
              <a:lnSpc>
                <a:spcPts val="3220"/>
              </a:lnSpc>
            </a:pPr>
            <a:r>
              <a:rPr lang="en-US" sz="2300">
                <a:solidFill>
                  <a:srgbClr val="222544"/>
                </a:solidFill>
                <a:latin typeface="Montserrat School"/>
                <a:ea typeface="Montserrat School"/>
                <a:cs typeface="Montserrat School"/>
                <a:sym typeface="Montserrat School"/>
              </a:rPr>
              <a:t>Matthew 7:24</a:t>
            </a:r>
          </a:p>
        </p:txBody>
      </p:sp>
      <p:sp>
        <p:nvSpPr>
          <p:cNvPr id="16" name="Freeform 16"/>
          <p:cNvSpPr/>
          <p:nvPr/>
        </p:nvSpPr>
        <p:spPr>
          <a:xfrm rot="-5400000">
            <a:off x="8364403" y="22991"/>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sp>
        <p:nvSpPr>
          <p:cNvPr id="17" name="Freeform 17"/>
          <p:cNvSpPr/>
          <p:nvPr/>
        </p:nvSpPr>
        <p:spPr>
          <a:xfrm rot="-2924229" flipH="1">
            <a:off x="10123047" y="7410139"/>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5"/>
                </a:ext>
              </a:extLst>
            </a:blip>
            <a:stretch>
              <a:fillRect l="-98048" t="-13842" r="-87464" b="-186699"/>
            </a:stretch>
          </a:blipFill>
        </p:spPr>
        <p:txBody>
          <a:bodyPr/>
          <a:lstStyle/>
          <a:p>
            <a:endParaRPr lang="en-GB"/>
          </a:p>
        </p:txBody>
      </p:sp>
      <p:grpSp>
        <p:nvGrpSpPr>
          <p:cNvPr id="18" name="Group 18"/>
          <p:cNvGrpSpPr/>
          <p:nvPr/>
        </p:nvGrpSpPr>
        <p:grpSpPr>
          <a:xfrm>
            <a:off x="15297383" y="7375040"/>
            <a:ext cx="2877475" cy="3936489"/>
            <a:chOff x="0" y="0"/>
            <a:chExt cx="3836634" cy="5248653"/>
          </a:xfrm>
        </p:grpSpPr>
        <p:grpSp>
          <p:nvGrpSpPr>
            <p:cNvPr id="19" name="Group 19"/>
            <p:cNvGrpSpPr/>
            <p:nvPr/>
          </p:nvGrpSpPr>
          <p:grpSpPr>
            <a:xfrm>
              <a:off x="182146" y="0"/>
              <a:ext cx="3461086" cy="3461086"/>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21" name="TextBox 2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2" name="Freeform 22"/>
            <p:cNvSpPr/>
            <p:nvPr/>
          </p:nvSpPr>
          <p:spPr>
            <a:xfrm>
              <a:off x="40944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3" name="TextBox 23"/>
            <p:cNvSpPr txBox="1"/>
            <p:nvPr/>
          </p:nvSpPr>
          <p:spPr>
            <a:xfrm>
              <a:off x="182146"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Hope</a:t>
              </a:r>
            </a:p>
          </p:txBody>
        </p:sp>
        <p:sp>
          <p:nvSpPr>
            <p:cNvPr id="24" name="Freeform 24"/>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sp>
        <p:nvSpPr>
          <p:cNvPr id="25" name="TextBox 25"/>
          <p:cNvSpPr txBox="1"/>
          <p:nvPr/>
        </p:nvSpPr>
        <p:spPr>
          <a:xfrm>
            <a:off x="281827" y="1719192"/>
            <a:ext cx="3460706"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The Word</a:t>
            </a:r>
          </a:p>
        </p:txBody>
      </p:sp>
      <p:sp>
        <p:nvSpPr>
          <p:cNvPr id="26" name="TextBox 26"/>
          <p:cNvSpPr txBox="1"/>
          <p:nvPr/>
        </p:nvSpPr>
        <p:spPr>
          <a:xfrm>
            <a:off x="212244" y="3953757"/>
            <a:ext cx="202093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Reflection</a:t>
            </a:r>
          </a:p>
        </p:txBody>
      </p:sp>
      <p:sp>
        <p:nvSpPr>
          <p:cNvPr id="27" name="TextBox 27"/>
          <p:cNvSpPr txBox="1"/>
          <p:nvPr/>
        </p:nvSpPr>
        <p:spPr>
          <a:xfrm>
            <a:off x="212244" y="4556275"/>
            <a:ext cx="8712695" cy="5485130"/>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In today's Gospel, Jesus tells the story of a wise person who builds a house on strong foundations. Jesus reminds us that simply listening to his words is not enough. We are called to put our faith into action.</a:t>
            </a:r>
          </a:p>
          <a:p>
            <a:pPr algn="l">
              <a:lnSpc>
                <a:spcPts val="2380"/>
              </a:lnSpc>
            </a:pPr>
            <a:endParaRPr lang="en-US" sz="2300">
              <a:solidFill>
                <a:srgbClr val="222544"/>
              </a:solidFill>
              <a:latin typeface="Montserrat School"/>
              <a:ea typeface="Montserrat School"/>
              <a:cs typeface="Montserrat School"/>
              <a:sym typeface="Montserrat School"/>
            </a:endParaRPr>
          </a:p>
          <a:p>
            <a:pPr algn="l">
              <a:lnSpc>
                <a:spcPts val="3220"/>
              </a:lnSpc>
            </a:pPr>
            <a:r>
              <a:rPr lang="en-US" sz="2300">
                <a:solidFill>
                  <a:srgbClr val="222544"/>
                </a:solidFill>
                <a:latin typeface="Montserrat School"/>
                <a:ea typeface="Montserrat School"/>
                <a:cs typeface="Montserrat School"/>
                <a:sym typeface="Montserrat School"/>
              </a:rPr>
              <a:t>Today is the International Day of Persons with Disabilities.</a:t>
            </a:r>
          </a:p>
          <a:p>
            <a:pPr algn="l">
              <a:lnSpc>
                <a:spcPts val="3220"/>
              </a:lnSpc>
            </a:pPr>
            <a:r>
              <a:rPr lang="en-US" sz="2300">
                <a:solidFill>
                  <a:srgbClr val="222544"/>
                </a:solidFill>
                <a:latin typeface="Montserrat School"/>
                <a:ea typeface="Montserrat School"/>
                <a:cs typeface="Montserrat School"/>
                <a:sym typeface="Montserrat School"/>
              </a:rPr>
              <a:t>A hopeful and inclusive community is one where everyone is valued, can participate and has the opportunity </a:t>
            </a:r>
          </a:p>
          <a:p>
            <a:pPr algn="l">
              <a:lnSpc>
                <a:spcPts val="3220"/>
              </a:lnSpc>
            </a:pPr>
            <a:r>
              <a:rPr lang="en-US" sz="2300">
                <a:solidFill>
                  <a:srgbClr val="222544"/>
                </a:solidFill>
                <a:latin typeface="Montserrat School"/>
                <a:ea typeface="Montserrat School"/>
                <a:cs typeface="Montserrat School"/>
                <a:sym typeface="Montserrat School"/>
              </a:rPr>
              <a:t>to flourish.</a:t>
            </a:r>
          </a:p>
          <a:p>
            <a:pPr algn="l">
              <a:lnSpc>
                <a:spcPts val="3220"/>
              </a:lnSpc>
            </a:pPr>
            <a:r>
              <a:rPr lang="en-US" sz="2300">
                <a:solidFill>
                  <a:srgbClr val="222544"/>
                </a:solidFill>
                <a:latin typeface="Montserrat School"/>
                <a:ea typeface="Montserrat School"/>
                <a:cs typeface="Montserrat School"/>
                <a:sym typeface="Montserrat School"/>
              </a:rPr>
              <a:t>Catholic Social Teaching calls us to work for the common good and the participation of all people: this means respecting everyone's dignity and removing barriers that prevent people from taking part.</a:t>
            </a:r>
          </a:p>
          <a:p>
            <a:pPr algn="l">
              <a:lnSpc>
                <a:spcPts val="3220"/>
              </a:lnSpc>
            </a:pPr>
            <a:endParaRPr lang="en-US" sz="2300">
              <a:solidFill>
                <a:srgbClr val="222544"/>
              </a:solidFill>
              <a:latin typeface="Montserrat School"/>
              <a:ea typeface="Montserrat School"/>
              <a:cs typeface="Montserrat School"/>
              <a:sym typeface="Montserrat School"/>
            </a:endParaRPr>
          </a:p>
        </p:txBody>
      </p:sp>
      <p:sp>
        <p:nvSpPr>
          <p:cNvPr id="28" name="TextBox 28"/>
          <p:cNvSpPr txBox="1"/>
          <p:nvPr/>
        </p:nvSpPr>
        <p:spPr>
          <a:xfrm>
            <a:off x="281827" y="1158955"/>
            <a:ext cx="8573528" cy="438785"/>
          </a:xfrm>
          <a:prstGeom prst="rect">
            <a:avLst/>
          </a:prstGeom>
        </p:spPr>
        <p:txBody>
          <a:bodyPr lIns="0" tIns="0" rIns="0" bIns="0" rtlCol="0" anchor="t">
            <a:spAutoFit/>
          </a:bodyPr>
          <a:lstStyle/>
          <a:p>
            <a:pPr algn="ctr">
              <a:lnSpc>
                <a:spcPts val="3640"/>
              </a:lnSpc>
            </a:pPr>
            <a:r>
              <a:rPr lang="en-US" sz="2600" b="1">
                <a:solidFill>
                  <a:srgbClr val="222544"/>
                </a:solidFill>
                <a:latin typeface="Montserrat School Semi-Bold"/>
                <a:ea typeface="Montserrat School Semi-Bold"/>
                <a:cs typeface="Montserrat School Semi-Bold"/>
                <a:sym typeface="Montserrat School Semi-Bold"/>
              </a:rPr>
              <a:t>International Day of Persons with Disabilities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9795414" y="2747542"/>
            <a:ext cx="7841173" cy="4606972"/>
            <a:chOff x="0" y="0"/>
            <a:chExt cx="1134847" cy="666763"/>
          </a:xfrm>
        </p:grpSpPr>
        <p:sp>
          <p:nvSpPr>
            <p:cNvPr id="7" name="Freeform 7"/>
            <p:cNvSpPr/>
            <p:nvPr/>
          </p:nvSpPr>
          <p:spPr>
            <a:xfrm>
              <a:off x="0" y="0"/>
              <a:ext cx="1134847" cy="666763"/>
            </a:xfrm>
            <a:custGeom>
              <a:avLst/>
              <a:gdLst/>
              <a:ahLst/>
              <a:cxnLst/>
              <a:rect l="l" t="t" r="r" b="b"/>
              <a:pathLst>
                <a:path w="1134847" h="666763">
                  <a:moveTo>
                    <a:pt x="0" y="0"/>
                  </a:moveTo>
                  <a:lnTo>
                    <a:pt x="1134847" y="0"/>
                  </a:lnTo>
                  <a:lnTo>
                    <a:pt x="1134847" y="666763"/>
                  </a:lnTo>
                  <a:lnTo>
                    <a:pt x="0" y="666763"/>
                  </a:lnTo>
                  <a:close/>
                </a:path>
              </a:pathLst>
            </a:custGeom>
            <a:blipFill>
              <a:blip r:embed="rId4"/>
              <a:stretch>
                <a:fillRect t="-6734" b="-6734"/>
              </a:stretch>
            </a:blipFill>
          </p:spPr>
          <p:txBody>
            <a:bodyPr/>
            <a:lstStyle/>
            <a:p>
              <a:endParaRPr lang="en-GB"/>
            </a:p>
          </p:txBody>
        </p:sp>
      </p:grpSp>
      <p:grpSp>
        <p:nvGrpSpPr>
          <p:cNvPr id="8" name="Group 8"/>
          <p:cNvGrpSpPr/>
          <p:nvPr/>
        </p:nvGrpSpPr>
        <p:grpSpPr>
          <a:xfrm>
            <a:off x="-849805" y="-234640"/>
            <a:ext cx="11576203" cy="1261816"/>
            <a:chOff x="0" y="0"/>
            <a:chExt cx="15434937" cy="1682422"/>
          </a:xfrm>
        </p:grpSpPr>
        <p:grpSp>
          <p:nvGrpSpPr>
            <p:cNvPr id="9" name="Group 9"/>
            <p:cNvGrpSpPr/>
            <p:nvPr/>
          </p:nvGrpSpPr>
          <p:grpSpPr>
            <a:xfrm>
              <a:off x="0" y="0"/>
              <a:ext cx="15434937" cy="1682422"/>
              <a:chOff x="0" y="0"/>
              <a:chExt cx="3048877" cy="332330"/>
            </a:xfrm>
          </p:grpSpPr>
          <p:sp>
            <p:nvSpPr>
              <p:cNvPr id="10" name="Freeform 10"/>
              <p:cNvSpPr/>
              <p:nvPr/>
            </p:nvSpPr>
            <p:spPr>
              <a:xfrm>
                <a:off x="0" y="0"/>
                <a:ext cx="3048876" cy="332330"/>
              </a:xfrm>
              <a:custGeom>
                <a:avLst/>
                <a:gdLst/>
                <a:ahLst/>
                <a:cxnLst/>
                <a:rect l="l" t="t" r="r" b="b"/>
                <a:pathLst>
                  <a:path w="3048876" h="332330">
                    <a:moveTo>
                      <a:pt x="2845676" y="0"/>
                    </a:moveTo>
                    <a:cubicBezTo>
                      <a:pt x="2957901" y="0"/>
                      <a:pt x="3048876" y="74395"/>
                      <a:pt x="3048876" y="166165"/>
                    </a:cubicBezTo>
                    <a:cubicBezTo>
                      <a:pt x="3048876" y="257936"/>
                      <a:pt x="2957901" y="332330"/>
                      <a:pt x="2845676" y="332330"/>
                    </a:cubicBezTo>
                    <a:lnTo>
                      <a:pt x="203200" y="332330"/>
                    </a:lnTo>
                    <a:cubicBezTo>
                      <a:pt x="90976" y="332330"/>
                      <a:pt x="0" y="257936"/>
                      <a:pt x="0" y="166165"/>
                    </a:cubicBezTo>
                    <a:cubicBezTo>
                      <a:pt x="0" y="74395"/>
                      <a:pt x="90976" y="0"/>
                      <a:pt x="203200" y="0"/>
                    </a:cubicBezTo>
                    <a:close/>
                  </a:path>
                </a:pathLst>
              </a:custGeom>
              <a:solidFill>
                <a:srgbClr val="222544"/>
              </a:solidFill>
            </p:spPr>
            <p:txBody>
              <a:bodyPr/>
              <a:lstStyle/>
              <a:p>
                <a:endParaRPr lang="en-GB"/>
              </a:p>
            </p:txBody>
          </p:sp>
          <p:sp>
            <p:nvSpPr>
              <p:cNvPr id="11" name="TextBox 11"/>
              <p:cNvSpPr txBox="1"/>
              <p:nvPr/>
            </p:nvSpPr>
            <p:spPr>
              <a:xfrm>
                <a:off x="0" y="-38100"/>
                <a:ext cx="3048877" cy="370430"/>
              </a:xfrm>
              <a:prstGeom prst="rect">
                <a:avLst/>
              </a:prstGeom>
            </p:spPr>
            <p:txBody>
              <a:bodyPr lIns="50800" tIns="50800" rIns="50800" bIns="50800" rtlCol="0" anchor="ctr"/>
              <a:lstStyle/>
              <a:p>
                <a:pPr algn="l">
                  <a:lnSpc>
                    <a:spcPts val="2659"/>
                  </a:lnSpc>
                </a:pPr>
                <a:endParaRPr/>
              </a:p>
            </p:txBody>
          </p:sp>
        </p:grpSp>
        <p:sp>
          <p:nvSpPr>
            <p:cNvPr id="12" name="Freeform 12"/>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 name="TextBox 13"/>
            <p:cNvSpPr txBox="1"/>
            <p:nvPr/>
          </p:nvSpPr>
          <p:spPr>
            <a:xfrm>
              <a:off x="1826614" y="605329"/>
              <a:ext cx="13608323"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Thursday 3 December - First week of Advent </a:t>
              </a:r>
            </a:p>
          </p:txBody>
        </p:sp>
      </p:grpSp>
      <p:grpSp>
        <p:nvGrpSpPr>
          <p:cNvPr id="14" name="Group 14"/>
          <p:cNvGrpSpPr/>
          <p:nvPr/>
        </p:nvGrpSpPr>
        <p:grpSpPr>
          <a:xfrm>
            <a:off x="15297383" y="7375040"/>
            <a:ext cx="2877475" cy="3936489"/>
            <a:chOff x="0" y="0"/>
            <a:chExt cx="3836634" cy="5248653"/>
          </a:xfrm>
        </p:grpSpPr>
        <p:grpSp>
          <p:nvGrpSpPr>
            <p:cNvPr id="15" name="Group 15"/>
            <p:cNvGrpSpPr/>
            <p:nvPr/>
          </p:nvGrpSpPr>
          <p:grpSpPr>
            <a:xfrm>
              <a:off x="182146" y="0"/>
              <a:ext cx="3461086" cy="3461086"/>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8" name="Freeform 18"/>
            <p:cNvSpPr/>
            <p:nvPr/>
          </p:nvSpPr>
          <p:spPr>
            <a:xfrm>
              <a:off x="40944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9" name="TextBox 19"/>
            <p:cNvSpPr txBox="1"/>
            <p:nvPr/>
          </p:nvSpPr>
          <p:spPr>
            <a:xfrm>
              <a:off x="182146"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Hope</a:t>
              </a:r>
            </a:p>
          </p:txBody>
        </p:sp>
        <p:sp>
          <p:nvSpPr>
            <p:cNvPr id="20" name="Freeform 20"/>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sp>
        <p:nvSpPr>
          <p:cNvPr id="21" name="Freeform 21"/>
          <p:cNvSpPr/>
          <p:nvPr/>
        </p:nvSpPr>
        <p:spPr>
          <a:xfrm rot="-5400000">
            <a:off x="11492989" y="518993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8"/>
                </a:ext>
              </a:extLst>
            </a:blip>
            <a:stretch>
              <a:fillRect l="-279" t="-171027" r="-1768" b="-487889"/>
            </a:stretch>
          </a:blipFill>
        </p:spPr>
        <p:txBody>
          <a:bodyPr/>
          <a:lstStyle/>
          <a:p>
            <a:endParaRPr lang="en-GB"/>
          </a:p>
        </p:txBody>
      </p:sp>
      <p:sp>
        <p:nvSpPr>
          <p:cNvPr id="22" name="Freeform 22"/>
          <p:cNvSpPr/>
          <p:nvPr/>
        </p:nvSpPr>
        <p:spPr>
          <a:xfrm rot="-5400000">
            <a:off x="8652839" y="247153"/>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8"/>
                </a:ext>
              </a:extLst>
            </a:blip>
            <a:stretch>
              <a:fillRect l="-238232" t="-16109" b="-233656"/>
            </a:stretch>
          </a:blipFill>
        </p:spPr>
        <p:txBody>
          <a:bodyPr/>
          <a:lstStyle/>
          <a:p>
            <a:endParaRPr lang="en-GB"/>
          </a:p>
        </p:txBody>
      </p:sp>
      <p:sp>
        <p:nvSpPr>
          <p:cNvPr id="23" name="Freeform 23"/>
          <p:cNvSpPr/>
          <p:nvPr/>
        </p:nvSpPr>
        <p:spPr>
          <a:xfrm rot="-2924229" flipH="1">
            <a:off x="10123047" y="7410139"/>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8"/>
                </a:ext>
              </a:extLst>
            </a:blip>
            <a:stretch>
              <a:fillRect l="-98048" t="-13842" r="-87464" b="-186699"/>
            </a:stretch>
          </a:blipFill>
        </p:spPr>
        <p:txBody>
          <a:bodyPr/>
          <a:lstStyle/>
          <a:p>
            <a:endParaRPr lang="en-GB"/>
          </a:p>
        </p:txBody>
      </p:sp>
      <p:sp>
        <p:nvSpPr>
          <p:cNvPr id="24" name="TextBox 24"/>
          <p:cNvSpPr txBox="1"/>
          <p:nvPr/>
        </p:nvSpPr>
        <p:spPr>
          <a:xfrm>
            <a:off x="287015" y="8490000"/>
            <a:ext cx="1483370"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Mission</a:t>
            </a:r>
          </a:p>
        </p:txBody>
      </p:sp>
      <p:sp>
        <p:nvSpPr>
          <p:cNvPr id="25" name="TextBox 25"/>
          <p:cNvSpPr txBox="1"/>
          <p:nvPr/>
        </p:nvSpPr>
        <p:spPr>
          <a:xfrm>
            <a:off x="287015" y="5755172"/>
            <a:ext cx="8092520" cy="289306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God of hope,</a:t>
            </a:r>
          </a:p>
          <a:p>
            <a:pPr algn="l">
              <a:lnSpc>
                <a:spcPts val="3359"/>
              </a:lnSpc>
            </a:pPr>
            <a:r>
              <a:rPr lang="en-US" sz="2400">
                <a:solidFill>
                  <a:srgbClr val="222544"/>
                </a:solidFill>
                <a:latin typeface="Montserrat School"/>
                <a:ea typeface="Montserrat School"/>
                <a:cs typeface="Montserrat School"/>
                <a:sym typeface="Montserrat School"/>
              </a:rPr>
              <a:t>help us build communities where everyone is valued and included.</a:t>
            </a:r>
          </a:p>
          <a:p>
            <a:pPr algn="l">
              <a:lnSpc>
                <a:spcPts val="3359"/>
              </a:lnSpc>
            </a:pPr>
            <a:r>
              <a:rPr lang="en-US" sz="2400">
                <a:solidFill>
                  <a:srgbClr val="222544"/>
                </a:solidFill>
                <a:latin typeface="Montserrat School"/>
                <a:ea typeface="Montserrat School"/>
                <a:cs typeface="Montserrat School"/>
                <a:sym typeface="Montserrat School"/>
              </a:rPr>
              <a:t>Guide us to notice and remove barriers</a:t>
            </a:r>
          </a:p>
          <a:p>
            <a:pPr algn="l">
              <a:lnSpc>
                <a:spcPts val="3359"/>
              </a:lnSpc>
            </a:pPr>
            <a:r>
              <a:rPr lang="en-US" sz="2400">
                <a:solidFill>
                  <a:srgbClr val="222544"/>
                </a:solidFill>
                <a:latin typeface="Montserrat School"/>
                <a:ea typeface="Montserrat School"/>
                <a:cs typeface="Montserrat School"/>
                <a:sym typeface="Montserrat School"/>
              </a:rPr>
              <a:t>so that everyone can flourish.</a:t>
            </a:r>
          </a:p>
          <a:p>
            <a:pPr algn="l">
              <a:lnSpc>
                <a:spcPts val="3359"/>
              </a:lnSpc>
            </a:pPr>
            <a:r>
              <a:rPr lang="en-US" sz="2400">
                <a:solidFill>
                  <a:srgbClr val="222544"/>
                </a:solidFill>
                <a:latin typeface="Montserrat School"/>
                <a:ea typeface="Montserrat School"/>
                <a:cs typeface="Montserrat School"/>
                <a:sym typeface="Montserrat School"/>
              </a:rPr>
              <a:t>Amen.</a:t>
            </a:r>
          </a:p>
          <a:p>
            <a:pPr algn="l">
              <a:lnSpc>
                <a:spcPts val="3220"/>
              </a:lnSpc>
            </a:pPr>
            <a:endParaRPr lang="en-US" sz="2400">
              <a:solidFill>
                <a:srgbClr val="222544"/>
              </a:solidFill>
              <a:latin typeface="Montserrat School"/>
              <a:ea typeface="Montserrat School"/>
              <a:cs typeface="Montserrat School"/>
              <a:sym typeface="Montserrat School"/>
            </a:endParaRPr>
          </a:p>
        </p:txBody>
      </p:sp>
      <p:sp>
        <p:nvSpPr>
          <p:cNvPr id="26" name="TextBox 26"/>
          <p:cNvSpPr txBox="1"/>
          <p:nvPr/>
        </p:nvSpPr>
        <p:spPr>
          <a:xfrm>
            <a:off x="292717" y="1721088"/>
            <a:ext cx="8092520" cy="3206115"/>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Think about your school. What helps people feel welcome and able to partic</a:t>
            </a:r>
            <a:r>
              <a:rPr lang="en-US" sz="2400" u="none">
                <a:solidFill>
                  <a:srgbClr val="222544"/>
                </a:solidFill>
                <a:latin typeface="Montserrat School"/>
                <a:ea typeface="Montserrat School"/>
                <a:cs typeface="Montserrat School"/>
                <a:sym typeface="Montserrat School"/>
              </a:rPr>
              <a:t>ipate?</a:t>
            </a:r>
          </a:p>
          <a:p>
            <a:pPr algn="l">
              <a:lnSpc>
                <a:spcPts val="3359"/>
              </a:lnSpc>
            </a:pPr>
            <a:r>
              <a:rPr lang="en-US" sz="2400" u="none">
                <a:solidFill>
                  <a:srgbClr val="222544"/>
                </a:solidFill>
                <a:latin typeface="Montserrat School"/>
                <a:ea typeface="Montserrat School"/>
                <a:cs typeface="Montserrat School"/>
                <a:sym typeface="Montserrat School"/>
              </a:rPr>
              <a:t>How can we help build communities where everyone belongs?</a:t>
            </a:r>
          </a:p>
          <a:p>
            <a:pPr algn="l">
              <a:lnSpc>
                <a:spcPts val="2380"/>
              </a:lnSpc>
            </a:pPr>
            <a:endParaRPr lang="en-US" sz="2400" u="none">
              <a:solidFill>
                <a:srgbClr val="222544"/>
              </a:solidFill>
              <a:latin typeface="Montserrat School"/>
              <a:ea typeface="Montserrat School"/>
              <a:cs typeface="Montserrat School"/>
              <a:sym typeface="Montserrat School"/>
            </a:endParaRPr>
          </a:p>
          <a:p>
            <a:pPr algn="l">
              <a:lnSpc>
                <a:spcPts val="3359"/>
              </a:lnSpc>
            </a:pPr>
            <a:r>
              <a:rPr lang="en-US" sz="2400" u="none">
                <a:solidFill>
                  <a:srgbClr val="222544"/>
                </a:solidFill>
                <a:latin typeface="Montserrat School"/>
                <a:ea typeface="Montserrat School"/>
                <a:cs typeface="Montserrat School"/>
                <a:sym typeface="Montserrat School"/>
              </a:rPr>
              <a:t>Share</a:t>
            </a:r>
            <a:r>
              <a:rPr lang="en-US" sz="2400">
                <a:solidFill>
                  <a:srgbClr val="222544"/>
                </a:solidFill>
                <a:latin typeface="Montserrat School"/>
                <a:ea typeface="Montserrat School"/>
                <a:cs typeface="Montserrat School"/>
                <a:sym typeface="Montserrat School"/>
              </a:rPr>
              <a:t> one</a:t>
            </a:r>
            <a:r>
              <a:rPr lang="en-US" sz="2400" u="none">
                <a:solidFill>
                  <a:srgbClr val="222544"/>
                </a:solidFill>
                <a:latin typeface="Montserrat School"/>
                <a:ea typeface="Montserrat School"/>
                <a:cs typeface="Montserrat School"/>
                <a:sym typeface="Montserrat School"/>
              </a:rPr>
              <a:t> thing </a:t>
            </a:r>
            <a:r>
              <a:rPr lang="en-US" sz="2400">
                <a:solidFill>
                  <a:srgbClr val="222544"/>
                </a:solidFill>
                <a:latin typeface="Montserrat School"/>
                <a:ea typeface="Montserrat School"/>
                <a:cs typeface="Montserrat School"/>
                <a:sym typeface="Montserrat School"/>
              </a:rPr>
              <a:t>yo</a:t>
            </a:r>
            <a:r>
              <a:rPr lang="en-US" sz="2400" u="none">
                <a:solidFill>
                  <a:srgbClr val="222544"/>
                </a:solidFill>
                <a:latin typeface="Montserrat School"/>
                <a:ea typeface="Montserrat School"/>
                <a:cs typeface="Montserrat School"/>
                <a:sym typeface="Montserrat School"/>
              </a:rPr>
              <a:t>ur s</a:t>
            </a:r>
            <a:r>
              <a:rPr lang="en-US" sz="2400">
                <a:solidFill>
                  <a:srgbClr val="222544"/>
                </a:solidFill>
                <a:latin typeface="Montserrat School"/>
                <a:ea typeface="Montserrat School"/>
                <a:cs typeface="Montserrat School"/>
                <a:sym typeface="Montserrat School"/>
              </a:rPr>
              <a:t>chool does well and one thing that could make it even more accessible</a:t>
            </a:r>
            <a:r>
              <a:rPr lang="en-US" sz="2400" u="none">
                <a:solidFill>
                  <a:srgbClr val="222544"/>
                </a:solidFill>
                <a:latin typeface="Montserrat School"/>
                <a:ea typeface="Montserrat School"/>
                <a:cs typeface="Montserrat School"/>
                <a:sym typeface="Montserrat School"/>
              </a:rPr>
              <a:t> and in</a:t>
            </a:r>
            <a:r>
              <a:rPr lang="en-US" sz="2400">
                <a:solidFill>
                  <a:srgbClr val="222544"/>
                </a:solidFill>
                <a:latin typeface="Montserrat School"/>
                <a:ea typeface="Montserrat School"/>
                <a:cs typeface="Montserrat School"/>
                <a:sym typeface="Montserrat School"/>
              </a:rPr>
              <a:t>clusive to help everyone flou</a:t>
            </a:r>
            <a:r>
              <a:rPr lang="en-US" sz="2400" u="none">
                <a:solidFill>
                  <a:srgbClr val="222544"/>
                </a:solidFill>
                <a:latin typeface="Montserrat School"/>
                <a:ea typeface="Montserrat School"/>
                <a:cs typeface="Montserrat School"/>
                <a:sym typeface="Montserrat School"/>
              </a:rPr>
              <a:t>rish</a:t>
            </a:r>
            <a:r>
              <a:rPr lang="en-US" sz="2400">
                <a:solidFill>
                  <a:srgbClr val="222544"/>
                </a:solidFill>
                <a:latin typeface="Montserrat School"/>
                <a:ea typeface="Montserrat School"/>
                <a:cs typeface="Montserrat School"/>
                <a:sym typeface="Montserrat School"/>
              </a:rPr>
              <a:t>.</a:t>
            </a:r>
          </a:p>
        </p:txBody>
      </p:sp>
      <p:sp>
        <p:nvSpPr>
          <p:cNvPr id="27" name="TextBox 27"/>
          <p:cNvSpPr txBox="1"/>
          <p:nvPr/>
        </p:nvSpPr>
        <p:spPr>
          <a:xfrm>
            <a:off x="292717" y="1155621"/>
            <a:ext cx="174158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Respond</a:t>
            </a:r>
          </a:p>
        </p:txBody>
      </p:sp>
      <p:sp>
        <p:nvSpPr>
          <p:cNvPr id="28" name="TextBox 28"/>
          <p:cNvSpPr txBox="1"/>
          <p:nvPr/>
        </p:nvSpPr>
        <p:spPr>
          <a:xfrm>
            <a:off x="287015" y="9051975"/>
            <a:ext cx="8435210" cy="12344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Notice one way you can help someone participate, feel included or have their voice </a:t>
            </a:r>
            <a:r>
              <a:rPr lang="en-US" sz="2400" u="none">
                <a:solidFill>
                  <a:srgbClr val="222544"/>
                </a:solidFill>
                <a:latin typeface="Montserrat School"/>
                <a:ea typeface="Montserrat School"/>
                <a:cs typeface="Montserrat School"/>
                <a:sym typeface="Montserrat School"/>
              </a:rPr>
              <a:t>h</a:t>
            </a:r>
            <a:r>
              <a:rPr lang="en-US" sz="2400">
                <a:solidFill>
                  <a:srgbClr val="222544"/>
                </a:solidFill>
                <a:latin typeface="Montserrat School"/>
                <a:ea typeface="Montserrat School"/>
                <a:cs typeface="Montserrat School"/>
                <a:sym typeface="Montserrat School"/>
              </a:rPr>
              <a:t>e</a:t>
            </a:r>
            <a:r>
              <a:rPr lang="en-US" sz="2400" u="none">
                <a:solidFill>
                  <a:srgbClr val="222544"/>
                </a:solidFill>
                <a:latin typeface="Montserrat School"/>
                <a:ea typeface="Montserrat School"/>
                <a:cs typeface="Montserrat School"/>
                <a:sym typeface="Montserrat School"/>
              </a:rPr>
              <a:t>a</a:t>
            </a:r>
            <a:r>
              <a:rPr lang="en-US" sz="2400">
                <a:solidFill>
                  <a:srgbClr val="222544"/>
                </a:solidFill>
                <a:latin typeface="Montserrat School"/>
                <a:ea typeface="Montserrat School"/>
                <a:cs typeface="Montserrat School"/>
                <a:sym typeface="Montserrat School"/>
              </a:rPr>
              <a:t>rd</a:t>
            </a:r>
            <a:r>
              <a:rPr lang="en-US" sz="2400" u="none">
                <a:solidFill>
                  <a:srgbClr val="222544"/>
                </a:solidFill>
                <a:latin typeface="Montserrat School"/>
                <a:ea typeface="Montserrat School"/>
                <a:cs typeface="Montserrat School"/>
                <a:sym typeface="Montserrat School"/>
              </a:rPr>
              <a:t> to</a:t>
            </a:r>
            <a:r>
              <a:rPr lang="en-US" sz="2400">
                <a:solidFill>
                  <a:srgbClr val="222544"/>
                </a:solidFill>
                <a:latin typeface="Montserrat School"/>
                <a:ea typeface="Montserrat School"/>
                <a:cs typeface="Montserrat School"/>
                <a:sym typeface="Montserrat School"/>
              </a:rPr>
              <a:t>da</a:t>
            </a:r>
            <a:r>
              <a:rPr lang="en-US" sz="2400" u="none">
                <a:solidFill>
                  <a:srgbClr val="222544"/>
                </a:solidFill>
                <a:latin typeface="Montserrat School"/>
                <a:ea typeface="Montserrat School"/>
                <a:cs typeface="Montserrat School"/>
                <a:sym typeface="Montserrat School"/>
              </a:rPr>
              <a:t>y</a:t>
            </a:r>
            <a:r>
              <a:rPr lang="en-US" sz="2400">
                <a:solidFill>
                  <a:srgbClr val="222544"/>
                </a:solidFill>
                <a:latin typeface="Montserrat School"/>
                <a:ea typeface="Montserrat School"/>
                <a:cs typeface="Montserrat School"/>
                <a:sym typeface="Montserrat School"/>
              </a:rPr>
              <a:t>.</a:t>
            </a:r>
          </a:p>
          <a:p>
            <a:pPr algn="l">
              <a:lnSpc>
                <a:spcPts val="3359"/>
              </a:lnSpc>
            </a:pPr>
            <a:endParaRPr lang="en-US" sz="2400">
              <a:solidFill>
                <a:srgbClr val="222544"/>
              </a:solidFill>
              <a:latin typeface="Montserrat School"/>
              <a:ea typeface="Montserrat School"/>
              <a:cs typeface="Montserrat School"/>
              <a:sym typeface="Montserrat School"/>
            </a:endParaRPr>
          </a:p>
        </p:txBody>
      </p:sp>
      <p:sp>
        <p:nvSpPr>
          <p:cNvPr id="29" name="TextBox 29"/>
          <p:cNvSpPr txBox="1"/>
          <p:nvPr/>
        </p:nvSpPr>
        <p:spPr>
          <a:xfrm>
            <a:off x="287015" y="5193197"/>
            <a:ext cx="3808862"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Let us pray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9824797" y="2667022"/>
            <a:ext cx="7718611" cy="5316088"/>
            <a:chOff x="0" y="0"/>
            <a:chExt cx="1318249" cy="907926"/>
          </a:xfrm>
        </p:grpSpPr>
        <p:sp>
          <p:nvSpPr>
            <p:cNvPr id="7" name="Freeform 7"/>
            <p:cNvSpPr/>
            <p:nvPr/>
          </p:nvSpPr>
          <p:spPr>
            <a:xfrm>
              <a:off x="0" y="0"/>
              <a:ext cx="1318249" cy="907926"/>
            </a:xfrm>
            <a:custGeom>
              <a:avLst/>
              <a:gdLst/>
              <a:ahLst/>
              <a:cxnLst/>
              <a:rect l="l" t="t" r="r" b="b"/>
              <a:pathLst>
                <a:path w="1318249" h="907926">
                  <a:moveTo>
                    <a:pt x="0" y="0"/>
                  </a:moveTo>
                  <a:lnTo>
                    <a:pt x="1318249" y="0"/>
                  </a:lnTo>
                  <a:lnTo>
                    <a:pt x="1318249" y="907926"/>
                  </a:lnTo>
                  <a:lnTo>
                    <a:pt x="0" y="907926"/>
                  </a:lnTo>
                  <a:close/>
                </a:path>
              </a:pathLst>
            </a:custGeom>
            <a:blipFill>
              <a:blip r:embed="rId4"/>
              <a:stretch>
                <a:fillRect l="-1614" r="-1614"/>
              </a:stretch>
            </a:blipFill>
          </p:spPr>
          <p:txBody>
            <a:bodyPr/>
            <a:lstStyle/>
            <a:p>
              <a:endParaRPr lang="en-GB"/>
            </a:p>
          </p:txBody>
        </p:sp>
      </p:grpSp>
      <p:sp>
        <p:nvSpPr>
          <p:cNvPr id="8" name="Freeform 8"/>
          <p:cNvSpPr/>
          <p:nvPr/>
        </p:nvSpPr>
        <p:spPr>
          <a:xfrm rot="-5400000">
            <a:off x="11492989" y="518993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5"/>
                </a:ext>
              </a:extLst>
            </a:blip>
            <a:stretch>
              <a:fillRect l="-279" t="-171027" r="-1768" b="-487889"/>
            </a:stretch>
          </a:blipFill>
        </p:spPr>
        <p:txBody>
          <a:bodyPr/>
          <a:lstStyle/>
          <a:p>
            <a:endParaRPr lang="en-GB"/>
          </a:p>
        </p:txBody>
      </p:sp>
      <p:grpSp>
        <p:nvGrpSpPr>
          <p:cNvPr id="9" name="Group 9"/>
          <p:cNvGrpSpPr/>
          <p:nvPr/>
        </p:nvGrpSpPr>
        <p:grpSpPr>
          <a:xfrm>
            <a:off x="-849805" y="-234640"/>
            <a:ext cx="11576203" cy="1261816"/>
            <a:chOff x="0" y="0"/>
            <a:chExt cx="15434937" cy="1682422"/>
          </a:xfrm>
        </p:grpSpPr>
        <p:grpSp>
          <p:nvGrpSpPr>
            <p:cNvPr id="10" name="Group 10"/>
            <p:cNvGrpSpPr/>
            <p:nvPr/>
          </p:nvGrpSpPr>
          <p:grpSpPr>
            <a:xfrm>
              <a:off x="0" y="0"/>
              <a:ext cx="14738385" cy="1682422"/>
              <a:chOff x="0" y="0"/>
              <a:chExt cx="2911286" cy="332330"/>
            </a:xfrm>
          </p:grpSpPr>
          <p:sp>
            <p:nvSpPr>
              <p:cNvPr id="11" name="Freeform 11"/>
              <p:cNvSpPr/>
              <p:nvPr/>
            </p:nvSpPr>
            <p:spPr>
              <a:xfrm>
                <a:off x="0" y="0"/>
                <a:ext cx="2911286" cy="332330"/>
              </a:xfrm>
              <a:custGeom>
                <a:avLst/>
                <a:gdLst/>
                <a:ahLst/>
                <a:cxnLst/>
                <a:rect l="l" t="t" r="r" b="b"/>
                <a:pathLst>
                  <a:path w="2911286" h="332330">
                    <a:moveTo>
                      <a:pt x="2708086" y="0"/>
                    </a:moveTo>
                    <a:cubicBezTo>
                      <a:pt x="2820310" y="0"/>
                      <a:pt x="2911286" y="74395"/>
                      <a:pt x="2911286" y="166165"/>
                    </a:cubicBezTo>
                    <a:cubicBezTo>
                      <a:pt x="2911286" y="257936"/>
                      <a:pt x="2820310" y="332330"/>
                      <a:pt x="2708086" y="332330"/>
                    </a:cubicBezTo>
                    <a:lnTo>
                      <a:pt x="203200" y="332330"/>
                    </a:lnTo>
                    <a:cubicBezTo>
                      <a:pt x="90976" y="332330"/>
                      <a:pt x="0" y="257936"/>
                      <a:pt x="0" y="166165"/>
                    </a:cubicBezTo>
                    <a:cubicBezTo>
                      <a:pt x="0" y="74395"/>
                      <a:pt x="90976" y="0"/>
                      <a:pt x="203200" y="0"/>
                    </a:cubicBezTo>
                    <a:close/>
                  </a:path>
                </a:pathLst>
              </a:custGeom>
              <a:solidFill>
                <a:srgbClr val="222544"/>
              </a:solidFill>
            </p:spPr>
            <p:txBody>
              <a:bodyPr/>
              <a:lstStyle/>
              <a:p>
                <a:endParaRPr lang="en-GB"/>
              </a:p>
            </p:txBody>
          </p:sp>
          <p:sp>
            <p:nvSpPr>
              <p:cNvPr id="12" name="TextBox 12"/>
              <p:cNvSpPr txBox="1"/>
              <p:nvPr/>
            </p:nvSpPr>
            <p:spPr>
              <a:xfrm>
                <a:off x="0" y="-38100"/>
                <a:ext cx="2911286" cy="370430"/>
              </a:xfrm>
              <a:prstGeom prst="rect">
                <a:avLst/>
              </a:prstGeom>
            </p:spPr>
            <p:txBody>
              <a:bodyPr lIns="50800" tIns="50800" rIns="50800" bIns="50800" rtlCol="0" anchor="ctr"/>
              <a:lstStyle/>
              <a:p>
                <a:pPr algn="l">
                  <a:lnSpc>
                    <a:spcPts val="2659"/>
                  </a:lnSpc>
                </a:pPr>
                <a:endParaRPr/>
              </a:p>
            </p:txBody>
          </p:sp>
        </p:grpSp>
        <p:sp>
          <p:nvSpPr>
            <p:cNvPr id="13" name="Freeform 13"/>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4" name="TextBox 14"/>
            <p:cNvSpPr txBox="1"/>
            <p:nvPr/>
          </p:nvSpPr>
          <p:spPr>
            <a:xfrm>
              <a:off x="1826614" y="605329"/>
              <a:ext cx="13608323"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Friday 4 December - First week of Advent</a:t>
              </a:r>
            </a:p>
          </p:txBody>
        </p:sp>
      </p:grpSp>
      <p:sp>
        <p:nvSpPr>
          <p:cNvPr id="15" name="TextBox 15"/>
          <p:cNvSpPr txBox="1"/>
          <p:nvPr/>
        </p:nvSpPr>
        <p:spPr>
          <a:xfrm>
            <a:off x="281827" y="1806703"/>
            <a:ext cx="8573528" cy="850900"/>
          </a:xfrm>
          <a:prstGeom prst="rect">
            <a:avLst/>
          </a:prstGeom>
        </p:spPr>
        <p:txBody>
          <a:bodyPr lIns="0" tIns="0" rIns="0" bIns="0" rtlCol="0" anchor="t">
            <a:spAutoFit/>
          </a:bodyPr>
          <a:lstStyle/>
          <a:p>
            <a:pPr algn="ctr">
              <a:lnSpc>
                <a:spcPts val="3499"/>
              </a:lnSpc>
            </a:pPr>
            <a:r>
              <a:rPr lang="en-US" sz="2499">
                <a:solidFill>
                  <a:srgbClr val="222544"/>
                </a:solidFill>
                <a:latin typeface="Montserrat School"/>
                <a:ea typeface="Montserrat School"/>
                <a:cs typeface="Montserrat School"/>
                <a:sym typeface="Montserrat School"/>
              </a:rPr>
              <a:t>“The Lord is my light and my salvation.” </a:t>
            </a:r>
          </a:p>
          <a:p>
            <a:pPr algn="ctr">
              <a:lnSpc>
                <a:spcPts val="3499"/>
              </a:lnSpc>
            </a:pPr>
            <a:r>
              <a:rPr lang="en-US" sz="2499">
                <a:solidFill>
                  <a:srgbClr val="222544"/>
                </a:solidFill>
                <a:latin typeface="Montserrat School"/>
                <a:ea typeface="Montserrat School"/>
                <a:cs typeface="Montserrat School"/>
                <a:sym typeface="Montserrat School"/>
              </a:rPr>
              <a:t>Psalm 27:1</a:t>
            </a:r>
          </a:p>
        </p:txBody>
      </p:sp>
      <p:sp>
        <p:nvSpPr>
          <p:cNvPr id="16" name="Freeform 16"/>
          <p:cNvSpPr/>
          <p:nvPr/>
        </p:nvSpPr>
        <p:spPr>
          <a:xfrm rot="-5400000">
            <a:off x="8364403" y="22991"/>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sp>
        <p:nvSpPr>
          <p:cNvPr id="17" name="Freeform 17"/>
          <p:cNvSpPr/>
          <p:nvPr/>
        </p:nvSpPr>
        <p:spPr>
          <a:xfrm rot="-2924229" flipH="1">
            <a:off x="10123047" y="7410139"/>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5"/>
                </a:ext>
              </a:extLst>
            </a:blip>
            <a:stretch>
              <a:fillRect l="-98048" t="-13842" r="-87464" b="-186699"/>
            </a:stretch>
          </a:blipFill>
        </p:spPr>
        <p:txBody>
          <a:bodyPr/>
          <a:lstStyle/>
          <a:p>
            <a:endParaRPr lang="en-GB"/>
          </a:p>
        </p:txBody>
      </p:sp>
      <p:grpSp>
        <p:nvGrpSpPr>
          <p:cNvPr id="18" name="Group 18"/>
          <p:cNvGrpSpPr/>
          <p:nvPr/>
        </p:nvGrpSpPr>
        <p:grpSpPr>
          <a:xfrm>
            <a:off x="15297383" y="7375040"/>
            <a:ext cx="2877475" cy="3936489"/>
            <a:chOff x="0" y="0"/>
            <a:chExt cx="3836634" cy="5248653"/>
          </a:xfrm>
        </p:grpSpPr>
        <p:grpSp>
          <p:nvGrpSpPr>
            <p:cNvPr id="19" name="Group 19"/>
            <p:cNvGrpSpPr/>
            <p:nvPr/>
          </p:nvGrpSpPr>
          <p:grpSpPr>
            <a:xfrm>
              <a:off x="182146" y="0"/>
              <a:ext cx="3461086" cy="3461086"/>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21" name="TextBox 2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2" name="Freeform 22"/>
            <p:cNvSpPr/>
            <p:nvPr/>
          </p:nvSpPr>
          <p:spPr>
            <a:xfrm>
              <a:off x="40944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3" name="TextBox 23"/>
            <p:cNvSpPr txBox="1"/>
            <p:nvPr/>
          </p:nvSpPr>
          <p:spPr>
            <a:xfrm>
              <a:off x="182146"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Hope</a:t>
              </a:r>
            </a:p>
          </p:txBody>
        </p:sp>
        <p:sp>
          <p:nvSpPr>
            <p:cNvPr id="24" name="Freeform 24"/>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sp>
        <p:nvSpPr>
          <p:cNvPr id="25" name="TextBox 25"/>
          <p:cNvSpPr txBox="1"/>
          <p:nvPr/>
        </p:nvSpPr>
        <p:spPr>
          <a:xfrm>
            <a:off x="281827" y="1149478"/>
            <a:ext cx="3460706"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The Word</a:t>
            </a:r>
          </a:p>
        </p:txBody>
      </p:sp>
      <p:sp>
        <p:nvSpPr>
          <p:cNvPr id="26" name="TextBox 26"/>
          <p:cNvSpPr txBox="1"/>
          <p:nvPr/>
        </p:nvSpPr>
        <p:spPr>
          <a:xfrm>
            <a:off x="281827" y="2609872"/>
            <a:ext cx="202093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Reflection</a:t>
            </a:r>
          </a:p>
        </p:txBody>
      </p:sp>
      <p:sp>
        <p:nvSpPr>
          <p:cNvPr id="27" name="TextBox 27"/>
          <p:cNvSpPr txBox="1"/>
          <p:nvPr/>
        </p:nvSpPr>
        <p:spPr>
          <a:xfrm>
            <a:off x="281827" y="3209419"/>
            <a:ext cx="8573528" cy="7122795"/>
          </a:xfrm>
          <a:prstGeom prst="rect">
            <a:avLst/>
          </a:prstGeom>
        </p:spPr>
        <p:txBody>
          <a:bodyPr lIns="0" tIns="0" rIns="0" bIns="0" rtlCol="0" anchor="t">
            <a:spAutoFit/>
          </a:bodyPr>
          <a:lstStyle/>
          <a:p>
            <a:pPr algn="l">
              <a:lnSpc>
                <a:spcPts val="3289"/>
              </a:lnSpc>
            </a:pPr>
            <a:r>
              <a:rPr lang="en-US" sz="2349">
                <a:solidFill>
                  <a:srgbClr val="222544"/>
                </a:solidFill>
                <a:latin typeface="Montserrat School"/>
                <a:ea typeface="Montserrat School"/>
                <a:cs typeface="Montserrat School"/>
                <a:sym typeface="Montserrat School"/>
              </a:rPr>
              <a:t>Light is one of the great symbols of Advent. As the light of the Advent wreath grows each week, we are reminded that we are drawing closer to Christmas and looking forward in hope to Christ's coming again.</a:t>
            </a:r>
          </a:p>
          <a:p>
            <a:pPr algn="l">
              <a:lnSpc>
                <a:spcPts val="2380"/>
              </a:lnSpc>
            </a:pPr>
            <a:endParaRPr lang="en-US" sz="2349">
              <a:solidFill>
                <a:srgbClr val="222544"/>
              </a:solidFill>
              <a:latin typeface="Montserrat School"/>
              <a:ea typeface="Montserrat School"/>
              <a:cs typeface="Montserrat School"/>
              <a:sym typeface="Montserrat School"/>
            </a:endParaRPr>
          </a:p>
          <a:p>
            <a:pPr algn="l">
              <a:lnSpc>
                <a:spcPts val="3289"/>
              </a:lnSpc>
            </a:pPr>
            <a:r>
              <a:rPr lang="en-US" sz="2349">
                <a:solidFill>
                  <a:srgbClr val="222544"/>
                </a:solidFill>
                <a:latin typeface="Montserrat School"/>
                <a:ea typeface="Montserrat School"/>
                <a:cs typeface="Montserrat School"/>
                <a:sym typeface="Montserrat School"/>
              </a:rPr>
              <a:t>Earlier this week, we met the Pacific Artists for Climate Justice, who use music and creativity to share their experiences of the climate crisis and their hope for the future.</a:t>
            </a:r>
          </a:p>
          <a:p>
            <a:pPr algn="l">
              <a:lnSpc>
                <a:spcPts val="3289"/>
              </a:lnSpc>
            </a:pPr>
            <a:r>
              <a:rPr lang="en-US" sz="2349">
                <a:solidFill>
                  <a:srgbClr val="222544"/>
                </a:solidFill>
                <a:latin typeface="Montserrat School"/>
                <a:ea typeface="Montserrat School"/>
                <a:cs typeface="Montserrat School"/>
                <a:sym typeface="Montserrat School"/>
              </a:rPr>
              <a:t>Like John the Baptist, who pointed people towards Christ, the Pacific Artists for Climate Justice use their gifts to shine a light on the challenges their communities are facing and the hope they have for the future.</a:t>
            </a:r>
          </a:p>
          <a:p>
            <a:pPr algn="l">
              <a:lnSpc>
                <a:spcPts val="2380"/>
              </a:lnSpc>
            </a:pPr>
            <a:endParaRPr lang="en-US" sz="2349">
              <a:solidFill>
                <a:srgbClr val="222544"/>
              </a:solidFill>
              <a:latin typeface="Montserrat School"/>
              <a:ea typeface="Montserrat School"/>
              <a:cs typeface="Montserrat School"/>
              <a:sym typeface="Montserrat School"/>
            </a:endParaRPr>
          </a:p>
          <a:p>
            <a:pPr algn="l">
              <a:lnSpc>
                <a:spcPts val="3289"/>
              </a:lnSpc>
            </a:pPr>
            <a:r>
              <a:rPr lang="en-US" sz="2349">
                <a:solidFill>
                  <a:srgbClr val="222544"/>
                </a:solidFill>
                <a:latin typeface="Montserrat School"/>
                <a:ea typeface="Montserrat School"/>
                <a:cs typeface="Montserrat School"/>
                <a:sym typeface="Montserrat School"/>
              </a:rPr>
              <a:t>How can you use your gifts to bring hope to others this Advent?</a:t>
            </a:r>
          </a:p>
          <a:p>
            <a:pPr algn="l">
              <a:lnSpc>
                <a:spcPts val="3220"/>
              </a:lnSpc>
            </a:pPr>
            <a:endParaRPr lang="en-US" sz="2349">
              <a:solidFill>
                <a:srgbClr val="222544"/>
              </a:solidFill>
              <a:latin typeface="Montserrat School"/>
              <a:ea typeface="Montserrat School"/>
              <a:cs typeface="Montserrat School"/>
              <a:sym typeface="Montserrat School"/>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9613513" y="2470117"/>
            <a:ext cx="8076625" cy="4745309"/>
            <a:chOff x="0" y="0"/>
            <a:chExt cx="1134847" cy="666763"/>
          </a:xfrm>
        </p:grpSpPr>
        <p:sp>
          <p:nvSpPr>
            <p:cNvPr id="7" name="Freeform 7"/>
            <p:cNvSpPr/>
            <p:nvPr/>
          </p:nvSpPr>
          <p:spPr>
            <a:xfrm>
              <a:off x="0" y="0"/>
              <a:ext cx="1134847" cy="666763"/>
            </a:xfrm>
            <a:custGeom>
              <a:avLst/>
              <a:gdLst/>
              <a:ahLst/>
              <a:cxnLst/>
              <a:rect l="l" t="t" r="r" b="b"/>
              <a:pathLst>
                <a:path w="1134847" h="666763">
                  <a:moveTo>
                    <a:pt x="0" y="0"/>
                  </a:moveTo>
                  <a:lnTo>
                    <a:pt x="1134847" y="0"/>
                  </a:lnTo>
                  <a:lnTo>
                    <a:pt x="1134847" y="666763"/>
                  </a:lnTo>
                  <a:lnTo>
                    <a:pt x="0" y="666763"/>
                  </a:lnTo>
                  <a:close/>
                </a:path>
              </a:pathLst>
            </a:custGeom>
            <a:blipFill>
              <a:blip r:embed="rId4"/>
              <a:stretch>
                <a:fillRect t="-6778" b="-6778"/>
              </a:stretch>
            </a:blipFill>
          </p:spPr>
          <p:txBody>
            <a:bodyPr/>
            <a:lstStyle/>
            <a:p>
              <a:endParaRPr lang="en-GB"/>
            </a:p>
          </p:txBody>
        </p:sp>
      </p:grpSp>
      <p:grpSp>
        <p:nvGrpSpPr>
          <p:cNvPr id="8" name="Group 8"/>
          <p:cNvGrpSpPr/>
          <p:nvPr/>
        </p:nvGrpSpPr>
        <p:grpSpPr>
          <a:xfrm>
            <a:off x="-849805" y="-234640"/>
            <a:ext cx="11576203" cy="1261816"/>
            <a:chOff x="0" y="0"/>
            <a:chExt cx="15434937" cy="1682422"/>
          </a:xfrm>
        </p:grpSpPr>
        <p:grpSp>
          <p:nvGrpSpPr>
            <p:cNvPr id="9" name="Group 9"/>
            <p:cNvGrpSpPr/>
            <p:nvPr/>
          </p:nvGrpSpPr>
          <p:grpSpPr>
            <a:xfrm>
              <a:off x="0" y="0"/>
              <a:ext cx="14738385" cy="1682422"/>
              <a:chOff x="0" y="0"/>
              <a:chExt cx="2911286" cy="332330"/>
            </a:xfrm>
          </p:grpSpPr>
          <p:sp>
            <p:nvSpPr>
              <p:cNvPr id="10" name="Freeform 10"/>
              <p:cNvSpPr/>
              <p:nvPr/>
            </p:nvSpPr>
            <p:spPr>
              <a:xfrm>
                <a:off x="0" y="0"/>
                <a:ext cx="2911286" cy="332330"/>
              </a:xfrm>
              <a:custGeom>
                <a:avLst/>
                <a:gdLst/>
                <a:ahLst/>
                <a:cxnLst/>
                <a:rect l="l" t="t" r="r" b="b"/>
                <a:pathLst>
                  <a:path w="2911286" h="332330">
                    <a:moveTo>
                      <a:pt x="2708086" y="0"/>
                    </a:moveTo>
                    <a:cubicBezTo>
                      <a:pt x="2820310" y="0"/>
                      <a:pt x="2911286" y="74395"/>
                      <a:pt x="2911286" y="166165"/>
                    </a:cubicBezTo>
                    <a:cubicBezTo>
                      <a:pt x="2911286" y="257936"/>
                      <a:pt x="2820310" y="332330"/>
                      <a:pt x="2708086" y="332330"/>
                    </a:cubicBezTo>
                    <a:lnTo>
                      <a:pt x="203200" y="332330"/>
                    </a:lnTo>
                    <a:cubicBezTo>
                      <a:pt x="90976" y="332330"/>
                      <a:pt x="0" y="257936"/>
                      <a:pt x="0" y="166165"/>
                    </a:cubicBezTo>
                    <a:cubicBezTo>
                      <a:pt x="0" y="74395"/>
                      <a:pt x="90976" y="0"/>
                      <a:pt x="203200" y="0"/>
                    </a:cubicBezTo>
                    <a:close/>
                  </a:path>
                </a:pathLst>
              </a:custGeom>
              <a:solidFill>
                <a:srgbClr val="222544"/>
              </a:solidFill>
            </p:spPr>
            <p:txBody>
              <a:bodyPr/>
              <a:lstStyle/>
              <a:p>
                <a:endParaRPr lang="en-GB"/>
              </a:p>
            </p:txBody>
          </p:sp>
          <p:sp>
            <p:nvSpPr>
              <p:cNvPr id="11" name="TextBox 11"/>
              <p:cNvSpPr txBox="1"/>
              <p:nvPr/>
            </p:nvSpPr>
            <p:spPr>
              <a:xfrm>
                <a:off x="0" y="-38100"/>
                <a:ext cx="2911286" cy="370430"/>
              </a:xfrm>
              <a:prstGeom prst="rect">
                <a:avLst/>
              </a:prstGeom>
            </p:spPr>
            <p:txBody>
              <a:bodyPr lIns="50800" tIns="50800" rIns="50800" bIns="50800" rtlCol="0" anchor="ctr"/>
              <a:lstStyle/>
              <a:p>
                <a:pPr algn="l">
                  <a:lnSpc>
                    <a:spcPts val="2659"/>
                  </a:lnSpc>
                </a:pPr>
                <a:endParaRPr/>
              </a:p>
            </p:txBody>
          </p:sp>
        </p:grpSp>
        <p:sp>
          <p:nvSpPr>
            <p:cNvPr id="12" name="Freeform 12"/>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 name="TextBox 13"/>
            <p:cNvSpPr txBox="1"/>
            <p:nvPr/>
          </p:nvSpPr>
          <p:spPr>
            <a:xfrm>
              <a:off x="1826614" y="605329"/>
              <a:ext cx="13608323"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Friday 4 December - First week of Advent</a:t>
              </a:r>
            </a:p>
          </p:txBody>
        </p:sp>
      </p:grpSp>
      <p:sp>
        <p:nvSpPr>
          <p:cNvPr id="14" name="Freeform 14"/>
          <p:cNvSpPr/>
          <p:nvPr/>
        </p:nvSpPr>
        <p:spPr>
          <a:xfrm rot="-2924229" flipH="1">
            <a:off x="11954425" y="7090869"/>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6"/>
                </a:ext>
              </a:extLst>
            </a:blip>
            <a:stretch>
              <a:fillRect l="-98048" t="-13842" r="-87464" b="-186699"/>
            </a:stretch>
          </a:blipFill>
        </p:spPr>
        <p:txBody>
          <a:bodyPr/>
          <a:lstStyle/>
          <a:p>
            <a:endParaRPr lang="en-GB"/>
          </a:p>
        </p:txBody>
      </p:sp>
      <p:sp>
        <p:nvSpPr>
          <p:cNvPr id="15" name="Freeform 15"/>
          <p:cNvSpPr/>
          <p:nvPr/>
        </p:nvSpPr>
        <p:spPr>
          <a:xfrm>
            <a:off x="9613513" y="6969236"/>
            <a:ext cx="3147740" cy="3147740"/>
          </a:xfrm>
          <a:custGeom>
            <a:avLst/>
            <a:gdLst/>
            <a:ahLst/>
            <a:cxnLst/>
            <a:rect l="l" t="t" r="r" b="b"/>
            <a:pathLst>
              <a:path w="3147740" h="3147740">
                <a:moveTo>
                  <a:pt x="0" y="0"/>
                </a:moveTo>
                <a:lnTo>
                  <a:pt x="3147740" y="0"/>
                </a:lnTo>
                <a:lnTo>
                  <a:pt x="3147740" y="3147741"/>
                </a:lnTo>
                <a:lnTo>
                  <a:pt x="0" y="3147741"/>
                </a:lnTo>
                <a:lnTo>
                  <a:pt x="0" y="0"/>
                </a:lnTo>
                <a:close/>
              </a:path>
            </a:pathLst>
          </a:custGeom>
          <a:blipFill>
            <a:blip r:embed="rId7"/>
            <a:stretch>
              <a:fillRect/>
            </a:stretch>
          </a:blipFill>
        </p:spPr>
        <p:txBody>
          <a:bodyPr/>
          <a:lstStyle/>
          <a:p>
            <a:endParaRPr lang="en-GB"/>
          </a:p>
        </p:txBody>
      </p:sp>
      <p:grpSp>
        <p:nvGrpSpPr>
          <p:cNvPr id="16" name="Group 16"/>
          <p:cNvGrpSpPr/>
          <p:nvPr/>
        </p:nvGrpSpPr>
        <p:grpSpPr>
          <a:xfrm>
            <a:off x="15297383" y="7375040"/>
            <a:ext cx="2877475" cy="3936489"/>
            <a:chOff x="0" y="0"/>
            <a:chExt cx="3836634" cy="5248653"/>
          </a:xfrm>
        </p:grpSpPr>
        <p:grpSp>
          <p:nvGrpSpPr>
            <p:cNvPr id="17" name="Group 17"/>
            <p:cNvGrpSpPr/>
            <p:nvPr/>
          </p:nvGrpSpPr>
          <p:grpSpPr>
            <a:xfrm>
              <a:off x="182146" y="0"/>
              <a:ext cx="3461086" cy="3461086"/>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19" name="TextBox 1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0" name="Freeform 20"/>
            <p:cNvSpPr/>
            <p:nvPr/>
          </p:nvSpPr>
          <p:spPr>
            <a:xfrm>
              <a:off x="40944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1" name="TextBox 21"/>
            <p:cNvSpPr txBox="1"/>
            <p:nvPr/>
          </p:nvSpPr>
          <p:spPr>
            <a:xfrm>
              <a:off x="182146"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Hope</a:t>
              </a:r>
            </a:p>
          </p:txBody>
        </p:sp>
        <p:sp>
          <p:nvSpPr>
            <p:cNvPr id="22" name="Freeform 22"/>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grpSp>
      <p:sp>
        <p:nvSpPr>
          <p:cNvPr id="23" name="Freeform 23"/>
          <p:cNvSpPr/>
          <p:nvPr/>
        </p:nvSpPr>
        <p:spPr>
          <a:xfrm rot="-5400000">
            <a:off x="13717512" y="2965416"/>
            <a:ext cx="7121533" cy="1588695"/>
          </a:xfrm>
          <a:custGeom>
            <a:avLst/>
            <a:gdLst/>
            <a:ahLst/>
            <a:cxnLst/>
            <a:rect l="l" t="t" r="r" b="b"/>
            <a:pathLst>
              <a:path w="7121533" h="1588695">
                <a:moveTo>
                  <a:pt x="0" y="0"/>
                </a:moveTo>
                <a:lnTo>
                  <a:pt x="7121533" y="0"/>
                </a:lnTo>
                <a:lnTo>
                  <a:pt x="7121533" y="1588694"/>
                </a:lnTo>
                <a:lnTo>
                  <a:pt x="0" y="1588694"/>
                </a:lnTo>
                <a:lnTo>
                  <a:pt x="0" y="0"/>
                </a:lnTo>
                <a:close/>
              </a:path>
            </a:pathLst>
          </a:custGeom>
          <a:blipFill>
            <a:blip>
              <a:extLst>
                <a:ext uri="{96DAC541-7B7A-43D3-8B79-37D633B846F1}">
                  <asvg:svgBlip xmlns:asvg="http://schemas.microsoft.com/office/drawing/2016/SVG/main" r:embed="rId6"/>
                </a:ext>
              </a:extLst>
            </a:blip>
            <a:stretch>
              <a:fillRect l="-62393" t="-166941" r="-2863" b="-473843"/>
            </a:stretch>
          </a:blipFill>
        </p:spPr>
        <p:txBody>
          <a:bodyPr/>
          <a:lstStyle/>
          <a:p>
            <a:endParaRPr lang="en-GB"/>
          </a:p>
        </p:txBody>
      </p:sp>
      <p:sp>
        <p:nvSpPr>
          <p:cNvPr id="24" name="Freeform 24"/>
          <p:cNvSpPr/>
          <p:nvPr/>
        </p:nvSpPr>
        <p:spPr>
          <a:xfrm rot="-5400000">
            <a:off x="8692886" y="-186483"/>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6"/>
                </a:ext>
              </a:extLst>
            </a:blip>
            <a:stretch>
              <a:fillRect l="-238232" t="-16109" b="-233656"/>
            </a:stretch>
          </a:blipFill>
        </p:spPr>
        <p:txBody>
          <a:bodyPr/>
          <a:lstStyle/>
          <a:p>
            <a:endParaRPr lang="en-GB"/>
          </a:p>
        </p:txBody>
      </p:sp>
      <p:sp>
        <p:nvSpPr>
          <p:cNvPr id="25" name="TextBox 25"/>
          <p:cNvSpPr txBox="1"/>
          <p:nvPr/>
        </p:nvSpPr>
        <p:spPr>
          <a:xfrm>
            <a:off x="287015" y="7690015"/>
            <a:ext cx="1483370"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Mission</a:t>
            </a:r>
          </a:p>
        </p:txBody>
      </p:sp>
      <p:sp>
        <p:nvSpPr>
          <p:cNvPr id="26" name="TextBox 26"/>
          <p:cNvSpPr txBox="1"/>
          <p:nvPr/>
        </p:nvSpPr>
        <p:spPr>
          <a:xfrm>
            <a:off x="292717" y="5317728"/>
            <a:ext cx="8259583" cy="2491740"/>
          </a:xfrm>
          <a:prstGeom prst="rect">
            <a:avLst/>
          </a:prstGeom>
        </p:spPr>
        <p:txBody>
          <a:bodyPr lIns="0" tIns="0" rIns="0" bIns="0" rtlCol="0" anchor="t">
            <a:spAutoFit/>
          </a:bodyPr>
          <a:lstStyle/>
          <a:p>
            <a:pPr algn="l">
              <a:lnSpc>
                <a:spcPts val="3360"/>
              </a:lnSpc>
            </a:pPr>
            <a:r>
              <a:rPr lang="en-US" sz="2400">
                <a:solidFill>
                  <a:srgbClr val="222544"/>
                </a:solidFill>
                <a:latin typeface="Montserrat School"/>
                <a:ea typeface="Montserrat School"/>
                <a:cs typeface="Montserrat School"/>
                <a:sym typeface="Montserrat School"/>
              </a:rPr>
              <a:t>God of hope,</a:t>
            </a:r>
          </a:p>
          <a:p>
            <a:pPr algn="l">
              <a:lnSpc>
                <a:spcPts val="3360"/>
              </a:lnSpc>
            </a:pPr>
            <a:r>
              <a:rPr lang="en-US" sz="2400">
                <a:solidFill>
                  <a:srgbClr val="222544"/>
                </a:solidFill>
                <a:latin typeface="Montserrat School"/>
                <a:ea typeface="Montserrat School"/>
                <a:cs typeface="Montserrat School"/>
                <a:sym typeface="Montserrat School"/>
              </a:rPr>
              <a:t>thank you for being our light.</a:t>
            </a:r>
          </a:p>
          <a:p>
            <a:pPr algn="l">
              <a:lnSpc>
                <a:spcPts val="3360"/>
              </a:lnSpc>
            </a:pPr>
            <a:r>
              <a:rPr lang="en-US" sz="2400">
                <a:solidFill>
                  <a:srgbClr val="222544"/>
                </a:solidFill>
                <a:latin typeface="Montserrat School"/>
                <a:ea typeface="Montserrat School"/>
                <a:cs typeface="Montserrat School"/>
                <a:sym typeface="Montserrat School"/>
              </a:rPr>
              <a:t>Help us use our gifts and talents</a:t>
            </a:r>
          </a:p>
          <a:p>
            <a:pPr algn="l">
              <a:lnSpc>
                <a:spcPts val="3360"/>
              </a:lnSpc>
            </a:pPr>
            <a:r>
              <a:rPr lang="en-US" sz="2400">
                <a:solidFill>
                  <a:srgbClr val="222544"/>
                </a:solidFill>
                <a:latin typeface="Montserrat School"/>
                <a:ea typeface="Montserrat School"/>
                <a:cs typeface="Montserrat School"/>
                <a:sym typeface="Montserrat School"/>
              </a:rPr>
              <a:t>to reflect your light and bring hope to others.</a:t>
            </a:r>
          </a:p>
          <a:p>
            <a:pPr algn="l">
              <a:lnSpc>
                <a:spcPts val="3360"/>
              </a:lnSpc>
            </a:pPr>
            <a:r>
              <a:rPr lang="en-US" sz="2400">
                <a:solidFill>
                  <a:srgbClr val="222544"/>
                </a:solidFill>
                <a:latin typeface="Montserrat School"/>
                <a:ea typeface="Montserrat School"/>
                <a:cs typeface="Montserrat School"/>
                <a:sym typeface="Montserrat School"/>
              </a:rPr>
              <a:t>Amen.</a:t>
            </a:r>
          </a:p>
          <a:p>
            <a:pPr algn="l">
              <a:lnSpc>
                <a:spcPts val="3360"/>
              </a:lnSpc>
            </a:pPr>
            <a:endParaRPr lang="en-US" sz="2400">
              <a:solidFill>
                <a:srgbClr val="222544"/>
              </a:solidFill>
              <a:latin typeface="Montserrat School"/>
              <a:ea typeface="Montserrat School"/>
              <a:cs typeface="Montserrat School"/>
              <a:sym typeface="Montserrat School"/>
            </a:endParaRPr>
          </a:p>
        </p:txBody>
      </p:sp>
      <p:sp>
        <p:nvSpPr>
          <p:cNvPr id="27" name="TextBox 27"/>
          <p:cNvSpPr txBox="1"/>
          <p:nvPr/>
        </p:nvSpPr>
        <p:spPr>
          <a:xfrm>
            <a:off x="292717" y="1721088"/>
            <a:ext cx="8259583" cy="29108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Today, let's raise our voices alongside the Pac</a:t>
            </a:r>
            <a:r>
              <a:rPr lang="en-US" sz="2400" u="none">
                <a:solidFill>
                  <a:srgbClr val="222544"/>
                </a:solidFill>
                <a:latin typeface="Montserrat School"/>
                <a:ea typeface="Montserrat School"/>
                <a:cs typeface="Montserrat School"/>
                <a:sym typeface="Montserrat School"/>
              </a:rPr>
              <a:t>ific Artists for Climate Justice. Listen to </a:t>
            </a:r>
            <a:r>
              <a:rPr lang="en-US" sz="2400" b="1" u="sng">
                <a:solidFill>
                  <a:srgbClr val="222544"/>
                </a:solidFill>
                <a:latin typeface="Montserrat School Semi-Bold"/>
                <a:ea typeface="Montserrat School Semi-Bold"/>
                <a:cs typeface="Montserrat School Semi-Bold"/>
                <a:sym typeface="Montserrat School Semi-Bold"/>
                <a:hlinkClick r:id="rId10" tooltip="https://www.youtube.com/watch?v=9TEVm4xSDAQ"/>
              </a:rPr>
              <a:t>This Is Our Home</a:t>
            </a:r>
            <a:r>
              <a:rPr lang="en-US" sz="2400" u="none">
                <a:solidFill>
                  <a:srgbClr val="222544"/>
                </a:solidFill>
                <a:latin typeface="Montserrat School"/>
                <a:ea typeface="Montserrat School"/>
                <a:cs typeface="Montserrat School"/>
                <a:sym typeface="Montserrat School"/>
              </a:rPr>
              <a:t> and sing along with the</a:t>
            </a:r>
            <a:r>
              <a:rPr lang="en-US" sz="2400" b="1" u="none">
                <a:solidFill>
                  <a:srgbClr val="222544"/>
                </a:solidFill>
                <a:latin typeface="Montserrat School Semi-Bold"/>
                <a:ea typeface="Montserrat School Semi-Bold"/>
                <a:cs typeface="Montserrat School Semi-Bold"/>
                <a:sym typeface="Montserrat School Semi-Bold"/>
              </a:rPr>
              <a:t> </a:t>
            </a:r>
            <a:r>
              <a:rPr lang="en-US" sz="2400" b="1" u="sng">
                <a:solidFill>
                  <a:srgbClr val="222544"/>
                </a:solidFill>
                <a:latin typeface="Montserrat School Semi-Bold"/>
                <a:ea typeface="Montserrat School Semi-Bold"/>
                <a:cs typeface="Montserrat School Semi-Bold"/>
                <a:sym typeface="Montserrat School Semi-Bold"/>
                <a:hlinkClick r:id="rId11" tooltip="https://cafod.org.uk/education/advent-resources-for-schools"/>
              </a:rPr>
              <a:t>lyrics</a:t>
            </a:r>
            <a:r>
              <a:rPr lang="en-US" sz="2400" b="1" u="none">
                <a:solidFill>
                  <a:srgbClr val="222544"/>
                </a:solidFill>
                <a:latin typeface="Montserrat School Semi-Bold"/>
                <a:ea typeface="Montserrat School Semi-Bold"/>
                <a:cs typeface="Montserrat School Semi-Bold"/>
                <a:sym typeface="Montserrat School Semi-Bold"/>
              </a:rPr>
              <a:t>. </a:t>
            </a:r>
          </a:p>
          <a:p>
            <a:pPr algn="l">
              <a:lnSpc>
                <a:spcPts val="3359"/>
              </a:lnSpc>
            </a:pPr>
            <a:r>
              <a:rPr lang="en-US" sz="2400" u="none">
                <a:solidFill>
                  <a:srgbClr val="222544"/>
                </a:solidFill>
                <a:latin typeface="Montserrat School"/>
                <a:ea typeface="Montserrat School"/>
                <a:cs typeface="Montserrat School"/>
                <a:sym typeface="Montserrat School"/>
              </a:rPr>
              <a:t>Could your sch</a:t>
            </a:r>
            <a:r>
              <a:rPr lang="en-US" sz="2400">
                <a:solidFill>
                  <a:srgbClr val="222544"/>
                </a:solidFill>
                <a:latin typeface="Montserrat School"/>
                <a:ea typeface="Montserrat School"/>
                <a:cs typeface="Montserrat School"/>
                <a:sym typeface="Montserrat School"/>
              </a:rPr>
              <a:t>ool</a:t>
            </a:r>
            <a:r>
              <a:rPr lang="en-US" sz="2400" u="none">
                <a:solidFill>
                  <a:srgbClr val="222544"/>
                </a:solidFill>
                <a:latin typeface="Montserrat School"/>
                <a:ea typeface="Montserrat School"/>
                <a:cs typeface="Montserrat School"/>
                <a:sym typeface="Montserrat School"/>
              </a:rPr>
              <a:t> </a:t>
            </a:r>
            <a:r>
              <a:rPr lang="en-US" sz="2400">
                <a:solidFill>
                  <a:srgbClr val="222544"/>
                </a:solidFill>
                <a:latin typeface="Montserrat School"/>
                <a:ea typeface="Montserrat School"/>
                <a:cs typeface="Montserrat School"/>
                <a:sym typeface="Montserrat School"/>
              </a:rPr>
              <a:t>record</a:t>
            </a:r>
            <a:r>
              <a:rPr lang="en-US" sz="2400" u="none">
                <a:solidFill>
                  <a:srgbClr val="222544"/>
                </a:solidFill>
                <a:latin typeface="Montserrat School"/>
                <a:ea typeface="Montserrat School"/>
                <a:cs typeface="Montserrat School"/>
                <a:sym typeface="Montserrat School"/>
              </a:rPr>
              <a:t> </a:t>
            </a:r>
            <a:r>
              <a:rPr lang="en-US" sz="2400">
                <a:solidFill>
                  <a:srgbClr val="222544"/>
                </a:solidFill>
                <a:latin typeface="Montserrat School"/>
                <a:ea typeface="Montserrat School"/>
                <a:cs typeface="Montserrat School"/>
                <a:sym typeface="Montserrat School"/>
              </a:rPr>
              <a:t>yo</a:t>
            </a:r>
            <a:r>
              <a:rPr lang="en-US" sz="2400" u="none">
                <a:solidFill>
                  <a:srgbClr val="222544"/>
                </a:solidFill>
                <a:latin typeface="Montserrat School"/>
                <a:ea typeface="Montserrat School"/>
                <a:cs typeface="Montserrat School"/>
                <a:sym typeface="Montserrat School"/>
              </a:rPr>
              <a:t>ur</a:t>
            </a:r>
            <a:r>
              <a:rPr lang="en-US" sz="2400">
                <a:solidFill>
                  <a:srgbClr val="222544"/>
                </a:solidFill>
                <a:latin typeface="Montserrat School"/>
                <a:ea typeface="Montserrat School"/>
                <a:cs typeface="Montserrat School"/>
                <a:sym typeface="Montserrat School"/>
              </a:rPr>
              <a:t>selv</a:t>
            </a:r>
            <a:r>
              <a:rPr lang="en-US" sz="2400" u="none">
                <a:solidFill>
                  <a:srgbClr val="222544"/>
                </a:solidFill>
                <a:latin typeface="Montserrat School"/>
                <a:ea typeface="Montserrat School"/>
                <a:cs typeface="Montserrat School"/>
                <a:sym typeface="Montserrat School"/>
              </a:rPr>
              <a:t>e</a:t>
            </a:r>
            <a:r>
              <a:rPr lang="en-US" sz="2400">
                <a:solidFill>
                  <a:srgbClr val="222544"/>
                </a:solidFill>
                <a:latin typeface="Montserrat School"/>
                <a:ea typeface="Montserrat School"/>
                <a:cs typeface="Montserrat School"/>
                <a:sym typeface="Montserrat School"/>
              </a:rPr>
              <a:t>s singing the song and share the video w</a:t>
            </a:r>
            <a:r>
              <a:rPr lang="en-US" sz="2400" u="none">
                <a:solidFill>
                  <a:srgbClr val="222544"/>
                </a:solidFill>
                <a:latin typeface="Montserrat School"/>
                <a:ea typeface="Montserrat School"/>
                <a:cs typeface="Montserrat School"/>
                <a:sym typeface="Montserrat School"/>
              </a:rPr>
              <a:t>i</a:t>
            </a:r>
            <a:r>
              <a:rPr lang="en-US" sz="2400">
                <a:solidFill>
                  <a:srgbClr val="222544"/>
                </a:solidFill>
                <a:latin typeface="Montserrat School"/>
                <a:ea typeface="Montserrat School"/>
                <a:cs typeface="Montserrat School"/>
                <a:sym typeface="Montserrat School"/>
              </a:rPr>
              <a:t>th CAFOD a</a:t>
            </a:r>
            <a:r>
              <a:rPr lang="en-US" sz="2400" u="none">
                <a:solidFill>
                  <a:srgbClr val="222544"/>
                </a:solidFill>
                <a:latin typeface="Montserrat School"/>
                <a:ea typeface="Montserrat School"/>
                <a:cs typeface="Montserrat School"/>
                <a:sym typeface="Montserrat School"/>
              </a:rPr>
              <a:t>s</a:t>
            </a:r>
            <a:r>
              <a:rPr lang="en-US" sz="2400">
                <a:solidFill>
                  <a:srgbClr val="222544"/>
                </a:solidFill>
                <a:latin typeface="Montserrat School"/>
                <a:ea typeface="Montserrat School"/>
                <a:cs typeface="Montserrat School"/>
                <a:sym typeface="Montserrat School"/>
              </a:rPr>
              <a:t> part of our collection of voices?</a:t>
            </a:r>
          </a:p>
          <a:p>
            <a:pPr algn="l">
              <a:lnSpc>
                <a:spcPts val="3359"/>
              </a:lnSpc>
            </a:pPr>
            <a:r>
              <a:rPr lang="en-US" sz="2400">
                <a:solidFill>
                  <a:srgbClr val="222544"/>
                </a:solidFill>
                <a:latin typeface="Montserrat School"/>
                <a:ea typeface="Montserrat School"/>
                <a:cs typeface="Montserrat School"/>
                <a:sym typeface="Montserrat School"/>
              </a:rPr>
              <a:t>Which lyrics st</a:t>
            </a:r>
            <a:r>
              <a:rPr lang="en-US" sz="2400" u="none">
                <a:solidFill>
                  <a:srgbClr val="222544"/>
                </a:solidFill>
                <a:latin typeface="Montserrat School"/>
                <a:ea typeface="Montserrat School"/>
                <a:cs typeface="Montserrat School"/>
                <a:sym typeface="Montserrat School"/>
              </a:rPr>
              <a:t>and o</a:t>
            </a:r>
            <a:r>
              <a:rPr lang="en-US" sz="2400">
                <a:solidFill>
                  <a:srgbClr val="222544"/>
                </a:solidFill>
                <a:latin typeface="Montserrat School"/>
                <a:ea typeface="Montserrat School"/>
                <a:cs typeface="Montserrat School"/>
                <a:sym typeface="Montserrat School"/>
              </a:rPr>
              <a:t>ut to you?</a:t>
            </a:r>
          </a:p>
        </p:txBody>
      </p:sp>
      <p:sp>
        <p:nvSpPr>
          <p:cNvPr id="28" name="TextBox 28"/>
          <p:cNvSpPr txBox="1"/>
          <p:nvPr/>
        </p:nvSpPr>
        <p:spPr>
          <a:xfrm>
            <a:off x="292717" y="1155621"/>
            <a:ext cx="174158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Respond</a:t>
            </a:r>
          </a:p>
        </p:txBody>
      </p:sp>
      <p:sp>
        <p:nvSpPr>
          <p:cNvPr id="29" name="TextBox 29"/>
          <p:cNvSpPr txBox="1"/>
          <p:nvPr/>
        </p:nvSpPr>
        <p:spPr>
          <a:xfrm>
            <a:off x="287015" y="8223415"/>
            <a:ext cx="8609349" cy="2072640"/>
          </a:xfrm>
          <a:prstGeom prst="rect">
            <a:avLst/>
          </a:prstGeom>
        </p:spPr>
        <p:txBody>
          <a:bodyPr lIns="0" tIns="0" rIns="0" bIns="0" rtlCol="0" anchor="t">
            <a:spAutoFit/>
          </a:bodyPr>
          <a:lstStyle/>
          <a:p>
            <a:pPr algn="l">
              <a:lnSpc>
                <a:spcPts val="3360"/>
              </a:lnSpc>
            </a:pPr>
            <a:r>
              <a:rPr lang="en-US" sz="2400">
                <a:solidFill>
                  <a:srgbClr val="222544"/>
                </a:solidFill>
                <a:latin typeface="Montserrat School"/>
                <a:ea typeface="Montserrat School"/>
                <a:cs typeface="Montserrat School"/>
                <a:sym typeface="Montserrat School"/>
              </a:rPr>
              <a:t>Share </a:t>
            </a:r>
            <a:r>
              <a:rPr lang="en-US" sz="2400" b="1" u="sng">
                <a:solidFill>
                  <a:srgbClr val="222544"/>
                </a:solidFill>
                <a:latin typeface="Montserrat School Semi-Bold"/>
                <a:ea typeface="Montserrat School Semi-Bold"/>
                <a:cs typeface="Montserrat School Semi-Bold"/>
                <a:sym typeface="Montserrat School Semi-Bold"/>
                <a:hlinkClick r:id="rId10" tooltip="https://www.youtube.com/watch?v=9TEVm4xSDAQ"/>
              </a:rPr>
              <a:t>Th</a:t>
            </a:r>
            <a:r>
              <a:rPr lang="en-US" sz="2400" b="1" u="sng">
                <a:solidFill>
                  <a:srgbClr val="222544"/>
                </a:solidFill>
                <a:latin typeface="Montserrat School Semi-Bold"/>
                <a:ea typeface="Montserrat School Semi-Bold"/>
                <a:cs typeface="Montserrat School Semi-Bold"/>
                <a:sym typeface="Montserrat School Semi-Bold"/>
                <a:hlinkClick r:id="rId10" tooltip="https://www.youtube.com/watch?v=9TEVm4xSDAQ"/>
              </a:rPr>
              <a:t>is Is Our Hom</a:t>
            </a:r>
            <a:r>
              <a:rPr lang="en-US" sz="2400" b="1" u="sng">
                <a:solidFill>
                  <a:srgbClr val="222544"/>
                </a:solidFill>
                <a:latin typeface="Montserrat School Semi-Bold"/>
                <a:ea typeface="Montserrat School Semi-Bold"/>
                <a:cs typeface="Montserrat School Semi-Bold"/>
                <a:sym typeface="Montserrat School Semi-Bold"/>
                <a:hlinkClick r:id="rId10" tooltip="https://www.youtube.com/watch?v=9TEVm4xSDAQ"/>
              </a:rPr>
              <a:t>e</a:t>
            </a:r>
            <a:r>
              <a:rPr lang="en-US" sz="2400">
                <a:solidFill>
                  <a:srgbClr val="222544"/>
                </a:solidFill>
                <a:latin typeface="Montserrat School"/>
                <a:ea typeface="Montserrat School"/>
                <a:cs typeface="Montserrat School"/>
                <a:sym typeface="Montserrat School"/>
              </a:rPr>
              <a:t> with someone else and explain why caring for our common home matters.</a:t>
            </a:r>
          </a:p>
          <a:p>
            <a:pPr algn="l">
              <a:lnSpc>
                <a:spcPts val="3360"/>
              </a:lnSpc>
            </a:pPr>
            <a:r>
              <a:rPr lang="en-US" sz="2400">
                <a:solidFill>
                  <a:srgbClr val="222544"/>
                </a:solidFill>
                <a:latin typeface="Montserrat School"/>
                <a:ea typeface="Montserrat School"/>
                <a:cs typeface="Montserrat School"/>
                <a:sym typeface="Montserrat School"/>
              </a:rPr>
              <a:t>World Gift: Share hope for a brighter future with a </a:t>
            </a:r>
            <a:r>
              <a:rPr lang="en-US" sz="2400" b="1" u="sng">
                <a:solidFill>
                  <a:srgbClr val="222544"/>
                </a:solidFill>
                <a:latin typeface="Montserrat School Semi-Bold"/>
                <a:ea typeface="Montserrat School Semi-Bold"/>
                <a:cs typeface="Montserrat School Semi-Bold"/>
                <a:sym typeface="Montserrat School Semi-Bold"/>
                <a:hlinkClick r:id="rId12" tooltip="https://worldgifts.cafod.org.uk/products/teach-someone-to-read-for-schools"/>
              </a:rPr>
              <a:t>Teach someone to read World Gift (£12).</a:t>
            </a:r>
          </a:p>
          <a:p>
            <a:pPr algn="l">
              <a:lnSpc>
                <a:spcPts val="3360"/>
              </a:lnSpc>
            </a:pPr>
            <a:endParaRPr lang="en-US" sz="2400" b="1" u="sng">
              <a:solidFill>
                <a:srgbClr val="222544"/>
              </a:solidFill>
              <a:latin typeface="Montserrat School Semi-Bold"/>
              <a:ea typeface="Montserrat School Semi-Bold"/>
              <a:cs typeface="Montserrat School Semi-Bold"/>
              <a:sym typeface="Montserrat School Semi-Bold"/>
              <a:hlinkClick r:id="rId12" tooltip="https://worldgifts.cafod.org.uk/products/teach-someone-to-read-for-schools"/>
            </a:endParaRPr>
          </a:p>
        </p:txBody>
      </p:sp>
      <p:sp>
        <p:nvSpPr>
          <p:cNvPr id="30" name="Freeform 30"/>
          <p:cNvSpPr/>
          <p:nvPr/>
        </p:nvSpPr>
        <p:spPr>
          <a:xfrm rot="-2374207" flipV="1">
            <a:off x="7567692" y="8893451"/>
            <a:ext cx="1969216" cy="1189734"/>
          </a:xfrm>
          <a:custGeom>
            <a:avLst/>
            <a:gdLst/>
            <a:ahLst/>
            <a:cxnLst/>
            <a:rect l="l" t="t" r="r" b="b"/>
            <a:pathLst>
              <a:path w="1969216" h="1189734">
                <a:moveTo>
                  <a:pt x="0" y="1189734"/>
                </a:moveTo>
                <a:lnTo>
                  <a:pt x="1969216" y="1189734"/>
                </a:lnTo>
                <a:lnTo>
                  <a:pt x="1969216" y="0"/>
                </a:lnTo>
                <a:lnTo>
                  <a:pt x="0" y="0"/>
                </a:lnTo>
                <a:lnTo>
                  <a:pt x="0" y="1189734"/>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GB"/>
          </a:p>
        </p:txBody>
      </p:sp>
      <p:sp>
        <p:nvSpPr>
          <p:cNvPr id="31" name="TextBox 31"/>
          <p:cNvSpPr txBox="1"/>
          <p:nvPr/>
        </p:nvSpPr>
        <p:spPr>
          <a:xfrm>
            <a:off x="287015" y="4785621"/>
            <a:ext cx="3808862"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Let us pray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10022651" y="2895622"/>
            <a:ext cx="7386699" cy="5087488"/>
            <a:chOff x="0" y="0"/>
            <a:chExt cx="1318249" cy="907926"/>
          </a:xfrm>
        </p:grpSpPr>
        <p:sp>
          <p:nvSpPr>
            <p:cNvPr id="7" name="Freeform 7"/>
            <p:cNvSpPr/>
            <p:nvPr/>
          </p:nvSpPr>
          <p:spPr>
            <a:xfrm>
              <a:off x="0" y="0"/>
              <a:ext cx="1318249" cy="907926"/>
            </a:xfrm>
            <a:custGeom>
              <a:avLst/>
              <a:gdLst/>
              <a:ahLst/>
              <a:cxnLst/>
              <a:rect l="l" t="t" r="r" b="b"/>
              <a:pathLst>
                <a:path w="1318249" h="907926">
                  <a:moveTo>
                    <a:pt x="0" y="0"/>
                  </a:moveTo>
                  <a:lnTo>
                    <a:pt x="1318249" y="0"/>
                  </a:lnTo>
                  <a:lnTo>
                    <a:pt x="1318249" y="907926"/>
                  </a:lnTo>
                  <a:lnTo>
                    <a:pt x="0" y="907926"/>
                  </a:lnTo>
                  <a:close/>
                </a:path>
              </a:pathLst>
            </a:custGeom>
            <a:blipFill>
              <a:blip r:embed="rId4"/>
              <a:stretch>
                <a:fillRect l="-1655" r="-1655"/>
              </a:stretch>
            </a:blipFill>
          </p:spPr>
          <p:txBody>
            <a:bodyPr/>
            <a:lstStyle/>
            <a:p>
              <a:endParaRPr lang="en-GB"/>
            </a:p>
          </p:txBody>
        </p:sp>
      </p:grpSp>
      <p:sp>
        <p:nvSpPr>
          <p:cNvPr id="8" name="Freeform 8"/>
          <p:cNvSpPr/>
          <p:nvPr/>
        </p:nvSpPr>
        <p:spPr>
          <a:xfrm rot="-5400000">
            <a:off x="11492989" y="518993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5"/>
                </a:ext>
              </a:extLst>
            </a:blip>
            <a:stretch>
              <a:fillRect l="-279" t="-171027" r="-1768" b="-487889"/>
            </a:stretch>
          </a:blipFill>
        </p:spPr>
        <p:txBody>
          <a:bodyPr/>
          <a:lstStyle/>
          <a:p>
            <a:endParaRPr lang="en-GB"/>
          </a:p>
        </p:txBody>
      </p:sp>
      <p:grpSp>
        <p:nvGrpSpPr>
          <p:cNvPr id="9" name="Group 9"/>
          <p:cNvGrpSpPr/>
          <p:nvPr/>
        </p:nvGrpSpPr>
        <p:grpSpPr>
          <a:xfrm>
            <a:off x="-849805" y="-234640"/>
            <a:ext cx="12086840" cy="1261816"/>
            <a:chOff x="0" y="0"/>
            <a:chExt cx="16115786" cy="1682422"/>
          </a:xfrm>
        </p:grpSpPr>
        <p:grpSp>
          <p:nvGrpSpPr>
            <p:cNvPr id="10" name="Group 10"/>
            <p:cNvGrpSpPr/>
            <p:nvPr/>
          </p:nvGrpSpPr>
          <p:grpSpPr>
            <a:xfrm>
              <a:off x="0" y="0"/>
              <a:ext cx="16115786" cy="1682422"/>
              <a:chOff x="0" y="0"/>
              <a:chExt cx="3183365" cy="332330"/>
            </a:xfrm>
          </p:grpSpPr>
          <p:sp>
            <p:nvSpPr>
              <p:cNvPr id="11" name="Freeform 11"/>
              <p:cNvSpPr/>
              <p:nvPr/>
            </p:nvSpPr>
            <p:spPr>
              <a:xfrm>
                <a:off x="0" y="0"/>
                <a:ext cx="3183365" cy="332330"/>
              </a:xfrm>
              <a:custGeom>
                <a:avLst/>
                <a:gdLst/>
                <a:ahLst/>
                <a:cxnLst/>
                <a:rect l="l" t="t" r="r" b="b"/>
                <a:pathLst>
                  <a:path w="3183365" h="332330">
                    <a:moveTo>
                      <a:pt x="2980165" y="0"/>
                    </a:moveTo>
                    <a:cubicBezTo>
                      <a:pt x="3092390" y="0"/>
                      <a:pt x="3183365" y="74395"/>
                      <a:pt x="3183365" y="166165"/>
                    </a:cubicBezTo>
                    <a:cubicBezTo>
                      <a:pt x="3183365" y="257936"/>
                      <a:pt x="3092390" y="332330"/>
                      <a:pt x="2980165" y="332330"/>
                    </a:cubicBezTo>
                    <a:lnTo>
                      <a:pt x="203200" y="332330"/>
                    </a:lnTo>
                    <a:cubicBezTo>
                      <a:pt x="90976" y="332330"/>
                      <a:pt x="0" y="257936"/>
                      <a:pt x="0" y="166165"/>
                    </a:cubicBezTo>
                    <a:cubicBezTo>
                      <a:pt x="0" y="74395"/>
                      <a:pt x="90976" y="0"/>
                      <a:pt x="203200" y="0"/>
                    </a:cubicBezTo>
                    <a:close/>
                  </a:path>
                </a:pathLst>
              </a:custGeom>
              <a:solidFill>
                <a:srgbClr val="222544"/>
              </a:solidFill>
            </p:spPr>
            <p:txBody>
              <a:bodyPr/>
              <a:lstStyle/>
              <a:p>
                <a:endParaRPr lang="en-GB"/>
              </a:p>
            </p:txBody>
          </p:sp>
          <p:sp>
            <p:nvSpPr>
              <p:cNvPr id="12" name="TextBox 12"/>
              <p:cNvSpPr txBox="1"/>
              <p:nvPr/>
            </p:nvSpPr>
            <p:spPr>
              <a:xfrm>
                <a:off x="0" y="-38100"/>
                <a:ext cx="3183365" cy="370430"/>
              </a:xfrm>
              <a:prstGeom prst="rect">
                <a:avLst/>
              </a:prstGeom>
            </p:spPr>
            <p:txBody>
              <a:bodyPr lIns="50800" tIns="50800" rIns="50800" bIns="50800" rtlCol="0" anchor="ctr"/>
              <a:lstStyle/>
              <a:p>
                <a:pPr algn="l">
                  <a:lnSpc>
                    <a:spcPts val="2659"/>
                  </a:lnSpc>
                </a:pPr>
                <a:endParaRPr/>
              </a:p>
            </p:txBody>
          </p:sp>
        </p:grpSp>
        <p:sp>
          <p:nvSpPr>
            <p:cNvPr id="13" name="Freeform 13"/>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4" name="TextBox 14"/>
            <p:cNvSpPr txBox="1"/>
            <p:nvPr/>
          </p:nvSpPr>
          <p:spPr>
            <a:xfrm>
              <a:off x="1826614" y="605329"/>
              <a:ext cx="14043691"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Sunday 6 December - Second Sunday of Advent</a:t>
              </a:r>
            </a:p>
          </p:txBody>
        </p:sp>
      </p:grpSp>
      <p:sp>
        <p:nvSpPr>
          <p:cNvPr id="15" name="TextBox 15"/>
          <p:cNvSpPr txBox="1"/>
          <p:nvPr/>
        </p:nvSpPr>
        <p:spPr>
          <a:xfrm>
            <a:off x="281827" y="2358656"/>
            <a:ext cx="8247676" cy="1810385"/>
          </a:xfrm>
          <a:prstGeom prst="rect">
            <a:avLst/>
          </a:prstGeom>
        </p:spPr>
        <p:txBody>
          <a:bodyPr lIns="0" tIns="0" rIns="0" bIns="0" rtlCol="0" anchor="t">
            <a:spAutoFit/>
          </a:bodyPr>
          <a:lstStyle/>
          <a:p>
            <a:pPr algn="ctr">
              <a:lnSpc>
                <a:spcPts val="3639"/>
              </a:lnSpc>
            </a:pPr>
            <a:r>
              <a:rPr lang="en-US" sz="2599">
                <a:solidFill>
                  <a:srgbClr val="222544"/>
                </a:solidFill>
                <a:latin typeface="Montserrat School"/>
                <a:ea typeface="Montserrat School"/>
                <a:cs typeface="Montserrat School"/>
                <a:sym typeface="Montserrat School"/>
              </a:rPr>
              <a:t>“The voice of one crying in the wilderness:</a:t>
            </a:r>
          </a:p>
          <a:p>
            <a:pPr algn="ctr">
              <a:lnSpc>
                <a:spcPts val="3639"/>
              </a:lnSpc>
            </a:pPr>
            <a:r>
              <a:rPr lang="en-US" sz="2599">
                <a:solidFill>
                  <a:srgbClr val="222544"/>
                </a:solidFill>
                <a:latin typeface="Montserrat School"/>
                <a:ea typeface="Montserrat School"/>
                <a:cs typeface="Montserrat School"/>
                <a:sym typeface="Montserrat School"/>
              </a:rPr>
              <a:t>‘Prepare the way of the Lord, </a:t>
            </a:r>
          </a:p>
          <a:p>
            <a:pPr algn="ctr">
              <a:lnSpc>
                <a:spcPts val="3639"/>
              </a:lnSpc>
            </a:pPr>
            <a:r>
              <a:rPr lang="en-US" sz="2599">
                <a:solidFill>
                  <a:srgbClr val="222544"/>
                </a:solidFill>
                <a:latin typeface="Montserrat School"/>
                <a:ea typeface="Montserrat School"/>
                <a:cs typeface="Montserrat School"/>
                <a:sym typeface="Montserrat School"/>
              </a:rPr>
              <a:t>make his paths straight.’” </a:t>
            </a:r>
          </a:p>
          <a:p>
            <a:pPr algn="ctr">
              <a:lnSpc>
                <a:spcPts val="3639"/>
              </a:lnSpc>
            </a:pPr>
            <a:r>
              <a:rPr lang="en-US" sz="2599">
                <a:solidFill>
                  <a:srgbClr val="222544"/>
                </a:solidFill>
                <a:latin typeface="Montserrat School"/>
                <a:ea typeface="Montserrat School"/>
                <a:cs typeface="Montserrat School"/>
                <a:sym typeface="Montserrat School"/>
              </a:rPr>
              <a:t>Mark 1:3</a:t>
            </a:r>
          </a:p>
        </p:txBody>
      </p:sp>
      <p:sp>
        <p:nvSpPr>
          <p:cNvPr id="16" name="Freeform 16"/>
          <p:cNvSpPr/>
          <p:nvPr/>
        </p:nvSpPr>
        <p:spPr>
          <a:xfrm rot="-5400000">
            <a:off x="9095843" y="22991"/>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sp>
        <p:nvSpPr>
          <p:cNvPr id="17" name="Freeform 17"/>
          <p:cNvSpPr/>
          <p:nvPr/>
        </p:nvSpPr>
        <p:spPr>
          <a:xfrm rot="-2924229" flipH="1">
            <a:off x="10123047" y="7410139"/>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5"/>
                </a:ext>
              </a:extLst>
            </a:blip>
            <a:stretch>
              <a:fillRect l="-98048" t="-13842" r="-87464" b="-186699"/>
            </a:stretch>
          </a:blipFill>
        </p:spPr>
        <p:txBody>
          <a:bodyPr/>
          <a:lstStyle/>
          <a:p>
            <a:endParaRPr lang="en-GB"/>
          </a:p>
        </p:txBody>
      </p:sp>
      <p:sp>
        <p:nvSpPr>
          <p:cNvPr id="18" name="TextBox 18"/>
          <p:cNvSpPr txBox="1"/>
          <p:nvPr/>
        </p:nvSpPr>
        <p:spPr>
          <a:xfrm>
            <a:off x="137505" y="1749938"/>
            <a:ext cx="3460706"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Sunday’s Gospel</a:t>
            </a:r>
          </a:p>
        </p:txBody>
      </p:sp>
      <p:sp>
        <p:nvSpPr>
          <p:cNvPr id="19" name="TextBox 19"/>
          <p:cNvSpPr txBox="1"/>
          <p:nvPr/>
        </p:nvSpPr>
        <p:spPr>
          <a:xfrm>
            <a:off x="137505" y="3883291"/>
            <a:ext cx="202093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Reflection</a:t>
            </a:r>
          </a:p>
        </p:txBody>
      </p:sp>
      <p:sp>
        <p:nvSpPr>
          <p:cNvPr id="20" name="TextBox 20"/>
          <p:cNvSpPr txBox="1"/>
          <p:nvPr/>
        </p:nvSpPr>
        <p:spPr>
          <a:xfrm>
            <a:off x="137505" y="4564306"/>
            <a:ext cx="8862173" cy="5050155"/>
          </a:xfrm>
          <a:prstGeom prst="rect">
            <a:avLst/>
          </a:prstGeom>
        </p:spPr>
        <p:txBody>
          <a:bodyPr lIns="0" tIns="0" rIns="0" bIns="0" rtlCol="0" anchor="t">
            <a:spAutoFit/>
          </a:bodyPr>
          <a:lstStyle/>
          <a:p>
            <a:pPr algn="l">
              <a:lnSpc>
                <a:spcPts val="3569"/>
              </a:lnSpc>
            </a:pPr>
            <a:r>
              <a:rPr lang="en-US" sz="2550">
                <a:solidFill>
                  <a:srgbClr val="222544"/>
                </a:solidFill>
                <a:latin typeface="Montserrat School"/>
                <a:ea typeface="Montserrat School"/>
                <a:cs typeface="Montserrat School"/>
                <a:sym typeface="Montserrat School"/>
              </a:rPr>
              <a:t>In Sunday’s Gospel, John the Baptist fulfils Isaiah's prophecy, calling people to “prepare the way of the Lord”. He asks them to repent, change the way they live and prepare for the one who is to come.</a:t>
            </a:r>
          </a:p>
          <a:p>
            <a:pPr algn="l">
              <a:lnSpc>
                <a:spcPts val="2380"/>
              </a:lnSpc>
            </a:pPr>
            <a:endParaRPr lang="en-US" sz="2550">
              <a:solidFill>
                <a:srgbClr val="222544"/>
              </a:solidFill>
              <a:latin typeface="Montserrat School"/>
              <a:ea typeface="Montserrat School"/>
              <a:cs typeface="Montserrat School"/>
              <a:sym typeface="Montserrat School"/>
            </a:endParaRPr>
          </a:p>
          <a:p>
            <a:pPr algn="l">
              <a:lnSpc>
                <a:spcPts val="3569"/>
              </a:lnSpc>
            </a:pPr>
            <a:r>
              <a:rPr lang="en-US" sz="2550">
                <a:solidFill>
                  <a:srgbClr val="222544"/>
                </a:solidFill>
                <a:latin typeface="Montserrat School"/>
                <a:ea typeface="Montserrat School"/>
                <a:cs typeface="Montserrat School"/>
                <a:sym typeface="Montserrat School"/>
              </a:rPr>
              <a:t>This week, our Advent theme is peace. Preparing the way means thinking about what gets in the way of peace, such as unkindness, selfishness and injustice, and reflecting on how we can become peacemakers.</a:t>
            </a:r>
          </a:p>
          <a:p>
            <a:pPr algn="l">
              <a:lnSpc>
                <a:spcPts val="2380"/>
              </a:lnSpc>
            </a:pPr>
            <a:endParaRPr lang="en-US" sz="2550">
              <a:solidFill>
                <a:srgbClr val="222544"/>
              </a:solidFill>
              <a:latin typeface="Montserrat School"/>
              <a:ea typeface="Montserrat School"/>
              <a:cs typeface="Montserrat School"/>
              <a:sym typeface="Montserrat School"/>
            </a:endParaRPr>
          </a:p>
          <a:p>
            <a:pPr algn="l">
              <a:lnSpc>
                <a:spcPts val="3569"/>
              </a:lnSpc>
            </a:pPr>
            <a:r>
              <a:rPr lang="en-US" sz="2550">
                <a:solidFill>
                  <a:srgbClr val="222544"/>
                </a:solidFill>
                <a:latin typeface="Montserrat School"/>
                <a:ea typeface="Montserrat School"/>
                <a:cs typeface="Montserrat School"/>
                <a:sym typeface="Montserrat School"/>
              </a:rPr>
              <a:t>How can you “prepare the way” and welcome peace into your life?</a:t>
            </a:r>
          </a:p>
        </p:txBody>
      </p:sp>
      <p:sp>
        <p:nvSpPr>
          <p:cNvPr id="21" name="TextBox 21"/>
          <p:cNvSpPr txBox="1"/>
          <p:nvPr/>
        </p:nvSpPr>
        <p:spPr>
          <a:xfrm>
            <a:off x="2838239" y="1150745"/>
            <a:ext cx="3460706"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It’s the weekend!</a:t>
            </a:r>
          </a:p>
        </p:txBody>
      </p:sp>
      <p:grpSp>
        <p:nvGrpSpPr>
          <p:cNvPr id="22" name="Group 22"/>
          <p:cNvGrpSpPr/>
          <p:nvPr/>
        </p:nvGrpSpPr>
        <p:grpSpPr>
          <a:xfrm>
            <a:off x="15297383" y="7375040"/>
            <a:ext cx="2872920" cy="3936489"/>
            <a:chOff x="0" y="0"/>
            <a:chExt cx="3830560" cy="5248653"/>
          </a:xfrm>
        </p:grpSpPr>
        <p:grpSp>
          <p:nvGrpSpPr>
            <p:cNvPr id="23" name="Group 23"/>
            <p:cNvGrpSpPr/>
            <p:nvPr/>
          </p:nvGrpSpPr>
          <p:grpSpPr>
            <a:xfrm>
              <a:off x="278847" y="0"/>
              <a:ext cx="3461086" cy="3461086"/>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25" name="TextBox 2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6" name="Freeform 26"/>
            <p:cNvSpPr/>
            <p:nvPr/>
          </p:nvSpPr>
          <p:spPr>
            <a:xfrm>
              <a:off x="361482" y="613793"/>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7" name="Freeform 27"/>
            <p:cNvSpPr/>
            <p:nvPr/>
          </p:nvSpPr>
          <p:spPr>
            <a:xfrm>
              <a:off x="1052836" y="613793"/>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8" name="TextBox 28"/>
            <p:cNvSpPr txBox="1"/>
            <p:nvPr/>
          </p:nvSpPr>
          <p:spPr>
            <a:xfrm>
              <a:off x="470653" y="997177"/>
              <a:ext cx="3269279" cy="1213120"/>
            </a:xfrm>
            <a:prstGeom prst="rect">
              <a:avLst/>
            </a:prstGeom>
          </p:spPr>
          <p:txBody>
            <a:bodyPr lIns="0" tIns="0" rIns="0" bIns="0" rtlCol="0" anchor="t">
              <a:spAutoFit/>
            </a:bodyPr>
            <a:lstStyle/>
            <a:p>
              <a:pPr algn="ctr">
                <a:lnSpc>
                  <a:spcPts val="7601"/>
                </a:lnSpc>
              </a:pPr>
              <a:r>
                <a:rPr lang="en-US" sz="5429" b="1">
                  <a:solidFill>
                    <a:srgbClr val="FFFFFF"/>
                  </a:solidFill>
                  <a:latin typeface="Montserrat School Semi-Bold"/>
                  <a:ea typeface="Montserrat School Semi-Bold"/>
                  <a:cs typeface="Montserrat School Semi-Bold"/>
                  <a:sym typeface="Montserrat School Semi-Bold"/>
                </a:rPr>
                <a:t>Peace</a:t>
              </a:r>
            </a:p>
          </p:txBody>
        </p:sp>
        <p:sp>
          <p:nvSpPr>
            <p:cNvPr id="29" name="Freeform 29"/>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rot="-2924229" flipH="1">
            <a:off x="9981994" y="-371577"/>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4"/>
                </a:ext>
              </a:extLst>
            </a:blip>
            <a:stretch>
              <a:fillRect l="-98048" t="-13842" r="-87464" b="-186699"/>
            </a:stretch>
          </a:blipFill>
        </p:spPr>
        <p:txBody>
          <a:bodyPr/>
          <a:lstStyle/>
          <a:p>
            <a:endParaRPr lang="en-GB"/>
          </a:p>
        </p:txBody>
      </p:sp>
      <p:sp>
        <p:nvSpPr>
          <p:cNvPr id="7" name="Freeform 7"/>
          <p:cNvSpPr/>
          <p:nvPr/>
        </p:nvSpPr>
        <p:spPr>
          <a:xfrm rot="-5400000">
            <a:off x="11492989" y="5387210"/>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4"/>
                </a:ext>
              </a:extLst>
            </a:blip>
            <a:stretch>
              <a:fillRect l="-279" t="-171027" r="-1768" b="-487889"/>
            </a:stretch>
          </a:blipFill>
        </p:spPr>
        <p:txBody>
          <a:bodyPr/>
          <a:lstStyle/>
          <a:p>
            <a:endParaRPr lang="en-GB"/>
          </a:p>
        </p:txBody>
      </p:sp>
      <p:grpSp>
        <p:nvGrpSpPr>
          <p:cNvPr id="8" name="Group 8"/>
          <p:cNvGrpSpPr/>
          <p:nvPr/>
        </p:nvGrpSpPr>
        <p:grpSpPr>
          <a:xfrm>
            <a:off x="9733199" y="2317139"/>
            <a:ext cx="3649326" cy="4393403"/>
            <a:chOff x="0" y="0"/>
            <a:chExt cx="553839" cy="666763"/>
          </a:xfrm>
        </p:grpSpPr>
        <p:sp>
          <p:nvSpPr>
            <p:cNvPr id="9" name="Freeform 9"/>
            <p:cNvSpPr/>
            <p:nvPr/>
          </p:nvSpPr>
          <p:spPr>
            <a:xfrm>
              <a:off x="0" y="0"/>
              <a:ext cx="553839" cy="666763"/>
            </a:xfrm>
            <a:custGeom>
              <a:avLst/>
              <a:gdLst/>
              <a:ahLst/>
              <a:cxnLst/>
              <a:rect l="l" t="t" r="r" b="b"/>
              <a:pathLst>
                <a:path w="553839" h="666763">
                  <a:moveTo>
                    <a:pt x="0" y="0"/>
                  </a:moveTo>
                  <a:lnTo>
                    <a:pt x="553839" y="0"/>
                  </a:lnTo>
                  <a:lnTo>
                    <a:pt x="553839" y="666763"/>
                  </a:lnTo>
                  <a:lnTo>
                    <a:pt x="0" y="666763"/>
                  </a:lnTo>
                  <a:close/>
                </a:path>
              </a:pathLst>
            </a:custGeom>
            <a:blipFill>
              <a:blip r:embed="rId5"/>
              <a:stretch>
                <a:fillRect l="-40521" r="-40521"/>
              </a:stretch>
            </a:blipFill>
          </p:spPr>
          <p:txBody>
            <a:bodyPr/>
            <a:lstStyle/>
            <a:p>
              <a:endParaRPr lang="en-GB"/>
            </a:p>
          </p:txBody>
        </p:sp>
      </p:grpSp>
      <p:grpSp>
        <p:nvGrpSpPr>
          <p:cNvPr id="10" name="Group 10"/>
          <p:cNvGrpSpPr/>
          <p:nvPr/>
        </p:nvGrpSpPr>
        <p:grpSpPr>
          <a:xfrm>
            <a:off x="-849805" y="-234640"/>
            <a:ext cx="12086840" cy="1261816"/>
            <a:chOff x="0" y="0"/>
            <a:chExt cx="16115786" cy="1682422"/>
          </a:xfrm>
        </p:grpSpPr>
        <p:grpSp>
          <p:nvGrpSpPr>
            <p:cNvPr id="11" name="Group 11"/>
            <p:cNvGrpSpPr/>
            <p:nvPr/>
          </p:nvGrpSpPr>
          <p:grpSpPr>
            <a:xfrm>
              <a:off x="0" y="0"/>
              <a:ext cx="16115786" cy="1682422"/>
              <a:chOff x="0" y="0"/>
              <a:chExt cx="3183365" cy="332330"/>
            </a:xfrm>
          </p:grpSpPr>
          <p:sp>
            <p:nvSpPr>
              <p:cNvPr id="12" name="Freeform 12"/>
              <p:cNvSpPr/>
              <p:nvPr/>
            </p:nvSpPr>
            <p:spPr>
              <a:xfrm>
                <a:off x="0" y="0"/>
                <a:ext cx="3183365" cy="332330"/>
              </a:xfrm>
              <a:custGeom>
                <a:avLst/>
                <a:gdLst/>
                <a:ahLst/>
                <a:cxnLst/>
                <a:rect l="l" t="t" r="r" b="b"/>
                <a:pathLst>
                  <a:path w="3183365" h="332330">
                    <a:moveTo>
                      <a:pt x="2980165" y="0"/>
                    </a:moveTo>
                    <a:cubicBezTo>
                      <a:pt x="3092390" y="0"/>
                      <a:pt x="3183365" y="74395"/>
                      <a:pt x="3183365" y="166165"/>
                    </a:cubicBezTo>
                    <a:cubicBezTo>
                      <a:pt x="3183365" y="257936"/>
                      <a:pt x="3092390" y="332330"/>
                      <a:pt x="2980165" y="332330"/>
                    </a:cubicBezTo>
                    <a:lnTo>
                      <a:pt x="203200" y="332330"/>
                    </a:lnTo>
                    <a:cubicBezTo>
                      <a:pt x="90976" y="332330"/>
                      <a:pt x="0" y="257936"/>
                      <a:pt x="0" y="166165"/>
                    </a:cubicBezTo>
                    <a:cubicBezTo>
                      <a:pt x="0" y="74395"/>
                      <a:pt x="90976" y="0"/>
                      <a:pt x="203200" y="0"/>
                    </a:cubicBezTo>
                    <a:close/>
                  </a:path>
                </a:pathLst>
              </a:custGeom>
              <a:solidFill>
                <a:srgbClr val="222544"/>
              </a:solidFill>
            </p:spPr>
            <p:txBody>
              <a:bodyPr/>
              <a:lstStyle/>
              <a:p>
                <a:endParaRPr lang="en-GB"/>
              </a:p>
            </p:txBody>
          </p:sp>
          <p:sp>
            <p:nvSpPr>
              <p:cNvPr id="13" name="TextBox 13"/>
              <p:cNvSpPr txBox="1"/>
              <p:nvPr/>
            </p:nvSpPr>
            <p:spPr>
              <a:xfrm>
                <a:off x="0" y="-38100"/>
                <a:ext cx="3183365" cy="370430"/>
              </a:xfrm>
              <a:prstGeom prst="rect">
                <a:avLst/>
              </a:prstGeom>
            </p:spPr>
            <p:txBody>
              <a:bodyPr lIns="50800" tIns="50800" rIns="50800" bIns="50800" rtlCol="0" anchor="ctr"/>
              <a:lstStyle/>
              <a:p>
                <a:pPr algn="l">
                  <a:lnSpc>
                    <a:spcPts val="2659"/>
                  </a:lnSpc>
                </a:pPr>
                <a:endParaRPr/>
              </a:p>
            </p:txBody>
          </p:sp>
        </p:grpSp>
        <p:sp>
          <p:nvSpPr>
            <p:cNvPr id="14" name="Freeform 14"/>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5" name="TextBox 15"/>
            <p:cNvSpPr txBox="1"/>
            <p:nvPr/>
          </p:nvSpPr>
          <p:spPr>
            <a:xfrm>
              <a:off x="1826614" y="605329"/>
              <a:ext cx="14043691"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Sunday 6 December - Second Sunday of Advent</a:t>
              </a:r>
            </a:p>
          </p:txBody>
        </p:sp>
      </p:grpSp>
      <p:grpSp>
        <p:nvGrpSpPr>
          <p:cNvPr id="16" name="Group 16"/>
          <p:cNvGrpSpPr/>
          <p:nvPr/>
        </p:nvGrpSpPr>
        <p:grpSpPr>
          <a:xfrm>
            <a:off x="15297383" y="7375040"/>
            <a:ext cx="2872920" cy="3936489"/>
            <a:chOff x="0" y="0"/>
            <a:chExt cx="3830560" cy="5248653"/>
          </a:xfrm>
        </p:grpSpPr>
        <p:grpSp>
          <p:nvGrpSpPr>
            <p:cNvPr id="17" name="Group 17"/>
            <p:cNvGrpSpPr/>
            <p:nvPr/>
          </p:nvGrpSpPr>
          <p:grpSpPr>
            <a:xfrm>
              <a:off x="278847" y="0"/>
              <a:ext cx="3461086" cy="3461086"/>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19" name="TextBox 1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0" name="Freeform 20"/>
            <p:cNvSpPr/>
            <p:nvPr/>
          </p:nvSpPr>
          <p:spPr>
            <a:xfrm>
              <a:off x="361482" y="613793"/>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1" name="Freeform 21"/>
            <p:cNvSpPr/>
            <p:nvPr/>
          </p:nvSpPr>
          <p:spPr>
            <a:xfrm>
              <a:off x="1052836" y="613793"/>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2" name="TextBox 22"/>
            <p:cNvSpPr txBox="1"/>
            <p:nvPr/>
          </p:nvSpPr>
          <p:spPr>
            <a:xfrm>
              <a:off x="470653" y="997177"/>
              <a:ext cx="3269279" cy="1213120"/>
            </a:xfrm>
            <a:prstGeom prst="rect">
              <a:avLst/>
            </a:prstGeom>
          </p:spPr>
          <p:txBody>
            <a:bodyPr lIns="0" tIns="0" rIns="0" bIns="0" rtlCol="0" anchor="t">
              <a:spAutoFit/>
            </a:bodyPr>
            <a:lstStyle/>
            <a:p>
              <a:pPr algn="ctr">
                <a:lnSpc>
                  <a:spcPts val="7601"/>
                </a:lnSpc>
              </a:pPr>
              <a:r>
                <a:rPr lang="en-US" sz="5429" b="1">
                  <a:solidFill>
                    <a:srgbClr val="FFFFFF"/>
                  </a:solidFill>
                  <a:latin typeface="Montserrat School Semi-Bold"/>
                  <a:ea typeface="Montserrat School Semi-Bold"/>
                  <a:cs typeface="Montserrat School Semi-Bold"/>
                  <a:sym typeface="Montserrat School Semi-Bold"/>
                </a:rPr>
                <a:t>Peace</a:t>
              </a:r>
            </a:p>
          </p:txBody>
        </p:sp>
        <p:sp>
          <p:nvSpPr>
            <p:cNvPr id="23" name="Freeform 23"/>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sp>
        <p:nvSpPr>
          <p:cNvPr id="24" name="Freeform 24"/>
          <p:cNvSpPr/>
          <p:nvPr/>
        </p:nvSpPr>
        <p:spPr>
          <a:xfrm>
            <a:off x="13570716" y="2317139"/>
            <a:ext cx="4318669" cy="4393403"/>
          </a:xfrm>
          <a:custGeom>
            <a:avLst/>
            <a:gdLst/>
            <a:ahLst/>
            <a:cxnLst/>
            <a:rect l="l" t="t" r="r" b="b"/>
            <a:pathLst>
              <a:path w="4318669" h="4393403">
                <a:moveTo>
                  <a:pt x="0" y="0"/>
                </a:moveTo>
                <a:lnTo>
                  <a:pt x="4318669" y="0"/>
                </a:lnTo>
                <a:lnTo>
                  <a:pt x="4318669" y="4393403"/>
                </a:lnTo>
                <a:lnTo>
                  <a:pt x="0" y="4393403"/>
                </a:lnTo>
                <a:lnTo>
                  <a:pt x="0" y="0"/>
                </a:lnTo>
                <a:close/>
              </a:path>
            </a:pathLst>
          </a:custGeom>
          <a:blipFill>
            <a:blip r:embed="rId9"/>
            <a:stretch>
              <a:fillRect l="-36777" r="-15818"/>
            </a:stretch>
          </a:blipFill>
        </p:spPr>
        <p:txBody>
          <a:bodyPr/>
          <a:lstStyle/>
          <a:p>
            <a:endParaRPr lang="en-GB"/>
          </a:p>
        </p:txBody>
      </p:sp>
      <p:sp>
        <p:nvSpPr>
          <p:cNvPr id="25" name="TextBox 25"/>
          <p:cNvSpPr txBox="1"/>
          <p:nvPr/>
        </p:nvSpPr>
        <p:spPr>
          <a:xfrm>
            <a:off x="9527657" y="7089290"/>
            <a:ext cx="1483370"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Mission</a:t>
            </a:r>
          </a:p>
        </p:txBody>
      </p:sp>
      <p:sp>
        <p:nvSpPr>
          <p:cNvPr id="26" name="TextBox 26"/>
          <p:cNvSpPr txBox="1"/>
          <p:nvPr/>
        </p:nvSpPr>
        <p:spPr>
          <a:xfrm>
            <a:off x="292717" y="5802233"/>
            <a:ext cx="8636328" cy="462280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An extract from a prayer often attributed to Saint Francis of Assisi:</a:t>
            </a:r>
          </a:p>
          <a:p>
            <a:pPr algn="l">
              <a:lnSpc>
                <a:spcPts val="3359"/>
              </a:lnSpc>
            </a:pPr>
            <a:r>
              <a:rPr lang="en-US" sz="2400">
                <a:solidFill>
                  <a:srgbClr val="222544"/>
                </a:solidFill>
                <a:latin typeface="Montserrat School"/>
                <a:ea typeface="Montserrat School"/>
                <a:cs typeface="Montserrat School"/>
                <a:sym typeface="Montserrat School"/>
              </a:rPr>
              <a:t>Lord, make me an instrument of your peace.</a:t>
            </a:r>
          </a:p>
          <a:p>
            <a:pPr algn="l">
              <a:lnSpc>
                <a:spcPts val="3359"/>
              </a:lnSpc>
            </a:pPr>
            <a:r>
              <a:rPr lang="en-US" sz="2400">
                <a:solidFill>
                  <a:srgbClr val="222544"/>
                </a:solidFill>
                <a:latin typeface="Montserrat School"/>
                <a:ea typeface="Montserrat School"/>
                <a:cs typeface="Montserrat School"/>
                <a:sym typeface="Montserrat School"/>
              </a:rPr>
              <a:t>Where there is hatred, let me sow love;</a:t>
            </a:r>
          </a:p>
          <a:p>
            <a:pPr algn="l">
              <a:lnSpc>
                <a:spcPts val="3359"/>
              </a:lnSpc>
            </a:pPr>
            <a:r>
              <a:rPr lang="en-US" sz="2400">
                <a:solidFill>
                  <a:srgbClr val="222544"/>
                </a:solidFill>
                <a:latin typeface="Montserrat School"/>
                <a:ea typeface="Montserrat School"/>
                <a:cs typeface="Montserrat School"/>
                <a:sym typeface="Montserrat School"/>
              </a:rPr>
              <a:t>where there is doubt, the faith;</a:t>
            </a:r>
          </a:p>
          <a:p>
            <a:pPr algn="l">
              <a:lnSpc>
                <a:spcPts val="3359"/>
              </a:lnSpc>
            </a:pPr>
            <a:r>
              <a:rPr lang="en-US" sz="2400">
                <a:solidFill>
                  <a:srgbClr val="222544"/>
                </a:solidFill>
                <a:latin typeface="Montserrat School"/>
                <a:ea typeface="Montserrat School"/>
                <a:cs typeface="Montserrat School"/>
                <a:sym typeface="Montserrat School"/>
              </a:rPr>
              <a:t>where there is despair, hope;</a:t>
            </a:r>
          </a:p>
          <a:p>
            <a:pPr algn="l">
              <a:lnSpc>
                <a:spcPts val="3359"/>
              </a:lnSpc>
            </a:pPr>
            <a:r>
              <a:rPr lang="en-US" sz="2400">
                <a:solidFill>
                  <a:srgbClr val="222544"/>
                </a:solidFill>
                <a:latin typeface="Montserrat School"/>
                <a:ea typeface="Montserrat School"/>
                <a:cs typeface="Montserrat School"/>
                <a:sym typeface="Montserrat School"/>
              </a:rPr>
              <a:t>where there is darkness, light;</a:t>
            </a:r>
          </a:p>
          <a:p>
            <a:pPr algn="l">
              <a:lnSpc>
                <a:spcPts val="3359"/>
              </a:lnSpc>
            </a:pPr>
            <a:r>
              <a:rPr lang="en-US" sz="2400">
                <a:solidFill>
                  <a:srgbClr val="222544"/>
                </a:solidFill>
                <a:latin typeface="Montserrat School"/>
                <a:ea typeface="Montserrat School"/>
                <a:cs typeface="Montserrat School"/>
                <a:sym typeface="Montserrat School"/>
              </a:rPr>
              <a:t>and where there is sadness, joy.</a:t>
            </a:r>
          </a:p>
          <a:p>
            <a:pPr algn="l">
              <a:lnSpc>
                <a:spcPts val="3359"/>
              </a:lnSpc>
            </a:pPr>
            <a:r>
              <a:rPr lang="en-US" sz="2400">
                <a:solidFill>
                  <a:srgbClr val="222544"/>
                </a:solidFill>
                <a:latin typeface="Montserrat School"/>
                <a:ea typeface="Montserrat School"/>
                <a:cs typeface="Montserrat School"/>
                <a:sym typeface="Montserrat School"/>
              </a:rPr>
              <a:t>Amen.</a:t>
            </a:r>
          </a:p>
          <a:p>
            <a:pPr algn="l">
              <a:lnSpc>
                <a:spcPts val="3359"/>
              </a:lnSpc>
            </a:pPr>
            <a:r>
              <a:rPr lang="en-US" sz="2400">
                <a:solidFill>
                  <a:srgbClr val="222544"/>
                </a:solidFill>
                <a:latin typeface="Montserrat School"/>
                <a:ea typeface="Montserrat School"/>
                <a:cs typeface="Montserrat School"/>
                <a:sym typeface="Montserrat School"/>
              </a:rPr>
              <a:t>Saint Francis of Assisi, pray for us.</a:t>
            </a:r>
          </a:p>
          <a:p>
            <a:pPr algn="l">
              <a:lnSpc>
                <a:spcPts val="3640"/>
              </a:lnSpc>
            </a:pPr>
            <a:endParaRPr lang="en-US" sz="2400">
              <a:solidFill>
                <a:srgbClr val="222544"/>
              </a:solidFill>
              <a:latin typeface="Montserrat School"/>
              <a:ea typeface="Montserrat School"/>
              <a:cs typeface="Montserrat School"/>
              <a:sym typeface="Montserrat School"/>
            </a:endParaRPr>
          </a:p>
        </p:txBody>
      </p:sp>
      <p:sp>
        <p:nvSpPr>
          <p:cNvPr id="27" name="TextBox 27"/>
          <p:cNvSpPr txBox="1"/>
          <p:nvPr/>
        </p:nvSpPr>
        <p:spPr>
          <a:xfrm>
            <a:off x="292717" y="1721088"/>
            <a:ext cx="8616837" cy="380492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Saint Francis of Assisi ded</a:t>
            </a:r>
            <a:r>
              <a:rPr lang="en-US" sz="2400" u="none">
                <a:solidFill>
                  <a:srgbClr val="222544"/>
                </a:solidFill>
                <a:latin typeface="Montserrat School"/>
                <a:ea typeface="Montserrat School"/>
                <a:cs typeface="Montserrat School"/>
                <a:sym typeface="Montserrat School"/>
              </a:rPr>
              <a:t>icated his life to followi</a:t>
            </a:r>
            <a:r>
              <a:rPr lang="en-US" sz="2400">
                <a:solidFill>
                  <a:srgbClr val="222544"/>
                </a:solidFill>
                <a:latin typeface="Montserrat School"/>
                <a:ea typeface="Montserrat School"/>
                <a:cs typeface="Montserrat School"/>
                <a:sym typeface="Montserrat School"/>
              </a:rPr>
              <a:t>ng</a:t>
            </a:r>
            <a:r>
              <a:rPr lang="en-US" sz="2400" u="none">
                <a:solidFill>
                  <a:srgbClr val="222544"/>
                </a:solidFill>
                <a:latin typeface="Montserrat School"/>
                <a:ea typeface="Montserrat School"/>
                <a:cs typeface="Montserrat School"/>
                <a:sym typeface="Montserrat School"/>
              </a:rPr>
              <a:t> </a:t>
            </a:r>
            <a:r>
              <a:rPr lang="en-US" sz="2400">
                <a:solidFill>
                  <a:srgbClr val="222544"/>
                </a:solidFill>
                <a:latin typeface="Montserrat School"/>
                <a:ea typeface="Montserrat School"/>
                <a:cs typeface="Montserrat School"/>
                <a:sym typeface="Montserrat School"/>
              </a:rPr>
              <a:t>Je</a:t>
            </a:r>
            <a:r>
              <a:rPr lang="en-US" sz="2400" u="none">
                <a:solidFill>
                  <a:srgbClr val="222544"/>
                </a:solidFill>
                <a:latin typeface="Montserrat School"/>
                <a:ea typeface="Montserrat School"/>
                <a:cs typeface="Montserrat School"/>
                <a:sym typeface="Montserrat School"/>
              </a:rPr>
              <a:t>su</a:t>
            </a:r>
            <a:r>
              <a:rPr lang="en-US" sz="2400">
                <a:solidFill>
                  <a:srgbClr val="222544"/>
                </a:solidFill>
                <a:latin typeface="Montserrat School"/>
                <a:ea typeface="Montserrat School"/>
                <a:cs typeface="Montserrat School"/>
                <a:sym typeface="Montserrat School"/>
              </a:rPr>
              <a:t>s and living humbly and peacefully with God, other people and creation.</a:t>
            </a:r>
          </a:p>
          <a:p>
            <a:pPr algn="l">
              <a:lnSpc>
                <a:spcPts val="1820"/>
              </a:lnSpc>
            </a:pPr>
            <a:endParaRPr lang="en-US" sz="2400">
              <a:solidFill>
                <a:srgbClr val="222544"/>
              </a:solidFill>
              <a:latin typeface="Montserrat School"/>
              <a:ea typeface="Montserrat School"/>
              <a:cs typeface="Montserrat School"/>
              <a:sym typeface="Montserrat School"/>
            </a:endParaRPr>
          </a:p>
          <a:p>
            <a:pPr algn="l">
              <a:lnSpc>
                <a:spcPts val="3359"/>
              </a:lnSpc>
            </a:pPr>
            <a:r>
              <a:rPr lang="en-US" sz="2400">
                <a:solidFill>
                  <a:srgbClr val="222544"/>
                </a:solidFill>
                <a:latin typeface="Montserrat School"/>
                <a:ea typeface="Montserrat School"/>
                <a:cs typeface="Montserrat School"/>
                <a:sym typeface="Montserrat School"/>
              </a:rPr>
              <a:t>Reflect: Where is peace most needed today: in your life, your relationships or our world?</a:t>
            </a:r>
          </a:p>
          <a:p>
            <a:pPr algn="l">
              <a:lnSpc>
                <a:spcPts val="1819"/>
              </a:lnSpc>
            </a:pPr>
            <a:endParaRPr lang="en-US" sz="2400">
              <a:solidFill>
                <a:srgbClr val="222544"/>
              </a:solidFill>
              <a:latin typeface="Montserrat School"/>
              <a:ea typeface="Montserrat School"/>
              <a:cs typeface="Montserrat School"/>
              <a:sym typeface="Montserrat School"/>
            </a:endParaRPr>
          </a:p>
          <a:p>
            <a:pPr algn="l">
              <a:lnSpc>
                <a:spcPts val="3359"/>
              </a:lnSpc>
            </a:pPr>
            <a:r>
              <a:rPr lang="en-US" sz="2400">
                <a:solidFill>
                  <a:srgbClr val="222544"/>
                </a:solidFill>
                <a:latin typeface="Montserrat School"/>
                <a:ea typeface="Montserrat School"/>
                <a:cs typeface="Montserrat School"/>
                <a:sym typeface="Montserrat School"/>
              </a:rPr>
              <a:t>Explore </a:t>
            </a:r>
            <a:r>
              <a:rPr lang="en-US" sz="2400" b="1" u="sng">
                <a:solidFill>
                  <a:srgbClr val="222544"/>
                </a:solidFill>
                <a:latin typeface="Montserrat School Semi-Bold"/>
                <a:ea typeface="Montserrat School Semi-Bold"/>
                <a:cs typeface="Montserrat School Semi-Bold"/>
                <a:sym typeface="Montserrat School Semi-Bold"/>
                <a:hlinkClick r:id="rId10" tooltip="https://cafod.org.uk/pray/prayers-for-peace"/>
              </a:rPr>
              <a:t>CAFOD's Prayers for peace</a:t>
            </a:r>
            <a:r>
              <a:rPr lang="en-US" sz="2400">
                <a:solidFill>
                  <a:srgbClr val="222544"/>
                </a:solidFill>
                <a:latin typeface="Montserrat School"/>
                <a:ea typeface="Montserrat School"/>
                <a:cs typeface="Montserrat School"/>
                <a:sym typeface="Montserrat School"/>
              </a:rPr>
              <a:t> </a:t>
            </a:r>
            <a:r>
              <a:rPr lang="en-US" sz="2400" u="none">
                <a:solidFill>
                  <a:srgbClr val="222544"/>
                </a:solidFill>
                <a:latin typeface="Montserrat School"/>
                <a:ea typeface="Montserrat School"/>
                <a:cs typeface="Montserrat School"/>
                <a:sym typeface="Montserrat School"/>
              </a:rPr>
              <a:t>and choose a comm</a:t>
            </a:r>
            <a:r>
              <a:rPr lang="en-US" sz="2400">
                <a:solidFill>
                  <a:srgbClr val="222544"/>
                </a:solidFill>
                <a:latin typeface="Montserrat School"/>
                <a:ea typeface="Montserrat School"/>
                <a:cs typeface="Montserrat School"/>
                <a:sym typeface="Montserrat School"/>
              </a:rPr>
              <a:t>unity to pray for today.</a:t>
            </a:r>
          </a:p>
          <a:p>
            <a:pPr algn="l">
              <a:lnSpc>
                <a:spcPts val="3499"/>
              </a:lnSpc>
            </a:pPr>
            <a:endParaRPr lang="en-US" sz="2400">
              <a:solidFill>
                <a:srgbClr val="222544"/>
              </a:solidFill>
              <a:latin typeface="Montserrat School"/>
              <a:ea typeface="Montserrat School"/>
              <a:cs typeface="Montserrat School"/>
              <a:sym typeface="Montserrat School"/>
            </a:endParaRPr>
          </a:p>
        </p:txBody>
      </p:sp>
      <p:sp>
        <p:nvSpPr>
          <p:cNvPr id="28" name="TextBox 28"/>
          <p:cNvSpPr txBox="1"/>
          <p:nvPr/>
        </p:nvSpPr>
        <p:spPr>
          <a:xfrm>
            <a:off x="292717" y="1155621"/>
            <a:ext cx="174158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Respond</a:t>
            </a:r>
          </a:p>
        </p:txBody>
      </p:sp>
      <p:sp>
        <p:nvSpPr>
          <p:cNvPr id="29" name="TextBox 29"/>
          <p:cNvSpPr txBox="1"/>
          <p:nvPr/>
        </p:nvSpPr>
        <p:spPr>
          <a:xfrm>
            <a:off x="9527657" y="7662312"/>
            <a:ext cx="5393394" cy="2174875"/>
          </a:xfrm>
          <a:prstGeom prst="rect">
            <a:avLst/>
          </a:prstGeom>
        </p:spPr>
        <p:txBody>
          <a:bodyPr lIns="0" tIns="0" rIns="0" bIns="0" rtlCol="0" anchor="t">
            <a:spAutoFit/>
          </a:bodyPr>
          <a:lstStyle/>
          <a:p>
            <a:pPr algn="l">
              <a:lnSpc>
                <a:spcPts val="3500"/>
              </a:lnSpc>
            </a:pPr>
            <a:r>
              <a:rPr lang="en-US" sz="2500">
                <a:solidFill>
                  <a:srgbClr val="222544"/>
                </a:solidFill>
                <a:latin typeface="Montserrat School"/>
                <a:ea typeface="Montserrat School"/>
                <a:cs typeface="Montserrat School"/>
                <a:sym typeface="Montserrat School"/>
              </a:rPr>
              <a:t>Choose one small action today to help you prepare the way for peace: say sorry, forgive, </a:t>
            </a:r>
          </a:p>
          <a:p>
            <a:pPr algn="l">
              <a:lnSpc>
                <a:spcPts val="3500"/>
              </a:lnSpc>
            </a:pPr>
            <a:r>
              <a:rPr lang="en-US" sz="2500">
                <a:solidFill>
                  <a:srgbClr val="222544"/>
                </a:solidFill>
                <a:latin typeface="Montserrat School"/>
                <a:ea typeface="Montserrat School"/>
                <a:cs typeface="Montserrat School"/>
                <a:sym typeface="Montserrat School"/>
              </a:rPr>
              <a:t>listen carefully, in</a:t>
            </a:r>
            <a:r>
              <a:rPr lang="en-US" sz="2500" u="none">
                <a:solidFill>
                  <a:srgbClr val="222544"/>
                </a:solidFill>
                <a:latin typeface="Montserrat School"/>
                <a:ea typeface="Montserrat School"/>
                <a:cs typeface="Montserrat School"/>
                <a:sym typeface="Montserrat School"/>
              </a:rPr>
              <a:t>c</a:t>
            </a:r>
            <a:r>
              <a:rPr lang="en-US" sz="2500">
                <a:solidFill>
                  <a:srgbClr val="222544"/>
                </a:solidFill>
                <a:latin typeface="Montserrat School"/>
                <a:ea typeface="Montserrat School"/>
                <a:cs typeface="Montserrat School"/>
                <a:sym typeface="Montserrat School"/>
              </a:rPr>
              <a:t>lude</a:t>
            </a:r>
            <a:r>
              <a:rPr lang="en-US" sz="2500" u="none">
                <a:solidFill>
                  <a:srgbClr val="222544"/>
                </a:solidFill>
                <a:latin typeface="Montserrat School"/>
                <a:ea typeface="Montserrat School"/>
                <a:cs typeface="Montserrat School"/>
                <a:sym typeface="Montserrat School"/>
              </a:rPr>
              <a:t> someone, o</a:t>
            </a:r>
            <a:r>
              <a:rPr lang="en-US" sz="2500">
                <a:solidFill>
                  <a:srgbClr val="222544"/>
                </a:solidFill>
                <a:latin typeface="Montserrat School"/>
                <a:ea typeface="Montserrat School"/>
                <a:cs typeface="Montserrat School"/>
                <a:sym typeface="Montserrat School"/>
              </a:rPr>
              <a:t>r</a:t>
            </a:r>
            <a:r>
              <a:rPr lang="en-US" sz="2500" u="none">
                <a:solidFill>
                  <a:srgbClr val="222544"/>
                </a:solidFill>
                <a:latin typeface="Montserrat School"/>
                <a:ea typeface="Montserrat School"/>
                <a:cs typeface="Montserrat School"/>
                <a:sym typeface="Montserrat School"/>
              </a:rPr>
              <a:t> </a:t>
            </a:r>
            <a:r>
              <a:rPr lang="en-US" sz="2500">
                <a:solidFill>
                  <a:srgbClr val="222544"/>
                </a:solidFill>
                <a:latin typeface="Montserrat School"/>
                <a:ea typeface="Montserrat School"/>
                <a:cs typeface="Montserrat School"/>
                <a:sym typeface="Montserrat School"/>
              </a:rPr>
              <a:t>ca</a:t>
            </a:r>
            <a:r>
              <a:rPr lang="en-US" sz="2500" u="none">
                <a:solidFill>
                  <a:srgbClr val="222544"/>
                </a:solidFill>
                <a:latin typeface="Montserrat School"/>
                <a:ea typeface="Montserrat School"/>
                <a:cs typeface="Montserrat School"/>
                <a:sym typeface="Montserrat School"/>
              </a:rPr>
              <a:t>re </a:t>
            </a:r>
            <a:r>
              <a:rPr lang="en-US" sz="2500">
                <a:solidFill>
                  <a:srgbClr val="222544"/>
                </a:solidFill>
                <a:latin typeface="Montserrat School"/>
                <a:ea typeface="Montserrat School"/>
                <a:cs typeface="Montserrat School"/>
                <a:sym typeface="Montserrat School"/>
              </a:rPr>
              <a:t>f</a:t>
            </a:r>
            <a:r>
              <a:rPr lang="en-US" sz="2500" u="none">
                <a:solidFill>
                  <a:srgbClr val="222544"/>
                </a:solidFill>
                <a:latin typeface="Montserrat School"/>
                <a:ea typeface="Montserrat School"/>
                <a:cs typeface="Montserrat School"/>
                <a:sym typeface="Montserrat School"/>
              </a:rPr>
              <a:t>or </a:t>
            </a:r>
            <a:r>
              <a:rPr lang="en-US" sz="2500">
                <a:solidFill>
                  <a:srgbClr val="222544"/>
                </a:solidFill>
                <a:latin typeface="Montserrat School"/>
                <a:ea typeface="Montserrat School"/>
                <a:cs typeface="Montserrat School"/>
                <a:sym typeface="Montserrat School"/>
              </a:rPr>
              <a:t>crea</a:t>
            </a:r>
            <a:r>
              <a:rPr lang="en-US" sz="2500" u="none">
                <a:solidFill>
                  <a:srgbClr val="222544"/>
                </a:solidFill>
                <a:latin typeface="Montserrat School"/>
                <a:ea typeface="Montserrat School"/>
                <a:cs typeface="Montserrat School"/>
                <a:sym typeface="Montserrat School"/>
              </a:rPr>
              <a:t>t</a:t>
            </a:r>
            <a:r>
              <a:rPr lang="en-US" sz="2500">
                <a:solidFill>
                  <a:srgbClr val="222544"/>
                </a:solidFill>
                <a:latin typeface="Montserrat School"/>
                <a:ea typeface="Montserrat School"/>
                <a:cs typeface="Montserrat School"/>
                <a:sym typeface="Montserrat School"/>
              </a:rPr>
              <a:t>ion.</a:t>
            </a:r>
          </a:p>
        </p:txBody>
      </p:sp>
      <p:sp>
        <p:nvSpPr>
          <p:cNvPr id="30" name="TextBox 30"/>
          <p:cNvSpPr txBox="1"/>
          <p:nvPr/>
        </p:nvSpPr>
        <p:spPr>
          <a:xfrm>
            <a:off x="292717" y="5240258"/>
            <a:ext cx="3808862"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Let us pray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pic>
        <p:nvPicPr>
          <p:cNvPr id="32" name="Picture 31">
            <a:extLst>
              <a:ext uri="{FF2B5EF4-FFF2-40B4-BE49-F238E27FC236}">
                <a16:creationId xmlns:a16="http://schemas.microsoft.com/office/drawing/2014/main" id="{3C23D4F0-0175-5146-38CE-27CDFF478B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79942" y="2792019"/>
            <a:ext cx="7456552" cy="4971035"/>
          </a:xfrm>
          <a:prstGeom prst="rect">
            <a:avLst/>
          </a:prstGeom>
        </p:spPr>
      </p:pic>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8" name="Freeform 8"/>
          <p:cNvSpPr/>
          <p:nvPr/>
        </p:nvSpPr>
        <p:spPr>
          <a:xfrm rot="-5400000">
            <a:off x="11492989" y="518993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5"/>
                </a:ext>
              </a:extLst>
            </a:blip>
            <a:stretch>
              <a:fillRect l="-279" t="-171027" r="-1768" b="-487889"/>
            </a:stretch>
          </a:blipFill>
        </p:spPr>
        <p:txBody>
          <a:bodyPr/>
          <a:lstStyle/>
          <a:p>
            <a:endParaRPr lang="en-GB"/>
          </a:p>
        </p:txBody>
      </p:sp>
      <p:grpSp>
        <p:nvGrpSpPr>
          <p:cNvPr id="9" name="Group 9"/>
          <p:cNvGrpSpPr/>
          <p:nvPr/>
        </p:nvGrpSpPr>
        <p:grpSpPr>
          <a:xfrm>
            <a:off x="-849805" y="-234640"/>
            <a:ext cx="11902729" cy="1261816"/>
            <a:chOff x="0" y="0"/>
            <a:chExt cx="15870305" cy="1682422"/>
          </a:xfrm>
        </p:grpSpPr>
        <p:grpSp>
          <p:nvGrpSpPr>
            <p:cNvPr id="10" name="Group 10"/>
            <p:cNvGrpSpPr/>
            <p:nvPr/>
          </p:nvGrpSpPr>
          <p:grpSpPr>
            <a:xfrm>
              <a:off x="0" y="0"/>
              <a:ext cx="15565717" cy="1682422"/>
              <a:chOff x="0" y="0"/>
              <a:chExt cx="3074709" cy="332330"/>
            </a:xfrm>
          </p:grpSpPr>
          <p:sp>
            <p:nvSpPr>
              <p:cNvPr id="11" name="Freeform 11"/>
              <p:cNvSpPr/>
              <p:nvPr/>
            </p:nvSpPr>
            <p:spPr>
              <a:xfrm>
                <a:off x="0" y="0"/>
                <a:ext cx="3074709" cy="332330"/>
              </a:xfrm>
              <a:custGeom>
                <a:avLst/>
                <a:gdLst/>
                <a:ahLst/>
                <a:cxnLst/>
                <a:rect l="l" t="t" r="r" b="b"/>
                <a:pathLst>
                  <a:path w="3074709" h="332330">
                    <a:moveTo>
                      <a:pt x="2871509" y="0"/>
                    </a:moveTo>
                    <a:cubicBezTo>
                      <a:pt x="2983734" y="0"/>
                      <a:pt x="3074709" y="74395"/>
                      <a:pt x="3074709" y="166165"/>
                    </a:cubicBezTo>
                    <a:cubicBezTo>
                      <a:pt x="3074709" y="257936"/>
                      <a:pt x="2983734" y="332330"/>
                      <a:pt x="2871509" y="332330"/>
                    </a:cubicBezTo>
                    <a:lnTo>
                      <a:pt x="203200" y="332330"/>
                    </a:lnTo>
                    <a:cubicBezTo>
                      <a:pt x="90976" y="332330"/>
                      <a:pt x="0" y="257936"/>
                      <a:pt x="0" y="166165"/>
                    </a:cubicBezTo>
                    <a:cubicBezTo>
                      <a:pt x="0" y="74395"/>
                      <a:pt x="90976" y="0"/>
                      <a:pt x="203200" y="0"/>
                    </a:cubicBezTo>
                    <a:close/>
                  </a:path>
                </a:pathLst>
              </a:custGeom>
              <a:solidFill>
                <a:srgbClr val="222544"/>
              </a:solidFill>
            </p:spPr>
            <p:txBody>
              <a:bodyPr/>
              <a:lstStyle/>
              <a:p>
                <a:endParaRPr lang="en-GB"/>
              </a:p>
            </p:txBody>
          </p:sp>
          <p:sp>
            <p:nvSpPr>
              <p:cNvPr id="12" name="TextBox 12"/>
              <p:cNvSpPr txBox="1"/>
              <p:nvPr/>
            </p:nvSpPr>
            <p:spPr>
              <a:xfrm>
                <a:off x="0" y="-38100"/>
                <a:ext cx="3074709" cy="370430"/>
              </a:xfrm>
              <a:prstGeom prst="rect">
                <a:avLst/>
              </a:prstGeom>
            </p:spPr>
            <p:txBody>
              <a:bodyPr lIns="50800" tIns="50800" rIns="50800" bIns="50800" rtlCol="0" anchor="ctr"/>
              <a:lstStyle/>
              <a:p>
                <a:pPr algn="l">
                  <a:lnSpc>
                    <a:spcPts val="2659"/>
                  </a:lnSpc>
                </a:pPr>
                <a:endParaRPr/>
              </a:p>
            </p:txBody>
          </p:sp>
        </p:grpSp>
        <p:sp>
          <p:nvSpPr>
            <p:cNvPr id="13" name="Freeform 13"/>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4" name="TextBox 14"/>
            <p:cNvSpPr txBox="1"/>
            <p:nvPr/>
          </p:nvSpPr>
          <p:spPr>
            <a:xfrm>
              <a:off x="1826614" y="605329"/>
              <a:ext cx="14043691"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Monday 7 December - Second week of Advent </a:t>
              </a:r>
            </a:p>
          </p:txBody>
        </p:sp>
      </p:grpSp>
      <p:sp>
        <p:nvSpPr>
          <p:cNvPr id="15" name="TextBox 15"/>
          <p:cNvSpPr txBox="1"/>
          <p:nvPr/>
        </p:nvSpPr>
        <p:spPr>
          <a:xfrm>
            <a:off x="281827" y="1806206"/>
            <a:ext cx="8247676" cy="1842135"/>
          </a:xfrm>
          <a:prstGeom prst="rect">
            <a:avLst/>
          </a:prstGeom>
        </p:spPr>
        <p:txBody>
          <a:bodyPr lIns="0" tIns="0" rIns="0" bIns="0" rtlCol="0" anchor="t">
            <a:spAutoFit/>
          </a:bodyPr>
          <a:lstStyle/>
          <a:p>
            <a:pPr algn="ctr">
              <a:lnSpc>
                <a:spcPts val="2940"/>
              </a:lnSpc>
            </a:pPr>
            <a:r>
              <a:rPr lang="en-US" sz="2100">
                <a:solidFill>
                  <a:srgbClr val="222544"/>
                </a:solidFill>
                <a:latin typeface="Montserrat School"/>
                <a:ea typeface="Montserrat School"/>
                <a:cs typeface="Montserrat School"/>
                <a:sym typeface="Montserrat School"/>
              </a:rPr>
              <a:t>“For waters break forth in the wilderness, </a:t>
            </a:r>
          </a:p>
          <a:p>
            <a:pPr algn="ctr">
              <a:lnSpc>
                <a:spcPts val="2940"/>
              </a:lnSpc>
            </a:pPr>
            <a:r>
              <a:rPr lang="en-US" sz="2100">
                <a:solidFill>
                  <a:srgbClr val="222544"/>
                </a:solidFill>
                <a:latin typeface="Montserrat School"/>
                <a:ea typeface="Montserrat School"/>
                <a:cs typeface="Montserrat School"/>
                <a:sym typeface="Montserrat School"/>
              </a:rPr>
              <a:t>and streams in the desert; </a:t>
            </a:r>
          </a:p>
          <a:p>
            <a:pPr algn="ctr">
              <a:lnSpc>
                <a:spcPts val="2940"/>
              </a:lnSpc>
            </a:pPr>
            <a:r>
              <a:rPr lang="en-US" sz="2100">
                <a:solidFill>
                  <a:srgbClr val="222544"/>
                </a:solidFill>
                <a:latin typeface="Montserrat School"/>
                <a:ea typeface="Montserrat School"/>
                <a:cs typeface="Montserrat School"/>
                <a:sym typeface="Montserrat School"/>
              </a:rPr>
              <a:t>the burning sand shall become a pool, </a:t>
            </a:r>
          </a:p>
          <a:p>
            <a:pPr algn="ctr">
              <a:lnSpc>
                <a:spcPts val="2940"/>
              </a:lnSpc>
            </a:pPr>
            <a:r>
              <a:rPr lang="en-US" sz="2100">
                <a:solidFill>
                  <a:srgbClr val="222544"/>
                </a:solidFill>
                <a:latin typeface="Montserrat School"/>
                <a:ea typeface="Montserrat School"/>
                <a:cs typeface="Montserrat School"/>
                <a:sym typeface="Montserrat School"/>
              </a:rPr>
              <a:t>and the thirsty ground springs of water.” </a:t>
            </a:r>
          </a:p>
          <a:p>
            <a:pPr algn="ctr">
              <a:lnSpc>
                <a:spcPts val="2940"/>
              </a:lnSpc>
            </a:pPr>
            <a:r>
              <a:rPr lang="en-US" sz="2100">
                <a:solidFill>
                  <a:srgbClr val="222544"/>
                </a:solidFill>
                <a:latin typeface="Montserrat School"/>
                <a:ea typeface="Montserrat School"/>
                <a:cs typeface="Montserrat School"/>
                <a:sym typeface="Montserrat School"/>
              </a:rPr>
              <a:t>Isaiah 35:6-7</a:t>
            </a:r>
          </a:p>
        </p:txBody>
      </p:sp>
      <p:sp>
        <p:nvSpPr>
          <p:cNvPr id="16" name="Freeform 16"/>
          <p:cNvSpPr/>
          <p:nvPr/>
        </p:nvSpPr>
        <p:spPr>
          <a:xfrm rot="69208">
            <a:off x="10767079" y="-1412237"/>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sp>
        <p:nvSpPr>
          <p:cNvPr id="17" name="Freeform 17"/>
          <p:cNvSpPr/>
          <p:nvPr/>
        </p:nvSpPr>
        <p:spPr>
          <a:xfrm rot="-2924229" flipH="1">
            <a:off x="10123047" y="7410139"/>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5"/>
                </a:ext>
              </a:extLst>
            </a:blip>
            <a:stretch>
              <a:fillRect l="-98048" t="-13842" r="-87464" b="-186699"/>
            </a:stretch>
          </a:blipFill>
        </p:spPr>
        <p:txBody>
          <a:bodyPr/>
          <a:lstStyle/>
          <a:p>
            <a:endParaRPr lang="en-GB"/>
          </a:p>
        </p:txBody>
      </p:sp>
      <p:sp>
        <p:nvSpPr>
          <p:cNvPr id="18" name="TextBox 18"/>
          <p:cNvSpPr txBox="1"/>
          <p:nvPr/>
        </p:nvSpPr>
        <p:spPr>
          <a:xfrm>
            <a:off x="281827" y="1225181"/>
            <a:ext cx="3460706"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The Word</a:t>
            </a:r>
          </a:p>
        </p:txBody>
      </p:sp>
      <p:sp>
        <p:nvSpPr>
          <p:cNvPr id="19" name="TextBox 19"/>
          <p:cNvSpPr txBox="1"/>
          <p:nvPr/>
        </p:nvSpPr>
        <p:spPr>
          <a:xfrm>
            <a:off x="281827" y="3589479"/>
            <a:ext cx="202093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Reflection</a:t>
            </a:r>
          </a:p>
        </p:txBody>
      </p:sp>
      <p:sp>
        <p:nvSpPr>
          <p:cNvPr id="20" name="TextBox 20"/>
          <p:cNvSpPr txBox="1"/>
          <p:nvPr/>
        </p:nvSpPr>
        <p:spPr>
          <a:xfrm>
            <a:off x="281827" y="4170504"/>
            <a:ext cx="8648159" cy="5891530"/>
          </a:xfrm>
          <a:prstGeom prst="rect">
            <a:avLst/>
          </a:prstGeom>
        </p:spPr>
        <p:txBody>
          <a:bodyPr lIns="0" tIns="0" rIns="0" bIns="0" rtlCol="0" anchor="t">
            <a:spAutoFit/>
          </a:bodyPr>
          <a:lstStyle/>
          <a:p>
            <a:pPr algn="l">
              <a:lnSpc>
                <a:spcPts val="2870"/>
              </a:lnSpc>
            </a:pPr>
            <a:r>
              <a:rPr lang="en-US" sz="2050">
                <a:solidFill>
                  <a:srgbClr val="222544"/>
                </a:solidFill>
                <a:latin typeface="Montserrat School"/>
                <a:ea typeface="Montserrat School"/>
                <a:cs typeface="Montserrat School"/>
                <a:sym typeface="Montserrat School"/>
              </a:rPr>
              <a:t>In today's reading, Isaiah shares a joyful vision of transformation: water flows in the desert, dry land comes to life and there is hope for a better future.</a:t>
            </a:r>
          </a:p>
          <a:p>
            <a:pPr algn="l">
              <a:lnSpc>
                <a:spcPts val="2870"/>
              </a:lnSpc>
            </a:pPr>
            <a:r>
              <a:rPr lang="en-US" sz="2050">
                <a:solidFill>
                  <a:srgbClr val="222544"/>
                </a:solidFill>
                <a:latin typeface="Montserrat School"/>
                <a:ea typeface="Montserrat School"/>
                <a:cs typeface="Montserrat School"/>
                <a:sym typeface="Montserrat School"/>
              </a:rPr>
              <a:t>Yet for many communities around the world, accessing enough safe water can be a daily challenge. In parts of Zimbabwe, unpredictable weather and poor rainfall can lead to severe water shortages.</a:t>
            </a:r>
          </a:p>
          <a:p>
            <a:pPr algn="l">
              <a:lnSpc>
                <a:spcPts val="1470"/>
              </a:lnSpc>
            </a:pPr>
            <a:endParaRPr lang="en-US" sz="2050">
              <a:solidFill>
                <a:srgbClr val="222544"/>
              </a:solidFill>
              <a:latin typeface="Montserrat School"/>
              <a:ea typeface="Montserrat School"/>
              <a:cs typeface="Montserrat School"/>
              <a:sym typeface="Montserrat School"/>
            </a:endParaRPr>
          </a:p>
          <a:p>
            <a:pPr algn="l">
              <a:lnSpc>
                <a:spcPts val="2870"/>
              </a:lnSpc>
            </a:pPr>
            <a:r>
              <a:rPr lang="en-US" sz="2050">
                <a:solidFill>
                  <a:srgbClr val="222544"/>
                </a:solidFill>
                <a:latin typeface="Montserrat School"/>
                <a:ea typeface="Montserrat School"/>
                <a:cs typeface="Montserrat School"/>
                <a:sym typeface="Montserrat School"/>
              </a:rPr>
              <a:t>Earlier this year, CAFOD shared Maggie's story. A lack of water and suitable facilities at Maggie's school made it difficult for students to manage their periods safely and privately. Some girls missed lessons or school as a result.</a:t>
            </a:r>
          </a:p>
          <a:p>
            <a:pPr algn="l">
              <a:lnSpc>
                <a:spcPts val="2380"/>
              </a:lnSpc>
            </a:pPr>
            <a:endParaRPr lang="en-US" sz="2050">
              <a:solidFill>
                <a:srgbClr val="222544"/>
              </a:solidFill>
              <a:latin typeface="Montserrat School"/>
              <a:ea typeface="Montserrat School"/>
              <a:cs typeface="Montserrat School"/>
              <a:sym typeface="Montserrat School"/>
            </a:endParaRPr>
          </a:p>
          <a:p>
            <a:pPr algn="l">
              <a:lnSpc>
                <a:spcPts val="2870"/>
              </a:lnSpc>
            </a:pPr>
            <a:r>
              <a:rPr lang="en-US" sz="2050">
                <a:solidFill>
                  <a:srgbClr val="222544"/>
                </a:solidFill>
                <a:latin typeface="Montserrat School"/>
                <a:ea typeface="Montserrat School"/>
                <a:cs typeface="Montserrat School"/>
                <a:sym typeface="Montserrat School"/>
              </a:rPr>
              <a:t>CAFOD's local partners worked alongside Maggie's community to improve access to water. New facilities mean students can manage their periods with greater privacy and dignity whilst continuing their education.</a:t>
            </a:r>
          </a:p>
        </p:txBody>
      </p:sp>
      <p:sp>
        <p:nvSpPr>
          <p:cNvPr id="21" name="Freeform 21"/>
          <p:cNvSpPr/>
          <p:nvPr/>
        </p:nvSpPr>
        <p:spPr>
          <a:xfrm rot="-8100000" flipH="1">
            <a:off x="9305891" y="2949210"/>
            <a:ext cx="1969216" cy="1189734"/>
          </a:xfrm>
          <a:custGeom>
            <a:avLst/>
            <a:gdLst/>
            <a:ahLst/>
            <a:cxnLst/>
            <a:rect l="l" t="t" r="r" b="b"/>
            <a:pathLst>
              <a:path w="1969216" h="1189734">
                <a:moveTo>
                  <a:pt x="1969216" y="0"/>
                </a:moveTo>
                <a:lnTo>
                  <a:pt x="0" y="0"/>
                </a:lnTo>
                <a:lnTo>
                  <a:pt x="0" y="1189734"/>
                </a:lnTo>
                <a:lnTo>
                  <a:pt x="1969216" y="1189734"/>
                </a:lnTo>
                <a:lnTo>
                  <a:pt x="1969216"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nvGrpSpPr>
          <p:cNvPr id="22" name="Group 22"/>
          <p:cNvGrpSpPr/>
          <p:nvPr/>
        </p:nvGrpSpPr>
        <p:grpSpPr>
          <a:xfrm>
            <a:off x="15297383" y="7375040"/>
            <a:ext cx="2872920" cy="3936489"/>
            <a:chOff x="0" y="0"/>
            <a:chExt cx="3830560" cy="5248653"/>
          </a:xfrm>
        </p:grpSpPr>
        <p:grpSp>
          <p:nvGrpSpPr>
            <p:cNvPr id="23" name="Group 23"/>
            <p:cNvGrpSpPr/>
            <p:nvPr/>
          </p:nvGrpSpPr>
          <p:grpSpPr>
            <a:xfrm>
              <a:off x="278847" y="0"/>
              <a:ext cx="3461086" cy="3461086"/>
              <a:chOff x="0" y="0"/>
              <a:chExt cx="812800" cy="812800"/>
            </a:xfrm>
          </p:grpSpPr>
          <p:sp>
            <p:nvSpPr>
              <p:cNvPr id="24" name="Freeform 24"/>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25" name="TextBox 25"/>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6" name="Freeform 26"/>
            <p:cNvSpPr/>
            <p:nvPr/>
          </p:nvSpPr>
          <p:spPr>
            <a:xfrm>
              <a:off x="361482" y="613793"/>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7" name="Freeform 27"/>
            <p:cNvSpPr/>
            <p:nvPr/>
          </p:nvSpPr>
          <p:spPr>
            <a:xfrm>
              <a:off x="1052836" y="613793"/>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8" name="TextBox 28"/>
            <p:cNvSpPr txBox="1"/>
            <p:nvPr/>
          </p:nvSpPr>
          <p:spPr>
            <a:xfrm>
              <a:off x="470653" y="997177"/>
              <a:ext cx="3269279" cy="1213120"/>
            </a:xfrm>
            <a:prstGeom prst="rect">
              <a:avLst/>
            </a:prstGeom>
          </p:spPr>
          <p:txBody>
            <a:bodyPr lIns="0" tIns="0" rIns="0" bIns="0" rtlCol="0" anchor="t">
              <a:spAutoFit/>
            </a:bodyPr>
            <a:lstStyle/>
            <a:p>
              <a:pPr algn="ctr">
                <a:lnSpc>
                  <a:spcPts val="7601"/>
                </a:lnSpc>
              </a:pPr>
              <a:r>
                <a:rPr lang="en-US" sz="5429" b="1">
                  <a:solidFill>
                    <a:srgbClr val="FFFFFF"/>
                  </a:solidFill>
                  <a:latin typeface="Montserrat School Semi-Bold"/>
                  <a:ea typeface="Montserrat School Semi-Bold"/>
                  <a:cs typeface="Montserrat School Semi-Bold"/>
                  <a:sym typeface="Montserrat School Semi-Bold"/>
                </a:rPr>
                <a:t>Peace</a:t>
              </a:r>
            </a:p>
          </p:txBody>
        </p:sp>
        <p:sp>
          <p:nvSpPr>
            <p:cNvPr id="29" name="Freeform 29"/>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grpSp>
      <p:sp>
        <p:nvSpPr>
          <p:cNvPr id="30" name="TextBox 30"/>
          <p:cNvSpPr txBox="1"/>
          <p:nvPr/>
        </p:nvSpPr>
        <p:spPr>
          <a:xfrm>
            <a:off x="9299264" y="2111942"/>
            <a:ext cx="4416736" cy="563880"/>
          </a:xfrm>
          <a:prstGeom prst="rect">
            <a:avLst/>
          </a:prstGeom>
        </p:spPr>
        <p:txBody>
          <a:bodyPr lIns="0" tIns="0" rIns="0" bIns="0" rtlCol="0" anchor="t">
            <a:spAutoFit/>
          </a:bodyPr>
          <a:lstStyle/>
          <a:p>
            <a:pPr algn="ctr">
              <a:lnSpc>
                <a:spcPts val="4620"/>
              </a:lnSpc>
              <a:spcBef>
                <a:spcPct val="0"/>
              </a:spcBef>
            </a:pPr>
            <a:r>
              <a:rPr lang="en-US" sz="3300" b="1">
                <a:solidFill>
                  <a:srgbClr val="222544"/>
                </a:solidFill>
                <a:latin typeface="Caveat Bold"/>
                <a:ea typeface="Caveat Bold"/>
                <a:cs typeface="Caveat Bold"/>
                <a:sym typeface="Caveat Bold"/>
              </a:rPr>
              <a:t>Maggie, Zimbabwe.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8" name="Group 8"/>
          <p:cNvGrpSpPr/>
          <p:nvPr/>
        </p:nvGrpSpPr>
        <p:grpSpPr>
          <a:xfrm>
            <a:off x="-849805" y="-234640"/>
            <a:ext cx="11902729" cy="1261816"/>
            <a:chOff x="0" y="0"/>
            <a:chExt cx="15870305" cy="1682422"/>
          </a:xfrm>
        </p:grpSpPr>
        <p:grpSp>
          <p:nvGrpSpPr>
            <p:cNvPr id="9" name="Group 9"/>
            <p:cNvGrpSpPr/>
            <p:nvPr/>
          </p:nvGrpSpPr>
          <p:grpSpPr>
            <a:xfrm>
              <a:off x="0" y="0"/>
              <a:ext cx="15565717" cy="1682422"/>
              <a:chOff x="0" y="0"/>
              <a:chExt cx="3074709" cy="332330"/>
            </a:xfrm>
          </p:grpSpPr>
          <p:sp>
            <p:nvSpPr>
              <p:cNvPr id="10" name="Freeform 10"/>
              <p:cNvSpPr/>
              <p:nvPr/>
            </p:nvSpPr>
            <p:spPr>
              <a:xfrm>
                <a:off x="0" y="0"/>
                <a:ext cx="3074709" cy="332330"/>
              </a:xfrm>
              <a:custGeom>
                <a:avLst/>
                <a:gdLst/>
                <a:ahLst/>
                <a:cxnLst/>
                <a:rect l="l" t="t" r="r" b="b"/>
                <a:pathLst>
                  <a:path w="3074709" h="332330">
                    <a:moveTo>
                      <a:pt x="2871509" y="0"/>
                    </a:moveTo>
                    <a:cubicBezTo>
                      <a:pt x="2983734" y="0"/>
                      <a:pt x="3074709" y="74395"/>
                      <a:pt x="3074709" y="166165"/>
                    </a:cubicBezTo>
                    <a:cubicBezTo>
                      <a:pt x="3074709" y="257936"/>
                      <a:pt x="2983734" y="332330"/>
                      <a:pt x="2871509" y="332330"/>
                    </a:cubicBezTo>
                    <a:lnTo>
                      <a:pt x="203200" y="332330"/>
                    </a:lnTo>
                    <a:cubicBezTo>
                      <a:pt x="90976" y="332330"/>
                      <a:pt x="0" y="257936"/>
                      <a:pt x="0" y="166165"/>
                    </a:cubicBezTo>
                    <a:cubicBezTo>
                      <a:pt x="0" y="74395"/>
                      <a:pt x="90976" y="0"/>
                      <a:pt x="203200" y="0"/>
                    </a:cubicBezTo>
                    <a:close/>
                  </a:path>
                </a:pathLst>
              </a:custGeom>
              <a:solidFill>
                <a:srgbClr val="222544"/>
              </a:solidFill>
            </p:spPr>
            <p:txBody>
              <a:bodyPr/>
              <a:lstStyle/>
              <a:p>
                <a:endParaRPr lang="en-GB"/>
              </a:p>
            </p:txBody>
          </p:sp>
          <p:sp>
            <p:nvSpPr>
              <p:cNvPr id="11" name="TextBox 11"/>
              <p:cNvSpPr txBox="1"/>
              <p:nvPr/>
            </p:nvSpPr>
            <p:spPr>
              <a:xfrm>
                <a:off x="0" y="-38100"/>
                <a:ext cx="3074709" cy="370430"/>
              </a:xfrm>
              <a:prstGeom prst="rect">
                <a:avLst/>
              </a:prstGeom>
            </p:spPr>
            <p:txBody>
              <a:bodyPr lIns="50800" tIns="50800" rIns="50800" bIns="50800" rtlCol="0" anchor="ctr"/>
              <a:lstStyle/>
              <a:p>
                <a:pPr algn="l">
                  <a:lnSpc>
                    <a:spcPts val="2659"/>
                  </a:lnSpc>
                </a:pPr>
                <a:endParaRPr/>
              </a:p>
            </p:txBody>
          </p:sp>
        </p:grpSp>
        <p:sp>
          <p:nvSpPr>
            <p:cNvPr id="12" name="Freeform 12"/>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13" name="TextBox 13"/>
            <p:cNvSpPr txBox="1"/>
            <p:nvPr/>
          </p:nvSpPr>
          <p:spPr>
            <a:xfrm>
              <a:off x="1826614" y="605329"/>
              <a:ext cx="14043691"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Monday 7 December - Second week of Advent </a:t>
              </a:r>
            </a:p>
          </p:txBody>
        </p:sp>
      </p:grpSp>
      <p:grpSp>
        <p:nvGrpSpPr>
          <p:cNvPr id="14" name="Group 14"/>
          <p:cNvGrpSpPr/>
          <p:nvPr/>
        </p:nvGrpSpPr>
        <p:grpSpPr>
          <a:xfrm>
            <a:off x="15297383" y="7375040"/>
            <a:ext cx="2872920" cy="3936489"/>
            <a:chOff x="0" y="0"/>
            <a:chExt cx="3830560" cy="5248653"/>
          </a:xfrm>
        </p:grpSpPr>
        <p:grpSp>
          <p:nvGrpSpPr>
            <p:cNvPr id="15" name="Group 15"/>
            <p:cNvGrpSpPr/>
            <p:nvPr/>
          </p:nvGrpSpPr>
          <p:grpSpPr>
            <a:xfrm>
              <a:off x="278847" y="0"/>
              <a:ext cx="3461086" cy="3461086"/>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8" name="Freeform 18"/>
            <p:cNvSpPr/>
            <p:nvPr/>
          </p:nvSpPr>
          <p:spPr>
            <a:xfrm>
              <a:off x="361482" y="613793"/>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9" name="Freeform 19"/>
            <p:cNvSpPr/>
            <p:nvPr/>
          </p:nvSpPr>
          <p:spPr>
            <a:xfrm>
              <a:off x="1052836" y="613793"/>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20" name="TextBox 20"/>
            <p:cNvSpPr txBox="1"/>
            <p:nvPr/>
          </p:nvSpPr>
          <p:spPr>
            <a:xfrm>
              <a:off x="470653" y="997177"/>
              <a:ext cx="3269279" cy="1213120"/>
            </a:xfrm>
            <a:prstGeom prst="rect">
              <a:avLst/>
            </a:prstGeom>
          </p:spPr>
          <p:txBody>
            <a:bodyPr lIns="0" tIns="0" rIns="0" bIns="0" rtlCol="0" anchor="t">
              <a:spAutoFit/>
            </a:bodyPr>
            <a:lstStyle/>
            <a:p>
              <a:pPr algn="ctr">
                <a:lnSpc>
                  <a:spcPts val="7601"/>
                </a:lnSpc>
              </a:pPr>
              <a:r>
                <a:rPr lang="en-US" sz="5429" b="1">
                  <a:solidFill>
                    <a:srgbClr val="FFFFFF"/>
                  </a:solidFill>
                  <a:latin typeface="Montserrat School Semi-Bold"/>
                  <a:ea typeface="Montserrat School Semi-Bold"/>
                  <a:cs typeface="Montserrat School Semi-Bold"/>
                  <a:sym typeface="Montserrat School Semi-Bold"/>
                </a:rPr>
                <a:t>Peace</a:t>
              </a:r>
            </a:p>
          </p:txBody>
        </p:sp>
        <p:sp>
          <p:nvSpPr>
            <p:cNvPr id="21" name="Freeform 21"/>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grpSp>
      <p:sp>
        <p:nvSpPr>
          <p:cNvPr id="22" name="Freeform 22"/>
          <p:cNvSpPr/>
          <p:nvPr/>
        </p:nvSpPr>
        <p:spPr>
          <a:xfrm rot="-5400000">
            <a:off x="13737576" y="2945352"/>
            <a:ext cx="7121533" cy="1628823"/>
          </a:xfrm>
          <a:custGeom>
            <a:avLst/>
            <a:gdLst/>
            <a:ahLst/>
            <a:cxnLst/>
            <a:rect l="l" t="t" r="r" b="b"/>
            <a:pathLst>
              <a:path w="7121533" h="1628823">
                <a:moveTo>
                  <a:pt x="0" y="0"/>
                </a:moveTo>
                <a:lnTo>
                  <a:pt x="7121533" y="0"/>
                </a:lnTo>
                <a:lnTo>
                  <a:pt x="7121533" y="1628822"/>
                </a:lnTo>
                <a:lnTo>
                  <a:pt x="0" y="1628822"/>
                </a:lnTo>
                <a:lnTo>
                  <a:pt x="0" y="0"/>
                </a:lnTo>
                <a:close/>
              </a:path>
            </a:pathLst>
          </a:custGeom>
          <a:blipFill>
            <a:blip>
              <a:extLst>
                <a:ext uri="{96DAC541-7B7A-43D3-8B79-37D633B846F1}">
                  <asvg:svgBlip xmlns:asvg="http://schemas.microsoft.com/office/drawing/2016/SVG/main" r:embed="rId7"/>
                </a:ext>
              </a:extLst>
            </a:blip>
            <a:stretch>
              <a:fillRect l="-62393" t="-162828" r="-2863" b="-459706"/>
            </a:stretch>
          </a:blipFill>
        </p:spPr>
        <p:txBody>
          <a:bodyPr/>
          <a:lstStyle/>
          <a:p>
            <a:endParaRPr lang="en-GB"/>
          </a:p>
        </p:txBody>
      </p:sp>
      <p:sp>
        <p:nvSpPr>
          <p:cNvPr id="23" name="Freeform 23"/>
          <p:cNvSpPr/>
          <p:nvPr/>
        </p:nvSpPr>
        <p:spPr>
          <a:xfrm rot="-5400000">
            <a:off x="8652839" y="22991"/>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7"/>
                </a:ext>
              </a:extLst>
            </a:blip>
            <a:stretch>
              <a:fillRect l="-238232" t="-16109" b="-233656"/>
            </a:stretch>
          </a:blipFill>
        </p:spPr>
        <p:txBody>
          <a:bodyPr/>
          <a:lstStyle/>
          <a:p>
            <a:endParaRPr lang="en-GB"/>
          </a:p>
        </p:txBody>
      </p:sp>
      <p:sp>
        <p:nvSpPr>
          <p:cNvPr id="24" name="Freeform 24"/>
          <p:cNvSpPr/>
          <p:nvPr/>
        </p:nvSpPr>
        <p:spPr>
          <a:xfrm rot="-2924229" flipH="1">
            <a:off x="10123047" y="7410139"/>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7"/>
                </a:ext>
              </a:extLst>
            </a:blip>
            <a:stretch>
              <a:fillRect l="-98048" t="-13842" r="-87464" b="-186699"/>
            </a:stretch>
          </a:blipFill>
        </p:spPr>
        <p:txBody>
          <a:bodyPr/>
          <a:lstStyle/>
          <a:p>
            <a:endParaRPr lang="en-GB"/>
          </a:p>
        </p:txBody>
      </p:sp>
      <p:sp>
        <p:nvSpPr>
          <p:cNvPr id="26" name="TextBox 26"/>
          <p:cNvSpPr txBox="1"/>
          <p:nvPr/>
        </p:nvSpPr>
        <p:spPr>
          <a:xfrm>
            <a:off x="292717" y="7797605"/>
            <a:ext cx="1483370"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Mission</a:t>
            </a:r>
          </a:p>
        </p:txBody>
      </p:sp>
      <p:sp>
        <p:nvSpPr>
          <p:cNvPr id="27" name="TextBox 27"/>
          <p:cNvSpPr txBox="1"/>
          <p:nvPr/>
        </p:nvSpPr>
        <p:spPr>
          <a:xfrm>
            <a:off x="292717" y="5044988"/>
            <a:ext cx="8259583" cy="24917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Loving God,</a:t>
            </a:r>
          </a:p>
          <a:p>
            <a:pPr algn="l">
              <a:lnSpc>
                <a:spcPts val="3359"/>
              </a:lnSpc>
            </a:pPr>
            <a:r>
              <a:rPr lang="en-US" sz="2400">
                <a:solidFill>
                  <a:srgbClr val="222544"/>
                </a:solidFill>
                <a:latin typeface="Montserrat School"/>
                <a:ea typeface="Montserrat School"/>
                <a:cs typeface="Montserrat School"/>
                <a:sym typeface="Montserrat School"/>
              </a:rPr>
              <a:t>thank you for the things we often take for granted, especially safe water and facilities.</a:t>
            </a:r>
          </a:p>
          <a:p>
            <a:pPr algn="l">
              <a:lnSpc>
                <a:spcPts val="3359"/>
              </a:lnSpc>
            </a:pPr>
            <a:r>
              <a:rPr lang="en-US" sz="2400">
                <a:solidFill>
                  <a:srgbClr val="222544"/>
                </a:solidFill>
                <a:latin typeface="Montserrat School"/>
                <a:ea typeface="Montserrat School"/>
                <a:cs typeface="Montserrat School"/>
                <a:sym typeface="Montserrat School"/>
              </a:rPr>
              <a:t>We pray that everyone may have what they need</a:t>
            </a:r>
          </a:p>
          <a:p>
            <a:pPr algn="l">
              <a:lnSpc>
                <a:spcPts val="3359"/>
              </a:lnSpc>
            </a:pPr>
            <a:r>
              <a:rPr lang="en-US" sz="2400">
                <a:solidFill>
                  <a:srgbClr val="222544"/>
                </a:solidFill>
                <a:latin typeface="Montserrat School"/>
                <a:ea typeface="Montserrat School"/>
                <a:cs typeface="Montserrat School"/>
                <a:sym typeface="Montserrat School"/>
              </a:rPr>
              <a:t>to live and learn with dignity.</a:t>
            </a:r>
          </a:p>
          <a:p>
            <a:pPr algn="l">
              <a:lnSpc>
                <a:spcPts val="3359"/>
              </a:lnSpc>
            </a:pPr>
            <a:r>
              <a:rPr lang="en-US" sz="2400">
                <a:solidFill>
                  <a:srgbClr val="222544"/>
                </a:solidFill>
                <a:latin typeface="Montserrat School"/>
                <a:ea typeface="Montserrat School"/>
                <a:cs typeface="Montserrat School"/>
                <a:sym typeface="Montserrat School"/>
              </a:rPr>
              <a:t>Amen.</a:t>
            </a:r>
          </a:p>
        </p:txBody>
      </p:sp>
      <p:sp>
        <p:nvSpPr>
          <p:cNvPr id="28" name="TextBox 28"/>
          <p:cNvSpPr txBox="1"/>
          <p:nvPr/>
        </p:nvSpPr>
        <p:spPr>
          <a:xfrm>
            <a:off x="292717" y="1155621"/>
            <a:ext cx="174158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Respond</a:t>
            </a:r>
          </a:p>
        </p:txBody>
      </p:sp>
      <p:sp>
        <p:nvSpPr>
          <p:cNvPr id="29" name="TextBox 29"/>
          <p:cNvSpPr txBox="1"/>
          <p:nvPr/>
        </p:nvSpPr>
        <p:spPr>
          <a:xfrm>
            <a:off x="292717" y="8311955"/>
            <a:ext cx="8627040" cy="20726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Value every</a:t>
            </a:r>
            <a:r>
              <a:rPr lang="en-US" sz="2400" u="none">
                <a:solidFill>
                  <a:srgbClr val="222544"/>
                </a:solidFill>
                <a:latin typeface="Montserrat School"/>
                <a:ea typeface="Montserrat School"/>
                <a:cs typeface="Montserrat School"/>
                <a:sym typeface="Montserrat School"/>
              </a:rPr>
              <a:t> dr</a:t>
            </a:r>
            <a:r>
              <a:rPr lang="en-US" sz="2400">
                <a:solidFill>
                  <a:srgbClr val="222544"/>
                </a:solidFill>
                <a:latin typeface="Montserrat School"/>
                <a:ea typeface="Montserrat School"/>
                <a:cs typeface="Montserrat School"/>
                <a:sym typeface="Montserrat School"/>
              </a:rPr>
              <a:t>op. Think about how you use water today and avoid wasting it.</a:t>
            </a:r>
          </a:p>
          <a:p>
            <a:pPr algn="l">
              <a:lnSpc>
                <a:spcPts val="3359"/>
              </a:lnSpc>
            </a:pPr>
            <a:r>
              <a:rPr lang="en-US" sz="2400">
                <a:solidFill>
                  <a:srgbClr val="222544"/>
                </a:solidFill>
                <a:latin typeface="Montserrat School"/>
                <a:ea typeface="Montserrat School"/>
                <a:cs typeface="Montserrat School"/>
                <a:sym typeface="Montserrat School"/>
              </a:rPr>
              <a:t>World Gift: Help families ac</a:t>
            </a:r>
            <a:r>
              <a:rPr lang="en-US" sz="2400" u="none">
                <a:solidFill>
                  <a:srgbClr val="222544"/>
                </a:solidFill>
                <a:latin typeface="Montserrat School"/>
                <a:ea typeface="Montserrat School"/>
                <a:cs typeface="Montserrat School"/>
                <a:sym typeface="Montserrat School"/>
              </a:rPr>
              <a:t>c</a:t>
            </a:r>
            <a:r>
              <a:rPr lang="en-US" sz="2400">
                <a:solidFill>
                  <a:srgbClr val="222544"/>
                </a:solidFill>
                <a:latin typeface="Montserrat School"/>
                <a:ea typeface="Montserrat School"/>
                <a:cs typeface="Montserrat School"/>
                <a:sym typeface="Montserrat School"/>
              </a:rPr>
              <a:t>ess</a:t>
            </a:r>
            <a:r>
              <a:rPr lang="en-US" sz="2400" u="none">
                <a:solidFill>
                  <a:srgbClr val="222544"/>
                </a:solidFill>
                <a:latin typeface="Montserrat School"/>
                <a:ea typeface="Montserrat School"/>
                <a:cs typeface="Montserrat School"/>
                <a:sym typeface="Montserrat School"/>
              </a:rPr>
              <a:t> safe wate</a:t>
            </a:r>
            <a:r>
              <a:rPr lang="en-US" sz="2400">
                <a:solidFill>
                  <a:srgbClr val="222544"/>
                </a:solidFill>
                <a:latin typeface="Montserrat School"/>
                <a:ea typeface="Montserrat School"/>
                <a:cs typeface="Montserrat School"/>
                <a:sym typeface="Montserrat School"/>
              </a:rPr>
              <a:t>r</a:t>
            </a:r>
            <a:r>
              <a:rPr lang="en-US" sz="2400" u="none">
                <a:solidFill>
                  <a:srgbClr val="222544"/>
                </a:solidFill>
                <a:latin typeface="Montserrat School"/>
                <a:ea typeface="Montserrat School"/>
                <a:cs typeface="Montserrat School"/>
                <a:sym typeface="Montserrat School"/>
              </a:rPr>
              <a:t> with </a:t>
            </a:r>
            <a:r>
              <a:rPr lang="en-US" sz="2400">
                <a:solidFill>
                  <a:srgbClr val="222544"/>
                </a:solidFill>
                <a:latin typeface="Montserrat School"/>
                <a:ea typeface="Montserrat School"/>
                <a:cs typeface="Montserrat School"/>
                <a:sym typeface="Montserrat School"/>
              </a:rPr>
              <a:t>a </a:t>
            </a:r>
            <a:r>
              <a:rPr lang="en-US" sz="2400" b="1" u="sng">
                <a:solidFill>
                  <a:srgbClr val="222544"/>
                </a:solidFill>
                <a:latin typeface="Montserrat School Semi-Bold"/>
                <a:ea typeface="Montserrat School Semi-Bold"/>
                <a:cs typeface="Montserrat School Semi-Bold"/>
                <a:sym typeface="Montserrat School Semi-Bold"/>
                <a:hlinkClick r:id="rId8" tooltip="https://worldgifts.cafod.org.uk/products/water-for-a-family-for-schools"/>
              </a:rPr>
              <a:t>Water for a family World Gift (£35)</a:t>
            </a:r>
            <a:r>
              <a:rPr lang="en-US" sz="2400" u="sng">
                <a:solidFill>
                  <a:srgbClr val="222544"/>
                </a:solidFill>
                <a:latin typeface="Montserrat School"/>
                <a:ea typeface="Montserrat School"/>
                <a:cs typeface="Montserrat School"/>
                <a:sym typeface="Montserrat School"/>
                <a:hlinkClick r:id="rId8" tooltip="https://worldgifts.cafod.org.uk/products/water-for-a-family-for-schools"/>
              </a:rPr>
              <a:t>!</a:t>
            </a:r>
          </a:p>
          <a:p>
            <a:pPr algn="l">
              <a:lnSpc>
                <a:spcPts val="3359"/>
              </a:lnSpc>
            </a:pPr>
            <a:endParaRPr lang="en-US" sz="2400" u="sng">
              <a:solidFill>
                <a:srgbClr val="222544"/>
              </a:solidFill>
              <a:latin typeface="Montserrat School"/>
              <a:ea typeface="Montserrat School"/>
              <a:cs typeface="Montserrat School"/>
              <a:sym typeface="Montserrat School"/>
              <a:hlinkClick r:id="rId8" tooltip="https://worldgifts.cafod.org.uk/products/water-for-a-family-for-schools"/>
            </a:endParaRPr>
          </a:p>
        </p:txBody>
      </p:sp>
      <p:pic>
        <p:nvPicPr>
          <p:cNvPr id="34" name="Picture 33">
            <a:extLst>
              <a:ext uri="{FF2B5EF4-FFF2-40B4-BE49-F238E27FC236}">
                <a16:creationId xmlns:a16="http://schemas.microsoft.com/office/drawing/2014/main" id="{08D7632A-051F-D490-A4A1-378E31AFE05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0077976" y="2316433"/>
            <a:ext cx="7113692" cy="4742461"/>
          </a:xfrm>
          <a:prstGeom prst="rect">
            <a:avLst/>
          </a:prstGeom>
        </p:spPr>
      </p:pic>
      <p:sp>
        <p:nvSpPr>
          <p:cNvPr id="31" name="TextBox 31"/>
          <p:cNvSpPr txBox="1"/>
          <p:nvPr/>
        </p:nvSpPr>
        <p:spPr>
          <a:xfrm>
            <a:off x="292717" y="1631871"/>
            <a:ext cx="8259583" cy="24917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Watch </a:t>
            </a:r>
            <a:r>
              <a:rPr lang="en-US" sz="2400" b="1" u="sng">
                <a:solidFill>
                  <a:srgbClr val="222544"/>
                </a:solidFill>
                <a:latin typeface="Montserrat School Semi-Bold"/>
                <a:ea typeface="Montserrat School Semi-Bold"/>
                <a:cs typeface="Montserrat School Semi-Bold"/>
                <a:sym typeface="Montserrat School Semi-Bold"/>
                <a:hlinkClick r:id="rId10" tooltip="https://www.youtube.com/watch?v=7QIbFPEF2Jw"/>
              </a:rPr>
              <a:t>CAFOD's film ab</a:t>
            </a:r>
            <a:r>
              <a:rPr lang="en-US" sz="2400" b="1" u="sng">
                <a:solidFill>
                  <a:srgbClr val="222544"/>
                </a:solidFill>
                <a:latin typeface="Montserrat School Semi-Bold"/>
                <a:ea typeface="Montserrat School Semi-Bold"/>
                <a:cs typeface="Montserrat School Semi-Bold"/>
                <a:sym typeface="Montserrat School Semi-Bold"/>
                <a:hlinkClick r:id="rId10" tooltip="https://www.youtube.com/watch?v=7QIbFPEF2Jw"/>
              </a:rPr>
              <a:t>out how water projects are helping communities in Zimbabwe.</a:t>
            </a:r>
          </a:p>
          <a:p>
            <a:pPr algn="l">
              <a:lnSpc>
                <a:spcPts val="3359"/>
              </a:lnSpc>
            </a:pPr>
            <a:r>
              <a:rPr lang="en-US" sz="2400">
                <a:solidFill>
                  <a:srgbClr val="222544"/>
                </a:solidFill>
                <a:latin typeface="Montserrat School"/>
                <a:ea typeface="Montserrat School"/>
                <a:cs typeface="Montserrat School"/>
                <a:sym typeface="Montserrat School"/>
              </a:rPr>
              <a:t>Then explore the </a:t>
            </a:r>
            <a:r>
              <a:rPr lang="en-US" sz="2400" b="1" u="sng">
                <a:solidFill>
                  <a:srgbClr val="222544"/>
                </a:solidFill>
                <a:latin typeface="Montserrat School Semi-Bold"/>
                <a:ea typeface="Montserrat School Semi-Bold"/>
                <a:cs typeface="Montserrat School Semi-Bold"/>
                <a:sym typeface="Montserrat School Semi-Bold"/>
                <a:hlinkClick r:id="rId11" tooltip="https://view.officeapps.live.com/op/view.aspx?src=https%3A%2F%2Fdownloads.ctfassets.net%2Fvy3axnuecuwj%2F1dzV50trfvr6PFGDAMLtos%2F4af2d85f40ae3311eac87400277eda98%2FEducation_Secondary_ZimbabwePhotopack.pptx&amp;wdOrigin=BROWSELINK"/>
              </a:rPr>
              <a:t>Zimbabwe photopack</a:t>
            </a:r>
            <a:r>
              <a:rPr lang="en-US" sz="2400">
                <a:solidFill>
                  <a:srgbClr val="222544"/>
                </a:solidFill>
                <a:latin typeface="Montserrat School"/>
                <a:ea typeface="Montserrat School"/>
                <a:cs typeface="Montserrat School"/>
                <a:sym typeface="Montserrat School"/>
              </a:rPr>
              <a:t> and discuss the photos and reflective questions together.</a:t>
            </a:r>
          </a:p>
          <a:p>
            <a:pPr algn="l">
              <a:lnSpc>
                <a:spcPts val="3359"/>
              </a:lnSpc>
            </a:pPr>
            <a:r>
              <a:rPr lang="en-US" sz="2400">
                <a:solidFill>
                  <a:srgbClr val="222544"/>
                </a:solidFill>
                <a:latin typeface="Montserrat School"/>
                <a:ea typeface="Montserrat School"/>
                <a:cs typeface="Montserrat School"/>
                <a:sym typeface="Montserrat School"/>
              </a:rPr>
              <a:t>How are water and clean facilities helping</a:t>
            </a:r>
            <a:r>
              <a:rPr lang="en-US" sz="2400" u="none">
                <a:solidFill>
                  <a:srgbClr val="222544"/>
                </a:solidFill>
                <a:latin typeface="Montserrat School"/>
                <a:ea typeface="Montserrat School"/>
                <a:cs typeface="Montserrat School"/>
                <a:sym typeface="Montserrat School"/>
              </a:rPr>
              <a:t> c</a:t>
            </a:r>
            <a:r>
              <a:rPr lang="en-US" sz="2400">
                <a:solidFill>
                  <a:srgbClr val="222544"/>
                </a:solidFill>
                <a:latin typeface="Montserrat School"/>
                <a:ea typeface="Montserrat School"/>
                <a:cs typeface="Montserrat School"/>
                <a:sym typeface="Montserrat School"/>
              </a:rPr>
              <a:t>hildren stay he</a:t>
            </a:r>
            <a:r>
              <a:rPr lang="en-US" sz="2400" u="none">
                <a:solidFill>
                  <a:srgbClr val="222544"/>
                </a:solidFill>
                <a:latin typeface="Montserrat School"/>
                <a:ea typeface="Montserrat School"/>
                <a:cs typeface="Montserrat School"/>
                <a:sym typeface="Montserrat School"/>
              </a:rPr>
              <a:t>al</a:t>
            </a:r>
            <a:r>
              <a:rPr lang="en-US" sz="2400">
                <a:solidFill>
                  <a:srgbClr val="222544"/>
                </a:solidFill>
                <a:latin typeface="Montserrat School"/>
                <a:ea typeface="Montserrat School"/>
                <a:cs typeface="Montserrat School"/>
                <a:sym typeface="Montserrat School"/>
              </a:rPr>
              <a:t>thy, flourish </a:t>
            </a:r>
            <a:r>
              <a:rPr lang="en-US" sz="2400" u="none">
                <a:solidFill>
                  <a:srgbClr val="222544"/>
                </a:solidFill>
                <a:latin typeface="Montserrat School"/>
                <a:ea typeface="Montserrat School"/>
                <a:cs typeface="Montserrat School"/>
                <a:sym typeface="Montserrat School"/>
              </a:rPr>
              <a:t>and lea</a:t>
            </a:r>
            <a:r>
              <a:rPr lang="en-US" sz="2400">
                <a:solidFill>
                  <a:srgbClr val="222544"/>
                </a:solidFill>
                <a:latin typeface="Montserrat School"/>
                <a:ea typeface="Montserrat School"/>
                <a:cs typeface="Montserrat School"/>
                <a:sym typeface="Montserrat School"/>
              </a:rPr>
              <a:t>rn?</a:t>
            </a:r>
          </a:p>
        </p:txBody>
      </p:sp>
      <p:sp>
        <p:nvSpPr>
          <p:cNvPr id="32" name="TextBox 32"/>
          <p:cNvSpPr txBox="1"/>
          <p:nvPr/>
        </p:nvSpPr>
        <p:spPr>
          <a:xfrm>
            <a:off x="292717" y="4529797"/>
            <a:ext cx="3808862"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Let us pray</a:t>
            </a:r>
          </a:p>
        </p:txBody>
      </p:sp>
      <p:sp>
        <p:nvSpPr>
          <p:cNvPr id="25" name="Freeform 25"/>
          <p:cNvSpPr/>
          <p:nvPr/>
        </p:nvSpPr>
        <p:spPr>
          <a:xfrm>
            <a:off x="9929775" y="6875466"/>
            <a:ext cx="3191390" cy="3198538"/>
          </a:xfrm>
          <a:custGeom>
            <a:avLst/>
            <a:gdLst/>
            <a:ahLst/>
            <a:cxnLst/>
            <a:rect l="l" t="t" r="r" b="b"/>
            <a:pathLst>
              <a:path w="3191390" h="3198538">
                <a:moveTo>
                  <a:pt x="0" y="0"/>
                </a:moveTo>
                <a:lnTo>
                  <a:pt x="3191389" y="0"/>
                </a:lnTo>
                <a:lnTo>
                  <a:pt x="3191389" y="3198537"/>
                </a:lnTo>
                <a:lnTo>
                  <a:pt x="0" y="3198537"/>
                </a:lnTo>
                <a:lnTo>
                  <a:pt x="0" y="0"/>
                </a:lnTo>
                <a:close/>
              </a:path>
            </a:pathLst>
          </a:custGeom>
          <a:blipFill>
            <a:blip r:embed="rId12"/>
            <a:stretch>
              <a:fillRect/>
            </a:stretch>
          </a:blipFill>
        </p:spPr>
        <p:txBody>
          <a:bodyPr/>
          <a:lstStyle/>
          <a:p>
            <a:endParaRPr lang="en-GB"/>
          </a:p>
        </p:txBody>
      </p:sp>
      <p:sp>
        <p:nvSpPr>
          <p:cNvPr id="30" name="Freeform 30"/>
          <p:cNvSpPr/>
          <p:nvPr/>
        </p:nvSpPr>
        <p:spPr>
          <a:xfrm rot="-1796527" flipV="1">
            <a:off x="8159392" y="8946037"/>
            <a:ext cx="1969216" cy="1189734"/>
          </a:xfrm>
          <a:custGeom>
            <a:avLst/>
            <a:gdLst/>
            <a:ahLst/>
            <a:cxnLst/>
            <a:rect l="l" t="t" r="r" b="b"/>
            <a:pathLst>
              <a:path w="1969216" h="1189734">
                <a:moveTo>
                  <a:pt x="0" y="1189735"/>
                </a:moveTo>
                <a:lnTo>
                  <a:pt x="1969216" y="1189735"/>
                </a:lnTo>
                <a:lnTo>
                  <a:pt x="1969216" y="0"/>
                </a:lnTo>
                <a:lnTo>
                  <a:pt x="0" y="0"/>
                </a:lnTo>
                <a:lnTo>
                  <a:pt x="0" y="1189735"/>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GB"/>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10022651" y="2895622"/>
            <a:ext cx="7386699" cy="5087488"/>
            <a:chOff x="0" y="0"/>
            <a:chExt cx="1318249" cy="907926"/>
          </a:xfrm>
        </p:grpSpPr>
        <p:sp>
          <p:nvSpPr>
            <p:cNvPr id="7" name="Freeform 7"/>
            <p:cNvSpPr/>
            <p:nvPr/>
          </p:nvSpPr>
          <p:spPr>
            <a:xfrm>
              <a:off x="0" y="0"/>
              <a:ext cx="1318249" cy="907926"/>
            </a:xfrm>
            <a:custGeom>
              <a:avLst/>
              <a:gdLst/>
              <a:ahLst/>
              <a:cxnLst/>
              <a:rect l="l" t="t" r="r" b="b"/>
              <a:pathLst>
                <a:path w="1318249" h="907926">
                  <a:moveTo>
                    <a:pt x="0" y="0"/>
                  </a:moveTo>
                  <a:lnTo>
                    <a:pt x="1318249" y="0"/>
                  </a:lnTo>
                  <a:lnTo>
                    <a:pt x="1318249" y="907926"/>
                  </a:lnTo>
                  <a:lnTo>
                    <a:pt x="0" y="907926"/>
                  </a:lnTo>
                  <a:close/>
                </a:path>
              </a:pathLst>
            </a:custGeom>
            <a:blipFill>
              <a:blip r:embed="rId4"/>
              <a:stretch>
                <a:fillRect t="-4447" b="-4447"/>
              </a:stretch>
            </a:blipFill>
          </p:spPr>
          <p:txBody>
            <a:bodyPr/>
            <a:lstStyle/>
            <a:p>
              <a:endParaRPr lang="en-GB"/>
            </a:p>
          </p:txBody>
        </p:sp>
      </p:grpSp>
      <p:sp>
        <p:nvSpPr>
          <p:cNvPr id="8" name="Freeform 8"/>
          <p:cNvSpPr/>
          <p:nvPr/>
        </p:nvSpPr>
        <p:spPr>
          <a:xfrm rot="-5400000">
            <a:off x="11492989" y="518993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5"/>
                </a:ext>
              </a:extLst>
            </a:blip>
            <a:stretch>
              <a:fillRect l="-279" t="-171027" r="-1768" b="-487889"/>
            </a:stretch>
          </a:blipFill>
        </p:spPr>
        <p:txBody>
          <a:bodyPr/>
          <a:lstStyle/>
          <a:p>
            <a:endParaRPr lang="en-GB"/>
          </a:p>
        </p:txBody>
      </p:sp>
      <p:grpSp>
        <p:nvGrpSpPr>
          <p:cNvPr id="9" name="Group 9"/>
          <p:cNvGrpSpPr/>
          <p:nvPr/>
        </p:nvGrpSpPr>
        <p:grpSpPr>
          <a:xfrm>
            <a:off x="-849805" y="-234640"/>
            <a:ext cx="11902729" cy="1261816"/>
            <a:chOff x="0" y="0"/>
            <a:chExt cx="15870305" cy="1682422"/>
          </a:xfrm>
        </p:grpSpPr>
        <p:grpSp>
          <p:nvGrpSpPr>
            <p:cNvPr id="10" name="Group 10"/>
            <p:cNvGrpSpPr/>
            <p:nvPr/>
          </p:nvGrpSpPr>
          <p:grpSpPr>
            <a:xfrm>
              <a:off x="0" y="0"/>
              <a:ext cx="15565717" cy="1682422"/>
              <a:chOff x="0" y="0"/>
              <a:chExt cx="3074709" cy="332330"/>
            </a:xfrm>
          </p:grpSpPr>
          <p:sp>
            <p:nvSpPr>
              <p:cNvPr id="11" name="Freeform 11"/>
              <p:cNvSpPr/>
              <p:nvPr/>
            </p:nvSpPr>
            <p:spPr>
              <a:xfrm>
                <a:off x="0" y="0"/>
                <a:ext cx="3074709" cy="332330"/>
              </a:xfrm>
              <a:custGeom>
                <a:avLst/>
                <a:gdLst/>
                <a:ahLst/>
                <a:cxnLst/>
                <a:rect l="l" t="t" r="r" b="b"/>
                <a:pathLst>
                  <a:path w="3074709" h="332330">
                    <a:moveTo>
                      <a:pt x="2871509" y="0"/>
                    </a:moveTo>
                    <a:cubicBezTo>
                      <a:pt x="2983734" y="0"/>
                      <a:pt x="3074709" y="74395"/>
                      <a:pt x="3074709" y="166165"/>
                    </a:cubicBezTo>
                    <a:cubicBezTo>
                      <a:pt x="3074709" y="257936"/>
                      <a:pt x="2983734" y="332330"/>
                      <a:pt x="2871509" y="332330"/>
                    </a:cubicBezTo>
                    <a:lnTo>
                      <a:pt x="203200" y="332330"/>
                    </a:lnTo>
                    <a:cubicBezTo>
                      <a:pt x="90976" y="332330"/>
                      <a:pt x="0" y="257936"/>
                      <a:pt x="0" y="166165"/>
                    </a:cubicBezTo>
                    <a:cubicBezTo>
                      <a:pt x="0" y="74395"/>
                      <a:pt x="90976" y="0"/>
                      <a:pt x="203200" y="0"/>
                    </a:cubicBezTo>
                    <a:close/>
                  </a:path>
                </a:pathLst>
              </a:custGeom>
              <a:solidFill>
                <a:srgbClr val="222544"/>
              </a:solidFill>
            </p:spPr>
            <p:txBody>
              <a:bodyPr/>
              <a:lstStyle/>
              <a:p>
                <a:endParaRPr lang="en-GB"/>
              </a:p>
            </p:txBody>
          </p:sp>
          <p:sp>
            <p:nvSpPr>
              <p:cNvPr id="12" name="TextBox 12"/>
              <p:cNvSpPr txBox="1"/>
              <p:nvPr/>
            </p:nvSpPr>
            <p:spPr>
              <a:xfrm>
                <a:off x="0" y="-38100"/>
                <a:ext cx="3074709" cy="370430"/>
              </a:xfrm>
              <a:prstGeom prst="rect">
                <a:avLst/>
              </a:prstGeom>
            </p:spPr>
            <p:txBody>
              <a:bodyPr lIns="50800" tIns="50800" rIns="50800" bIns="50800" rtlCol="0" anchor="ctr"/>
              <a:lstStyle/>
              <a:p>
                <a:pPr algn="l">
                  <a:lnSpc>
                    <a:spcPts val="2659"/>
                  </a:lnSpc>
                </a:pPr>
                <a:endParaRPr/>
              </a:p>
            </p:txBody>
          </p:sp>
        </p:grpSp>
        <p:sp>
          <p:nvSpPr>
            <p:cNvPr id="13" name="Freeform 13"/>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4" name="TextBox 14"/>
            <p:cNvSpPr txBox="1"/>
            <p:nvPr/>
          </p:nvSpPr>
          <p:spPr>
            <a:xfrm>
              <a:off x="1826614" y="605329"/>
              <a:ext cx="14043691"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Tuesday 8 December - Second week of Advent </a:t>
              </a:r>
            </a:p>
          </p:txBody>
        </p:sp>
      </p:grpSp>
      <p:sp>
        <p:nvSpPr>
          <p:cNvPr id="15" name="TextBox 15"/>
          <p:cNvSpPr txBox="1"/>
          <p:nvPr/>
        </p:nvSpPr>
        <p:spPr>
          <a:xfrm>
            <a:off x="505217" y="2456195"/>
            <a:ext cx="8247676" cy="1544320"/>
          </a:xfrm>
          <a:prstGeom prst="rect">
            <a:avLst/>
          </a:prstGeom>
        </p:spPr>
        <p:txBody>
          <a:bodyPr lIns="0" tIns="0" rIns="0" bIns="0" rtlCol="0" anchor="t">
            <a:spAutoFit/>
          </a:bodyPr>
          <a:lstStyle/>
          <a:p>
            <a:pPr algn="ctr">
              <a:lnSpc>
                <a:spcPts val="3080"/>
              </a:lnSpc>
            </a:pPr>
            <a:r>
              <a:rPr lang="en-US" sz="2200">
                <a:solidFill>
                  <a:srgbClr val="222544"/>
                </a:solidFill>
                <a:latin typeface="Montserrat School"/>
                <a:ea typeface="Montserrat School"/>
                <a:cs typeface="Montserrat School"/>
                <a:sym typeface="Montserrat School"/>
              </a:rPr>
              <a:t>Mary said: “Behold, I am the servant of the Lord; let it be to me according to your word.” </a:t>
            </a:r>
          </a:p>
          <a:p>
            <a:pPr algn="ctr">
              <a:lnSpc>
                <a:spcPts val="3080"/>
              </a:lnSpc>
            </a:pPr>
            <a:r>
              <a:rPr lang="en-US" sz="2200">
                <a:solidFill>
                  <a:srgbClr val="222544"/>
                </a:solidFill>
                <a:latin typeface="Montserrat School"/>
                <a:ea typeface="Montserrat School"/>
                <a:cs typeface="Montserrat School"/>
                <a:sym typeface="Montserrat School"/>
              </a:rPr>
              <a:t>Luke 1:38</a:t>
            </a:r>
          </a:p>
          <a:p>
            <a:pPr algn="ctr">
              <a:lnSpc>
                <a:spcPts val="3080"/>
              </a:lnSpc>
            </a:pPr>
            <a:endParaRPr lang="en-US" sz="2200">
              <a:solidFill>
                <a:srgbClr val="222544"/>
              </a:solidFill>
              <a:latin typeface="Montserrat School"/>
              <a:ea typeface="Montserrat School"/>
              <a:cs typeface="Montserrat School"/>
              <a:sym typeface="Montserrat School"/>
            </a:endParaRPr>
          </a:p>
        </p:txBody>
      </p:sp>
      <p:sp>
        <p:nvSpPr>
          <p:cNvPr id="16" name="Freeform 16"/>
          <p:cNvSpPr/>
          <p:nvPr/>
        </p:nvSpPr>
        <p:spPr>
          <a:xfrm rot="-5400000">
            <a:off x="8364403" y="22991"/>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grpSp>
        <p:nvGrpSpPr>
          <p:cNvPr id="17" name="Group 17"/>
          <p:cNvGrpSpPr/>
          <p:nvPr/>
        </p:nvGrpSpPr>
        <p:grpSpPr>
          <a:xfrm>
            <a:off x="15297383" y="7375040"/>
            <a:ext cx="2872920" cy="3936489"/>
            <a:chOff x="0" y="0"/>
            <a:chExt cx="3830560" cy="5248653"/>
          </a:xfrm>
        </p:grpSpPr>
        <p:grpSp>
          <p:nvGrpSpPr>
            <p:cNvPr id="18" name="Group 18"/>
            <p:cNvGrpSpPr/>
            <p:nvPr/>
          </p:nvGrpSpPr>
          <p:grpSpPr>
            <a:xfrm>
              <a:off x="278847" y="0"/>
              <a:ext cx="3461086" cy="3461086"/>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20" name="TextBox 2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1" name="Freeform 21"/>
            <p:cNvSpPr/>
            <p:nvPr/>
          </p:nvSpPr>
          <p:spPr>
            <a:xfrm>
              <a:off x="361482" y="613793"/>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2" name="Freeform 22"/>
            <p:cNvSpPr/>
            <p:nvPr/>
          </p:nvSpPr>
          <p:spPr>
            <a:xfrm>
              <a:off x="1052836" y="613793"/>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3" name="TextBox 23"/>
            <p:cNvSpPr txBox="1"/>
            <p:nvPr/>
          </p:nvSpPr>
          <p:spPr>
            <a:xfrm>
              <a:off x="470653" y="997177"/>
              <a:ext cx="3269279" cy="1213120"/>
            </a:xfrm>
            <a:prstGeom prst="rect">
              <a:avLst/>
            </a:prstGeom>
          </p:spPr>
          <p:txBody>
            <a:bodyPr lIns="0" tIns="0" rIns="0" bIns="0" rtlCol="0" anchor="t">
              <a:spAutoFit/>
            </a:bodyPr>
            <a:lstStyle/>
            <a:p>
              <a:pPr algn="ctr">
                <a:lnSpc>
                  <a:spcPts val="7601"/>
                </a:lnSpc>
              </a:pPr>
              <a:r>
                <a:rPr lang="en-US" sz="5429" b="1">
                  <a:solidFill>
                    <a:srgbClr val="FFFFFF"/>
                  </a:solidFill>
                  <a:latin typeface="Montserrat School Semi-Bold"/>
                  <a:ea typeface="Montserrat School Semi-Bold"/>
                  <a:cs typeface="Montserrat School Semi-Bold"/>
                  <a:sym typeface="Montserrat School Semi-Bold"/>
                </a:rPr>
                <a:t>Peace</a:t>
              </a:r>
            </a:p>
          </p:txBody>
        </p:sp>
        <p:sp>
          <p:nvSpPr>
            <p:cNvPr id="24" name="Freeform 24"/>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sp>
        <p:nvSpPr>
          <p:cNvPr id="25" name="TextBox 25"/>
          <p:cNvSpPr txBox="1"/>
          <p:nvPr/>
        </p:nvSpPr>
        <p:spPr>
          <a:xfrm>
            <a:off x="281827" y="1859995"/>
            <a:ext cx="3460706"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The Word</a:t>
            </a:r>
          </a:p>
        </p:txBody>
      </p:sp>
      <p:sp>
        <p:nvSpPr>
          <p:cNvPr id="26" name="TextBox 26"/>
          <p:cNvSpPr txBox="1"/>
          <p:nvPr/>
        </p:nvSpPr>
        <p:spPr>
          <a:xfrm>
            <a:off x="281827" y="3714765"/>
            <a:ext cx="202093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Reflection</a:t>
            </a:r>
          </a:p>
        </p:txBody>
      </p:sp>
      <p:sp>
        <p:nvSpPr>
          <p:cNvPr id="27" name="TextBox 27"/>
          <p:cNvSpPr txBox="1"/>
          <p:nvPr/>
        </p:nvSpPr>
        <p:spPr>
          <a:xfrm>
            <a:off x="281827" y="4305315"/>
            <a:ext cx="8648159" cy="5659120"/>
          </a:xfrm>
          <a:prstGeom prst="rect">
            <a:avLst/>
          </a:prstGeom>
        </p:spPr>
        <p:txBody>
          <a:bodyPr lIns="0" tIns="0" rIns="0" bIns="0" rtlCol="0" anchor="t">
            <a:spAutoFit/>
          </a:bodyPr>
          <a:lstStyle/>
          <a:p>
            <a:pPr algn="l">
              <a:lnSpc>
                <a:spcPts val="3150"/>
              </a:lnSpc>
            </a:pPr>
            <a:r>
              <a:rPr lang="en-US" sz="2250">
                <a:solidFill>
                  <a:srgbClr val="222544"/>
                </a:solidFill>
                <a:latin typeface="Montserrat School"/>
                <a:ea typeface="Montserrat School"/>
                <a:cs typeface="Montserrat School"/>
                <a:sym typeface="Montserrat School"/>
              </a:rPr>
              <a:t>Today we celebrate the Immaculate Conception of the Blessed Virgin Mary. </a:t>
            </a:r>
          </a:p>
          <a:p>
            <a:pPr algn="l">
              <a:lnSpc>
                <a:spcPts val="2380"/>
              </a:lnSpc>
            </a:pPr>
            <a:endParaRPr lang="en-US" sz="2250">
              <a:solidFill>
                <a:srgbClr val="222544"/>
              </a:solidFill>
              <a:latin typeface="Montserrat School"/>
              <a:ea typeface="Montserrat School"/>
              <a:cs typeface="Montserrat School"/>
              <a:sym typeface="Montserrat School"/>
            </a:endParaRPr>
          </a:p>
          <a:p>
            <a:pPr algn="l">
              <a:lnSpc>
                <a:spcPts val="3150"/>
              </a:lnSpc>
            </a:pPr>
            <a:r>
              <a:rPr lang="en-US" sz="2250">
                <a:solidFill>
                  <a:srgbClr val="222544"/>
                </a:solidFill>
                <a:latin typeface="Montserrat School"/>
                <a:ea typeface="Montserrat School"/>
                <a:cs typeface="Montserrat School"/>
                <a:sym typeface="Montserrat School"/>
              </a:rPr>
              <a:t>From the beginning of her life, Mary was preserved from original sin by God's grace and chosen for her unique calling to become the mother of Jesus.</a:t>
            </a:r>
          </a:p>
          <a:p>
            <a:pPr algn="l">
              <a:lnSpc>
                <a:spcPts val="2380"/>
              </a:lnSpc>
            </a:pPr>
            <a:endParaRPr lang="en-US" sz="2250">
              <a:solidFill>
                <a:srgbClr val="222544"/>
              </a:solidFill>
              <a:latin typeface="Montserrat School"/>
              <a:ea typeface="Montserrat School"/>
              <a:cs typeface="Montserrat School"/>
              <a:sym typeface="Montserrat School"/>
            </a:endParaRPr>
          </a:p>
          <a:p>
            <a:pPr algn="l">
              <a:lnSpc>
                <a:spcPts val="3150"/>
              </a:lnSpc>
            </a:pPr>
            <a:r>
              <a:rPr lang="en-US" sz="2250">
                <a:solidFill>
                  <a:srgbClr val="222544"/>
                </a:solidFill>
                <a:latin typeface="Montserrat School"/>
                <a:ea typeface="Montserrat School"/>
                <a:cs typeface="Montserrat School"/>
                <a:sym typeface="Montserrat School"/>
              </a:rPr>
              <a:t>In today's Gospel, the angel Gabriel brings Mary unexpected news. Mary does not know exactly what lies ahead, but she trusts God and has the courage to say yes.</a:t>
            </a:r>
          </a:p>
          <a:p>
            <a:pPr algn="l">
              <a:lnSpc>
                <a:spcPts val="2380"/>
              </a:lnSpc>
            </a:pPr>
            <a:endParaRPr lang="en-US" sz="2250">
              <a:solidFill>
                <a:srgbClr val="222544"/>
              </a:solidFill>
              <a:latin typeface="Montserrat School"/>
              <a:ea typeface="Montserrat School"/>
              <a:cs typeface="Montserrat School"/>
              <a:sym typeface="Montserrat School"/>
            </a:endParaRPr>
          </a:p>
          <a:p>
            <a:pPr algn="l">
              <a:lnSpc>
                <a:spcPts val="3150"/>
              </a:lnSpc>
            </a:pPr>
            <a:r>
              <a:rPr lang="en-US" sz="2250">
                <a:solidFill>
                  <a:srgbClr val="222544"/>
                </a:solidFill>
                <a:latin typeface="Montserrat School"/>
                <a:ea typeface="Montserrat School"/>
                <a:cs typeface="Montserrat School"/>
                <a:sym typeface="Montserrat School"/>
              </a:rPr>
              <a:t>Mary reminds us that following God can take courage and trust, especially when we don't know where our yes might lead.</a:t>
            </a:r>
          </a:p>
          <a:p>
            <a:pPr algn="l">
              <a:lnSpc>
                <a:spcPts val="3010"/>
              </a:lnSpc>
            </a:pPr>
            <a:endParaRPr lang="en-US" sz="2250">
              <a:solidFill>
                <a:srgbClr val="222544"/>
              </a:solidFill>
              <a:latin typeface="Montserrat School"/>
              <a:ea typeface="Montserrat School"/>
              <a:cs typeface="Montserrat School"/>
              <a:sym typeface="Montserrat School"/>
            </a:endParaRPr>
          </a:p>
        </p:txBody>
      </p:sp>
      <p:sp>
        <p:nvSpPr>
          <p:cNvPr id="28" name="TextBox 28"/>
          <p:cNvSpPr txBox="1"/>
          <p:nvPr/>
        </p:nvSpPr>
        <p:spPr>
          <a:xfrm>
            <a:off x="281827" y="1251665"/>
            <a:ext cx="8576617" cy="389255"/>
          </a:xfrm>
          <a:prstGeom prst="rect">
            <a:avLst/>
          </a:prstGeom>
        </p:spPr>
        <p:txBody>
          <a:bodyPr lIns="0" tIns="0" rIns="0" bIns="0" rtlCol="0" anchor="t">
            <a:spAutoFit/>
          </a:bodyPr>
          <a:lstStyle/>
          <a:p>
            <a:pPr algn="l">
              <a:lnSpc>
                <a:spcPts val="3220"/>
              </a:lnSpc>
            </a:pPr>
            <a:r>
              <a:rPr lang="en-US" sz="2300" b="1">
                <a:solidFill>
                  <a:srgbClr val="222544"/>
                </a:solidFill>
                <a:latin typeface="Montserrat School Semi-Bold"/>
                <a:ea typeface="Montserrat School Semi-Bold"/>
                <a:cs typeface="Montserrat School Semi-Bold"/>
                <a:sym typeface="Montserrat School Semi-Bold"/>
              </a:rPr>
              <a:t>The Immaculate Conception of the Blessed Virgin Mary</a:t>
            </a:r>
          </a:p>
        </p:txBody>
      </p:sp>
      <p:sp>
        <p:nvSpPr>
          <p:cNvPr id="29" name="TextBox 29"/>
          <p:cNvSpPr txBox="1"/>
          <p:nvPr/>
        </p:nvSpPr>
        <p:spPr>
          <a:xfrm>
            <a:off x="10022651" y="8213725"/>
            <a:ext cx="5393394" cy="1099185"/>
          </a:xfrm>
          <a:prstGeom prst="rect">
            <a:avLst/>
          </a:prstGeom>
        </p:spPr>
        <p:txBody>
          <a:bodyPr lIns="0" tIns="0" rIns="0" bIns="0" rtlCol="0" anchor="t">
            <a:spAutoFit/>
          </a:bodyPr>
          <a:lstStyle/>
          <a:p>
            <a:pPr algn="l">
              <a:lnSpc>
                <a:spcPts val="2940"/>
              </a:lnSpc>
            </a:pPr>
            <a:r>
              <a:rPr lang="en-US" sz="2100" i="1">
                <a:solidFill>
                  <a:srgbClr val="222544"/>
                </a:solidFill>
                <a:latin typeface="Montserrat School Italics"/>
                <a:ea typeface="Montserrat School Italics"/>
                <a:cs typeface="Montserrat School Italics"/>
                <a:sym typeface="Montserrat School Italics"/>
              </a:rPr>
              <a:t>A statue</a:t>
            </a:r>
            <a:r>
              <a:rPr lang="en-US" sz="2100" i="1" u="none">
                <a:solidFill>
                  <a:srgbClr val="222544"/>
                </a:solidFill>
                <a:latin typeface="Montserrat School Italics"/>
                <a:ea typeface="Montserrat School Italics"/>
                <a:cs typeface="Montserrat School Italics"/>
                <a:sym typeface="Montserrat School Italics"/>
              </a:rPr>
              <a:t> of M</a:t>
            </a:r>
            <a:r>
              <a:rPr lang="en-US" sz="2100" i="1">
                <a:solidFill>
                  <a:srgbClr val="222544"/>
                </a:solidFill>
                <a:latin typeface="Montserrat School Italics"/>
                <a:ea typeface="Montserrat School Italics"/>
                <a:cs typeface="Montserrat School Italics"/>
                <a:sym typeface="Montserrat School Italics"/>
              </a:rPr>
              <a:t>ary</a:t>
            </a:r>
            <a:r>
              <a:rPr lang="en-US" sz="2100" i="1" u="none">
                <a:solidFill>
                  <a:srgbClr val="222544"/>
                </a:solidFill>
                <a:latin typeface="Montserrat School Italics"/>
                <a:ea typeface="Montserrat School Italics"/>
                <a:cs typeface="Montserrat School Italics"/>
                <a:sym typeface="Montserrat School Italics"/>
              </a:rPr>
              <a:t> in th</a:t>
            </a:r>
            <a:r>
              <a:rPr lang="en-US" sz="2100" i="1">
                <a:solidFill>
                  <a:srgbClr val="222544"/>
                </a:solidFill>
                <a:latin typeface="Montserrat School Italics"/>
                <a:ea typeface="Montserrat School Italics"/>
                <a:cs typeface="Montserrat School Italics"/>
                <a:sym typeface="Montserrat School Italics"/>
              </a:rPr>
              <a:t>e Paroisse Saint Paul parish </a:t>
            </a:r>
            <a:r>
              <a:rPr lang="en-US" sz="2100" i="1" u="none">
                <a:solidFill>
                  <a:srgbClr val="222544"/>
                </a:solidFill>
                <a:latin typeface="Montserrat School Italics"/>
                <a:ea typeface="Montserrat School Italics"/>
                <a:cs typeface="Montserrat School Italics"/>
                <a:sym typeface="Montserrat School Italics"/>
              </a:rPr>
              <a:t>community, Gom</a:t>
            </a:r>
            <a:r>
              <a:rPr lang="en-US" sz="2100" i="1">
                <a:solidFill>
                  <a:srgbClr val="222544"/>
                </a:solidFill>
                <a:latin typeface="Montserrat School Italics"/>
                <a:ea typeface="Montserrat School Italics"/>
                <a:cs typeface="Montserrat School Italics"/>
                <a:sym typeface="Montserrat School Italics"/>
              </a:rPr>
              <a:t>a, Democratic Republic of the Congo.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10229570" y="1303860"/>
            <a:ext cx="6972859" cy="4096807"/>
            <a:chOff x="0" y="0"/>
            <a:chExt cx="1134847" cy="666763"/>
          </a:xfrm>
        </p:grpSpPr>
        <p:sp>
          <p:nvSpPr>
            <p:cNvPr id="7" name="Freeform 7"/>
            <p:cNvSpPr/>
            <p:nvPr/>
          </p:nvSpPr>
          <p:spPr>
            <a:xfrm>
              <a:off x="0" y="0"/>
              <a:ext cx="1134847" cy="666763"/>
            </a:xfrm>
            <a:custGeom>
              <a:avLst/>
              <a:gdLst/>
              <a:ahLst/>
              <a:cxnLst/>
              <a:rect l="l" t="t" r="r" b="b"/>
              <a:pathLst>
                <a:path w="1134847" h="666763">
                  <a:moveTo>
                    <a:pt x="0" y="0"/>
                  </a:moveTo>
                  <a:lnTo>
                    <a:pt x="1134847" y="0"/>
                  </a:lnTo>
                  <a:lnTo>
                    <a:pt x="1134847" y="666763"/>
                  </a:lnTo>
                  <a:lnTo>
                    <a:pt x="0" y="666763"/>
                  </a:lnTo>
                  <a:close/>
                </a:path>
              </a:pathLst>
            </a:custGeom>
            <a:blipFill>
              <a:blip r:embed="rId4"/>
              <a:stretch>
                <a:fillRect b="-13601"/>
              </a:stretch>
            </a:blipFill>
          </p:spPr>
          <p:txBody>
            <a:bodyPr/>
            <a:lstStyle/>
            <a:p>
              <a:endParaRPr lang="en-GB"/>
            </a:p>
          </p:txBody>
        </p:sp>
      </p:grpSp>
      <p:grpSp>
        <p:nvGrpSpPr>
          <p:cNvPr id="8" name="Group 8"/>
          <p:cNvGrpSpPr/>
          <p:nvPr/>
        </p:nvGrpSpPr>
        <p:grpSpPr>
          <a:xfrm>
            <a:off x="-849805" y="-234640"/>
            <a:ext cx="11902729" cy="1261816"/>
            <a:chOff x="0" y="0"/>
            <a:chExt cx="15870305" cy="1682422"/>
          </a:xfrm>
        </p:grpSpPr>
        <p:grpSp>
          <p:nvGrpSpPr>
            <p:cNvPr id="9" name="Group 9"/>
            <p:cNvGrpSpPr/>
            <p:nvPr/>
          </p:nvGrpSpPr>
          <p:grpSpPr>
            <a:xfrm>
              <a:off x="0" y="0"/>
              <a:ext cx="15565717" cy="1682422"/>
              <a:chOff x="0" y="0"/>
              <a:chExt cx="3074709" cy="332330"/>
            </a:xfrm>
          </p:grpSpPr>
          <p:sp>
            <p:nvSpPr>
              <p:cNvPr id="10" name="Freeform 10"/>
              <p:cNvSpPr/>
              <p:nvPr/>
            </p:nvSpPr>
            <p:spPr>
              <a:xfrm>
                <a:off x="0" y="0"/>
                <a:ext cx="3074709" cy="332330"/>
              </a:xfrm>
              <a:custGeom>
                <a:avLst/>
                <a:gdLst/>
                <a:ahLst/>
                <a:cxnLst/>
                <a:rect l="l" t="t" r="r" b="b"/>
                <a:pathLst>
                  <a:path w="3074709" h="332330">
                    <a:moveTo>
                      <a:pt x="2871509" y="0"/>
                    </a:moveTo>
                    <a:cubicBezTo>
                      <a:pt x="2983734" y="0"/>
                      <a:pt x="3074709" y="74395"/>
                      <a:pt x="3074709" y="166165"/>
                    </a:cubicBezTo>
                    <a:cubicBezTo>
                      <a:pt x="3074709" y="257936"/>
                      <a:pt x="2983734" y="332330"/>
                      <a:pt x="2871509" y="332330"/>
                    </a:cubicBezTo>
                    <a:lnTo>
                      <a:pt x="203200" y="332330"/>
                    </a:lnTo>
                    <a:cubicBezTo>
                      <a:pt x="90976" y="332330"/>
                      <a:pt x="0" y="257936"/>
                      <a:pt x="0" y="166165"/>
                    </a:cubicBezTo>
                    <a:cubicBezTo>
                      <a:pt x="0" y="74395"/>
                      <a:pt x="90976" y="0"/>
                      <a:pt x="203200" y="0"/>
                    </a:cubicBezTo>
                    <a:close/>
                  </a:path>
                </a:pathLst>
              </a:custGeom>
              <a:solidFill>
                <a:srgbClr val="222544"/>
              </a:solidFill>
            </p:spPr>
            <p:txBody>
              <a:bodyPr/>
              <a:lstStyle/>
              <a:p>
                <a:endParaRPr lang="en-GB"/>
              </a:p>
            </p:txBody>
          </p:sp>
          <p:sp>
            <p:nvSpPr>
              <p:cNvPr id="11" name="TextBox 11"/>
              <p:cNvSpPr txBox="1"/>
              <p:nvPr/>
            </p:nvSpPr>
            <p:spPr>
              <a:xfrm>
                <a:off x="0" y="-38100"/>
                <a:ext cx="3074709" cy="370430"/>
              </a:xfrm>
              <a:prstGeom prst="rect">
                <a:avLst/>
              </a:prstGeom>
            </p:spPr>
            <p:txBody>
              <a:bodyPr lIns="50800" tIns="50800" rIns="50800" bIns="50800" rtlCol="0" anchor="ctr"/>
              <a:lstStyle/>
              <a:p>
                <a:pPr algn="l">
                  <a:lnSpc>
                    <a:spcPts val="2659"/>
                  </a:lnSpc>
                </a:pPr>
                <a:endParaRPr/>
              </a:p>
            </p:txBody>
          </p:sp>
        </p:grpSp>
        <p:sp>
          <p:nvSpPr>
            <p:cNvPr id="12" name="Freeform 12"/>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 name="TextBox 13"/>
            <p:cNvSpPr txBox="1"/>
            <p:nvPr/>
          </p:nvSpPr>
          <p:spPr>
            <a:xfrm>
              <a:off x="1826614" y="605329"/>
              <a:ext cx="14043691"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Tuesday 8 December - Second week of Advent </a:t>
              </a:r>
            </a:p>
          </p:txBody>
        </p:sp>
      </p:grpSp>
      <p:sp>
        <p:nvSpPr>
          <p:cNvPr id="14" name="TextBox 14"/>
          <p:cNvSpPr txBox="1"/>
          <p:nvPr/>
        </p:nvSpPr>
        <p:spPr>
          <a:xfrm>
            <a:off x="9569554" y="5620199"/>
            <a:ext cx="1483370"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Mission</a:t>
            </a:r>
          </a:p>
        </p:txBody>
      </p:sp>
      <p:sp>
        <p:nvSpPr>
          <p:cNvPr id="15" name="TextBox 15"/>
          <p:cNvSpPr txBox="1"/>
          <p:nvPr/>
        </p:nvSpPr>
        <p:spPr>
          <a:xfrm>
            <a:off x="292717" y="6186250"/>
            <a:ext cx="8259583" cy="3479800"/>
          </a:xfrm>
          <a:prstGeom prst="rect">
            <a:avLst/>
          </a:prstGeom>
        </p:spPr>
        <p:txBody>
          <a:bodyPr lIns="0" tIns="0" rIns="0" bIns="0" rtlCol="0" anchor="t">
            <a:spAutoFit/>
          </a:bodyPr>
          <a:lstStyle/>
          <a:p>
            <a:pPr algn="l">
              <a:lnSpc>
                <a:spcPts val="3499"/>
              </a:lnSpc>
            </a:pPr>
            <a:r>
              <a:rPr lang="en-US" sz="2499">
                <a:solidFill>
                  <a:srgbClr val="222544"/>
                </a:solidFill>
                <a:latin typeface="Montserrat School"/>
                <a:ea typeface="Montserrat School"/>
                <a:cs typeface="Montserrat School"/>
                <a:sym typeface="Montserrat School"/>
              </a:rPr>
              <a:t>Hail, Mary, full of grace,</a:t>
            </a:r>
          </a:p>
          <a:p>
            <a:pPr algn="l">
              <a:lnSpc>
                <a:spcPts val="3499"/>
              </a:lnSpc>
            </a:pPr>
            <a:r>
              <a:rPr lang="en-US" sz="2499">
                <a:solidFill>
                  <a:srgbClr val="222544"/>
                </a:solidFill>
                <a:latin typeface="Montserrat School"/>
                <a:ea typeface="Montserrat School"/>
                <a:cs typeface="Montserrat School"/>
                <a:sym typeface="Montserrat School"/>
              </a:rPr>
              <a:t>the Lord is with thee.</a:t>
            </a:r>
          </a:p>
          <a:p>
            <a:pPr algn="l">
              <a:lnSpc>
                <a:spcPts val="3499"/>
              </a:lnSpc>
            </a:pPr>
            <a:r>
              <a:rPr lang="en-US" sz="2499">
                <a:solidFill>
                  <a:srgbClr val="222544"/>
                </a:solidFill>
                <a:latin typeface="Montserrat School"/>
                <a:ea typeface="Montserrat School"/>
                <a:cs typeface="Montserrat School"/>
                <a:sym typeface="Montserrat School"/>
              </a:rPr>
              <a:t>Blessed art thou amongst women</a:t>
            </a:r>
          </a:p>
          <a:p>
            <a:pPr algn="l">
              <a:lnSpc>
                <a:spcPts val="3499"/>
              </a:lnSpc>
            </a:pPr>
            <a:r>
              <a:rPr lang="en-US" sz="2499">
                <a:solidFill>
                  <a:srgbClr val="222544"/>
                </a:solidFill>
                <a:latin typeface="Montserrat School"/>
                <a:ea typeface="Montserrat School"/>
                <a:cs typeface="Montserrat School"/>
                <a:sym typeface="Montserrat School"/>
              </a:rPr>
              <a:t>and blessed is the fruit of thy womb, Jesus.</a:t>
            </a:r>
          </a:p>
          <a:p>
            <a:pPr algn="l">
              <a:lnSpc>
                <a:spcPts val="3499"/>
              </a:lnSpc>
            </a:pPr>
            <a:r>
              <a:rPr lang="en-US" sz="2499">
                <a:solidFill>
                  <a:srgbClr val="222544"/>
                </a:solidFill>
                <a:latin typeface="Montserrat School"/>
                <a:ea typeface="Montserrat School"/>
                <a:cs typeface="Montserrat School"/>
                <a:sym typeface="Montserrat School"/>
              </a:rPr>
              <a:t>Holy Mary, Mother of God,</a:t>
            </a:r>
          </a:p>
          <a:p>
            <a:pPr algn="l">
              <a:lnSpc>
                <a:spcPts val="3499"/>
              </a:lnSpc>
            </a:pPr>
            <a:r>
              <a:rPr lang="en-US" sz="2499">
                <a:solidFill>
                  <a:srgbClr val="222544"/>
                </a:solidFill>
                <a:latin typeface="Montserrat School"/>
                <a:ea typeface="Montserrat School"/>
                <a:cs typeface="Montserrat School"/>
                <a:sym typeface="Montserrat School"/>
              </a:rPr>
              <a:t>pray for us sinners,</a:t>
            </a:r>
          </a:p>
          <a:p>
            <a:pPr algn="l">
              <a:lnSpc>
                <a:spcPts val="3499"/>
              </a:lnSpc>
            </a:pPr>
            <a:r>
              <a:rPr lang="en-US" sz="2499">
                <a:solidFill>
                  <a:srgbClr val="222544"/>
                </a:solidFill>
                <a:latin typeface="Montserrat School"/>
                <a:ea typeface="Montserrat School"/>
                <a:cs typeface="Montserrat School"/>
                <a:sym typeface="Montserrat School"/>
              </a:rPr>
              <a:t>now and at the hour of our death. </a:t>
            </a:r>
          </a:p>
          <a:p>
            <a:pPr algn="l">
              <a:lnSpc>
                <a:spcPts val="3499"/>
              </a:lnSpc>
            </a:pPr>
            <a:r>
              <a:rPr lang="en-US" sz="2499">
                <a:solidFill>
                  <a:srgbClr val="222544"/>
                </a:solidFill>
                <a:latin typeface="Montserrat School"/>
                <a:ea typeface="Montserrat School"/>
                <a:cs typeface="Montserrat School"/>
                <a:sym typeface="Montserrat School"/>
              </a:rPr>
              <a:t>Amen.</a:t>
            </a:r>
          </a:p>
        </p:txBody>
      </p:sp>
      <p:sp>
        <p:nvSpPr>
          <p:cNvPr id="16" name="TextBox 16"/>
          <p:cNvSpPr txBox="1"/>
          <p:nvPr/>
        </p:nvSpPr>
        <p:spPr>
          <a:xfrm>
            <a:off x="292717" y="1664750"/>
            <a:ext cx="8259583" cy="3336925"/>
          </a:xfrm>
          <a:prstGeom prst="rect">
            <a:avLst/>
          </a:prstGeom>
        </p:spPr>
        <p:txBody>
          <a:bodyPr lIns="0" tIns="0" rIns="0" bIns="0" rtlCol="0" anchor="t">
            <a:spAutoFit/>
          </a:bodyPr>
          <a:lstStyle/>
          <a:p>
            <a:pPr algn="l">
              <a:lnSpc>
                <a:spcPts val="3499"/>
              </a:lnSpc>
            </a:pPr>
            <a:r>
              <a:rPr lang="en-US" sz="2499">
                <a:solidFill>
                  <a:srgbClr val="222544"/>
                </a:solidFill>
                <a:latin typeface="Montserrat School"/>
                <a:ea typeface="Montserrat School"/>
                <a:cs typeface="Montserrat School"/>
                <a:sym typeface="Montserrat School"/>
              </a:rPr>
              <a:t>Being a follower of Jesus calls us to be courageous too: to choose kindn</a:t>
            </a:r>
            <a:r>
              <a:rPr lang="en-US" sz="2499" u="none">
                <a:solidFill>
                  <a:srgbClr val="222544"/>
                </a:solidFill>
                <a:latin typeface="Montserrat School"/>
                <a:ea typeface="Montserrat School"/>
                <a:cs typeface="Montserrat School"/>
                <a:sym typeface="Montserrat School"/>
              </a:rPr>
              <a:t>ess, make peac</a:t>
            </a:r>
            <a:r>
              <a:rPr lang="en-US" sz="2499">
                <a:solidFill>
                  <a:srgbClr val="222544"/>
                </a:solidFill>
                <a:latin typeface="Montserrat School"/>
                <a:ea typeface="Montserrat School"/>
                <a:cs typeface="Montserrat School"/>
                <a:sym typeface="Montserrat School"/>
              </a:rPr>
              <a:t>e, care for creation, stand up for others or do what is right, even when others aren't doing the same.</a:t>
            </a:r>
          </a:p>
          <a:p>
            <a:pPr algn="l">
              <a:lnSpc>
                <a:spcPts val="2380"/>
              </a:lnSpc>
            </a:pPr>
            <a:endParaRPr lang="en-US" sz="2499">
              <a:solidFill>
                <a:srgbClr val="222544"/>
              </a:solidFill>
              <a:latin typeface="Montserrat School"/>
              <a:ea typeface="Montserrat School"/>
              <a:cs typeface="Montserrat School"/>
              <a:sym typeface="Montserrat School"/>
            </a:endParaRPr>
          </a:p>
          <a:p>
            <a:pPr algn="l">
              <a:lnSpc>
                <a:spcPts val="3499"/>
              </a:lnSpc>
            </a:pPr>
            <a:r>
              <a:rPr lang="en-US" sz="2499">
                <a:solidFill>
                  <a:srgbClr val="222544"/>
                </a:solidFill>
                <a:latin typeface="Montserrat School"/>
                <a:ea typeface="Montserrat School"/>
                <a:cs typeface="Montserrat School"/>
                <a:sym typeface="Montserrat School"/>
              </a:rPr>
              <a:t>What would you like the courage to s</a:t>
            </a:r>
            <a:r>
              <a:rPr lang="en-US" sz="2499" u="none">
                <a:solidFill>
                  <a:srgbClr val="222544"/>
                </a:solidFill>
                <a:latin typeface="Montserrat School"/>
                <a:ea typeface="Montserrat School"/>
                <a:cs typeface="Montserrat School"/>
                <a:sym typeface="Montserrat School"/>
              </a:rPr>
              <a:t>ay yes to </a:t>
            </a:r>
            <a:r>
              <a:rPr lang="en-US" sz="2499">
                <a:solidFill>
                  <a:srgbClr val="222544"/>
                </a:solidFill>
                <a:latin typeface="Montserrat School"/>
                <a:ea typeface="Montserrat School"/>
                <a:cs typeface="Montserrat School"/>
                <a:sym typeface="Montserrat School"/>
              </a:rPr>
              <a:t>this Advent?</a:t>
            </a:r>
          </a:p>
          <a:p>
            <a:pPr algn="l">
              <a:lnSpc>
                <a:spcPts val="3499"/>
              </a:lnSpc>
            </a:pPr>
            <a:r>
              <a:rPr lang="en-US" sz="2499">
                <a:solidFill>
                  <a:srgbClr val="222544"/>
                </a:solidFill>
                <a:latin typeface="Montserrat School"/>
                <a:ea typeface="Montserrat School"/>
                <a:cs typeface="Montserrat School"/>
                <a:sym typeface="Montserrat School"/>
              </a:rPr>
              <a:t>Sh</a:t>
            </a:r>
            <a:r>
              <a:rPr lang="en-US" sz="2499" u="none">
                <a:solidFill>
                  <a:srgbClr val="222544"/>
                </a:solidFill>
                <a:latin typeface="Montserrat School"/>
                <a:ea typeface="Montserrat School"/>
                <a:cs typeface="Montserrat School"/>
                <a:sym typeface="Montserrat School"/>
              </a:rPr>
              <a:t>are </a:t>
            </a:r>
            <a:r>
              <a:rPr lang="en-US" sz="2499">
                <a:solidFill>
                  <a:srgbClr val="222544"/>
                </a:solidFill>
                <a:latin typeface="Montserrat School"/>
                <a:ea typeface="Montserrat School"/>
                <a:cs typeface="Montserrat School"/>
                <a:sym typeface="Montserrat School"/>
              </a:rPr>
              <a:t>or write down one thing.</a:t>
            </a:r>
          </a:p>
        </p:txBody>
      </p:sp>
      <p:sp>
        <p:nvSpPr>
          <p:cNvPr id="17" name="TextBox 17"/>
          <p:cNvSpPr txBox="1"/>
          <p:nvPr/>
        </p:nvSpPr>
        <p:spPr>
          <a:xfrm>
            <a:off x="292717" y="1155621"/>
            <a:ext cx="174158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Respond</a:t>
            </a:r>
          </a:p>
        </p:txBody>
      </p:sp>
      <p:sp>
        <p:nvSpPr>
          <p:cNvPr id="18" name="TextBox 18"/>
          <p:cNvSpPr txBox="1"/>
          <p:nvPr/>
        </p:nvSpPr>
        <p:spPr>
          <a:xfrm>
            <a:off x="9569554" y="6261180"/>
            <a:ext cx="6517456" cy="33299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Say yes to </a:t>
            </a:r>
            <a:r>
              <a:rPr lang="en-US" sz="2400" b="1">
                <a:solidFill>
                  <a:srgbClr val="222544"/>
                </a:solidFill>
                <a:latin typeface="Montserrat School Semi-Bold"/>
                <a:ea typeface="Montserrat School Semi-Bold"/>
                <a:cs typeface="Montserrat School Semi-Bold"/>
                <a:sym typeface="Montserrat School Semi-Bold"/>
              </a:rPr>
              <a:t>CAFOD's Big Lent Walk 2027! </a:t>
            </a:r>
          </a:p>
          <a:p>
            <a:pPr algn="l">
              <a:lnSpc>
                <a:spcPts val="3359"/>
              </a:lnSpc>
            </a:pPr>
            <a:r>
              <a:rPr lang="en-US" sz="2400">
                <a:solidFill>
                  <a:srgbClr val="222544"/>
                </a:solidFill>
                <a:latin typeface="Montserrat School"/>
                <a:ea typeface="Montserrat School"/>
                <a:cs typeface="Montserrat School"/>
                <a:sym typeface="Montserrat School"/>
              </a:rPr>
              <a:t>Make sure you are signed up before Christmas</a:t>
            </a:r>
            <a:r>
              <a:rPr lang="en-US" sz="2400" u="none">
                <a:solidFill>
                  <a:srgbClr val="222544"/>
                </a:solidFill>
                <a:latin typeface="Montserrat School"/>
                <a:ea typeface="Montserrat School"/>
                <a:cs typeface="Montserrat School"/>
                <a:sym typeface="Montserrat School"/>
              </a:rPr>
              <a:t> and start</a:t>
            </a:r>
            <a:r>
              <a:rPr lang="en-US" sz="2400">
                <a:solidFill>
                  <a:srgbClr val="222544"/>
                </a:solidFill>
                <a:latin typeface="Montserrat School"/>
                <a:ea typeface="Montserrat School"/>
                <a:cs typeface="Montserrat School"/>
                <a:sym typeface="Montserrat School"/>
              </a:rPr>
              <a:t> thinking creatively about how you could take part during Lent 2027: walk, run, skip or even </a:t>
            </a:r>
          </a:p>
          <a:p>
            <a:pPr algn="l">
              <a:lnSpc>
                <a:spcPts val="3359"/>
              </a:lnSpc>
            </a:pPr>
            <a:r>
              <a:rPr lang="en-US" sz="2400">
                <a:solidFill>
                  <a:srgbClr val="222544"/>
                </a:solidFill>
                <a:latin typeface="Montserrat School"/>
                <a:ea typeface="Montserrat School"/>
                <a:cs typeface="Montserrat School"/>
                <a:sym typeface="Montserrat School"/>
              </a:rPr>
              <a:t>dribble a football as</a:t>
            </a:r>
            <a:r>
              <a:rPr lang="en-US" sz="2400" u="none">
                <a:solidFill>
                  <a:srgbClr val="222544"/>
                </a:solidFill>
                <a:latin typeface="Montserrat School"/>
                <a:ea typeface="Montserrat School"/>
                <a:cs typeface="Montserrat School"/>
                <a:sym typeface="Montserrat School"/>
              </a:rPr>
              <a:t> you fundraise together for </a:t>
            </a:r>
            <a:r>
              <a:rPr lang="en-US" sz="2400">
                <a:solidFill>
                  <a:srgbClr val="222544"/>
                </a:solidFill>
                <a:latin typeface="Montserrat School"/>
                <a:ea typeface="Montserrat School"/>
                <a:cs typeface="Montserrat School"/>
                <a:sym typeface="Montserrat School"/>
              </a:rPr>
              <a:t>CAFOD!</a:t>
            </a:r>
          </a:p>
          <a:p>
            <a:pPr algn="l">
              <a:lnSpc>
                <a:spcPts val="3359"/>
              </a:lnSpc>
            </a:pPr>
            <a:r>
              <a:rPr lang="en-US" sz="2400" b="1" u="sng">
                <a:solidFill>
                  <a:srgbClr val="222544"/>
                </a:solidFill>
                <a:latin typeface="Montserrat School Semi-Bold"/>
                <a:ea typeface="Montserrat School Semi-Bold"/>
                <a:cs typeface="Montserrat School Semi-Bold"/>
                <a:sym typeface="Montserrat School Semi-Bold"/>
                <a:hlinkClick r:id="rId6" tooltip="https://cafod.org.uk/education/school-fundraising/big-lent-walk-resources-for-schools"/>
              </a:rPr>
              <a:t>Sign up here!</a:t>
            </a:r>
          </a:p>
        </p:txBody>
      </p:sp>
      <p:grpSp>
        <p:nvGrpSpPr>
          <p:cNvPr id="19" name="Group 19"/>
          <p:cNvGrpSpPr/>
          <p:nvPr/>
        </p:nvGrpSpPr>
        <p:grpSpPr>
          <a:xfrm>
            <a:off x="15297383" y="7375040"/>
            <a:ext cx="2872920" cy="3936489"/>
            <a:chOff x="0" y="0"/>
            <a:chExt cx="3830560" cy="5248653"/>
          </a:xfrm>
        </p:grpSpPr>
        <p:grpSp>
          <p:nvGrpSpPr>
            <p:cNvPr id="20" name="Group 20"/>
            <p:cNvGrpSpPr/>
            <p:nvPr/>
          </p:nvGrpSpPr>
          <p:grpSpPr>
            <a:xfrm>
              <a:off x="278847" y="0"/>
              <a:ext cx="3461086" cy="3461086"/>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361482" y="613793"/>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4" name="Freeform 24"/>
            <p:cNvSpPr/>
            <p:nvPr/>
          </p:nvSpPr>
          <p:spPr>
            <a:xfrm>
              <a:off x="1052836" y="613793"/>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5" name="TextBox 25"/>
            <p:cNvSpPr txBox="1"/>
            <p:nvPr/>
          </p:nvSpPr>
          <p:spPr>
            <a:xfrm>
              <a:off x="470653" y="997177"/>
              <a:ext cx="3269279" cy="1213120"/>
            </a:xfrm>
            <a:prstGeom prst="rect">
              <a:avLst/>
            </a:prstGeom>
          </p:spPr>
          <p:txBody>
            <a:bodyPr lIns="0" tIns="0" rIns="0" bIns="0" rtlCol="0" anchor="t">
              <a:spAutoFit/>
            </a:bodyPr>
            <a:lstStyle/>
            <a:p>
              <a:pPr algn="ctr">
                <a:lnSpc>
                  <a:spcPts val="7601"/>
                </a:lnSpc>
              </a:pPr>
              <a:r>
                <a:rPr lang="en-US" sz="5429" b="1">
                  <a:solidFill>
                    <a:srgbClr val="FFFFFF"/>
                  </a:solidFill>
                  <a:latin typeface="Montserrat School Semi-Bold"/>
                  <a:ea typeface="Montserrat School Semi-Bold"/>
                  <a:cs typeface="Montserrat School Semi-Bold"/>
                  <a:sym typeface="Montserrat School Semi-Bold"/>
                </a:rPr>
                <a:t>Peace</a:t>
              </a:r>
            </a:p>
          </p:txBody>
        </p:sp>
        <p:sp>
          <p:nvSpPr>
            <p:cNvPr id="26" name="Freeform 26"/>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sp>
        <p:nvSpPr>
          <p:cNvPr id="27" name="Freeform 27"/>
          <p:cNvSpPr/>
          <p:nvPr/>
        </p:nvSpPr>
        <p:spPr>
          <a:xfrm rot="-5400000">
            <a:off x="7438608" y="633398"/>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9"/>
                </a:ext>
              </a:extLst>
            </a:blip>
            <a:stretch>
              <a:fillRect l="-238232" t="-16109" b="-233656"/>
            </a:stretch>
          </a:blipFill>
        </p:spPr>
        <p:txBody>
          <a:bodyPr/>
          <a:lstStyle/>
          <a:p>
            <a:endParaRPr lang="en-GB"/>
          </a:p>
        </p:txBody>
      </p:sp>
      <p:sp>
        <p:nvSpPr>
          <p:cNvPr id="28" name="Freeform 28"/>
          <p:cNvSpPr/>
          <p:nvPr/>
        </p:nvSpPr>
        <p:spPr>
          <a:xfrm rot="-5256292" flipH="1">
            <a:off x="16045070" y="3269901"/>
            <a:ext cx="4485859" cy="4261531"/>
          </a:xfrm>
          <a:custGeom>
            <a:avLst/>
            <a:gdLst/>
            <a:ahLst/>
            <a:cxnLst/>
            <a:rect l="l" t="t" r="r" b="b"/>
            <a:pathLst>
              <a:path w="4485859" h="4261531">
                <a:moveTo>
                  <a:pt x="4485860" y="0"/>
                </a:moveTo>
                <a:lnTo>
                  <a:pt x="0" y="0"/>
                </a:lnTo>
                <a:lnTo>
                  <a:pt x="0" y="4261531"/>
                </a:lnTo>
                <a:lnTo>
                  <a:pt x="4485860" y="4261531"/>
                </a:lnTo>
                <a:lnTo>
                  <a:pt x="4485860" y="0"/>
                </a:lnTo>
                <a:close/>
              </a:path>
            </a:pathLst>
          </a:custGeom>
          <a:blipFill>
            <a:blip>
              <a:extLst>
                <a:ext uri="{96DAC541-7B7A-43D3-8B79-37D633B846F1}">
                  <asvg:svgBlip xmlns:asvg="http://schemas.microsoft.com/office/drawing/2016/SVG/main" r:embed="rId9"/>
                </a:ext>
              </a:extLst>
            </a:blip>
            <a:stretch>
              <a:fillRect l="-98048" t="-13842" r="-87464" b="-186699"/>
            </a:stretch>
          </a:blipFill>
        </p:spPr>
        <p:txBody>
          <a:bodyPr/>
          <a:lstStyle/>
          <a:p>
            <a:endParaRPr lang="en-GB"/>
          </a:p>
        </p:txBody>
      </p:sp>
      <p:sp>
        <p:nvSpPr>
          <p:cNvPr id="29" name="TextBox 29"/>
          <p:cNvSpPr txBox="1"/>
          <p:nvPr/>
        </p:nvSpPr>
        <p:spPr>
          <a:xfrm>
            <a:off x="324988" y="5620199"/>
            <a:ext cx="3808862"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Let us pray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10022651" y="2895622"/>
            <a:ext cx="7386699" cy="5087488"/>
            <a:chOff x="0" y="0"/>
            <a:chExt cx="1318249" cy="907926"/>
          </a:xfrm>
        </p:grpSpPr>
        <p:sp>
          <p:nvSpPr>
            <p:cNvPr id="7" name="Freeform 7"/>
            <p:cNvSpPr/>
            <p:nvPr/>
          </p:nvSpPr>
          <p:spPr>
            <a:xfrm>
              <a:off x="0" y="0"/>
              <a:ext cx="1318249" cy="907926"/>
            </a:xfrm>
            <a:custGeom>
              <a:avLst/>
              <a:gdLst/>
              <a:ahLst/>
              <a:cxnLst/>
              <a:rect l="l" t="t" r="r" b="b"/>
              <a:pathLst>
                <a:path w="1318249" h="907926">
                  <a:moveTo>
                    <a:pt x="0" y="0"/>
                  </a:moveTo>
                  <a:lnTo>
                    <a:pt x="1318249" y="0"/>
                  </a:lnTo>
                  <a:lnTo>
                    <a:pt x="1318249" y="907926"/>
                  </a:lnTo>
                  <a:lnTo>
                    <a:pt x="0" y="907926"/>
                  </a:lnTo>
                  <a:close/>
                </a:path>
              </a:pathLst>
            </a:custGeom>
            <a:blipFill>
              <a:blip r:embed="rId4"/>
              <a:stretch>
                <a:fillRect l="-1655" r="-1655"/>
              </a:stretch>
            </a:blipFill>
          </p:spPr>
          <p:txBody>
            <a:bodyPr/>
            <a:lstStyle/>
            <a:p>
              <a:endParaRPr lang="en-GB"/>
            </a:p>
          </p:txBody>
        </p:sp>
      </p:grpSp>
      <p:sp>
        <p:nvSpPr>
          <p:cNvPr id="8" name="Freeform 8"/>
          <p:cNvSpPr/>
          <p:nvPr/>
        </p:nvSpPr>
        <p:spPr>
          <a:xfrm rot="-5400000">
            <a:off x="11492989" y="518993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5"/>
                </a:ext>
              </a:extLst>
            </a:blip>
            <a:stretch>
              <a:fillRect l="-279" t="-171027" r="-1768" b="-487889"/>
            </a:stretch>
          </a:blipFill>
        </p:spPr>
        <p:txBody>
          <a:bodyPr/>
          <a:lstStyle/>
          <a:p>
            <a:endParaRPr lang="en-GB"/>
          </a:p>
        </p:txBody>
      </p:sp>
      <p:grpSp>
        <p:nvGrpSpPr>
          <p:cNvPr id="9" name="Group 9"/>
          <p:cNvGrpSpPr/>
          <p:nvPr/>
        </p:nvGrpSpPr>
        <p:grpSpPr>
          <a:xfrm>
            <a:off x="-849805" y="-234640"/>
            <a:ext cx="12431102" cy="1261816"/>
            <a:chOff x="0" y="0"/>
            <a:chExt cx="16574803" cy="1682422"/>
          </a:xfrm>
        </p:grpSpPr>
        <p:grpSp>
          <p:nvGrpSpPr>
            <p:cNvPr id="10" name="Group 10"/>
            <p:cNvGrpSpPr/>
            <p:nvPr/>
          </p:nvGrpSpPr>
          <p:grpSpPr>
            <a:xfrm>
              <a:off x="0" y="0"/>
              <a:ext cx="16574803" cy="1682422"/>
              <a:chOff x="0" y="0"/>
              <a:chExt cx="3274035" cy="332330"/>
            </a:xfrm>
          </p:grpSpPr>
          <p:sp>
            <p:nvSpPr>
              <p:cNvPr id="11" name="Freeform 11"/>
              <p:cNvSpPr/>
              <p:nvPr/>
            </p:nvSpPr>
            <p:spPr>
              <a:xfrm>
                <a:off x="0" y="0"/>
                <a:ext cx="3274035" cy="332330"/>
              </a:xfrm>
              <a:custGeom>
                <a:avLst/>
                <a:gdLst/>
                <a:ahLst/>
                <a:cxnLst/>
                <a:rect l="l" t="t" r="r" b="b"/>
                <a:pathLst>
                  <a:path w="3274035" h="332330">
                    <a:moveTo>
                      <a:pt x="3070835" y="0"/>
                    </a:moveTo>
                    <a:cubicBezTo>
                      <a:pt x="3183059" y="0"/>
                      <a:pt x="3274035" y="74395"/>
                      <a:pt x="3274035" y="166165"/>
                    </a:cubicBezTo>
                    <a:cubicBezTo>
                      <a:pt x="3274035" y="257936"/>
                      <a:pt x="3183059" y="332330"/>
                      <a:pt x="3070835" y="332330"/>
                    </a:cubicBezTo>
                    <a:lnTo>
                      <a:pt x="203200" y="332330"/>
                    </a:lnTo>
                    <a:cubicBezTo>
                      <a:pt x="90976" y="332330"/>
                      <a:pt x="0" y="257936"/>
                      <a:pt x="0" y="166165"/>
                    </a:cubicBezTo>
                    <a:cubicBezTo>
                      <a:pt x="0" y="74395"/>
                      <a:pt x="90976" y="0"/>
                      <a:pt x="203200" y="0"/>
                    </a:cubicBezTo>
                    <a:close/>
                  </a:path>
                </a:pathLst>
              </a:custGeom>
              <a:solidFill>
                <a:srgbClr val="222544"/>
              </a:solidFill>
            </p:spPr>
            <p:txBody>
              <a:bodyPr/>
              <a:lstStyle/>
              <a:p>
                <a:endParaRPr lang="en-GB"/>
              </a:p>
            </p:txBody>
          </p:sp>
          <p:sp>
            <p:nvSpPr>
              <p:cNvPr id="12" name="TextBox 12"/>
              <p:cNvSpPr txBox="1"/>
              <p:nvPr/>
            </p:nvSpPr>
            <p:spPr>
              <a:xfrm>
                <a:off x="0" y="-38100"/>
                <a:ext cx="3274035" cy="370430"/>
              </a:xfrm>
              <a:prstGeom prst="rect">
                <a:avLst/>
              </a:prstGeom>
            </p:spPr>
            <p:txBody>
              <a:bodyPr lIns="50800" tIns="50800" rIns="50800" bIns="50800" rtlCol="0" anchor="ctr"/>
              <a:lstStyle/>
              <a:p>
                <a:pPr algn="l">
                  <a:lnSpc>
                    <a:spcPts val="2659"/>
                  </a:lnSpc>
                </a:pPr>
                <a:endParaRPr/>
              </a:p>
            </p:txBody>
          </p:sp>
        </p:grpSp>
        <p:sp>
          <p:nvSpPr>
            <p:cNvPr id="13" name="Freeform 13"/>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4" name="TextBox 14"/>
            <p:cNvSpPr txBox="1"/>
            <p:nvPr/>
          </p:nvSpPr>
          <p:spPr>
            <a:xfrm>
              <a:off x="1826614" y="605329"/>
              <a:ext cx="14748189"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Wednesday 9 December - Second week of Advent</a:t>
              </a:r>
            </a:p>
          </p:txBody>
        </p:sp>
      </p:grpSp>
      <p:sp>
        <p:nvSpPr>
          <p:cNvPr id="15" name="Freeform 15"/>
          <p:cNvSpPr/>
          <p:nvPr/>
        </p:nvSpPr>
        <p:spPr>
          <a:xfrm rot="-2630996">
            <a:off x="8874052" y="-318179"/>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sp>
        <p:nvSpPr>
          <p:cNvPr id="16" name="Freeform 16"/>
          <p:cNvSpPr/>
          <p:nvPr/>
        </p:nvSpPr>
        <p:spPr>
          <a:xfrm rot="-2924229" flipH="1">
            <a:off x="11935447" y="8676329"/>
            <a:ext cx="4485859" cy="4261531"/>
          </a:xfrm>
          <a:custGeom>
            <a:avLst/>
            <a:gdLst/>
            <a:ahLst/>
            <a:cxnLst/>
            <a:rect l="l" t="t" r="r" b="b"/>
            <a:pathLst>
              <a:path w="4485859" h="4261531">
                <a:moveTo>
                  <a:pt x="4485859" y="0"/>
                </a:moveTo>
                <a:lnTo>
                  <a:pt x="0" y="0"/>
                </a:lnTo>
                <a:lnTo>
                  <a:pt x="0" y="4261530"/>
                </a:lnTo>
                <a:lnTo>
                  <a:pt x="4485859" y="4261530"/>
                </a:lnTo>
                <a:lnTo>
                  <a:pt x="4485859" y="0"/>
                </a:lnTo>
                <a:close/>
              </a:path>
            </a:pathLst>
          </a:custGeom>
          <a:blipFill>
            <a:blip>
              <a:extLst>
                <a:ext uri="{96DAC541-7B7A-43D3-8B79-37D633B846F1}">
                  <asvg:svgBlip xmlns:asvg="http://schemas.microsoft.com/office/drawing/2016/SVG/main" r:embed="rId5"/>
                </a:ext>
              </a:extLst>
            </a:blip>
            <a:stretch>
              <a:fillRect l="-98048" t="-13842" r="-87464" b="-186699"/>
            </a:stretch>
          </a:blipFill>
        </p:spPr>
        <p:txBody>
          <a:bodyPr/>
          <a:lstStyle/>
          <a:p>
            <a:endParaRPr lang="en-GB"/>
          </a:p>
        </p:txBody>
      </p:sp>
      <p:grpSp>
        <p:nvGrpSpPr>
          <p:cNvPr id="17" name="Group 17"/>
          <p:cNvGrpSpPr/>
          <p:nvPr/>
        </p:nvGrpSpPr>
        <p:grpSpPr>
          <a:xfrm>
            <a:off x="15297383" y="7375040"/>
            <a:ext cx="2872920" cy="3936489"/>
            <a:chOff x="0" y="0"/>
            <a:chExt cx="3830560" cy="5248653"/>
          </a:xfrm>
        </p:grpSpPr>
        <p:grpSp>
          <p:nvGrpSpPr>
            <p:cNvPr id="18" name="Group 18"/>
            <p:cNvGrpSpPr/>
            <p:nvPr/>
          </p:nvGrpSpPr>
          <p:grpSpPr>
            <a:xfrm>
              <a:off x="278847" y="0"/>
              <a:ext cx="3461086" cy="3461086"/>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20" name="TextBox 2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1" name="Freeform 21"/>
            <p:cNvSpPr/>
            <p:nvPr/>
          </p:nvSpPr>
          <p:spPr>
            <a:xfrm>
              <a:off x="361482" y="613793"/>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2" name="Freeform 22"/>
            <p:cNvSpPr/>
            <p:nvPr/>
          </p:nvSpPr>
          <p:spPr>
            <a:xfrm>
              <a:off x="1052836" y="613793"/>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3" name="TextBox 23"/>
            <p:cNvSpPr txBox="1"/>
            <p:nvPr/>
          </p:nvSpPr>
          <p:spPr>
            <a:xfrm>
              <a:off x="470653" y="997177"/>
              <a:ext cx="3269279" cy="1213120"/>
            </a:xfrm>
            <a:prstGeom prst="rect">
              <a:avLst/>
            </a:prstGeom>
          </p:spPr>
          <p:txBody>
            <a:bodyPr lIns="0" tIns="0" rIns="0" bIns="0" rtlCol="0" anchor="t">
              <a:spAutoFit/>
            </a:bodyPr>
            <a:lstStyle/>
            <a:p>
              <a:pPr algn="ctr">
                <a:lnSpc>
                  <a:spcPts val="7601"/>
                </a:lnSpc>
              </a:pPr>
              <a:r>
                <a:rPr lang="en-US" sz="5429" b="1">
                  <a:solidFill>
                    <a:srgbClr val="FFFFFF"/>
                  </a:solidFill>
                  <a:latin typeface="Montserrat School Semi-Bold"/>
                  <a:ea typeface="Montserrat School Semi-Bold"/>
                  <a:cs typeface="Montserrat School Semi-Bold"/>
                  <a:sym typeface="Montserrat School Semi-Bold"/>
                </a:rPr>
                <a:t>Peace</a:t>
              </a:r>
            </a:p>
          </p:txBody>
        </p:sp>
        <p:sp>
          <p:nvSpPr>
            <p:cNvPr id="24" name="Freeform 24"/>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sp>
        <p:nvSpPr>
          <p:cNvPr id="25" name="TextBox 25"/>
          <p:cNvSpPr txBox="1"/>
          <p:nvPr/>
        </p:nvSpPr>
        <p:spPr>
          <a:xfrm>
            <a:off x="281827" y="1691662"/>
            <a:ext cx="8247676" cy="1153795"/>
          </a:xfrm>
          <a:prstGeom prst="rect">
            <a:avLst/>
          </a:prstGeom>
        </p:spPr>
        <p:txBody>
          <a:bodyPr lIns="0" tIns="0" rIns="0" bIns="0" rtlCol="0" anchor="t">
            <a:spAutoFit/>
          </a:bodyPr>
          <a:lstStyle/>
          <a:p>
            <a:pPr algn="ctr">
              <a:lnSpc>
                <a:spcPts val="3080"/>
              </a:lnSpc>
            </a:pPr>
            <a:r>
              <a:rPr lang="en-US" sz="2200">
                <a:solidFill>
                  <a:srgbClr val="222544"/>
                </a:solidFill>
                <a:latin typeface="Montserrat School"/>
                <a:ea typeface="Montserrat School"/>
                <a:cs typeface="Montserrat School"/>
                <a:sym typeface="Montserrat School"/>
              </a:rPr>
              <a:t>“Come to me, all who labour and are heavy laden, </a:t>
            </a:r>
          </a:p>
          <a:p>
            <a:pPr algn="ctr">
              <a:lnSpc>
                <a:spcPts val="3080"/>
              </a:lnSpc>
            </a:pPr>
            <a:r>
              <a:rPr lang="en-US" sz="2200">
                <a:solidFill>
                  <a:srgbClr val="222544"/>
                </a:solidFill>
                <a:latin typeface="Montserrat School"/>
                <a:ea typeface="Montserrat School"/>
                <a:cs typeface="Montserrat School"/>
                <a:sym typeface="Montserrat School"/>
              </a:rPr>
              <a:t>and I will give you rest.” </a:t>
            </a:r>
          </a:p>
          <a:p>
            <a:pPr algn="ctr">
              <a:lnSpc>
                <a:spcPts val="3080"/>
              </a:lnSpc>
            </a:pPr>
            <a:r>
              <a:rPr lang="en-US" sz="2200">
                <a:solidFill>
                  <a:srgbClr val="222544"/>
                </a:solidFill>
                <a:latin typeface="Montserrat School"/>
                <a:ea typeface="Montserrat School"/>
                <a:cs typeface="Montserrat School"/>
                <a:sym typeface="Montserrat School"/>
              </a:rPr>
              <a:t>Matthew 11:28</a:t>
            </a:r>
          </a:p>
        </p:txBody>
      </p:sp>
      <p:sp>
        <p:nvSpPr>
          <p:cNvPr id="26" name="TextBox 26"/>
          <p:cNvSpPr txBox="1"/>
          <p:nvPr/>
        </p:nvSpPr>
        <p:spPr>
          <a:xfrm>
            <a:off x="281827" y="1149478"/>
            <a:ext cx="3460706"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The Word</a:t>
            </a:r>
          </a:p>
        </p:txBody>
      </p:sp>
      <p:sp>
        <p:nvSpPr>
          <p:cNvPr id="27" name="TextBox 27"/>
          <p:cNvSpPr txBox="1"/>
          <p:nvPr/>
        </p:nvSpPr>
        <p:spPr>
          <a:xfrm>
            <a:off x="281827" y="2609872"/>
            <a:ext cx="202093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Reflection</a:t>
            </a:r>
          </a:p>
        </p:txBody>
      </p:sp>
      <p:sp>
        <p:nvSpPr>
          <p:cNvPr id="28" name="TextBox 28"/>
          <p:cNvSpPr txBox="1"/>
          <p:nvPr/>
        </p:nvSpPr>
        <p:spPr>
          <a:xfrm>
            <a:off x="281827" y="3209947"/>
            <a:ext cx="8593120" cy="7110005"/>
          </a:xfrm>
          <a:prstGeom prst="rect">
            <a:avLst/>
          </a:prstGeom>
        </p:spPr>
        <p:txBody>
          <a:bodyPr lIns="0" tIns="0" rIns="0" bIns="0" rtlCol="0" anchor="t">
            <a:spAutoFit/>
          </a:bodyPr>
          <a:lstStyle/>
          <a:p>
            <a:pPr algn="l">
              <a:lnSpc>
                <a:spcPts val="3045"/>
              </a:lnSpc>
            </a:pPr>
            <a:r>
              <a:rPr lang="en-US" sz="2175">
                <a:solidFill>
                  <a:srgbClr val="222544"/>
                </a:solidFill>
                <a:latin typeface="Montserrat School"/>
                <a:ea typeface="Montserrat School"/>
                <a:cs typeface="Montserrat School"/>
                <a:sym typeface="Montserrat School"/>
              </a:rPr>
              <a:t>In today's Gospel, Jesus speaks to people carrying heavy burdens and promises them rest.</a:t>
            </a:r>
          </a:p>
          <a:p>
            <a:pPr algn="l">
              <a:lnSpc>
                <a:spcPts val="1819"/>
              </a:lnSpc>
            </a:pPr>
            <a:endParaRPr lang="en-US" sz="2175">
              <a:solidFill>
                <a:srgbClr val="222544"/>
              </a:solidFill>
              <a:latin typeface="Montserrat School"/>
              <a:ea typeface="Montserrat School"/>
              <a:cs typeface="Montserrat School"/>
              <a:sym typeface="Montserrat School"/>
            </a:endParaRPr>
          </a:p>
          <a:p>
            <a:pPr algn="l">
              <a:lnSpc>
                <a:spcPts val="3045"/>
              </a:lnSpc>
            </a:pPr>
            <a:r>
              <a:rPr lang="en-US" sz="2175">
                <a:solidFill>
                  <a:srgbClr val="222544"/>
                </a:solidFill>
                <a:latin typeface="Montserrat School"/>
                <a:ea typeface="Montserrat School"/>
                <a:cs typeface="Montserrat School"/>
                <a:sym typeface="Montserrat School"/>
              </a:rPr>
              <a:t>Peace and rest can feel far away in a world affected by conflict and division. But in Magnifica Humanitas, </a:t>
            </a:r>
          </a:p>
          <a:p>
            <a:pPr algn="l">
              <a:lnSpc>
                <a:spcPts val="3045"/>
              </a:lnSpc>
            </a:pPr>
            <a:r>
              <a:rPr lang="en-US" sz="2175">
                <a:solidFill>
                  <a:srgbClr val="222544"/>
                </a:solidFill>
                <a:latin typeface="Montserrat School"/>
                <a:ea typeface="Montserrat School"/>
                <a:cs typeface="Montserrat School"/>
                <a:sym typeface="Montserrat School"/>
              </a:rPr>
              <a:t>Pope Leo XIV reminds us that peace is always possible:</a:t>
            </a:r>
          </a:p>
          <a:p>
            <a:pPr algn="l">
              <a:lnSpc>
                <a:spcPts val="3045"/>
              </a:lnSpc>
            </a:pPr>
            <a:r>
              <a:rPr lang="en-US" sz="2175">
                <a:solidFill>
                  <a:srgbClr val="222544"/>
                </a:solidFill>
                <a:latin typeface="Montserrat School"/>
                <a:ea typeface="Montserrat School"/>
                <a:cs typeface="Montserrat School"/>
                <a:sym typeface="Montserrat School"/>
              </a:rPr>
              <a:t>“Peace is neither a naïve hope nor merely the absence of war; instead, it is always possible as the fruit of justice and charity.”</a:t>
            </a:r>
          </a:p>
          <a:p>
            <a:pPr algn="l">
              <a:lnSpc>
                <a:spcPts val="1819"/>
              </a:lnSpc>
            </a:pPr>
            <a:endParaRPr lang="en-US" sz="2175">
              <a:solidFill>
                <a:srgbClr val="222544"/>
              </a:solidFill>
              <a:latin typeface="Montserrat School"/>
              <a:ea typeface="Montserrat School"/>
              <a:cs typeface="Montserrat School"/>
              <a:sym typeface="Montserrat School"/>
            </a:endParaRPr>
          </a:p>
          <a:p>
            <a:pPr algn="l">
              <a:lnSpc>
                <a:spcPts val="3045"/>
              </a:lnSpc>
            </a:pPr>
            <a:r>
              <a:rPr lang="en-US" sz="2175">
                <a:solidFill>
                  <a:srgbClr val="222544"/>
                </a:solidFill>
                <a:latin typeface="Montserrat School"/>
                <a:ea typeface="Montserrat School"/>
                <a:cs typeface="Montserrat School"/>
                <a:sym typeface="Montserrat School"/>
              </a:rPr>
              <a:t>This Advent, we remember our neighbours in Gaza. </a:t>
            </a:r>
          </a:p>
          <a:p>
            <a:pPr algn="l">
              <a:lnSpc>
                <a:spcPts val="3045"/>
              </a:lnSpc>
            </a:pPr>
            <a:r>
              <a:rPr lang="en-US" sz="2175">
                <a:solidFill>
                  <a:srgbClr val="222544"/>
                </a:solidFill>
                <a:latin typeface="Montserrat School"/>
                <a:ea typeface="Montserrat School"/>
                <a:cs typeface="Montserrat School"/>
                <a:sym typeface="Montserrat School"/>
              </a:rPr>
              <a:t>Many families have been displaced and are living in temporary shelters, where the winter weather and shortages of food, water and medicine make life even harder. </a:t>
            </a:r>
          </a:p>
          <a:p>
            <a:pPr algn="l">
              <a:lnSpc>
                <a:spcPts val="3045"/>
              </a:lnSpc>
            </a:pPr>
            <a:r>
              <a:rPr lang="en-US" sz="2175">
                <a:solidFill>
                  <a:srgbClr val="222544"/>
                </a:solidFill>
                <a:latin typeface="Montserrat School"/>
                <a:ea typeface="Montserrat School"/>
                <a:cs typeface="Montserrat School"/>
                <a:sym typeface="Montserrat School"/>
              </a:rPr>
              <a:t>CAFOD partners are continuing to work alongside communities to provide practical and medical support.</a:t>
            </a:r>
          </a:p>
          <a:p>
            <a:pPr algn="l">
              <a:lnSpc>
                <a:spcPts val="1819"/>
              </a:lnSpc>
            </a:pPr>
            <a:endParaRPr lang="en-US" sz="2175">
              <a:solidFill>
                <a:srgbClr val="222544"/>
              </a:solidFill>
              <a:latin typeface="Montserrat School"/>
              <a:ea typeface="Montserrat School"/>
              <a:cs typeface="Montserrat School"/>
              <a:sym typeface="Montserrat School"/>
            </a:endParaRPr>
          </a:p>
          <a:p>
            <a:pPr algn="l">
              <a:lnSpc>
                <a:spcPts val="3045"/>
              </a:lnSpc>
            </a:pPr>
            <a:r>
              <a:rPr lang="en-US" sz="2175">
                <a:solidFill>
                  <a:srgbClr val="222544"/>
                </a:solidFill>
                <a:latin typeface="Montserrat School"/>
                <a:ea typeface="Montserrat School"/>
                <a:cs typeface="Montserrat School"/>
                <a:sym typeface="Montserrat School"/>
              </a:rPr>
              <a:t>Jesus invites us to bring the burdens of our lives and our world to him.</a:t>
            </a:r>
          </a:p>
          <a:p>
            <a:pPr algn="l">
              <a:lnSpc>
                <a:spcPts val="2774"/>
              </a:lnSpc>
            </a:pPr>
            <a:endParaRPr lang="en-US" sz="2175">
              <a:solidFill>
                <a:srgbClr val="222544"/>
              </a:solidFill>
              <a:latin typeface="Montserrat School"/>
              <a:ea typeface="Montserrat School"/>
              <a:cs typeface="Montserrat School"/>
              <a:sym typeface="Montserrat School"/>
            </a:endParaRPr>
          </a:p>
        </p:txBody>
      </p:sp>
      <p:sp>
        <p:nvSpPr>
          <p:cNvPr id="29" name="TextBox 29"/>
          <p:cNvSpPr txBox="1"/>
          <p:nvPr/>
        </p:nvSpPr>
        <p:spPr>
          <a:xfrm>
            <a:off x="10022651" y="8260970"/>
            <a:ext cx="5037693" cy="1234440"/>
          </a:xfrm>
          <a:prstGeom prst="rect">
            <a:avLst/>
          </a:prstGeom>
        </p:spPr>
        <p:txBody>
          <a:bodyPr lIns="0" tIns="0" rIns="0" bIns="0" rtlCol="0" anchor="t">
            <a:spAutoFit/>
          </a:bodyPr>
          <a:lstStyle/>
          <a:p>
            <a:pPr algn="l">
              <a:lnSpc>
                <a:spcPts val="3359"/>
              </a:lnSpc>
            </a:pPr>
            <a:r>
              <a:rPr lang="en-US" sz="2400" i="1">
                <a:solidFill>
                  <a:srgbClr val="222544"/>
                </a:solidFill>
                <a:latin typeface="Montserrat School Italics"/>
                <a:ea typeface="Montserrat School Italics"/>
                <a:cs typeface="Montserrat School Italics"/>
                <a:sym typeface="Montserrat School Italics"/>
              </a:rPr>
              <a:t>A member of Caritas</a:t>
            </a:r>
            <a:r>
              <a:rPr lang="en-US" sz="2400" i="1" u="none">
                <a:solidFill>
                  <a:srgbClr val="222544"/>
                </a:solidFill>
                <a:latin typeface="Montserrat School Italics"/>
                <a:ea typeface="Montserrat School Italics"/>
                <a:cs typeface="Montserrat School Italics"/>
                <a:sym typeface="Montserrat School Italics"/>
              </a:rPr>
              <a:t> Jerusalem staff</a:t>
            </a:r>
            <a:r>
              <a:rPr lang="en-US" sz="2400" i="1">
                <a:solidFill>
                  <a:srgbClr val="222544"/>
                </a:solidFill>
                <a:latin typeface="Montserrat School Italics"/>
                <a:ea typeface="Montserrat School Italics"/>
                <a:cs typeface="Montserrat School Italics"/>
                <a:sym typeface="Montserrat School Italics"/>
              </a:rPr>
              <a:t> overlooking the Al Mas</a:t>
            </a:r>
            <a:r>
              <a:rPr lang="en-US" sz="2400" i="1" u="none">
                <a:solidFill>
                  <a:srgbClr val="222544"/>
                </a:solidFill>
                <a:latin typeface="Montserrat School Italics"/>
                <a:ea typeface="Montserrat School Italics"/>
                <a:cs typeface="Montserrat School Italics"/>
                <a:sym typeface="Montserrat School Italics"/>
              </a:rPr>
              <a:t>ri (Egypti</a:t>
            </a:r>
            <a:r>
              <a:rPr lang="en-US" sz="2400" i="1">
                <a:solidFill>
                  <a:srgbClr val="222544"/>
                </a:solidFill>
                <a:latin typeface="Montserrat School Italics"/>
                <a:ea typeface="Montserrat School Italics"/>
                <a:cs typeface="Montserrat School Italics"/>
                <a:sym typeface="Montserrat School Italics"/>
              </a:rPr>
              <a:t>a</a:t>
            </a:r>
            <a:r>
              <a:rPr lang="en-US" sz="2400" i="1" u="none">
                <a:solidFill>
                  <a:srgbClr val="222544"/>
                </a:solidFill>
                <a:latin typeface="Montserrat School Italics"/>
                <a:ea typeface="Montserrat School Italics"/>
                <a:cs typeface="Montserrat School Italics"/>
                <a:sym typeface="Montserrat School Italics"/>
              </a:rPr>
              <a:t>n</a:t>
            </a:r>
            <a:r>
              <a:rPr lang="en-US" sz="2400" i="1">
                <a:solidFill>
                  <a:srgbClr val="222544"/>
                </a:solidFill>
                <a:latin typeface="Montserrat School Italics"/>
                <a:ea typeface="Montserrat School Italics"/>
                <a:cs typeface="Montserrat School Italics"/>
                <a:sym typeface="Montserrat School Italics"/>
              </a:rPr>
              <a:t>)</a:t>
            </a:r>
            <a:r>
              <a:rPr lang="en-US" sz="2400" i="1" u="none">
                <a:solidFill>
                  <a:srgbClr val="222544"/>
                </a:solidFill>
                <a:latin typeface="Montserrat School Italics"/>
                <a:ea typeface="Montserrat School Italics"/>
                <a:cs typeface="Montserrat School Italics"/>
                <a:sym typeface="Montserrat School Italics"/>
              </a:rPr>
              <a:t> </a:t>
            </a:r>
            <a:r>
              <a:rPr lang="en-US" sz="2400" i="1">
                <a:solidFill>
                  <a:srgbClr val="222544"/>
                </a:solidFill>
                <a:latin typeface="Montserrat School Italics"/>
                <a:ea typeface="Montserrat School Italics"/>
                <a:cs typeface="Montserrat School Italics"/>
                <a:sym typeface="Montserrat School Italics"/>
              </a:rPr>
              <a:t>cam</a:t>
            </a:r>
            <a:r>
              <a:rPr lang="en-US" sz="2400" i="1" u="none">
                <a:solidFill>
                  <a:srgbClr val="222544"/>
                </a:solidFill>
                <a:latin typeface="Montserrat School Italics"/>
                <a:ea typeface="Montserrat School Italics"/>
                <a:cs typeface="Montserrat School Italics"/>
                <a:sym typeface="Montserrat School Italics"/>
              </a:rPr>
              <a:t>p, Gaza</a:t>
            </a:r>
            <a:r>
              <a:rPr lang="en-US" sz="2400" i="1">
                <a:solidFill>
                  <a:srgbClr val="222544"/>
                </a:solidFill>
                <a:latin typeface="Montserrat School Italics"/>
                <a:ea typeface="Montserrat School Italics"/>
                <a:cs typeface="Montserrat School Italics"/>
                <a:sym typeface="Montserrat School Italics"/>
              </a:rPr>
              <a: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10334446" y="1858969"/>
            <a:ext cx="6586010" cy="3869519"/>
            <a:chOff x="0" y="0"/>
            <a:chExt cx="1134847" cy="666763"/>
          </a:xfrm>
        </p:grpSpPr>
        <p:sp>
          <p:nvSpPr>
            <p:cNvPr id="7" name="Freeform 7"/>
            <p:cNvSpPr/>
            <p:nvPr/>
          </p:nvSpPr>
          <p:spPr>
            <a:xfrm>
              <a:off x="0" y="0"/>
              <a:ext cx="1134847" cy="666763"/>
            </a:xfrm>
            <a:custGeom>
              <a:avLst/>
              <a:gdLst/>
              <a:ahLst/>
              <a:cxnLst/>
              <a:rect l="l" t="t" r="r" b="b"/>
              <a:pathLst>
                <a:path w="1134847" h="666763">
                  <a:moveTo>
                    <a:pt x="0" y="0"/>
                  </a:moveTo>
                  <a:lnTo>
                    <a:pt x="1134847" y="0"/>
                  </a:lnTo>
                  <a:lnTo>
                    <a:pt x="1134847" y="666763"/>
                  </a:lnTo>
                  <a:lnTo>
                    <a:pt x="0" y="666763"/>
                  </a:lnTo>
                  <a:close/>
                </a:path>
              </a:pathLst>
            </a:custGeom>
            <a:blipFill>
              <a:blip r:embed="rId4"/>
              <a:stretch>
                <a:fillRect t="-6734" b="-6734"/>
              </a:stretch>
            </a:blipFill>
          </p:spPr>
          <p:txBody>
            <a:bodyPr/>
            <a:lstStyle/>
            <a:p>
              <a:endParaRPr lang="en-GB"/>
            </a:p>
          </p:txBody>
        </p:sp>
      </p:grpSp>
      <p:grpSp>
        <p:nvGrpSpPr>
          <p:cNvPr id="8" name="Group 8"/>
          <p:cNvGrpSpPr/>
          <p:nvPr/>
        </p:nvGrpSpPr>
        <p:grpSpPr>
          <a:xfrm>
            <a:off x="-849805" y="-234640"/>
            <a:ext cx="12431102" cy="1261816"/>
            <a:chOff x="0" y="0"/>
            <a:chExt cx="16574803" cy="1682422"/>
          </a:xfrm>
        </p:grpSpPr>
        <p:grpSp>
          <p:nvGrpSpPr>
            <p:cNvPr id="9" name="Group 9"/>
            <p:cNvGrpSpPr/>
            <p:nvPr/>
          </p:nvGrpSpPr>
          <p:grpSpPr>
            <a:xfrm>
              <a:off x="0" y="0"/>
              <a:ext cx="16574803" cy="1682422"/>
              <a:chOff x="0" y="0"/>
              <a:chExt cx="3274035" cy="332330"/>
            </a:xfrm>
          </p:grpSpPr>
          <p:sp>
            <p:nvSpPr>
              <p:cNvPr id="10" name="Freeform 10"/>
              <p:cNvSpPr/>
              <p:nvPr/>
            </p:nvSpPr>
            <p:spPr>
              <a:xfrm>
                <a:off x="0" y="0"/>
                <a:ext cx="3274035" cy="332330"/>
              </a:xfrm>
              <a:custGeom>
                <a:avLst/>
                <a:gdLst/>
                <a:ahLst/>
                <a:cxnLst/>
                <a:rect l="l" t="t" r="r" b="b"/>
                <a:pathLst>
                  <a:path w="3274035" h="332330">
                    <a:moveTo>
                      <a:pt x="3070835" y="0"/>
                    </a:moveTo>
                    <a:cubicBezTo>
                      <a:pt x="3183059" y="0"/>
                      <a:pt x="3274035" y="74395"/>
                      <a:pt x="3274035" y="166165"/>
                    </a:cubicBezTo>
                    <a:cubicBezTo>
                      <a:pt x="3274035" y="257936"/>
                      <a:pt x="3183059" y="332330"/>
                      <a:pt x="3070835" y="332330"/>
                    </a:cubicBezTo>
                    <a:lnTo>
                      <a:pt x="203200" y="332330"/>
                    </a:lnTo>
                    <a:cubicBezTo>
                      <a:pt x="90976" y="332330"/>
                      <a:pt x="0" y="257936"/>
                      <a:pt x="0" y="166165"/>
                    </a:cubicBezTo>
                    <a:cubicBezTo>
                      <a:pt x="0" y="74395"/>
                      <a:pt x="90976" y="0"/>
                      <a:pt x="203200" y="0"/>
                    </a:cubicBezTo>
                    <a:close/>
                  </a:path>
                </a:pathLst>
              </a:custGeom>
              <a:solidFill>
                <a:srgbClr val="222544"/>
              </a:solidFill>
            </p:spPr>
            <p:txBody>
              <a:bodyPr/>
              <a:lstStyle/>
              <a:p>
                <a:endParaRPr lang="en-GB"/>
              </a:p>
            </p:txBody>
          </p:sp>
          <p:sp>
            <p:nvSpPr>
              <p:cNvPr id="11" name="TextBox 11"/>
              <p:cNvSpPr txBox="1"/>
              <p:nvPr/>
            </p:nvSpPr>
            <p:spPr>
              <a:xfrm>
                <a:off x="0" y="-38100"/>
                <a:ext cx="3274035" cy="370430"/>
              </a:xfrm>
              <a:prstGeom prst="rect">
                <a:avLst/>
              </a:prstGeom>
            </p:spPr>
            <p:txBody>
              <a:bodyPr lIns="50800" tIns="50800" rIns="50800" bIns="50800" rtlCol="0" anchor="ctr"/>
              <a:lstStyle/>
              <a:p>
                <a:pPr algn="l">
                  <a:lnSpc>
                    <a:spcPts val="2659"/>
                  </a:lnSpc>
                </a:pPr>
                <a:endParaRPr/>
              </a:p>
            </p:txBody>
          </p:sp>
        </p:grpSp>
        <p:sp>
          <p:nvSpPr>
            <p:cNvPr id="12" name="Freeform 12"/>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 name="TextBox 13"/>
            <p:cNvSpPr txBox="1"/>
            <p:nvPr/>
          </p:nvSpPr>
          <p:spPr>
            <a:xfrm>
              <a:off x="1826614" y="605329"/>
              <a:ext cx="14748189"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Wednesday 9 December - Second week of Advent</a:t>
              </a:r>
            </a:p>
          </p:txBody>
        </p:sp>
      </p:grpSp>
      <p:grpSp>
        <p:nvGrpSpPr>
          <p:cNvPr id="14" name="Group 14"/>
          <p:cNvGrpSpPr/>
          <p:nvPr/>
        </p:nvGrpSpPr>
        <p:grpSpPr>
          <a:xfrm>
            <a:off x="15297383" y="7375040"/>
            <a:ext cx="2872920" cy="3936489"/>
            <a:chOff x="0" y="0"/>
            <a:chExt cx="3830560" cy="5248653"/>
          </a:xfrm>
        </p:grpSpPr>
        <p:grpSp>
          <p:nvGrpSpPr>
            <p:cNvPr id="15" name="Group 15"/>
            <p:cNvGrpSpPr/>
            <p:nvPr/>
          </p:nvGrpSpPr>
          <p:grpSpPr>
            <a:xfrm>
              <a:off x="278847" y="0"/>
              <a:ext cx="3461086" cy="3461086"/>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8" name="Freeform 18"/>
            <p:cNvSpPr/>
            <p:nvPr/>
          </p:nvSpPr>
          <p:spPr>
            <a:xfrm>
              <a:off x="361482" y="613793"/>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9" name="Freeform 19"/>
            <p:cNvSpPr/>
            <p:nvPr/>
          </p:nvSpPr>
          <p:spPr>
            <a:xfrm>
              <a:off x="1052836" y="613793"/>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0" name="TextBox 20"/>
            <p:cNvSpPr txBox="1"/>
            <p:nvPr/>
          </p:nvSpPr>
          <p:spPr>
            <a:xfrm>
              <a:off x="470653" y="997177"/>
              <a:ext cx="3269279" cy="1213120"/>
            </a:xfrm>
            <a:prstGeom prst="rect">
              <a:avLst/>
            </a:prstGeom>
          </p:spPr>
          <p:txBody>
            <a:bodyPr lIns="0" tIns="0" rIns="0" bIns="0" rtlCol="0" anchor="t">
              <a:spAutoFit/>
            </a:bodyPr>
            <a:lstStyle/>
            <a:p>
              <a:pPr algn="ctr">
                <a:lnSpc>
                  <a:spcPts val="7601"/>
                </a:lnSpc>
              </a:pPr>
              <a:r>
                <a:rPr lang="en-US" sz="5429" b="1">
                  <a:solidFill>
                    <a:srgbClr val="FFFFFF"/>
                  </a:solidFill>
                  <a:latin typeface="Montserrat School Semi-Bold"/>
                  <a:ea typeface="Montserrat School Semi-Bold"/>
                  <a:cs typeface="Montserrat School Semi-Bold"/>
                  <a:sym typeface="Montserrat School Semi-Bold"/>
                </a:rPr>
                <a:t>Peace</a:t>
              </a:r>
            </a:p>
          </p:txBody>
        </p:sp>
        <p:sp>
          <p:nvSpPr>
            <p:cNvPr id="21" name="Freeform 21"/>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sp>
        <p:nvSpPr>
          <p:cNvPr id="22" name="Freeform 22"/>
          <p:cNvSpPr/>
          <p:nvPr/>
        </p:nvSpPr>
        <p:spPr>
          <a:xfrm rot="-2630996">
            <a:off x="8347511" y="-440751"/>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8"/>
                </a:ext>
              </a:extLst>
            </a:blip>
            <a:stretch>
              <a:fillRect l="-238232" t="-16109" b="-233656"/>
            </a:stretch>
          </a:blipFill>
        </p:spPr>
        <p:txBody>
          <a:bodyPr/>
          <a:lstStyle/>
          <a:p>
            <a:endParaRPr lang="en-GB"/>
          </a:p>
        </p:txBody>
      </p:sp>
      <p:sp>
        <p:nvSpPr>
          <p:cNvPr id="23" name="Freeform 23"/>
          <p:cNvSpPr/>
          <p:nvPr/>
        </p:nvSpPr>
        <p:spPr>
          <a:xfrm rot="-2924229" flipH="1">
            <a:off x="12147401" y="6089501"/>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8"/>
                </a:ext>
              </a:extLst>
            </a:blip>
            <a:stretch>
              <a:fillRect l="-98048" t="-13842" r="-87464" b="-186699"/>
            </a:stretch>
          </a:blipFill>
        </p:spPr>
        <p:txBody>
          <a:bodyPr/>
          <a:lstStyle/>
          <a:p>
            <a:endParaRPr lang="en-GB"/>
          </a:p>
        </p:txBody>
      </p:sp>
      <p:sp>
        <p:nvSpPr>
          <p:cNvPr id="24" name="Freeform 24"/>
          <p:cNvSpPr/>
          <p:nvPr/>
        </p:nvSpPr>
        <p:spPr>
          <a:xfrm>
            <a:off x="9921618" y="7029262"/>
            <a:ext cx="3078814" cy="3078814"/>
          </a:xfrm>
          <a:custGeom>
            <a:avLst/>
            <a:gdLst/>
            <a:ahLst/>
            <a:cxnLst/>
            <a:rect l="l" t="t" r="r" b="b"/>
            <a:pathLst>
              <a:path w="3078814" h="3078814">
                <a:moveTo>
                  <a:pt x="0" y="0"/>
                </a:moveTo>
                <a:lnTo>
                  <a:pt x="3078814" y="0"/>
                </a:lnTo>
                <a:lnTo>
                  <a:pt x="3078814" y="3078814"/>
                </a:lnTo>
                <a:lnTo>
                  <a:pt x="0" y="3078814"/>
                </a:lnTo>
                <a:lnTo>
                  <a:pt x="0" y="0"/>
                </a:lnTo>
                <a:close/>
              </a:path>
            </a:pathLst>
          </a:custGeom>
          <a:blipFill>
            <a:blip r:embed="rId9"/>
            <a:stretch>
              <a:fillRect/>
            </a:stretch>
          </a:blipFill>
        </p:spPr>
        <p:txBody>
          <a:bodyPr/>
          <a:lstStyle/>
          <a:p>
            <a:endParaRPr lang="en-GB"/>
          </a:p>
        </p:txBody>
      </p:sp>
      <p:sp>
        <p:nvSpPr>
          <p:cNvPr id="25" name="TextBox 25"/>
          <p:cNvSpPr txBox="1"/>
          <p:nvPr/>
        </p:nvSpPr>
        <p:spPr>
          <a:xfrm>
            <a:off x="292717" y="7526598"/>
            <a:ext cx="1483370"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Mission</a:t>
            </a:r>
          </a:p>
        </p:txBody>
      </p:sp>
      <p:sp>
        <p:nvSpPr>
          <p:cNvPr id="26" name="TextBox 26"/>
          <p:cNvSpPr txBox="1"/>
          <p:nvPr/>
        </p:nvSpPr>
        <p:spPr>
          <a:xfrm>
            <a:off x="292717" y="4663383"/>
            <a:ext cx="8259583" cy="24917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God of peace,</a:t>
            </a:r>
          </a:p>
          <a:p>
            <a:pPr algn="l">
              <a:lnSpc>
                <a:spcPts val="3359"/>
              </a:lnSpc>
            </a:pPr>
            <a:r>
              <a:rPr lang="en-US" sz="2400">
                <a:solidFill>
                  <a:srgbClr val="222544"/>
                </a:solidFill>
                <a:latin typeface="Montserrat School"/>
                <a:ea typeface="Montserrat School"/>
                <a:cs typeface="Montserrat School"/>
                <a:sym typeface="Montserrat School"/>
              </a:rPr>
              <a:t>be close to all who are tired, afraid</a:t>
            </a:r>
          </a:p>
          <a:p>
            <a:pPr algn="l">
              <a:lnSpc>
                <a:spcPts val="3359"/>
              </a:lnSpc>
            </a:pPr>
            <a:r>
              <a:rPr lang="en-US" sz="2400">
                <a:solidFill>
                  <a:srgbClr val="222544"/>
                </a:solidFill>
                <a:latin typeface="Montserrat School"/>
                <a:ea typeface="Montserrat School"/>
                <a:cs typeface="Montserrat School"/>
                <a:sym typeface="Montserrat School"/>
              </a:rPr>
              <a:t>or without a safe home this winter.</a:t>
            </a:r>
          </a:p>
          <a:p>
            <a:pPr algn="l">
              <a:lnSpc>
                <a:spcPts val="3359"/>
              </a:lnSpc>
            </a:pPr>
            <a:r>
              <a:rPr lang="en-US" sz="2400">
                <a:solidFill>
                  <a:srgbClr val="222544"/>
                </a:solidFill>
                <a:latin typeface="Montserrat School"/>
                <a:ea typeface="Montserrat School"/>
                <a:cs typeface="Montserrat School"/>
                <a:sym typeface="Montserrat School"/>
              </a:rPr>
              <a:t>Give them strength, comfort and hope,</a:t>
            </a:r>
          </a:p>
          <a:p>
            <a:pPr algn="l">
              <a:lnSpc>
                <a:spcPts val="3359"/>
              </a:lnSpc>
            </a:pPr>
            <a:r>
              <a:rPr lang="en-US" sz="2400">
                <a:solidFill>
                  <a:srgbClr val="222544"/>
                </a:solidFill>
                <a:latin typeface="Montserrat School"/>
                <a:ea typeface="Montserrat School"/>
                <a:cs typeface="Montserrat School"/>
                <a:sym typeface="Montserrat School"/>
              </a:rPr>
              <a:t>and guide our world in the way of peace.</a:t>
            </a:r>
          </a:p>
          <a:p>
            <a:pPr algn="l">
              <a:lnSpc>
                <a:spcPts val="3359"/>
              </a:lnSpc>
            </a:pPr>
            <a:r>
              <a:rPr lang="en-US" sz="2400">
                <a:solidFill>
                  <a:srgbClr val="222544"/>
                </a:solidFill>
                <a:latin typeface="Montserrat School"/>
                <a:ea typeface="Montserrat School"/>
                <a:cs typeface="Montserrat School"/>
                <a:sym typeface="Montserrat School"/>
              </a:rPr>
              <a:t>Amen.</a:t>
            </a:r>
          </a:p>
        </p:txBody>
      </p:sp>
      <p:sp>
        <p:nvSpPr>
          <p:cNvPr id="27" name="TextBox 27"/>
          <p:cNvSpPr txBox="1"/>
          <p:nvPr/>
        </p:nvSpPr>
        <p:spPr>
          <a:xfrm>
            <a:off x="292717" y="1676343"/>
            <a:ext cx="8627040" cy="20726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Wh</a:t>
            </a:r>
            <a:r>
              <a:rPr lang="en-US" sz="2400" u="none">
                <a:solidFill>
                  <a:srgbClr val="222544"/>
                </a:solidFill>
                <a:latin typeface="Montserrat School"/>
                <a:ea typeface="Montserrat School"/>
                <a:cs typeface="Montserrat School"/>
                <a:sym typeface="Montserrat School"/>
              </a:rPr>
              <a:t>er</a:t>
            </a:r>
            <a:r>
              <a:rPr lang="en-US" sz="2400">
                <a:solidFill>
                  <a:srgbClr val="222544"/>
                </a:solidFill>
                <a:latin typeface="Montserrat School"/>
                <a:ea typeface="Montserrat School"/>
                <a:cs typeface="Montserrat School"/>
                <a:sym typeface="Montserrat School"/>
              </a:rPr>
              <a:t>e is Christ's peace especially needed tod</a:t>
            </a:r>
            <a:r>
              <a:rPr lang="en-US" sz="2400" u="none">
                <a:solidFill>
                  <a:srgbClr val="222544"/>
                </a:solidFill>
                <a:latin typeface="Montserrat School"/>
                <a:ea typeface="Montserrat School"/>
                <a:cs typeface="Montserrat School"/>
                <a:sym typeface="Montserrat School"/>
              </a:rPr>
              <a:t>a</a:t>
            </a:r>
            <a:r>
              <a:rPr lang="en-US" sz="2400">
                <a:solidFill>
                  <a:srgbClr val="222544"/>
                </a:solidFill>
                <a:latin typeface="Montserrat School"/>
                <a:ea typeface="Montserrat School"/>
                <a:cs typeface="Montserrat School"/>
                <a:sym typeface="Montserrat School"/>
              </a:rPr>
              <a:t>y?</a:t>
            </a:r>
          </a:p>
          <a:p>
            <a:pPr algn="l">
              <a:lnSpc>
                <a:spcPts val="3359"/>
              </a:lnSpc>
            </a:pPr>
            <a:r>
              <a:rPr lang="en-US" sz="2400">
                <a:solidFill>
                  <a:srgbClr val="222544"/>
                </a:solidFill>
                <a:latin typeface="Montserrat School"/>
                <a:ea typeface="Montserrat School"/>
                <a:cs typeface="Montserrat School"/>
                <a:sym typeface="Montserrat School"/>
              </a:rPr>
              <a:t>Take one minute of silence.</a:t>
            </a:r>
          </a:p>
          <a:p>
            <a:pPr algn="l">
              <a:lnSpc>
                <a:spcPts val="3359"/>
              </a:lnSpc>
            </a:pPr>
            <a:r>
              <a:rPr lang="en-US" sz="2400">
                <a:solidFill>
                  <a:srgbClr val="222544"/>
                </a:solidFill>
                <a:latin typeface="Montserrat School"/>
                <a:ea typeface="Montserrat School"/>
                <a:cs typeface="Montserrat School"/>
                <a:sym typeface="Montserrat School"/>
              </a:rPr>
              <a:t>Bring to God anything that is worrying or weighing on you. Then remember one person, community or place in our world that needs peace and pray for them.</a:t>
            </a:r>
          </a:p>
        </p:txBody>
      </p:sp>
      <p:sp>
        <p:nvSpPr>
          <p:cNvPr id="28" name="TextBox 28"/>
          <p:cNvSpPr txBox="1"/>
          <p:nvPr/>
        </p:nvSpPr>
        <p:spPr>
          <a:xfrm>
            <a:off x="292717" y="1155621"/>
            <a:ext cx="174158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Respond</a:t>
            </a:r>
          </a:p>
        </p:txBody>
      </p:sp>
      <p:sp>
        <p:nvSpPr>
          <p:cNvPr id="29" name="TextBox 29"/>
          <p:cNvSpPr txBox="1"/>
          <p:nvPr/>
        </p:nvSpPr>
        <p:spPr>
          <a:xfrm>
            <a:off x="292717" y="8088573"/>
            <a:ext cx="8627040" cy="16535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Be a peacemaker. Listen, pray</a:t>
            </a:r>
            <a:r>
              <a:rPr lang="en-US" sz="2400" u="none">
                <a:solidFill>
                  <a:srgbClr val="222544"/>
                </a:solidFill>
                <a:latin typeface="Montserrat School"/>
                <a:ea typeface="Montserrat School"/>
                <a:cs typeface="Montserrat School"/>
                <a:sym typeface="Montserrat School"/>
              </a:rPr>
              <a:t> for peace </a:t>
            </a:r>
            <a:r>
              <a:rPr lang="en-US" sz="2400">
                <a:solidFill>
                  <a:srgbClr val="222544"/>
                </a:solidFill>
                <a:latin typeface="Montserrat School"/>
                <a:ea typeface="Montserrat School"/>
                <a:cs typeface="Montserrat School"/>
                <a:sym typeface="Montserrat School"/>
              </a:rPr>
              <a:t>or check in with someone who may be carrying a burden.</a:t>
            </a:r>
          </a:p>
          <a:p>
            <a:pPr algn="l">
              <a:lnSpc>
                <a:spcPts val="3359"/>
              </a:lnSpc>
            </a:pPr>
            <a:r>
              <a:rPr lang="en-US" sz="2400">
                <a:solidFill>
                  <a:srgbClr val="222544"/>
                </a:solidFill>
                <a:latin typeface="Montserrat School"/>
                <a:ea typeface="Montserrat School"/>
                <a:cs typeface="Montserrat School"/>
                <a:sym typeface="Montserrat School"/>
              </a:rPr>
              <a:t>Could your school work together to help fundraise a </a:t>
            </a:r>
            <a:r>
              <a:rPr lang="en-US" sz="2400" b="1" u="sng">
                <a:solidFill>
                  <a:srgbClr val="222544"/>
                </a:solidFill>
                <a:latin typeface="Montserrat School Semi-Bold"/>
                <a:ea typeface="Montserrat School Semi-Bold"/>
                <a:cs typeface="Montserrat School Semi-Bold"/>
                <a:sym typeface="Montserrat School Semi-Bold"/>
                <a:hlinkClick r:id="rId10" tooltip="https://worldgifts.cafod.org.uk/products/rebuild-a-home-for-schools"/>
              </a:rPr>
              <a:t>Rebuild a home World Gift (£370) this Advent? </a:t>
            </a:r>
          </a:p>
        </p:txBody>
      </p:sp>
      <p:sp>
        <p:nvSpPr>
          <p:cNvPr id="30" name="TextBox 30"/>
          <p:cNvSpPr txBox="1"/>
          <p:nvPr/>
        </p:nvSpPr>
        <p:spPr>
          <a:xfrm>
            <a:off x="10334446" y="5952155"/>
            <a:ext cx="6586010" cy="815340"/>
          </a:xfrm>
          <a:prstGeom prst="rect">
            <a:avLst/>
          </a:prstGeom>
        </p:spPr>
        <p:txBody>
          <a:bodyPr lIns="0" tIns="0" rIns="0" bIns="0" rtlCol="0" anchor="t">
            <a:spAutoFit/>
          </a:bodyPr>
          <a:lstStyle/>
          <a:p>
            <a:pPr algn="l">
              <a:lnSpc>
                <a:spcPts val="3359"/>
              </a:lnSpc>
            </a:pPr>
            <a:r>
              <a:rPr lang="en-US" sz="2400" i="1">
                <a:solidFill>
                  <a:srgbClr val="222544"/>
                </a:solidFill>
                <a:latin typeface="Montserrat School Italics"/>
                <a:ea typeface="Montserrat School Italics"/>
                <a:cs typeface="Montserrat School Italics"/>
                <a:sym typeface="Montserrat School Italics"/>
              </a:rPr>
              <a:t>Tents</a:t>
            </a:r>
            <a:r>
              <a:rPr lang="en-US" sz="2400" i="1" u="none">
                <a:solidFill>
                  <a:srgbClr val="222544"/>
                </a:solidFill>
                <a:latin typeface="Montserrat School Italics"/>
                <a:ea typeface="Montserrat School Italics"/>
                <a:cs typeface="Montserrat School Italics"/>
                <a:sym typeface="Montserrat School Italics"/>
              </a:rPr>
              <a:t> </a:t>
            </a:r>
            <a:r>
              <a:rPr lang="en-US" sz="2400" i="1">
                <a:solidFill>
                  <a:srgbClr val="222544"/>
                </a:solidFill>
                <a:latin typeface="Montserrat School Italics"/>
                <a:ea typeface="Montserrat School Italics"/>
                <a:cs typeface="Montserrat School Italics"/>
                <a:sym typeface="Montserrat School Italics"/>
              </a:rPr>
              <a:t>in the Al Mas</a:t>
            </a:r>
            <a:r>
              <a:rPr lang="en-US" sz="2400" i="1" u="none">
                <a:solidFill>
                  <a:srgbClr val="222544"/>
                </a:solidFill>
                <a:latin typeface="Montserrat School Italics"/>
                <a:ea typeface="Montserrat School Italics"/>
                <a:cs typeface="Montserrat School Italics"/>
                <a:sym typeface="Montserrat School Italics"/>
              </a:rPr>
              <a:t>ri (Egypti</a:t>
            </a:r>
            <a:r>
              <a:rPr lang="en-US" sz="2400" i="1">
                <a:solidFill>
                  <a:srgbClr val="222544"/>
                </a:solidFill>
                <a:latin typeface="Montserrat School Italics"/>
                <a:ea typeface="Montserrat School Italics"/>
                <a:cs typeface="Montserrat School Italics"/>
                <a:sym typeface="Montserrat School Italics"/>
              </a:rPr>
              <a:t>a</a:t>
            </a:r>
            <a:r>
              <a:rPr lang="en-US" sz="2400" i="1" u="none">
                <a:solidFill>
                  <a:srgbClr val="222544"/>
                </a:solidFill>
                <a:latin typeface="Montserrat School Italics"/>
                <a:ea typeface="Montserrat School Italics"/>
                <a:cs typeface="Montserrat School Italics"/>
                <a:sym typeface="Montserrat School Italics"/>
              </a:rPr>
              <a:t>n</a:t>
            </a:r>
            <a:r>
              <a:rPr lang="en-US" sz="2400" i="1">
                <a:solidFill>
                  <a:srgbClr val="222544"/>
                </a:solidFill>
                <a:latin typeface="Montserrat School Italics"/>
                <a:ea typeface="Montserrat School Italics"/>
                <a:cs typeface="Montserrat School Italics"/>
                <a:sym typeface="Montserrat School Italics"/>
              </a:rPr>
              <a:t>)</a:t>
            </a:r>
            <a:r>
              <a:rPr lang="en-US" sz="2400" i="1" u="none">
                <a:solidFill>
                  <a:srgbClr val="222544"/>
                </a:solidFill>
                <a:latin typeface="Montserrat School Italics"/>
                <a:ea typeface="Montserrat School Italics"/>
                <a:cs typeface="Montserrat School Italics"/>
                <a:sym typeface="Montserrat School Italics"/>
              </a:rPr>
              <a:t> </a:t>
            </a:r>
            <a:r>
              <a:rPr lang="en-US" sz="2400" i="1">
                <a:solidFill>
                  <a:srgbClr val="222544"/>
                </a:solidFill>
                <a:latin typeface="Montserrat School Italics"/>
                <a:ea typeface="Montserrat School Italics"/>
                <a:cs typeface="Montserrat School Italics"/>
                <a:sym typeface="Montserrat School Italics"/>
              </a:rPr>
              <a:t>cam</a:t>
            </a:r>
            <a:r>
              <a:rPr lang="en-US" sz="2400" i="1" u="none">
                <a:solidFill>
                  <a:srgbClr val="222544"/>
                </a:solidFill>
                <a:latin typeface="Montserrat School Italics"/>
                <a:ea typeface="Montserrat School Italics"/>
                <a:cs typeface="Montserrat School Italics"/>
                <a:sym typeface="Montserrat School Italics"/>
              </a:rPr>
              <a:t>p, Gaza.</a:t>
            </a:r>
          </a:p>
        </p:txBody>
      </p:sp>
      <p:sp>
        <p:nvSpPr>
          <p:cNvPr id="31" name="Freeform 31"/>
          <p:cNvSpPr/>
          <p:nvPr/>
        </p:nvSpPr>
        <p:spPr>
          <a:xfrm rot="-1796527" flipV="1">
            <a:off x="8159392" y="8946037"/>
            <a:ext cx="1969216" cy="1189734"/>
          </a:xfrm>
          <a:custGeom>
            <a:avLst/>
            <a:gdLst/>
            <a:ahLst/>
            <a:cxnLst/>
            <a:rect l="l" t="t" r="r" b="b"/>
            <a:pathLst>
              <a:path w="1969216" h="1189734">
                <a:moveTo>
                  <a:pt x="0" y="1189735"/>
                </a:moveTo>
                <a:lnTo>
                  <a:pt x="1969216" y="1189735"/>
                </a:lnTo>
                <a:lnTo>
                  <a:pt x="1969216" y="0"/>
                </a:lnTo>
                <a:lnTo>
                  <a:pt x="0" y="0"/>
                </a:lnTo>
                <a:lnTo>
                  <a:pt x="0" y="1189735"/>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32" name="TextBox 32"/>
          <p:cNvSpPr txBox="1"/>
          <p:nvPr/>
        </p:nvSpPr>
        <p:spPr>
          <a:xfrm>
            <a:off x="292717" y="4187133"/>
            <a:ext cx="3808862"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Let us pray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10022651" y="2895622"/>
            <a:ext cx="7386699" cy="5087488"/>
            <a:chOff x="0" y="0"/>
            <a:chExt cx="1318249" cy="907926"/>
          </a:xfrm>
        </p:grpSpPr>
        <p:sp>
          <p:nvSpPr>
            <p:cNvPr id="7" name="Freeform 7"/>
            <p:cNvSpPr/>
            <p:nvPr/>
          </p:nvSpPr>
          <p:spPr>
            <a:xfrm>
              <a:off x="0" y="0"/>
              <a:ext cx="1318249" cy="907926"/>
            </a:xfrm>
            <a:custGeom>
              <a:avLst/>
              <a:gdLst/>
              <a:ahLst/>
              <a:cxnLst/>
              <a:rect l="l" t="t" r="r" b="b"/>
              <a:pathLst>
                <a:path w="1318249" h="907926">
                  <a:moveTo>
                    <a:pt x="0" y="0"/>
                  </a:moveTo>
                  <a:lnTo>
                    <a:pt x="1318249" y="0"/>
                  </a:lnTo>
                  <a:lnTo>
                    <a:pt x="1318249" y="907926"/>
                  </a:lnTo>
                  <a:lnTo>
                    <a:pt x="0" y="907926"/>
                  </a:lnTo>
                  <a:close/>
                </a:path>
              </a:pathLst>
            </a:custGeom>
            <a:blipFill>
              <a:blip r:embed="rId4"/>
              <a:stretch>
                <a:fillRect l="-1655" r="-1655"/>
              </a:stretch>
            </a:blipFill>
          </p:spPr>
          <p:txBody>
            <a:bodyPr/>
            <a:lstStyle/>
            <a:p>
              <a:endParaRPr lang="en-GB"/>
            </a:p>
          </p:txBody>
        </p:sp>
      </p:grpSp>
      <p:sp>
        <p:nvSpPr>
          <p:cNvPr id="8" name="Freeform 8"/>
          <p:cNvSpPr/>
          <p:nvPr/>
        </p:nvSpPr>
        <p:spPr>
          <a:xfrm rot="-5400000">
            <a:off x="11492989" y="518993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5"/>
                </a:ext>
              </a:extLst>
            </a:blip>
            <a:stretch>
              <a:fillRect l="-279" t="-171027" r="-1768" b="-487889"/>
            </a:stretch>
          </a:blipFill>
        </p:spPr>
        <p:txBody>
          <a:bodyPr/>
          <a:lstStyle/>
          <a:p>
            <a:endParaRPr lang="en-GB"/>
          </a:p>
        </p:txBody>
      </p:sp>
      <p:grpSp>
        <p:nvGrpSpPr>
          <p:cNvPr id="9" name="Group 9"/>
          <p:cNvGrpSpPr/>
          <p:nvPr/>
        </p:nvGrpSpPr>
        <p:grpSpPr>
          <a:xfrm>
            <a:off x="-849805" y="-234640"/>
            <a:ext cx="12431102" cy="1261816"/>
            <a:chOff x="0" y="0"/>
            <a:chExt cx="16574803" cy="1682422"/>
          </a:xfrm>
        </p:grpSpPr>
        <p:grpSp>
          <p:nvGrpSpPr>
            <p:cNvPr id="10" name="Group 10"/>
            <p:cNvGrpSpPr/>
            <p:nvPr/>
          </p:nvGrpSpPr>
          <p:grpSpPr>
            <a:xfrm>
              <a:off x="0" y="0"/>
              <a:ext cx="16574803" cy="1682422"/>
              <a:chOff x="0" y="0"/>
              <a:chExt cx="3274035" cy="332330"/>
            </a:xfrm>
          </p:grpSpPr>
          <p:sp>
            <p:nvSpPr>
              <p:cNvPr id="11" name="Freeform 11"/>
              <p:cNvSpPr/>
              <p:nvPr/>
            </p:nvSpPr>
            <p:spPr>
              <a:xfrm>
                <a:off x="0" y="0"/>
                <a:ext cx="3274035" cy="332330"/>
              </a:xfrm>
              <a:custGeom>
                <a:avLst/>
                <a:gdLst/>
                <a:ahLst/>
                <a:cxnLst/>
                <a:rect l="l" t="t" r="r" b="b"/>
                <a:pathLst>
                  <a:path w="3274035" h="332330">
                    <a:moveTo>
                      <a:pt x="3070835" y="0"/>
                    </a:moveTo>
                    <a:cubicBezTo>
                      <a:pt x="3183059" y="0"/>
                      <a:pt x="3274035" y="74395"/>
                      <a:pt x="3274035" y="166165"/>
                    </a:cubicBezTo>
                    <a:cubicBezTo>
                      <a:pt x="3274035" y="257936"/>
                      <a:pt x="3183059" y="332330"/>
                      <a:pt x="3070835" y="332330"/>
                    </a:cubicBezTo>
                    <a:lnTo>
                      <a:pt x="203200" y="332330"/>
                    </a:lnTo>
                    <a:cubicBezTo>
                      <a:pt x="90976" y="332330"/>
                      <a:pt x="0" y="257936"/>
                      <a:pt x="0" y="166165"/>
                    </a:cubicBezTo>
                    <a:cubicBezTo>
                      <a:pt x="0" y="74395"/>
                      <a:pt x="90976" y="0"/>
                      <a:pt x="203200" y="0"/>
                    </a:cubicBezTo>
                    <a:close/>
                  </a:path>
                </a:pathLst>
              </a:custGeom>
              <a:solidFill>
                <a:srgbClr val="222544"/>
              </a:solidFill>
            </p:spPr>
            <p:txBody>
              <a:bodyPr/>
              <a:lstStyle/>
              <a:p>
                <a:endParaRPr lang="en-GB"/>
              </a:p>
            </p:txBody>
          </p:sp>
          <p:sp>
            <p:nvSpPr>
              <p:cNvPr id="12" name="TextBox 12"/>
              <p:cNvSpPr txBox="1"/>
              <p:nvPr/>
            </p:nvSpPr>
            <p:spPr>
              <a:xfrm>
                <a:off x="0" y="-38100"/>
                <a:ext cx="3274035" cy="370430"/>
              </a:xfrm>
              <a:prstGeom prst="rect">
                <a:avLst/>
              </a:prstGeom>
            </p:spPr>
            <p:txBody>
              <a:bodyPr lIns="50800" tIns="50800" rIns="50800" bIns="50800" rtlCol="0" anchor="ctr"/>
              <a:lstStyle/>
              <a:p>
                <a:pPr algn="l">
                  <a:lnSpc>
                    <a:spcPts val="2659"/>
                  </a:lnSpc>
                </a:pPr>
                <a:endParaRPr/>
              </a:p>
            </p:txBody>
          </p:sp>
        </p:grpSp>
        <p:sp>
          <p:nvSpPr>
            <p:cNvPr id="13" name="Freeform 13"/>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4" name="TextBox 14"/>
            <p:cNvSpPr txBox="1"/>
            <p:nvPr/>
          </p:nvSpPr>
          <p:spPr>
            <a:xfrm>
              <a:off x="1826614" y="605329"/>
              <a:ext cx="14748189"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Thursday 10 December - Second week of Advent </a:t>
              </a:r>
            </a:p>
          </p:txBody>
        </p:sp>
      </p:grpSp>
      <p:sp>
        <p:nvSpPr>
          <p:cNvPr id="15" name="Freeform 15"/>
          <p:cNvSpPr/>
          <p:nvPr/>
        </p:nvSpPr>
        <p:spPr>
          <a:xfrm rot="-2824302">
            <a:off x="8876885" y="-249617"/>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sp>
        <p:nvSpPr>
          <p:cNvPr id="16" name="Freeform 16"/>
          <p:cNvSpPr/>
          <p:nvPr/>
        </p:nvSpPr>
        <p:spPr>
          <a:xfrm rot="-2924229" flipH="1">
            <a:off x="10123047" y="7410139"/>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5"/>
                </a:ext>
              </a:extLst>
            </a:blip>
            <a:stretch>
              <a:fillRect l="-98048" t="-13842" r="-87464" b="-186699"/>
            </a:stretch>
          </a:blipFill>
        </p:spPr>
        <p:txBody>
          <a:bodyPr/>
          <a:lstStyle/>
          <a:p>
            <a:endParaRPr lang="en-GB"/>
          </a:p>
        </p:txBody>
      </p:sp>
      <p:grpSp>
        <p:nvGrpSpPr>
          <p:cNvPr id="17" name="Group 17"/>
          <p:cNvGrpSpPr/>
          <p:nvPr/>
        </p:nvGrpSpPr>
        <p:grpSpPr>
          <a:xfrm>
            <a:off x="15297383" y="7375040"/>
            <a:ext cx="2872920" cy="3936489"/>
            <a:chOff x="0" y="0"/>
            <a:chExt cx="3830560" cy="5248653"/>
          </a:xfrm>
        </p:grpSpPr>
        <p:grpSp>
          <p:nvGrpSpPr>
            <p:cNvPr id="18" name="Group 18"/>
            <p:cNvGrpSpPr/>
            <p:nvPr/>
          </p:nvGrpSpPr>
          <p:grpSpPr>
            <a:xfrm>
              <a:off x="278847" y="0"/>
              <a:ext cx="3461086" cy="3461086"/>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20" name="TextBox 2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1" name="Freeform 21"/>
            <p:cNvSpPr/>
            <p:nvPr/>
          </p:nvSpPr>
          <p:spPr>
            <a:xfrm>
              <a:off x="361482" y="613793"/>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2" name="Freeform 22"/>
            <p:cNvSpPr/>
            <p:nvPr/>
          </p:nvSpPr>
          <p:spPr>
            <a:xfrm>
              <a:off x="1052836" y="613793"/>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3" name="TextBox 23"/>
            <p:cNvSpPr txBox="1"/>
            <p:nvPr/>
          </p:nvSpPr>
          <p:spPr>
            <a:xfrm>
              <a:off x="470653" y="997177"/>
              <a:ext cx="3269279" cy="1213120"/>
            </a:xfrm>
            <a:prstGeom prst="rect">
              <a:avLst/>
            </a:prstGeom>
          </p:spPr>
          <p:txBody>
            <a:bodyPr lIns="0" tIns="0" rIns="0" bIns="0" rtlCol="0" anchor="t">
              <a:spAutoFit/>
            </a:bodyPr>
            <a:lstStyle/>
            <a:p>
              <a:pPr algn="ctr">
                <a:lnSpc>
                  <a:spcPts val="7601"/>
                </a:lnSpc>
              </a:pPr>
              <a:r>
                <a:rPr lang="en-US" sz="5429" b="1">
                  <a:solidFill>
                    <a:srgbClr val="FFFFFF"/>
                  </a:solidFill>
                  <a:latin typeface="Montserrat School Semi-Bold"/>
                  <a:ea typeface="Montserrat School Semi-Bold"/>
                  <a:cs typeface="Montserrat School Semi-Bold"/>
                  <a:sym typeface="Montserrat School Semi-Bold"/>
                </a:rPr>
                <a:t>Peace</a:t>
              </a:r>
            </a:p>
          </p:txBody>
        </p:sp>
        <p:sp>
          <p:nvSpPr>
            <p:cNvPr id="24" name="Freeform 24"/>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sp>
        <p:nvSpPr>
          <p:cNvPr id="25" name="TextBox 25"/>
          <p:cNvSpPr txBox="1"/>
          <p:nvPr/>
        </p:nvSpPr>
        <p:spPr>
          <a:xfrm>
            <a:off x="454549" y="2063461"/>
            <a:ext cx="8247676" cy="1153795"/>
          </a:xfrm>
          <a:prstGeom prst="rect">
            <a:avLst/>
          </a:prstGeom>
        </p:spPr>
        <p:txBody>
          <a:bodyPr lIns="0" tIns="0" rIns="0" bIns="0" rtlCol="0" anchor="t">
            <a:spAutoFit/>
          </a:bodyPr>
          <a:lstStyle/>
          <a:p>
            <a:pPr algn="ctr">
              <a:lnSpc>
                <a:spcPts val="3080"/>
              </a:lnSpc>
            </a:pPr>
            <a:r>
              <a:rPr lang="en-US" sz="2200">
                <a:solidFill>
                  <a:srgbClr val="222544"/>
                </a:solidFill>
                <a:latin typeface="Montserrat School"/>
                <a:ea typeface="Montserrat School"/>
                <a:cs typeface="Montserrat School"/>
                <a:sym typeface="Montserrat School"/>
              </a:rPr>
              <a:t>“The Lord is kind and full of compassion, slow to anger, abounding in love.” </a:t>
            </a:r>
          </a:p>
          <a:p>
            <a:pPr algn="ctr">
              <a:lnSpc>
                <a:spcPts val="3080"/>
              </a:lnSpc>
            </a:pPr>
            <a:r>
              <a:rPr lang="en-US" sz="2200">
                <a:solidFill>
                  <a:srgbClr val="222544"/>
                </a:solidFill>
                <a:latin typeface="Montserrat School"/>
                <a:ea typeface="Montserrat School"/>
                <a:cs typeface="Montserrat School"/>
                <a:sym typeface="Montserrat School"/>
              </a:rPr>
              <a:t>Psalm 144:8</a:t>
            </a:r>
          </a:p>
        </p:txBody>
      </p:sp>
      <p:sp>
        <p:nvSpPr>
          <p:cNvPr id="26" name="TextBox 26"/>
          <p:cNvSpPr txBox="1"/>
          <p:nvPr/>
        </p:nvSpPr>
        <p:spPr>
          <a:xfrm>
            <a:off x="281827" y="1480120"/>
            <a:ext cx="3460706"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The Word</a:t>
            </a:r>
          </a:p>
        </p:txBody>
      </p:sp>
      <p:sp>
        <p:nvSpPr>
          <p:cNvPr id="27" name="TextBox 27"/>
          <p:cNvSpPr txBox="1"/>
          <p:nvPr/>
        </p:nvSpPr>
        <p:spPr>
          <a:xfrm>
            <a:off x="281827" y="3133848"/>
            <a:ext cx="202093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Reflection</a:t>
            </a:r>
          </a:p>
        </p:txBody>
      </p:sp>
      <p:sp>
        <p:nvSpPr>
          <p:cNvPr id="28" name="TextBox 28"/>
          <p:cNvSpPr txBox="1"/>
          <p:nvPr/>
        </p:nvSpPr>
        <p:spPr>
          <a:xfrm>
            <a:off x="281827" y="3743448"/>
            <a:ext cx="8593120" cy="5821675"/>
          </a:xfrm>
          <a:prstGeom prst="rect">
            <a:avLst/>
          </a:prstGeom>
        </p:spPr>
        <p:txBody>
          <a:bodyPr lIns="0" tIns="0" rIns="0" bIns="0" rtlCol="0" anchor="t">
            <a:spAutoFit/>
          </a:bodyPr>
          <a:lstStyle/>
          <a:p>
            <a:pPr algn="l">
              <a:lnSpc>
                <a:spcPts val="3045"/>
              </a:lnSpc>
            </a:pPr>
            <a:r>
              <a:rPr lang="en-US" sz="2175">
                <a:solidFill>
                  <a:srgbClr val="222544"/>
                </a:solidFill>
                <a:latin typeface="Montserrat School"/>
                <a:ea typeface="Montserrat School"/>
                <a:cs typeface="Montserrat School"/>
                <a:sym typeface="Montserrat School"/>
              </a:rPr>
              <a:t>Today's Psalm reminds us that God is kind, compassionate and full of love. </a:t>
            </a:r>
          </a:p>
          <a:p>
            <a:pPr algn="l">
              <a:lnSpc>
                <a:spcPts val="3045"/>
              </a:lnSpc>
            </a:pPr>
            <a:r>
              <a:rPr lang="en-US" sz="2175">
                <a:solidFill>
                  <a:srgbClr val="222544"/>
                </a:solidFill>
                <a:latin typeface="Montserrat School"/>
                <a:ea typeface="Montserrat School"/>
                <a:cs typeface="Montserrat School"/>
                <a:sym typeface="Montserrat School"/>
              </a:rPr>
              <a:t>We are called to show that same compassion to others.</a:t>
            </a:r>
          </a:p>
          <a:p>
            <a:pPr algn="l">
              <a:lnSpc>
                <a:spcPts val="2380"/>
              </a:lnSpc>
            </a:pPr>
            <a:endParaRPr lang="en-US" sz="2175">
              <a:solidFill>
                <a:srgbClr val="222544"/>
              </a:solidFill>
              <a:latin typeface="Montserrat School"/>
              <a:ea typeface="Montserrat School"/>
              <a:cs typeface="Montserrat School"/>
              <a:sym typeface="Montserrat School"/>
            </a:endParaRPr>
          </a:p>
          <a:p>
            <a:pPr algn="l">
              <a:lnSpc>
                <a:spcPts val="3045"/>
              </a:lnSpc>
            </a:pPr>
            <a:r>
              <a:rPr lang="en-US" sz="2175">
                <a:solidFill>
                  <a:srgbClr val="222544"/>
                </a:solidFill>
                <a:latin typeface="Montserrat School"/>
                <a:ea typeface="Montserrat School"/>
                <a:cs typeface="Montserrat School"/>
                <a:sym typeface="Montserrat School"/>
              </a:rPr>
              <a:t>Today is Human Rights Day. Every person is special and deserves to be treated with dignity and respect. </a:t>
            </a:r>
          </a:p>
          <a:p>
            <a:pPr algn="l">
              <a:lnSpc>
                <a:spcPts val="3045"/>
              </a:lnSpc>
            </a:pPr>
            <a:r>
              <a:rPr lang="en-US" sz="2175">
                <a:solidFill>
                  <a:srgbClr val="222544"/>
                </a:solidFill>
                <a:latin typeface="Montserrat School"/>
                <a:ea typeface="Montserrat School"/>
                <a:cs typeface="Montserrat School"/>
                <a:sym typeface="Montserrat School"/>
              </a:rPr>
              <a:t>Yet around the world, many people are denied their rights or do not have the basic things they need to flourish.</a:t>
            </a:r>
          </a:p>
          <a:p>
            <a:pPr algn="l">
              <a:lnSpc>
                <a:spcPts val="2380"/>
              </a:lnSpc>
            </a:pPr>
            <a:endParaRPr lang="en-US" sz="2175">
              <a:solidFill>
                <a:srgbClr val="222544"/>
              </a:solidFill>
              <a:latin typeface="Montserrat School"/>
              <a:ea typeface="Montserrat School"/>
              <a:cs typeface="Montserrat School"/>
              <a:sym typeface="Montserrat School"/>
            </a:endParaRPr>
          </a:p>
          <a:p>
            <a:pPr algn="l">
              <a:lnSpc>
                <a:spcPts val="3045"/>
              </a:lnSpc>
            </a:pPr>
            <a:r>
              <a:rPr lang="en-US" sz="2175">
                <a:solidFill>
                  <a:srgbClr val="222544"/>
                </a:solidFill>
                <a:latin typeface="Montserrat School"/>
                <a:ea typeface="Montserrat School"/>
                <a:cs typeface="Montserrat School"/>
                <a:sym typeface="Montserrat School"/>
              </a:rPr>
              <a:t>Catholic Social Teaching teaches us that every person is made in the image and likeness of God and has equal dignity. Our faith calls us to notice injustice, stand alongside others and work for change.</a:t>
            </a:r>
          </a:p>
          <a:p>
            <a:pPr algn="l">
              <a:lnSpc>
                <a:spcPts val="2380"/>
              </a:lnSpc>
            </a:pPr>
            <a:endParaRPr lang="en-US" sz="2175">
              <a:solidFill>
                <a:srgbClr val="222544"/>
              </a:solidFill>
              <a:latin typeface="Montserrat School"/>
              <a:ea typeface="Montserrat School"/>
              <a:cs typeface="Montserrat School"/>
              <a:sym typeface="Montserrat School"/>
            </a:endParaRPr>
          </a:p>
          <a:p>
            <a:pPr algn="l">
              <a:lnSpc>
                <a:spcPts val="3045"/>
              </a:lnSpc>
            </a:pPr>
            <a:r>
              <a:rPr lang="en-US" sz="2175">
                <a:solidFill>
                  <a:srgbClr val="222544"/>
                </a:solidFill>
                <a:latin typeface="Montserrat School"/>
                <a:ea typeface="Montserrat School"/>
                <a:cs typeface="Montserrat School"/>
                <a:sym typeface="Montserrat School"/>
              </a:rPr>
              <a:t>How can we help build a world where everyone's dignity and rights are respected?</a:t>
            </a:r>
          </a:p>
        </p:txBody>
      </p:sp>
      <p:sp>
        <p:nvSpPr>
          <p:cNvPr id="29" name="TextBox 29"/>
          <p:cNvSpPr txBox="1"/>
          <p:nvPr/>
        </p:nvSpPr>
        <p:spPr>
          <a:xfrm>
            <a:off x="281827" y="1114995"/>
            <a:ext cx="8420398" cy="422275"/>
          </a:xfrm>
          <a:prstGeom prst="rect">
            <a:avLst/>
          </a:prstGeom>
        </p:spPr>
        <p:txBody>
          <a:bodyPr lIns="0" tIns="0" rIns="0" bIns="0" rtlCol="0" anchor="t">
            <a:spAutoFit/>
          </a:bodyPr>
          <a:lstStyle/>
          <a:p>
            <a:pPr algn="ctr">
              <a:lnSpc>
                <a:spcPts val="3500"/>
              </a:lnSpc>
            </a:pPr>
            <a:r>
              <a:rPr lang="en-US" sz="2500" b="1">
                <a:solidFill>
                  <a:srgbClr val="222544"/>
                </a:solidFill>
                <a:latin typeface="Montserrat School Semi-Bold"/>
                <a:ea typeface="Montserrat School Semi-Bold"/>
                <a:cs typeface="Montserrat School Semi-Bold"/>
                <a:sym typeface="Montserrat School Semi-Bold"/>
              </a:rPr>
              <a:t>Human Rights Day</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9977163" y="1349613"/>
            <a:ext cx="7477673" cy="3965934"/>
            <a:chOff x="0" y="0"/>
            <a:chExt cx="1257166" cy="666763"/>
          </a:xfrm>
        </p:grpSpPr>
        <p:sp>
          <p:nvSpPr>
            <p:cNvPr id="7" name="Freeform 7"/>
            <p:cNvSpPr/>
            <p:nvPr/>
          </p:nvSpPr>
          <p:spPr>
            <a:xfrm>
              <a:off x="0" y="0"/>
              <a:ext cx="1257166" cy="666763"/>
            </a:xfrm>
            <a:custGeom>
              <a:avLst/>
              <a:gdLst/>
              <a:ahLst/>
              <a:cxnLst/>
              <a:rect l="l" t="t" r="r" b="b"/>
              <a:pathLst>
                <a:path w="1257166" h="666763">
                  <a:moveTo>
                    <a:pt x="0" y="0"/>
                  </a:moveTo>
                  <a:lnTo>
                    <a:pt x="1257166" y="0"/>
                  </a:lnTo>
                  <a:lnTo>
                    <a:pt x="1257166" y="666763"/>
                  </a:lnTo>
                  <a:lnTo>
                    <a:pt x="0" y="666763"/>
                  </a:lnTo>
                  <a:close/>
                </a:path>
              </a:pathLst>
            </a:custGeom>
            <a:blipFill>
              <a:blip r:embed="rId4"/>
              <a:stretch>
                <a:fillRect t="-20705" b="-20705"/>
              </a:stretch>
            </a:blipFill>
          </p:spPr>
          <p:txBody>
            <a:bodyPr/>
            <a:lstStyle/>
            <a:p>
              <a:endParaRPr lang="en-GB"/>
            </a:p>
          </p:txBody>
        </p:sp>
      </p:grpSp>
      <p:grpSp>
        <p:nvGrpSpPr>
          <p:cNvPr id="8" name="Group 8"/>
          <p:cNvGrpSpPr/>
          <p:nvPr/>
        </p:nvGrpSpPr>
        <p:grpSpPr>
          <a:xfrm>
            <a:off x="-849805" y="-234640"/>
            <a:ext cx="12431102" cy="1261816"/>
            <a:chOff x="0" y="0"/>
            <a:chExt cx="16574803" cy="1682422"/>
          </a:xfrm>
        </p:grpSpPr>
        <p:grpSp>
          <p:nvGrpSpPr>
            <p:cNvPr id="9" name="Group 9"/>
            <p:cNvGrpSpPr/>
            <p:nvPr/>
          </p:nvGrpSpPr>
          <p:grpSpPr>
            <a:xfrm>
              <a:off x="0" y="0"/>
              <a:ext cx="16574803" cy="1682422"/>
              <a:chOff x="0" y="0"/>
              <a:chExt cx="3274035" cy="332330"/>
            </a:xfrm>
          </p:grpSpPr>
          <p:sp>
            <p:nvSpPr>
              <p:cNvPr id="10" name="Freeform 10"/>
              <p:cNvSpPr/>
              <p:nvPr/>
            </p:nvSpPr>
            <p:spPr>
              <a:xfrm>
                <a:off x="0" y="0"/>
                <a:ext cx="3274035" cy="332330"/>
              </a:xfrm>
              <a:custGeom>
                <a:avLst/>
                <a:gdLst/>
                <a:ahLst/>
                <a:cxnLst/>
                <a:rect l="l" t="t" r="r" b="b"/>
                <a:pathLst>
                  <a:path w="3274035" h="332330">
                    <a:moveTo>
                      <a:pt x="3070835" y="0"/>
                    </a:moveTo>
                    <a:cubicBezTo>
                      <a:pt x="3183059" y="0"/>
                      <a:pt x="3274035" y="74395"/>
                      <a:pt x="3274035" y="166165"/>
                    </a:cubicBezTo>
                    <a:cubicBezTo>
                      <a:pt x="3274035" y="257936"/>
                      <a:pt x="3183059" y="332330"/>
                      <a:pt x="3070835" y="332330"/>
                    </a:cubicBezTo>
                    <a:lnTo>
                      <a:pt x="203200" y="332330"/>
                    </a:lnTo>
                    <a:cubicBezTo>
                      <a:pt x="90976" y="332330"/>
                      <a:pt x="0" y="257936"/>
                      <a:pt x="0" y="166165"/>
                    </a:cubicBezTo>
                    <a:cubicBezTo>
                      <a:pt x="0" y="74395"/>
                      <a:pt x="90976" y="0"/>
                      <a:pt x="203200" y="0"/>
                    </a:cubicBezTo>
                    <a:close/>
                  </a:path>
                </a:pathLst>
              </a:custGeom>
              <a:solidFill>
                <a:srgbClr val="222544"/>
              </a:solidFill>
            </p:spPr>
            <p:txBody>
              <a:bodyPr/>
              <a:lstStyle/>
              <a:p>
                <a:endParaRPr lang="en-GB"/>
              </a:p>
            </p:txBody>
          </p:sp>
          <p:sp>
            <p:nvSpPr>
              <p:cNvPr id="11" name="TextBox 11"/>
              <p:cNvSpPr txBox="1"/>
              <p:nvPr/>
            </p:nvSpPr>
            <p:spPr>
              <a:xfrm>
                <a:off x="0" y="-38100"/>
                <a:ext cx="3274035" cy="370430"/>
              </a:xfrm>
              <a:prstGeom prst="rect">
                <a:avLst/>
              </a:prstGeom>
            </p:spPr>
            <p:txBody>
              <a:bodyPr lIns="50800" tIns="50800" rIns="50800" bIns="50800" rtlCol="0" anchor="ctr"/>
              <a:lstStyle/>
              <a:p>
                <a:pPr algn="l">
                  <a:lnSpc>
                    <a:spcPts val="2659"/>
                  </a:lnSpc>
                </a:pPr>
                <a:endParaRPr/>
              </a:p>
            </p:txBody>
          </p:sp>
        </p:grpSp>
        <p:sp>
          <p:nvSpPr>
            <p:cNvPr id="12" name="Freeform 12"/>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 name="TextBox 13"/>
            <p:cNvSpPr txBox="1"/>
            <p:nvPr/>
          </p:nvSpPr>
          <p:spPr>
            <a:xfrm>
              <a:off x="1826614" y="605329"/>
              <a:ext cx="14748189"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Thursday 10 December - Second week of Advent </a:t>
              </a:r>
            </a:p>
          </p:txBody>
        </p:sp>
      </p:grpSp>
      <p:grpSp>
        <p:nvGrpSpPr>
          <p:cNvPr id="14" name="Group 14"/>
          <p:cNvGrpSpPr/>
          <p:nvPr/>
        </p:nvGrpSpPr>
        <p:grpSpPr>
          <a:xfrm>
            <a:off x="15297383" y="7375040"/>
            <a:ext cx="2872920" cy="3936489"/>
            <a:chOff x="0" y="0"/>
            <a:chExt cx="3830560" cy="5248653"/>
          </a:xfrm>
        </p:grpSpPr>
        <p:grpSp>
          <p:nvGrpSpPr>
            <p:cNvPr id="15" name="Group 15"/>
            <p:cNvGrpSpPr/>
            <p:nvPr/>
          </p:nvGrpSpPr>
          <p:grpSpPr>
            <a:xfrm>
              <a:off x="278847" y="0"/>
              <a:ext cx="3461086" cy="3461086"/>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17" name="TextBox 1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8" name="Freeform 18"/>
            <p:cNvSpPr/>
            <p:nvPr/>
          </p:nvSpPr>
          <p:spPr>
            <a:xfrm>
              <a:off x="361482" y="613793"/>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9" name="Freeform 19"/>
            <p:cNvSpPr/>
            <p:nvPr/>
          </p:nvSpPr>
          <p:spPr>
            <a:xfrm>
              <a:off x="1052836" y="613793"/>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0" name="TextBox 20"/>
            <p:cNvSpPr txBox="1"/>
            <p:nvPr/>
          </p:nvSpPr>
          <p:spPr>
            <a:xfrm>
              <a:off x="470653" y="997177"/>
              <a:ext cx="3269279" cy="1213120"/>
            </a:xfrm>
            <a:prstGeom prst="rect">
              <a:avLst/>
            </a:prstGeom>
          </p:spPr>
          <p:txBody>
            <a:bodyPr lIns="0" tIns="0" rIns="0" bIns="0" rtlCol="0" anchor="t">
              <a:spAutoFit/>
            </a:bodyPr>
            <a:lstStyle/>
            <a:p>
              <a:pPr algn="ctr">
                <a:lnSpc>
                  <a:spcPts val="7601"/>
                </a:lnSpc>
              </a:pPr>
              <a:r>
                <a:rPr lang="en-US" sz="5429" b="1">
                  <a:solidFill>
                    <a:srgbClr val="FFFFFF"/>
                  </a:solidFill>
                  <a:latin typeface="Montserrat School Semi-Bold"/>
                  <a:ea typeface="Montserrat School Semi-Bold"/>
                  <a:cs typeface="Montserrat School Semi-Bold"/>
                  <a:sym typeface="Montserrat School Semi-Bold"/>
                </a:rPr>
                <a:t>Peace</a:t>
              </a:r>
            </a:p>
          </p:txBody>
        </p:sp>
        <p:sp>
          <p:nvSpPr>
            <p:cNvPr id="21" name="Freeform 21"/>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sp>
        <p:nvSpPr>
          <p:cNvPr id="22" name="Freeform 22"/>
          <p:cNvSpPr/>
          <p:nvPr/>
        </p:nvSpPr>
        <p:spPr>
          <a:xfrm rot="-5400000">
            <a:off x="13757640" y="2925288"/>
            <a:ext cx="7041277" cy="1588695"/>
          </a:xfrm>
          <a:custGeom>
            <a:avLst/>
            <a:gdLst/>
            <a:ahLst/>
            <a:cxnLst/>
            <a:rect l="l" t="t" r="r" b="b"/>
            <a:pathLst>
              <a:path w="7041277" h="1588695">
                <a:moveTo>
                  <a:pt x="0" y="0"/>
                </a:moveTo>
                <a:lnTo>
                  <a:pt x="7041277" y="0"/>
                </a:lnTo>
                <a:lnTo>
                  <a:pt x="7041277" y="1588694"/>
                </a:lnTo>
                <a:lnTo>
                  <a:pt x="0" y="1588694"/>
                </a:lnTo>
                <a:lnTo>
                  <a:pt x="0" y="0"/>
                </a:lnTo>
                <a:close/>
              </a:path>
            </a:pathLst>
          </a:custGeom>
          <a:blipFill>
            <a:blip>
              <a:extLst>
                <a:ext uri="{96DAC541-7B7A-43D3-8B79-37D633B846F1}">
                  <asvg:svgBlip xmlns:asvg="http://schemas.microsoft.com/office/drawing/2016/SVG/main" r:embed="rId8"/>
                </a:ext>
              </a:extLst>
            </a:blip>
            <a:stretch>
              <a:fillRect l="-64244" t="-166941" r="-2896" b="-473843"/>
            </a:stretch>
          </a:blipFill>
        </p:spPr>
        <p:txBody>
          <a:bodyPr/>
          <a:lstStyle/>
          <a:p>
            <a:endParaRPr lang="en-GB"/>
          </a:p>
        </p:txBody>
      </p:sp>
      <p:sp>
        <p:nvSpPr>
          <p:cNvPr id="23" name="Freeform 23"/>
          <p:cNvSpPr/>
          <p:nvPr/>
        </p:nvSpPr>
        <p:spPr>
          <a:xfrm rot="-2630996">
            <a:off x="9490894" y="-826996"/>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8"/>
                </a:ext>
              </a:extLst>
            </a:blip>
            <a:stretch>
              <a:fillRect l="-238232" t="-16109" b="-233656"/>
            </a:stretch>
          </a:blipFill>
        </p:spPr>
        <p:txBody>
          <a:bodyPr/>
          <a:lstStyle/>
          <a:p>
            <a:endParaRPr lang="en-GB"/>
          </a:p>
        </p:txBody>
      </p:sp>
      <p:sp>
        <p:nvSpPr>
          <p:cNvPr id="24" name="Freeform 24"/>
          <p:cNvSpPr/>
          <p:nvPr/>
        </p:nvSpPr>
        <p:spPr>
          <a:xfrm rot="-2924229" flipH="1">
            <a:off x="11935447" y="6269336"/>
            <a:ext cx="4485859" cy="4261531"/>
          </a:xfrm>
          <a:custGeom>
            <a:avLst/>
            <a:gdLst/>
            <a:ahLst/>
            <a:cxnLst/>
            <a:rect l="l" t="t" r="r" b="b"/>
            <a:pathLst>
              <a:path w="4485859" h="4261531">
                <a:moveTo>
                  <a:pt x="4485859" y="0"/>
                </a:moveTo>
                <a:lnTo>
                  <a:pt x="0" y="0"/>
                </a:lnTo>
                <a:lnTo>
                  <a:pt x="0" y="4261530"/>
                </a:lnTo>
                <a:lnTo>
                  <a:pt x="4485859" y="4261530"/>
                </a:lnTo>
                <a:lnTo>
                  <a:pt x="4485859" y="0"/>
                </a:lnTo>
                <a:close/>
              </a:path>
            </a:pathLst>
          </a:custGeom>
          <a:blipFill>
            <a:blip>
              <a:extLst>
                <a:ext uri="{96DAC541-7B7A-43D3-8B79-37D633B846F1}">
                  <asvg:svgBlip xmlns:asvg="http://schemas.microsoft.com/office/drawing/2016/SVG/main" r:embed="rId8"/>
                </a:ext>
              </a:extLst>
            </a:blip>
            <a:stretch>
              <a:fillRect l="-98048" t="-13842" r="-87464" b="-186699"/>
            </a:stretch>
          </a:blipFill>
        </p:spPr>
        <p:txBody>
          <a:bodyPr/>
          <a:lstStyle/>
          <a:p>
            <a:endParaRPr lang="en-GB"/>
          </a:p>
        </p:txBody>
      </p:sp>
      <p:sp>
        <p:nvSpPr>
          <p:cNvPr id="25" name="Freeform 25"/>
          <p:cNvSpPr/>
          <p:nvPr/>
        </p:nvSpPr>
        <p:spPr>
          <a:xfrm>
            <a:off x="9977163" y="7240274"/>
            <a:ext cx="2912102" cy="2912102"/>
          </a:xfrm>
          <a:custGeom>
            <a:avLst/>
            <a:gdLst/>
            <a:ahLst/>
            <a:cxnLst/>
            <a:rect l="l" t="t" r="r" b="b"/>
            <a:pathLst>
              <a:path w="2912102" h="2912102">
                <a:moveTo>
                  <a:pt x="0" y="0"/>
                </a:moveTo>
                <a:lnTo>
                  <a:pt x="2912102" y="0"/>
                </a:lnTo>
                <a:lnTo>
                  <a:pt x="2912102" y="2912102"/>
                </a:lnTo>
                <a:lnTo>
                  <a:pt x="0" y="2912102"/>
                </a:lnTo>
                <a:lnTo>
                  <a:pt x="0" y="0"/>
                </a:lnTo>
                <a:close/>
              </a:path>
            </a:pathLst>
          </a:custGeom>
          <a:blipFill>
            <a:blip r:embed="rId9"/>
            <a:stretch>
              <a:fillRect/>
            </a:stretch>
          </a:blipFill>
        </p:spPr>
        <p:txBody>
          <a:bodyPr/>
          <a:lstStyle/>
          <a:p>
            <a:endParaRPr lang="en-GB"/>
          </a:p>
        </p:txBody>
      </p:sp>
      <p:sp>
        <p:nvSpPr>
          <p:cNvPr id="26" name="TextBox 26"/>
          <p:cNvSpPr txBox="1"/>
          <p:nvPr/>
        </p:nvSpPr>
        <p:spPr>
          <a:xfrm>
            <a:off x="292717" y="7466646"/>
            <a:ext cx="1483370"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Mission</a:t>
            </a:r>
          </a:p>
        </p:txBody>
      </p:sp>
      <p:sp>
        <p:nvSpPr>
          <p:cNvPr id="27" name="TextBox 27"/>
          <p:cNvSpPr txBox="1"/>
          <p:nvPr/>
        </p:nvSpPr>
        <p:spPr>
          <a:xfrm>
            <a:off x="292717" y="5191125"/>
            <a:ext cx="8259583" cy="1989455"/>
          </a:xfrm>
          <a:prstGeom prst="rect">
            <a:avLst/>
          </a:prstGeom>
        </p:spPr>
        <p:txBody>
          <a:bodyPr lIns="0" tIns="0" rIns="0" bIns="0" rtlCol="0" anchor="t">
            <a:spAutoFit/>
          </a:bodyPr>
          <a:lstStyle/>
          <a:p>
            <a:pPr algn="l">
              <a:lnSpc>
                <a:spcPts val="3220"/>
              </a:lnSpc>
            </a:pPr>
            <a:r>
              <a:rPr lang="en-US" sz="2300" dirty="0">
                <a:solidFill>
                  <a:srgbClr val="222544"/>
                </a:solidFill>
                <a:latin typeface="Montserrat School"/>
                <a:ea typeface="Montserrat School"/>
                <a:cs typeface="Montserrat School"/>
                <a:sym typeface="Montserrat School"/>
              </a:rPr>
              <a:t>God of compassion,</a:t>
            </a:r>
          </a:p>
          <a:p>
            <a:pPr algn="l">
              <a:lnSpc>
                <a:spcPts val="3220"/>
              </a:lnSpc>
            </a:pPr>
            <a:r>
              <a:rPr lang="en-US" sz="2300" dirty="0">
                <a:solidFill>
                  <a:srgbClr val="222544"/>
                </a:solidFill>
                <a:latin typeface="Montserrat School"/>
                <a:ea typeface="Montserrat School"/>
                <a:cs typeface="Montserrat School"/>
                <a:sym typeface="Montserrat School"/>
              </a:rPr>
              <a:t>help us recognise the dignity of every person.</a:t>
            </a:r>
          </a:p>
          <a:p>
            <a:pPr algn="l">
              <a:lnSpc>
                <a:spcPts val="3220"/>
              </a:lnSpc>
            </a:pPr>
            <a:r>
              <a:rPr lang="en-US" sz="2300" dirty="0">
                <a:solidFill>
                  <a:srgbClr val="222544"/>
                </a:solidFill>
                <a:latin typeface="Montserrat School"/>
                <a:ea typeface="Montserrat School"/>
                <a:cs typeface="Montserrat School"/>
                <a:sym typeface="Montserrat School"/>
              </a:rPr>
              <a:t>Give us courage to stand alongside others</a:t>
            </a:r>
          </a:p>
          <a:p>
            <a:pPr algn="l">
              <a:lnSpc>
                <a:spcPts val="3220"/>
              </a:lnSpc>
            </a:pPr>
            <a:r>
              <a:rPr lang="en-US" sz="2300" dirty="0">
                <a:solidFill>
                  <a:srgbClr val="222544"/>
                </a:solidFill>
                <a:latin typeface="Montserrat School"/>
                <a:ea typeface="Montserrat School"/>
                <a:cs typeface="Montserrat School"/>
                <a:sym typeface="Montserrat School"/>
              </a:rPr>
              <a:t>and work together for a better world.</a:t>
            </a:r>
          </a:p>
          <a:p>
            <a:pPr algn="l">
              <a:lnSpc>
                <a:spcPts val="3220"/>
              </a:lnSpc>
            </a:pPr>
            <a:r>
              <a:rPr lang="en-US" sz="2300" dirty="0">
                <a:solidFill>
                  <a:srgbClr val="222544"/>
                </a:solidFill>
                <a:latin typeface="Montserrat School"/>
                <a:ea typeface="Montserrat School"/>
                <a:cs typeface="Montserrat School"/>
                <a:sym typeface="Montserrat School"/>
              </a:rPr>
              <a:t>Amen.</a:t>
            </a:r>
          </a:p>
        </p:txBody>
      </p:sp>
      <p:sp>
        <p:nvSpPr>
          <p:cNvPr id="28" name="TextBox 28"/>
          <p:cNvSpPr txBox="1"/>
          <p:nvPr/>
        </p:nvSpPr>
        <p:spPr>
          <a:xfrm>
            <a:off x="292717" y="1530588"/>
            <a:ext cx="8627040" cy="278955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Think about some of the rights included in the Universal Declaration of Hum</a:t>
            </a:r>
            <a:r>
              <a:rPr lang="en-US" sz="2300" u="none">
                <a:solidFill>
                  <a:srgbClr val="222544"/>
                </a:solidFill>
                <a:latin typeface="Montserrat School"/>
                <a:ea typeface="Montserrat School"/>
                <a:cs typeface="Montserrat School"/>
                <a:sym typeface="Montserrat School"/>
              </a:rPr>
              <a:t>an Rights:</a:t>
            </a:r>
          </a:p>
          <a:p>
            <a:pPr algn="l">
              <a:lnSpc>
                <a:spcPts val="3220"/>
              </a:lnSpc>
            </a:pPr>
            <a:r>
              <a:rPr lang="en-US" sz="2300">
                <a:solidFill>
                  <a:srgbClr val="222544"/>
                </a:solidFill>
                <a:latin typeface="Montserrat School"/>
                <a:ea typeface="Montserrat School"/>
                <a:cs typeface="Montserrat School"/>
                <a:sym typeface="Montserrat School"/>
              </a:rPr>
              <a:t>· Education · Food and an adequate standard of living </a:t>
            </a:r>
          </a:p>
          <a:p>
            <a:pPr algn="l">
              <a:lnSpc>
                <a:spcPts val="3220"/>
              </a:lnSpc>
            </a:pPr>
            <a:r>
              <a:rPr lang="en-US" sz="2300">
                <a:solidFill>
                  <a:srgbClr val="222544"/>
                </a:solidFill>
                <a:latin typeface="Montserrat School"/>
                <a:ea typeface="Montserrat School"/>
                <a:cs typeface="Montserrat School"/>
                <a:sym typeface="Montserrat School"/>
              </a:rPr>
              <a:t>· Freedom of thought and religion · Family life </a:t>
            </a:r>
          </a:p>
          <a:p>
            <a:pPr algn="l">
              <a:lnSpc>
                <a:spcPts val="3220"/>
              </a:lnSpc>
            </a:pPr>
            <a:r>
              <a:rPr lang="en-US" sz="2300">
                <a:solidFill>
                  <a:srgbClr val="222544"/>
                </a:solidFill>
                <a:latin typeface="Montserrat School"/>
                <a:ea typeface="Montserrat School"/>
                <a:cs typeface="Montserrat School"/>
                <a:sym typeface="Montserrat School"/>
              </a:rPr>
              <a:t>· Rest and leisure</a:t>
            </a:r>
          </a:p>
          <a:p>
            <a:pPr algn="l">
              <a:lnSpc>
                <a:spcPts val="3220"/>
              </a:lnSpc>
            </a:pPr>
            <a:r>
              <a:rPr lang="en-US" sz="2300">
                <a:solidFill>
                  <a:srgbClr val="222544"/>
                </a:solidFill>
                <a:latin typeface="Montserrat School"/>
                <a:ea typeface="Montserrat School"/>
                <a:cs typeface="Montserrat School"/>
                <a:sym typeface="Montserrat School"/>
              </a:rPr>
              <a:t>Choose one and reflect on whether you sometimes take it for granted. How would your life be different without it?</a:t>
            </a:r>
          </a:p>
        </p:txBody>
      </p:sp>
      <p:sp>
        <p:nvSpPr>
          <p:cNvPr id="29" name="TextBox 29"/>
          <p:cNvSpPr txBox="1"/>
          <p:nvPr/>
        </p:nvSpPr>
        <p:spPr>
          <a:xfrm>
            <a:off x="292717" y="1063863"/>
            <a:ext cx="174158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Respond</a:t>
            </a:r>
          </a:p>
        </p:txBody>
      </p:sp>
      <p:sp>
        <p:nvSpPr>
          <p:cNvPr id="30" name="TextBox 30"/>
          <p:cNvSpPr txBox="1"/>
          <p:nvPr/>
        </p:nvSpPr>
        <p:spPr>
          <a:xfrm>
            <a:off x="292717" y="7933371"/>
            <a:ext cx="8627040" cy="198945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Put human dignity into action. Listen, include, speak</a:t>
            </a:r>
            <a:r>
              <a:rPr lang="en-US" sz="2300" u="none">
                <a:solidFill>
                  <a:srgbClr val="222544"/>
                </a:solidFill>
                <a:latin typeface="Montserrat School"/>
                <a:ea typeface="Montserrat School"/>
                <a:cs typeface="Montserrat School"/>
                <a:sym typeface="Montserrat School"/>
              </a:rPr>
              <a:t> respectfully </a:t>
            </a:r>
            <a:r>
              <a:rPr lang="en-US" sz="2300">
                <a:solidFill>
                  <a:srgbClr val="222544"/>
                </a:solidFill>
                <a:latin typeface="Montserrat School"/>
                <a:ea typeface="Montserrat School"/>
                <a:cs typeface="Montserrat School"/>
                <a:sym typeface="Montserrat School"/>
              </a:rPr>
              <a:t>or stand up for someone whose voice isn't being heard.</a:t>
            </a:r>
          </a:p>
          <a:p>
            <a:pPr algn="l">
              <a:lnSpc>
                <a:spcPts val="3220"/>
              </a:lnSpc>
            </a:pPr>
            <a:r>
              <a:rPr lang="en-US" sz="2300">
                <a:solidFill>
                  <a:srgbClr val="222544"/>
                </a:solidFill>
                <a:latin typeface="Montserrat School"/>
                <a:ea typeface="Montserrat School"/>
                <a:cs typeface="Montserrat School"/>
                <a:sym typeface="Montserrat School"/>
              </a:rPr>
              <a:t>World Gift: Help communities stay clean and healthy</a:t>
            </a:r>
          </a:p>
          <a:p>
            <a:pPr algn="l">
              <a:lnSpc>
                <a:spcPts val="3220"/>
              </a:lnSpc>
            </a:pPr>
            <a:r>
              <a:rPr lang="en-US" sz="2300">
                <a:solidFill>
                  <a:srgbClr val="222544"/>
                </a:solidFill>
                <a:latin typeface="Montserrat School"/>
                <a:ea typeface="Montserrat School"/>
                <a:cs typeface="Montserrat School"/>
                <a:sym typeface="Montserrat School"/>
              </a:rPr>
              <a:t>with a </a:t>
            </a:r>
            <a:r>
              <a:rPr lang="en-US" sz="2300" b="1" u="sng">
                <a:solidFill>
                  <a:srgbClr val="222544"/>
                </a:solidFill>
                <a:latin typeface="Montserrat School Semi-Bold"/>
                <a:ea typeface="Montserrat School Semi-Bold"/>
                <a:cs typeface="Montserrat School Semi-Bold"/>
                <a:sym typeface="Montserrat School Semi-Bold"/>
                <a:hlinkClick r:id="rId10" tooltip="https://worldgifts.cafod.org.uk/products/community-toilet"/>
              </a:rPr>
              <a:t>Terrific Toilet (£89)!</a:t>
            </a:r>
          </a:p>
        </p:txBody>
      </p:sp>
      <p:sp>
        <p:nvSpPr>
          <p:cNvPr id="31" name="TextBox 31"/>
          <p:cNvSpPr txBox="1"/>
          <p:nvPr/>
        </p:nvSpPr>
        <p:spPr>
          <a:xfrm>
            <a:off x="9977163" y="5497642"/>
            <a:ext cx="7477673" cy="1470660"/>
          </a:xfrm>
          <a:prstGeom prst="rect">
            <a:avLst/>
          </a:prstGeom>
        </p:spPr>
        <p:txBody>
          <a:bodyPr lIns="0" tIns="0" rIns="0" bIns="0" rtlCol="0" anchor="t">
            <a:spAutoFit/>
          </a:bodyPr>
          <a:lstStyle/>
          <a:p>
            <a:pPr algn="l">
              <a:lnSpc>
                <a:spcPts val="2940"/>
              </a:lnSpc>
            </a:pPr>
            <a:r>
              <a:rPr lang="en-US" sz="2100" i="1" dirty="0">
                <a:solidFill>
                  <a:srgbClr val="222544"/>
                </a:solidFill>
                <a:latin typeface="Montserrat School Italics"/>
                <a:ea typeface="Montserrat School Italics"/>
                <a:cs typeface="Montserrat School Italics"/>
                <a:sym typeface="Montserrat School Italics"/>
              </a:rPr>
              <a:t>Zimbabwe schools' food </a:t>
            </a:r>
            <a:r>
              <a:rPr lang="en-US" sz="2100" i="1" dirty="0" err="1">
                <a:solidFill>
                  <a:srgbClr val="222544"/>
                </a:solidFill>
                <a:latin typeface="Montserrat School Italics"/>
                <a:ea typeface="Montserrat School Italics"/>
                <a:cs typeface="Montserrat School Italics"/>
                <a:sym typeface="Montserrat School Italics"/>
              </a:rPr>
              <a:t>p</a:t>
            </a:r>
            <a:r>
              <a:rPr lang="en-US" sz="2100" i="1" u="none" dirty="0" err="1">
                <a:solidFill>
                  <a:srgbClr val="222544"/>
                </a:solidFill>
                <a:latin typeface="Montserrat School Italics"/>
                <a:ea typeface="Montserrat School Italics"/>
                <a:cs typeface="Montserrat School Italics"/>
                <a:sym typeface="Montserrat School Italics"/>
              </a:rPr>
              <a:t>rogr</a:t>
            </a:r>
            <a:r>
              <a:rPr lang="en-US" sz="2100" i="1" dirty="0" err="1">
                <a:solidFill>
                  <a:srgbClr val="222544"/>
                </a:solidFill>
                <a:latin typeface="Montserrat School Italics"/>
                <a:ea typeface="Montserrat School Italics"/>
                <a:cs typeface="Montserrat School Italics"/>
                <a:sym typeface="Montserrat School Italics"/>
              </a:rPr>
              <a:t>amme</a:t>
            </a:r>
            <a:r>
              <a:rPr lang="en-US" sz="2100" i="1" dirty="0">
                <a:solidFill>
                  <a:srgbClr val="222544"/>
                </a:solidFill>
                <a:latin typeface="Montserrat School Italics"/>
                <a:ea typeface="Montserrat School Italics"/>
                <a:cs typeface="Montserrat School Italics"/>
                <a:sym typeface="Montserrat School Italics"/>
              </a:rPr>
              <a:t>. </a:t>
            </a:r>
          </a:p>
          <a:p>
            <a:pPr algn="l">
              <a:lnSpc>
                <a:spcPts val="2940"/>
              </a:lnSpc>
            </a:pPr>
            <a:r>
              <a:rPr lang="en-US" sz="2100" i="1" dirty="0">
                <a:solidFill>
                  <a:srgbClr val="222544"/>
                </a:solidFill>
                <a:latin typeface="Montserrat School Italics"/>
                <a:ea typeface="Montserrat School Italics"/>
                <a:cs typeface="Montserrat School Italics"/>
                <a:sym typeface="Montserrat School Italics"/>
              </a:rPr>
              <a:t>CAFOD implemented livelihoods and women empowerment projects to uplift the standard of living and support schools.</a:t>
            </a:r>
          </a:p>
        </p:txBody>
      </p:sp>
      <p:sp>
        <p:nvSpPr>
          <p:cNvPr id="32" name="Freeform 32"/>
          <p:cNvSpPr/>
          <p:nvPr/>
        </p:nvSpPr>
        <p:spPr>
          <a:xfrm rot="-2700000" flipV="1">
            <a:off x="8390978" y="8748417"/>
            <a:ext cx="1969216" cy="1189734"/>
          </a:xfrm>
          <a:custGeom>
            <a:avLst/>
            <a:gdLst/>
            <a:ahLst/>
            <a:cxnLst/>
            <a:rect l="l" t="t" r="r" b="b"/>
            <a:pathLst>
              <a:path w="1969216" h="1189734">
                <a:moveTo>
                  <a:pt x="0" y="1189735"/>
                </a:moveTo>
                <a:lnTo>
                  <a:pt x="1969216" y="1189735"/>
                </a:lnTo>
                <a:lnTo>
                  <a:pt x="1969216" y="0"/>
                </a:lnTo>
                <a:lnTo>
                  <a:pt x="0" y="0"/>
                </a:lnTo>
                <a:lnTo>
                  <a:pt x="0" y="1189735"/>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33" name="TextBox 33"/>
          <p:cNvSpPr txBox="1"/>
          <p:nvPr/>
        </p:nvSpPr>
        <p:spPr>
          <a:xfrm>
            <a:off x="292717" y="4724400"/>
            <a:ext cx="3808862"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Let us pray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10022651" y="2895622"/>
            <a:ext cx="7386699" cy="5087488"/>
            <a:chOff x="0" y="0"/>
            <a:chExt cx="1318249" cy="907926"/>
          </a:xfrm>
        </p:grpSpPr>
        <p:sp>
          <p:nvSpPr>
            <p:cNvPr id="7" name="Freeform 7"/>
            <p:cNvSpPr/>
            <p:nvPr/>
          </p:nvSpPr>
          <p:spPr>
            <a:xfrm>
              <a:off x="0" y="0"/>
              <a:ext cx="1318249" cy="907926"/>
            </a:xfrm>
            <a:custGeom>
              <a:avLst/>
              <a:gdLst/>
              <a:ahLst/>
              <a:cxnLst/>
              <a:rect l="l" t="t" r="r" b="b"/>
              <a:pathLst>
                <a:path w="1318249" h="907926">
                  <a:moveTo>
                    <a:pt x="0" y="0"/>
                  </a:moveTo>
                  <a:lnTo>
                    <a:pt x="1318249" y="0"/>
                  </a:lnTo>
                  <a:lnTo>
                    <a:pt x="1318249" y="907926"/>
                  </a:lnTo>
                  <a:lnTo>
                    <a:pt x="0" y="907926"/>
                  </a:lnTo>
                  <a:close/>
                </a:path>
              </a:pathLst>
            </a:custGeom>
            <a:blipFill>
              <a:blip r:embed="rId4"/>
              <a:stretch>
                <a:fillRect l="-1767" r="-1767"/>
              </a:stretch>
            </a:blipFill>
          </p:spPr>
          <p:txBody>
            <a:bodyPr/>
            <a:lstStyle/>
            <a:p>
              <a:endParaRPr lang="en-GB"/>
            </a:p>
          </p:txBody>
        </p:sp>
      </p:grpSp>
      <p:sp>
        <p:nvSpPr>
          <p:cNvPr id="8" name="Freeform 8"/>
          <p:cNvSpPr/>
          <p:nvPr/>
        </p:nvSpPr>
        <p:spPr>
          <a:xfrm rot="-5400000">
            <a:off x="11492989" y="518993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5"/>
                </a:ext>
              </a:extLst>
            </a:blip>
            <a:stretch>
              <a:fillRect l="-279" t="-171027" r="-1768" b="-487889"/>
            </a:stretch>
          </a:blipFill>
        </p:spPr>
        <p:txBody>
          <a:bodyPr/>
          <a:lstStyle/>
          <a:p>
            <a:endParaRPr lang="en-GB"/>
          </a:p>
        </p:txBody>
      </p:sp>
      <p:grpSp>
        <p:nvGrpSpPr>
          <p:cNvPr id="9" name="Group 9"/>
          <p:cNvGrpSpPr/>
          <p:nvPr/>
        </p:nvGrpSpPr>
        <p:grpSpPr>
          <a:xfrm>
            <a:off x="-849805" y="-234640"/>
            <a:ext cx="12431102" cy="1261816"/>
            <a:chOff x="0" y="0"/>
            <a:chExt cx="16574803" cy="1682422"/>
          </a:xfrm>
        </p:grpSpPr>
        <p:grpSp>
          <p:nvGrpSpPr>
            <p:cNvPr id="10" name="Group 10"/>
            <p:cNvGrpSpPr/>
            <p:nvPr/>
          </p:nvGrpSpPr>
          <p:grpSpPr>
            <a:xfrm>
              <a:off x="0" y="0"/>
              <a:ext cx="15391247" cy="1682422"/>
              <a:chOff x="0" y="0"/>
              <a:chExt cx="3040246" cy="332330"/>
            </a:xfrm>
          </p:grpSpPr>
          <p:sp>
            <p:nvSpPr>
              <p:cNvPr id="11" name="Freeform 11"/>
              <p:cNvSpPr/>
              <p:nvPr/>
            </p:nvSpPr>
            <p:spPr>
              <a:xfrm>
                <a:off x="0" y="0"/>
                <a:ext cx="3040246" cy="332330"/>
              </a:xfrm>
              <a:custGeom>
                <a:avLst/>
                <a:gdLst/>
                <a:ahLst/>
                <a:cxnLst/>
                <a:rect l="l" t="t" r="r" b="b"/>
                <a:pathLst>
                  <a:path w="3040246" h="332330">
                    <a:moveTo>
                      <a:pt x="2837046" y="0"/>
                    </a:moveTo>
                    <a:cubicBezTo>
                      <a:pt x="2949271" y="0"/>
                      <a:pt x="3040246" y="74395"/>
                      <a:pt x="3040246" y="166165"/>
                    </a:cubicBezTo>
                    <a:cubicBezTo>
                      <a:pt x="3040246" y="257936"/>
                      <a:pt x="2949271" y="332330"/>
                      <a:pt x="2837046" y="332330"/>
                    </a:cubicBezTo>
                    <a:lnTo>
                      <a:pt x="203200" y="332330"/>
                    </a:lnTo>
                    <a:cubicBezTo>
                      <a:pt x="90976" y="332330"/>
                      <a:pt x="0" y="257936"/>
                      <a:pt x="0" y="166165"/>
                    </a:cubicBezTo>
                    <a:cubicBezTo>
                      <a:pt x="0" y="74395"/>
                      <a:pt x="90976" y="0"/>
                      <a:pt x="203200" y="0"/>
                    </a:cubicBezTo>
                    <a:close/>
                  </a:path>
                </a:pathLst>
              </a:custGeom>
              <a:solidFill>
                <a:srgbClr val="222544"/>
              </a:solidFill>
            </p:spPr>
            <p:txBody>
              <a:bodyPr/>
              <a:lstStyle/>
              <a:p>
                <a:endParaRPr lang="en-GB"/>
              </a:p>
            </p:txBody>
          </p:sp>
          <p:sp>
            <p:nvSpPr>
              <p:cNvPr id="12" name="TextBox 12"/>
              <p:cNvSpPr txBox="1"/>
              <p:nvPr/>
            </p:nvSpPr>
            <p:spPr>
              <a:xfrm>
                <a:off x="0" y="-38100"/>
                <a:ext cx="3040246" cy="370430"/>
              </a:xfrm>
              <a:prstGeom prst="rect">
                <a:avLst/>
              </a:prstGeom>
            </p:spPr>
            <p:txBody>
              <a:bodyPr lIns="50800" tIns="50800" rIns="50800" bIns="50800" rtlCol="0" anchor="ctr"/>
              <a:lstStyle/>
              <a:p>
                <a:pPr algn="l">
                  <a:lnSpc>
                    <a:spcPts val="2659"/>
                  </a:lnSpc>
                </a:pPr>
                <a:endParaRPr/>
              </a:p>
            </p:txBody>
          </p:sp>
        </p:grpSp>
        <p:sp>
          <p:nvSpPr>
            <p:cNvPr id="13" name="Freeform 13"/>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4" name="TextBox 14"/>
            <p:cNvSpPr txBox="1"/>
            <p:nvPr/>
          </p:nvSpPr>
          <p:spPr>
            <a:xfrm>
              <a:off x="1826614" y="605329"/>
              <a:ext cx="14748189"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Friday 11 December - Second week of Advent</a:t>
              </a:r>
            </a:p>
          </p:txBody>
        </p:sp>
      </p:grpSp>
      <p:sp>
        <p:nvSpPr>
          <p:cNvPr id="15" name="TextBox 15"/>
          <p:cNvSpPr txBox="1"/>
          <p:nvPr/>
        </p:nvSpPr>
        <p:spPr>
          <a:xfrm>
            <a:off x="281827" y="1806703"/>
            <a:ext cx="8593120" cy="1544320"/>
          </a:xfrm>
          <a:prstGeom prst="rect">
            <a:avLst/>
          </a:prstGeom>
        </p:spPr>
        <p:txBody>
          <a:bodyPr lIns="0" tIns="0" rIns="0" bIns="0" rtlCol="0" anchor="t">
            <a:spAutoFit/>
          </a:bodyPr>
          <a:lstStyle/>
          <a:p>
            <a:pPr algn="ctr">
              <a:lnSpc>
                <a:spcPts val="3080"/>
              </a:lnSpc>
            </a:pPr>
            <a:r>
              <a:rPr lang="en-US" sz="2200">
                <a:solidFill>
                  <a:srgbClr val="222544"/>
                </a:solidFill>
                <a:latin typeface="Montserrat School"/>
                <a:ea typeface="Montserrat School"/>
                <a:cs typeface="Montserrat School"/>
                <a:sym typeface="Montserrat School"/>
              </a:rPr>
              <a:t>“The Son of Man came eating and drinking, and they say, ‘Look at him! A glutton and a drunkard, a friend of tax collectors and sinners!’  Yet wisdom is justified by her deeds.” </a:t>
            </a:r>
          </a:p>
          <a:p>
            <a:pPr algn="ctr">
              <a:lnSpc>
                <a:spcPts val="3080"/>
              </a:lnSpc>
            </a:pPr>
            <a:r>
              <a:rPr lang="en-US" sz="2200">
                <a:solidFill>
                  <a:srgbClr val="222544"/>
                </a:solidFill>
                <a:latin typeface="Montserrat School"/>
                <a:ea typeface="Montserrat School"/>
                <a:cs typeface="Montserrat School"/>
                <a:sym typeface="Montserrat School"/>
              </a:rPr>
              <a:t>Matthew 11:19</a:t>
            </a:r>
          </a:p>
        </p:txBody>
      </p:sp>
      <p:sp>
        <p:nvSpPr>
          <p:cNvPr id="16" name="Freeform 16"/>
          <p:cNvSpPr/>
          <p:nvPr/>
        </p:nvSpPr>
        <p:spPr>
          <a:xfrm rot="-5400000">
            <a:off x="8364403" y="22991"/>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sp>
        <p:nvSpPr>
          <p:cNvPr id="17" name="Freeform 17"/>
          <p:cNvSpPr/>
          <p:nvPr/>
        </p:nvSpPr>
        <p:spPr>
          <a:xfrm rot="-2924229" flipH="1">
            <a:off x="10123047" y="7410139"/>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5"/>
                </a:ext>
              </a:extLst>
            </a:blip>
            <a:stretch>
              <a:fillRect l="-98048" t="-13842" r="-87464" b="-186699"/>
            </a:stretch>
          </a:blipFill>
        </p:spPr>
        <p:txBody>
          <a:bodyPr/>
          <a:lstStyle/>
          <a:p>
            <a:endParaRPr lang="en-GB"/>
          </a:p>
        </p:txBody>
      </p:sp>
      <p:sp>
        <p:nvSpPr>
          <p:cNvPr id="18" name="TextBox 18"/>
          <p:cNvSpPr txBox="1"/>
          <p:nvPr/>
        </p:nvSpPr>
        <p:spPr>
          <a:xfrm>
            <a:off x="281827" y="1149478"/>
            <a:ext cx="3460706"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The Word</a:t>
            </a:r>
          </a:p>
        </p:txBody>
      </p:sp>
      <p:sp>
        <p:nvSpPr>
          <p:cNvPr id="19" name="TextBox 19"/>
          <p:cNvSpPr txBox="1"/>
          <p:nvPr/>
        </p:nvSpPr>
        <p:spPr>
          <a:xfrm>
            <a:off x="281827" y="3401188"/>
            <a:ext cx="202093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Reflection</a:t>
            </a:r>
          </a:p>
        </p:txBody>
      </p:sp>
      <p:sp>
        <p:nvSpPr>
          <p:cNvPr id="20" name="TextBox 20"/>
          <p:cNvSpPr txBox="1"/>
          <p:nvPr/>
        </p:nvSpPr>
        <p:spPr>
          <a:xfrm>
            <a:off x="281827" y="3982213"/>
            <a:ext cx="8593120" cy="5688325"/>
          </a:xfrm>
          <a:prstGeom prst="rect">
            <a:avLst/>
          </a:prstGeom>
        </p:spPr>
        <p:txBody>
          <a:bodyPr lIns="0" tIns="0" rIns="0" bIns="0" rtlCol="0" anchor="t">
            <a:spAutoFit/>
          </a:bodyPr>
          <a:lstStyle/>
          <a:p>
            <a:pPr algn="l">
              <a:lnSpc>
                <a:spcPts val="3045"/>
              </a:lnSpc>
            </a:pPr>
            <a:r>
              <a:rPr lang="en-US" sz="2175" dirty="0">
                <a:solidFill>
                  <a:srgbClr val="222544"/>
                </a:solidFill>
                <a:latin typeface="Montserrat School"/>
                <a:ea typeface="Montserrat School"/>
                <a:cs typeface="Montserrat School"/>
                <a:sym typeface="Montserrat School"/>
              </a:rPr>
              <a:t>In today's Gospel, Jesus is </a:t>
            </a:r>
            <a:r>
              <a:rPr lang="en-US" sz="2175" dirty="0" err="1">
                <a:solidFill>
                  <a:srgbClr val="222544"/>
                </a:solidFill>
                <a:latin typeface="Montserrat School"/>
                <a:ea typeface="Montserrat School"/>
                <a:cs typeface="Montserrat School"/>
                <a:sym typeface="Montserrat School"/>
              </a:rPr>
              <a:t>criticised</a:t>
            </a:r>
            <a:r>
              <a:rPr lang="en-US" sz="2175" dirty="0">
                <a:solidFill>
                  <a:srgbClr val="222544"/>
                </a:solidFill>
                <a:latin typeface="Montserrat School"/>
                <a:ea typeface="Montserrat School"/>
                <a:cs typeface="Montserrat School"/>
                <a:sym typeface="Montserrat School"/>
              </a:rPr>
              <a:t> for spending time with people whom others judge or avoid. Jesus was a peacemaker. He looks beyond labels and </a:t>
            </a:r>
            <a:r>
              <a:rPr lang="en-US" sz="2175" dirty="0" err="1">
                <a:solidFill>
                  <a:srgbClr val="222544"/>
                </a:solidFill>
                <a:latin typeface="Montserrat School"/>
                <a:ea typeface="Montserrat School"/>
                <a:cs typeface="Montserrat School"/>
                <a:sym typeface="Montserrat School"/>
              </a:rPr>
              <a:t>recognises</a:t>
            </a:r>
            <a:r>
              <a:rPr lang="en-US" sz="2175" dirty="0">
                <a:solidFill>
                  <a:srgbClr val="222544"/>
                </a:solidFill>
                <a:latin typeface="Montserrat School"/>
                <a:ea typeface="Montserrat School"/>
                <a:cs typeface="Montserrat School"/>
                <a:sym typeface="Montserrat School"/>
              </a:rPr>
              <a:t> the dignity of every person.</a:t>
            </a:r>
          </a:p>
          <a:p>
            <a:pPr algn="l">
              <a:lnSpc>
                <a:spcPts val="1819"/>
              </a:lnSpc>
            </a:pPr>
            <a:endParaRPr lang="en-US" sz="2175" dirty="0">
              <a:solidFill>
                <a:srgbClr val="222544"/>
              </a:solidFill>
              <a:latin typeface="Montserrat School"/>
              <a:ea typeface="Montserrat School"/>
              <a:cs typeface="Montserrat School"/>
              <a:sym typeface="Montserrat School"/>
            </a:endParaRPr>
          </a:p>
          <a:p>
            <a:pPr algn="l">
              <a:lnSpc>
                <a:spcPts val="3045"/>
              </a:lnSpc>
            </a:pPr>
            <a:r>
              <a:rPr lang="en-US" sz="2175" dirty="0">
                <a:solidFill>
                  <a:srgbClr val="222544"/>
                </a:solidFill>
                <a:latin typeface="Montserrat School"/>
                <a:ea typeface="Montserrat School"/>
                <a:cs typeface="Montserrat School"/>
                <a:sym typeface="Montserrat School"/>
              </a:rPr>
              <a:t>In Magnifica Humanitas, Pope Leo XIV reminds us that genuine encounters with people who are different from us can help build peace:</a:t>
            </a:r>
          </a:p>
          <a:p>
            <a:pPr algn="l">
              <a:lnSpc>
                <a:spcPts val="1819"/>
              </a:lnSpc>
            </a:pPr>
            <a:endParaRPr lang="en-US" sz="2175" dirty="0">
              <a:solidFill>
                <a:srgbClr val="222544"/>
              </a:solidFill>
              <a:latin typeface="Montserrat School"/>
              <a:ea typeface="Montserrat School"/>
              <a:cs typeface="Montserrat School"/>
              <a:sym typeface="Montserrat School"/>
            </a:endParaRPr>
          </a:p>
          <a:p>
            <a:pPr algn="l">
              <a:lnSpc>
                <a:spcPts val="3045"/>
              </a:lnSpc>
            </a:pPr>
            <a:r>
              <a:rPr lang="en-US" sz="2175" dirty="0">
                <a:solidFill>
                  <a:srgbClr val="222544"/>
                </a:solidFill>
                <a:latin typeface="Montserrat School"/>
                <a:ea typeface="Montserrat School"/>
                <a:cs typeface="Montserrat School"/>
                <a:sym typeface="Montserrat School"/>
              </a:rPr>
              <a:t>“For if we experience authentic encounters with others, with those who are different, strangers and migrants, it becomes much more difficult even to imagine war.” </a:t>
            </a:r>
          </a:p>
          <a:p>
            <a:pPr algn="l">
              <a:lnSpc>
                <a:spcPts val="3045"/>
              </a:lnSpc>
            </a:pPr>
            <a:r>
              <a:rPr lang="en-US" sz="2175" dirty="0">
                <a:solidFill>
                  <a:srgbClr val="222544"/>
                </a:solidFill>
                <a:latin typeface="Montserrat School"/>
                <a:ea typeface="Montserrat School"/>
                <a:cs typeface="Montserrat School"/>
                <a:sym typeface="Montserrat School"/>
              </a:rPr>
              <a:t>Magnifica Humanitas #220</a:t>
            </a:r>
          </a:p>
          <a:p>
            <a:pPr algn="l">
              <a:lnSpc>
                <a:spcPts val="2380"/>
              </a:lnSpc>
            </a:pPr>
            <a:endParaRPr lang="en-US" sz="2175" dirty="0">
              <a:solidFill>
                <a:srgbClr val="222544"/>
              </a:solidFill>
              <a:latin typeface="Montserrat School"/>
              <a:ea typeface="Montserrat School"/>
              <a:cs typeface="Montserrat School"/>
              <a:sym typeface="Montserrat School"/>
            </a:endParaRPr>
          </a:p>
          <a:p>
            <a:pPr algn="l">
              <a:lnSpc>
                <a:spcPts val="3045"/>
              </a:lnSpc>
            </a:pPr>
            <a:r>
              <a:rPr lang="en-US" sz="2175" dirty="0">
                <a:solidFill>
                  <a:srgbClr val="222544"/>
                </a:solidFill>
                <a:latin typeface="Montserrat School"/>
                <a:ea typeface="Montserrat School"/>
                <a:cs typeface="Montserrat School"/>
                <a:sym typeface="Montserrat School"/>
              </a:rPr>
              <a:t>How can making time to really listen to someone help build peace?</a:t>
            </a:r>
          </a:p>
        </p:txBody>
      </p:sp>
      <p:grpSp>
        <p:nvGrpSpPr>
          <p:cNvPr id="21" name="Group 21"/>
          <p:cNvGrpSpPr/>
          <p:nvPr/>
        </p:nvGrpSpPr>
        <p:grpSpPr>
          <a:xfrm>
            <a:off x="15297383" y="7375040"/>
            <a:ext cx="2872920" cy="3936489"/>
            <a:chOff x="0" y="0"/>
            <a:chExt cx="3830560" cy="5248653"/>
          </a:xfrm>
        </p:grpSpPr>
        <p:grpSp>
          <p:nvGrpSpPr>
            <p:cNvPr id="22" name="Group 22"/>
            <p:cNvGrpSpPr/>
            <p:nvPr/>
          </p:nvGrpSpPr>
          <p:grpSpPr>
            <a:xfrm>
              <a:off x="278847" y="0"/>
              <a:ext cx="3461086" cy="3461086"/>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24" name="TextBox 2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5" name="Freeform 25"/>
            <p:cNvSpPr/>
            <p:nvPr/>
          </p:nvSpPr>
          <p:spPr>
            <a:xfrm>
              <a:off x="361482" y="613793"/>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6" name="Freeform 26"/>
            <p:cNvSpPr/>
            <p:nvPr/>
          </p:nvSpPr>
          <p:spPr>
            <a:xfrm>
              <a:off x="1052836" y="613793"/>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7" name="TextBox 27"/>
            <p:cNvSpPr txBox="1"/>
            <p:nvPr/>
          </p:nvSpPr>
          <p:spPr>
            <a:xfrm>
              <a:off x="470653" y="997177"/>
              <a:ext cx="3269279" cy="1213120"/>
            </a:xfrm>
            <a:prstGeom prst="rect">
              <a:avLst/>
            </a:prstGeom>
          </p:spPr>
          <p:txBody>
            <a:bodyPr lIns="0" tIns="0" rIns="0" bIns="0" rtlCol="0" anchor="t">
              <a:spAutoFit/>
            </a:bodyPr>
            <a:lstStyle/>
            <a:p>
              <a:pPr algn="ctr">
                <a:lnSpc>
                  <a:spcPts val="7601"/>
                </a:lnSpc>
              </a:pPr>
              <a:r>
                <a:rPr lang="en-US" sz="5429" b="1">
                  <a:solidFill>
                    <a:srgbClr val="FFFFFF"/>
                  </a:solidFill>
                  <a:latin typeface="Montserrat School Semi-Bold"/>
                  <a:ea typeface="Montserrat School Semi-Bold"/>
                  <a:cs typeface="Montserrat School Semi-Bold"/>
                  <a:sym typeface="Montserrat School Semi-Bold"/>
                </a:rPr>
                <a:t>Peace</a:t>
              </a:r>
            </a:p>
          </p:txBody>
        </p:sp>
        <p:sp>
          <p:nvSpPr>
            <p:cNvPr id="28" name="Freeform 28"/>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10556237" y="1669971"/>
            <a:ext cx="6325855" cy="3716669"/>
            <a:chOff x="0" y="0"/>
            <a:chExt cx="1134847" cy="666763"/>
          </a:xfrm>
        </p:grpSpPr>
        <p:sp>
          <p:nvSpPr>
            <p:cNvPr id="7" name="Freeform 7"/>
            <p:cNvSpPr/>
            <p:nvPr/>
          </p:nvSpPr>
          <p:spPr>
            <a:xfrm>
              <a:off x="0" y="0"/>
              <a:ext cx="1134847" cy="666763"/>
            </a:xfrm>
            <a:custGeom>
              <a:avLst/>
              <a:gdLst/>
              <a:ahLst/>
              <a:cxnLst/>
              <a:rect l="l" t="t" r="r" b="b"/>
              <a:pathLst>
                <a:path w="1134847" h="666763">
                  <a:moveTo>
                    <a:pt x="0" y="0"/>
                  </a:moveTo>
                  <a:lnTo>
                    <a:pt x="1134847" y="0"/>
                  </a:lnTo>
                  <a:lnTo>
                    <a:pt x="1134847" y="666763"/>
                  </a:lnTo>
                  <a:lnTo>
                    <a:pt x="0" y="666763"/>
                  </a:lnTo>
                  <a:close/>
                </a:path>
              </a:pathLst>
            </a:custGeom>
            <a:blipFill>
              <a:blip r:embed="rId4"/>
              <a:stretch>
                <a:fillRect l="-8733" t="-41743" r="-16263"/>
              </a:stretch>
            </a:blipFill>
          </p:spPr>
          <p:txBody>
            <a:bodyPr/>
            <a:lstStyle/>
            <a:p>
              <a:endParaRPr lang="en-GB"/>
            </a:p>
          </p:txBody>
        </p:sp>
      </p:grpSp>
      <p:grpSp>
        <p:nvGrpSpPr>
          <p:cNvPr id="8" name="Group 8"/>
          <p:cNvGrpSpPr/>
          <p:nvPr/>
        </p:nvGrpSpPr>
        <p:grpSpPr>
          <a:xfrm>
            <a:off x="-849805" y="-234640"/>
            <a:ext cx="12431102" cy="1261816"/>
            <a:chOff x="0" y="0"/>
            <a:chExt cx="16574803" cy="1682422"/>
          </a:xfrm>
        </p:grpSpPr>
        <p:grpSp>
          <p:nvGrpSpPr>
            <p:cNvPr id="9" name="Group 9"/>
            <p:cNvGrpSpPr/>
            <p:nvPr/>
          </p:nvGrpSpPr>
          <p:grpSpPr>
            <a:xfrm>
              <a:off x="0" y="0"/>
              <a:ext cx="15391247" cy="1682422"/>
              <a:chOff x="0" y="0"/>
              <a:chExt cx="3040246" cy="332330"/>
            </a:xfrm>
          </p:grpSpPr>
          <p:sp>
            <p:nvSpPr>
              <p:cNvPr id="10" name="Freeform 10"/>
              <p:cNvSpPr/>
              <p:nvPr/>
            </p:nvSpPr>
            <p:spPr>
              <a:xfrm>
                <a:off x="0" y="0"/>
                <a:ext cx="3040246" cy="332330"/>
              </a:xfrm>
              <a:custGeom>
                <a:avLst/>
                <a:gdLst/>
                <a:ahLst/>
                <a:cxnLst/>
                <a:rect l="l" t="t" r="r" b="b"/>
                <a:pathLst>
                  <a:path w="3040246" h="332330">
                    <a:moveTo>
                      <a:pt x="2837046" y="0"/>
                    </a:moveTo>
                    <a:cubicBezTo>
                      <a:pt x="2949271" y="0"/>
                      <a:pt x="3040246" y="74395"/>
                      <a:pt x="3040246" y="166165"/>
                    </a:cubicBezTo>
                    <a:cubicBezTo>
                      <a:pt x="3040246" y="257936"/>
                      <a:pt x="2949271" y="332330"/>
                      <a:pt x="2837046" y="332330"/>
                    </a:cubicBezTo>
                    <a:lnTo>
                      <a:pt x="203200" y="332330"/>
                    </a:lnTo>
                    <a:cubicBezTo>
                      <a:pt x="90976" y="332330"/>
                      <a:pt x="0" y="257936"/>
                      <a:pt x="0" y="166165"/>
                    </a:cubicBezTo>
                    <a:cubicBezTo>
                      <a:pt x="0" y="74395"/>
                      <a:pt x="90976" y="0"/>
                      <a:pt x="203200" y="0"/>
                    </a:cubicBezTo>
                    <a:close/>
                  </a:path>
                </a:pathLst>
              </a:custGeom>
              <a:solidFill>
                <a:srgbClr val="222544"/>
              </a:solidFill>
            </p:spPr>
            <p:txBody>
              <a:bodyPr/>
              <a:lstStyle/>
              <a:p>
                <a:endParaRPr lang="en-GB"/>
              </a:p>
            </p:txBody>
          </p:sp>
          <p:sp>
            <p:nvSpPr>
              <p:cNvPr id="11" name="TextBox 11"/>
              <p:cNvSpPr txBox="1"/>
              <p:nvPr/>
            </p:nvSpPr>
            <p:spPr>
              <a:xfrm>
                <a:off x="0" y="-38100"/>
                <a:ext cx="3040246" cy="370430"/>
              </a:xfrm>
              <a:prstGeom prst="rect">
                <a:avLst/>
              </a:prstGeom>
            </p:spPr>
            <p:txBody>
              <a:bodyPr lIns="50800" tIns="50800" rIns="50800" bIns="50800" rtlCol="0" anchor="ctr"/>
              <a:lstStyle/>
              <a:p>
                <a:pPr algn="l">
                  <a:lnSpc>
                    <a:spcPts val="2659"/>
                  </a:lnSpc>
                </a:pPr>
                <a:endParaRPr/>
              </a:p>
            </p:txBody>
          </p:sp>
        </p:grpSp>
        <p:sp>
          <p:nvSpPr>
            <p:cNvPr id="12" name="Freeform 12"/>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 name="TextBox 13"/>
            <p:cNvSpPr txBox="1"/>
            <p:nvPr/>
          </p:nvSpPr>
          <p:spPr>
            <a:xfrm>
              <a:off x="1826614" y="605329"/>
              <a:ext cx="14748189"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Friday 11 December - Second week of Advent</a:t>
              </a:r>
            </a:p>
          </p:txBody>
        </p:sp>
      </p:grpSp>
      <p:sp>
        <p:nvSpPr>
          <p:cNvPr id="14" name="Freeform 14"/>
          <p:cNvSpPr/>
          <p:nvPr/>
        </p:nvSpPr>
        <p:spPr>
          <a:xfrm rot="-5400000">
            <a:off x="11492989" y="518993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6"/>
                </a:ext>
              </a:extLst>
            </a:blip>
            <a:stretch>
              <a:fillRect l="-279" t="-171027" r="-1768" b="-487889"/>
            </a:stretch>
          </a:blipFill>
        </p:spPr>
        <p:txBody>
          <a:bodyPr/>
          <a:lstStyle/>
          <a:p>
            <a:endParaRPr lang="en-GB"/>
          </a:p>
        </p:txBody>
      </p:sp>
      <p:sp>
        <p:nvSpPr>
          <p:cNvPr id="15" name="Freeform 15"/>
          <p:cNvSpPr/>
          <p:nvPr/>
        </p:nvSpPr>
        <p:spPr>
          <a:xfrm rot="-5400000">
            <a:off x="7683606" y="447440"/>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6"/>
                </a:ext>
              </a:extLst>
            </a:blip>
            <a:stretch>
              <a:fillRect l="-238232" t="-16109" b="-233656"/>
            </a:stretch>
          </a:blipFill>
        </p:spPr>
        <p:txBody>
          <a:bodyPr/>
          <a:lstStyle/>
          <a:p>
            <a:endParaRPr lang="en-GB"/>
          </a:p>
        </p:txBody>
      </p:sp>
      <p:sp>
        <p:nvSpPr>
          <p:cNvPr id="16" name="Freeform 16"/>
          <p:cNvSpPr/>
          <p:nvPr/>
        </p:nvSpPr>
        <p:spPr>
          <a:xfrm rot="-2924229" flipH="1">
            <a:off x="11825115" y="8983237"/>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6"/>
                </a:ext>
              </a:extLst>
            </a:blip>
            <a:stretch>
              <a:fillRect l="-98048" t="-13842" r="-87464" b="-186699"/>
            </a:stretch>
          </a:blipFill>
        </p:spPr>
        <p:txBody>
          <a:bodyPr/>
          <a:lstStyle/>
          <a:p>
            <a:endParaRPr lang="en-GB"/>
          </a:p>
        </p:txBody>
      </p:sp>
      <p:grpSp>
        <p:nvGrpSpPr>
          <p:cNvPr id="17" name="Group 17"/>
          <p:cNvGrpSpPr/>
          <p:nvPr/>
        </p:nvGrpSpPr>
        <p:grpSpPr>
          <a:xfrm>
            <a:off x="15297383" y="7375040"/>
            <a:ext cx="2872920" cy="3936489"/>
            <a:chOff x="0" y="0"/>
            <a:chExt cx="3830560" cy="5248653"/>
          </a:xfrm>
        </p:grpSpPr>
        <p:grpSp>
          <p:nvGrpSpPr>
            <p:cNvPr id="18" name="Group 18"/>
            <p:cNvGrpSpPr/>
            <p:nvPr/>
          </p:nvGrpSpPr>
          <p:grpSpPr>
            <a:xfrm>
              <a:off x="278847" y="0"/>
              <a:ext cx="3461086" cy="3461086"/>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20" name="TextBox 2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1" name="Freeform 21"/>
            <p:cNvSpPr/>
            <p:nvPr/>
          </p:nvSpPr>
          <p:spPr>
            <a:xfrm>
              <a:off x="361482" y="613793"/>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2" name="Freeform 22"/>
            <p:cNvSpPr/>
            <p:nvPr/>
          </p:nvSpPr>
          <p:spPr>
            <a:xfrm>
              <a:off x="1052836" y="613793"/>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3" name="TextBox 23"/>
            <p:cNvSpPr txBox="1"/>
            <p:nvPr/>
          </p:nvSpPr>
          <p:spPr>
            <a:xfrm>
              <a:off x="470653" y="997177"/>
              <a:ext cx="3269279" cy="1213120"/>
            </a:xfrm>
            <a:prstGeom prst="rect">
              <a:avLst/>
            </a:prstGeom>
          </p:spPr>
          <p:txBody>
            <a:bodyPr lIns="0" tIns="0" rIns="0" bIns="0" rtlCol="0" anchor="t">
              <a:spAutoFit/>
            </a:bodyPr>
            <a:lstStyle/>
            <a:p>
              <a:pPr algn="ctr">
                <a:lnSpc>
                  <a:spcPts val="7601"/>
                </a:lnSpc>
              </a:pPr>
              <a:r>
                <a:rPr lang="en-US" sz="5429" b="1">
                  <a:solidFill>
                    <a:srgbClr val="FFFFFF"/>
                  </a:solidFill>
                  <a:latin typeface="Montserrat School Semi-Bold"/>
                  <a:ea typeface="Montserrat School Semi-Bold"/>
                  <a:cs typeface="Montserrat School Semi-Bold"/>
                  <a:sym typeface="Montserrat School Semi-Bold"/>
                </a:rPr>
                <a:t>Peace</a:t>
              </a:r>
            </a:p>
          </p:txBody>
        </p:sp>
        <p:sp>
          <p:nvSpPr>
            <p:cNvPr id="24" name="Freeform 24"/>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sp>
        <p:nvSpPr>
          <p:cNvPr id="25" name="Freeform 25"/>
          <p:cNvSpPr/>
          <p:nvPr/>
        </p:nvSpPr>
        <p:spPr>
          <a:xfrm>
            <a:off x="14887044" y="4705058"/>
            <a:ext cx="2630578" cy="2622357"/>
          </a:xfrm>
          <a:custGeom>
            <a:avLst/>
            <a:gdLst/>
            <a:ahLst/>
            <a:cxnLst/>
            <a:rect l="l" t="t" r="r" b="b"/>
            <a:pathLst>
              <a:path w="2630578" h="2622357">
                <a:moveTo>
                  <a:pt x="0" y="0"/>
                </a:moveTo>
                <a:lnTo>
                  <a:pt x="2630578" y="0"/>
                </a:lnTo>
                <a:lnTo>
                  <a:pt x="2630578" y="2622357"/>
                </a:lnTo>
                <a:lnTo>
                  <a:pt x="0" y="2622357"/>
                </a:lnTo>
                <a:lnTo>
                  <a:pt x="0" y="0"/>
                </a:lnTo>
                <a:close/>
              </a:path>
            </a:pathLst>
          </a:custGeom>
          <a:blipFill>
            <a:blip r:embed="rId9"/>
            <a:stretch>
              <a:fillRect/>
            </a:stretch>
          </a:blipFill>
        </p:spPr>
        <p:txBody>
          <a:bodyPr/>
          <a:lstStyle/>
          <a:p>
            <a:endParaRPr lang="en-GB"/>
          </a:p>
        </p:txBody>
      </p:sp>
      <p:sp>
        <p:nvSpPr>
          <p:cNvPr id="26" name="TextBox 26"/>
          <p:cNvSpPr txBox="1"/>
          <p:nvPr/>
        </p:nvSpPr>
        <p:spPr>
          <a:xfrm>
            <a:off x="9642087" y="5817206"/>
            <a:ext cx="1483370"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Mission</a:t>
            </a:r>
          </a:p>
        </p:txBody>
      </p:sp>
      <p:sp>
        <p:nvSpPr>
          <p:cNvPr id="27" name="TextBox 27"/>
          <p:cNvSpPr txBox="1"/>
          <p:nvPr/>
        </p:nvSpPr>
        <p:spPr>
          <a:xfrm>
            <a:off x="292717" y="7239684"/>
            <a:ext cx="8259583" cy="24917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Lord Jesus,</a:t>
            </a:r>
          </a:p>
          <a:p>
            <a:pPr algn="l">
              <a:lnSpc>
                <a:spcPts val="3359"/>
              </a:lnSpc>
            </a:pPr>
            <a:r>
              <a:rPr lang="en-US" sz="2400">
                <a:solidFill>
                  <a:srgbClr val="222544"/>
                </a:solidFill>
                <a:latin typeface="Montserrat School"/>
                <a:ea typeface="Montserrat School"/>
                <a:cs typeface="Montserrat School"/>
                <a:sym typeface="Montserrat School"/>
              </a:rPr>
              <a:t>open our hearts to authentic encounters.</a:t>
            </a:r>
          </a:p>
          <a:p>
            <a:pPr algn="l">
              <a:lnSpc>
                <a:spcPts val="3359"/>
              </a:lnSpc>
            </a:pPr>
            <a:r>
              <a:rPr lang="en-US" sz="2400">
                <a:solidFill>
                  <a:srgbClr val="222544"/>
                </a:solidFill>
                <a:latin typeface="Montserrat School"/>
                <a:ea typeface="Montserrat School"/>
                <a:cs typeface="Montserrat School"/>
                <a:sym typeface="Montserrat School"/>
              </a:rPr>
              <a:t>Help us to see your presence in our neighbours,</a:t>
            </a:r>
          </a:p>
          <a:p>
            <a:pPr algn="l">
              <a:lnSpc>
                <a:spcPts val="3359"/>
              </a:lnSpc>
            </a:pPr>
            <a:r>
              <a:rPr lang="en-US" sz="2400">
                <a:solidFill>
                  <a:srgbClr val="222544"/>
                </a:solidFill>
                <a:latin typeface="Montserrat School"/>
                <a:ea typeface="Montserrat School"/>
                <a:cs typeface="Montserrat School"/>
                <a:sym typeface="Montserrat School"/>
              </a:rPr>
              <a:t>to listen, welcome others</a:t>
            </a:r>
          </a:p>
          <a:p>
            <a:pPr algn="l">
              <a:lnSpc>
                <a:spcPts val="3359"/>
              </a:lnSpc>
            </a:pPr>
            <a:r>
              <a:rPr lang="en-US" sz="2400">
                <a:solidFill>
                  <a:srgbClr val="222544"/>
                </a:solidFill>
                <a:latin typeface="Montserrat School"/>
                <a:ea typeface="Montserrat School"/>
                <a:cs typeface="Montserrat School"/>
                <a:sym typeface="Montserrat School"/>
              </a:rPr>
              <a:t>and build relationships of peace.</a:t>
            </a:r>
          </a:p>
          <a:p>
            <a:pPr algn="l">
              <a:lnSpc>
                <a:spcPts val="3359"/>
              </a:lnSpc>
            </a:pPr>
            <a:r>
              <a:rPr lang="en-US" sz="2400">
                <a:solidFill>
                  <a:srgbClr val="222544"/>
                </a:solidFill>
                <a:latin typeface="Montserrat School"/>
                <a:ea typeface="Montserrat School"/>
                <a:cs typeface="Montserrat School"/>
                <a:sym typeface="Montserrat School"/>
              </a:rPr>
              <a:t>Amen.</a:t>
            </a:r>
          </a:p>
        </p:txBody>
      </p:sp>
      <p:sp>
        <p:nvSpPr>
          <p:cNvPr id="28" name="TextBox 28"/>
          <p:cNvSpPr txBox="1"/>
          <p:nvPr/>
        </p:nvSpPr>
        <p:spPr>
          <a:xfrm>
            <a:off x="292717" y="1716988"/>
            <a:ext cx="8534337" cy="4882515"/>
          </a:xfrm>
          <a:prstGeom prst="rect">
            <a:avLst/>
          </a:prstGeom>
        </p:spPr>
        <p:txBody>
          <a:bodyPr lIns="0" tIns="0" rIns="0" bIns="0" rtlCol="0" anchor="t">
            <a:spAutoFit/>
          </a:bodyPr>
          <a:lstStyle/>
          <a:p>
            <a:pPr algn="l">
              <a:lnSpc>
                <a:spcPts val="3359"/>
              </a:lnSpc>
            </a:pPr>
            <a:r>
              <a:rPr lang="en-US" sz="2400" dirty="0">
                <a:solidFill>
                  <a:srgbClr val="222544"/>
                </a:solidFill>
                <a:latin typeface="Montserrat School"/>
                <a:ea typeface="Montserrat School"/>
                <a:cs typeface="Montserrat School"/>
                <a:sym typeface="Montserrat School"/>
              </a:rPr>
              <a:t>Pop</a:t>
            </a:r>
            <a:r>
              <a:rPr lang="en-US" sz="2400" u="none" dirty="0">
                <a:solidFill>
                  <a:srgbClr val="222544"/>
                </a:solidFill>
                <a:latin typeface="Montserrat School"/>
                <a:ea typeface="Montserrat School"/>
                <a:cs typeface="Montserrat School"/>
                <a:sym typeface="Montserrat School"/>
              </a:rPr>
              <a:t>e L</a:t>
            </a:r>
            <a:r>
              <a:rPr lang="en-US" sz="2400" dirty="0">
                <a:solidFill>
                  <a:srgbClr val="222544"/>
                </a:solidFill>
                <a:latin typeface="Montserrat School"/>
                <a:ea typeface="Montserrat School"/>
                <a:cs typeface="Montserrat School"/>
                <a:sym typeface="Montserrat School"/>
              </a:rPr>
              <a:t>eo XIV's first words as Pope were “Peace be with you.”</a:t>
            </a:r>
          </a:p>
          <a:p>
            <a:pPr algn="l">
              <a:lnSpc>
                <a:spcPts val="3359"/>
              </a:lnSpc>
            </a:pPr>
            <a:r>
              <a:rPr lang="en-US" sz="2400" dirty="0">
                <a:solidFill>
                  <a:srgbClr val="222544"/>
                </a:solidFill>
                <a:latin typeface="Montserrat School"/>
                <a:ea typeface="Montserrat School"/>
                <a:cs typeface="Montserrat School"/>
                <a:sym typeface="Montserrat School"/>
              </a:rPr>
              <a:t>Peace grows when we welcome others, listen carefully and make sure everyone feels included.</a:t>
            </a:r>
          </a:p>
          <a:p>
            <a:pPr algn="l">
              <a:lnSpc>
                <a:spcPts val="3359"/>
              </a:lnSpc>
            </a:pPr>
            <a:r>
              <a:rPr lang="en-US" sz="2400" dirty="0">
                <a:solidFill>
                  <a:srgbClr val="222544"/>
                </a:solidFill>
                <a:latin typeface="Montserrat School"/>
                <a:ea typeface="Montserrat School"/>
                <a:cs typeface="Montserrat School"/>
                <a:sym typeface="Montserrat School"/>
              </a:rPr>
              <a:t>Jesus reminds us that being a peacemaker starts with our encounters and the way we treat people each day.</a:t>
            </a:r>
          </a:p>
          <a:p>
            <a:pPr algn="l">
              <a:lnSpc>
                <a:spcPts val="2380"/>
              </a:lnSpc>
            </a:pPr>
            <a:endParaRPr lang="en-US" sz="2400" dirty="0">
              <a:solidFill>
                <a:srgbClr val="222544"/>
              </a:solidFill>
              <a:latin typeface="Montserrat School"/>
              <a:ea typeface="Montserrat School"/>
              <a:cs typeface="Montserrat School"/>
              <a:sym typeface="Montserrat School"/>
            </a:endParaRPr>
          </a:p>
          <a:p>
            <a:pPr algn="l">
              <a:lnSpc>
                <a:spcPts val="3359"/>
              </a:lnSpc>
            </a:pPr>
            <a:r>
              <a:rPr lang="en-US" sz="2400" dirty="0">
                <a:solidFill>
                  <a:srgbClr val="222544"/>
                </a:solidFill>
                <a:latin typeface="Montserrat School"/>
                <a:ea typeface="Montserrat School"/>
                <a:cs typeface="Montserrat School"/>
                <a:sym typeface="Montserrat School"/>
              </a:rPr>
              <a:t>Today, we invite you to share the sign of peace! Learn how to sign “peace be with you” in sign language, or place your hands together and gently bow to the people around you as you say: “Peace be with you.”</a:t>
            </a:r>
          </a:p>
          <a:p>
            <a:pPr algn="l">
              <a:lnSpc>
                <a:spcPts val="3359"/>
              </a:lnSpc>
            </a:pPr>
            <a:endParaRPr lang="en-US" sz="2400" dirty="0">
              <a:solidFill>
                <a:srgbClr val="222544"/>
              </a:solidFill>
              <a:latin typeface="Montserrat School"/>
              <a:ea typeface="Montserrat School"/>
              <a:cs typeface="Montserrat School"/>
              <a:sym typeface="Montserrat School"/>
            </a:endParaRPr>
          </a:p>
        </p:txBody>
      </p:sp>
      <p:sp>
        <p:nvSpPr>
          <p:cNvPr id="29" name="TextBox 29"/>
          <p:cNvSpPr txBox="1"/>
          <p:nvPr/>
        </p:nvSpPr>
        <p:spPr>
          <a:xfrm>
            <a:off x="292717" y="1155621"/>
            <a:ext cx="174158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Respond</a:t>
            </a:r>
          </a:p>
        </p:txBody>
      </p:sp>
      <p:sp>
        <p:nvSpPr>
          <p:cNvPr id="30" name="TextBox 30"/>
          <p:cNvSpPr txBox="1"/>
          <p:nvPr/>
        </p:nvSpPr>
        <p:spPr>
          <a:xfrm>
            <a:off x="9642087" y="6407755"/>
            <a:ext cx="5432851" cy="3158490"/>
          </a:xfrm>
          <a:prstGeom prst="rect">
            <a:avLst/>
          </a:prstGeom>
        </p:spPr>
        <p:txBody>
          <a:bodyPr lIns="0" tIns="0" rIns="0" bIns="0" rtlCol="0" anchor="t">
            <a:spAutoFit/>
          </a:bodyPr>
          <a:lstStyle/>
          <a:p>
            <a:pPr algn="l">
              <a:lnSpc>
                <a:spcPts val="3359"/>
              </a:lnSpc>
            </a:pPr>
            <a:r>
              <a:rPr lang="en-US" sz="2400" dirty="0">
                <a:solidFill>
                  <a:srgbClr val="222544"/>
                </a:solidFill>
                <a:latin typeface="Montserrat School"/>
                <a:ea typeface="Montserrat School"/>
                <a:cs typeface="Montserrat School"/>
                <a:sym typeface="Montserrat School"/>
              </a:rPr>
              <a:t>Make tim</a:t>
            </a:r>
            <a:r>
              <a:rPr lang="en-US" sz="2400" u="none" dirty="0">
                <a:solidFill>
                  <a:srgbClr val="222544"/>
                </a:solidFill>
                <a:latin typeface="Montserrat School"/>
                <a:ea typeface="Montserrat School"/>
                <a:cs typeface="Montserrat School"/>
                <a:sym typeface="Montserrat School"/>
              </a:rPr>
              <a:t>e t</a:t>
            </a:r>
            <a:r>
              <a:rPr lang="en-US" sz="2400" dirty="0">
                <a:solidFill>
                  <a:srgbClr val="222544"/>
                </a:solidFill>
                <a:latin typeface="Montserrat School"/>
                <a:ea typeface="Montserrat School"/>
                <a:cs typeface="Montserrat School"/>
                <a:sym typeface="Montserrat School"/>
              </a:rPr>
              <a:t>o talk to someone </a:t>
            </a:r>
          </a:p>
          <a:p>
            <a:pPr algn="l">
              <a:lnSpc>
                <a:spcPts val="3359"/>
              </a:lnSpc>
            </a:pPr>
            <a:r>
              <a:rPr lang="en-US" sz="2400" dirty="0">
                <a:solidFill>
                  <a:srgbClr val="222544"/>
                </a:solidFill>
                <a:latin typeface="Montserrat School"/>
                <a:ea typeface="Montserrat School"/>
                <a:cs typeface="Montserrat School"/>
                <a:sym typeface="Montserrat School"/>
              </a:rPr>
              <a:t>you wouldn't usually speak to </a:t>
            </a:r>
          </a:p>
          <a:p>
            <a:pPr algn="l">
              <a:lnSpc>
                <a:spcPts val="3359"/>
              </a:lnSpc>
            </a:pPr>
            <a:r>
              <a:rPr lang="en-US" sz="2400" dirty="0">
                <a:solidFill>
                  <a:srgbClr val="222544"/>
                </a:solidFill>
                <a:latin typeface="Montserrat School"/>
                <a:ea typeface="Montserrat School"/>
                <a:cs typeface="Montserrat School"/>
                <a:sym typeface="Montserrat School"/>
              </a:rPr>
              <a:t>and really listen.</a:t>
            </a:r>
          </a:p>
          <a:p>
            <a:pPr algn="l">
              <a:lnSpc>
                <a:spcPts val="1960"/>
              </a:lnSpc>
            </a:pPr>
            <a:endParaRPr lang="en-US" sz="2400" dirty="0">
              <a:solidFill>
                <a:srgbClr val="222544"/>
              </a:solidFill>
              <a:latin typeface="Montserrat School"/>
              <a:ea typeface="Montserrat School"/>
              <a:cs typeface="Montserrat School"/>
              <a:sym typeface="Montserrat School"/>
            </a:endParaRPr>
          </a:p>
          <a:p>
            <a:pPr algn="l">
              <a:lnSpc>
                <a:spcPts val="3359"/>
              </a:lnSpc>
            </a:pPr>
            <a:r>
              <a:rPr lang="en-US" sz="2400" b="1" dirty="0">
                <a:solidFill>
                  <a:srgbClr val="222544"/>
                </a:solidFill>
                <a:latin typeface="Montserrat School Semi-Bold"/>
                <a:ea typeface="Montserrat School Semi-Bold"/>
                <a:cs typeface="Montserrat School Semi-Bold"/>
                <a:sym typeface="Montserrat School Semi-Bold"/>
              </a:rPr>
              <a:t>World Gift: </a:t>
            </a:r>
            <a:r>
              <a:rPr lang="en-US" sz="2400" dirty="0">
                <a:solidFill>
                  <a:srgbClr val="222544"/>
                </a:solidFill>
                <a:latin typeface="Montserrat School"/>
                <a:ea typeface="Montserrat School"/>
                <a:cs typeface="Montserrat School"/>
                <a:sym typeface="Montserrat School"/>
              </a:rPr>
              <a:t>Help bring young people together through sport </a:t>
            </a:r>
          </a:p>
          <a:p>
            <a:pPr algn="l">
              <a:lnSpc>
                <a:spcPts val="3359"/>
              </a:lnSpc>
            </a:pPr>
            <a:r>
              <a:rPr lang="en-US" sz="2400" dirty="0">
                <a:solidFill>
                  <a:srgbClr val="222544"/>
                </a:solidFill>
                <a:latin typeface="Montserrat School"/>
                <a:ea typeface="Montserrat School"/>
                <a:cs typeface="Montserrat School"/>
                <a:sym typeface="Montserrat School"/>
              </a:rPr>
              <a:t>and</a:t>
            </a:r>
            <a:r>
              <a:rPr lang="en-US" sz="2400" u="none" dirty="0">
                <a:solidFill>
                  <a:srgbClr val="222544"/>
                </a:solidFill>
                <a:latin typeface="Montserrat School"/>
                <a:ea typeface="Montserrat School"/>
                <a:cs typeface="Montserrat School"/>
                <a:sym typeface="Montserrat School"/>
              </a:rPr>
              <a:t> pea</a:t>
            </a:r>
            <a:r>
              <a:rPr lang="en-US" sz="2400" dirty="0">
                <a:solidFill>
                  <a:srgbClr val="222544"/>
                </a:solidFill>
                <a:latin typeface="Montserrat School"/>
                <a:ea typeface="Montserrat School"/>
                <a:cs typeface="Montserrat School"/>
                <a:sym typeface="Montserrat School"/>
              </a:rPr>
              <a:t>c</a:t>
            </a:r>
            <a:r>
              <a:rPr lang="en-US" sz="2400" u="none" dirty="0">
                <a:solidFill>
                  <a:srgbClr val="222544"/>
                </a:solidFill>
                <a:latin typeface="Montserrat School"/>
                <a:ea typeface="Montserrat School"/>
                <a:cs typeface="Montserrat School"/>
                <a:sym typeface="Montserrat School"/>
              </a:rPr>
              <a:t>e </a:t>
            </a:r>
            <a:r>
              <a:rPr lang="en-US" sz="2400" dirty="0">
                <a:solidFill>
                  <a:srgbClr val="222544"/>
                </a:solidFill>
                <a:latin typeface="Montserrat School"/>
                <a:ea typeface="Montserrat School"/>
                <a:cs typeface="Montserrat School"/>
                <a:sym typeface="Montserrat School"/>
              </a:rPr>
              <a:t>bui</a:t>
            </a:r>
            <a:r>
              <a:rPr lang="en-US" sz="2400" u="none" dirty="0">
                <a:solidFill>
                  <a:srgbClr val="222544"/>
                </a:solidFill>
                <a:latin typeface="Montserrat School"/>
                <a:ea typeface="Montserrat School"/>
                <a:cs typeface="Montserrat School"/>
                <a:sym typeface="Montserrat School"/>
              </a:rPr>
              <a:t>l</a:t>
            </a:r>
            <a:r>
              <a:rPr lang="en-US" sz="2400" dirty="0">
                <a:solidFill>
                  <a:srgbClr val="222544"/>
                </a:solidFill>
                <a:latin typeface="Montserrat School"/>
                <a:ea typeface="Montserrat School"/>
                <a:cs typeface="Montserrat School"/>
                <a:sym typeface="Montserrat School"/>
              </a:rPr>
              <a:t>ding with </a:t>
            </a:r>
            <a:r>
              <a:rPr lang="en-US" sz="2400" u="none" dirty="0">
                <a:solidFill>
                  <a:srgbClr val="222544"/>
                </a:solidFill>
                <a:latin typeface="Montserrat School"/>
                <a:ea typeface="Montserrat School"/>
                <a:cs typeface="Montserrat School"/>
                <a:sym typeface="Montserrat School"/>
              </a:rPr>
              <a:t>a </a:t>
            </a:r>
            <a:r>
              <a:rPr lang="en-US" sz="2400" b="1" u="sng" dirty="0">
                <a:solidFill>
                  <a:srgbClr val="222544"/>
                </a:solidFill>
                <a:latin typeface="Montserrat School Semi-Bold"/>
                <a:ea typeface="Montserrat School Semi-Bold"/>
                <a:cs typeface="Montserrat School Semi-Bold"/>
                <a:sym typeface="Montserrat School Semi-Bold"/>
                <a:hlinkClick r:id="rId10" tooltip="https://worldgifts.cafod.org.uk/products/fabulous-football-for-schools"/>
              </a:rPr>
              <a:t>Fabulous football World Gift (£15)</a:t>
            </a:r>
            <a:r>
              <a:rPr lang="en-US" sz="2400" dirty="0">
                <a:solidFill>
                  <a:srgbClr val="222544"/>
                </a:solidFill>
                <a:latin typeface="Montserrat School"/>
                <a:ea typeface="Montserrat School"/>
                <a:cs typeface="Montserrat School"/>
                <a:sym typeface="Montserrat School"/>
              </a:rPr>
              <a:t>!</a:t>
            </a:r>
          </a:p>
        </p:txBody>
      </p:sp>
      <p:sp>
        <p:nvSpPr>
          <p:cNvPr id="31" name="Freeform 31"/>
          <p:cNvSpPr/>
          <p:nvPr/>
        </p:nvSpPr>
        <p:spPr>
          <a:xfrm rot="-4655149" flipV="1">
            <a:off x="14037760" y="7540267"/>
            <a:ext cx="1969216" cy="1189734"/>
          </a:xfrm>
          <a:custGeom>
            <a:avLst/>
            <a:gdLst/>
            <a:ahLst/>
            <a:cxnLst/>
            <a:rect l="l" t="t" r="r" b="b"/>
            <a:pathLst>
              <a:path w="1969216" h="1189734">
                <a:moveTo>
                  <a:pt x="0" y="1189735"/>
                </a:moveTo>
                <a:lnTo>
                  <a:pt x="1969216" y="1189735"/>
                </a:lnTo>
                <a:lnTo>
                  <a:pt x="1969216" y="0"/>
                </a:lnTo>
                <a:lnTo>
                  <a:pt x="0" y="0"/>
                </a:lnTo>
                <a:lnTo>
                  <a:pt x="0" y="1189735"/>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32" name="TextBox 32"/>
          <p:cNvSpPr txBox="1"/>
          <p:nvPr/>
        </p:nvSpPr>
        <p:spPr>
          <a:xfrm>
            <a:off x="292717" y="6677709"/>
            <a:ext cx="3808862"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Let us pray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EE3E7B"/>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10037645" y="2583376"/>
            <a:ext cx="7386699" cy="5087488"/>
            <a:chOff x="0" y="0"/>
            <a:chExt cx="1318249" cy="907926"/>
          </a:xfrm>
        </p:grpSpPr>
        <p:sp>
          <p:nvSpPr>
            <p:cNvPr id="7" name="Freeform 7"/>
            <p:cNvSpPr/>
            <p:nvPr/>
          </p:nvSpPr>
          <p:spPr>
            <a:xfrm>
              <a:off x="0" y="0"/>
              <a:ext cx="1318249" cy="907926"/>
            </a:xfrm>
            <a:custGeom>
              <a:avLst/>
              <a:gdLst/>
              <a:ahLst/>
              <a:cxnLst/>
              <a:rect l="l" t="t" r="r" b="b"/>
              <a:pathLst>
                <a:path w="1318249" h="907926">
                  <a:moveTo>
                    <a:pt x="0" y="0"/>
                  </a:moveTo>
                  <a:lnTo>
                    <a:pt x="1318249" y="0"/>
                  </a:lnTo>
                  <a:lnTo>
                    <a:pt x="1318249" y="907926"/>
                  </a:lnTo>
                  <a:lnTo>
                    <a:pt x="0" y="907926"/>
                  </a:lnTo>
                  <a:close/>
                </a:path>
              </a:pathLst>
            </a:custGeom>
            <a:blipFill>
              <a:blip r:embed="rId4"/>
              <a:stretch>
                <a:fillRect l="-1655" r="-1655"/>
              </a:stretch>
            </a:blipFill>
          </p:spPr>
          <p:txBody>
            <a:bodyPr/>
            <a:lstStyle/>
            <a:p>
              <a:endParaRPr lang="en-GB"/>
            </a:p>
          </p:txBody>
        </p:sp>
      </p:grpSp>
      <p:sp>
        <p:nvSpPr>
          <p:cNvPr id="8" name="Freeform 8"/>
          <p:cNvSpPr/>
          <p:nvPr/>
        </p:nvSpPr>
        <p:spPr>
          <a:xfrm rot="-5400000">
            <a:off x="11628623" y="5387210"/>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5"/>
                </a:ext>
              </a:extLst>
            </a:blip>
            <a:stretch>
              <a:fillRect l="-279" t="-171027" r="-1768" b="-487889"/>
            </a:stretch>
          </a:blipFill>
        </p:spPr>
        <p:txBody>
          <a:bodyPr/>
          <a:lstStyle/>
          <a:p>
            <a:endParaRPr lang="en-GB"/>
          </a:p>
        </p:txBody>
      </p:sp>
      <p:grpSp>
        <p:nvGrpSpPr>
          <p:cNvPr id="9" name="Group 9"/>
          <p:cNvGrpSpPr/>
          <p:nvPr/>
        </p:nvGrpSpPr>
        <p:grpSpPr>
          <a:xfrm>
            <a:off x="-849805" y="-234640"/>
            <a:ext cx="12086840" cy="1261816"/>
            <a:chOff x="0" y="0"/>
            <a:chExt cx="16115786" cy="1682422"/>
          </a:xfrm>
        </p:grpSpPr>
        <p:grpSp>
          <p:nvGrpSpPr>
            <p:cNvPr id="10" name="Group 10"/>
            <p:cNvGrpSpPr/>
            <p:nvPr/>
          </p:nvGrpSpPr>
          <p:grpSpPr>
            <a:xfrm>
              <a:off x="0" y="0"/>
              <a:ext cx="16115786" cy="1682422"/>
              <a:chOff x="0" y="0"/>
              <a:chExt cx="3183365" cy="332330"/>
            </a:xfrm>
          </p:grpSpPr>
          <p:sp>
            <p:nvSpPr>
              <p:cNvPr id="11" name="Freeform 11"/>
              <p:cNvSpPr/>
              <p:nvPr/>
            </p:nvSpPr>
            <p:spPr>
              <a:xfrm>
                <a:off x="0" y="0"/>
                <a:ext cx="3183365" cy="332330"/>
              </a:xfrm>
              <a:custGeom>
                <a:avLst/>
                <a:gdLst/>
                <a:ahLst/>
                <a:cxnLst/>
                <a:rect l="l" t="t" r="r" b="b"/>
                <a:pathLst>
                  <a:path w="3183365" h="332330">
                    <a:moveTo>
                      <a:pt x="2980165" y="0"/>
                    </a:moveTo>
                    <a:cubicBezTo>
                      <a:pt x="3092390" y="0"/>
                      <a:pt x="3183365" y="74395"/>
                      <a:pt x="3183365" y="166165"/>
                    </a:cubicBezTo>
                    <a:cubicBezTo>
                      <a:pt x="3183365" y="257936"/>
                      <a:pt x="3092390" y="332330"/>
                      <a:pt x="2980165" y="332330"/>
                    </a:cubicBezTo>
                    <a:lnTo>
                      <a:pt x="203200" y="332330"/>
                    </a:lnTo>
                    <a:cubicBezTo>
                      <a:pt x="90976" y="332330"/>
                      <a:pt x="0" y="257936"/>
                      <a:pt x="0" y="166165"/>
                    </a:cubicBezTo>
                    <a:cubicBezTo>
                      <a:pt x="0" y="74395"/>
                      <a:pt x="90976" y="0"/>
                      <a:pt x="203200" y="0"/>
                    </a:cubicBezTo>
                    <a:close/>
                  </a:path>
                </a:pathLst>
              </a:custGeom>
              <a:solidFill>
                <a:srgbClr val="222544"/>
              </a:solidFill>
            </p:spPr>
            <p:txBody>
              <a:bodyPr/>
              <a:lstStyle/>
              <a:p>
                <a:endParaRPr lang="en-GB"/>
              </a:p>
            </p:txBody>
          </p:sp>
          <p:sp>
            <p:nvSpPr>
              <p:cNvPr id="12" name="TextBox 12"/>
              <p:cNvSpPr txBox="1"/>
              <p:nvPr/>
            </p:nvSpPr>
            <p:spPr>
              <a:xfrm>
                <a:off x="0" y="-38100"/>
                <a:ext cx="3183365" cy="370430"/>
              </a:xfrm>
              <a:prstGeom prst="rect">
                <a:avLst/>
              </a:prstGeom>
            </p:spPr>
            <p:txBody>
              <a:bodyPr lIns="50800" tIns="50800" rIns="50800" bIns="50800" rtlCol="0" anchor="ctr"/>
              <a:lstStyle/>
              <a:p>
                <a:pPr algn="l">
                  <a:lnSpc>
                    <a:spcPts val="2659"/>
                  </a:lnSpc>
                </a:pPr>
                <a:endParaRPr/>
              </a:p>
            </p:txBody>
          </p:sp>
        </p:grpSp>
        <p:sp>
          <p:nvSpPr>
            <p:cNvPr id="13" name="Freeform 13"/>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4" name="TextBox 14"/>
            <p:cNvSpPr txBox="1"/>
            <p:nvPr/>
          </p:nvSpPr>
          <p:spPr>
            <a:xfrm>
              <a:off x="1826614" y="605329"/>
              <a:ext cx="14043691"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Sunday 13 December - Third Sunday of Advent</a:t>
              </a:r>
            </a:p>
          </p:txBody>
        </p:sp>
      </p:grpSp>
      <p:sp>
        <p:nvSpPr>
          <p:cNvPr id="15" name="Freeform 15"/>
          <p:cNvSpPr/>
          <p:nvPr/>
        </p:nvSpPr>
        <p:spPr>
          <a:xfrm rot="-5400000">
            <a:off x="7561246" y="444425"/>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7"/>
                </a:ext>
              </a:extLst>
            </a:blip>
            <a:stretch>
              <a:fillRect l="-238232" t="-16109" b="-233656"/>
            </a:stretch>
          </a:blipFill>
        </p:spPr>
        <p:txBody>
          <a:bodyPr/>
          <a:lstStyle/>
          <a:p>
            <a:endParaRPr lang="en-GB"/>
          </a:p>
        </p:txBody>
      </p:sp>
      <p:grpSp>
        <p:nvGrpSpPr>
          <p:cNvPr id="16" name="Group 16"/>
          <p:cNvGrpSpPr/>
          <p:nvPr/>
        </p:nvGrpSpPr>
        <p:grpSpPr>
          <a:xfrm>
            <a:off x="15297383" y="7375040"/>
            <a:ext cx="2872920" cy="3936489"/>
            <a:chOff x="0" y="0"/>
            <a:chExt cx="3830560" cy="5248653"/>
          </a:xfrm>
        </p:grpSpPr>
        <p:grpSp>
          <p:nvGrpSpPr>
            <p:cNvPr id="17" name="Group 17"/>
            <p:cNvGrpSpPr/>
            <p:nvPr/>
          </p:nvGrpSpPr>
          <p:grpSpPr>
            <a:xfrm>
              <a:off x="182146" y="0"/>
              <a:ext cx="3461086" cy="3461086"/>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ADC7"/>
              </a:solidFill>
            </p:spPr>
            <p:txBody>
              <a:bodyPr/>
              <a:lstStyle/>
              <a:p>
                <a:endParaRPr lang="en-GB"/>
              </a:p>
            </p:txBody>
          </p:sp>
          <p:sp>
            <p:nvSpPr>
              <p:cNvPr id="19" name="TextBox 1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0" name="Freeform 20"/>
            <p:cNvSpPr/>
            <p:nvPr/>
          </p:nvSpPr>
          <p:spPr>
            <a:xfrm>
              <a:off x="687027" y="55384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1" name="Freeform 21"/>
            <p:cNvSpPr/>
            <p:nvPr/>
          </p:nvSpPr>
          <p:spPr>
            <a:xfrm>
              <a:off x="1383461" y="55384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2" name="Freeform 22"/>
            <p:cNvSpPr/>
            <p:nvPr/>
          </p:nvSpPr>
          <p:spPr>
            <a:xfrm>
              <a:off x="206220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3" name="TextBox 23"/>
            <p:cNvSpPr txBox="1"/>
            <p:nvPr/>
          </p:nvSpPr>
          <p:spPr>
            <a:xfrm>
              <a:off x="85445"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Joy</a:t>
              </a:r>
            </a:p>
          </p:txBody>
        </p:sp>
        <p:sp>
          <p:nvSpPr>
            <p:cNvPr id="24" name="Freeform 24"/>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sp>
        <p:nvSpPr>
          <p:cNvPr id="25" name="TextBox 25"/>
          <p:cNvSpPr txBox="1"/>
          <p:nvPr/>
        </p:nvSpPr>
        <p:spPr>
          <a:xfrm>
            <a:off x="281827" y="2545276"/>
            <a:ext cx="8247676" cy="1234440"/>
          </a:xfrm>
          <a:prstGeom prst="rect">
            <a:avLst/>
          </a:prstGeom>
        </p:spPr>
        <p:txBody>
          <a:bodyPr lIns="0" tIns="0" rIns="0" bIns="0" rtlCol="0" anchor="t">
            <a:spAutoFit/>
          </a:bodyPr>
          <a:lstStyle/>
          <a:p>
            <a:pPr algn="ctr">
              <a:lnSpc>
                <a:spcPts val="3359"/>
              </a:lnSpc>
            </a:pPr>
            <a:r>
              <a:rPr lang="en-US" sz="2400">
                <a:solidFill>
                  <a:srgbClr val="222544"/>
                </a:solidFill>
                <a:latin typeface="Montserrat School"/>
                <a:ea typeface="Montserrat School"/>
                <a:cs typeface="Montserrat School"/>
                <a:sym typeface="Montserrat School"/>
              </a:rPr>
              <a:t>“He came as a witness, to bear witness about the light, that all might believe through him.” </a:t>
            </a:r>
          </a:p>
          <a:p>
            <a:pPr algn="ctr">
              <a:lnSpc>
                <a:spcPts val="3359"/>
              </a:lnSpc>
            </a:pPr>
            <a:r>
              <a:rPr lang="en-US" sz="2400">
                <a:solidFill>
                  <a:srgbClr val="222544"/>
                </a:solidFill>
                <a:latin typeface="Montserrat School"/>
                <a:ea typeface="Montserrat School"/>
                <a:cs typeface="Montserrat School"/>
                <a:sym typeface="Montserrat School"/>
              </a:rPr>
              <a:t>John 1:7</a:t>
            </a:r>
          </a:p>
        </p:txBody>
      </p:sp>
      <p:sp>
        <p:nvSpPr>
          <p:cNvPr id="26" name="TextBox 26"/>
          <p:cNvSpPr txBox="1"/>
          <p:nvPr/>
        </p:nvSpPr>
        <p:spPr>
          <a:xfrm>
            <a:off x="281827" y="1859476"/>
            <a:ext cx="3460706"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Sunday’s Gospel</a:t>
            </a:r>
          </a:p>
        </p:txBody>
      </p:sp>
      <p:sp>
        <p:nvSpPr>
          <p:cNvPr id="27" name="TextBox 27"/>
          <p:cNvSpPr txBox="1"/>
          <p:nvPr/>
        </p:nvSpPr>
        <p:spPr>
          <a:xfrm>
            <a:off x="281827" y="3661549"/>
            <a:ext cx="202093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Reflection</a:t>
            </a:r>
          </a:p>
        </p:txBody>
      </p:sp>
      <p:sp>
        <p:nvSpPr>
          <p:cNvPr id="28" name="TextBox 28"/>
          <p:cNvSpPr txBox="1"/>
          <p:nvPr/>
        </p:nvSpPr>
        <p:spPr>
          <a:xfrm>
            <a:off x="281827" y="4201244"/>
            <a:ext cx="8739812" cy="5769610"/>
          </a:xfrm>
          <a:prstGeom prst="rect">
            <a:avLst/>
          </a:prstGeom>
        </p:spPr>
        <p:txBody>
          <a:bodyPr lIns="0" tIns="0" rIns="0" bIns="0" rtlCol="0" anchor="t">
            <a:spAutoFit/>
          </a:bodyPr>
          <a:lstStyle/>
          <a:p>
            <a:pPr algn="l">
              <a:lnSpc>
                <a:spcPts val="3290"/>
              </a:lnSpc>
            </a:pPr>
            <a:r>
              <a:rPr lang="en-US" sz="2350" dirty="0">
                <a:solidFill>
                  <a:srgbClr val="222544"/>
                </a:solidFill>
                <a:latin typeface="Montserrat School"/>
                <a:ea typeface="Montserrat School"/>
                <a:cs typeface="Montserrat School"/>
                <a:sym typeface="Montserrat School"/>
              </a:rPr>
              <a:t>Today we celebrate </a:t>
            </a:r>
            <a:r>
              <a:rPr lang="en-US" sz="2350" b="1" dirty="0">
                <a:solidFill>
                  <a:srgbClr val="222544"/>
                </a:solidFill>
                <a:latin typeface="Montserrat School Semi-Bold"/>
                <a:ea typeface="Montserrat School Semi-Bold"/>
                <a:cs typeface="Montserrat School Semi-Bold"/>
                <a:sym typeface="Montserrat School Semi-Bold"/>
              </a:rPr>
              <a:t>Gaudete Sunday!</a:t>
            </a:r>
            <a:r>
              <a:rPr lang="en-US" sz="2350" dirty="0">
                <a:solidFill>
                  <a:srgbClr val="222544"/>
                </a:solidFill>
                <a:latin typeface="Montserrat School"/>
                <a:ea typeface="Montserrat School"/>
                <a:cs typeface="Montserrat School"/>
                <a:sym typeface="Montserrat School"/>
              </a:rPr>
              <a:t> </a:t>
            </a:r>
          </a:p>
          <a:p>
            <a:pPr algn="l">
              <a:lnSpc>
                <a:spcPts val="3290"/>
              </a:lnSpc>
            </a:pPr>
            <a:r>
              <a:rPr lang="en-US" sz="2350" dirty="0">
                <a:solidFill>
                  <a:srgbClr val="222544"/>
                </a:solidFill>
                <a:latin typeface="Montserrat School"/>
                <a:ea typeface="Montserrat School"/>
                <a:cs typeface="Montserrat School"/>
                <a:sym typeface="Montserrat School"/>
              </a:rPr>
              <a:t>Gaudete means “rejoice” in Latin.</a:t>
            </a:r>
          </a:p>
          <a:p>
            <a:pPr algn="l">
              <a:lnSpc>
                <a:spcPts val="3290"/>
              </a:lnSpc>
            </a:pPr>
            <a:r>
              <a:rPr lang="en-US" sz="2350" dirty="0">
                <a:solidFill>
                  <a:srgbClr val="222544"/>
                </a:solidFill>
                <a:latin typeface="Montserrat School"/>
                <a:ea typeface="Montserrat School"/>
                <a:cs typeface="Montserrat School"/>
                <a:sym typeface="Montserrat School"/>
              </a:rPr>
              <a:t>On this third Sunday of Advent, we light the rose candle and rejoice because Christmas is drawing closer! </a:t>
            </a:r>
          </a:p>
          <a:p>
            <a:pPr algn="l">
              <a:lnSpc>
                <a:spcPts val="3290"/>
              </a:lnSpc>
            </a:pPr>
            <a:r>
              <a:rPr lang="en-US" sz="2350" dirty="0">
                <a:solidFill>
                  <a:srgbClr val="222544"/>
                </a:solidFill>
                <a:latin typeface="Montserrat School"/>
                <a:ea typeface="Montserrat School"/>
                <a:cs typeface="Montserrat School"/>
                <a:sym typeface="Montserrat School"/>
              </a:rPr>
              <a:t>The liturgical </a:t>
            </a:r>
            <a:r>
              <a:rPr lang="en-US" sz="2350" dirty="0" err="1">
                <a:solidFill>
                  <a:srgbClr val="222544"/>
                </a:solidFill>
                <a:latin typeface="Montserrat School"/>
                <a:ea typeface="Montserrat School"/>
                <a:cs typeface="Montserrat School"/>
                <a:sym typeface="Montserrat School"/>
              </a:rPr>
              <a:t>colour</a:t>
            </a:r>
            <a:r>
              <a:rPr lang="en-US" sz="2350" dirty="0">
                <a:solidFill>
                  <a:srgbClr val="222544"/>
                </a:solidFill>
                <a:latin typeface="Montserrat School"/>
                <a:ea typeface="Montserrat School"/>
                <a:cs typeface="Montserrat School"/>
                <a:sym typeface="Montserrat School"/>
              </a:rPr>
              <a:t> changes from purple to rose, reminding us that we wait in joyful anticipation.</a:t>
            </a:r>
          </a:p>
          <a:p>
            <a:pPr algn="l">
              <a:lnSpc>
                <a:spcPts val="1819"/>
              </a:lnSpc>
            </a:pPr>
            <a:endParaRPr lang="en-US" sz="2350" dirty="0">
              <a:solidFill>
                <a:srgbClr val="222544"/>
              </a:solidFill>
              <a:latin typeface="Montserrat School"/>
              <a:ea typeface="Montserrat School"/>
              <a:cs typeface="Montserrat School"/>
              <a:sym typeface="Montserrat School"/>
            </a:endParaRPr>
          </a:p>
          <a:p>
            <a:pPr algn="l">
              <a:lnSpc>
                <a:spcPts val="3290"/>
              </a:lnSpc>
            </a:pPr>
            <a:r>
              <a:rPr lang="en-US" sz="2350" dirty="0">
                <a:solidFill>
                  <a:srgbClr val="222544"/>
                </a:solidFill>
                <a:latin typeface="Montserrat School"/>
                <a:ea typeface="Montserrat School"/>
                <a:cs typeface="Montserrat School"/>
                <a:sym typeface="Montserrat School"/>
              </a:rPr>
              <a:t>In today's Gospel, John the Baptist bears witness to the light. John is not the light himself, but points others towards Christ.</a:t>
            </a:r>
          </a:p>
          <a:p>
            <a:pPr algn="l">
              <a:lnSpc>
                <a:spcPts val="3290"/>
              </a:lnSpc>
            </a:pPr>
            <a:r>
              <a:rPr lang="en-US" sz="2350" dirty="0">
                <a:solidFill>
                  <a:srgbClr val="222544"/>
                </a:solidFill>
                <a:latin typeface="Montserrat School"/>
                <a:ea typeface="Montserrat School"/>
                <a:cs typeface="Montserrat School"/>
                <a:sym typeface="Montserrat School"/>
              </a:rPr>
              <a:t>We can do the same. When we share hope, kindness, justice and joy, our actions can reflect Christ's light.</a:t>
            </a:r>
          </a:p>
          <a:p>
            <a:pPr algn="l">
              <a:lnSpc>
                <a:spcPts val="1819"/>
              </a:lnSpc>
            </a:pPr>
            <a:endParaRPr lang="en-US" sz="2350" dirty="0">
              <a:solidFill>
                <a:srgbClr val="222544"/>
              </a:solidFill>
              <a:latin typeface="Montserrat School"/>
              <a:ea typeface="Montserrat School"/>
              <a:cs typeface="Montserrat School"/>
              <a:sym typeface="Montserrat School"/>
            </a:endParaRPr>
          </a:p>
          <a:p>
            <a:pPr algn="l">
              <a:lnSpc>
                <a:spcPts val="3290"/>
              </a:lnSpc>
            </a:pPr>
            <a:r>
              <a:rPr lang="en-US" sz="2350" dirty="0">
                <a:solidFill>
                  <a:srgbClr val="222544"/>
                </a:solidFill>
                <a:latin typeface="Montserrat School"/>
                <a:ea typeface="Montserrat School"/>
                <a:cs typeface="Montserrat School"/>
                <a:sym typeface="Montserrat School"/>
              </a:rPr>
              <a:t>Where have you noticed signs of light and joy </a:t>
            </a:r>
          </a:p>
          <a:p>
            <a:pPr algn="l">
              <a:lnSpc>
                <a:spcPts val="3290"/>
              </a:lnSpc>
            </a:pPr>
            <a:r>
              <a:rPr lang="en-US" sz="2350" dirty="0">
                <a:solidFill>
                  <a:srgbClr val="222544"/>
                </a:solidFill>
                <a:latin typeface="Montserrat School"/>
                <a:ea typeface="Montserrat School"/>
                <a:cs typeface="Montserrat School"/>
                <a:sym typeface="Montserrat School"/>
              </a:rPr>
              <a:t>this Advent?</a:t>
            </a:r>
          </a:p>
        </p:txBody>
      </p:sp>
      <p:sp>
        <p:nvSpPr>
          <p:cNvPr id="29" name="TextBox 29"/>
          <p:cNvSpPr txBox="1"/>
          <p:nvPr/>
        </p:nvSpPr>
        <p:spPr>
          <a:xfrm>
            <a:off x="2838239" y="1150745"/>
            <a:ext cx="3460706"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It’s the weekend!</a:t>
            </a:r>
          </a:p>
        </p:txBody>
      </p:sp>
      <p:sp>
        <p:nvSpPr>
          <p:cNvPr id="30" name="TextBox 30"/>
          <p:cNvSpPr txBox="1"/>
          <p:nvPr/>
        </p:nvSpPr>
        <p:spPr>
          <a:xfrm>
            <a:off x="10037645" y="7946285"/>
            <a:ext cx="4964853" cy="1397000"/>
          </a:xfrm>
          <a:prstGeom prst="rect">
            <a:avLst/>
          </a:prstGeom>
        </p:spPr>
        <p:txBody>
          <a:bodyPr lIns="0" tIns="0" rIns="0" bIns="0" rtlCol="0" anchor="t">
            <a:spAutoFit/>
          </a:bodyPr>
          <a:lstStyle/>
          <a:p>
            <a:pPr algn="l">
              <a:lnSpc>
                <a:spcPts val="2800"/>
              </a:lnSpc>
            </a:pPr>
            <a:r>
              <a:rPr lang="en-US" sz="2000" i="1">
                <a:solidFill>
                  <a:srgbClr val="222544"/>
                </a:solidFill>
                <a:latin typeface="Montserrat School Italics"/>
                <a:ea typeface="Montserrat School Italics"/>
                <a:cs typeface="Montserrat School Italics"/>
                <a:sym typeface="Montserrat School Italics"/>
              </a:rPr>
              <a:t>Francoise Kanyere (yellow dress) looking at old photos with her family.</a:t>
            </a:r>
          </a:p>
          <a:p>
            <a:pPr algn="l">
              <a:lnSpc>
                <a:spcPts val="2800"/>
              </a:lnSpc>
            </a:pPr>
            <a:r>
              <a:rPr lang="en-US" sz="2000" i="1">
                <a:solidFill>
                  <a:srgbClr val="222544"/>
                </a:solidFill>
                <a:latin typeface="Montserrat School Italics"/>
                <a:ea typeface="Montserrat School Italics"/>
                <a:cs typeface="Montserrat School Italics"/>
                <a:sym typeface="Montserrat School Italics"/>
              </a:rPr>
              <a:t>Democratic Republic o</a:t>
            </a:r>
            <a:r>
              <a:rPr lang="en-US" sz="2000" i="1" u="none">
                <a:solidFill>
                  <a:srgbClr val="222544"/>
                </a:solidFill>
                <a:latin typeface="Montserrat School Italics"/>
                <a:ea typeface="Montserrat School Italics"/>
                <a:cs typeface="Montserrat School Italics"/>
                <a:sym typeface="Montserrat School Italics"/>
              </a:rPr>
              <a:t>f the Cong</a:t>
            </a:r>
            <a:r>
              <a:rPr lang="en-US" sz="2000" i="1">
                <a:solidFill>
                  <a:srgbClr val="222544"/>
                </a:solidFill>
                <a:latin typeface="Montserrat School Italics"/>
                <a:ea typeface="Montserrat School Italics"/>
                <a:cs typeface="Montserrat School Italics"/>
                <a:sym typeface="Montserrat School Italics"/>
              </a:rPr>
              <a:t>o, CAFOD.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EE3E7B"/>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10216001" y="2371952"/>
            <a:ext cx="7170354" cy="4212842"/>
            <a:chOff x="0" y="0"/>
            <a:chExt cx="1134847" cy="666763"/>
          </a:xfrm>
        </p:grpSpPr>
        <p:sp>
          <p:nvSpPr>
            <p:cNvPr id="7" name="Freeform 7"/>
            <p:cNvSpPr/>
            <p:nvPr/>
          </p:nvSpPr>
          <p:spPr>
            <a:xfrm>
              <a:off x="0" y="0"/>
              <a:ext cx="1134847" cy="666763"/>
            </a:xfrm>
            <a:custGeom>
              <a:avLst/>
              <a:gdLst/>
              <a:ahLst/>
              <a:cxnLst/>
              <a:rect l="l" t="t" r="r" b="b"/>
              <a:pathLst>
                <a:path w="1134847" h="666763">
                  <a:moveTo>
                    <a:pt x="0" y="0"/>
                  </a:moveTo>
                  <a:lnTo>
                    <a:pt x="1134847" y="0"/>
                  </a:lnTo>
                  <a:lnTo>
                    <a:pt x="1134847" y="666763"/>
                  </a:lnTo>
                  <a:lnTo>
                    <a:pt x="0" y="666763"/>
                  </a:lnTo>
                  <a:close/>
                </a:path>
              </a:pathLst>
            </a:custGeom>
            <a:blipFill>
              <a:blip r:embed="rId4"/>
              <a:stretch>
                <a:fillRect t="-6734" b="-6734"/>
              </a:stretch>
            </a:blipFill>
          </p:spPr>
          <p:txBody>
            <a:bodyPr/>
            <a:lstStyle/>
            <a:p>
              <a:endParaRPr lang="en-GB"/>
            </a:p>
          </p:txBody>
        </p:sp>
      </p:grpSp>
      <p:grpSp>
        <p:nvGrpSpPr>
          <p:cNvPr id="8" name="Group 8"/>
          <p:cNvGrpSpPr/>
          <p:nvPr/>
        </p:nvGrpSpPr>
        <p:grpSpPr>
          <a:xfrm>
            <a:off x="-849805" y="-234640"/>
            <a:ext cx="12086840" cy="1261816"/>
            <a:chOff x="0" y="0"/>
            <a:chExt cx="16115786" cy="1682422"/>
          </a:xfrm>
        </p:grpSpPr>
        <p:grpSp>
          <p:nvGrpSpPr>
            <p:cNvPr id="9" name="Group 9"/>
            <p:cNvGrpSpPr/>
            <p:nvPr/>
          </p:nvGrpSpPr>
          <p:grpSpPr>
            <a:xfrm>
              <a:off x="0" y="0"/>
              <a:ext cx="16115786" cy="1682422"/>
              <a:chOff x="0" y="0"/>
              <a:chExt cx="3183365" cy="332330"/>
            </a:xfrm>
          </p:grpSpPr>
          <p:sp>
            <p:nvSpPr>
              <p:cNvPr id="10" name="Freeform 10"/>
              <p:cNvSpPr/>
              <p:nvPr/>
            </p:nvSpPr>
            <p:spPr>
              <a:xfrm>
                <a:off x="0" y="0"/>
                <a:ext cx="3183365" cy="332330"/>
              </a:xfrm>
              <a:custGeom>
                <a:avLst/>
                <a:gdLst/>
                <a:ahLst/>
                <a:cxnLst/>
                <a:rect l="l" t="t" r="r" b="b"/>
                <a:pathLst>
                  <a:path w="3183365" h="332330">
                    <a:moveTo>
                      <a:pt x="2980165" y="0"/>
                    </a:moveTo>
                    <a:cubicBezTo>
                      <a:pt x="3092390" y="0"/>
                      <a:pt x="3183365" y="74395"/>
                      <a:pt x="3183365" y="166165"/>
                    </a:cubicBezTo>
                    <a:cubicBezTo>
                      <a:pt x="3183365" y="257936"/>
                      <a:pt x="3092390" y="332330"/>
                      <a:pt x="2980165" y="332330"/>
                    </a:cubicBezTo>
                    <a:lnTo>
                      <a:pt x="203200" y="332330"/>
                    </a:lnTo>
                    <a:cubicBezTo>
                      <a:pt x="90976" y="332330"/>
                      <a:pt x="0" y="257936"/>
                      <a:pt x="0" y="166165"/>
                    </a:cubicBezTo>
                    <a:cubicBezTo>
                      <a:pt x="0" y="74395"/>
                      <a:pt x="90976" y="0"/>
                      <a:pt x="203200" y="0"/>
                    </a:cubicBezTo>
                    <a:close/>
                  </a:path>
                </a:pathLst>
              </a:custGeom>
              <a:solidFill>
                <a:srgbClr val="222544"/>
              </a:solidFill>
            </p:spPr>
            <p:txBody>
              <a:bodyPr/>
              <a:lstStyle/>
              <a:p>
                <a:endParaRPr lang="en-GB"/>
              </a:p>
            </p:txBody>
          </p:sp>
          <p:sp>
            <p:nvSpPr>
              <p:cNvPr id="11" name="TextBox 11"/>
              <p:cNvSpPr txBox="1"/>
              <p:nvPr/>
            </p:nvSpPr>
            <p:spPr>
              <a:xfrm>
                <a:off x="0" y="-38100"/>
                <a:ext cx="3183365" cy="370430"/>
              </a:xfrm>
              <a:prstGeom prst="rect">
                <a:avLst/>
              </a:prstGeom>
            </p:spPr>
            <p:txBody>
              <a:bodyPr lIns="50800" tIns="50800" rIns="50800" bIns="50800" rtlCol="0" anchor="ctr"/>
              <a:lstStyle/>
              <a:p>
                <a:pPr algn="l">
                  <a:lnSpc>
                    <a:spcPts val="2659"/>
                  </a:lnSpc>
                </a:pPr>
                <a:endParaRPr/>
              </a:p>
            </p:txBody>
          </p:sp>
        </p:grpSp>
        <p:sp>
          <p:nvSpPr>
            <p:cNvPr id="12" name="Freeform 12"/>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3" name="TextBox 13"/>
            <p:cNvSpPr txBox="1"/>
            <p:nvPr/>
          </p:nvSpPr>
          <p:spPr>
            <a:xfrm>
              <a:off x="1826614" y="605329"/>
              <a:ext cx="14043691"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Sunday 13 December - Third Sunday of Advent</a:t>
              </a:r>
            </a:p>
          </p:txBody>
        </p:sp>
      </p:grpSp>
      <p:sp>
        <p:nvSpPr>
          <p:cNvPr id="14" name="Freeform 14"/>
          <p:cNvSpPr/>
          <p:nvPr/>
        </p:nvSpPr>
        <p:spPr>
          <a:xfrm rot="-5400000">
            <a:off x="11492989" y="518993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6"/>
                </a:ext>
              </a:extLst>
            </a:blip>
            <a:stretch>
              <a:fillRect l="-279" t="-171027" r="-1768" b="-487889"/>
            </a:stretch>
          </a:blipFill>
        </p:spPr>
        <p:txBody>
          <a:bodyPr/>
          <a:lstStyle/>
          <a:p>
            <a:endParaRPr lang="en-GB"/>
          </a:p>
        </p:txBody>
      </p:sp>
      <p:sp>
        <p:nvSpPr>
          <p:cNvPr id="15" name="Freeform 15"/>
          <p:cNvSpPr/>
          <p:nvPr/>
        </p:nvSpPr>
        <p:spPr>
          <a:xfrm rot="-9898739" flipH="1">
            <a:off x="12297842" y="6751528"/>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7"/>
                </a:ext>
              </a:extLst>
            </a:blip>
            <a:stretch>
              <a:fillRect l="-98048" t="-13842" r="-87464" b="-186699"/>
            </a:stretch>
          </a:blipFill>
        </p:spPr>
        <p:txBody>
          <a:bodyPr/>
          <a:lstStyle/>
          <a:p>
            <a:endParaRPr lang="en-GB"/>
          </a:p>
        </p:txBody>
      </p:sp>
      <p:grpSp>
        <p:nvGrpSpPr>
          <p:cNvPr id="16" name="Group 16"/>
          <p:cNvGrpSpPr/>
          <p:nvPr/>
        </p:nvGrpSpPr>
        <p:grpSpPr>
          <a:xfrm>
            <a:off x="15297383" y="7375040"/>
            <a:ext cx="2872920" cy="3936489"/>
            <a:chOff x="0" y="0"/>
            <a:chExt cx="3830560" cy="5248653"/>
          </a:xfrm>
        </p:grpSpPr>
        <p:grpSp>
          <p:nvGrpSpPr>
            <p:cNvPr id="17" name="Group 17"/>
            <p:cNvGrpSpPr/>
            <p:nvPr/>
          </p:nvGrpSpPr>
          <p:grpSpPr>
            <a:xfrm>
              <a:off x="182146" y="0"/>
              <a:ext cx="3461086" cy="3461086"/>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ADC7"/>
              </a:solidFill>
            </p:spPr>
            <p:txBody>
              <a:bodyPr/>
              <a:lstStyle/>
              <a:p>
                <a:endParaRPr lang="en-GB"/>
              </a:p>
            </p:txBody>
          </p:sp>
          <p:sp>
            <p:nvSpPr>
              <p:cNvPr id="19" name="TextBox 1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0" name="Freeform 20"/>
            <p:cNvSpPr/>
            <p:nvPr/>
          </p:nvSpPr>
          <p:spPr>
            <a:xfrm>
              <a:off x="687027" y="55384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1" name="Freeform 21"/>
            <p:cNvSpPr/>
            <p:nvPr/>
          </p:nvSpPr>
          <p:spPr>
            <a:xfrm>
              <a:off x="1383461" y="55384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2" name="Freeform 22"/>
            <p:cNvSpPr/>
            <p:nvPr/>
          </p:nvSpPr>
          <p:spPr>
            <a:xfrm>
              <a:off x="206220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3" name="TextBox 23"/>
            <p:cNvSpPr txBox="1"/>
            <p:nvPr/>
          </p:nvSpPr>
          <p:spPr>
            <a:xfrm>
              <a:off x="85445"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Joy</a:t>
              </a:r>
            </a:p>
          </p:txBody>
        </p:sp>
        <p:sp>
          <p:nvSpPr>
            <p:cNvPr id="24" name="Freeform 24"/>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sp>
        <p:nvSpPr>
          <p:cNvPr id="25" name="Freeform 25"/>
          <p:cNvSpPr/>
          <p:nvPr/>
        </p:nvSpPr>
        <p:spPr>
          <a:xfrm rot="-3292846">
            <a:off x="9064394" y="-383537"/>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7"/>
                </a:ext>
              </a:extLst>
            </a:blip>
            <a:stretch>
              <a:fillRect l="-238232" t="-16109" b="-233656"/>
            </a:stretch>
          </a:blipFill>
        </p:spPr>
        <p:txBody>
          <a:bodyPr/>
          <a:lstStyle/>
          <a:p>
            <a:endParaRPr lang="en-GB"/>
          </a:p>
        </p:txBody>
      </p:sp>
      <p:sp>
        <p:nvSpPr>
          <p:cNvPr id="26" name="TextBox 26"/>
          <p:cNvSpPr txBox="1"/>
          <p:nvPr/>
        </p:nvSpPr>
        <p:spPr>
          <a:xfrm>
            <a:off x="292717" y="7222640"/>
            <a:ext cx="1483370"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Mission</a:t>
            </a:r>
          </a:p>
        </p:txBody>
      </p:sp>
      <p:sp>
        <p:nvSpPr>
          <p:cNvPr id="27" name="TextBox 27"/>
          <p:cNvSpPr txBox="1"/>
          <p:nvPr/>
        </p:nvSpPr>
        <p:spPr>
          <a:xfrm>
            <a:off x="292717" y="4579321"/>
            <a:ext cx="8259583" cy="2174875"/>
          </a:xfrm>
          <a:prstGeom prst="rect">
            <a:avLst/>
          </a:prstGeom>
        </p:spPr>
        <p:txBody>
          <a:bodyPr lIns="0" tIns="0" rIns="0" bIns="0" rtlCol="0" anchor="t">
            <a:spAutoFit/>
          </a:bodyPr>
          <a:lstStyle/>
          <a:p>
            <a:pPr algn="l">
              <a:lnSpc>
                <a:spcPts val="3500"/>
              </a:lnSpc>
            </a:pPr>
            <a:r>
              <a:rPr lang="en-US" sz="2500">
                <a:solidFill>
                  <a:srgbClr val="222544"/>
                </a:solidFill>
                <a:latin typeface="Montserrat School"/>
                <a:ea typeface="Montserrat School"/>
                <a:cs typeface="Montserrat School"/>
                <a:sym typeface="Montserrat School"/>
              </a:rPr>
              <a:t>Jesus, light of the world,</a:t>
            </a:r>
          </a:p>
          <a:p>
            <a:pPr algn="l">
              <a:lnSpc>
                <a:spcPts val="3500"/>
              </a:lnSpc>
            </a:pPr>
            <a:r>
              <a:rPr lang="en-US" sz="2500">
                <a:solidFill>
                  <a:srgbClr val="222544"/>
                </a:solidFill>
                <a:latin typeface="Montserrat School"/>
                <a:ea typeface="Montserrat School"/>
                <a:cs typeface="Montserrat School"/>
                <a:sym typeface="Montserrat School"/>
              </a:rPr>
              <a:t>fill us with your joy.</a:t>
            </a:r>
          </a:p>
          <a:p>
            <a:pPr algn="l">
              <a:lnSpc>
                <a:spcPts val="3500"/>
              </a:lnSpc>
            </a:pPr>
            <a:r>
              <a:rPr lang="en-US" sz="2500">
                <a:solidFill>
                  <a:srgbClr val="222544"/>
                </a:solidFill>
                <a:latin typeface="Montserrat School"/>
                <a:ea typeface="Montserrat School"/>
                <a:cs typeface="Montserrat School"/>
                <a:sym typeface="Montserrat School"/>
              </a:rPr>
              <a:t>Help us to share your light</a:t>
            </a:r>
          </a:p>
          <a:p>
            <a:pPr algn="l">
              <a:lnSpc>
                <a:spcPts val="3500"/>
              </a:lnSpc>
            </a:pPr>
            <a:r>
              <a:rPr lang="en-US" sz="2500">
                <a:solidFill>
                  <a:srgbClr val="222544"/>
                </a:solidFill>
                <a:latin typeface="Montserrat School"/>
                <a:ea typeface="Montserrat School"/>
                <a:cs typeface="Montserrat School"/>
                <a:sym typeface="Montserrat School"/>
              </a:rPr>
              <a:t>and bring hope to others this Advent.</a:t>
            </a:r>
          </a:p>
          <a:p>
            <a:pPr algn="l">
              <a:lnSpc>
                <a:spcPts val="3500"/>
              </a:lnSpc>
            </a:pPr>
            <a:r>
              <a:rPr lang="en-US" sz="2500">
                <a:solidFill>
                  <a:srgbClr val="222544"/>
                </a:solidFill>
                <a:latin typeface="Montserrat School"/>
                <a:ea typeface="Montserrat School"/>
                <a:cs typeface="Montserrat School"/>
                <a:sym typeface="Montserrat School"/>
              </a:rPr>
              <a:t>Amen.</a:t>
            </a:r>
          </a:p>
        </p:txBody>
      </p:sp>
      <p:sp>
        <p:nvSpPr>
          <p:cNvPr id="28" name="TextBox 28"/>
          <p:cNvSpPr txBox="1"/>
          <p:nvPr/>
        </p:nvSpPr>
        <p:spPr>
          <a:xfrm>
            <a:off x="292717" y="1631871"/>
            <a:ext cx="8259583" cy="2165350"/>
          </a:xfrm>
          <a:prstGeom prst="rect">
            <a:avLst/>
          </a:prstGeom>
        </p:spPr>
        <p:txBody>
          <a:bodyPr lIns="0" tIns="0" rIns="0" bIns="0" rtlCol="0" anchor="t">
            <a:spAutoFit/>
          </a:bodyPr>
          <a:lstStyle/>
          <a:p>
            <a:pPr algn="l">
              <a:lnSpc>
                <a:spcPts val="3499"/>
              </a:lnSpc>
            </a:pPr>
            <a:r>
              <a:rPr lang="en-US" sz="2499">
                <a:solidFill>
                  <a:srgbClr val="222544"/>
                </a:solidFill>
                <a:latin typeface="Montserrat School"/>
                <a:ea typeface="Montserrat School"/>
                <a:cs typeface="Montserrat School"/>
                <a:sym typeface="Montserrat School"/>
              </a:rPr>
              <a:t>We invite you to light a virtual </a:t>
            </a:r>
            <a:r>
              <a:rPr lang="en-US" sz="2499" u="none">
                <a:solidFill>
                  <a:srgbClr val="222544"/>
                </a:solidFill>
                <a:latin typeface="Montserrat School"/>
                <a:ea typeface="Montserrat School"/>
                <a:cs typeface="Montserrat School"/>
                <a:sym typeface="Montserrat School"/>
              </a:rPr>
              <a:t>candle with</a:t>
            </a:r>
            <a:r>
              <a:rPr lang="en-US" sz="2499">
                <a:solidFill>
                  <a:srgbClr val="222544"/>
                </a:solidFill>
                <a:latin typeface="Montserrat School"/>
                <a:ea typeface="Montserrat School"/>
                <a:cs typeface="Montserrat School"/>
                <a:sym typeface="Montserrat School"/>
              </a:rPr>
              <a:t> CAFOD for a personal or class intention.</a:t>
            </a:r>
          </a:p>
          <a:p>
            <a:pPr algn="l">
              <a:lnSpc>
                <a:spcPts val="3499"/>
              </a:lnSpc>
            </a:pPr>
            <a:r>
              <a:rPr lang="en-US" sz="2499">
                <a:solidFill>
                  <a:srgbClr val="222544"/>
                </a:solidFill>
                <a:latin typeface="Montserrat School"/>
                <a:ea typeface="Montserrat School"/>
                <a:cs typeface="Montserrat School"/>
                <a:sym typeface="Montserrat School"/>
              </a:rPr>
              <a:t>Add a short prayer and join others praying for our global family this Advent.</a:t>
            </a:r>
          </a:p>
          <a:p>
            <a:pPr algn="l">
              <a:lnSpc>
                <a:spcPts val="3499"/>
              </a:lnSpc>
            </a:pPr>
            <a:r>
              <a:rPr lang="en-US" sz="2499" b="1" u="sng">
                <a:solidFill>
                  <a:srgbClr val="222544"/>
                </a:solidFill>
                <a:latin typeface="Montserrat School Semi-Bold"/>
                <a:ea typeface="Montserrat School Semi-Bold"/>
                <a:cs typeface="Montserrat School Semi-Bold"/>
                <a:sym typeface="Montserrat School Semi-Bold"/>
                <a:hlinkClick r:id="rId11" tooltip="https://lightacandle.cafod.org.uk/#/"/>
              </a:rPr>
              <a:t>CAFOD - Light a Candle</a:t>
            </a:r>
          </a:p>
        </p:txBody>
      </p:sp>
      <p:sp>
        <p:nvSpPr>
          <p:cNvPr id="29" name="TextBox 29"/>
          <p:cNvSpPr txBox="1"/>
          <p:nvPr/>
        </p:nvSpPr>
        <p:spPr>
          <a:xfrm>
            <a:off x="292717" y="1155621"/>
            <a:ext cx="174158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Respond</a:t>
            </a:r>
          </a:p>
        </p:txBody>
      </p:sp>
      <p:sp>
        <p:nvSpPr>
          <p:cNvPr id="30" name="TextBox 30"/>
          <p:cNvSpPr txBox="1"/>
          <p:nvPr/>
        </p:nvSpPr>
        <p:spPr>
          <a:xfrm>
            <a:off x="292717" y="7689365"/>
            <a:ext cx="8677843" cy="2630805"/>
          </a:xfrm>
          <a:prstGeom prst="rect">
            <a:avLst/>
          </a:prstGeom>
        </p:spPr>
        <p:txBody>
          <a:bodyPr lIns="0" tIns="0" rIns="0" bIns="0" rtlCol="0" anchor="t">
            <a:spAutoFit/>
          </a:bodyPr>
          <a:lstStyle/>
          <a:p>
            <a:pPr algn="l">
              <a:lnSpc>
                <a:spcPts val="3500"/>
              </a:lnSpc>
            </a:pPr>
            <a:r>
              <a:rPr lang="en-US" sz="2500">
                <a:solidFill>
                  <a:srgbClr val="222544"/>
                </a:solidFill>
                <a:latin typeface="Montserrat School"/>
                <a:ea typeface="Montserrat School"/>
                <a:cs typeface="Montserrat School"/>
                <a:sym typeface="Montserrat School"/>
              </a:rPr>
              <a:t>Share t</a:t>
            </a:r>
            <a:r>
              <a:rPr lang="en-US" sz="2500" u="none">
                <a:solidFill>
                  <a:srgbClr val="222544"/>
                </a:solidFill>
                <a:latin typeface="Montserrat School"/>
                <a:ea typeface="Montserrat School"/>
                <a:cs typeface="Montserrat School"/>
                <a:sym typeface="Montserrat School"/>
              </a:rPr>
              <a:t>h</a:t>
            </a:r>
            <a:r>
              <a:rPr lang="en-US" sz="2500">
                <a:solidFill>
                  <a:srgbClr val="222544"/>
                </a:solidFill>
                <a:latin typeface="Montserrat School"/>
                <a:ea typeface="Montserrat School"/>
                <a:cs typeface="Montserrat School"/>
                <a:sym typeface="Montserrat School"/>
              </a:rPr>
              <a:t>e</a:t>
            </a:r>
            <a:r>
              <a:rPr lang="en-US" sz="2500" u="none">
                <a:solidFill>
                  <a:srgbClr val="222544"/>
                </a:solidFill>
                <a:latin typeface="Montserrat School"/>
                <a:ea typeface="Montserrat School"/>
                <a:cs typeface="Montserrat School"/>
                <a:sym typeface="Montserrat School"/>
              </a:rPr>
              <a:t> jo</a:t>
            </a:r>
            <a:r>
              <a:rPr lang="en-US" sz="2500">
                <a:solidFill>
                  <a:srgbClr val="222544"/>
                </a:solidFill>
                <a:latin typeface="Montserrat School"/>
                <a:ea typeface="Montserrat School"/>
                <a:cs typeface="Montserrat School"/>
                <a:sym typeface="Montserrat School"/>
              </a:rPr>
              <a:t>y</a:t>
            </a:r>
            <a:r>
              <a:rPr lang="en-US" sz="2500" u="none">
                <a:solidFill>
                  <a:srgbClr val="222544"/>
                </a:solidFill>
                <a:latin typeface="Montserrat School"/>
                <a:ea typeface="Montserrat School"/>
                <a:cs typeface="Montserrat School"/>
                <a:sym typeface="Montserrat School"/>
              </a:rPr>
              <a:t> </a:t>
            </a:r>
            <a:r>
              <a:rPr lang="en-US" sz="2500">
                <a:solidFill>
                  <a:srgbClr val="222544"/>
                </a:solidFill>
                <a:latin typeface="Montserrat School"/>
                <a:ea typeface="Montserrat School"/>
                <a:cs typeface="Montserrat School"/>
                <a:sym typeface="Montserrat School"/>
              </a:rPr>
              <a:t>on this</a:t>
            </a:r>
            <a:r>
              <a:rPr lang="en-US" sz="2500" u="none">
                <a:solidFill>
                  <a:srgbClr val="222544"/>
                </a:solidFill>
                <a:latin typeface="Montserrat School"/>
                <a:ea typeface="Montserrat School"/>
                <a:cs typeface="Montserrat School"/>
                <a:sym typeface="Montserrat School"/>
              </a:rPr>
              <a:t> Gaud</a:t>
            </a:r>
            <a:r>
              <a:rPr lang="en-US" sz="2500">
                <a:solidFill>
                  <a:srgbClr val="222544"/>
                </a:solidFill>
                <a:latin typeface="Montserrat School"/>
                <a:ea typeface="Montserrat School"/>
                <a:cs typeface="Montserrat School"/>
                <a:sym typeface="Montserrat School"/>
              </a:rPr>
              <a:t>ete Sunday and t</a:t>
            </a:r>
            <a:r>
              <a:rPr lang="en-US" sz="2500" u="none">
                <a:solidFill>
                  <a:srgbClr val="222544"/>
                </a:solidFill>
                <a:latin typeface="Montserrat School"/>
                <a:ea typeface="Montserrat School"/>
                <a:cs typeface="Montserrat School"/>
                <a:sym typeface="Montserrat School"/>
              </a:rPr>
              <a:t>ell s</a:t>
            </a:r>
            <a:r>
              <a:rPr lang="en-US" sz="2500">
                <a:solidFill>
                  <a:srgbClr val="222544"/>
                </a:solidFill>
                <a:latin typeface="Montserrat School"/>
                <a:ea typeface="Montserrat School"/>
                <a:cs typeface="Montserrat School"/>
                <a:sym typeface="Montserrat School"/>
              </a:rPr>
              <a:t>omeone one thing you appreciate about them today. World gift: Share more joy and help communities have honey to eat and sell with the gift of</a:t>
            </a:r>
            <a:r>
              <a:rPr lang="en-US" sz="2500" b="1">
                <a:solidFill>
                  <a:srgbClr val="222544"/>
                </a:solidFill>
                <a:latin typeface="Montserrat School Semi-Bold"/>
                <a:ea typeface="Montserrat School Semi-Bold"/>
                <a:cs typeface="Montserrat School Semi-Bold"/>
                <a:sym typeface="Montserrat School Semi-Bold"/>
              </a:rPr>
              <a:t> </a:t>
            </a:r>
            <a:r>
              <a:rPr lang="en-US" sz="2500" b="1" u="sng">
                <a:solidFill>
                  <a:srgbClr val="222544"/>
                </a:solidFill>
                <a:latin typeface="Montserrat School Semi-Bold"/>
                <a:ea typeface="Montserrat School Semi-Bold"/>
                <a:cs typeface="Montserrat School Semi-Bold"/>
                <a:sym typeface="Montserrat School Semi-Bold"/>
                <a:hlinkClick r:id="rId12" tooltip="https://worldgifts.cafod.org.uk/products/happy-queen-bee-for-schools"/>
              </a:rPr>
              <a:t>Happy queen bees (£5)!</a:t>
            </a:r>
          </a:p>
          <a:p>
            <a:pPr algn="l">
              <a:lnSpc>
                <a:spcPts val="3640"/>
              </a:lnSpc>
            </a:pPr>
            <a:endParaRPr lang="en-US" sz="2500" b="1" u="sng">
              <a:solidFill>
                <a:srgbClr val="222544"/>
              </a:solidFill>
              <a:latin typeface="Montserrat School Semi-Bold"/>
              <a:ea typeface="Montserrat School Semi-Bold"/>
              <a:cs typeface="Montserrat School Semi-Bold"/>
              <a:sym typeface="Montserrat School Semi-Bold"/>
              <a:hlinkClick r:id="rId12" tooltip="https://worldgifts.cafod.org.uk/products/happy-queen-bee-for-schools"/>
            </a:endParaRPr>
          </a:p>
        </p:txBody>
      </p:sp>
      <p:sp>
        <p:nvSpPr>
          <p:cNvPr id="31" name="Freeform 31"/>
          <p:cNvSpPr/>
          <p:nvPr/>
        </p:nvSpPr>
        <p:spPr>
          <a:xfrm rot="-2475564" flipV="1">
            <a:off x="8159392" y="8870536"/>
            <a:ext cx="1969216" cy="1189734"/>
          </a:xfrm>
          <a:custGeom>
            <a:avLst/>
            <a:gdLst/>
            <a:ahLst/>
            <a:cxnLst/>
            <a:rect l="l" t="t" r="r" b="b"/>
            <a:pathLst>
              <a:path w="1969216" h="1189734">
                <a:moveTo>
                  <a:pt x="0" y="1189734"/>
                </a:moveTo>
                <a:lnTo>
                  <a:pt x="1969216" y="1189734"/>
                </a:lnTo>
                <a:lnTo>
                  <a:pt x="1969216" y="0"/>
                </a:lnTo>
                <a:lnTo>
                  <a:pt x="0" y="0"/>
                </a:lnTo>
                <a:lnTo>
                  <a:pt x="0" y="1189734"/>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GB"/>
          </a:p>
        </p:txBody>
      </p:sp>
      <p:sp>
        <p:nvSpPr>
          <p:cNvPr id="32" name="Freeform 32"/>
          <p:cNvSpPr/>
          <p:nvPr/>
        </p:nvSpPr>
        <p:spPr>
          <a:xfrm>
            <a:off x="10216001" y="6722085"/>
            <a:ext cx="3221967" cy="3221967"/>
          </a:xfrm>
          <a:custGeom>
            <a:avLst/>
            <a:gdLst/>
            <a:ahLst/>
            <a:cxnLst/>
            <a:rect l="l" t="t" r="r" b="b"/>
            <a:pathLst>
              <a:path w="3221967" h="3221967">
                <a:moveTo>
                  <a:pt x="0" y="0"/>
                </a:moveTo>
                <a:lnTo>
                  <a:pt x="3221967" y="0"/>
                </a:lnTo>
                <a:lnTo>
                  <a:pt x="3221967" y="3221967"/>
                </a:lnTo>
                <a:lnTo>
                  <a:pt x="0" y="3221967"/>
                </a:lnTo>
                <a:lnTo>
                  <a:pt x="0" y="0"/>
                </a:lnTo>
                <a:close/>
              </a:path>
            </a:pathLst>
          </a:custGeom>
          <a:blipFill>
            <a:blip r:embed="rId14"/>
            <a:stretch>
              <a:fillRect/>
            </a:stretch>
          </a:blipFill>
        </p:spPr>
        <p:txBody>
          <a:bodyPr/>
          <a:lstStyle/>
          <a:p>
            <a:endParaRPr lang="en-GB"/>
          </a:p>
        </p:txBody>
      </p:sp>
      <p:sp>
        <p:nvSpPr>
          <p:cNvPr id="33" name="TextBox 33"/>
          <p:cNvSpPr txBox="1"/>
          <p:nvPr/>
        </p:nvSpPr>
        <p:spPr>
          <a:xfrm>
            <a:off x="292717" y="4112596"/>
            <a:ext cx="3808862"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Let us pray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EE3E7B"/>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rot="-5056847">
            <a:off x="11664951" y="562474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3"/>
                </a:ext>
              </a:extLst>
            </a:blip>
            <a:stretch>
              <a:fillRect l="-279" t="-171027" r="-1768" b="-487889"/>
            </a:stretch>
          </a:blipFill>
        </p:spPr>
        <p:txBody>
          <a:bodyPr/>
          <a:lstStyle/>
          <a:p>
            <a:endParaRPr lang="en-GB"/>
          </a:p>
        </p:txBody>
      </p:sp>
      <p:sp>
        <p:nvSpPr>
          <p:cNvPr id="6" name="Freeform 6"/>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7" name="Group 7"/>
          <p:cNvGrpSpPr/>
          <p:nvPr/>
        </p:nvGrpSpPr>
        <p:grpSpPr>
          <a:xfrm>
            <a:off x="10007416" y="2602676"/>
            <a:ext cx="7630459" cy="4438989"/>
            <a:chOff x="0" y="0"/>
            <a:chExt cx="1292154" cy="751706"/>
          </a:xfrm>
        </p:grpSpPr>
        <p:sp>
          <p:nvSpPr>
            <p:cNvPr id="8" name="Freeform 8"/>
            <p:cNvSpPr/>
            <p:nvPr/>
          </p:nvSpPr>
          <p:spPr>
            <a:xfrm>
              <a:off x="0" y="0"/>
              <a:ext cx="1292154" cy="751706"/>
            </a:xfrm>
            <a:custGeom>
              <a:avLst/>
              <a:gdLst/>
              <a:ahLst/>
              <a:cxnLst/>
              <a:rect l="l" t="t" r="r" b="b"/>
              <a:pathLst>
                <a:path w="1292154" h="751706">
                  <a:moveTo>
                    <a:pt x="0" y="0"/>
                  </a:moveTo>
                  <a:lnTo>
                    <a:pt x="1292154" y="0"/>
                  </a:lnTo>
                  <a:lnTo>
                    <a:pt x="1292154" y="751706"/>
                  </a:lnTo>
                  <a:lnTo>
                    <a:pt x="0" y="751706"/>
                  </a:lnTo>
                  <a:close/>
                </a:path>
              </a:pathLst>
            </a:custGeom>
            <a:blipFill>
              <a:blip r:embed="rId5"/>
              <a:stretch>
                <a:fillRect t="-7339" b="-7339"/>
              </a:stretch>
            </a:blipFill>
          </p:spPr>
          <p:txBody>
            <a:bodyPr/>
            <a:lstStyle/>
            <a:p>
              <a:endParaRPr lang="en-GB"/>
            </a:p>
          </p:txBody>
        </p:sp>
      </p:grpSp>
      <p:grpSp>
        <p:nvGrpSpPr>
          <p:cNvPr id="9" name="Group 9"/>
          <p:cNvGrpSpPr/>
          <p:nvPr/>
        </p:nvGrpSpPr>
        <p:grpSpPr>
          <a:xfrm>
            <a:off x="-849805" y="-234640"/>
            <a:ext cx="11352265" cy="1263340"/>
            <a:chOff x="0" y="0"/>
            <a:chExt cx="15136353" cy="1684453"/>
          </a:xfrm>
        </p:grpSpPr>
        <p:grpSp>
          <p:nvGrpSpPr>
            <p:cNvPr id="10" name="Group 10"/>
            <p:cNvGrpSpPr/>
            <p:nvPr/>
          </p:nvGrpSpPr>
          <p:grpSpPr>
            <a:xfrm>
              <a:off x="0" y="0"/>
              <a:ext cx="15136353" cy="1684453"/>
              <a:chOff x="0" y="0"/>
              <a:chExt cx="2989897" cy="332731"/>
            </a:xfrm>
          </p:grpSpPr>
          <p:sp>
            <p:nvSpPr>
              <p:cNvPr id="11" name="Freeform 11"/>
              <p:cNvSpPr/>
              <p:nvPr/>
            </p:nvSpPr>
            <p:spPr>
              <a:xfrm>
                <a:off x="0" y="0"/>
                <a:ext cx="2989897" cy="332731"/>
              </a:xfrm>
              <a:custGeom>
                <a:avLst/>
                <a:gdLst/>
                <a:ahLst/>
                <a:cxnLst/>
                <a:rect l="l" t="t" r="r" b="b"/>
                <a:pathLst>
                  <a:path w="2989897" h="332731">
                    <a:moveTo>
                      <a:pt x="2786697" y="0"/>
                    </a:moveTo>
                    <a:cubicBezTo>
                      <a:pt x="2898921" y="0"/>
                      <a:pt x="2989897" y="74484"/>
                      <a:pt x="2989897" y="166366"/>
                    </a:cubicBezTo>
                    <a:cubicBezTo>
                      <a:pt x="2989897" y="258247"/>
                      <a:pt x="2898921" y="332731"/>
                      <a:pt x="2786697"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12" name="TextBox 12"/>
              <p:cNvSpPr txBox="1"/>
              <p:nvPr/>
            </p:nvSpPr>
            <p:spPr>
              <a:xfrm>
                <a:off x="0" y="-38100"/>
                <a:ext cx="2989897" cy="370831"/>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4" name="TextBox 14"/>
            <p:cNvSpPr txBox="1"/>
            <p:nvPr/>
          </p:nvSpPr>
          <p:spPr>
            <a:xfrm>
              <a:off x="1695508" y="605329"/>
              <a:ext cx="13299808" cy="688382"/>
            </a:xfrm>
            <a:prstGeom prst="rect">
              <a:avLst/>
            </a:prstGeom>
          </p:spPr>
          <p:txBody>
            <a:bodyPr lIns="0" tIns="0" rIns="0" bIns="0" rtlCol="0" anchor="t">
              <a:spAutoFit/>
            </a:bodyPr>
            <a:lstStyle/>
            <a:p>
              <a:pPr algn="ctr">
                <a:lnSpc>
                  <a:spcPts val="4486"/>
                </a:lnSpc>
              </a:pPr>
              <a:r>
                <a:rPr lang="en-US" sz="3204" b="1">
                  <a:solidFill>
                    <a:srgbClr val="FFFFFF"/>
                  </a:solidFill>
                  <a:latin typeface="Montserrat School Semi-Bold"/>
                  <a:ea typeface="Montserrat School Semi-Bold"/>
                  <a:cs typeface="Montserrat School Semi-Bold"/>
                  <a:sym typeface="Montserrat School Semi-Bold"/>
                </a:rPr>
                <a:t>Monday 14 December - Third week of Advent</a:t>
              </a:r>
            </a:p>
          </p:txBody>
        </p:sp>
      </p:grpSp>
      <p:sp>
        <p:nvSpPr>
          <p:cNvPr id="15" name="Freeform 15"/>
          <p:cNvSpPr/>
          <p:nvPr/>
        </p:nvSpPr>
        <p:spPr>
          <a:xfrm rot="-111559">
            <a:off x="10219924" y="-1167136"/>
            <a:ext cx="2920788" cy="2824474"/>
          </a:xfrm>
          <a:custGeom>
            <a:avLst/>
            <a:gdLst/>
            <a:ahLst/>
            <a:cxnLst/>
            <a:rect l="l" t="t" r="r" b="b"/>
            <a:pathLst>
              <a:path w="2920788" h="2824474">
                <a:moveTo>
                  <a:pt x="0" y="0"/>
                </a:moveTo>
                <a:lnTo>
                  <a:pt x="2920788" y="0"/>
                </a:lnTo>
                <a:lnTo>
                  <a:pt x="2920788" y="2824475"/>
                </a:lnTo>
                <a:lnTo>
                  <a:pt x="0" y="2824475"/>
                </a:lnTo>
                <a:lnTo>
                  <a:pt x="0" y="0"/>
                </a:lnTo>
                <a:close/>
              </a:path>
            </a:pathLst>
          </a:custGeom>
          <a:blipFill>
            <a:blip>
              <a:extLst>
                <a:ext uri="{96DAC541-7B7A-43D3-8B79-37D633B846F1}">
                  <asvg:svgBlip xmlns:asvg="http://schemas.microsoft.com/office/drawing/2016/SVG/main" r:embed="rId7"/>
                </a:ext>
              </a:extLst>
            </a:blip>
            <a:stretch>
              <a:fillRect l="-238232" t="-16109" b="-233656"/>
            </a:stretch>
          </a:blipFill>
        </p:spPr>
        <p:txBody>
          <a:bodyPr/>
          <a:lstStyle/>
          <a:p>
            <a:endParaRPr lang="en-GB"/>
          </a:p>
        </p:txBody>
      </p:sp>
      <p:sp>
        <p:nvSpPr>
          <p:cNvPr id="16" name="TextBox 16"/>
          <p:cNvSpPr txBox="1"/>
          <p:nvPr/>
        </p:nvSpPr>
        <p:spPr>
          <a:xfrm>
            <a:off x="232317" y="1060514"/>
            <a:ext cx="1935956"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The Word</a:t>
            </a:r>
          </a:p>
        </p:txBody>
      </p:sp>
      <p:sp>
        <p:nvSpPr>
          <p:cNvPr id="17" name="TextBox 17"/>
          <p:cNvSpPr txBox="1"/>
          <p:nvPr/>
        </p:nvSpPr>
        <p:spPr>
          <a:xfrm>
            <a:off x="331338" y="1527239"/>
            <a:ext cx="8130733" cy="789305"/>
          </a:xfrm>
          <a:prstGeom prst="rect">
            <a:avLst/>
          </a:prstGeom>
        </p:spPr>
        <p:txBody>
          <a:bodyPr lIns="0" tIns="0" rIns="0" bIns="0" rtlCol="0" anchor="t">
            <a:spAutoFit/>
          </a:bodyPr>
          <a:lstStyle/>
          <a:p>
            <a:pPr algn="ctr">
              <a:lnSpc>
                <a:spcPts val="3220"/>
              </a:lnSpc>
            </a:pPr>
            <a:r>
              <a:rPr lang="en-US" sz="2300">
                <a:solidFill>
                  <a:srgbClr val="222544"/>
                </a:solidFill>
                <a:latin typeface="Montserrat School"/>
                <a:ea typeface="Montserrat School"/>
                <a:cs typeface="Montserrat School"/>
                <a:sym typeface="Montserrat School"/>
              </a:rPr>
              <a:t>“Lord, make me know your ways. </a:t>
            </a:r>
          </a:p>
          <a:p>
            <a:pPr algn="ctr">
              <a:lnSpc>
                <a:spcPts val="3220"/>
              </a:lnSpc>
            </a:pPr>
            <a:r>
              <a:rPr lang="en-US" sz="2300">
                <a:solidFill>
                  <a:srgbClr val="222544"/>
                </a:solidFill>
                <a:latin typeface="Montserrat School"/>
                <a:ea typeface="Montserrat School"/>
                <a:cs typeface="Montserrat School"/>
                <a:sym typeface="Montserrat School"/>
              </a:rPr>
              <a:t>Lord, teach me your paths.” Psalm 24:4</a:t>
            </a:r>
          </a:p>
        </p:txBody>
      </p:sp>
      <p:sp>
        <p:nvSpPr>
          <p:cNvPr id="18" name="TextBox 18"/>
          <p:cNvSpPr txBox="1"/>
          <p:nvPr/>
        </p:nvSpPr>
        <p:spPr>
          <a:xfrm>
            <a:off x="232317" y="2345119"/>
            <a:ext cx="202093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Reflection</a:t>
            </a:r>
          </a:p>
        </p:txBody>
      </p:sp>
      <p:sp>
        <p:nvSpPr>
          <p:cNvPr id="19" name="TextBox 19"/>
          <p:cNvSpPr txBox="1"/>
          <p:nvPr/>
        </p:nvSpPr>
        <p:spPr>
          <a:xfrm>
            <a:off x="232317" y="2897569"/>
            <a:ext cx="8749758" cy="7967980"/>
          </a:xfrm>
          <a:prstGeom prst="rect">
            <a:avLst/>
          </a:prstGeom>
        </p:spPr>
        <p:txBody>
          <a:bodyPr lIns="0" tIns="0" rIns="0" bIns="0" rtlCol="0" anchor="t">
            <a:spAutoFit/>
          </a:bodyPr>
          <a:lstStyle/>
          <a:p>
            <a:pPr algn="l">
              <a:lnSpc>
                <a:spcPts val="3009"/>
              </a:lnSpc>
            </a:pPr>
            <a:r>
              <a:rPr lang="en-US" sz="2149">
                <a:solidFill>
                  <a:srgbClr val="222544"/>
                </a:solidFill>
                <a:latin typeface="Montserrat School"/>
                <a:ea typeface="Montserrat School"/>
                <a:cs typeface="Montserrat School"/>
                <a:sym typeface="Montserrat School"/>
              </a:rPr>
              <a:t>Today's Psalm reminds us to seek God's guidance and be open to learning from others.</a:t>
            </a:r>
          </a:p>
          <a:p>
            <a:pPr algn="l">
              <a:lnSpc>
                <a:spcPts val="1330"/>
              </a:lnSpc>
            </a:pPr>
            <a:endParaRPr lang="en-US" sz="2149">
              <a:solidFill>
                <a:srgbClr val="222544"/>
              </a:solidFill>
              <a:latin typeface="Montserrat School"/>
              <a:ea typeface="Montserrat School"/>
              <a:cs typeface="Montserrat School"/>
              <a:sym typeface="Montserrat School"/>
            </a:endParaRPr>
          </a:p>
          <a:p>
            <a:pPr algn="l">
              <a:lnSpc>
                <a:spcPts val="3009"/>
              </a:lnSpc>
            </a:pPr>
            <a:r>
              <a:rPr lang="en-US" sz="2149">
                <a:solidFill>
                  <a:srgbClr val="222544"/>
                </a:solidFill>
                <a:latin typeface="Montserrat School"/>
                <a:ea typeface="Montserrat School"/>
                <a:cs typeface="Montserrat School"/>
                <a:sym typeface="Montserrat School"/>
              </a:rPr>
              <a:t>Earlier this year, CAFOD shared the story of Bayezid, a young farmer in Bangladesh. Where Bayezid lives, flooding can leave farmland underwater and make it difficult to grow food. </a:t>
            </a:r>
          </a:p>
          <a:p>
            <a:pPr algn="l">
              <a:lnSpc>
                <a:spcPts val="3009"/>
              </a:lnSpc>
            </a:pPr>
            <a:r>
              <a:rPr lang="en-US" sz="2149">
                <a:solidFill>
                  <a:srgbClr val="222544"/>
                </a:solidFill>
                <a:latin typeface="Montserrat School"/>
                <a:ea typeface="Montserrat School"/>
                <a:cs typeface="Montserrat School"/>
                <a:sym typeface="Montserrat School"/>
              </a:rPr>
              <a:t>With support from CAFOD's local partners, communities are using an ingenious solution: floating gardens, where they can grow food even when the land is flooded.</a:t>
            </a:r>
          </a:p>
          <a:p>
            <a:pPr algn="l">
              <a:lnSpc>
                <a:spcPts val="1610"/>
              </a:lnSpc>
            </a:pPr>
            <a:endParaRPr lang="en-US" sz="2149">
              <a:solidFill>
                <a:srgbClr val="222544"/>
              </a:solidFill>
              <a:latin typeface="Montserrat School"/>
              <a:ea typeface="Montserrat School"/>
              <a:cs typeface="Montserrat School"/>
              <a:sym typeface="Montserrat School"/>
            </a:endParaRPr>
          </a:p>
          <a:p>
            <a:pPr algn="l">
              <a:lnSpc>
                <a:spcPts val="3009"/>
              </a:lnSpc>
            </a:pPr>
            <a:r>
              <a:rPr lang="en-US" sz="2149">
                <a:solidFill>
                  <a:srgbClr val="222544"/>
                </a:solidFill>
                <a:latin typeface="Montserrat School"/>
                <a:ea typeface="Montserrat School"/>
                <a:cs typeface="Montserrat School"/>
                <a:sym typeface="Montserrat School"/>
              </a:rPr>
              <a:t>Bayezid's story reminds us to listen to and learn from local communities. Our global neighbours experiencing the climate crisis have knowledge, skills and ideas that can help bring about positive change.</a:t>
            </a:r>
          </a:p>
          <a:p>
            <a:pPr algn="l">
              <a:lnSpc>
                <a:spcPts val="1610"/>
              </a:lnSpc>
            </a:pPr>
            <a:endParaRPr lang="en-US" sz="2149">
              <a:solidFill>
                <a:srgbClr val="222544"/>
              </a:solidFill>
              <a:latin typeface="Montserrat School"/>
              <a:ea typeface="Montserrat School"/>
              <a:cs typeface="Montserrat School"/>
              <a:sym typeface="Montserrat School"/>
            </a:endParaRPr>
          </a:p>
          <a:p>
            <a:pPr algn="l">
              <a:lnSpc>
                <a:spcPts val="3009"/>
              </a:lnSpc>
            </a:pPr>
            <a:r>
              <a:rPr lang="en-US" sz="2149">
                <a:solidFill>
                  <a:srgbClr val="222544"/>
                </a:solidFill>
                <a:latin typeface="Montserrat School"/>
                <a:ea typeface="Montserrat School"/>
                <a:cs typeface="Montserrat School"/>
                <a:sym typeface="Montserrat School"/>
              </a:rPr>
              <a:t>Catholic Social Teaching calls this subsidiarity: listening to people closest to an issue and making sure they can participate in decisions that affect them.</a:t>
            </a:r>
          </a:p>
          <a:p>
            <a:pPr algn="l">
              <a:lnSpc>
                <a:spcPts val="1679"/>
              </a:lnSpc>
            </a:pPr>
            <a:endParaRPr lang="en-US" sz="2149">
              <a:solidFill>
                <a:srgbClr val="222544"/>
              </a:solidFill>
              <a:latin typeface="Montserrat School"/>
              <a:ea typeface="Montserrat School"/>
              <a:cs typeface="Montserrat School"/>
              <a:sym typeface="Montserrat School"/>
            </a:endParaRPr>
          </a:p>
          <a:p>
            <a:pPr algn="l">
              <a:lnSpc>
                <a:spcPts val="3009"/>
              </a:lnSpc>
            </a:pPr>
            <a:r>
              <a:rPr lang="en-US" sz="2149">
                <a:solidFill>
                  <a:srgbClr val="222544"/>
                </a:solidFill>
                <a:latin typeface="Montserrat School"/>
                <a:ea typeface="Montserrat School"/>
                <a:cs typeface="Montserrat School"/>
                <a:sym typeface="Montserrat School"/>
              </a:rPr>
              <a:t>Why is it important to listen to and learn from people who are closest to the challenges they face?</a:t>
            </a:r>
          </a:p>
          <a:p>
            <a:pPr algn="l">
              <a:lnSpc>
                <a:spcPts val="3009"/>
              </a:lnSpc>
            </a:pPr>
            <a:endParaRPr lang="en-US" sz="2149">
              <a:solidFill>
                <a:srgbClr val="222544"/>
              </a:solidFill>
              <a:latin typeface="Montserrat School"/>
              <a:ea typeface="Montserrat School"/>
              <a:cs typeface="Montserrat School"/>
              <a:sym typeface="Montserrat School"/>
            </a:endParaRPr>
          </a:p>
          <a:p>
            <a:pPr algn="ctr">
              <a:lnSpc>
                <a:spcPts val="2729"/>
              </a:lnSpc>
            </a:pPr>
            <a:endParaRPr lang="en-US" sz="2149">
              <a:solidFill>
                <a:srgbClr val="222544"/>
              </a:solidFill>
              <a:latin typeface="Montserrat School"/>
              <a:ea typeface="Montserrat School"/>
              <a:cs typeface="Montserrat School"/>
              <a:sym typeface="Montserrat School"/>
            </a:endParaRPr>
          </a:p>
        </p:txBody>
      </p:sp>
      <p:grpSp>
        <p:nvGrpSpPr>
          <p:cNvPr id="20" name="Group 20"/>
          <p:cNvGrpSpPr/>
          <p:nvPr/>
        </p:nvGrpSpPr>
        <p:grpSpPr>
          <a:xfrm>
            <a:off x="9781869" y="7559067"/>
            <a:ext cx="5493873" cy="2029582"/>
            <a:chOff x="0" y="0"/>
            <a:chExt cx="7325164" cy="2706110"/>
          </a:xfrm>
        </p:grpSpPr>
        <p:sp>
          <p:nvSpPr>
            <p:cNvPr id="21" name="TextBox 21"/>
            <p:cNvSpPr txBox="1"/>
            <p:nvPr/>
          </p:nvSpPr>
          <p:spPr>
            <a:xfrm>
              <a:off x="300730" y="262630"/>
              <a:ext cx="7024434" cy="2443480"/>
            </a:xfrm>
            <a:prstGeom prst="rect">
              <a:avLst/>
            </a:prstGeom>
          </p:spPr>
          <p:txBody>
            <a:bodyPr lIns="0" tIns="0" rIns="0" bIns="0" rtlCol="0" anchor="t">
              <a:spAutoFit/>
            </a:bodyPr>
            <a:lstStyle/>
            <a:p>
              <a:pPr algn="l">
                <a:lnSpc>
                  <a:spcPts val="2939"/>
                </a:lnSpc>
              </a:pPr>
              <a:r>
                <a:rPr lang="en-US" sz="2099" b="1" i="1">
                  <a:solidFill>
                    <a:srgbClr val="222544"/>
                  </a:solidFill>
                  <a:latin typeface="Montserrat School Semi-Bold Italics"/>
                  <a:ea typeface="Montserrat School Semi-Bold Italics"/>
                  <a:cs typeface="Montserrat School Semi-Bold Italics"/>
                  <a:sym typeface="Montserrat School Semi-Bold Italics"/>
                </a:rPr>
                <a:t>“To build a beautiful world is everyone's responsibility...</a:t>
              </a:r>
            </a:p>
            <a:p>
              <a:pPr algn="l">
                <a:lnSpc>
                  <a:spcPts val="2939"/>
                </a:lnSpc>
              </a:pPr>
              <a:r>
                <a:rPr lang="en-US" sz="2099" b="1" i="1">
                  <a:solidFill>
                    <a:srgbClr val="222544"/>
                  </a:solidFill>
                  <a:latin typeface="Montserrat School Semi-Bold Italics"/>
                  <a:ea typeface="Montserrat School Semi-Bold Italics"/>
                  <a:cs typeface="Montserrat School Semi-Bold Italics"/>
                  <a:sym typeface="Montserrat School Semi-Bold Italics"/>
                </a:rPr>
                <a:t>We have to prevent pollution and save the environment together.” </a:t>
              </a:r>
            </a:p>
            <a:p>
              <a:pPr algn="l">
                <a:lnSpc>
                  <a:spcPts val="2939"/>
                </a:lnSpc>
              </a:pPr>
              <a:r>
                <a:rPr lang="en-US" sz="2099" i="1">
                  <a:solidFill>
                    <a:srgbClr val="222544"/>
                  </a:solidFill>
                  <a:latin typeface="Montserrat School Italics"/>
                  <a:ea typeface="Montserrat School Italics"/>
                  <a:cs typeface="Montserrat School Italics"/>
                  <a:sym typeface="Montserrat School Italics"/>
                </a:rPr>
                <a:t>Bayezid</a:t>
              </a:r>
            </a:p>
          </p:txBody>
        </p:sp>
        <p:sp>
          <p:nvSpPr>
            <p:cNvPr id="22" name="Freeform 22"/>
            <p:cNvSpPr/>
            <p:nvPr/>
          </p:nvSpPr>
          <p:spPr>
            <a:xfrm>
              <a:off x="0" y="0"/>
              <a:ext cx="300730" cy="300730"/>
            </a:xfrm>
            <a:custGeom>
              <a:avLst/>
              <a:gdLst/>
              <a:ahLst/>
              <a:cxnLst/>
              <a:rect l="l" t="t" r="r" b="b"/>
              <a:pathLst>
                <a:path w="300730" h="300730">
                  <a:moveTo>
                    <a:pt x="0" y="0"/>
                  </a:moveTo>
                  <a:lnTo>
                    <a:pt x="300730" y="0"/>
                  </a:lnTo>
                  <a:lnTo>
                    <a:pt x="300730" y="300730"/>
                  </a:lnTo>
                  <a:lnTo>
                    <a:pt x="0" y="300730"/>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grpSp>
        <p:nvGrpSpPr>
          <p:cNvPr id="23" name="Group 23"/>
          <p:cNvGrpSpPr/>
          <p:nvPr/>
        </p:nvGrpSpPr>
        <p:grpSpPr>
          <a:xfrm>
            <a:off x="15297383" y="7375040"/>
            <a:ext cx="2872920" cy="3936489"/>
            <a:chOff x="0" y="0"/>
            <a:chExt cx="3830560" cy="5248653"/>
          </a:xfrm>
        </p:grpSpPr>
        <p:grpSp>
          <p:nvGrpSpPr>
            <p:cNvPr id="24" name="Group 24"/>
            <p:cNvGrpSpPr/>
            <p:nvPr/>
          </p:nvGrpSpPr>
          <p:grpSpPr>
            <a:xfrm>
              <a:off x="182146" y="0"/>
              <a:ext cx="3461086" cy="3461086"/>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ADC7"/>
              </a:solidFill>
            </p:spPr>
            <p:txBody>
              <a:bodyPr/>
              <a:lstStyle/>
              <a:p>
                <a:endParaRPr lang="en-GB"/>
              </a:p>
            </p:txBody>
          </p:sp>
          <p:sp>
            <p:nvSpPr>
              <p:cNvPr id="26" name="TextBox 2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7" name="Freeform 27"/>
            <p:cNvSpPr/>
            <p:nvPr/>
          </p:nvSpPr>
          <p:spPr>
            <a:xfrm>
              <a:off x="687027" y="55384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8" name="Freeform 28"/>
            <p:cNvSpPr/>
            <p:nvPr/>
          </p:nvSpPr>
          <p:spPr>
            <a:xfrm>
              <a:off x="1383461" y="55384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9" name="Freeform 29"/>
            <p:cNvSpPr/>
            <p:nvPr/>
          </p:nvSpPr>
          <p:spPr>
            <a:xfrm>
              <a:off x="206220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30" name="TextBox 30"/>
            <p:cNvSpPr txBox="1"/>
            <p:nvPr/>
          </p:nvSpPr>
          <p:spPr>
            <a:xfrm>
              <a:off x="85445"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Joy</a:t>
              </a:r>
            </a:p>
          </p:txBody>
        </p:sp>
        <p:sp>
          <p:nvSpPr>
            <p:cNvPr id="31" name="Freeform 31"/>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grpSp>
      <p:sp>
        <p:nvSpPr>
          <p:cNvPr id="32" name="Freeform 32"/>
          <p:cNvSpPr/>
          <p:nvPr/>
        </p:nvSpPr>
        <p:spPr>
          <a:xfrm rot="-7724058" flipH="1">
            <a:off x="9190264" y="2686113"/>
            <a:ext cx="1969216" cy="1189734"/>
          </a:xfrm>
          <a:custGeom>
            <a:avLst/>
            <a:gdLst/>
            <a:ahLst/>
            <a:cxnLst/>
            <a:rect l="l" t="t" r="r" b="b"/>
            <a:pathLst>
              <a:path w="1969216" h="1189734">
                <a:moveTo>
                  <a:pt x="1969216" y="0"/>
                </a:moveTo>
                <a:lnTo>
                  <a:pt x="0" y="0"/>
                </a:lnTo>
                <a:lnTo>
                  <a:pt x="0" y="1189734"/>
                </a:lnTo>
                <a:lnTo>
                  <a:pt x="1969216" y="1189734"/>
                </a:lnTo>
                <a:lnTo>
                  <a:pt x="1969216" y="0"/>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GB"/>
          </a:p>
        </p:txBody>
      </p:sp>
      <p:sp>
        <p:nvSpPr>
          <p:cNvPr id="33" name="TextBox 33"/>
          <p:cNvSpPr txBox="1"/>
          <p:nvPr/>
        </p:nvSpPr>
        <p:spPr>
          <a:xfrm>
            <a:off x="9564897" y="1719391"/>
            <a:ext cx="4416736" cy="563880"/>
          </a:xfrm>
          <a:prstGeom prst="rect">
            <a:avLst/>
          </a:prstGeom>
        </p:spPr>
        <p:txBody>
          <a:bodyPr lIns="0" tIns="0" rIns="0" bIns="0" rtlCol="0" anchor="t">
            <a:spAutoFit/>
          </a:bodyPr>
          <a:lstStyle/>
          <a:p>
            <a:pPr algn="ctr">
              <a:lnSpc>
                <a:spcPts val="4620"/>
              </a:lnSpc>
              <a:spcBef>
                <a:spcPct val="0"/>
              </a:spcBef>
            </a:pPr>
            <a:r>
              <a:rPr lang="en-US" sz="3300" b="1">
                <a:solidFill>
                  <a:srgbClr val="222544"/>
                </a:solidFill>
                <a:latin typeface="Caveat Bold"/>
                <a:ea typeface="Caveat Bold"/>
                <a:cs typeface="Caveat Bold"/>
                <a:sym typeface="Caveat Bold"/>
              </a:rPr>
              <a:t>Bayezid, Bangladesh.</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EE3E7B"/>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9977163" y="2868216"/>
            <a:ext cx="7477673" cy="4393403"/>
            <a:chOff x="0" y="0"/>
            <a:chExt cx="1134847" cy="666763"/>
          </a:xfrm>
        </p:grpSpPr>
        <p:sp>
          <p:nvSpPr>
            <p:cNvPr id="7" name="Freeform 7"/>
            <p:cNvSpPr/>
            <p:nvPr/>
          </p:nvSpPr>
          <p:spPr>
            <a:xfrm>
              <a:off x="0" y="0"/>
              <a:ext cx="1134847" cy="666763"/>
            </a:xfrm>
            <a:custGeom>
              <a:avLst/>
              <a:gdLst/>
              <a:ahLst/>
              <a:cxnLst/>
              <a:rect l="l" t="t" r="r" b="b"/>
              <a:pathLst>
                <a:path w="1134847" h="666763">
                  <a:moveTo>
                    <a:pt x="0" y="0"/>
                  </a:moveTo>
                  <a:lnTo>
                    <a:pt x="1134847" y="0"/>
                  </a:lnTo>
                  <a:lnTo>
                    <a:pt x="1134847" y="666763"/>
                  </a:lnTo>
                  <a:lnTo>
                    <a:pt x="0" y="666763"/>
                  </a:lnTo>
                  <a:close/>
                </a:path>
              </a:pathLst>
            </a:custGeom>
            <a:blipFill>
              <a:blip r:embed="rId4"/>
              <a:stretch>
                <a:fillRect t="-6734" b="-6734"/>
              </a:stretch>
            </a:blipFill>
          </p:spPr>
          <p:txBody>
            <a:bodyPr/>
            <a:lstStyle/>
            <a:p>
              <a:endParaRPr lang="en-GB"/>
            </a:p>
          </p:txBody>
        </p:sp>
      </p:grpSp>
      <p:sp>
        <p:nvSpPr>
          <p:cNvPr id="8" name="TextBox 8"/>
          <p:cNvSpPr txBox="1"/>
          <p:nvPr/>
        </p:nvSpPr>
        <p:spPr>
          <a:xfrm>
            <a:off x="292717" y="1631871"/>
            <a:ext cx="8436826" cy="20726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Think about your s</a:t>
            </a:r>
            <a:r>
              <a:rPr lang="en-US" sz="2400" u="none">
                <a:solidFill>
                  <a:srgbClr val="222544"/>
                </a:solidFill>
                <a:latin typeface="Montserrat School"/>
                <a:ea typeface="Montserrat School"/>
                <a:cs typeface="Montserrat School"/>
                <a:sym typeface="Montserrat School"/>
              </a:rPr>
              <a:t>chool: What</a:t>
            </a:r>
            <a:r>
              <a:rPr lang="en-US" sz="2400">
                <a:solidFill>
                  <a:srgbClr val="222544"/>
                </a:solidFill>
                <a:latin typeface="Montserrat School"/>
                <a:ea typeface="Montserrat School"/>
                <a:cs typeface="Montserrat School"/>
                <a:sym typeface="Montserrat School"/>
              </a:rPr>
              <a:t> are you already doing to care for creation? What could you do even better? </a:t>
            </a:r>
          </a:p>
          <a:p>
            <a:pPr algn="l">
              <a:lnSpc>
                <a:spcPts val="3359"/>
              </a:lnSpc>
            </a:pPr>
            <a:r>
              <a:rPr lang="en-US" sz="2400">
                <a:solidFill>
                  <a:srgbClr val="222544"/>
                </a:solidFill>
                <a:latin typeface="Montserrat School"/>
                <a:ea typeface="Montserrat School"/>
                <a:cs typeface="Montserrat School"/>
                <a:sym typeface="Montserrat School"/>
              </a:rPr>
              <a:t>Does your school take part in </a:t>
            </a:r>
            <a:r>
              <a:rPr lang="en-US" sz="2400" u="none">
                <a:solidFill>
                  <a:srgbClr val="222544"/>
                </a:solidFill>
                <a:latin typeface="Montserrat School"/>
                <a:ea typeface="Montserrat School"/>
                <a:cs typeface="Montserrat School"/>
                <a:sym typeface="Montserrat School"/>
              </a:rPr>
              <a:t>CAFOD</a:t>
            </a:r>
            <a:r>
              <a:rPr lang="en-US" sz="2400">
                <a:solidFill>
                  <a:srgbClr val="222544"/>
                </a:solidFill>
                <a:latin typeface="Montserrat School"/>
                <a:ea typeface="Montserrat School"/>
                <a:cs typeface="Montserrat School"/>
                <a:sym typeface="Montserrat School"/>
              </a:rPr>
              <a:t>'s</a:t>
            </a:r>
            <a:r>
              <a:rPr lang="en-US" sz="2400" u="none">
                <a:solidFill>
                  <a:srgbClr val="222544"/>
                </a:solidFill>
                <a:latin typeface="Montserrat School"/>
                <a:ea typeface="Montserrat School"/>
                <a:cs typeface="Montserrat School"/>
                <a:sym typeface="Montserrat School"/>
              </a:rPr>
              <a:t> Li</a:t>
            </a:r>
            <a:r>
              <a:rPr lang="en-US" sz="2400">
                <a:solidFill>
                  <a:srgbClr val="222544"/>
                </a:solidFill>
                <a:latin typeface="Montserrat School"/>
                <a:ea typeface="Montserrat School"/>
                <a:cs typeface="Montserrat School"/>
                <a:sym typeface="Montserrat School"/>
              </a:rPr>
              <a:t>veSimply</a:t>
            </a:r>
            <a:r>
              <a:rPr lang="en-US" sz="2400" u="none">
                <a:solidFill>
                  <a:srgbClr val="222544"/>
                </a:solidFill>
                <a:latin typeface="Montserrat School"/>
                <a:ea typeface="Montserrat School"/>
                <a:cs typeface="Montserrat School"/>
                <a:sym typeface="Montserrat School"/>
              </a:rPr>
              <a:t> a</a:t>
            </a:r>
            <a:r>
              <a:rPr lang="en-US" sz="2400">
                <a:solidFill>
                  <a:srgbClr val="222544"/>
                </a:solidFill>
                <a:latin typeface="Montserrat School"/>
                <a:ea typeface="Montserrat School"/>
                <a:cs typeface="Montserrat School"/>
                <a:sym typeface="Montserrat School"/>
              </a:rPr>
              <a:t>ward?</a:t>
            </a:r>
            <a:r>
              <a:rPr lang="en-US" sz="2400" u="none">
                <a:solidFill>
                  <a:srgbClr val="222544"/>
                </a:solidFill>
                <a:latin typeface="Montserrat School"/>
                <a:ea typeface="Montserrat School"/>
                <a:cs typeface="Montserrat School"/>
                <a:sym typeface="Montserrat School"/>
              </a:rPr>
              <a:t> </a:t>
            </a:r>
          </a:p>
          <a:p>
            <a:pPr algn="l">
              <a:lnSpc>
                <a:spcPts val="3359"/>
              </a:lnSpc>
            </a:pPr>
            <a:r>
              <a:rPr lang="en-US" sz="2400">
                <a:solidFill>
                  <a:srgbClr val="222544"/>
                </a:solidFill>
                <a:latin typeface="Montserrat School"/>
                <a:ea typeface="Montserrat School"/>
                <a:cs typeface="Montserrat School"/>
                <a:sym typeface="Montserrat School"/>
              </a:rPr>
              <a:t>Le</a:t>
            </a:r>
            <a:r>
              <a:rPr lang="en-US" sz="2400" u="none">
                <a:solidFill>
                  <a:srgbClr val="222544"/>
                </a:solidFill>
                <a:latin typeface="Montserrat School"/>
                <a:ea typeface="Montserrat School"/>
                <a:cs typeface="Montserrat School"/>
                <a:sym typeface="Montserrat School"/>
              </a:rPr>
              <a:t>a</a:t>
            </a:r>
            <a:r>
              <a:rPr lang="en-US" sz="2400">
                <a:solidFill>
                  <a:srgbClr val="222544"/>
                </a:solidFill>
                <a:latin typeface="Montserrat School"/>
                <a:ea typeface="Montserrat School"/>
                <a:cs typeface="Montserrat School"/>
                <a:sym typeface="Montserrat School"/>
              </a:rPr>
              <a:t>r</a:t>
            </a:r>
            <a:r>
              <a:rPr lang="en-US" sz="2400" u="none">
                <a:solidFill>
                  <a:srgbClr val="222544"/>
                </a:solidFill>
                <a:latin typeface="Montserrat School"/>
                <a:ea typeface="Montserrat School"/>
                <a:cs typeface="Montserrat School"/>
                <a:sym typeface="Montserrat School"/>
              </a:rPr>
              <a:t>n</a:t>
            </a:r>
            <a:r>
              <a:rPr lang="en-US" sz="2400">
                <a:solidFill>
                  <a:srgbClr val="222544"/>
                </a:solidFill>
                <a:latin typeface="Montserrat School"/>
                <a:ea typeface="Montserrat School"/>
                <a:cs typeface="Montserrat School"/>
                <a:sym typeface="Montserrat School"/>
              </a:rPr>
              <a:t> more here: </a:t>
            </a:r>
            <a:r>
              <a:rPr lang="en-US" sz="2400" b="1" u="sng">
                <a:solidFill>
                  <a:srgbClr val="222544"/>
                </a:solidFill>
                <a:latin typeface="Montserrat School Semi-Bold"/>
                <a:ea typeface="Montserrat School Semi-Bold"/>
                <a:cs typeface="Montserrat School Semi-Bold"/>
                <a:sym typeface="Montserrat School Semi-Bold"/>
                <a:hlinkClick r:id="rId5" tooltip="https://cafod.org.uk/campaign/livesimply-award"/>
              </a:rPr>
              <a:t>LiveSimply award</a:t>
            </a:r>
            <a:r>
              <a:rPr lang="en-US" sz="2400" b="1">
                <a:solidFill>
                  <a:srgbClr val="222544"/>
                </a:solidFill>
                <a:latin typeface="Montserrat School Semi-Bold"/>
                <a:ea typeface="Montserrat School Semi-Bold"/>
                <a:cs typeface="Montserrat School Semi-Bold"/>
                <a:sym typeface="Montserrat School Semi-Bold"/>
              </a:rPr>
              <a:t> </a:t>
            </a:r>
          </a:p>
        </p:txBody>
      </p:sp>
      <p:sp>
        <p:nvSpPr>
          <p:cNvPr id="9" name="Freeform 9"/>
          <p:cNvSpPr/>
          <p:nvPr/>
        </p:nvSpPr>
        <p:spPr>
          <a:xfrm rot="-5400000">
            <a:off x="11492989" y="518993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6"/>
                </a:ext>
              </a:extLst>
            </a:blip>
            <a:stretch>
              <a:fillRect l="-279" t="-171027" r="-1768" b="-487889"/>
            </a:stretch>
          </a:blipFill>
        </p:spPr>
        <p:txBody>
          <a:bodyPr/>
          <a:lstStyle/>
          <a:p>
            <a:endParaRPr lang="en-GB"/>
          </a:p>
        </p:txBody>
      </p:sp>
      <p:sp>
        <p:nvSpPr>
          <p:cNvPr id="10" name="Freeform 10"/>
          <p:cNvSpPr/>
          <p:nvPr/>
        </p:nvSpPr>
        <p:spPr>
          <a:xfrm rot="-5400000">
            <a:off x="8364403" y="22991"/>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7"/>
                </a:ext>
              </a:extLst>
            </a:blip>
            <a:stretch>
              <a:fillRect l="-238232" t="-16109" b="-233656"/>
            </a:stretch>
          </a:blipFill>
        </p:spPr>
        <p:txBody>
          <a:bodyPr/>
          <a:lstStyle/>
          <a:p>
            <a:endParaRPr lang="en-GB"/>
          </a:p>
        </p:txBody>
      </p:sp>
      <p:sp>
        <p:nvSpPr>
          <p:cNvPr id="11" name="Freeform 11"/>
          <p:cNvSpPr/>
          <p:nvPr/>
        </p:nvSpPr>
        <p:spPr>
          <a:xfrm rot="-2924229" flipH="1">
            <a:off x="11748647" y="7212519"/>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7"/>
                </a:ext>
              </a:extLst>
            </a:blip>
            <a:stretch>
              <a:fillRect l="-98048" t="-13842" r="-87464" b="-186699"/>
            </a:stretch>
          </a:blipFill>
        </p:spPr>
        <p:txBody>
          <a:bodyPr/>
          <a:lstStyle/>
          <a:p>
            <a:endParaRPr lang="en-GB"/>
          </a:p>
        </p:txBody>
      </p:sp>
      <p:grpSp>
        <p:nvGrpSpPr>
          <p:cNvPr id="12" name="Group 12"/>
          <p:cNvGrpSpPr/>
          <p:nvPr/>
        </p:nvGrpSpPr>
        <p:grpSpPr>
          <a:xfrm>
            <a:off x="-849805" y="-234640"/>
            <a:ext cx="11352265" cy="1263340"/>
            <a:chOff x="0" y="0"/>
            <a:chExt cx="15136353" cy="1684453"/>
          </a:xfrm>
        </p:grpSpPr>
        <p:grpSp>
          <p:nvGrpSpPr>
            <p:cNvPr id="13" name="Group 13"/>
            <p:cNvGrpSpPr/>
            <p:nvPr/>
          </p:nvGrpSpPr>
          <p:grpSpPr>
            <a:xfrm>
              <a:off x="0" y="0"/>
              <a:ext cx="15136353" cy="1684453"/>
              <a:chOff x="0" y="0"/>
              <a:chExt cx="2989897" cy="332731"/>
            </a:xfrm>
          </p:grpSpPr>
          <p:sp>
            <p:nvSpPr>
              <p:cNvPr id="14" name="Freeform 14"/>
              <p:cNvSpPr/>
              <p:nvPr/>
            </p:nvSpPr>
            <p:spPr>
              <a:xfrm>
                <a:off x="0" y="0"/>
                <a:ext cx="2989897" cy="332731"/>
              </a:xfrm>
              <a:custGeom>
                <a:avLst/>
                <a:gdLst/>
                <a:ahLst/>
                <a:cxnLst/>
                <a:rect l="l" t="t" r="r" b="b"/>
                <a:pathLst>
                  <a:path w="2989897" h="332731">
                    <a:moveTo>
                      <a:pt x="2786697" y="0"/>
                    </a:moveTo>
                    <a:cubicBezTo>
                      <a:pt x="2898921" y="0"/>
                      <a:pt x="2989897" y="74484"/>
                      <a:pt x="2989897" y="166366"/>
                    </a:cubicBezTo>
                    <a:cubicBezTo>
                      <a:pt x="2989897" y="258247"/>
                      <a:pt x="2898921" y="332731"/>
                      <a:pt x="2786697"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15" name="TextBox 15"/>
              <p:cNvSpPr txBox="1"/>
              <p:nvPr/>
            </p:nvSpPr>
            <p:spPr>
              <a:xfrm>
                <a:off x="0" y="-38100"/>
                <a:ext cx="2989897" cy="370831"/>
              </a:xfrm>
              <a:prstGeom prst="rect">
                <a:avLst/>
              </a:prstGeom>
            </p:spPr>
            <p:txBody>
              <a:bodyPr lIns="50800" tIns="50800" rIns="50800" bIns="50800" rtlCol="0" anchor="ctr"/>
              <a:lstStyle/>
              <a:p>
                <a:pPr algn="ctr">
                  <a:lnSpc>
                    <a:spcPts val="2659"/>
                  </a:lnSpc>
                </a:pPr>
                <a:endParaRPr/>
              </a:p>
            </p:txBody>
          </p:sp>
        </p:grpSp>
        <p:sp>
          <p:nvSpPr>
            <p:cNvPr id="16" name="Freeform 16"/>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17" name="TextBox 17"/>
            <p:cNvSpPr txBox="1"/>
            <p:nvPr/>
          </p:nvSpPr>
          <p:spPr>
            <a:xfrm>
              <a:off x="1695508" y="605329"/>
              <a:ext cx="13299808" cy="688382"/>
            </a:xfrm>
            <a:prstGeom prst="rect">
              <a:avLst/>
            </a:prstGeom>
          </p:spPr>
          <p:txBody>
            <a:bodyPr lIns="0" tIns="0" rIns="0" bIns="0" rtlCol="0" anchor="t">
              <a:spAutoFit/>
            </a:bodyPr>
            <a:lstStyle/>
            <a:p>
              <a:pPr algn="ctr">
                <a:lnSpc>
                  <a:spcPts val="4486"/>
                </a:lnSpc>
              </a:pPr>
              <a:r>
                <a:rPr lang="en-US" sz="3204" b="1">
                  <a:solidFill>
                    <a:srgbClr val="FFFFFF"/>
                  </a:solidFill>
                  <a:latin typeface="Montserrat School Semi-Bold"/>
                  <a:ea typeface="Montserrat School Semi-Bold"/>
                  <a:cs typeface="Montserrat School Semi-Bold"/>
                  <a:sym typeface="Montserrat School Semi-Bold"/>
                </a:rPr>
                <a:t>Monday 14 December - Third week of Advent</a:t>
              </a:r>
            </a:p>
          </p:txBody>
        </p:sp>
      </p:grpSp>
      <p:grpSp>
        <p:nvGrpSpPr>
          <p:cNvPr id="18" name="Group 18"/>
          <p:cNvGrpSpPr/>
          <p:nvPr/>
        </p:nvGrpSpPr>
        <p:grpSpPr>
          <a:xfrm>
            <a:off x="15297383" y="7375040"/>
            <a:ext cx="2872920" cy="3936489"/>
            <a:chOff x="0" y="0"/>
            <a:chExt cx="3830560" cy="5248653"/>
          </a:xfrm>
        </p:grpSpPr>
        <p:grpSp>
          <p:nvGrpSpPr>
            <p:cNvPr id="19" name="Group 19"/>
            <p:cNvGrpSpPr/>
            <p:nvPr/>
          </p:nvGrpSpPr>
          <p:grpSpPr>
            <a:xfrm>
              <a:off x="182146" y="0"/>
              <a:ext cx="3461086" cy="3461086"/>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ADC7"/>
              </a:solidFill>
            </p:spPr>
            <p:txBody>
              <a:bodyPr/>
              <a:lstStyle/>
              <a:p>
                <a:endParaRPr lang="en-GB"/>
              </a:p>
            </p:txBody>
          </p:sp>
          <p:sp>
            <p:nvSpPr>
              <p:cNvPr id="21" name="TextBox 2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2" name="Freeform 22"/>
            <p:cNvSpPr/>
            <p:nvPr/>
          </p:nvSpPr>
          <p:spPr>
            <a:xfrm>
              <a:off x="687027" y="55384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3" name="Freeform 23"/>
            <p:cNvSpPr/>
            <p:nvPr/>
          </p:nvSpPr>
          <p:spPr>
            <a:xfrm>
              <a:off x="1383461" y="55384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4" name="Freeform 24"/>
            <p:cNvSpPr/>
            <p:nvPr/>
          </p:nvSpPr>
          <p:spPr>
            <a:xfrm>
              <a:off x="206220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25" name="TextBox 25"/>
            <p:cNvSpPr txBox="1"/>
            <p:nvPr/>
          </p:nvSpPr>
          <p:spPr>
            <a:xfrm>
              <a:off x="85445"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Joy</a:t>
              </a:r>
            </a:p>
          </p:txBody>
        </p:sp>
        <p:sp>
          <p:nvSpPr>
            <p:cNvPr id="26" name="Freeform 26"/>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grpSp>
      <p:sp>
        <p:nvSpPr>
          <p:cNvPr id="27" name="Freeform 27"/>
          <p:cNvSpPr/>
          <p:nvPr/>
        </p:nvSpPr>
        <p:spPr>
          <a:xfrm>
            <a:off x="9977163" y="6774504"/>
            <a:ext cx="3240851" cy="3240851"/>
          </a:xfrm>
          <a:custGeom>
            <a:avLst/>
            <a:gdLst/>
            <a:ahLst/>
            <a:cxnLst/>
            <a:rect l="l" t="t" r="r" b="b"/>
            <a:pathLst>
              <a:path w="3240851" h="3240851">
                <a:moveTo>
                  <a:pt x="0" y="0"/>
                </a:moveTo>
                <a:lnTo>
                  <a:pt x="3240852" y="0"/>
                </a:lnTo>
                <a:lnTo>
                  <a:pt x="3240852" y="3240851"/>
                </a:lnTo>
                <a:lnTo>
                  <a:pt x="0" y="3240851"/>
                </a:lnTo>
                <a:lnTo>
                  <a:pt x="0" y="0"/>
                </a:lnTo>
                <a:close/>
              </a:path>
            </a:pathLst>
          </a:custGeom>
          <a:blipFill>
            <a:blip r:embed="rId12"/>
            <a:stretch>
              <a:fillRect/>
            </a:stretch>
          </a:blipFill>
        </p:spPr>
        <p:txBody>
          <a:bodyPr/>
          <a:lstStyle/>
          <a:p>
            <a:endParaRPr lang="en-GB"/>
          </a:p>
        </p:txBody>
      </p:sp>
      <p:sp>
        <p:nvSpPr>
          <p:cNvPr id="28" name="TextBox 28"/>
          <p:cNvSpPr txBox="1"/>
          <p:nvPr/>
        </p:nvSpPr>
        <p:spPr>
          <a:xfrm>
            <a:off x="292717" y="7191631"/>
            <a:ext cx="1483370"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Mission</a:t>
            </a:r>
          </a:p>
        </p:txBody>
      </p:sp>
      <p:sp>
        <p:nvSpPr>
          <p:cNvPr id="29" name="TextBox 29"/>
          <p:cNvSpPr txBox="1"/>
          <p:nvPr/>
        </p:nvSpPr>
        <p:spPr>
          <a:xfrm>
            <a:off x="292717" y="4371261"/>
            <a:ext cx="8259583" cy="2491740"/>
          </a:xfrm>
          <a:prstGeom prst="rect">
            <a:avLst/>
          </a:prstGeom>
        </p:spPr>
        <p:txBody>
          <a:bodyPr lIns="0" tIns="0" rIns="0" bIns="0" rtlCol="0" anchor="t">
            <a:spAutoFit/>
          </a:bodyPr>
          <a:lstStyle/>
          <a:p>
            <a:pPr algn="l">
              <a:lnSpc>
                <a:spcPts val="3360"/>
              </a:lnSpc>
            </a:pPr>
            <a:r>
              <a:rPr lang="en-US" sz="2400">
                <a:solidFill>
                  <a:srgbClr val="222544"/>
                </a:solidFill>
                <a:latin typeface="Montserrat School"/>
                <a:ea typeface="Montserrat School"/>
                <a:cs typeface="Montserrat School"/>
                <a:sym typeface="Montserrat School"/>
              </a:rPr>
              <a:t>God of creation,</a:t>
            </a:r>
          </a:p>
          <a:p>
            <a:pPr algn="l">
              <a:lnSpc>
                <a:spcPts val="3360"/>
              </a:lnSpc>
            </a:pPr>
            <a:r>
              <a:rPr lang="en-US" sz="2400">
                <a:solidFill>
                  <a:srgbClr val="222544"/>
                </a:solidFill>
                <a:latin typeface="Montserrat School"/>
                <a:ea typeface="Montserrat School"/>
                <a:cs typeface="Montserrat School"/>
                <a:sym typeface="Montserrat School"/>
              </a:rPr>
              <a:t>help us to listen and learn from others.</a:t>
            </a:r>
          </a:p>
          <a:p>
            <a:pPr algn="l">
              <a:lnSpc>
                <a:spcPts val="3360"/>
              </a:lnSpc>
            </a:pPr>
            <a:r>
              <a:rPr lang="en-US" sz="2400">
                <a:solidFill>
                  <a:srgbClr val="222544"/>
                </a:solidFill>
                <a:latin typeface="Montserrat School"/>
                <a:ea typeface="Montserrat School"/>
                <a:cs typeface="Montserrat School"/>
                <a:sym typeface="Montserrat School"/>
              </a:rPr>
              <a:t>We thank you for the work of CAFOD who support and empower local partners to share their gifts and skills with their community. </a:t>
            </a:r>
          </a:p>
          <a:p>
            <a:pPr algn="l">
              <a:lnSpc>
                <a:spcPts val="3360"/>
              </a:lnSpc>
            </a:pPr>
            <a:r>
              <a:rPr lang="en-US" sz="2400">
                <a:solidFill>
                  <a:srgbClr val="222544"/>
                </a:solidFill>
                <a:latin typeface="Montserrat School"/>
                <a:ea typeface="Montserrat School"/>
                <a:cs typeface="Montserrat School"/>
                <a:sym typeface="Montserrat School"/>
              </a:rPr>
              <a:t>Amen.</a:t>
            </a:r>
          </a:p>
        </p:txBody>
      </p:sp>
      <p:sp>
        <p:nvSpPr>
          <p:cNvPr id="30" name="TextBox 30"/>
          <p:cNvSpPr txBox="1"/>
          <p:nvPr/>
        </p:nvSpPr>
        <p:spPr>
          <a:xfrm>
            <a:off x="292717" y="1155621"/>
            <a:ext cx="174158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Respond</a:t>
            </a:r>
          </a:p>
        </p:txBody>
      </p:sp>
      <p:sp>
        <p:nvSpPr>
          <p:cNvPr id="31" name="TextBox 31"/>
          <p:cNvSpPr txBox="1"/>
          <p:nvPr/>
        </p:nvSpPr>
        <p:spPr>
          <a:xfrm>
            <a:off x="292717" y="7667881"/>
            <a:ext cx="8436826" cy="2491740"/>
          </a:xfrm>
          <a:prstGeom prst="rect">
            <a:avLst/>
          </a:prstGeom>
        </p:spPr>
        <p:txBody>
          <a:bodyPr lIns="0" tIns="0" rIns="0" bIns="0" rtlCol="0" anchor="t">
            <a:spAutoFit/>
          </a:bodyPr>
          <a:lstStyle/>
          <a:p>
            <a:pPr algn="l">
              <a:lnSpc>
                <a:spcPts val="3360"/>
              </a:lnSpc>
            </a:pPr>
            <a:r>
              <a:rPr lang="en-US" sz="2400">
                <a:solidFill>
                  <a:srgbClr val="222544"/>
                </a:solidFill>
                <a:latin typeface="Montserrat School"/>
                <a:ea typeface="Montserrat School"/>
                <a:cs typeface="Montserrat School"/>
                <a:sym typeface="Montserrat School"/>
              </a:rPr>
              <a:t>Think creatively</a:t>
            </a:r>
            <a:r>
              <a:rPr lang="en-US" sz="2400" u="none">
                <a:solidFill>
                  <a:srgbClr val="222544"/>
                </a:solidFill>
                <a:latin typeface="Montserrat School"/>
                <a:ea typeface="Montserrat School"/>
                <a:cs typeface="Montserrat School"/>
                <a:sym typeface="Montserrat School"/>
              </a:rPr>
              <a:t> for creati</a:t>
            </a:r>
            <a:r>
              <a:rPr lang="en-US" sz="2400">
                <a:solidFill>
                  <a:srgbClr val="222544"/>
                </a:solidFill>
                <a:latin typeface="Montserrat School"/>
                <a:ea typeface="Montserrat School"/>
                <a:cs typeface="Montserrat School"/>
                <a:sym typeface="Montserrat School"/>
              </a:rPr>
              <a:t>on. Choose one new thing your class or school could do to care for our common home.</a:t>
            </a:r>
          </a:p>
          <a:p>
            <a:pPr algn="l">
              <a:lnSpc>
                <a:spcPts val="3360"/>
              </a:lnSpc>
            </a:pPr>
            <a:r>
              <a:rPr lang="en-US" sz="2400">
                <a:solidFill>
                  <a:srgbClr val="222544"/>
                </a:solidFill>
                <a:latin typeface="Montserrat School"/>
                <a:ea typeface="Montserrat School"/>
                <a:cs typeface="Montserrat School"/>
                <a:sym typeface="Montserrat School"/>
              </a:rPr>
              <a:t>World Gift: Help communities in Bangladesh build </a:t>
            </a:r>
            <a:r>
              <a:rPr lang="en-US" sz="2400" b="1" u="sng">
                <a:solidFill>
                  <a:srgbClr val="222544"/>
                </a:solidFill>
                <a:latin typeface="Montserrat School Semi-Bold"/>
                <a:ea typeface="Montserrat School Semi-Bold"/>
                <a:cs typeface="Montserrat School Semi-Bold"/>
                <a:sym typeface="Montserrat School Semi-Bold"/>
                <a:hlinkClick r:id="rId13" tooltip="https://worldgifts.cafod.org.uk/products/floating-gardens-for-schools"/>
              </a:rPr>
              <a:t>Floating gardens</a:t>
            </a:r>
            <a:r>
              <a:rPr lang="en-US" sz="2400">
                <a:solidFill>
                  <a:srgbClr val="222544"/>
                </a:solidFill>
                <a:latin typeface="Montserrat School"/>
                <a:ea typeface="Montserrat School"/>
                <a:cs typeface="Montserrat School"/>
                <a:sym typeface="Montserrat School"/>
              </a:rPr>
              <a:t> to</a:t>
            </a:r>
            <a:r>
              <a:rPr lang="en-US" sz="2400" u="none">
                <a:solidFill>
                  <a:srgbClr val="222544"/>
                </a:solidFill>
                <a:latin typeface="Montserrat School"/>
                <a:ea typeface="Montserrat School"/>
                <a:cs typeface="Montserrat School"/>
                <a:sym typeface="Montserrat School"/>
              </a:rPr>
              <a:t> grow foo</a:t>
            </a:r>
            <a:r>
              <a:rPr lang="en-US" sz="2400">
                <a:solidFill>
                  <a:srgbClr val="222544"/>
                </a:solidFill>
                <a:latin typeface="Montserrat School"/>
                <a:ea typeface="Montserrat School"/>
                <a:cs typeface="Montserrat School"/>
                <a:sym typeface="Montserrat School"/>
              </a:rPr>
              <a:t>d a</a:t>
            </a:r>
            <a:r>
              <a:rPr lang="en-US" sz="2400" u="none">
                <a:solidFill>
                  <a:srgbClr val="222544"/>
                </a:solidFill>
                <a:latin typeface="Montserrat School"/>
                <a:ea typeface="Montserrat School"/>
                <a:cs typeface="Montserrat School"/>
                <a:sym typeface="Montserrat School"/>
              </a:rPr>
              <a:t>nd</a:t>
            </a:r>
            <a:r>
              <a:rPr lang="en-US" sz="2400">
                <a:solidFill>
                  <a:srgbClr val="222544"/>
                </a:solidFill>
                <a:latin typeface="Montserrat School"/>
                <a:ea typeface="Montserrat School"/>
                <a:cs typeface="Montserrat School"/>
                <a:sym typeface="Montserrat School"/>
              </a:rPr>
              <a:t> </a:t>
            </a:r>
            <a:r>
              <a:rPr lang="en-US" sz="2400" u="none">
                <a:solidFill>
                  <a:srgbClr val="222544"/>
                </a:solidFill>
                <a:latin typeface="Montserrat School"/>
                <a:ea typeface="Montserrat School"/>
                <a:cs typeface="Montserrat School"/>
                <a:sym typeface="Montserrat School"/>
              </a:rPr>
              <a:t>e</a:t>
            </a:r>
            <a:r>
              <a:rPr lang="en-US" sz="2400">
                <a:solidFill>
                  <a:srgbClr val="222544"/>
                </a:solidFill>
                <a:latin typeface="Montserrat School"/>
                <a:ea typeface="Montserrat School"/>
                <a:cs typeface="Montserrat School"/>
                <a:sym typeface="Montserrat School"/>
              </a:rPr>
              <a:t>a</a:t>
            </a:r>
            <a:r>
              <a:rPr lang="en-US" sz="2400" u="none">
                <a:solidFill>
                  <a:srgbClr val="222544"/>
                </a:solidFill>
                <a:latin typeface="Montserrat School"/>
                <a:ea typeface="Montserrat School"/>
                <a:cs typeface="Montserrat School"/>
                <a:sym typeface="Montserrat School"/>
              </a:rPr>
              <a:t>r</a:t>
            </a:r>
            <a:r>
              <a:rPr lang="en-US" sz="2400">
                <a:solidFill>
                  <a:srgbClr val="222544"/>
                </a:solidFill>
                <a:latin typeface="Montserrat School"/>
                <a:ea typeface="Montserrat School"/>
                <a:cs typeface="Montserrat School"/>
                <a:sym typeface="Montserrat School"/>
              </a:rPr>
              <a:t>n</a:t>
            </a:r>
            <a:r>
              <a:rPr lang="en-US" sz="2400" u="none">
                <a:solidFill>
                  <a:srgbClr val="222544"/>
                </a:solidFill>
                <a:latin typeface="Montserrat School"/>
                <a:ea typeface="Montserrat School"/>
                <a:cs typeface="Montserrat School"/>
                <a:sym typeface="Montserrat School"/>
              </a:rPr>
              <a:t> </a:t>
            </a:r>
            <a:r>
              <a:rPr lang="en-US" sz="2400">
                <a:solidFill>
                  <a:srgbClr val="222544"/>
                </a:solidFill>
                <a:latin typeface="Montserrat School"/>
                <a:ea typeface="Montserrat School"/>
                <a:cs typeface="Montserrat School"/>
                <a:sym typeface="Montserrat School"/>
              </a:rPr>
              <a:t>a</a:t>
            </a:r>
            <a:r>
              <a:rPr lang="en-US" sz="2400" u="none">
                <a:solidFill>
                  <a:srgbClr val="222544"/>
                </a:solidFill>
                <a:latin typeface="Montserrat School"/>
                <a:ea typeface="Montserrat School"/>
                <a:cs typeface="Montserrat School"/>
                <a:sym typeface="Montserrat School"/>
              </a:rPr>
              <a:t> </a:t>
            </a:r>
            <a:r>
              <a:rPr lang="en-US" sz="2400">
                <a:solidFill>
                  <a:srgbClr val="222544"/>
                </a:solidFill>
                <a:latin typeface="Montserrat School"/>
                <a:ea typeface="Montserrat School"/>
                <a:cs typeface="Montserrat School"/>
                <a:sym typeface="Montserrat School"/>
              </a:rPr>
              <a:t>living!</a:t>
            </a:r>
          </a:p>
          <a:p>
            <a:pPr algn="l">
              <a:lnSpc>
                <a:spcPts val="3360"/>
              </a:lnSpc>
            </a:pPr>
            <a:endParaRPr lang="en-US" sz="2400">
              <a:solidFill>
                <a:srgbClr val="222544"/>
              </a:solidFill>
              <a:latin typeface="Montserrat School"/>
              <a:ea typeface="Montserrat School"/>
              <a:cs typeface="Montserrat School"/>
              <a:sym typeface="Montserrat School"/>
            </a:endParaRPr>
          </a:p>
        </p:txBody>
      </p:sp>
      <p:sp>
        <p:nvSpPr>
          <p:cNvPr id="32" name="Freeform 32"/>
          <p:cNvSpPr/>
          <p:nvPr/>
        </p:nvSpPr>
        <p:spPr>
          <a:xfrm rot="-2937716" flipV="1">
            <a:off x="8062016" y="8748417"/>
            <a:ext cx="1969216" cy="1189734"/>
          </a:xfrm>
          <a:custGeom>
            <a:avLst/>
            <a:gdLst/>
            <a:ahLst/>
            <a:cxnLst/>
            <a:rect l="l" t="t" r="r" b="b"/>
            <a:pathLst>
              <a:path w="1969216" h="1189734">
                <a:moveTo>
                  <a:pt x="0" y="1189735"/>
                </a:moveTo>
                <a:lnTo>
                  <a:pt x="1969216" y="1189735"/>
                </a:lnTo>
                <a:lnTo>
                  <a:pt x="1969216" y="0"/>
                </a:lnTo>
                <a:lnTo>
                  <a:pt x="0" y="0"/>
                </a:lnTo>
                <a:lnTo>
                  <a:pt x="0" y="1189735"/>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GB"/>
          </a:p>
        </p:txBody>
      </p:sp>
      <p:sp>
        <p:nvSpPr>
          <p:cNvPr id="33" name="TextBox 33"/>
          <p:cNvSpPr txBox="1"/>
          <p:nvPr/>
        </p:nvSpPr>
        <p:spPr>
          <a:xfrm>
            <a:off x="292717" y="3895011"/>
            <a:ext cx="3808862"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Let us pray</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EE3E7B"/>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rot="-5056847">
            <a:off x="11664951" y="562474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3"/>
                </a:ext>
              </a:extLst>
            </a:blip>
            <a:stretch>
              <a:fillRect l="-279" t="-171027" r="-1768" b="-487889"/>
            </a:stretch>
          </a:blipFill>
        </p:spPr>
        <p:txBody>
          <a:bodyPr/>
          <a:lstStyle/>
          <a:p>
            <a:endParaRPr lang="en-GB"/>
          </a:p>
        </p:txBody>
      </p:sp>
      <p:sp>
        <p:nvSpPr>
          <p:cNvPr id="6" name="Freeform 6"/>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7" name="Group 7"/>
          <p:cNvGrpSpPr/>
          <p:nvPr/>
        </p:nvGrpSpPr>
        <p:grpSpPr>
          <a:xfrm>
            <a:off x="10085379" y="2890251"/>
            <a:ext cx="7630459" cy="4438989"/>
            <a:chOff x="0" y="0"/>
            <a:chExt cx="1292154" cy="751706"/>
          </a:xfrm>
        </p:grpSpPr>
        <p:sp>
          <p:nvSpPr>
            <p:cNvPr id="8" name="Freeform 8"/>
            <p:cNvSpPr/>
            <p:nvPr/>
          </p:nvSpPr>
          <p:spPr>
            <a:xfrm>
              <a:off x="0" y="0"/>
              <a:ext cx="1292154" cy="751706"/>
            </a:xfrm>
            <a:custGeom>
              <a:avLst/>
              <a:gdLst/>
              <a:ahLst/>
              <a:cxnLst/>
              <a:rect l="l" t="t" r="r" b="b"/>
              <a:pathLst>
                <a:path w="1292154" h="751706">
                  <a:moveTo>
                    <a:pt x="0" y="0"/>
                  </a:moveTo>
                  <a:lnTo>
                    <a:pt x="1292154" y="0"/>
                  </a:lnTo>
                  <a:lnTo>
                    <a:pt x="1292154" y="751706"/>
                  </a:lnTo>
                  <a:lnTo>
                    <a:pt x="0" y="751706"/>
                  </a:lnTo>
                  <a:close/>
                </a:path>
              </a:pathLst>
            </a:custGeom>
            <a:blipFill>
              <a:blip r:embed="rId5"/>
              <a:stretch>
                <a:fillRect t="-7298" b="-7298"/>
              </a:stretch>
            </a:blipFill>
          </p:spPr>
          <p:txBody>
            <a:bodyPr/>
            <a:lstStyle/>
            <a:p>
              <a:endParaRPr lang="en-GB"/>
            </a:p>
          </p:txBody>
        </p:sp>
      </p:grpSp>
      <p:grpSp>
        <p:nvGrpSpPr>
          <p:cNvPr id="9" name="Group 9"/>
          <p:cNvGrpSpPr/>
          <p:nvPr/>
        </p:nvGrpSpPr>
        <p:grpSpPr>
          <a:xfrm>
            <a:off x="-849805" y="-234640"/>
            <a:ext cx="11352265" cy="1263340"/>
            <a:chOff x="0" y="0"/>
            <a:chExt cx="15136353" cy="1684453"/>
          </a:xfrm>
        </p:grpSpPr>
        <p:grpSp>
          <p:nvGrpSpPr>
            <p:cNvPr id="10" name="Group 10"/>
            <p:cNvGrpSpPr/>
            <p:nvPr/>
          </p:nvGrpSpPr>
          <p:grpSpPr>
            <a:xfrm>
              <a:off x="0" y="0"/>
              <a:ext cx="15136353" cy="1684453"/>
              <a:chOff x="0" y="0"/>
              <a:chExt cx="2989897" cy="332731"/>
            </a:xfrm>
          </p:grpSpPr>
          <p:sp>
            <p:nvSpPr>
              <p:cNvPr id="11" name="Freeform 11"/>
              <p:cNvSpPr/>
              <p:nvPr/>
            </p:nvSpPr>
            <p:spPr>
              <a:xfrm>
                <a:off x="0" y="0"/>
                <a:ext cx="2989897" cy="332731"/>
              </a:xfrm>
              <a:custGeom>
                <a:avLst/>
                <a:gdLst/>
                <a:ahLst/>
                <a:cxnLst/>
                <a:rect l="l" t="t" r="r" b="b"/>
                <a:pathLst>
                  <a:path w="2989897" h="332731">
                    <a:moveTo>
                      <a:pt x="2786697" y="0"/>
                    </a:moveTo>
                    <a:cubicBezTo>
                      <a:pt x="2898921" y="0"/>
                      <a:pt x="2989897" y="74484"/>
                      <a:pt x="2989897" y="166366"/>
                    </a:cubicBezTo>
                    <a:cubicBezTo>
                      <a:pt x="2989897" y="258247"/>
                      <a:pt x="2898921" y="332731"/>
                      <a:pt x="2786697"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12" name="TextBox 12"/>
              <p:cNvSpPr txBox="1"/>
              <p:nvPr/>
            </p:nvSpPr>
            <p:spPr>
              <a:xfrm>
                <a:off x="0" y="-38100"/>
                <a:ext cx="2989897" cy="370831"/>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4" name="TextBox 14"/>
            <p:cNvSpPr txBox="1"/>
            <p:nvPr/>
          </p:nvSpPr>
          <p:spPr>
            <a:xfrm>
              <a:off x="1695508" y="605329"/>
              <a:ext cx="13299808" cy="688382"/>
            </a:xfrm>
            <a:prstGeom prst="rect">
              <a:avLst/>
            </a:prstGeom>
          </p:spPr>
          <p:txBody>
            <a:bodyPr lIns="0" tIns="0" rIns="0" bIns="0" rtlCol="0" anchor="t">
              <a:spAutoFit/>
            </a:bodyPr>
            <a:lstStyle/>
            <a:p>
              <a:pPr algn="ctr">
                <a:lnSpc>
                  <a:spcPts val="4486"/>
                </a:lnSpc>
              </a:pPr>
              <a:r>
                <a:rPr lang="en-US" sz="3204" b="1">
                  <a:solidFill>
                    <a:srgbClr val="FFFFFF"/>
                  </a:solidFill>
                  <a:latin typeface="Montserrat School Semi-Bold"/>
                  <a:ea typeface="Montserrat School Semi-Bold"/>
                  <a:cs typeface="Montserrat School Semi-Bold"/>
                  <a:sym typeface="Montserrat School Semi-Bold"/>
                </a:rPr>
                <a:t>Tuesday 15 December - Third week of Advent </a:t>
              </a:r>
            </a:p>
          </p:txBody>
        </p:sp>
      </p:grpSp>
      <p:sp>
        <p:nvSpPr>
          <p:cNvPr id="15" name="Freeform 15"/>
          <p:cNvSpPr/>
          <p:nvPr/>
        </p:nvSpPr>
        <p:spPr>
          <a:xfrm rot="-3942163">
            <a:off x="7989447" y="499894"/>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7"/>
                </a:ext>
              </a:extLst>
            </a:blip>
            <a:stretch>
              <a:fillRect l="-238232" t="-16109" b="-233656"/>
            </a:stretch>
          </a:blipFill>
        </p:spPr>
        <p:txBody>
          <a:bodyPr/>
          <a:lstStyle/>
          <a:p>
            <a:endParaRPr lang="en-GB"/>
          </a:p>
        </p:txBody>
      </p:sp>
      <p:sp>
        <p:nvSpPr>
          <p:cNvPr id="16" name="Freeform 16"/>
          <p:cNvSpPr/>
          <p:nvPr/>
        </p:nvSpPr>
        <p:spPr>
          <a:xfrm rot="-2924229" flipH="1">
            <a:off x="10123047" y="7410139"/>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8"/>
                </a:ext>
              </a:extLst>
            </a:blip>
            <a:stretch>
              <a:fillRect l="-98048" t="-13842" r="-87464" b="-186699"/>
            </a:stretch>
          </a:blipFill>
        </p:spPr>
        <p:txBody>
          <a:bodyPr/>
          <a:lstStyle/>
          <a:p>
            <a:endParaRPr lang="en-GB"/>
          </a:p>
        </p:txBody>
      </p:sp>
      <p:grpSp>
        <p:nvGrpSpPr>
          <p:cNvPr id="17" name="Group 17"/>
          <p:cNvGrpSpPr/>
          <p:nvPr/>
        </p:nvGrpSpPr>
        <p:grpSpPr>
          <a:xfrm>
            <a:off x="15297383" y="7375040"/>
            <a:ext cx="2872920" cy="3936489"/>
            <a:chOff x="0" y="0"/>
            <a:chExt cx="3830560" cy="5248653"/>
          </a:xfrm>
        </p:grpSpPr>
        <p:grpSp>
          <p:nvGrpSpPr>
            <p:cNvPr id="18" name="Group 18"/>
            <p:cNvGrpSpPr/>
            <p:nvPr/>
          </p:nvGrpSpPr>
          <p:grpSpPr>
            <a:xfrm>
              <a:off x="182146" y="0"/>
              <a:ext cx="3461086" cy="3461086"/>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ADC7"/>
              </a:solidFill>
            </p:spPr>
            <p:txBody>
              <a:bodyPr/>
              <a:lstStyle/>
              <a:p>
                <a:endParaRPr lang="en-GB"/>
              </a:p>
            </p:txBody>
          </p:sp>
          <p:sp>
            <p:nvSpPr>
              <p:cNvPr id="20" name="TextBox 2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1" name="Freeform 21"/>
            <p:cNvSpPr/>
            <p:nvPr/>
          </p:nvSpPr>
          <p:spPr>
            <a:xfrm>
              <a:off x="687027" y="55384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2" name="Freeform 22"/>
            <p:cNvSpPr/>
            <p:nvPr/>
          </p:nvSpPr>
          <p:spPr>
            <a:xfrm>
              <a:off x="1383461" y="55384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3" name="Freeform 23"/>
            <p:cNvSpPr/>
            <p:nvPr/>
          </p:nvSpPr>
          <p:spPr>
            <a:xfrm>
              <a:off x="206220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24" name="TextBox 24"/>
            <p:cNvSpPr txBox="1"/>
            <p:nvPr/>
          </p:nvSpPr>
          <p:spPr>
            <a:xfrm>
              <a:off x="85445"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Joy</a:t>
              </a:r>
            </a:p>
          </p:txBody>
        </p:sp>
        <p:sp>
          <p:nvSpPr>
            <p:cNvPr id="25" name="Freeform 25"/>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grpSp>
      <p:sp>
        <p:nvSpPr>
          <p:cNvPr id="26" name="TextBox 26"/>
          <p:cNvSpPr txBox="1"/>
          <p:nvPr/>
        </p:nvSpPr>
        <p:spPr>
          <a:xfrm>
            <a:off x="232317" y="1149478"/>
            <a:ext cx="1935956"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The Word</a:t>
            </a:r>
          </a:p>
        </p:txBody>
      </p:sp>
      <p:sp>
        <p:nvSpPr>
          <p:cNvPr id="27" name="TextBox 27"/>
          <p:cNvSpPr txBox="1"/>
          <p:nvPr/>
        </p:nvSpPr>
        <p:spPr>
          <a:xfrm>
            <a:off x="795449" y="1724312"/>
            <a:ext cx="7623494" cy="815340"/>
          </a:xfrm>
          <a:prstGeom prst="rect">
            <a:avLst/>
          </a:prstGeom>
        </p:spPr>
        <p:txBody>
          <a:bodyPr lIns="0" tIns="0" rIns="0" bIns="0" rtlCol="0" anchor="t">
            <a:spAutoFit/>
          </a:bodyPr>
          <a:lstStyle/>
          <a:p>
            <a:pPr algn="ctr">
              <a:lnSpc>
                <a:spcPts val="3360"/>
              </a:lnSpc>
            </a:pPr>
            <a:r>
              <a:rPr lang="en-US" sz="2400">
                <a:solidFill>
                  <a:srgbClr val="222544"/>
                </a:solidFill>
                <a:latin typeface="Montserrat School"/>
                <a:ea typeface="Montserrat School"/>
                <a:cs typeface="Montserrat School"/>
                <a:sym typeface="Montserrat School"/>
              </a:rPr>
              <a:t>“The Lord is close to the broken-hearted.”</a:t>
            </a:r>
          </a:p>
          <a:p>
            <a:pPr algn="ctr">
              <a:lnSpc>
                <a:spcPts val="3360"/>
              </a:lnSpc>
            </a:pPr>
            <a:r>
              <a:rPr lang="en-US" sz="2400">
                <a:solidFill>
                  <a:srgbClr val="222544"/>
                </a:solidFill>
                <a:latin typeface="Montserrat School"/>
                <a:ea typeface="Montserrat School"/>
                <a:cs typeface="Montserrat School"/>
                <a:sym typeface="Montserrat School"/>
              </a:rPr>
              <a:t> Psalm 33:18</a:t>
            </a:r>
          </a:p>
        </p:txBody>
      </p:sp>
      <p:sp>
        <p:nvSpPr>
          <p:cNvPr id="28" name="TextBox 28"/>
          <p:cNvSpPr txBox="1"/>
          <p:nvPr/>
        </p:nvSpPr>
        <p:spPr>
          <a:xfrm>
            <a:off x="232317" y="2691221"/>
            <a:ext cx="202093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Reflection</a:t>
            </a:r>
          </a:p>
        </p:txBody>
      </p:sp>
      <p:sp>
        <p:nvSpPr>
          <p:cNvPr id="29" name="TextBox 29"/>
          <p:cNvSpPr txBox="1"/>
          <p:nvPr/>
        </p:nvSpPr>
        <p:spPr>
          <a:xfrm>
            <a:off x="232317" y="3253196"/>
            <a:ext cx="8749758" cy="640905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Today's Psalm reminds us that God is close to us, especially when life is difficult or we face challenges.</a:t>
            </a:r>
          </a:p>
          <a:p>
            <a:pPr algn="l">
              <a:lnSpc>
                <a:spcPts val="2380"/>
              </a:lnSpc>
            </a:pPr>
            <a:endParaRPr lang="en-US" sz="2300">
              <a:solidFill>
                <a:srgbClr val="222544"/>
              </a:solidFill>
              <a:latin typeface="Montserrat School"/>
              <a:ea typeface="Montserrat School"/>
              <a:cs typeface="Montserrat School"/>
              <a:sym typeface="Montserrat School"/>
            </a:endParaRPr>
          </a:p>
          <a:p>
            <a:pPr algn="l">
              <a:lnSpc>
                <a:spcPts val="3220"/>
              </a:lnSpc>
            </a:pPr>
            <a:r>
              <a:rPr lang="en-US" sz="2300">
                <a:solidFill>
                  <a:srgbClr val="222544"/>
                </a:solidFill>
                <a:latin typeface="Montserrat School"/>
                <a:ea typeface="Montserrat School"/>
                <a:cs typeface="Montserrat School"/>
                <a:sym typeface="Montserrat School"/>
              </a:rPr>
              <a:t>Christian joy does not mean pretending everything is perfect. It means trusting that God is with us and that His love can bring hope even in difficult times.</a:t>
            </a:r>
          </a:p>
          <a:p>
            <a:pPr algn="l">
              <a:lnSpc>
                <a:spcPts val="2380"/>
              </a:lnSpc>
            </a:pPr>
            <a:endParaRPr lang="en-US" sz="2300">
              <a:solidFill>
                <a:srgbClr val="222544"/>
              </a:solidFill>
              <a:latin typeface="Montserrat School"/>
              <a:ea typeface="Montserrat School"/>
              <a:cs typeface="Montserrat School"/>
              <a:sym typeface="Montserrat School"/>
            </a:endParaRPr>
          </a:p>
          <a:p>
            <a:pPr algn="l">
              <a:lnSpc>
                <a:spcPts val="3220"/>
              </a:lnSpc>
            </a:pPr>
            <a:r>
              <a:rPr lang="en-US" sz="2300">
                <a:solidFill>
                  <a:srgbClr val="222544"/>
                </a:solidFill>
                <a:latin typeface="Montserrat School"/>
                <a:ea typeface="Montserrat School"/>
                <a:cs typeface="Montserrat School"/>
                <a:sym typeface="Montserrat School"/>
              </a:rPr>
              <a:t>Around the world, many people are facing challenges such as conflict, poverty, hunger and the effects of the climate crisis. As Christians, we are called to remember them in our prayers and stand in solidarity with them.</a:t>
            </a:r>
          </a:p>
          <a:p>
            <a:pPr algn="l">
              <a:lnSpc>
                <a:spcPts val="2520"/>
              </a:lnSpc>
            </a:pPr>
            <a:endParaRPr lang="en-US" sz="2300">
              <a:solidFill>
                <a:srgbClr val="222544"/>
              </a:solidFill>
              <a:latin typeface="Montserrat School"/>
              <a:ea typeface="Montserrat School"/>
              <a:cs typeface="Montserrat School"/>
              <a:sym typeface="Montserrat School"/>
            </a:endParaRPr>
          </a:p>
          <a:p>
            <a:pPr algn="l">
              <a:lnSpc>
                <a:spcPts val="3220"/>
              </a:lnSpc>
            </a:pPr>
            <a:r>
              <a:rPr lang="en-US" sz="2300">
                <a:solidFill>
                  <a:srgbClr val="222544"/>
                </a:solidFill>
                <a:latin typeface="Montserrat School"/>
                <a:ea typeface="Montserrat School"/>
                <a:cs typeface="Montserrat School"/>
                <a:sym typeface="Montserrat School"/>
              </a:rPr>
              <a:t>God's love reaches across every border and connects us as one global family.</a:t>
            </a:r>
          </a:p>
          <a:p>
            <a:pPr algn="l">
              <a:lnSpc>
                <a:spcPts val="2520"/>
              </a:lnSpc>
            </a:pPr>
            <a:endParaRPr lang="en-US" sz="2300">
              <a:solidFill>
                <a:srgbClr val="222544"/>
              </a:solidFill>
              <a:latin typeface="Montserrat School"/>
              <a:ea typeface="Montserrat School"/>
              <a:cs typeface="Montserrat School"/>
              <a:sym typeface="Montserrat School"/>
            </a:endParaRPr>
          </a:p>
          <a:p>
            <a:pPr algn="l">
              <a:lnSpc>
                <a:spcPts val="3220"/>
              </a:lnSpc>
            </a:pPr>
            <a:r>
              <a:rPr lang="en-US" sz="2300">
                <a:solidFill>
                  <a:srgbClr val="222544"/>
                </a:solidFill>
                <a:latin typeface="Montserrat School"/>
                <a:ea typeface="Montserrat School"/>
                <a:cs typeface="Montserrat School"/>
                <a:sym typeface="Montserrat School"/>
              </a:rPr>
              <a:t>Who in our world needs God's hope, comfort and peace today?</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EE3E7B"/>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9977163" y="2868216"/>
            <a:ext cx="7477673" cy="4393403"/>
            <a:chOff x="0" y="0"/>
            <a:chExt cx="1134847" cy="666763"/>
          </a:xfrm>
        </p:grpSpPr>
        <p:sp>
          <p:nvSpPr>
            <p:cNvPr id="7" name="Freeform 7"/>
            <p:cNvSpPr/>
            <p:nvPr/>
          </p:nvSpPr>
          <p:spPr>
            <a:xfrm>
              <a:off x="0" y="0"/>
              <a:ext cx="1134847" cy="666763"/>
            </a:xfrm>
            <a:custGeom>
              <a:avLst/>
              <a:gdLst/>
              <a:ahLst/>
              <a:cxnLst/>
              <a:rect l="l" t="t" r="r" b="b"/>
              <a:pathLst>
                <a:path w="1134847" h="666763">
                  <a:moveTo>
                    <a:pt x="0" y="0"/>
                  </a:moveTo>
                  <a:lnTo>
                    <a:pt x="1134847" y="0"/>
                  </a:lnTo>
                  <a:lnTo>
                    <a:pt x="1134847" y="666763"/>
                  </a:lnTo>
                  <a:lnTo>
                    <a:pt x="0" y="666763"/>
                  </a:lnTo>
                  <a:close/>
                </a:path>
              </a:pathLst>
            </a:custGeom>
            <a:blipFill>
              <a:blip r:embed="rId4"/>
              <a:stretch>
                <a:fillRect t="-6734" b="-6734"/>
              </a:stretch>
            </a:blipFill>
          </p:spPr>
          <p:txBody>
            <a:bodyPr/>
            <a:lstStyle/>
            <a:p>
              <a:endParaRPr lang="en-GB"/>
            </a:p>
          </p:txBody>
        </p:sp>
      </p:grpSp>
      <p:sp>
        <p:nvSpPr>
          <p:cNvPr id="8" name="TextBox 8"/>
          <p:cNvSpPr txBox="1"/>
          <p:nvPr/>
        </p:nvSpPr>
        <p:spPr>
          <a:xfrm>
            <a:off x="292717" y="1657636"/>
            <a:ext cx="8436826" cy="20726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Use </a:t>
            </a:r>
            <a:r>
              <a:rPr lang="en-US" sz="2400" b="1" u="sng">
                <a:solidFill>
                  <a:srgbClr val="222544"/>
                </a:solidFill>
                <a:latin typeface="Montserrat School Semi-Bold"/>
                <a:ea typeface="Montserrat School Semi-Bold"/>
                <a:cs typeface="Montserrat School Semi-Bold"/>
                <a:sym typeface="Montserrat School Semi-Bold"/>
                <a:hlinkClick r:id="rId5" tooltip="https://cafod.org.uk/pray/world-prayer-map"/>
              </a:rPr>
              <a:t>CAFOD's</a:t>
            </a:r>
            <a:r>
              <a:rPr lang="en-US" sz="2400" b="1" u="sng">
                <a:solidFill>
                  <a:srgbClr val="222544"/>
                </a:solidFill>
                <a:latin typeface="Montserrat School Semi-Bold"/>
                <a:ea typeface="Montserrat School Semi-Bold"/>
                <a:cs typeface="Montserrat School Semi-Bold"/>
                <a:sym typeface="Montserrat School Semi-Bold"/>
                <a:hlinkClick r:id="rId5" tooltip="https://cafod.org.uk/pray/world-prayer-map"/>
              </a:rPr>
              <a:t> World Prayer Map</a:t>
            </a:r>
            <a:r>
              <a:rPr lang="en-US" sz="2400" b="1">
                <a:solidFill>
                  <a:srgbClr val="222544"/>
                </a:solidFill>
                <a:latin typeface="Montserrat School Semi-Bold"/>
                <a:ea typeface="Montserrat School Semi-Bold"/>
                <a:cs typeface="Montserrat School Semi-Bold"/>
                <a:sym typeface="Montserrat School Semi-Bold"/>
              </a:rPr>
              <a:t> </a:t>
            </a:r>
            <a:r>
              <a:rPr lang="en-US" sz="2400">
                <a:solidFill>
                  <a:srgbClr val="222544"/>
                </a:solidFill>
                <a:latin typeface="Montserrat School"/>
                <a:ea typeface="Montserrat School"/>
                <a:cs typeface="Montserrat School"/>
                <a:sym typeface="Montserrat School"/>
              </a:rPr>
              <a:t>to explore the different countries and communities CAFOD are working in. </a:t>
            </a:r>
          </a:p>
          <a:p>
            <a:pPr algn="l">
              <a:lnSpc>
                <a:spcPts val="3359"/>
              </a:lnSpc>
            </a:pPr>
            <a:r>
              <a:rPr lang="en-US" sz="2400">
                <a:solidFill>
                  <a:srgbClr val="222544"/>
                </a:solidFill>
                <a:latin typeface="Montserrat School"/>
                <a:ea typeface="Montserrat School"/>
                <a:cs typeface="Montserrat School"/>
                <a:sym typeface="Montserrat School"/>
              </a:rPr>
              <a:t>Click on a country to find a</a:t>
            </a:r>
            <a:r>
              <a:rPr lang="en-US" sz="2400" u="none">
                <a:solidFill>
                  <a:srgbClr val="222544"/>
                </a:solidFill>
                <a:latin typeface="Montserrat School"/>
                <a:ea typeface="Montserrat School"/>
                <a:cs typeface="Montserrat School"/>
                <a:sym typeface="Montserrat School"/>
              </a:rPr>
              <a:t> </a:t>
            </a:r>
            <a:r>
              <a:rPr lang="en-US" sz="2400">
                <a:solidFill>
                  <a:srgbClr val="222544"/>
                </a:solidFill>
                <a:latin typeface="Montserrat School"/>
                <a:ea typeface="Montserrat School"/>
                <a:cs typeface="Montserrat School"/>
                <a:sym typeface="Montserrat School"/>
              </a:rPr>
              <a:t>prayer</a:t>
            </a:r>
            <a:r>
              <a:rPr lang="en-US" sz="2400" u="none">
                <a:solidFill>
                  <a:srgbClr val="222544"/>
                </a:solidFill>
                <a:latin typeface="Montserrat School"/>
                <a:ea typeface="Montserrat School"/>
                <a:cs typeface="Montserrat School"/>
                <a:sym typeface="Montserrat School"/>
              </a:rPr>
              <a:t> fo</a:t>
            </a:r>
            <a:r>
              <a:rPr lang="en-US" sz="2400">
                <a:solidFill>
                  <a:srgbClr val="222544"/>
                </a:solidFill>
                <a:latin typeface="Montserrat School"/>
                <a:ea typeface="Montserrat School"/>
                <a:cs typeface="Montserrat School"/>
                <a:sym typeface="Montserrat School"/>
              </a:rPr>
              <a:t>r</a:t>
            </a:r>
            <a:r>
              <a:rPr lang="en-US" sz="2400" u="none">
                <a:solidFill>
                  <a:srgbClr val="222544"/>
                </a:solidFill>
                <a:latin typeface="Montserrat School"/>
                <a:ea typeface="Montserrat School"/>
                <a:cs typeface="Montserrat School"/>
                <a:sym typeface="Montserrat School"/>
              </a:rPr>
              <a:t> o</a:t>
            </a:r>
            <a:r>
              <a:rPr lang="en-US" sz="2400">
                <a:solidFill>
                  <a:srgbClr val="222544"/>
                </a:solidFill>
                <a:latin typeface="Montserrat School"/>
                <a:ea typeface="Montserrat School"/>
                <a:cs typeface="Montserrat School"/>
                <a:sym typeface="Montserrat School"/>
              </a:rPr>
              <a:t>r from that </a:t>
            </a:r>
            <a:r>
              <a:rPr lang="en-US" sz="2400" u="none">
                <a:solidFill>
                  <a:srgbClr val="222544"/>
                </a:solidFill>
                <a:latin typeface="Montserrat School"/>
                <a:ea typeface="Montserrat School"/>
                <a:cs typeface="Montserrat School"/>
                <a:sym typeface="Montserrat School"/>
              </a:rPr>
              <a:t>pla</a:t>
            </a:r>
            <a:r>
              <a:rPr lang="en-US" sz="2400">
                <a:solidFill>
                  <a:srgbClr val="222544"/>
                </a:solidFill>
                <a:latin typeface="Montserrat School"/>
                <a:ea typeface="Montserrat School"/>
                <a:cs typeface="Montserrat School"/>
                <a:sym typeface="Montserrat School"/>
              </a:rPr>
              <a:t>ce.</a:t>
            </a:r>
          </a:p>
        </p:txBody>
      </p:sp>
      <p:sp>
        <p:nvSpPr>
          <p:cNvPr id="9" name="Freeform 9"/>
          <p:cNvSpPr/>
          <p:nvPr/>
        </p:nvSpPr>
        <p:spPr>
          <a:xfrm rot="-5400000">
            <a:off x="11492989" y="518993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6"/>
                </a:ext>
              </a:extLst>
            </a:blip>
            <a:stretch>
              <a:fillRect l="-279" t="-171027" r="-1768" b="-487889"/>
            </a:stretch>
          </a:blipFill>
        </p:spPr>
        <p:txBody>
          <a:bodyPr/>
          <a:lstStyle/>
          <a:p>
            <a:endParaRPr lang="en-GB"/>
          </a:p>
        </p:txBody>
      </p:sp>
      <p:sp>
        <p:nvSpPr>
          <p:cNvPr id="10" name="Freeform 10"/>
          <p:cNvSpPr/>
          <p:nvPr/>
        </p:nvSpPr>
        <p:spPr>
          <a:xfrm rot="-5400000">
            <a:off x="8364403" y="22991"/>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7"/>
                </a:ext>
              </a:extLst>
            </a:blip>
            <a:stretch>
              <a:fillRect l="-238232" t="-16109" b="-233656"/>
            </a:stretch>
          </a:blipFill>
        </p:spPr>
        <p:txBody>
          <a:bodyPr/>
          <a:lstStyle/>
          <a:p>
            <a:endParaRPr lang="en-GB"/>
          </a:p>
        </p:txBody>
      </p:sp>
      <p:sp>
        <p:nvSpPr>
          <p:cNvPr id="11" name="Freeform 11"/>
          <p:cNvSpPr/>
          <p:nvPr/>
        </p:nvSpPr>
        <p:spPr>
          <a:xfrm rot="-2924229" flipH="1">
            <a:off x="13203971" y="6899167"/>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7"/>
                </a:ext>
              </a:extLst>
            </a:blip>
            <a:stretch>
              <a:fillRect l="-98048" t="-13842" r="-87464" b="-186699"/>
            </a:stretch>
          </a:blipFill>
        </p:spPr>
        <p:txBody>
          <a:bodyPr/>
          <a:lstStyle/>
          <a:p>
            <a:endParaRPr lang="en-GB"/>
          </a:p>
        </p:txBody>
      </p:sp>
      <p:grpSp>
        <p:nvGrpSpPr>
          <p:cNvPr id="12" name="Group 12"/>
          <p:cNvGrpSpPr/>
          <p:nvPr/>
        </p:nvGrpSpPr>
        <p:grpSpPr>
          <a:xfrm>
            <a:off x="-849805" y="-234640"/>
            <a:ext cx="11352265" cy="1263340"/>
            <a:chOff x="0" y="0"/>
            <a:chExt cx="15136353" cy="1684453"/>
          </a:xfrm>
        </p:grpSpPr>
        <p:grpSp>
          <p:nvGrpSpPr>
            <p:cNvPr id="13" name="Group 13"/>
            <p:cNvGrpSpPr/>
            <p:nvPr/>
          </p:nvGrpSpPr>
          <p:grpSpPr>
            <a:xfrm>
              <a:off x="0" y="0"/>
              <a:ext cx="15136353" cy="1684453"/>
              <a:chOff x="0" y="0"/>
              <a:chExt cx="2989897" cy="332731"/>
            </a:xfrm>
          </p:grpSpPr>
          <p:sp>
            <p:nvSpPr>
              <p:cNvPr id="14" name="Freeform 14"/>
              <p:cNvSpPr/>
              <p:nvPr/>
            </p:nvSpPr>
            <p:spPr>
              <a:xfrm>
                <a:off x="0" y="0"/>
                <a:ext cx="2989897" cy="332731"/>
              </a:xfrm>
              <a:custGeom>
                <a:avLst/>
                <a:gdLst/>
                <a:ahLst/>
                <a:cxnLst/>
                <a:rect l="l" t="t" r="r" b="b"/>
                <a:pathLst>
                  <a:path w="2989897" h="332731">
                    <a:moveTo>
                      <a:pt x="2786697" y="0"/>
                    </a:moveTo>
                    <a:cubicBezTo>
                      <a:pt x="2898921" y="0"/>
                      <a:pt x="2989897" y="74484"/>
                      <a:pt x="2989897" y="166366"/>
                    </a:cubicBezTo>
                    <a:cubicBezTo>
                      <a:pt x="2989897" y="258247"/>
                      <a:pt x="2898921" y="332731"/>
                      <a:pt x="2786697" y="332731"/>
                    </a:cubicBezTo>
                    <a:lnTo>
                      <a:pt x="203200" y="332731"/>
                    </a:lnTo>
                    <a:cubicBezTo>
                      <a:pt x="90976" y="332731"/>
                      <a:pt x="0" y="258247"/>
                      <a:pt x="0" y="166366"/>
                    </a:cubicBezTo>
                    <a:cubicBezTo>
                      <a:pt x="0" y="74484"/>
                      <a:pt x="90976" y="0"/>
                      <a:pt x="203200" y="0"/>
                    </a:cubicBezTo>
                    <a:close/>
                  </a:path>
                </a:pathLst>
              </a:custGeom>
              <a:solidFill>
                <a:srgbClr val="222544"/>
              </a:solidFill>
            </p:spPr>
            <p:txBody>
              <a:bodyPr/>
              <a:lstStyle/>
              <a:p>
                <a:endParaRPr lang="en-GB"/>
              </a:p>
            </p:txBody>
          </p:sp>
          <p:sp>
            <p:nvSpPr>
              <p:cNvPr id="15" name="TextBox 15"/>
              <p:cNvSpPr txBox="1"/>
              <p:nvPr/>
            </p:nvSpPr>
            <p:spPr>
              <a:xfrm>
                <a:off x="0" y="-38100"/>
                <a:ext cx="2989897" cy="370831"/>
              </a:xfrm>
              <a:prstGeom prst="rect">
                <a:avLst/>
              </a:prstGeom>
            </p:spPr>
            <p:txBody>
              <a:bodyPr lIns="50800" tIns="50800" rIns="50800" bIns="50800" rtlCol="0" anchor="ctr"/>
              <a:lstStyle/>
              <a:p>
                <a:pPr algn="ctr">
                  <a:lnSpc>
                    <a:spcPts val="2659"/>
                  </a:lnSpc>
                </a:pPr>
                <a:endParaRPr/>
              </a:p>
            </p:txBody>
          </p:sp>
        </p:grpSp>
        <p:sp>
          <p:nvSpPr>
            <p:cNvPr id="16" name="Freeform 16"/>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17" name="TextBox 17"/>
            <p:cNvSpPr txBox="1"/>
            <p:nvPr/>
          </p:nvSpPr>
          <p:spPr>
            <a:xfrm>
              <a:off x="1695508" y="605329"/>
              <a:ext cx="13299808" cy="688382"/>
            </a:xfrm>
            <a:prstGeom prst="rect">
              <a:avLst/>
            </a:prstGeom>
          </p:spPr>
          <p:txBody>
            <a:bodyPr lIns="0" tIns="0" rIns="0" bIns="0" rtlCol="0" anchor="t">
              <a:spAutoFit/>
            </a:bodyPr>
            <a:lstStyle/>
            <a:p>
              <a:pPr algn="ctr">
                <a:lnSpc>
                  <a:spcPts val="4486"/>
                </a:lnSpc>
              </a:pPr>
              <a:r>
                <a:rPr lang="en-US" sz="3204" b="1">
                  <a:solidFill>
                    <a:srgbClr val="FFFFFF"/>
                  </a:solidFill>
                  <a:latin typeface="Montserrat School Semi-Bold"/>
                  <a:ea typeface="Montserrat School Semi-Bold"/>
                  <a:cs typeface="Montserrat School Semi-Bold"/>
                  <a:sym typeface="Montserrat School Semi-Bold"/>
                </a:rPr>
                <a:t>Tuesday 15 December - Third week of Advent </a:t>
              </a:r>
            </a:p>
          </p:txBody>
        </p:sp>
      </p:grpSp>
      <p:grpSp>
        <p:nvGrpSpPr>
          <p:cNvPr id="18" name="Group 18"/>
          <p:cNvGrpSpPr/>
          <p:nvPr/>
        </p:nvGrpSpPr>
        <p:grpSpPr>
          <a:xfrm>
            <a:off x="15297383" y="7375040"/>
            <a:ext cx="2872920" cy="3936489"/>
            <a:chOff x="0" y="0"/>
            <a:chExt cx="3830560" cy="5248653"/>
          </a:xfrm>
        </p:grpSpPr>
        <p:grpSp>
          <p:nvGrpSpPr>
            <p:cNvPr id="19" name="Group 19"/>
            <p:cNvGrpSpPr/>
            <p:nvPr/>
          </p:nvGrpSpPr>
          <p:grpSpPr>
            <a:xfrm>
              <a:off x="182146" y="0"/>
              <a:ext cx="3461086" cy="3461086"/>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ADC7"/>
              </a:solidFill>
            </p:spPr>
            <p:txBody>
              <a:bodyPr/>
              <a:lstStyle/>
              <a:p>
                <a:endParaRPr lang="en-GB"/>
              </a:p>
            </p:txBody>
          </p:sp>
          <p:sp>
            <p:nvSpPr>
              <p:cNvPr id="21" name="TextBox 2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2" name="Freeform 22"/>
            <p:cNvSpPr/>
            <p:nvPr/>
          </p:nvSpPr>
          <p:spPr>
            <a:xfrm>
              <a:off x="687027" y="55384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3" name="Freeform 23"/>
            <p:cNvSpPr/>
            <p:nvPr/>
          </p:nvSpPr>
          <p:spPr>
            <a:xfrm>
              <a:off x="1383461" y="55384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4" name="Freeform 24"/>
            <p:cNvSpPr/>
            <p:nvPr/>
          </p:nvSpPr>
          <p:spPr>
            <a:xfrm>
              <a:off x="206220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25" name="TextBox 25"/>
            <p:cNvSpPr txBox="1"/>
            <p:nvPr/>
          </p:nvSpPr>
          <p:spPr>
            <a:xfrm>
              <a:off x="85445"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Joy</a:t>
              </a:r>
            </a:p>
          </p:txBody>
        </p:sp>
        <p:sp>
          <p:nvSpPr>
            <p:cNvPr id="26" name="Freeform 26"/>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grpSp>
      <p:sp>
        <p:nvSpPr>
          <p:cNvPr id="27" name="TextBox 27"/>
          <p:cNvSpPr txBox="1"/>
          <p:nvPr/>
        </p:nvSpPr>
        <p:spPr>
          <a:xfrm>
            <a:off x="292717" y="7632215"/>
            <a:ext cx="1483370"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Mission</a:t>
            </a:r>
          </a:p>
        </p:txBody>
      </p:sp>
      <p:sp>
        <p:nvSpPr>
          <p:cNvPr id="28" name="TextBox 28"/>
          <p:cNvSpPr txBox="1"/>
          <p:nvPr/>
        </p:nvSpPr>
        <p:spPr>
          <a:xfrm>
            <a:off x="292717" y="4464200"/>
            <a:ext cx="8259583" cy="2910840"/>
          </a:xfrm>
          <a:prstGeom prst="rect">
            <a:avLst/>
          </a:prstGeom>
        </p:spPr>
        <p:txBody>
          <a:bodyPr lIns="0" tIns="0" rIns="0" bIns="0" rtlCol="0" anchor="t">
            <a:spAutoFit/>
          </a:bodyPr>
          <a:lstStyle/>
          <a:p>
            <a:pPr algn="l">
              <a:lnSpc>
                <a:spcPts val="3360"/>
              </a:lnSpc>
            </a:pPr>
            <a:r>
              <a:rPr lang="en-US" sz="2400">
                <a:solidFill>
                  <a:srgbClr val="222544"/>
                </a:solidFill>
                <a:latin typeface="Montserrat School"/>
                <a:ea typeface="Montserrat School"/>
                <a:cs typeface="Montserrat School"/>
                <a:sym typeface="Montserrat School"/>
              </a:rPr>
              <a:t>God of hope,</a:t>
            </a:r>
          </a:p>
          <a:p>
            <a:pPr algn="l">
              <a:lnSpc>
                <a:spcPts val="3360"/>
              </a:lnSpc>
            </a:pPr>
            <a:r>
              <a:rPr lang="en-US" sz="2400">
                <a:solidFill>
                  <a:srgbClr val="222544"/>
                </a:solidFill>
                <a:latin typeface="Montserrat School"/>
                <a:ea typeface="Montserrat School"/>
                <a:cs typeface="Montserrat School"/>
                <a:sym typeface="Montserrat School"/>
              </a:rPr>
              <a:t>you are close to the broken-hearted.</a:t>
            </a:r>
          </a:p>
          <a:p>
            <a:pPr algn="l">
              <a:lnSpc>
                <a:spcPts val="3360"/>
              </a:lnSpc>
            </a:pPr>
            <a:r>
              <a:rPr lang="en-US" sz="2400">
                <a:solidFill>
                  <a:srgbClr val="222544"/>
                </a:solidFill>
                <a:latin typeface="Montserrat School"/>
                <a:ea typeface="Montserrat School"/>
                <a:cs typeface="Montserrat School"/>
                <a:sym typeface="Montserrat School"/>
              </a:rPr>
              <a:t>Be with all those who are suffering,</a:t>
            </a:r>
          </a:p>
          <a:p>
            <a:pPr algn="l">
              <a:lnSpc>
                <a:spcPts val="3360"/>
              </a:lnSpc>
            </a:pPr>
            <a:r>
              <a:rPr lang="en-US" sz="2400">
                <a:solidFill>
                  <a:srgbClr val="222544"/>
                </a:solidFill>
                <a:latin typeface="Montserrat School"/>
                <a:ea typeface="Montserrat School"/>
                <a:cs typeface="Montserrat School"/>
                <a:sym typeface="Montserrat School"/>
              </a:rPr>
              <a:t>and help us to remember them in our prayers.</a:t>
            </a:r>
          </a:p>
          <a:p>
            <a:pPr algn="l">
              <a:lnSpc>
                <a:spcPts val="3360"/>
              </a:lnSpc>
            </a:pPr>
            <a:r>
              <a:rPr lang="en-US" sz="2400">
                <a:solidFill>
                  <a:srgbClr val="222544"/>
                </a:solidFill>
                <a:latin typeface="Montserrat School"/>
                <a:ea typeface="Montserrat School"/>
                <a:cs typeface="Montserrat School"/>
                <a:sym typeface="Montserrat School"/>
              </a:rPr>
              <a:t>May your love bring hope, peace and comfort</a:t>
            </a:r>
          </a:p>
          <a:p>
            <a:pPr algn="l">
              <a:lnSpc>
                <a:spcPts val="3360"/>
              </a:lnSpc>
            </a:pPr>
            <a:r>
              <a:rPr lang="en-US" sz="2400">
                <a:solidFill>
                  <a:srgbClr val="222544"/>
                </a:solidFill>
                <a:latin typeface="Montserrat School"/>
                <a:ea typeface="Montserrat School"/>
                <a:cs typeface="Montserrat School"/>
                <a:sym typeface="Montserrat School"/>
              </a:rPr>
              <a:t>to our global family in need.</a:t>
            </a:r>
          </a:p>
          <a:p>
            <a:pPr algn="l">
              <a:lnSpc>
                <a:spcPts val="3360"/>
              </a:lnSpc>
            </a:pPr>
            <a:r>
              <a:rPr lang="en-US" sz="2400">
                <a:solidFill>
                  <a:srgbClr val="222544"/>
                </a:solidFill>
                <a:latin typeface="Montserrat School"/>
                <a:ea typeface="Montserrat School"/>
                <a:cs typeface="Montserrat School"/>
                <a:sym typeface="Montserrat School"/>
              </a:rPr>
              <a:t>Amen.</a:t>
            </a:r>
          </a:p>
        </p:txBody>
      </p:sp>
      <p:sp>
        <p:nvSpPr>
          <p:cNvPr id="29" name="TextBox 29"/>
          <p:cNvSpPr txBox="1"/>
          <p:nvPr/>
        </p:nvSpPr>
        <p:spPr>
          <a:xfrm>
            <a:off x="287015" y="1149478"/>
            <a:ext cx="174158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Respond</a:t>
            </a:r>
          </a:p>
        </p:txBody>
      </p:sp>
      <p:sp>
        <p:nvSpPr>
          <p:cNvPr id="30" name="Freeform 30"/>
          <p:cNvSpPr/>
          <p:nvPr/>
        </p:nvSpPr>
        <p:spPr>
          <a:xfrm>
            <a:off x="9481938" y="5393896"/>
            <a:ext cx="3278290" cy="4686187"/>
          </a:xfrm>
          <a:custGeom>
            <a:avLst/>
            <a:gdLst/>
            <a:ahLst/>
            <a:cxnLst/>
            <a:rect l="l" t="t" r="r" b="b"/>
            <a:pathLst>
              <a:path w="3278290" h="4686187">
                <a:moveTo>
                  <a:pt x="0" y="0"/>
                </a:moveTo>
                <a:lnTo>
                  <a:pt x="3278290" y="0"/>
                </a:lnTo>
                <a:lnTo>
                  <a:pt x="3278290" y="4686187"/>
                </a:lnTo>
                <a:lnTo>
                  <a:pt x="0" y="4686187"/>
                </a:lnTo>
                <a:lnTo>
                  <a:pt x="0" y="0"/>
                </a:lnTo>
                <a:close/>
              </a:path>
            </a:pathLst>
          </a:custGeom>
          <a:blipFill>
            <a:blip r:embed="rId12"/>
            <a:stretch>
              <a:fillRect r="-7" b="-3"/>
            </a:stretch>
          </a:blipFill>
        </p:spPr>
        <p:txBody>
          <a:bodyPr/>
          <a:lstStyle/>
          <a:p>
            <a:endParaRPr lang="en-GB"/>
          </a:p>
        </p:txBody>
      </p:sp>
      <p:sp>
        <p:nvSpPr>
          <p:cNvPr id="31" name="TextBox 31"/>
          <p:cNvSpPr txBox="1"/>
          <p:nvPr/>
        </p:nvSpPr>
        <p:spPr>
          <a:xfrm>
            <a:off x="292717" y="8202930"/>
            <a:ext cx="8647089" cy="2072640"/>
          </a:xfrm>
          <a:prstGeom prst="rect">
            <a:avLst/>
          </a:prstGeom>
        </p:spPr>
        <p:txBody>
          <a:bodyPr lIns="0" tIns="0" rIns="0" bIns="0" rtlCol="0" anchor="t">
            <a:spAutoFit/>
          </a:bodyPr>
          <a:lstStyle/>
          <a:p>
            <a:pPr algn="l">
              <a:lnSpc>
                <a:spcPts val="3360"/>
              </a:lnSpc>
            </a:pPr>
            <a:r>
              <a:rPr lang="en-US" sz="2400">
                <a:solidFill>
                  <a:srgbClr val="222544"/>
                </a:solidFill>
                <a:latin typeface="Montserrat School"/>
                <a:ea typeface="Montserrat School"/>
                <a:cs typeface="Montserrat School"/>
                <a:sym typeface="Montserrat School"/>
              </a:rPr>
              <a:t>World Gift: Share some festive </a:t>
            </a:r>
            <a:r>
              <a:rPr lang="en-US" sz="2400" u="none">
                <a:solidFill>
                  <a:srgbClr val="222544"/>
                </a:solidFill>
                <a:latin typeface="Montserrat School"/>
                <a:ea typeface="Montserrat School"/>
                <a:cs typeface="Montserrat School"/>
                <a:sym typeface="Montserrat School"/>
              </a:rPr>
              <a:t>ch</a:t>
            </a:r>
            <a:r>
              <a:rPr lang="en-US" sz="2400">
                <a:solidFill>
                  <a:srgbClr val="222544"/>
                </a:solidFill>
                <a:latin typeface="Montserrat School"/>
                <a:ea typeface="Montserrat School"/>
                <a:cs typeface="Montserrat School"/>
                <a:sym typeface="Montserrat School"/>
              </a:rPr>
              <a:t>e</a:t>
            </a:r>
            <a:r>
              <a:rPr lang="en-US" sz="2400" u="none">
                <a:solidFill>
                  <a:srgbClr val="222544"/>
                </a:solidFill>
                <a:latin typeface="Montserrat School"/>
                <a:ea typeface="Montserrat School"/>
                <a:cs typeface="Montserrat School"/>
                <a:sym typeface="Montserrat School"/>
              </a:rPr>
              <a:t>e</a:t>
            </a:r>
            <a:r>
              <a:rPr lang="en-US" sz="2400">
                <a:solidFill>
                  <a:srgbClr val="222544"/>
                </a:solidFill>
                <a:latin typeface="Montserrat School"/>
                <a:ea typeface="Montserrat School"/>
                <a:cs typeface="Montserrat School"/>
                <a:sym typeface="Montserrat School"/>
              </a:rPr>
              <a:t>r with your global neighbours...c</a:t>
            </a:r>
            <a:r>
              <a:rPr lang="en-US" sz="2400" u="none">
                <a:solidFill>
                  <a:srgbClr val="222544"/>
                </a:solidFill>
                <a:latin typeface="Montserrat School"/>
                <a:ea typeface="Montserrat School"/>
                <a:cs typeface="Montserrat School"/>
                <a:sym typeface="Montserrat School"/>
              </a:rPr>
              <a:t>ould you fundraise for </a:t>
            </a:r>
            <a:r>
              <a:rPr lang="en-US" sz="2400" b="1" u="sng">
                <a:solidFill>
                  <a:srgbClr val="222544"/>
                </a:solidFill>
                <a:latin typeface="Montserrat School Semi-Bold"/>
                <a:ea typeface="Montserrat School Semi-Bold"/>
                <a:cs typeface="Montserrat School Semi-Bold"/>
                <a:sym typeface="Montserrat School Semi-Bold"/>
                <a:hlinkClick r:id="rId13" tooltip="https://worldgifts.cafod.org.uk/products/christmas-stocking-for-schools"/>
              </a:rPr>
              <a:t>CAFOD’s special Christmas stocking this Advent (£100)? </a:t>
            </a:r>
            <a:r>
              <a:rPr lang="en-US" sz="2400">
                <a:solidFill>
                  <a:srgbClr val="222544"/>
                </a:solidFill>
                <a:latin typeface="Montserrat School"/>
                <a:ea typeface="Montserrat School"/>
                <a:cs typeface="Montserrat School"/>
                <a:sym typeface="Montserrat School"/>
              </a:rPr>
              <a:t> Check out the amazing five gifts included in this year's </a:t>
            </a:r>
            <a:r>
              <a:rPr lang="en-US" sz="2400" b="1" u="sng">
                <a:solidFill>
                  <a:srgbClr val="222544"/>
                </a:solidFill>
                <a:latin typeface="Montserrat School Semi-Bold"/>
                <a:ea typeface="Montserrat School Semi-Bold"/>
                <a:cs typeface="Montserrat School Semi-Bold"/>
                <a:sym typeface="Montserrat School Semi-Bold"/>
                <a:hlinkClick r:id="rId13" tooltip="https://worldgifts.cafod.org.uk/products/christmas-stocking-for-schools"/>
              </a:rPr>
              <a:t>stocking.</a:t>
            </a:r>
          </a:p>
          <a:p>
            <a:pPr algn="l">
              <a:lnSpc>
                <a:spcPts val="3360"/>
              </a:lnSpc>
            </a:pPr>
            <a:endParaRPr lang="en-US" sz="2400" b="1" u="sng">
              <a:solidFill>
                <a:srgbClr val="222544"/>
              </a:solidFill>
              <a:latin typeface="Montserrat School Semi-Bold"/>
              <a:ea typeface="Montserrat School Semi-Bold"/>
              <a:cs typeface="Montserrat School Semi-Bold"/>
              <a:sym typeface="Montserrat School Semi-Bold"/>
              <a:hlinkClick r:id="rId13" tooltip="https://worldgifts.cafod.org.uk/products/christmas-stocking-for-schools"/>
            </a:endParaRPr>
          </a:p>
        </p:txBody>
      </p:sp>
      <p:sp>
        <p:nvSpPr>
          <p:cNvPr id="32" name="Freeform 32"/>
          <p:cNvSpPr/>
          <p:nvPr/>
        </p:nvSpPr>
        <p:spPr>
          <a:xfrm rot="-2357305" flipV="1">
            <a:off x="8326760" y="8748417"/>
            <a:ext cx="1969216" cy="1189734"/>
          </a:xfrm>
          <a:custGeom>
            <a:avLst/>
            <a:gdLst/>
            <a:ahLst/>
            <a:cxnLst/>
            <a:rect l="l" t="t" r="r" b="b"/>
            <a:pathLst>
              <a:path w="1969216" h="1189734">
                <a:moveTo>
                  <a:pt x="0" y="1189735"/>
                </a:moveTo>
                <a:lnTo>
                  <a:pt x="1969216" y="1189735"/>
                </a:lnTo>
                <a:lnTo>
                  <a:pt x="1969216" y="0"/>
                </a:lnTo>
                <a:lnTo>
                  <a:pt x="0" y="0"/>
                </a:lnTo>
                <a:lnTo>
                  <a:pt x="0" y="1189735"/>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GB"/>
          </a:p>
        </p:txBody>
      </p:sp>
      <p:sp>
        <p:nvSpPr>
          <p:cNvPr id="33" name="TextBox 33"/>
          <p:cNvSpPr txBox="1"/>
          <p:nvPr/>
        </p:nvSpPr>
        <p:spPr>
          <a:xfrm>
            <a:off x="287015" y="3982795"/>
            <a:ext cx="3808862"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Let us pray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EE3E7B"/>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rot="-5056847">
            <a:off x="11664951" y="562474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3"/>
                </a:ext>
              </a:extLst>
            </a:blip>
            <a:stretch>
              <a:fillRect l="-279" t="-171027" r="-1768" b="-487889"/>
            </a:stretch>
          </a:blipFill>
        </p:spPr>
        <p:txBody>
          <a:bodyPr/>
          <a:lstStyle/>
          <a:p>
            <a:endParaRPr lang="en-GB"/>
          </a:p>
        </p:txBody>
      </p:sp>
      <p:sp>
        <p:nvSpPr>
          <p:cNvPr id="6" name="Freeform 6"/>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7" name="Group 7"/>
          <p:cNvGrpSpPr/>
          <p:nvPr/>
        </p:nvGrpSpPr>
        <p:grpSpPr>
          <a:xfrm>
            <a:off x="10134548" y="2733327"/>
            <a:ext cx="7630459" cy="4438989"/>
            <a:chOff x="0" y="0"/>
            <a:chExt cx="1292154" cy="751706"/>
          </a:xfrm>
        </p:grpSpPr>
        <p:sp>
          <p:nvSpPr>
            <p:cNvPr id="8" name="Freeform 8"/>
            <p:cNvSpPr/>
            <p:nvPr/>
          </p:nvSpPr>
          <p:spPr>
            <a:xfrm>
              <a:off x="0" y="0"/>
              <a:ext cx="1292154" cy="751706"/>
            </a:xfrm>
            <a:custGeom>
              <a:avLst/>
              <a:gdLst/>
              <a:ahLst/>
              <a:cxnLst/>
              <a:rect l="l" t="t" r="r" b="b"/>
              <a:pathLst>
                <a:path w="1292154" h="751706">
                  <a:moveTo>
                    <a:pt x="0" y="0"/>
                  </a:moveTo>
                  <a:lnTo>
                    <a:pt x="1292154" y="0"/>
                  </a:lnTo>
                  <a:lnTo>
                    <a:pt x="1292154" y="751706"/>
                  </a:lnTo>
                  <a:lnTo>
                    <a:pt x="0" y="751706"/>
                  </a:lnTo>
                  <a:close/>
                </a:path>
              </a:pathLst>
            </a:custGeom>
            <a:blipFill>
              <a:blip r:embed="rId5"/>
              <a:stretch>
                <a:fillRect l="-1710" r="-1710"/>
              </a:stretch>
            </a:blipFill>
          </p:spPr>
          <p:txBody>
            <a:bodyPr/>
            <a:lstStyle/>
            <a:p>
              <a:endParaRPr lang="en-GB"/>
            </a:p>
          </p:txBody>
        </p:sp>
      </p:grpSp>
      <p:grpSp>
        <p:nvGrpSpPr>
          <p:cNvPr id="9" name="Group 9"/>
          <p:cNvGrpSpPr/>
          <p:nvPr/>
        </p:nvGrpSpPr>
        <p:grpSpPr>
          <a:xfrm>
            <a:off x="-849805" y="-234640"/>
            <a:ext cx="12187701" cy="1206126"/>
            <a:chOff x="0" y="0"/>
            <a:chExt cx="16250269" cy="1608168"/>
          </a:xfrm>
        </p:grpSpPr>
        <p:grpSp>
          <p:nvGrpSpPr>
            <p:cNvPr id="10" name="Group 10"/>
            <p:cNvGrpSpPr/>
            <p:nvPr/>
          </p:nvGrpSpPr>
          <p:grpSpPr>
            <a:xfrm>
              <a:off x="0" y="0"/>
              <a:ext cx="16250269" cy="1608168"/>
              <a:chOff x="0" y="0"/>
              <a:chExt cx="3209930" cy="317663"/>
            </a:xfrm>
          </p:grpSpPr>
          <p:sp>
            <p:nvSpPr>
              <p:cNvPr id="11" name="Freeform 11"/>
              <p:cNvSpPr/>
              <p:nvPr/>
            </p:nvSpPr>
            <p:spPr>
              <a:xfrm>
                <a:off x="0" y="0"/>
                <a:ext cx="3209930" cy="317663"/>
              </a:xfrm>
              <a:custGeom>
                <a:avLst/>
                <a:gdLst/>
                <a:ahLst/>
                <a:cxnLst/>
                <a:rect l="l" t="t" r="r" b="b"/>
                <a:pathLst>
                  <a:path w="3209930" h="317663">
                    <a:moveTo>
                      <a:pt x="3006730" y="0"/>
                    </a:moveTo>
                    <a:cubicBezTo>
                      <a:pt x="3118954" y="0"/>
                      <a:pt x="3209930" y="71111"/>
                      <a:pt x="3209930" y="158831"/>
                    </a:cubicBezTo>
                    <a:cubicBezTo>
                      <a:pt x="3209930" y="246552"/>
                      <a:pt x="3118954" y="317663"/>
                      <a:pt x="3006730" y="317663"/>
                    </a:cubicBezTo>
                    <a:lnTo>
                      <a:pt x="203200" y="317663"/>
                    </a:lnTo>
                    <a:cubicBezTo>
                      <a:pt x="90976" y="317663"/>
                      <a:pt x="0" y="246552"/>
                      <a:pt x="0" y="158831"/>
                    </a:cubicBezTo>
                    <a:cubicBezTo>
                      <a:pt x="0" y="71111"/>
                      <a:pt x="90976" y="0"/>
                      <a:pt x="203200" y="0"/>
                    </a:cubicBezTo>
                    <a:close/>
                  </a:path>
                </a:pathLst>
              </a:custGeom>
              <a:solidFill>
                <a:srgbClr val="222544"/>
              </a:solidFill>
            </p:spPr>
            <p:txBody>
              <a:bodyPr/>
              <a:lstStyle/>
              <a:p>
                <a:endParaRPr lang="en-GB"/>
              </a:p>
            </p:txBody>
          </p:sp>
          <p:sp>
            <p:nvSpPr>
              <p:cNvPr id="12" name="TextBox 12"/>
              <p:cNvSpPr txBox="1"/>
              <p:nvPr/>
            </p:nvSpPr>
            <p:spPr>
              <a:xfrm>
                <a:off x="0" y="-38100"/>
                <a:ext cx="3209930" cy="355763"/>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4" name="TextBox 14"/>
            <p:cNvSpPr txBox="1"/>
            <p:nvPr/>
          </p:nvSpPr>
          <p:spPr>
            <a:xfrm>
              <a:off x="1695508" y="605329"/>
              <a:ext cx="14173385" cy="688382"/>
            </a:xfrm>
            <a:prstGeom prst="rect">
              <a:avLst/>
            </a:prstGeom>
          </p:spPr>
          <p:txBody>
            <a:bodyPr lIns="0" tIns="0" rIns="0" bIns="0" rtlCol="0" anchor="t">
              <a:spAutoFit/>
            </a:bodyPr>
            <a:lstStyle/>
            <a:p>
              <a:pPr algn="ctr">
                <a:lnSpc>
                  <a:spcPts val="4486"/>
                </a:lnSpc>
              </a:pPr>
              <a:r>
                <a:rPr lang="en-US" sz="3204" b="1">
                  <a:solidFill>
                    <a:srgbClr val="FFFFFF"/>
                  </a:solidFill>
                  <a:latin typeface="Montserrat School Semi-Bold"/>
                  <a:ea typeface="Montserrat School Semi-Bold"/>
                  <a:cs typeface="Montserrat School Semi-Bold"/>
                  <a:sym typeface="Montserrat School Semi-Bold"/>
                </a:rPr>
                <a:t>Wednesday 16 December - Third week of Advent</a:t>
              </a:r>
            </a:p>
          </p:txBody>
        </p:sp>
      </p:grpSp>
      <p:sp>
        <p:nvSpPr>
          <p:cNvPr id="15" name="Freeform 15"/>
          <p:cNvSpPr/>
          <p:nvPr/>
        </p:nvSpPr>
        <p:spPr>
          <a:xfrm rot="-3942163">
            <a:off x="7989447" y="251591"/>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3"/>
                </a:ext>
              </a:extLst>
            </a:blip>
            <a:stretch>
              <a:fillRect l="-238232" t="-16109" b="-233656"/>
            </a:stretch>
          </a:blipFill>
        </p:spPr>
        <p:txBody>
          <a:bodyPr/>
          <a:lstStyle/>
          <a:p>
            <a:endParaRPr lang="en-GB"/>
          </a:p>
        </p:txBody>
      </p:sp>
      <p:sp>
        <p:nvSpPr>
          <p:cNvPr id="16" name="Freeform 16"/>
          <p:cNvSpPr/>
          <p:nvPr/>
        </p:nvSpPr>
        <p:spPr>
          <a:xfrm rot="-2924229" flipH="1">
            <a:off x="10123047" y="7410139"/>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7"/>
                </a:ext>
              </a:extLst>
            </a:blip>
            <a:stretch>
              <a:fillRect l="-98048" t="-13842" r="-87464" b="-186699"/>
            </a:stretch>
          </a:blipFill>
        </p:spPr>
        <p:txBody>
          <a:bodyPr/>
          <a:lstStyle/>
          <a:p>
            <a:endParaRPr lang="en-GB"/>
          </a:p>
        </p:txBody>
      </p:sp>
      <p:grpSp>
        <p:nvGrpSpPr>
          <p:cNvPr id="17" name="Group 17"/>
          <p:cNvGrpSpPr/>
          <p:nvPr/>
        </p:nvGrpSpPr>
        <p:grpSpPr>
          <a:xfrm>
            <a:off x="15297383" y="7375040"/>
            <a:ext cx="2872920" cy="3936489"/>
            <a:chOff x="0" y="0"/>
            <a:chExt cx="3830560" cy="5248653"/>
          </a:xfrm>
        </p:grpSpPr>
        <p:grpSp>
          <p:nvGrpSpPr>
            <p:cNvPr id="18" name="Group 18"/>
            <p:cNvGrpSpPr/>
            <p:nvPr/>
          </p:nvGrpSpPr>
          <p:grpSpPr>
            <a:xfrm>
              <a:off x="182146" y="0"/>
              <a:ext cx="3461086" cy="3461086"/>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ADC7"/>
              </a:solidFill>
            </p:spPr>
            <p:txBody>
              <a:bodyPr/>
              <a:lstStyle/>
              <a:p>
                <a:endParaRPr lang="en-GB"/>
              </a:p>
            </p:txBody>
          </p:sp>
          <p:sp>
            <p:nvSpPr>
              <p:cNvPr id="20" name="TextBox 2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1" name="Freeform 21"/>
            <p:cNvSpPr/>
            <p:nvPr/>
          </p:nvSpPr>
          <p:spPr>
            <a:xfrm>
              <a:off x="687027" y="55384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2" name="Freeform 22"/>
            <p:cNvSpPr/>
            <p:nvPr/>
          </p:nvSpPr>
          <p:spPr>
            <a:xfrm>
              <a:off x="1383461" y="55384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3" name="Freeform 23"/>
            <p:cNvSpPr/>
            <p:nvPr/>
          </p:nvSpPr>
          <p:spPr>
            <a:xfrm>
              <a:off x="206220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4" name="TextBox 24"/>
            <p:cNvSpPr txBox="1"/>
            <p:nvPr/>
          </p:nvSpPr>
          <p:spPr>
            <a:xfrm>
              <a:off x="85445"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Joy</a:t>
              </a:r>
            </a:p>
          </p:txBody>
        </p:sp>
        <p:sp>
          <p:nvSpPr>
            <p:cNvPr id="25" name="Freeform 25"/>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sp>
        <p:nvSpPr>
          <p:cNvPr id="26" name="TextBox 26"/>
          <p:cNvSpPr txBox="1"/>
          <p:nvPr/>
        </p:nvSpPr>
        <p:spPr>
          <a:xfrm>
            <a:off x="232317" y="1149478"/>
            <a:ext cx="1935956"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The Word</a:t>
            </a:r>
          </a:p>
        </p:txBody>
      </p:sp>
      <p:sp>
        <p:nvSpPr>
          <p:cNvPr id="27" name="TextBox 27"/>
          <p:cNvSpPr txBox="1"/>
          <p:nvPr/>
        </p:nvSpPr>
        <p:spPr>
          <a:xfrm>
            <a:off x="232317" y="1714787"/>
            <a:ext cx="8482515" cy="1989455"/>
          </a:xfrm>
          <a:prstGeom prst="rect">
            <a:avLst/>
          </a:prstGeom>
        </p:spPr>
        <p:txBody>
          <a:bodyPr lIns="0" tIns="0" rIns="0" bIns="0" rtlCol="0" anchor="t">
            <a:spAutoFit/>
          </a:bodyPr>
          <a:lstStyle/>
          <a:p>
            <a:pPr algn="ctr">
              <a:lnSpc>
                <a:spcPts val="3220"/>
              </a:lnSpc>
            </a:pPr>
            <a:r>
              <a:rPr lang="en-US" sz="2300">
                <a:solidFill>
                  <a:srgbClr val="222544"/>
                </a:solidFill>
                <a:latin typeface="Montserrat School"/>
                <a:ea typeface="Montserrat School"/>
                <a:cs typeface="Montserrat School"/>
                <a:sym typeface="Montserrat School"/>
              </a:rPr>
              <a:t>Jesus said: “Go and tell John what you have seen and heard: the blind receive their sight, the lame walk, </a:t>
            </a:r>
          </a:p>
          <a:p>
            <a:pPr algn="ctr">
              <a:lnSpc>
                <a:spcPts val="3220"/>
              </a:lnSpc>
            </a:pPr>
            <a:r>
              <a:rPr lang="en-US" sz="2300">
                <a:solidFill>
                  <a:srgbClr val="222544"/>
                </a:solidFill>
                <a:latin typeface="Montserrat School"/>
                <a:ea typeface="Montserrat School"/>
                <a:cs typeface="Montserrat School"/>
                <a:sym typeface="Montserrat School"/>
              </a:rPr>
              <a:t>lepers are cleansed, and the deaf hear, the dead are raised up, the poor have good news preached to them.”</a:t>
            </a:r>
          </a:p>
          <a:p>
            <a:pPr algn="ctr">
              <a:lnSpc>
                <a:spcPts val="3220"/>
              </a:lnSpc>
            </a:pPr>
            <a:r>
              <a:rPr lang="en-US" sz="2300">
                <a:solidFill>
                  <a:srgbClr val="222544"/>
                </a:solidFill>
                <a:latin typeface="Montserrat School"/>
                <a:ea typeface="Montserrat School"/>
                <a:cs typeface="Montserrat School"/>
                <a:sym typeface="Montserrat School"/>
              </a:rPr>
              <a:t>Luke 7:22</a:t>
            </a:r>
          </a:p>
        </p:txBody>
      </p:sp>
      <p:sp>
        <p:nvSpPr>
          <p:cNvPr id="28" name="TextBox 28"/>
          <p:cNvSpPr txBox="1"/>
          <p:nvPr/>
        </p:nvSpPr>
        <p:spPr>
          <a:xfrm>
            <a:off x="232317" y="3742342"/>
            <a:ext cx="202093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Reflection</a:t>
            </a:r>
          </a:p>
        </p:txBody>
      </p:sp>
      <p:sp>
        <p:nvSpPr>
          <p:cNvPr id="29" name="TextBox 29"/>
          <p:cNvSpPr txBox="1"/>
          <p:nvPr/>
        </p:nvSpPr>
        <p:spPr>
          <a:xfrm>
            <a:off x="232317" y="4243362"/>
            <a:ext cx="8559543" cy="558990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In today's Gospel, John the Baptist sends messengers to ask Jesus if he really is the one they have been waiting for. Jesus doesn't simply say yes. He points to what is happening: people are being healed, lives are changing and people experiencing poverty are hearing Good News.</a:t>
            </a:r>
          </a:p>
          <a:p>
            <a:pPr algn="l">
              <a:lnSpc>
                <a:spcPts val="3220"/>
              </a:lnSpc>
            </a:pPr>
            <a:endParaRPr lang="en-US" sz="2300">
              <a:solidFill>
                <a:srgbClr val="222544"/>
              </a:solidFill>
              <a:latin typeface="Montserrat School"/>
              <a:ea typeface="Montserrat School"/>
              <a:cs typeface="Montserrat School"/>
              <a:sym typeface="Montserrat School"/>
            </a:endParaRPr>
          </a:p>
          <a:p>
            <a:pPr algn="l">
              <a:lnSpc>
                <a:spcPts val="3220"/>
              </a:lnSpc>
            </a:pPr>
            <a:r>
              <a:rPr lang="en-US" sz="2300">
                <a:solidFill>
                  <a:srgbClr val="222544"/>
                </a:solidFill>
                <a:latin typeface="Montserrat School"/>
                <a:ea typeface="Montserrat School"/>
                <a:cs typeface="Montserrat School"/>
                <a:sym typeface="Montserrat School"/>
              </a:rPr>
              <a:t>In Dilexi te, Pope Leo XIV calls Christians to hear the </a:t>
            </a:r>
          </a:p>
          <a:p>
            <a:pPr algn="l">
              <a:lnSpc>
                <a:spcPts val="3220"/>
              </a:lnSpc>
            </a:pPr>
            <a:r>
              <a:rPr lang="en-US" sz="2300">
                <a:solidFill>
                  <a:srgbClr val="222544"/>
                </a:solidFill>
                <a:latin typeface="Montserrat School"/>
                <a:ea typeface="Montserrat School"/>
                <a:cs typeface="Montserrat School"/>
                <a:sym typeface="Montserrat School"/>
              </a:rPr>
              <a:t>“cry of the poor” and reminds us of God's special love for people experiencing poverty and exclusion. </a:t>
            </a:r>
          </a:p>
          <a:p>
            <a:pPr algn="l">
              <a:lnSpc>
                <a:spcPts val="3220"/>
              </a:lnSpc>
            </a:pPr>
            <a:endParaRPr lang="en-US" sz="2300">
              <a:solidFill>
                <a:srgbClr val="222544"/>
              </a:solidFill>
              <a:latin typeface="Montserrat School"/>
              <a:ea typeface="Montserrat School"/>
              <a:cs typeface="Montserrat School"/>
              <a:sym typeface="Montserrat School"/>
            </a:endParaRPr>
          </a:p>
          <a:p>
            <a:pPr algn="l">
              <a:lnSpc>
                <a:spcPts val="3220"/>
              </a:lnSpc>
            </a:pPr>
            <a:r>
              <a:rPr lang="en-US" sz="2300">
                <a:solidFill>
                  <a:srgbClr val="222544"/>
                </a:solidFill>
                <a:latin typeface="Montserrat School"/>
                <a:ea typeface="Montserrat School"/>
                <a:cs typeface="Montserrat School"/>
                <a:sym typeface="Montserrat School"/>
              </a:rPr>
              <a:t>Catholic Social Teaching calls us to put their needs first: the Preferential Option for the Poor.</a:t>
            </a:r>
          </a:p>
          <a:p>
            <a:pPr algn="l">
              <a:lnSpc>
                <a:spcPts val="3220"/>
              </a:lnSpc>
            </a:pPr>
            <a:r>
              <a:rPr lang="en-US" sz="2300">
                <a:solidFill>
                  <a:srgbClr val="222544"/>
                </a:solidFill>
                <a:latin typeface="Montserrat School"/>
                <a:ea typeface="Montserrat School"/>
                <a:cs typeface="Montserrat School"/>
                <a:sym typeface="Montserrat School"/>
              </a:rPr>
              <a:t>We can share Christ's joy by helping his Good News become visible through our actions.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EE3E7B"/>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TextBox 6"/>
          <p:cNvSpPr txBox="1"/>
          <p:nvPr/>
        </p:nvSpPr>
        <p:spPr>
          <a:xfrm>
            <a:off x="292717" y="1506990"/>
            <a:ext cx="8436826" cy="33299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At </a:t>
            </a:r>
            <a:r>
              <a:rPr lang="en-US" sz="2400" u="none">
                <a:solidFill>
                  <a:srgbClr val="222544"/>
                </a:solidFill>
                <a:latin typeface="Montserrat School"/>
                <a:ea typeface="Montserrat School"/>
                <a:cs typeface="Montserrat School"/>
                <a:sym typeface="Montserrat School"/>
              </a:rPr>
              <a:t>CAFOD</a:t>
            </a:r>
            <a:r>
              <a:rPr lang="en-US" sz="2400">
                <a:solidFill>
                  <a:srgbClr val="222544"/>
                </a:solidFill>
                <a:latin typeface="Montserrat School"/>
                <a:ea typeface="Montserrat School"/>
                <a:cs typeface="Montserrat School"/>
                <a:sym typeface="Montserrat School"/>
              </a:rPr>
              <a:t>,</a:t>
            </a:r>
            <a:r>
              <a:rPr lang="en-US" sz="2400" u="none">
                <a:solidFill>
                  <a:srgbClr val="222544"/>
                </a:solidFill>
                <a:latin typeface="Montserrat School"/>
                <a:ea typeface="Montserrat School"/>
                <a:cs typeface="Montserrat School"/>
                <a:sym typeface="Montserrat School"/>
              </a:rPr>
              <a:t> </a:t>
            </a:r>
            <a:r>
              <a:rPr lang="en-US" sz="2400">
                <a:solidFill>
                  <a:srgbClr val="222544"/>
                </a:solidFill>
                <a:latin typeface="Montserrat School"/>
                <a:ea typeface="Montserrat School"/>
                <a:cs typeface="Montserrat School"/>
                <a:sym typeface="Montserrat School"/>
              </a:rPr>
              <a:t>we believe a better w</a:t>
            </a:r>
            <a:r>
              <a:rPr lang="en-US" sz="2400" u="none">
                <a:solidFill>
                  <a:srgbClr val="222544"/>
                </a:solidFill>
                <a:latin typeface="Montserrat School"/>
                <a:ea typeface="Montserrat School"/>
                <a:cs typeface="Montserrat School"/>
                <a:sym typeface="Montserrat School"/>
              </a:rPr>
              <a:t>orld </a:t>
            </a:r>
            <a:r>
              <a:rPr lang="en-US" sz="2400">
                <a:solidFill>
                  <a:srgbClr val="222544"/>
                </a:solidFill>
                <a:latin typeface="Montserrat School"/>
                <a:ea typeface="Montserrat School"/>
                <a:cs typeface="Montserrat School"/>
                <a:sym typeface="Montserrat School"/>
              </a:rPr>
              <a:t>ne</a:t>
            </a:r>
            <a:r>
              <a:rPr lang="en-US" sz="2400" u="none">
                <a:solidFill>
                  <a:srgbClr val="222544"/>
                </a:solidFill>
                <a:latin typeface="Montserrat School"/>
                <a:ea typeface="Montserrat School"/>
                <a:cs typeface="Montserrat School"/>
                <a:sym typeface="Montserrat School"/>
              </a:rPr>
              <a:t>e</a:t>
            </a:r>
            <a:r>
              <a:rPr lang="en-US" sz="2400">
                <a:solidFill>
                  <a:srgbClr val="222544"/>
                </a:solidFill>
                <a:latin typeface="Montserrat School"/>
                <a:ea typeface="Montserrat School"/>
                <a:cs typeface="Montserrat School"/>
                <a:sym typeface="Montserrat School"/>
              </a:rPr>
              <a:t>ds</a:t>
            </a:r>
            <a:r>
              <a:rPr lang="en-US" sz="2400" u="none">
                <a:solidFill>
                  <a:srgbClr val="222544"/>
                </a:solidFill>
                <a:latin typeface="Montserrat School"/>
                <a:ea typeface="Montserrat School"/>
                <a:cs typeface="Montserrat School"/>
                <a:sym typeface="Montserrat School"/>
              </a:rPr>
              <a:t> a</a:t>
            </a:r>
            <a:r>
              <a:rPr lang="en-US" sz="2400">
                <a:solidFill>
                  <a:srgbClr val="222544"/>
                </a:solidFill>
                <a:latin typeface="Montserrat School"/>
                <a:ea typeface="Montserrat School"/>
                <a:cs typeface="Montserrat School"/>
                <a:sym typeface="Montserrat School"/>
              </a:rPr>
              <a:t>ll of us.</a:t>
            </a:r>
          </a:p>
          <a:p>
            <a:pPr algn="l">
              <a:lnSpc>
                <a:spcPts val="3359"/>
              </a:lnSpc>
            </a:pPr>
            <a:r>
              <a:rPr lang="en-US" sz="2400">
                <a:solidFill>
                  <a:srgbClr val="222544"/>
                </a:solidFill>
                <a:latin typeface="Montserrat School"/>
                <a:ea typeface="Montserrat School"/>
                <a:cs typeface="Montserrat School"/>
                <a:sym typeface="Montserrat School"/>
              </a:rPr>
              <a:t>Watch </a:t>
            </a:r>
            <a:r>
              <a:rPr lang="en-US" sz="2400" b="1" u="sng">
                <a:solidFill>
                  <a:srgbClr val="222544"/>
                </a:solidFill>
                <a:latin typeface="Montserrat School Semi-Bold"/>
                <a:ea typeface="Montserrat School Semi-Bold"/>
                <a:cs typeface="Montserrat School Semi-Bold"/>
                <a:sym typeface="Montserrat School Semi-Bold"/>
                <a:hlinkClick r:id="rId4" tooltip="https://www.youtube.com/watch?v=zMC2jKGxmCs"/>
              </a:rPr>
              <a:t>CAFOD’s Dilexi te animation for young people </a:t>
            </a:r>
            <a:r>
              <a:rPr lang="en-US" sz="2400">
                <a:solidFill>
                  <a:srgbClr val="222544"/>
                </a:solidFill>
                <a:latin typeface="Montserrat School"/>
                <a:ea typeface="Montserrat School"/>
                <a:cs typeface="Montserrat School"/>
                <a:sym typeface="Montserrat School"/>
              </a:rPr>
              <a:t> and explore Pope Leo XIV's call to put love into action.</a:t>
            </a:r>
          </a:p>
          <a:p>
            <a:pPr algn="l">
              <a:lnSpc>
                <a:spcPts val="3359"/>
              </a:lnSpc>
            </a:pPr>
            <a:r>
              <a:rPr lang="en-US" sz="2400">
                <a:solidFill>
                  <a:srgbClr val="222544"/>
                </a:solidFill>
                <a:latin typeface="Montserrat School"/>
                <a:ea typeface="Montserrat School"/>
                <a:cs typeface="Montserrat School"/>
                <a:sym typeface="Montserrat School"/>
              </a:rPr>
              <a:t>How can we help people who need extra support? What might “Good News”</a:t>
            </a:r>
            <a:r>
              <a:rPr lang="en-US" sz="2400" u="none">
                <a:solidFill>
                  <a:srgbClr val="222544"/>
                </a:solidFill>
                <a:latin typeface="Montserrat School"/>
                <a:ea typeface="Montserrat School"/>
                <a:cs typeface="Montserrat School"/>
                <a:sym typeface="Montserrat School"/>
              </a:rPr>
              <a:t> look lik</a:t>
            </a:r>
            <a:r>
              <a:rPr lang="en-US" sz="2400">
                <a:solidFill>
                  <a:srgbClr val="222544"/>
                </a:solidFill>
                <a:latin typeface="Montserrat School"/>
                <a:ea typeface="Montserrat School"/>
                <a:cs typeface="Montserrat School"/>
                <a:sym typeface="Montserrat School"/>
              </a:rPr>
              <a:t>e</a:t>
            </a:r>
            <a:r>
              <a:rPr lang="en-US" sz="2400" u="none">
                <a:solidFill>
                  <a:srgbClr val="222544"/>
                </a:solidFill>
                <a:latin typeface="Montserrat School"/>
                <a:ea typeface="Montserrat School"/>
                <a:cs typeface="Montserrat School"/>
                <a:sym typeface="Montserrat School"/>
              </a:rPr>
              <a:t> fo</a:t>
            </a:r>
            <a:r>
              <a:rPr lang="en-US" sz="2400">
                <a:solidFill>
                  <a:srgbClr val="222544"/>
                </a:solidFill>
                <a:latin typeface="Montserrat School"/>
                <a:ea typeface="Montserrat School"/>
                <a:cs typeface="Montserrat School"/>
                <a:sym typeface="Montserrat School"/>
              </a:rPr>
              <a:t>r</a:t>
            </a:r>
            <a:r>
              <a:rPr lang="en-US" sz="2400" u="none">
                <a:solidFill>
                  <a:srgbClr val="222544"/>
                </a:solidFill>
                <a:latin typeface="Montserrat School"/>
                <a:ea typeface="Montserrat School"/>
                <a:cs typeface="Montserrat School"/>
                <a:sym typeface="Montserrat School"/>
              </a:rPr>
              <a:t> someone</a:t>
            </a:r>
            <a:r>
              <a:rPr lang="en-US" sz="2400">
                <a:solidFill>
                  <a:srgbClr val="222544"/>
                </a:solidFill>
                <a:latin typeface="Montserrat School"/>
                <a:ea typeface="Montserrat School"/>
                <a:cs typeface="Montserrat School"/>
                <a:sym typeface="Montserrat School"/>
              </a:rPr>
              <a:t> experiencing poverty today?</a:t>
            </a:r>
          </a:p>
          <a:p>
            <a:pPr algn="l">
              <a:lnSpc>
                <a:spcPts val="3359"/>
              </a:lnSpc>
            </a:pPr>
            <a:endParaRPr lang="en-US" sz="2400">
              <a:solidFill>
                <a:srgbClr val="222544"/>
              </a:solidFill>
              <a:latin typeface="Montserrat School"/>
              <a:ea typeface="Montserrat School"/>
              <a:cs typeface="Montserrat School"/>
              <a:sym typeface="Montserrat School"/>
            </a:endParaRPr>
          </a:p>
        </p:txBody>
      </p:sp>
      <p:sp>
        <p:nvSpPr>
          <p:cNvPr id="7" name="Freeform 7"/>
          <p:cNvSpPr/>
          <p:nvPr/>
        </p:nvSpPr>
        <p:spPr>
          <a:xfrm rot="-5400000">
            <a:off x="11492989" y="518993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5"/>
                </a:ext>
              </a:extLst>
            </a:blip>
            <a:stretch>
              <a:fillRect l="-279" t="-171027" r="-1768" b="-487889"/>
            </a:stretch>
          </a:blipFill>
        </p:spPr>
        <p:txBody>
          <a:bodyPr/>
          <a:lstStyle/>
          <a:p>
            <a:endParaRPr lang="en-GB"/>
          </a:p>
        </p:txBody>
      </p:sp>
      <p:sp>
        <p:nvSpPr>
          <p:cNvPr id="8" name="Freeform 8"/>
          <p:cNvSpPr/>
          <p:nvPr/>
        </p:nvSpPr>
        <p:spPr>
          <a:xfrm rot="-5400000">
            <a:off x="7683606" y="361247"/>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6"/>
                </a:ext>
              </a:extLst>
            </a:blip>
            <a:stretch>
              <a:fillRect l="-238232" t="-16109" b="-233656"/>
            </a:stretch>
          </a:blipFill>
        </p:spPr>
        <p:txBody>
          <a:bodyPr/>
          <a:lstStyle/>
          <a:p>
            <a:endParaRPr lang="en-GB"/>
          </a:p>
        </p:txBody>
      </p:sp>
      <p:sp>
        <p:nvSpPr>
          <p:cNvPr id="9" name="Freeform 9"/>
          <p:cNvSpPr/>
          <p:nvPr/>
        </p:nvSpPr>
        <p:spPr>
          <a:xfrm rot="-2924229" flipH="1">
            <a:off x="12710816" y="7081684"/>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6"/>
                </a:ext>
              </a:extLst>
            </a:blip>
            <a:stretch>
              <a:fillRect l="-98048" t="-13842" r="-87464" b="-186699"/>
            </a:stretch>
          </a:blipFill>
        </p:spPr>
        <p:txBody>
          <a:bodyPr/>
          <a:lstStyle/>
          <a:p>
            <a:endParaRPr lang="en-GB"/>
          </a:p>
        </p:txBody>
      </p:sp>
      <p:grpSp>
        <p:nvGrpSpPr>
          <p:cNvPr id="10" name="Group 10"/>
          <p:cNvGrpSpPr/>
          <p:nvPr/>
        </p:nvGrpSpPr>
        <p:grpSpPr>
          <a:xfrm>
            <a:off x="10209591" y="2181072"/>
            <a:ext cx="7012817" cy="5035411"/>
            <a:chOff x="0" y="0"/>
            <a:chExt cx="1134847" cy="814853"/>
          </a:xfrm>
        </p:grpSpPr>
        <p:sp>
          <p:nvSpPr>
            <p:cNvPr id="11" name="Freeform 11"/>
            <p:cNvSpPr/>
            <p:nvPr/>
          </p:nvSpPr>
          <p:spPr>
            <a:xfrm>
              <a:off x="0" y="0"/>
              <a:ext cx="1134847" cy="814853"/>
            </a:xfrm>
            <a:custGeom>
              <a:avLst/>
              <a:gdLst/>
              <a:ahLst/>
              <a:cxnLst/>
              <a:rect l="l" t="t" r="r" b="b"/>
              <a:pathLst>
                <a:path w="1134847" h="814853">
                  <a:moveTo>
                    <a:pt x="0" y="0"/>
                  </a:moveTo>
                  <a:lnTo>
                    <a:pt x="1134847" y="0"/>
                  </a:lnTo>
                  <a:lnTo>
                    <a:pt x="1134847" y="814853"/>
                  </a:lnTo>
                  <a:lnTo>
                    <a:pt x="0" y="814853"/>
                  </a:lnTo>
                  <a:close/>
                </a:path>
              </a:pathLst>
            </a:custGeom>
            <a:blipFill>
              <a:blip r:embed="rId7"/>
              <a:stretch>
                <a:fillRect l="-717" r="-717"/>
              </a:stretch>
            </a:blipFill>
          </p:spPr>
          <p:txBody>
            <a:bodyPr/>
            <a:lstStyle/>
            <a:p>
              <a:endParaRPr lang="en-GB"/>
            </a:p>
          </p:txBody>
        </p:sp>
      </p:grpSp>
      <p:grpSp>
        <p:nvGrpSpPr>
          <p:cNvPr id="12" name="Group 12"/>
          <p:cNvGrpSpPr/>
          <p:nvPr/>
        </p:nvGrpSpPr>
        <p:grpSpPr>
          <a:xfrm>
            <a:off x="-849805" y="-234640"/>
            <a:ext cx="12187701" cy="1206126"/>
            <a:chOff x="0" y="0"/>
            <a:chExt cx="16250269" cy="1608168"/>
          </a:xfrm>
        </p:grpSpPr>
        <p:grpSp>
          <p:nvGrpSpPr>
            <p:cNvPr id="13" name="Group 13"/>
            <p:cNvGrpSpPr/>
            <p:nvPr/>
          </p:nvGrpSpPr>
          <p:grpSpPr>
            <a:xfrm>
              <a:off x="0" y="0"/>
              <a:ext cx="16250269" cy="1608168"/>
              <a:chOff x="0" y="0"/>
              <a:chExt cx="3209930" cy="317663"/>
            </a:xfrm>
          </p:grpSpPr>
          <p:sp>
            <p:nvSpPr>
              <p:cNvPr id="14" name="Freeform 14"/>
              <p:cNvSpPr/>
              <p:nvPr/>
            </p:nvSpPr>
            <p:spPr>
              <a:xfrm>
                <a:off x="0" y="0"/>
                <a:ext cx="3209930" cy="317663"/>
              </a:xfrm>
              <a:custGeom>
                <a:avLst/>
                <a:gdLst/>
                <a:ahLst/>
                <a:cxnLst/>
                <a:rect l="l" t="t" r="r" b="b"/>
                <a:pathLst>
                  <a:path w="3209930" h="317663">
                    <a:moveTo>
                      <a:pt x="3006730" y="0"/>
                    </a:moveTo>
                    <a:cubicBezTo>
                      <a:pt x="3118954" y="0"/>
                      <a:pt x="3209930" y="71111"/>
                      <a:pt x="3209930" y="158831"/>
                    </a:cubicBezTo>
                    <a:cubicBezTo>
                      <a:pt x="3209930" y="246552"/>
                      <a:pt x="3118954" y="317663"/>
                      <a:pt x="3006730" y="317663"/>
                    </a:cubicBezTo>
                    <a:lnTo>
                      <a:pt x="203200" y="317663"/>
                    </a:lnTo>
                    <a:cubicBezTo>
                      <a:pt x="90976" y="317663"/>
                      <a:pt x="0" y="246552"/>
                      <a:pt x="0" y="158831"/>
                    </a:cubicBezTo>
                    <a:cubicBezTo>
                      <a:pt x="0" y="71111"/>
                      <a:pt x="90976" y="0"/>
                      <a:pt x="203200" y="0"/>
                    </a:cubicBezTo>
                    <a:close/>
                  </a:path>
                </a:pathLst>
              </a:custGeom>
              <a:solidFill>
                <a:srgbClr val="222544"/>
              </a:solidFill>
            </p:spPr>
            <p:txBody>
              <a:bodyPr/>
              <a:lstStyle/>
              <a:p>
                <a:endParaRPr lang="en-GB"/>
              </a:p>
            </p:txBody>
          </p:sp>
          <p:sp>
            <p:nvSpPr>
              <p:cNvPr id="15" name="TextBox 15"/>
              <p:cNvSpPr txBox="1"/>
              <p:nvPr/>
            </p:nvSpPr>
            <p:spPr>
              <a:xfrm>
                <a:off x="0" y="-38100"/>
                <a:ext cx="3209930" cy="355763"/>
              </a:xfrm>
              <a:prstGeom prst="rect">
                <a:avLst/>
              </a:prstGeom>
            </p:spPr>
            <p:txBody>
              <a:bodyPr lIns="50800" tIns="50800" rIns="50800" bIns="50800" rtlCol="0" anchor="ctr"/>
              <a:lstStyle/>
              <a:p>
                <a:pPr algn="ctr">
                  <a:lnSpc>
                    <a:spcPts val="2659"/>
                  </a:lnSpc>
                </a:pPr>
                <a:endParaRPr/>
              </a:p>
            </p:txBody>
          </p:sp>
        </p:grpSp>
        <p:sp>
          <p:nvSpPr>
            <p:cNvPr id="16" name="Freeform 16"/>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17" name="TextBox 17"/>
            <p:cNvSpPr txBox="1"/>
            <p:nvPr/>
          </p:nvSpPr>
          <p:spPr>
            <a:xfrm>
              <a:off x="1695508" y="605329"/>
              <a:ext cx="14173385" cy="688382"/>
            </a:xfrm>
            <a:prstGeom prst="rect">
              <a:avLst/>
            </a:prstGeom>
          </p:spPr>
          <p:txBody>
            <a:bodyPr lIns="0" tIns="0" rIns="0" bIns="0" rtlCol="0" anchor="t">
              <a:spAutoFit/>
            </a:bodyPr>
            <a:lstStyle/>
            <a:p>
              <a:pPr algn="ctr">
                <a:lnSpc>
                  <a:spcPts val="4486"/>
                </a:lnSpc>
              </a:pPr>
              <a:r>
                <a:rPr lang="en-US" sz="3204" b="1">
                  <a:solidFill>
                    <a:srgbClr val="FFFFFF"/>
                  </a:solidFill>
                  <a:latin typeface="Montserrat School Semi-Bold"/>
                  <a:ea typeface="Montserrat School Semi-Bold"/>
                  <a:cs typeface="Montserrat School Semi-Bold"/>
                  <a:sym typeface="Montserrat School Semi-Bold"/>
                </a:rPr>
                <a:t>Wednesday 16 December - Third week of Advent</a:t>
              </a:r>
            </a:p>
          </p:txBody>
        </p:sp>
      </p:grpSp>
      <p:grpSp>
        <p:nvGrpSpPr>
          <p:cNvPr id="18" name="Group 18"/>
          <p:cNvGrpSpPr/>
          <p:nvPr/>
        </p:nvGrpSpPr>
        <p:grpSpPr>
          <a:xfrm>
            <a:off x="15297383" y="7375040"/>
            <a:ext cx="2872920" cy="3936489"/>
            <a:chOff x="0" y="0"/>
            <a:chExt cx="3830560" cy="5248653"/>
          </a:xfrm>
        </p:grpSpPr>
        <p:grpSp>
          <p:nvGrpSpPr>
            <p:cNvPr id="19" name="Group 19"/>
            <p:cNvGrpSpPr/>
            <p:nvPr/>
          </p:nvGrpSpPr>
          <p:grpSpPr>
            <a:xfrm>
              <a:off x="182146" y="0"/>
              <a:ext cx="3461086" cy="3461086"/>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ADC7"/>
              </a:solidFill>
            </p:spPr>
            <p:txBody>
              <a:bodyPr/>
              <a:lstStyle/>
              <a:p>
                <a:endParaRPr lang="en-GB"/>
              </a:p>
            </p:txBody>
          </p:sp>
          <p:sp>
            <p:nvSpPr>
              <p:cNvPr id="21" name="TextBox 2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2" name="Freeform 22"/>
            <p:cNvSpPr/>
            <p:nvPr/>
          </p:nvSpPr>
          <p:spPr>
            <a:xfrm>
              <a:off x="687027" y="55384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3" name="Freeform 23"/>
            <p:cNvSpPr/>
            <p:nvPr/>
          </p:nvSpPr>
          <p:spPr>
            <a:xfrm>
              <a:off x="1383461" y="55384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4" name="Freeform 24"/>
            <p:cNvSpPr/>
            <p:nvPr/>
          </p:nvSpPr>
          <p:spPr>
            <a:xfrm>
              <a:off x="206220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25" name="TextBox 25"/>
            <p:cNvSpPr txBox="1"/>
            <p:nvPr/>
          </p:nvSpPr>
          <p:spPr>
            <a:xfrm>
              <a:off x="85445"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Joy</a:t>
              </a:r>
            </a:p>
          </p:txBody>
        </p:sp>
        <p:sp>
          <p:nvSpPr>
            <p:cNvPr id="26" name="Freeform 26"/>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grpSp>
      <p:sp>
        <p:nvSpPr>
          <p:cNvPr id="27" name="TextBox 27"/>
          <p:cNvSpPr txBox="1"/>
          <p:nvPr/>
        </p:nvSpPr>
        <p:spPr>
          <a:xfrm>
            <a:off x="287015" y="7842814"/>
            <a:ext cx="1483370"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Mission</a:t>
            </a:r>
          </a:p>
        </p:txBody>
      </p:sp>
      <p:sp>
        <p:nvSpPr>
          <p:cNvPr id="28" name="TextBox 28"/>
          <p:cNvSpPr txBox="1"/>
          <p:nvPr/>
        </p:nvSpPr>
        <p:spPr>
          <a:xfrm>
            <a:off x="292717" y="5117878"/>
            <a:ext cx="8577557" cy="2491740"/>
          </a:xfrm>
          <a:prstGeom prst="rect">
            <a:avLst/>
          </a:prstGeom>
        </p:spPr>
        <p:txBody>
          <a:bodyPr lIns="0" tIns="0" rIns="0" bIns="0" rtlCol="0" anchor="t">
            <a:spAutoFit/>
          </a:bodyPr>
          <a:lstStyle/>
          <a:p>
            <a:pPr algn="l">
              <a:lnSpc>
                <a:spcPts val="3360"/>
              </a:lnSpc>
            </a:pPr>
            <a:r>
              <a:rPr lang="en-US" sz="2400">
                <a:solidFill>
                  <a:srgbClr val="222544"/>
                </a:solidFill>
                <a:latin typeface="Montserrat School"/>
                <a:ea typeface="Montserrat School"/>
                <a:cs typeface="Montserrat School"/>
                <a:sym typeface="Montserrat School"/>
              </a:rPr>
              <a:t>Lord Jesus,</a:t>
            </a:r>
          </a:p>
          <a:p>
            <a:pPr algn="l">
              <a:lnSpc>
                <a:spcPts val="3360"/>
              </a:lnSpc>
            </a:pPr>
            <a:r>
              <a:rPr lang="en-US" sz="2400">
                <a:solidFill>
                  <a:srgbClr val="222544"/>
                </a:solidFill>
                <a:latin typeface="Montserrat School"/>
                <a:ea typeface="Montserrat School"/>
                <a:cs typeface="Montserrat School"/>
                <a:sym typeface="Montserrat School"/>
              </a:rPr>
              <a:t>open our eyes to people who are overlooked and put the needs of the vulnerable first.</a:t>
            </a:r>
          </a:p>
          <a:p>
            <a:pPr algn="l">
              <a:lnSpc>
                <a:spcPts val="3360"/>
              </a:lnSpc>
            </a:pPr>
            <a:r>
              <a:rPr lang="en-US" sz="2400">
                <a:solidFill>
                  <a:srgbClr val="222544"/>
                </a:solidFill>
                <a:latin typeface="Montserrat School"/>
                <a:ea typeface="Montserrat School"/>
                <a:cs typeface="Montserrat School"/>
                <a:sym typeface="Montserrat School"/>
              </a:rPr>
              <a:t>Help us to share your Good News through our words and actions.</a:t>
            </a:r>
          </a:p>
          <a:p>
            <a:pPr algn="l">
              <a:lnSpc>
                <a:spcPts val="3360"/>
              </a:lnSpc>
            </a:pPr>
            <a:r>
              <a:rPr lang="en-US" sz="2400">
                <a:solidFill>
                  <a:srgbClr val="222544"/>
                </a:solidFill>
                <a:latin typeface="Montserrat School"/>
                <a:ea typeface="Montserrat School"/>
                <a:cs typeface="Montserrat School"/>
                <a:sym typeface="Montserrat School"/>
              </a:rPr>
              <a:t>Amen.</a:t>
            </a:r>
          </a:p>
        </p:txBody>
      </p:sp>
      <p:sp>
        <p:nvSpPr>
          <p:cNvPr id="29" name="TextBox 29"/>
          <p:cNvSpPr txBox="1"/>
          <p:nvPr/>
        </p:nvSpPr>
        <p:spPr>
          <a:xfrm>
            <a:off x="292717" y="1030740"/>
            <a:ext cx="174158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Respond</a:t>
            </a:r>
          </a:p>
        </p:txBody>
      </p:sp>
      <p:sp>
        <p:nvSpPr>
          <p:cNvPr id="30" name="TextBox 30"/>
          <p:cNvSpPr txBox="1"/>
          <p:nvPr/>
        </p:nvSpPr>
        <p:spPr>
          <a:xfrm>
            <a:off x="292717" y="8319064"/>
            <a:ext cx="8696986" cy="2072640"/>
          </a:xfrm>
          <a:prstGeom prst="rect">
            <a:avLst/>
          </a:prstGeom>
        </p:spPr>
        <p:txBody>
          <a:bodyPr lIns="0" tIns="0" rIns="0" bIns="0" rtlCol="0" anchor="t">
            <a:spAutoFit/>
          </a:bodyPr>
          <a:lstStyle/>
          <a:p>
            <a:pPr algn="l">
              <a:lnSpc>
                <a:spcPts val="3360"/>
              </a:lnSpc>
            </a:pPr>
            <a:r>
              <a:rPr lang="en-US" sz="2400">
                <a:solidFill>
                  <a:srgbClr val="222544"/>
                </a:solidFill>
                <a:latin typeface="Montserrat School"/>
                <a:ea typeface="Montserrat School"/>
                <a:cs typeface="Montserrat School"/>
                <a:sym typeface="Montserrat School"/>
              </a:rPr>
              <a:t>Like we hear Jesus do in the scripture, share a piece of Good News today! Could your school make an enormoooooos difference to a vulnerable family with an udderly wonderful </a:t>
            </a:r>
            <a:r>
              <a:rPr lang="en-US" sz="2400" b="1" u="sng">
                <a:solidFill>
                  <a:srgbClr val="222544"/>
                </a:solidFill>
                <a:latin typeface="Montserrat School Semi-Bold"/>
                <a:ea typeface="Montserrat School Semi-Bold"/>
                <a:cs typeface="Montserrat School Semi-Bold"/>
                <a:sym typeface="Montserrat School Semi-Bold"/>
                <a:hlinkClick r:id="rId12" tooltip="https://worldgifts.cafod.org.uk/products/marvellous-moo-cow-for-schools"/>
              </a:rPr>
              <a:t>Marvellous moo cow gift (£155)?</a:t>
            </a:r>
          </a:p>
          <a:p>
            <a:pPr algn="l">
              <a:lnSpc>
                <a:spcPts val="3360"/>
              </a:lnSpc>
            </a:pPr>
            <a:endParaRPr lang="en-US" sz="2400" b="1" u="sng">
              <a:solidFill>
                <a:srgbClr val="222544"/>
              </a:solidFill>
              <a:latin typeface="Montserrat School Semi-Bold"/>
              <a:ea typeface="Montserrat School Semi-Bold"/>
              <a:cs typeface="Montserrat School Semi-Bold"/>
              <a:sym typeface="Montserrat School Semi-Bold"/>
              <a:hlinkClick r:id="rId12" tooltip="https://worldgifts.cafod.org.uk/products/marvellous-moo-cow-for-schools"/>
            </a:endParaRPr>
          </a:p>
        </p:txBody>
      </p:sp>
      <p:sp>
        <p:nvSpPr>
          <p:cNvPr id="31" name="Freeform 31"/>
          <p:cNvSpPr/>
          <p:nvPr/>
        </p:nvSpPr>
        <p:spPr>
          <a:xfrm>
            <a:off x="10324190" y="6981973"/>
            <a:ext cx="3183679" cy="3190137"/>
          </a:xfrm>
          <a:custGeom>
            <a:avLst/>
            <a:gdLst/>
            <a:ahLst/>
            <a:cxnLst/>
            <a:rect l="l" t="t" r="r" b="b"/>
            <a:pathLst>
              <a:path w="3183679" h="3190137">
                <a:moveTo>
                  <a:pt x="0" y="0"/>
                </a:moveTo>
                <a:lnTo>
                  <a:pt x="3183679" y="0"/>
                </a:lnTo>
                <a:lnTo>
                  <a:pt x="3183679" y="3190137"/>
                </a:lnTo>
                <a:lnTo>
                  <a:pt x="0" y="3190137"/>
                </a:lnTo>
                <a:lnTo>
                  <a:pt x="0" y="0"/>
                </a:lnTo>
                <a:close/>
              </a:path>
            </a:pathLst>
          </a:custGeom>
          <a:blipFill>
            <a:blip r:embed="rId13"/>
            <a:stretch>
              <a:fillRect/>
            </a:stretch>
          </a:blipFill>
        </p:spPr>
        <p:txBody>
          <a:bodyPr/>
          <a:lstStyle/>
          <a:p>
            <a:endParaRPr lang="en-GB"/>
          </a:p>
        </p:txBody>
      </p:sp>
      <p:sp>
        <p:nvSpPr>
          <p:cNvPr id="32" name="Freeform 32"/>
          <p:cNvSpPr/>
          <p:nvPr/>
        </p:nvSpPr>
        <p:spPr>
          <a:xfrm rot="-2357305" flipV="1">
            <a:off x="8974227" y="8617582"/>
            <a:ext cx="1969216" cy="1189734"/>
          </a:xfrm>
          <a:custGeom>
            <a:avLst/>
            <a:gdLst/>
            <a:ahLst/>
            <a:cxnLst/>
            <a:rect l="l" t="t" r="r" b="b"/>
            <a:pathLst>
              <a:path w="1969216" h="1189734">
                <a:moveTo>
                  <a:pt x="0" y="1189735"/>
                </a:moveTo>
                <a:lnTo>
                  <a:pt x="1969216" y="1189735"/>
                </a:lnTo>
                <a:lnTo>
                  <a:pt x="1969216" y="0"/>
                </a:lnTo>
                <a:lnTo>
                  <a:pt x="0" y="0"/>
                </a:lnTo>
                <a:lnTo>
                  <a:pt x="0" y="1189735"/>
                </a:lnTo>
                <a:close/>
              </a:path>
            </a:pathLst>
          </a:custGeom>
          <a:blipFill>
            <a:blip>
              <a:extLst>
                <a:ext uri="{96DAC541-7B7A-43D3-8B79-37D633B846F1}">
                  <asvg:svgBlip xmlns:asvg="http://schemas.microsoft.com/office/drawing/2016/SVG/main" r:embed="rId14"/>
                </a:ext>
              </a:extLst>
            </a:blip>
            <a:stretch>
              <a:fillRect/>
            </a:stretch>
          </a:blipFill>
        </p:spPr>
        <p:txBody>
          <a:bodyPr/>
          <a:lstStyle/>
          <a:p>
            <a:endParaRPr lang="en-GB"/>
          </a:p>
        </p:txBody>
      </p:sp>
      <p:sp>
        <p:nvSpPr>
          <p:cNvPr id="33" name="TextBox 33"/>
          <p:cNvSpPr txBox="1"/>
          <p:nvPr/>
        </p:nvSpPr>
        <p:spPr>
          <a:xfrm>
            <a:off x="287015" y="4641628"/>
            <a:ext cx="3808862"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Let us pray</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EE3E7B"/>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rot="-5056847">
            <a:off x="11664951" y="562474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3"/>
                </a:ext>
              </a:extLst>
            </a:blip>
            <a:stretch>
              <a:fillRect l="-279" t="-171027" r="-1768" b="-487889"/>
            </a:stretch>
          </a:blipFill>
        </p:spPr>
        <p:txBody>
          <a:bodyPr/>
          <a:lstStyle/>
          <a:p>
            <a:endParaRPr lang="en-GB"/>
          </a:p>
        </p:txBody>
      </p:sp>
      <p:sp>
        <p:nvSpPr>
          <p:cNvPr id="6" name="Freeform 6"/>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7" name="Group 7"/>
          <p:cNvGrpSpPr/>
          <p:nvPr/>
        </p:nvGrpSpPr>
        <p:grpSpPr>
          <a:xfrm>
            <a:off x="10057170" y="2751937"/>
            <a:ext cx="7630459" cy="4438989"/>
            <a:chOff x="0" y="0"/>
            <a:chExt cx="1292154" cy="751706"/>
          </a:xfrm>
        </p:grpSpPr>
        <p:sp>
          <p:nvSpPr>
            <p:cNvPr id="8" name="Freeform 8"/>
            <p:cNvSpPr/>
            <p:nvPr/>
          </p:nvSpPr>
          <p:spPr>
            <a:xfrm>
              <a:off x="0" y="0"/>
              <a:ext cx="1292154" cy="751706"/>
            </a:xfrm>
            <a:custGeom>
              <a:avLst/>
              <a:gdLst/>
              <a:ahLst/>
              <a:cxnLst/>
              <a:rect l="l" t="t" r="r" b="b"/>
              <a:pathLst>
                <a:path w="1292154" h="751706">
                  <a:moveTo>
                    <a:pt x="0" y="0"/>
                  </a:moveTo>
                  <a:lnTo>
                    <a:pt x="1292154" y="0"/>
                  </a:lnTo>
                  <a:lnTo>
                    <a:pt x="1292154" y="751706"/>
                  </a:lnTo>
                  <a:lnTo>
                    <a:pt x="0" y="751706"/>
                  </a:lnTo>
                  <a:close/>
                </a:path>
              </a:pathLst>
            </a:custGeom>
            <a:blipFill>
              <a:blip r:embed="rId5"/>
              <a:stretch>
                <a:fillRect t="-7298" b="-7298"/>
              </a:stretch>
            </a:blipFill>
          </p:spPr>
          <p:txBody>
            <a:bodyPr/>
            <a:lstStyle/>
            <a:p>
              <a:endParaRPr lang="en-GB"/>
            </a:p>
          </p:txBody>
        </p:sp>
      </p:grpSp>
      <p:grpSp>
        <p:nvGrpSpPr>
          <p:cNvPr id="9" name="Group 9"/>
          <p:cNvGrpSpPr/>
          <p:nvPr/>
        </p:nvGrpSpPr>
        <p:grpSpPr>
          <a:xfrm>
            <a:off x="-849805" y="-234640"/>
            <a:ext cx="12187701" cy="1206126"/>
            <a:chOff x="0" y="0"/>
            <a:chExt cx="16250269" cy="1608168"/>
          </a:xfrm>
        </p:grpSpPr>
        <p:grpSp>
          <p:nvGrpSpPr>
            <p:cNvPr id="10" name="Group 10"/>
            <p:cNvGrpSpPr/>
            <p:nvPr/>
          </p:nvGrpSpPr>
          <p:grpSpPr>
            <a:xfrm>
              <a:off x="0" y="0"/>
              <a:ext cx="16250269" cy="1608168"/>
              <a:chOff x="0" y="0"/>
              <a:chExt cx="3209930" cy="317663"/>
            </a:xfrm>
          </p:grpSpPr>
          <p:sp>
            <p:nvSpPr>
              <p:cNvPr id="11" name="Freeform 11"/>
              <p:cNvSpPr/>
              <p:nvPr/>
            </p:nvSpPr>
            <p:spPr>
              <a:xfrm>
                <a:off x="0" y="0"/>
                <a:ext cx="3209930" cy="317663"/>
              </a:xfrm>
              <a:custGeom>
                <a:avLst/>
                <a:gdLst/>
                <a:ahLst/>
                <a:cxnLst/>
                <a:rect l="l" t="t" r="r" b="b"/>
                <a:pathLst>
                  <a:path w="3209930" h="317663">
                    <a:moveTo>
                      <a:pt x="3006730" y="0"/>
                    </a:moveTo>
                    <a:cubicBezTo>
                      <a:pt x="3118954" y="0"/>
                      <a:pt x="3209930" y="71111"/>
                      <a:pt x="3209930" y="158831"/>
                    </a:cubicBezTo>
                    <a:cubicBezTo>
                      <a:pt x="3209930" y="246552"/>
                      <a:pt x="3118954" y="317663"/>
                      <a:pt x="3006730" y="317663"/>
                    </a:cubicBezTo>
                    <a:lnTo>
                      <a:pt x="203200" y="317663"/>
                    </a:lnTo>
                    <a:cubicBezTo>
                      <a:pt x="90976" y="317663"/>
                      <a:pt x="0" y="246552"/>
                      <a:pt x="0" y="158831"/>
                    </a:cubicBezTo>
                    <a:cubicBezTo>
                      <a:pt x="0" y="71111"/>
                      <a:pt x="90976" y="0"/>
                      <a:pt x="203200" y="0"/>
                    </a:cubicBezTo>
                    <a:close/>
                  </a:path>
                </a:pathLst>
              </a:custGeom>
              <a:solidFill>
                <a:srgbClr val="222544"/>
              </a:solidFill>
            </p:spPr>
            <p:txBody>
              <a:bodyPr/>
              <a:lstStyle/>
              <a:p>
                <a:endParaRPr lang="en-GB"/>
              </a:p>
            </p:txBody>
          </p:sp>
          <p:sp>
            <p:nvSpPr>
              <p:cNvPr id="12" name="TextBox 12"/>
              <p:cNvSpPr txBox="1"/>
              <p:nvPr/>
            </p:nvSpPr>
            <p:spPr>
              <a:xfrm>
                <a:off x="0" y="-38100"/>
                <a:ext cx="3209930" cy="355763"/>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4" name="TextBox 14"/>
            <p:cNvSpPr txBox="1"/>
            <p:nvPr/>
          </p:nvSpPr>
          <p:spPr>
            <a:xfrm>
              <a:off x="1695508" y="605329"/>
              <a:ext cx="14173385"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Thursday 17 December - Third week of Advent</a:t>
              </a:r>
            </a:p>
          </p:txBody>
        </p:sp>
      </p:grpSp>
      <p:sp>
        <p:nvSpPr>
          <p:cNvPr id="15" name="Freeform 15"/>
          <p:cNvSpPr/>
          <p:nvPr/>
        </p:nvSpPr>
        <p:spPr>
          <a:xfrm rot="-3942163">
            <a:off x="7989447" y="499894"/>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3"/>
                </a:ext>
              </a:extLst>
            </a:blip>
            <a:stretch>
              <a:fillRect l="-238232" t="-16109" b="-233656"/>
            </a:stretch>
          </a:blipFill>
        </p:spPr>
        <p:txBody>
          <a:bodyPr/>
          <a:lstStyle/>
          <a:p>
            <a:endParaRPr lang="en-GB"/>
          </a:p>
        </p:txBody>
      </p:sp>
      <p:grpSp>
        <p:nvGrpSpPr>
          <p:cNvPr id="16" name="Group 16"/>
          <p:cNvGrpSpPr/>
          <p:nvPr/>
        </p:nvGrpSpPr>
        <p:grpSpPr>
          <a:xfrm>
            <a:off x="15297383" y="7375040"/>
            <a:ext cx="2872920" cy="3936489"/>
            <a:chOff x="0" y="0"/>
            <a:chExt cx="3830560" cy="5248653"/>
          </a:xfrm>
        </p:grpSpPr>
        <p:grpSp>
          <p:nvGrpSpPr>
            <p:cNvPr id="17" name="Group 17"/>
            <p:cNvGrpSpPr/>
            <p:nvPr/>
          </p:nvGrpSpPr>
          <p:grpSpPr>
            <a:xfrm>
              <a:off x="182146" y="0"/>
              <a:ext cx="3461086" cy="3461086"/>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ADC7"/>
              </a:solidFill>
            </p:spPr>
            <p:txBody>
              <a:bodyPr/>
              <a:lstStyle/>
              <a:p>
                <a:endParaRPr lang="en-GB"/>
              </a:p>
            </p:txBody>
          </p:sp>
          <p:sp>
            <p:nvSpPr>
              <p:cNvPr id="19" name="TextBox 1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0" name="Freeform 20"/>
            <p:cNvSpPr/>
            <p:nvPr/>
          </p:nvSpPr>
          <p:spPr>
            <a:xfrm>
              <a:off x="687027" y="55384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1" name="Freeform 21"/>
            <p:cNvSpPr/>
            <p:nvPr/>
          </p:nvSpPr>
          <p:spPr>
            <a:xfrm>
              <a:off x="1383461" y="55384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2" name="Freeform 22"/>
            <p:cNvSpPr/>
            <p:nvPr/>
          </p:nvSpPr>
          <p:spPr>
            <a:xfrm>
              <a:off x="206220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3" name="TextBox 23"/>
            <p:cNvSpPr txBox="1"/>
            <p:nvPr/>
          </p:nvSpPr>
          <p:spPr>
            <a:xfrm>
              <a:off x="85445"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Joy</a:t>
              </a:r>
            </a:p>
          </p:txBody>
        </p:sp>
        <p:sp>
          <p:nvSpPr>
            <p:cNvPr id="24" name="Freeform 24"/>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grpSp>
      <p:sp>
        <p:nvSpPr>
          <p:cNvPr id="25" name="TextBox 25"/>
          <p:cNvSpPr txBox="1"/>
          <p:nvPr/>
        </p:nvSpPr>
        <p:spPr>
          <a:xfrm>
            <a:off x="274808" y="1102147"/>
            <a:ext cx="1935956"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The Word</a:t>
            </a:r>
          </a:p>
        </p:txBody>
      </p:sp>
      <p:sp>
        <p:nvSpPr>
          <p:cNvPr id="26" name="TextBox 26"/>
          <p:cNvSpPr txBox="1"/>
          <p:nvPr/>
        </p:nvSpPr>
        <p:spPr>
          <a:xfrm>
            <a:off x="232317" y="1606972"/>
            <a:ext cx="8482515" cy="1189355"/>
          </a:xfrm>
          <a:prstGeom prst="rect">
            <a:avLst/>
          </a:prstGeom>
        </p:spPr>
        <p:txBody>
          <a:bodyPr lIns="0" tIns="0" rIns="0" bIns="0" rtlCol="0" anchor="t">
            <a:spAutoFit/>
          </a:bodyPr>
          <a:lstStyle/>
          <a:p>
            <a:pPr algn="ctr">
              <a:lnSpc>
                <a:spcPts val="3220"/>
              </a:lnSpc>
            </a:pPr>
            <a:r>
              <a:rPr lang="en-US" sz="2300">
                <a:solidFill>
                  <a:srgbClr val="222544"/>
                </a:solidFill>
                <a:latin typeface="Montserrat School"/>
                <a:ea typeface="Montserrat School"/>
                <a:cs typeface="Montserrat School"/>
                <a:sym typeface="Montserrat School"/>
              </a:rPr>
              <a:t>“And Jacob the father of Joseph the husband of Mary, of whom Jesus was born, who is called Christ.” </a:t>
            </a:r>
          </a:p>
          <a:p>
            <a:pPr algn="ctr">
              <a:lnSpc>
                <a:spcPts val="3220"/>
              </a:lnSpc>
            </a:pPr>
            <a:r>
              <a:rPr lang="en-US" sz="2300">
                <a:solidFill>
                  <a:srgbClr val="222544"/>
                </a:solidFill>
                <a:latin typeface="Montserrat School"/>
                <a:ea typeface="Montserrat School"/>
                <a:cs typeface="Montserrat School"/>
                <a:sym typeface="Montserrat School"/>
              </a:rPr>
              <a:t>Matthew 1:16</a:t>
            </a:r>
          </a:p>
        </p:txBody>
      </p:sp>
      <p:sp>
        <p:nvSpPr>
          <p:cNvPr id="27" name="TextBox 27"/>
          <p:cNvSpPr txBox="1"/>
          <p:nvPr/>
        </p:nvSpPr>
        <p:spPr>
          <a:xfrm>
            <a:off x="232317" y="2812232"/>
            <a:ext cx="202093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Reflection</a:t>
            </a:r>
          </a:p>
        </p:txBody>
      </p:sp>
      <p:sp>
        <p:nvSpPr>
          <p:cNvPr id="28" name="TextBox 28"/>
          <p:cNvSpPr txBox="1"/>
          <p:nvPr/>
        </p:nvSpPr>
        <p:spPr>
          <a:xfrm>
            <a:off x="274808" y="3352012"/>
            <a:ext cx="8559543" cy="6866255"/>
          </a:xfrm>
          <a:prstGeom prst="rect">
            <a:avLst/>
          </a:prstGeom>
        </p:spPr>
        <p:txBody>
          <a:bodyPr lIns="0" tIns="0" rIns="0" bIns="0" rtlCol="0" anchor="t">
            <a:spAutoFit/>
          </a:bodyPr>
          <a:lstStyle/>
          <a:p>
            <a:pPr algn="l">
              <a:lnSpc>
                <a:spcPts val="3220"/>
              </a:lnSpc>
            </a:pPr>
            <a:r>
              <a:rPr lang="en-US" sz="2300" dirty="0">
                <a:solidFill>
                  <a:srgbClr val="222544"/>
                </a:solidFill>
                <a:latin typeface="Montserrat School"/>
                <a:ea typeface="Montserrat School"/>
                <a:cs typeface="Montserrat School"/>
                <a:sym typeface="Montserrat School"/>
              </a:rPr>
              <a:t>In today’s Gospel, we hear about Jesus’ ancestors, from Abraham and David to Joseph. Each person is part of the story that leads us to Jesus today.</a:t>
            </a:r>
          </a:p>
          <a:p>
            <a:pPr algn="l">
              <a:lnSpc>
                <a:spcPts val="2240"/>
              </a:lnSpc>
            </a:pPr>
            <a:endParaRPr lang="en-US" sz="2300" dirty="0">
              <a:solidFill>
                <a:srgbClr val="222544"/>
              </a:solidFill>
              <a:latin typeface="Montserrat School"/>
              <a:ea typeface="Montserrat School"/>
              <a:cs typeface="Montserrat School"/>
              <a:sym typeface="Montserrat School"/>
            </a:endParaRPr>
          </a:p>
          <a:p>
            <a:pPr algn="l">
              <a:lnSpc>
                <a:spcPts val="3220"/>
              </a:lnSpc>
            </a:pPr>
            <a:r>
              <a:rPr lang="en-US" sz="2300" dirty="0">
                <a:solidFill>
                  <a:srgbClr val="222544"/>
                </a:solidFill>
                <a:latin typeface="Montserrat School"/>
                <a:ea typeface="Montserrat School"/>
                <a:cs typeface="Montserrat School"/>
                <a:sym typeface="Montserrat School"/>
              </a:rPr>
              <a:t>The people in our families, friendships, schools, parishes and communities help us to learn, grow and become who we are.</a:t>
            </a:r>
          </a:p>
          <a:p>
            <a:pPr algn="l">
              <a:lnSpc>
                <a:spcPts val="1960"/>
              </a:lnSpc>
            </a:pPr>
            <a:endParaRPr lang="en-US" sz="2300" dirty="0">
              <a:solidFill>
                <a:srgbClr val="222544"/>
              </a:solidFill>
              <a:latin typeface="Montserrat School"/>
              <a:ea typeface="Montserrat School"/>
              <a:cs typeface="Montserrat School"/>
              <a:sym typeface="Montserrat School"/>
            </a:endParaRPr>
          </a:p>
          <a:p>
            <a:pPr algn="l">
              <a:lnSpc>
                <a:spcPts val="3220"/>
              </a:lnSpc>
            </a:pPr>
            <a:r>
              <a:rPr lang="en-US" sz="2300" dirty="0">
                <a:solidFill>
                  <a:srgbClr val="222544"/>
                </a:solidFill>
                <a:latin typeface="Montserrat School"/>
                <a:ea typeface="Montserrat School"/>
                <a:cs typeface="Montserrat School"/>
                <a:sym typeface="Montserrat School"/>
              </a:rPr>
              <a:t>Joseph was Jesus' earthly father and his trade was that of a carpenter. He used his skills and work to care for his family. Like Joseph, each of us has different gifts and talents that we can use to care for others and help our communities to flourish.</a:t>
            </a:r>
          </a:p>
          <a:p>
            <a:pPr algn="l">
              <a:lnSpc>
                <a:spcPts val="2800"/>
              </a:lnSpc>
            </a:pPr>
            <a:endParaRPr lang="en-US" sz="2300" dirty="0">
              <a:solidFill>
                <a:srgbClr val="222544"/>
              </a:solidFill>
              <a:latin typeface="Montserrat School"/>
              <a:ea typeface="Montserrat School"/>
              <a:cs typeface="Montserrat School"/>
              <a:sym typeface="Montserrat School"/>
            </a:endParaRPr>
          </a:p>
          <a:p>
            <a:pPr algn="l">
              <a:lnSpc>
                <a:spcPts val="3220"/>
              </a:lnSpc>
            </a:pPr>
            <a:r>
              <a:rPr lang="en-US" sz="2300" dirty="0">
                <a:solidFill>
                  <a:srgbClr val="222544"/>
                </a:solidFill>
                <a:latin typeface="Montserrat School"/>
                <a:ea typeface="Montserrat School"/>
                <a:cs typeface="Montserrat School"/>
                <a:sym typeface="Montserrat School"/>
              </a:rPr>
              <a:t>Jesus’ family tree reminds us that everyone has a place in God’s family. There is joy in knowing that we belong and that each of us has something valuable to share.</a:t>
            </a:r>
          </a:p>
          <a:p>
            <a:pPr algn="l">
              <a:lnSpc>
                <a:spcPts val="3220"/>
              </a:lnSpc>
            </a:pPr>
            <a:endParaRPr lang="en-US" sz="2300" dirty="0">
              <a:solidFill>
                <a:srgbClr val="222544"/>
              </a:solidFill>
              <a:latin typeface="Montserrat School"/>
              <a:ea typeface="Montserrat School"/>
              <a:cs typeface="Montserrat School"/>
              <a:sym typeface="Montserrat School"/>
            </a:endParaRPr>
          </a:p>
        </p:txBody>
      </p:sp>
      <p:sp>
        <p:nvSpPr>
          <p:cNvPr id="29" name="TextBox 29"/>
          <p:cNvSpPr txBox="1"/>
          <p:nvPr/>
        </p:nvSpPr>
        <p:spPr>
          <a:xfrm>
            <a:off x="10057170" y="7462473"/>
            <a:ext cx="4964853" cy="1470660"/>
          </a:xfrm>
          <a:prstGeom prst="rect">
            <a:avLst/>
          </a:prstGeom>
        </p:spPr>
        <p:txBody>
          <a:bodyPr lIns="0" tIns="0" rIns="0" bIns="0" rtlCol="0" anchor="t">
            <a:spAutoFit/>
          </a:bodyPr>
          <a:lstStyle/>
          <a:p>
            <a:pPr algn="l">
              <a:lnSpc>
                <a:spcPts val="2940"/>
              </a:lnSpc>
            </a:pPr>
            <a:r>
              <a:rPr lang="en-US" sz="2100" i="1">
                <a:solidFill>
                  <a:srgbClr val="222544"/>
                </a:solidFill>
                <a:latin typeface="Montserrat School Italics"/>
                <a:ea typeface="Montserrat School Italics"/>
                <a:cs typeface="Montserrat School Italics"/>
                <a:sym typeface="Montserrat School Italics"/>
              </a:rPr>
              <a:t>Trench digging for solar water pumps at Nyamuzeya Primary School, Rushinga, north of Zimbabwe.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EE3E7B"/>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TextBox 6"/>
          <p:cNvSpPr txBox="1"/>
          <p:nvPr/>
        </p:nvSpPr>
        <p:spPr>
          <a:xfrm>
            <a:off x="292717" y="1703359"/>
            <a:ext cx="8436826" cy="12344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What gift,</a:t>
            </a:r>
            <a:r>
              <a:rPr lang="en-US" sz="2400" u="none">
                <a:solidFill>
                  <a:srgbClr val="222544"/>
                </a:solidFill>
                <a:latin typeface="Montserrat School"/>
                <a:ea typeface="Montserrat School"/>
                <a:cs typeface="Montserrat School"/>
                <a:sym typeface="Montserrat School"/>
              </a:rPr>
              <a:t> sk</a:t>
            </a:r>
            <a:r>
              <a:rPr lang="en-US" sz="2400">
                <a:solidFill>
                  <a:srgbClr val="222544"/>
                </a:solidFill>
                <a:latin typeface="Montserrat School"/>
                <a:ea typeface="Montserrat School"/>
                <a:cs typeface="Montserrat School"/>
                <a:sym typeface="Montserrat School"/>
              </a:rPr>
              <a:t>ill </a:t>
            </a:r>
            <a:r>
              <a:rPr lang="en-US" sz="2400" u="none">
                <a:solidFill>
                  <a:srgbClr val="222544"/>
                </a:solidFill>
                <a:latin typeface="Montserrat School"/>
                <a:ea typeface="Montserrat School"/>
                <a:cs typeface="Montserrat School"/>
                <a:sym typeface="Montserrat School"/>
              </a:rPr>
              <a:t>or ta</a:t>
            </a:r>
            <a:r>
              <a:rPr lang="en-US" sz="2400">
                <a:solidFill>
                  <a:srgbClr val="222544"/>
                </a:solidFill>
                <a:latin typeface="Montserrat School"/>
                <a:ea typeface="Montserrat School"/>
                <a:cs typeface="Montserrat School"/>
                <a:sym typeface="Montserrat School"/>
              </a:rPr>
              <a:t>lent do you hav</a:t>
            </a:r>
            <a:r>
              <a:rPr lang="en-US" sz="2400" u="none">
                <a:solidFill>
                  <a:srgbClr val="222544"/>
                </a:solidFill>
                <a:latin typeface="Montserrat School"/>
                <a:ea typeface="Montserrat School"/>
                <a:cs typeface="Montserrat School"/>
                <a:sym typeface="Montserrat School"/>
              </a:rPr>
              <a:t>e t</a:t>
            </a:r>
            <a:r>
              <a:rPr lang="en-US" sz="2400">
                <a:solidFill>
                  <a:srgbClr val="222544"/>
                </a:solidFill>
                <a:latin typeface="Montserrat School"/>
                <a:ea typeface="Montserrat School"/>
                <a:cs typeface="Montserrat School"/>
                <a:sym typeface="Montserrat School"/>
              </a:rPr>
              <a:t>h</a:t>
            </a:r>
            <a:r>
              <a:rPr lang="en-US" sz="2400" u="none">
                <a:solidFill>
                  <a:srgbClr val="222544"/>
                </a:solidFill>
                <a:latin typeface="Montserrat School"/>
                <a:ea typeface="Montserrat School"/>
                <a:cs typeface="Montserrat School"/>
                <a:sym typeface="Montserrat School"/>
              </a:rPr>
              <a:t>at you </a:t>
            </a:r>
            <a:r>
              <a:rPr lang="en-US" sz="2400">
                <a:solidFill>
                  <a:srgbClr val="222544"/>
                </a:solidFill>
                <a:latin typeface="Montserrat School"/>
                <a:ea typeface="Montserrat School"/>
                <a:cs typeface="Montserrat School"/>
                <a:sym typeface="Montserrat School"/>
              </a:rPr>
              <a:t>c</a:t>
            </a:r>
            <a:r>
              <a:rPr lang="en-US" sz="2400" u="none">
                <a:solidFill>
                  <a:srgbClr val="222544"/>
                </a:solidFill>
                <a:latin typeface="Montserrat School"/>
                <a:ea typeface="Montserrat School"/>
                <a:cs typeface="Montserrat School"/>
                <a:sym typeface="Montserrat School"/>
              </a:rPr>
              <a:t>o</a:t>
            </a:r>
            <a:r>
              <a:rPr lang="en-US" sz="2400">
                <a:solidFill>
                  <a:srgbClr val="222544"/>
                </a:solidFill>
                <a:latin typeface="Montserrat School"/>
                <a:ea typeface="Montserrat School"/>
                <a:cs typeface="Montserrat School"/>
                <a:sym typeface="Montserrat School"/>
              </a:rPr>
              <a:t>u</a:t>
            </a:r>
            <a:r>
              <a:rPr lang="en-US" sz="2400" u="none">
                <a:solidFill>
                  <a:srgbClr val="222544"/>
                </a:solidFill>
                <a:latin typeface="Montserrat School"/>
                <a:ea typeface="Montserrat School"/>
                <a:cs typeface="Montserrat School"/>
                <a:sym typeface="Montserrat School"/>
              </a:rPr>
              <a:t>l</a:t>
            </a:r>
            <a:r>
              <a:rPr lang="en-US" sz="2400">
                <a:solidFill>
                  <a:srgbClr val="222544"/>
                </a:solidFill>
                <a:latin typeface="Montserrat School"/>
                <a:ea typeface="Montserrat School"/>
                <a:cs typeface="Montserrat School"/>
                <a:sym typeface="Montserrat School"/>
              </a:rPr>
              <a:t>d</a:t>
            </a:r>
            <a:r>
              <a:rPr lang="en-US" sz="2400" u="none">
                <a:solidFill>
                  <a:srgbClr val="222544"/>
                </a:solidFill>
                <a:latin typeface="Montserrat School"/>
                <a:ea typeface="Montserrat School"/>
                <a:cs typeface="Montserrat School"/>
                <a:sym typeface="Montserrat School"/>
              </a:rPr>
              <a:t> </a:t>
            </a:r>
            <a:r>
              <a:rPr lang="en-US" sz="2400">
                <a:solidFill>
                  <a:srgbClr val="222544"/>
                </a:solidFill>
                <a:latin typeface="Montserrat School"/>
                <a:ea typeface="Montserrat School"/>
                <a:cs typeface="Montserrat School"/>
                <a:sym typeface="Montserrat School"/>
              </a:rPr>
              <a:t>use to help someone else? Share it w</a:t>
            </a:r>
            <a:r>
              <a:rPr lang="en-US" sz="2400" u="none">
                <a:solidFill>
                  <a:srgbClr val="222544"/>
                </a:solidFill>
                <a:latin typeface="Montserrat School"/>
                <a:ea typeface="Montserrat School"/>
                <a:cs typeface="Montserrat School"/>
                <a:sym typeface="Montserrat School"/>
              </a:rPr>
              <a:t>ith someone</a:t>
            </a:r>
            <a:r>
              <a:rPr lang="en-US" sz="2400">
                <a:solidFill>
                  <a:srgbClr val="222544"/>
                </a:solidFill>
                <a:latin typeface="Montserrat School"/>
                <a:ea typeface="Montserrat School"/>
                <a:cs typeface="Montserrat School"/>
                <a:sym typeface="Montserrat School"/>
              </a:rPr>
              <a:t> nearby and thank God for it.</a:t>
            </a:r>
          </a:p>
        </p:txBody>
      </p:sp>
      <p:sp>
        <p:nvSpPr>
          <p:cNvPr id="7" name="Freeform 7"/>
          <p:cNvSpPr/>
          <p:nvPr/>
        </p:nvSpPr>
        <p:spPr>
          <a:xfrm rot="-5400000">
            <a:off x="11492989" y="518993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4"/>
                </a:ext>
              </a:extLst>
            </a:blip>
            <a:stretch>
              <a:fillRect l="-279" t="-171027" r="-1768" b="-487889"/>
            </a:stretch>
          </a:blipFill>
        </p:spPr>
        <p:txBody>
          <a:bodyPr/>
          <a:lstStyle/>
          <a:p>
            <a:endParaRPr lang="en-GB"/>
          </a:p>
        </p:txBody>
      </p:sp>
      <p:sp>
        <p:nvSpPr>
          <p:cNvPr id="8" name="Freeform 8"/>
          <p:cNvSpPr/>
          <p:nvPr/>
        </p:nvSpPr>
        <p:spPr>
          <a:xfrm rot="-5400000">
            <a:off x="7683606" y="251591"/>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grpSp>
        <p:nvGrpSpPr>
          <p:cNvPr id="9" name="Group 9"/>
          <p:cNvGrpSpPr/>
          <p:nvPr/>
        </p:nvGrpSpPr>
        <p:grpSpPr>
          <a:xfrm>
            <a:off x="10057170" y="2339629"/>
            <a:ext cx="7375502" cy="5035411"/>
            <a:chOff x="0" y="0"/>
            <a:chExt cx="1193538" cy="814853"/>
          </a:xfrm>
        </p:grpSpPr>
        <p:sp>
          <p:nvSpPr>
            <p:cNvPr id="10" name="Freeform 10"/>
            <p:cNvSpPr/>
            <p:nvPr/>
          </p:nvSpPr>
          <p:spPr>
            <a:xfrm>
              <a:off x="0" y="0"/>
              <a:ext cx="1193538" cy="814853"/>
            </a:xfrm>
            <a:custGeom>
              <a:avLst/>
              <a:gdLst/>
              <a:ahLst/>
              <a:cxnLst/>
              <a:rect l="l" t="t" r="r" b="b"/>
              <a:pathLst>
                <a:path w="1193538" h="814853">
                  <a:moveTo>
                    <a:pt x="0" y="0"/>
                  </a:moveTo>
                  <a:lnTo>
                    <a:pt x="1193538" y="0"/>
                  </a:lnTo>
                  <a:lnTo>
                    <a:pt x="1193538" y="814853"/>
                  </a:lnTo>
                  <a:lnTo>
                    <a:pt x="0" y="814853"/>
                  </a:lnTo>
                  <a:close/>
                </a:path>
              </a:pathLst>
            </a:custGeom>
            <a:blipFill>
              <a:blip r:embed="rId6"/>
              <a:stretch>
                <a:fillRect l="-1204" r="-1204"/>
              </a:stretch>
            </a:blipFill>
          </p:spPr>
          <p:txBody>
            <a:bodyPr/>
            <a:lstStyle/>
            <a:p>
              <a:endParaRPr lang="en-GB"/>
            </a:p>
          </p:txBody>
        </p:sp>
      </p:grpSp>
      <p:grpSp>
        <p:nvGrpSpPr>
          <p:cNvPr id="11" name="Group 11"/>
          <p:cNvGrpSpPr/>
          <p:nvPr/>
        </p:nvGrpSpPr>
        <p:grpSpPr>
          <a:xfrm>
            <a:off x="-849805" y="-234640"/>
            <a:ext cx="12187701" cy="1206126"/>
            <a:chOff x="0" y="0"/>
            <a:chExt cx="16250269" cy="1608168"/>
          </a:xfrm>
        </p:grpSpPr>
        <p:grpSp>
          <p:nvGrpSpPr>
            <p:cNvPr id="12" name="Group 12"/>
            <p:cNvGrpSpPr/>
            <p:nvPr/>
          </p:nvGrpSpPr>
          <p:grpSpPr>
            <a:xfrm>
              <a:off x="0" y="0"/>
              <a:ext cx="16250269" cy="1608168"/>
              <a:chOff x="0" y="0"/>
              <a:chExt cx="3209930" cy="317663"/>
            </a:xfrm>
          </p:grpSpPr>
          <p:sp>
            <p:nvSpPr>
              <p:cNvPr id="13" name="Freeform 13"/>
              <p:cNvSpPr/>
              <p:nvPr/>
            </p:nvSpPr>
            <p:spPr>
              <a:xfrm>
                <a:off x="0" y="0"/>
                <a:ext cx="3209930" cy="317663"/>
              </a:xfrm>
              <a:custGeom>
                <a:avLst/>
                <a:gdLst/>
                <a:ahLst/>
                <a:cxnLst/>
                <a:rect l="l" t="t" r="r" b="b"/>
                <a:pathLst>
                  <a:path w="3209930" h="317663">
                    <a:moveTo>
                      <a:pt x="3006730" y="0"/>
                    </a:moveTo>
                    <a:cubicBezTo>
                      <a:pt x="3118954" y="0"/>
                      <a:pt x="3209930" y="71111"/>
                      <a:pt x="3209930" y="158831"/>
                    </a:cubicBezTo>
                    <a:cubicBezTo>
                      <a:pt x="3209930" y="246552"/>
                      <a:pt x="3118954" y="317663"/>
                      <a:pt x="3006730" y="317663"/>
                    </a:cubicBezTo>
                    <a:lnTo>
                      <a:pt x="203200" y="317663"/>
                    </a:lnTo>
                    <a:cubicBezTo>
                      <a:pt x="90976" y="317663"/>
                      <a:pt x="0" y="246552"/>
                      <a:pt x="0" y="158831"/>
                    </a:cubicBezTo>
                    <a:cubicBezTo>
                      <a:pt x="0" y="71111"/>
                      <a:pt x="90976" y="0"/>
                      <a:pt x="203200" y="0"/>
                    </a:cubicBezTo>
                    <a:close/>
                  </a:path>
                </a:pathLst>
              </a:custGeom>
              <a:solidFill>
                <a:srgbClr val="222544"/>
              </a:solidFill>
            </p:spPr>
            <p:txBody>
              <a:bodyPr/>
              <a:lstStyle/>
              <a:p>
                <a:endParaRPr lang="en-GB"/>
              </a:p>
            </p:txBody>
          </p:sp>
          <p:sp>
            <p:nvSpPr>
              <p:cNvPr id="14" name="TextBox 14"/>
              <p:cNvSpPr txBox="1"/>
              <p:nvPr/>
            </p:nvSpPr>
            <p:spPr>
              <a:xfrm>
                <a:off x="0" y="-38100"/>
                <a:ext cx="3209930" cy="355763"/>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6" name="TextBox 16"/>
            <p:cNvSpPr txBox="1"/>
            <p:nvPr/>
          </p:nvSpPr>
          <p:spPr>
            <a:xfrm>
              <a:off x="1695508" y="605329"/>
              <a:ext cx="14173385"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Thursday 17 December - Third week of Advent</a:t>
              </a:r>
            </a:p>
          </p:txBody>
        </p:sp>
      </p:grpSp>
      <p:grpSp>
        <p:nvGrpSpPr>
          <p:cNvPr id="17" name="Group 17"/>
          <p:cNvGrpSpPr/>
          <p:nvPr/>
        </p:nvGrpSpPr>
        <p:grpSpPr>
          <a:xfrm>
            <a:off x="15297383" y="7375040"/>
            <a:ext cx="2872920" cy="3936489"/>
            <a:chOff x="0" y="0"/>
            <a:chExt cx="3830560" cy="5248653"/>
          </a:xfrm>
        </p:grpSpPr>
        <p:grpSp>
          <p:nvGrpSpPr>
            <p:cNvPr id="18" name="Group 18"/>
            <p:cNvGrpSpPr/>
            <p:nvPr/>
          </p:nvGrpSpPr>
          <p:grpSpPr>
            <a:xfrm>
              <a:off x="182146" y="0"/>
              <a:ext cx="3461086" cy="3461086"/>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ADC7"/>
              </a:solidFill>
            </p:spPr>
            <p:txBody>
              <a:bodyPr/>
              <a:lstStyle/>
              <a:p>
                <a:endParaRPr lang="en-GB"/>
              </a:p>
            </p:txBody>
          </p:sp>
          <p:sp>
            <p:nvSpPr>
              <p:cNvPr id="20" name="TextBox 2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1" name="Freeform 21"/>
            <p:cNvSpPr/>
            <p:nvPr/>
          </p:nvSpPr>
          <p:spPr>
            <a:xfrm>
              <a:off x="687027" y="55384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2" name="Freeform 22"/>
            <p:cNvSpPr/>
            <p:nvPr/>
          </p:nvSpPr>
          <p:spPr>
            <a:xfrm>
              <a:off x="1383461" y="55384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3" name="Freeform 23"/>
            <p:cNvSpPr/>
            <p:nvPr/>
          </p:nvSpPr>
          <p:spPr>
            <a:xfrm>
              <a:off x="206220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4" name="TextBox 24"/>
            <p:cNvSpPr txBox="1"/>
            <p:nvPr/>
          </p:nvSpPr>
          <p:spPr>
            <a:xfrm>
              <a:off x="85445"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Joy</a:t>
              </a:r>
            </a:p>
          </p:txBody>
        </p:sp>
        <p:sp>
          <p:nvSpPr>
            <p:cNvPr id="25" name="Freeform 25"/>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sp>
        <p:nvSpPr>
          <p:cNvPr id="26" name="TextBox 26"/>
          <p:cNvSpPr txBox="1"/>
          <p:nvPr/>
        </p:nvSpPr>
        <p:spPr>
          <a:xfrm>
            <a:off x="287015" y="7675859"/>
            <a:ext cx="1483370" cy="514350"/>
          </a:xfrm>
          <a:prstGeom prst="rect">
            <a:avLst/>
          </a:prstGeom>
        </p:spPr>
        <p:txBody>
          <a:bodyPr lIns="0" tIns="0" rIns="0" bIns="0" rtlCol="0" anchor="t">
            <a:spAutoFit/>
          </a:bodyPr>
          <a:lstStyle/>
          <a:p>
            <a:pPr algn="ctr">
              <a:lnSpc>
                <a:spcPts val="4200"/>
              </a:lnSpc>
            </a:pPr>
            <a:r>
              <a:rPr lang="en-US" sz="3000" b="1" dirty="0">
                <a:solidFill>
                  <a:srgbClr val="222544"/>
                </a:solidFill>
                <a:latin typeface="Montserrat School Semi-Bold"/>
                <a:ea typeface="Montserrat School Semi-Bold"/>
                <a:cs typeface="Montserrat School Semi-Bold"/>
                <a:sym typeface="Montserrat School Semi-Bold"/>
              </a:rPr>
              <a:t>Mission</a:t>
            </a:r>
          </a:p>
        </p:txBody>
      </p:sp>
      <p:sp>
        <p:nvSpPr>
          <p:cNvPr id="27" name="TextBox 27"/>
          <p:cNvSpPr txBox="1"/>
          <p:nvPr/>
        </p:nvSpPr>
        <p:spPr>
          <a:xfrm>
            <a:off x="287015" y="3886543"/>
            <a:ext cx="8259583" cy="3329940"/>
          </a:xfrm>
          <a:prstGeom prst="rect">
            <a:avLst/>
          </a:prstGeom>
        </p:spPr>
        <p:txBody>
          <a:bodyPr lIns="0" tIns="0" rIns="0" bIns="0" rtlCol="0" anchor="t">
            <a:spAutoFit/>
          </a:bodyPr>
          <a:lstStyle/>
          <a:p>
            <a:pPr algn="l">
              <a:lnSpc>
                <a:spcPts val="3360"/>
              </a:lnSpc>
            </a:pPr>
            <a:r>
              <a:rPr lang="en-US" sz="2400">
                <a:solidFill>
                  <a:srgbClr val="222544"/>
                </a:solidFill>
                <a:latin typeface="Montserrat School"/>
                <a:ea typeface="Montserrat School"/>
                <a:cs typeface="Montserrat School"/>
                <a:sym typeface="Montserrat School"/>
              </a:rPr>
              <a:t>God of joy,</a:t>
            </a:r>
          </a:p>
          <a:p>
            <a:pPr algn="l">
              <a:lnSpc>
                <a:spcPts val="3360"/>
              </a:lnSpc>
            </a:pPr>
            <a:r>
              <a:rPr lang="en-US" sz="2400">
                <a:solidFill>
                  <a:srgbClr val="222544"/>
                </a:solidFill>
                <a:latin typeface="Montserrat School"/>
                <a:ea typeface="Montserrat School"/>
                <a:cs typeface="Montserrat School"/>
                <a:sym typeface="Montserrat School"/>
              </a:rPr>
              <a:t>thank you for the people who care for us</a:t>
            </a:r>
          </a:p>
          <a:p>
            <a:pPr algn="l">
              <a:lnSpc>
                <a:spcPts val="3360"/>
              </a:lnSpc>
            </a:pPr>
            <a:r>
              <a:rPr lang="en-US" sz="2400">
                <a:solidFill>
                  <a:srgbClr val="222544"/>
                </a:solidFill>
                <a:latin typeface="Montserrat School"/>
                <a:ea typeface="Montserrat School"/>
                <a:cs typeface="Montserrat School"/>
                <a:sym typeface="Montserrat School"/>
              </a:rPr>
              <a:t>and help us to know that we belong.</a:t>
            </a:r>
          </a:p>
          <a:p>
            <a:pPr algn="l">
              <a:lnSpc>
                <a:spcPts val="3360"/>
              </a:lnSpc>
            </a:pPr>
            <a:r>
              <a:rPr lang="en-US" sz="2400">
                <a:solidFill>
                  <a:srgbClr val="222544"/>
                </a:solidFill>
                <a:latin typeface="Montserrat School"/>
                <a:ea typeface="Montserrat School"/>
                <a:cs typeface="Montserrat School"/>
                <a:sym typeface="Montserrat School"/>
              </a:rPr>
              <a:t>Thank you for the different gifts and skills</a:t>
            </a:r>
          </a:p>
          <a:p>
            <a:pPr algn="l">
              <a:lnSpc>
                <a:spcPts val="3360"/>
              </a:lnSpc>
            </a:pPr>
            <a:r>
              <a:rPr lang="en-US" sz="2400">
                <a:solidFill>
                  <a:srgbClr val="222544"/>
                </a:solidFill>
                <a:latin typeface="Montserrat School"/>
                <a:ea typeface="Montserrat School"/>
                <a:cs typeface="Montserrat School"/>
                <a:sym typeface="Montserrat School"/>
              </a:rPr>
              <a:t>you have given each of us.</a:t>
            </a:r>
          </a:p>
          <a:p>
            <a:pPr algn="l">
              <a:lnSpc>
                <a:spcPts val="3360"/>
              </a:lnSpc>
            </a:pPr>
            <a:r>
              <a:rPr lang="en-US" sz="2400">
                <a:solidFill>
                  <a:srgbClr val="222544"/>
                </a:solidFill>
                <a:latin typeface="Montserrat School"/>
                <a:ea typeface="Montserrat School"/>
                <a:cs typeface="Montserrat School"/>
                <a:sym typeface="Montserrat School"/>
              </a:rPr>
              <a:t>Help us to use them generously</a:t>
            </a:r>
          </a:p>
          <a:p>
            <a:pPr algn="l">
              <a:lnSpc>
                <a:spcPts val="3360"/>
              </a:lnSpc>
            </a:pPr>
            <a:r>
              <a:rPr lang="en-US" sz="2400">
                <a:solidFill>
                  <a:srgbClr val="222544"/>
                </a:solidFill>
                <a:latin typeface="Montserrat School"/>
                <a:ea typeface="Montserrat School"/>
                <a:cs typeface="Montserrat School"/>
                <a:sym typeface="Montserrat School"/>
              </a:rPr>
              <a:t>to care for others and build a better world.</a:t>
            </a:r>
          </a:p>
          <a:p>
            <a:pPr algn="l">
              <a:lnSpc>
                <a:spcPts val="3360"/>
              </a:lnSpc>
            </a:pPr>
            <a:r>
              <a:rPr lang="en-US" sz="2400">
                <a:solidFill>
                  <a:srgbClr val="222544"/>
                </a:solidFill>
                <a:latin typeface="Montserrat School"/>
                <a:ea typeface="Montserrat School"/>
                <a:cs typeface="Montserrat School"/>
                <a:sym typeface="Montserrat School"/>
              </a:rPr>
              <a:t>Amen.</a:t>
            </a:r>
          </a:p>
        </p:txBody>
      </p:sp>
      <p:sp>
        <p:nvSpPr>
          <p:cNvPr id="28" name="TextBox 28"/>
          <p:cNvSpPr txBox="1"/>
          <p:nvPr/>
        </p:nvSpPr>
        <p:spPr>
          <a:xfrm>
            <a:off x="292717" y="1216271"/>
            <a:ext cx="174158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Respond</a:t>
            </a:r>
          </a:p>
        </p:txBody>
      </p:sp>
      <p:sp>
        <p:nvSpPr>
          <p:cNvPr id="29" name="TextBox 29"/>
          <p:cNvSpPr txBox="1"/>
          <p:nvPr/>
        </p:nvSpPr>
        <p:spPr>
          <a:xfrm>
            <a:off x="292717" y="8190209"/>
            <a:ext cx="8436826" cy="1653540"/>
          </a:xfrm>
          <a:prstGeom prst="rect">
            <a:avLst/>
          </a:prstGeom>
        </p:spPr>
        <p:txBody>
          <a:bodyPr lIns="0" tIns="0" rIns="0" bIns="0" rtlCol="0" anchor="t">
            <a:spAutoFit/>
          </a:bodyPr>
          <a:lstStyle/>
          <a:p>
            <a:pPr algn="l">
              <a:lnSpc>
                <a:spcPts val="3360"/>
              </a:lnSpc>
            </a:pPr>
            <a:r>
              <a:rPr lang="en-US" sz="2400">
                <a:solidFill>
                  <a:srgbClr val="222544"/>
                </a:solidFill>
                <a:latin typeface="Montserrat School"/>
                <a:ea typeface="Montserrat School"/>
                <a:cs typeface="Montserrat School"/>
                <a:sym typeface="Montserrat School"/>
              </a:rPr>
              <a:t>Share one of your gifts today. You could us</a:t>
            </a:r>
            <a:r>
              <a:rPr lang="en-US" sz="2400" u="none">
                <a:solidFill>
                  <a:srgbClr val="222544"/>
                </a:solidFill>
                <a:latin typeface="Montserrat School"/>
                <a:ea typeface="Montserrat School"/>
                <a:cs typeface="Montserrat School"/>
                <a:sym typeface="Montserrat School"/>
              </a:rPr>
              <a:t>e</a:t>
            </a:r>
            <a:r>
              <a:rPr lang="en-US" sz="2400">
                <a:solidFill>
                  <a:srgbClr val="222544"/>
                </a:solidFill>
                <a:latin typeface="Montserrat School"/>
                <a:ea typeface="Montserrat School"/>
                <a:cs typeface="Montserrat School"/>
                <a:sym typeface="Montserrat School"/>
              </a:rPr>
              <a:t> a</a:t>
            </a:r>
            <a:r>
              <a:rPr lang="en-US" sz="2400" u="none">
                <a:solidFill>
                  <a:srgbClr val="222544"/>
                </a:solidFill>
                <a:latin typeface="Montserrat School"/>
                <a:ea typeface="Montserrat School"/>
                <a:cs typeface="Montserrat School"/>
                <a:sym typeface="Montserrat School"/>
              </a:rPr>
              <a:t> </a:t>
            </a:r>
            <a:r>
              <a:rPr lang="en-US" sz="2400">
                <a:solidFill>
                  <a:srgbClr val="222544"/>
                </a:solidFill>
                <a:latin typeface="Montserrat School"/>
                <a:ea typeface="Montserrat School"/>
                <a:cs typeface="Montserrat School"/>
                <a:sym typeface="Montserrat School"/>
              </a:rPr>
              <a:t>s</a:t>
            </a:r>
            <a:r>
              <a:rPr lang="en-US" sz="2400" u="none">
                <a:solidFill>
                  <a:srgbClr val="222544"/>
                </a:solidFill>
                <a:latin typeface="Montserrat School"/>
                <a:ea typeface="Montserrat School"/>
                <a:cs typeface="Montserrat School"/>
                <a:sym typeface="Montserrat School"/>
              </a:rPr>
              <a:t>ki</a:t>
            </a:r>
            <a:r>
              <a:rPr lang="en-US" sz="2400">
                <a:solidFill>
                  <a:srgbClr val="222544"/>
                </a:solidFill>
                <a:latin typeface="Montserrat School"/>
                <a:ea typeface="Montserrat School"/>
                <a:cs typeface="Montserrat School"/>
                <a:sym typeface="Montserrat School"/>
              </a:rPr>
              <a:t>ll </a:t>
            </a:r>
            <a:r>
              <a:rPr lang="en-US" sz="2400" u="none">
                <a:solidFill>
                  <a:srgbClr val="222544"/>
                </a:solidFill>
                <a:latin typeface="Montserrat School"/>
                <a:ea typeface="Montserrat School"/>
                <a:cs typeface="Montserrat School"/>
                <a:sym typeface="Montserrat School"/>
              </a:rPr>
              <a:t>t</a:t>
            </a:r>
            <a:r>
              <a:rPr lang="en-US" sz="2400">
                <a:solidFill>
                  <a:srgbClr val="222544"/>
                </a:solidFill>
                <a:latin typeface="Montserrat School"/>
                <a:ea typeface="Montserrat School"/>
                <a:cs typeface="Montserrat School"/>
                <a:sym typeface="Montserrat School"/>
              </a:rPr>
              <a:t>o</a:t>
            </a:r>
            <a:r>
              <a:rPr lang="en-US" sz="2400" u="none">
                <a:solidFill>
                  <a:srgbClr val="222544"/>
                </a:solidFill>
                <a:latin typeface="Montserrat School"/>
                <a:ea typeface="Montserrat School"/>
                <a:cs typeface="Montserrat School"/>
                <a:sym typeface="Montserrat School"/>
              </a:rPr>
              <a:t> </a:t>
            </a:r>
            <a:r>
              <a:rPr lang="en-US" sz="2400">
                <a:solidFill>
                  <a:srgbClr val="222544"/>
                </a:solidFill>
                <a:latin typeface="Montserrat School"/>
                <a:ea typeface="Montserrat School"/>
                <a:cs typeface="Montserrat School"/>
                <a:sym typeface="Montserrat School"/>
              </a:rPr>
              <a:t>help someone</a:t>
            </a:r>
            <a:r>
              <a:rPr lang="en-US" sz="2400" u="none">
                <a:solidFill>
                  <a:srgbClr val="222544"/>
                </a:solidFill>
                <a:latin typeface="Montserrat School"/>
                <a:ea typeface="Montserrat School"/>
                <a:cs typeface="Montserrat School"/>
                <a:sym typeface="Montserrat School"/>
              </a:rPr>
              <a:t>,</a:t>
            </a:r>
            <a:r>
              <a:rPr lang="en-US" sz="2400">
                <a:solidFill>
                  <a:srgbClr val="222544"/>
                </a:solidFill>
                <a:latin typeface="Montserrat School"/>
                <a:ea typeface="Montserrat School"/>
                <a:cs typeface="Montserrat School"/>
                <a:sym typeface="Montserrat School"/>
              </a:rPr>
              <a:t> teach somebody something you know, or notice</a:t>
            </a:r>
            <a:r>
              <a:rPr lang="en-US" sz="2400" u="none">
                <a:solidFill>
                  <a:srgbClr val="222544"/>
                </a:solidFill>
                <a:latin typeface="Montserrat School"/>
                <a:ea typeface="Montserrat School"/>
                <a:cs typeface="Montserrat School"/>
                <a:sym typeface="Montserrat School"/>
              </a:rPr>
              <a:t> </a:t>
            </a:r>
            <a:r>
              <a:rPr lang="en-US" sz="2400">
                <a:solidFill>
                  <a:srgbClr val="222544"/>
                </a:solidFill>
                <a:latin typeface="Montserrat School"/>
                <a:ea typeface="Montserrat School"/>
                <a:cs typeface="Montserrat School"/>
                <a:sym typeface="Montserrat School"/>
              </a:rPr>
              <a:t>and encourage</a:t>
            </a:r>
            <a:r>
              <a:rPr lang="en-US" sz="2400" u="none">
                <a:solidFill>
                  <a:srgbClr val="222544"/>
                </a:solidFill>
                <a:latin typeface="Montserrat School"/>
                <a:ea typeface="Montserrat School"/>
                <a:cs typeface="Montserrat School"/>
                <a:sym typeface="Montserrat School"/>
              </a:rPr>
              <a:t> a</a:t>
            </a:r>
            <a:r>
              <a:rPr lang="en-US" sz="2400">
                <a:solidFill>
                  <a:srgbClr val="222544"/>
                </a:solidFill>
                <a:latin typeface="Montserrat School"/>
                <a:ea typeface="Montserrat School"/>
                <a:cs typeface="Montserrat School"/>
                <a:sym typeface="Montserrat School"/>
              </a:rPr>
              <a:t> gift that you s</a:t>
            </a:r>
            <a:r>
              <a:rPr lang="en-US" sz="2400" u="none">
                <a:solidFill>
                  <a:srgbClr val="222544"/>
                </a:solidFill>
                <a:latin typeface="Montserrat School"/>
                <a:ea typeface="Montserrat School"/>
                <a:cs typeface="Montserrat School"/>
                <a:sym typeface="Montserrat School"/>
              </a:rPr>
              <a:t>ee in </a:t>
            </a:r>
          </a:p>
          <a:p>
            <a:pPr algn="l">
              <a:lnSpc>
                <a:spcPts val="3360"/>
              </a:lnSpc>
            </a:pPr>
            <a:r>
              <a:rPr lang="en-US" sz="2400" u="none">
                <a:solidFill>
                  <a:srgbClr val="222544"/>
                </a:solidFill>
                <a:latin typeface="Montserrat School"/>
                <a:ea typeface="Montserrat School"/>
                <a:cs typeface="Montserrat School"/>
                <a:sym typeface="Montserrat School"/>
              </a:rPr>
              <a:t>ano</a:t>
            </a:r>
            <a:r>
              <a:rPr lang="en-US" sz="2400">
                <a:solidFill>
                  <a:srgbClr val="222544"/>
                </a:solidFill>
                <a:latin typeface="Montserrat School"/>
                <a:ea typeface="Montserrat School"/>
                <a:cs typeface="Montserrat School"/>
                <a:sym typeface="Montserrat School"/>
              </a:rPr>
              <a:t>ther person.</a:t>
            </a:r>
          </a:p>
        </p:txBody>
      </p:sp>
      <p:sp>
        <p:nvSpPr>
          <p:cNvPr id="30" name="TextBox 30"/>
          <p:cNvSpPr txBox="1"/>
          <p:nvPr/>
        </p:nvSpPr>
        <p:spPr>
          <a:xfrm>
            <a:off x="10057170" y="7563146"/>
            <a:ext cx="5389730" cy="1044575"/>
          </a:xfrm>
          <a:prstGeom prst="rect">
            <a:avLst/>
          </a:prstGeom>
        </p:spPr>
        <p:txBody>
          <a:bodyPr lIns="0" tIns="0" rIns="0" bIns="0" rtlCol="0" anchor="t">
            <a:spAutoFit/>
          </a:bodyPr>
          <a:lstStyle/>
          <a:p>
            <a:pPr algn="l">
              <a:lnSpc>
                <a:spcPts val="2800"/>
              </a:lnSpc>
            </a:pPr>
            <a:r>
              <a:rPr lang="en-US" sz="2000" i="1">
                <a:solidFill>
                  <a:srgbClr val="222544"/>
                </a:solidFill>
                <a:latin typeface="Montserrat School Italics"/>
                <a:ea typeface="Montserrat School Italics"/>
                <a:cs typeface="Montserrat School Italics"/>
                <a:sym typeface="Montserrat School Italics"/>
              </a:rPr>
              <a:t>CAFOD partner CAJED lead a tailoring training session in the Democratic Republic of the Congo (DRC). </a:t>
            </a:r>
          </a:p>
        </p:txBody>
      </p:sp>
      <p:sp>
        <p:nvSpPr>
          <p:cNvPr id="31" name="Freeform 31"/>
          <p:cNvSpPr/>
          <p:nvPr/>
        </p:nvSpPr>
        <p:spPr>
          <a:xfrm>
            <a:off x="9144000" y="7216483"/>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sp>
        <p:nvSpPr>
          <p:cNvPr id="32" name="TextBox 32"/>
          <p:cNvSpPr txBox="1"/>
          <p:nvPr/>
        </p:nvSpPr>
        <p:spPr>
          <a:xfrm>
            <a:off x="269543" y="3372193"/>
            <a:ext cx="3808862" cy="514350"/>
          </a:xfrm>
          <a:prstGeom prst="rect">
            <a:avLst/>
          </a:prstGeom>
        </p:spPr>
        <p:txBody>
          <a:bodyPr lIns="0" tIns="0" rIns="0" bIns="0" rtlCol="0" anchor="t">
            <a:spAutoFit/>
          </a:bodyPr>
          <a:lstStyle/>
          <a:p>
            <a:pPr algn="l">
              <a:lnSpc>
                <a:spcPts val="4200"/>
              </a:lnSpc>
            </a:pPr>
            <a:r>
              <a:rPr lang="en-US" sz="3000" b="1" dirty="0">
                <a:solidFill>
                  <a:srgbClr val="222544"/>
                </a:solidFill>
                <a:latin typeface="Montserrat School Semi-Bold"/>
                <a:ea typeface="Montserrat School Semi-Bold"/>
                <a:cs typeface="Montserrat School Semi-Bold"/>
                <a:sym typeface="Montserrat School Semi-Bold"/>
              </a:rPr>
              <a:t>Let us pray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EE3E7B"/>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rot="-5056847">
            <a:off x="11664951" y="562474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3"/>
                </a:ext>
              </a:extLst>
            </a:blip>
            <a:stretch>
              <a:fillRect l="-279" t="-171027" r="-1768" b="-487889"/>
            </a:stretch>
          </a:blipFill>
        </p:spPr>
        <p:txBody>
          <a:bodyPr/>
          <a:lstStyle/>
          <a:p>
            <a:endParaRPr lang="en-GB"/>
          </a:p>
        </p:txBody>
      </p:sp>
      <p:sp>
        <p:nvSpPr>
          <p:cNvPr id="6" name="Freeform 6"/>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nvGrpSpPr>
          <p:cNvPr id="7" name="Group 7"/>
          <p:cNvGrpSpPr/>
          <p:nvPr/>
        </p:nvGrpSpPr>
        <p:grpSpPr>
          <a:xfrm>
            <a:off x="10007416" y="2602676"/>
            <a:ext cx="7630459" cy="4438989"/>
            <a:chOff x="0" y="0"/>
            <a:chExt cx="1292154" cy="751706"/>
          </a:xfrm>
        </p:grpSpPr>
        <p:sp>
          <p:nvSpPr>
            <p:cNvPr id="8" name="Freeform 8"/>
            <p:cNvSpPr/>
            <p:nvPr/>
          </p:nvSpPr>
          <p:spPr>
            <a:xfrm>
              <a:off x="0" y="0"/>
              <a:ext cx="1292154" cy="751706"/>
            </a:xfrm>
            <a:custGeom>
              <a:avLst/>
              <a:gdLst/>
              <a:ahLst/>
              <a:cxnLst/>
              <a:rect l="l" t="t" r="r" b="b"/>
              <a:pathLst>
                <a:path w="1292154" h="751706">
                  <a:moveTo>
                    <a:pt x="0" y="0"/>
                  </a:moveTo>
                  <a:lnTo>
                    <a:pt x="1292154" y="0"/>
                  </a:lnTo>
                  <a:lnTo>
                    <a:pt x="1292154" y="751706"/>
                  </a:lnTo>
                  <a:lnTo>
                    <a:pt x="0" y="751706"/>
                  </a:lnTo>
                  <a:close/>
                </a:path>
              </a:pathLst>
            </a:custGeom>
            <a:blipFill>
              <a:blip r:embed="rId5"/>
              <a:stretch>
                <a:fillRect l="-1883" r="-1883"/>
              </a:stretch>
            </a:blipFill>
          </p:spPr>
          <p:txBody>
            <a:bodyPr/>
            <a:lstStyle/>
            <a:p>
              <a:endParaRPr lang="en-GB"/>
            </a:p>
          </p:txBody>
        </p:sp>
      </p:grpSp>
      <p:grpSp>
        <p:nvGrpSpPr>
          <p:cNvPr id="9" name="Group 9"/>
          <p:cNvGrpSpPr/>
          <p:nvPr/>
        </p:nvGrpSpPr>
        <p:grpSpPr>
          <a:xfrm>
            <a:off x="-849805" y="-234640"/>
            <a:ext cx="11025280" cy="1206126"/>
            <a:chOff x="0" y="0"/>
            <a:chExt cx="14700373" cy="1608168"/>
          </a:xfrm>
        </p:grpSpPr>
        <p:grpSp>
          <p:nvGrpSpPr>
            <p:cNvPr id="10" name="Group 10"/>
            <p:cNvGrpSpPr/>
            <p:nvPr/>
          </p:nvGrpSpPr>
          <p:grpSpPr>
            <a:xfrm>
              <a:off x="0" y="0"/>
              <a:ext cx="14700373" cy="1608168"/>
              <a:chOff x="0" y="0"/>
              <a:chExt cx="2903777" cy="317663"/>
            </a:xfrm>
          </p:grpSpPr>
          <p:sp>
            <p:nvSpPr>
              <p:cNvPr id="11" name="Freeform 11"/>
              <p:cNvSpPr/>
              <p:nvPr/>
            </p:nvSpPr>
            <p:spPr>
              <a:xfrm>
                <a:off x="0" y="0"/>
                <a:ext cx="2903777" cy="317663"/>
              </a:xfrm>
              <a:custGeom>
                <a:avLst/>
                <a:gdLst/>
                <a:ahLst/>
                <a:cxnLst/>
                <a:rect l="l" t="t" r="r" b="b"/>
                <a:pathLst>
                  <a:path w="2903777" h="317663">
                    <a:moveTo>
                      <a:pt x="2700577" y="0"/>
                    </a:moveTo>
                    <a:cubicBezTo>
                      <a:pt x="2812802" y="0"/>
                      <a:pt x="2903777" y="71111"/>
                      <a:pt x="2903777" y="158831"/>
                    </a:cubicBezTo>
                    <a:cubicBezTo>
                      <a:pt x="2903777" y="246552"/>
                      <a:pt x="2812802" y="317663"/>
                      <a:pt x="2700577" y="317663"/>
                    </a:cubicBezTo>
                    <a:lnTo>
                      <a:pt x="203200" y="317663"/>
                    </a:lnTo>
                    <a:cubicBezTo>
                      <a:pt x="90976" y="317663"/>
                      <a:pt x="0" y="246552"/>
                      <a:pt x="0" y="158831"/>
                    </a:cubicBezTo>
                    <a:cubicBezTo>
                      <a:pt x="0" y="71111"/>
                      <a:pt x="90976" y="0"/>
                      <a:pt x="203200" y="0"/>
                    </a:cubicBezTo>
                    <a:close/>
                  </a:path>
                </a:pathLst>
              </a:custGeom>
              <a:solidFill>
                <a:srgbClr val="222544"/>
              </a:solidFill>
            </p:spPr>
            <p:txBody>
              <a:bodyPr/>
              <a:lstStyle/>
              <a:p>
                <a:endParaRPr lang="en-GB"/>
              </a:p>
            </p:txBody>
          </p:sp>
          <p:sp>
            <p:nvSpPr>
              <p:cNvPr id="12" name="TextBox 12"/>
              <p:cNvSpPr txBox="1"/>
              <p:nvPr/>
            </p:nvSpPr>
            <p:spPr>
              <a:xfrm>
                <a:off x="0" y="-38100"/>
                <a:ext cx="2903777" cy="355763"/>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4" name="TextBox 14"/>
            <p:cNvSpPr txBox="1"/>
            <p:nvPr/>
          </p:nvSpPr>
          <p:spPr>
            <a:xfrm>
              <a:off x="1695508" y="605329"/>
              <a:ext cx="12679849"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Friday 18 December - Third week of Advent </a:t>
              </a:r>
            </a:p>
          </p:txBody>
        </p:sp>
      </p:grpSp>
      <p:sp>
        <p:nvSpPr>
          <p:cNvPr id="15" name="Freeform 15"/>
          <p:cNvSpPr/>
          <p:nvPr/>
        </p:nvSpPr>
        <p:spPr>
          <a:xfrm rot="-3942163">
            <a:off x="7989447" y="499894"/>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7"/>
                </a:ext>
              </a:extLst>
            </a:blip>
            <a:stretch>
              <a:fillRect l="-238232" t="-16109" b="-233656"/>
            </a:stretch>
          </a:blipFill>
        </p:spPr>
        <p:txBody>
          <a:bodyPr/>
          <a:lstStyle/>
          <a:p>
            <a:endParaRPr lang="en-GB"/>
          </a:p>
        </p:txBody>
      </p:sp>
      <p:sp>
        <p:nvSpPr>
          <p:cNvPr id="16" name="Freeform 16"/>
          <p:cNvSpPr/>
          <p:nvPr/>
        </p:nvSpPr>
        <p:spPr>
          <a:xfrm rot="-2924229" flipH="1">
            <a:off x="10123047" y="7410139"/>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8"/>
                </a:ext>
              </a:extLst>
            </a:blip>
            <a:stretch>
              <a:fillRect l="-98048" t="-13842" r="-87464" b="-186699"/>
            </a:stretch>
          </a:blipFill>
        </p:spPr>
        <p:txBody>
          <a:bodyPr/>
          <a:lstStyle/>
          <a:p>
            <a:endParaRPr lang="en-GB"/>
          </a:p>
        </p:txBody>
      </p:sp>
      <p:grpSp>
        <p:nvGrpSpPr>
          <p:cNvPr id="17" name="Group 17"/>
          <p:cNvGrpSpPr/>
          <p:nvPr/>
        </p:nvGrpSpPr>
        <p:grpSpPr>
          <a:xfrm>
            <a:off x="15297383" y="7375040"/>
            <a:ext cx="2872920" cy="3936489"/>
            <a:chOff x="0" y="0"/>
            <a:chExt cx="3830560" cy="5248653"/>
          </a:xfrm>
        </p:grpSpPr>
        <p:grpSp>
          <p:nvGrpSpPr>
            <p:cNvPr id="18" name="Group 18"/>
            <p:cNvGrpSpPr/>
            <p:nvPr/>
          </p:nvGrpSpPr>
          <p:grpSpPr>
            <a:xfrm>
              <a:off x="182146" y="0"/>
              <a:ext cx="3461086" cy="3461086"/>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ADC7"/>
              </a:solidFill>
            </p:spPr>
            <p:txBody>
              <a:bodyPr/>
              <a:lstStyle/>
              <a:p>
                <a:endParaRPr lang="en-GB"/>
              </a:p>
            </p:txBody>
          </p:sp>
          <p:sp>
            <p:nvSpPr>
              <p:cNvPr id="20" name="TextBox 2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1" name="Freeform 21"/>
            <p:cNvSpPr/>
            <p:nvPr/>
          </p:nvSpPr>
          <p:spPr>
            <a:xfrm>
              <a:off x="687027" y="55384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2" name="Freeform 22"/>
            <p:cNvSpPr/>
            <p:nvPr/>
          </p:nvSpPr>
          <p:spPr>
            <a:xfrm>
              <a:off x="1383461" y="55384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3" name="Freeform 23"/>
            <p:cNvSpPr/>
            <p:nvPr/>
          </p:nvSpPr>
          <p:spPr>
            <a:xfrm>
              <a:off x="206220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24" name="TextBox 24"/>
            <p:cNvSpPr txBox="1"/>
            <p:nvPr/>
          </p:nvSpPr>
          <p:spPr>
            <a:xfrm>
              <a:off x="85445"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Joy</a:t>
              </a:r>
            </a:p>
          </p:txBody>
        </p:sp>
        <p:sp>
          <p:nvSpPr>
            <p:cNvPr id="25" name="Freeform 25"/>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grpSp>
      <p:sp>
        <p:nvSpPr>
          <p:cNvPr id="26" name="TextBox 26"/>
          <p:cNvSpPr txBox="1"/>
          <p:nvPr/>
        </p:nvSpPr>
        <p:spPr>
          <a:xfrm>
            <a:off x="454549" y="1874031"/>
            <a:ext cx="8247676" cy="1099185"/>
          </a:xfrm>
          <a:prstGeom prst="rect">
            <a:avLst/>
          </a:prstGeom>
        </p:spPr>
        <p:txBody>
          <a:bodyPr lIns="0" tIns="0" rIns="0" bIns="0" rtlCol="0" anchor="t">
            <a:spAutoFit/>
          </a:bodyPr>
          <a:lstStyle/>
          <a:p>
            <a:pPr algn="ctr">
              <a:lnSpc>
                <a:spcPts val="2940"/>
              </a:lnSpc>
            </a:pPr>
            <a:r>
              <a:rPr lang="en-US" sz="2100">
                <a:solidFill>
                  <a:srgbClr val="222544"/>
                </a:solidFill>
                <a:latin typeface="Montserrat School"/>
                <a:ea typeface="Montserrat School"/>
                <a:cs typeface="Montserrat School"/>
                <a:sym typeface="Montserrat School"/>
              </a:rPr>
              <a:t>“They will call him Immanuel, </a:t>
            </a:r>
          </a:p>
          <a:p>
            <a:pPr algn="ctr">
              <a:lnSpc>
                <a:spcPts val="2940"/>
              </a:lnSpc>
            </a:pPr>
            <a:r>
              <a:rPr lang="en-US" sz="2100">
                <a:solidFill>
                  <a:srgbClr val="222544"/>
                </a:solidFill>
                <a:latin typeface="Montserrat School"/>
                <a:ea typeface="Montserrat School"/>
                <a:cs typeface="Montserrat School"/>
                <a:sym typeface="Montserrat School"/>
              </a:rPr>
              <a:t>a name which means ‘God-is-with-us’.” </a:t>
            </a:r>
          </a:p>
          <a:p>
            <a:pPr algn="ctr">
              <a:lnSpc>
                <a:spcPts val="2940"/>
              </a:lnSpc>
            </a:pPr>
            <a:r>
              <a:rPr lang="en-US" sz="2100">
                <a:solidFill>
                  <a:srgbClr val="222544"/>
                </a:solidFill>
                <a:latin typeface="Montserrat School"/>
                <a:ea typeface="Montserrat School"/>
                <a:cs typeface="Montserrat School"/>
                <a:sym typeface="Montserrat School"/>
              </a:rPr>
              <a:t>Matthew 1:23</a:t>
            </a:r>
          </a:p>
        </p:txBody>
      </p:sp>
      <p:sp>
        <p:nvSpPr>
          <p:cNvPr id="27" name="TextBox 27"/>
          <p:cNvSpPr txBox="1"/>
          <p:nvPr/>
        </p:nvSpPr>
        <p:spPr>
          <a:xfrm>
            <a:off x="281827" y="1482213"/>
            <a:ext cx="3460706"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The Word</a:t>
            </a:r>
          </a:p>
        </p:txBody>
      </p:sp>
      <p:sp>
        <p:nvSpPr>
          <p:cNvPr id="28" name="TextBox 28"/>
          <p:cNvSpPr txBox="1"/>
          <p:nvPr/>
        </p:nvSpPr>
        <p:spPr>
          <a:xfrm>
            <a:off x="281827" y="2916066"/>
            <a:ext cx="202093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Reflection</a:t>
            </a:r>
          </a:p>
        </p:txBody>
      </p:sp>
      <p:sp>
        <p:nvSpPr>
          <p:cNvPr id="29" name="TextBox 29"/>
          <p:cNvSpPr txBox="1"/>
          <p:nvPr/>
        </p:nvSpPr>
        <p:spPr>
          <a:xfrm>
            <a:off x="281827" y="3478041"/>
            <a:ext cx="8593120" cy="6512167"/>
          </a:xfrm>
          <a:prstGeom prst="rect">
            <a:avLst/>
          </a:prstGeom>
        </p:spPr>
        <p:txBody>
          <a:bodyPr lIns="0" tIns="0" rIns="0" bIns="0" rtlCol="0" anchor="t">
            <a:spAutoFit/>
          </a:bodyPr>
          <a:lstStyle/>
          <a:p>
            <a:pPr algn="l">
              <a:lnSpc>
                <a:spcPts val="3010"/>
              </a:lnSpc>
            </a:pPr>
            <a:r>
              <a:rPr lang="en-US" sz="2150" dirty="0">
                <a:solidFill>
                  <a:srgbClr val="222544"/>
                </a:solidFill>
                <a:latin typeface="Montserrat School"/>
                <a:ea typeface="Montserrat School"/>
                <a:cs typeface="Montserrat School"/>
                <a:sym typeface="Montserrat School"/>
              </a:rPr>
              <a:t>When Joseph discovers that Mary is expecting a baby, he is unsure what to do. In a dream, an angel from God tells him not to be afraid to take Mary into his home and to trust in God’s plan.</a:t>
            </a:r>
          </a:p>
          <a:p>
            <a:pPr algn="l">
              <a:lnSpc>
                <a:spcPts val="3010"/>
              </a:lnSpc>
            </a:pPr>
            <a:r>
              <a:rPr lang="en-US" sz="2150" dirty="0">
                <a:solidFill>
                  <a:srgbClr val="222544"/>
                </a:solidFill>
                <a:latin typeface="Montserrat School"/>
                <a:ea typeface="Montserrat School"/>
                <a:cs typeface="Montserrat School"/>
                <a:sym typeface="Montserrat School"/>
              </a:rPr>
              <a:t>The name ‘Immanuel’ means ‘God-is-with-us’. During difficult or uncertain times, Christians can remember that God stays close to us, bringing hope and courage.</a:t>
            </a:r>
          </a:p>
          <a:p>
            <a:pPr algn="l">
              <a:lnSpc>
                <a:spcPts val="3010"/>
              </a:lnSpc>
            </a:pPr>
            <a:endParaRPr lang="en-US" sz="1600" dirty="0">
              <a:solidFill>
                <a:srgbClr val="222544"/>
              </a:solidFill>
              <a:latin typeface="Montserrat School"/>
              <a:ea typeface="Montserrat School"/>
              <a:cs typeface="Montserrat School"/>
              <a:sym typeface="Montserrat School"/>
            </a:endParaRPr>
          </a:p>
          <a:p>
            <a:pPr algn="l">
              <a:lnSpc>
                <a:spcPts val="3010"/>
              </a:lnSpc>
            </a:pPr>
            <a:r>
              <a:rPr lang="en-US" sz="2150" dirty="0">
                <a:solidFill>
                  <a:srgbClr val="222544"/>
                </a:solidFill>
                <a:latin typeface="Montserrat School"/>
                <a:ea typeface="Montserrat School"/>
                <a:cs typeface="Montserrat School"/>
                <a:sym typeface="Montserrat School"/>
              </a:rPr>
              <a:t>Today is International Migrants Day, a time to remember and pray for people who have left their homes to live somewhere new. Some people choose to move in search of new opportunities, while others are forced to leave because their homes are no longer safe.</a:t>
            </a:r>
          </a:p>
          <a:p>
            <a:pPr algn="l">
              <a:lnSpc>
                <a:spcPts val="3010"/>
              </a:lnSpc>
            </a:pPr>
            <a:r>
              <a:rPr lang="en-US" sz="2150" dirty="0">
                <a:solidFill>
                  <a:srgbClr val="222544"/>
                </a:solidFill>
                <a:latin typeface="Montserrat School"/>
                <a:ea typeface="Montserrat School"/>
                <a:cs typeface="Montserrat School"/>
                <a:sym typeface="Montserrat School"/>
              </a:rPr>
              <a:t>Later in Matthew’s Gospel, Mary and Joseph have to flee with the baby Jesus to Egypt to escape danger. Their story reminds us to welcome people who are far from home, especially those seeking safety and a new beginning.</a:t>
            </a:r>
          </a:p>
        </p:txBody>
      </p:sp>
      <p:sp>
        <p:nvSpPr>
          <p:cNvPr id="30" name="TextBox 30"/>
          <p:cNvSpPr txBox="1"/>
          <p:nvPr/>
        </p:nvSpPr>
        <p:spPr>
          <a:xfrm>
            <a:off x="281827" y="1020475"/>
            <a:ext cx="8420398" cy="422275"/>
          </a:xfrm>
          <a:prstGeom prst="rect">
            <a:avLst/>
          </a:prstGeom>
        </p:spPr>
        <p:txBody>
          <a:bodyPr lIns="0" tIns="0" rIns="0" bIns="0" rtlCol="0" anchor="t">
            <a:spAutoFit/>
          </a:bodyPr>
          <a:lstStyle/>
          <a:p>
            <a:pPr algn="ctr">
              <a:lnSpc>
                <a:spcPts val="3500"/>
              </a:lnSpc>
            </a:pPr>
            <a:r>
              <a:rPr lang="en-US" sz="2500" b="1">
                <a:solidFill>
                  <a:srgbClr val="222544"/>
                </a:solidFill>
                <a:latin typeface="Montserrat School Semi-Bold"/>
                <a:ea typeface="Montserrat School Semi-Bold"/>
                <a:cs typeface="Montserrat School Semi-Bold"/>
                <a:sym typeface="Montserrat School Semi-Bold"/>
              </a:rPr>
              <a:t>International Migrants Day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EE3E7B"/>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TextBox 6"/>
          <p:cNvSpPr txBox="1"/>
          <p:nvPr/>
        </p:nvSpPr>
        <p:spPr>
          <a:xfrm>
            <a:off x="292717" y="1978271"/>
            <a:ext cx="8436826" cy="1727200"/>
          </a:xfrm>
          <a:prstGeom prst="rect">
            <a:avLst/>
          </a:prstGeom>
        </p:spPr>
        <p:txBody>
          <a:bodyPr lIns="0" tIns="0" rIns="0" bIns="0" rtlCol="0" anchor="t">
            <a:spAutoFit/>
          </a:bodyPr>
          <a:lstStyle/>
          <a:p>
            <a:pPr algn="l">
              <a:lnSpc>
                <a:spcPts val="3499"/>
              </a:lnSpc>
            </a:pPr>
            <a:r>
              <a:rPr lang="en-US" sz="2499">
                <a:solidFill>
                  <a:srgbClr val="222544"/>
                </a:solidFill>
                <a:latin typeface="Montserrat School"/>
                <a:ea typeface="Montserrat School"/>
                <a:cs typeface="Montserrat School"/>
                <a:sym typeface="Montserrat School"/>
              </a:rPr>
              <a:t>Thin</a:t>
            </a:r>
            <a:r>
              <a:rPr lang="en-US" sz="2499" u="none">
                <a:solidFill>
                  <a:srgbClr val="222544"/>
                </a:solidFill>
                <a:latin typeface="Montserrat School"/>
                <a:ea typeface="Montserrat School"/>
                <a:cs typeface="Montserrat School"/>
                <a:sym typeface="Montserrat School"/>
              </a:rPr>
              <a:t>k</a:t>
            </a:r>
            <a:r>
              <a:rPr lang="en-US" sz="2499">
                <a:solidFill>
                  <a:srgbClr val="222544"/>
                </a:solidFill>
                <a:latin typeface="Montserrat School"/>
                <a:ea typeface="Montserrat School"/>
                <a:cs typeface="Montserrat School"/>
                <a:sym typeface="Montserrat School"/>
              </a:rPr>
              <a:t> ab</a:t>
            </a:r>
            <a:r>
              <a:rPr lang="en-US" sz="2499" u="none">
                <a:solidFill>
                  <a:srgbClr val="222544"/>
                </a:solidFill>
                <a:latin typeface="Montserrat School"/>
                <a:ea typeface="Montserrat School"/>
                <a:cs typeface="Montserrat School"/>
                <a:sym typeface="Montserrat School"/>
              </a:rPr>
              <a:t>out chi</a:t>
            </a:r>
            <a:r>
              <a:rPr lang="en-US" sz="2499">
                <a:solidFill>
                  <a:srgbClr val="222544"/>
                </a:solidFill>
                <a:latin typeface="Montserrat School"/>
                <a:ea typeface="Montserrat School"/>
                <a:cs typeface="Montserrat School"/>
                <a:sym typeface="Montserrat School"/>
              </a:rPr>
              <a:t>ldren and families who hav</a:t>
            </a:r>
            <a:r>
              <a:rPr lang="en-US" sz="2499" u="none">
                <a:solidFill>
                  <a:srgbClr val="222544"/>
                </a:solidFill>
                <a:latin typeface="Montserrat School"/>
                <a:ea typeface="Montserrat School"/>
                <a:cs typeface="Montserrat School"/>
                <a:sym typeface="Montserrat School"/>
              </a:rPr>
              <a:t>e </a:t>
            </a:r>
            <a:r>
              <a:rPr lang="en-US" sz="2499">
                <a:solidFill>
                  <a:srgbClr val="222544"/>
                </a:solidFill>
                <a:latin typeface="Montserrat School"/>
                <a:ea typeface="Montserrat School"/>
                <a:cs typeface="Montserrat School"/>
                <a:sym typeface="Montserrat School"/>
              </a:rPr>
              <a:t>h</a:t>
            </a:r>
            <a:r>
              <a:rPr lang="en-US" sz="2499" u="none">
                <a:solidFill>
                  <a:srgbClr val="222544"/>
                </a:solidFill>
                <a:latin typeface="Montserrat School"/>
                <a:ea typeface="Montserrat School"/>
                <a:cs typeface="Montserrat School"/>
                <a:sym typeface="Montserrat School"/>
              </a:rPr>
              <a:t>ad to leav</a:t>
            </a:r>
            <a:r>
              <a:rPr lang="en-US" sz="2499">
                <a:solidFill>
                  <a:srgbClr val="222544"/>
                </a:solidFill>
                <a:latin typeface="Montserrat School"/>
                <a:ea typeface="Montserrat School"/>
                <a:cs typeface="Montserrat School"/>
                <a:sym typeface="Montserrat School"/>
              </a:rPr>
              <a:t>e their homes. Discuss and share: what m</a:t>
            </a:r>
            <a:r>
              <a:rPr lang="en-US" sz="2499" u="none">
                <a:solidFill>
                  <a:srgbClr val="222544"/>
                </a:solidFill>
                <a:latin typeface="Montserrat School"/>
                <a:ea typeface="Montserrat School"/>
                <a:cs typeface="Montserrat School"/>
                <a:sym typeface="Montserrat School"/>
              </a:rPr>
              <a:t>ight help someone</a:t>
            </a:r>
            <a:r>
              <a:rPr lang="en-US" sz="2499">
                <a:solidFill>
                  <a:srgbClr val="222544"/>
                </a:solidFill>
                <a:latin typeface="Montserrat School"/>
                <a:ea typeface="Montserrat School"/>
                <a:cs typeface="Montserrat School"/>
                <a:sym typeface="Montserrat School"/>
              </a:rPr>
              <a:t> feel safe and welcomed in a new place? </a:t>
            </a:r>
          </a:p>
        </p:txBody>
      </p:sp>
      <p:sp>
        <p:nvSpPr>
          <p:cNvPr id="7" name="Freeform 7"/>
          <p:cNvSpPr/>
          <p:nvPr/>
        </p:nvSpPr>
        <p:spPr>
          <a:xfrm rot="-5400000">
            <a:off x="11742143" y="5359365"/>
            <a:ext cx="11532621" cy="1550738"/>
          </a:xfrm>
          <a:custGeom>
            <a:avLst/>
            <a:gdLst/>
            <a:ahLst/>
            <a:cxnLst/>
            <a:rect l="l" t="t" r="r" b="b"/>
            <a:pathLst>
              <a:path w="11532621" h="1550738">
                <a:moveTo>
                  <a:pt x="0" y="0"/>
                </a:moveTo>
                <a:lnTo>
                  <a:pt x="11532621" y="0"/>
                </a:lnTo>
                <a:lnTo>
                  <a:pt x="11532621" y="1550738"/>
                </a:lnTo>
                <a:lnTo>
                  <a:pt x="0" y="1550738"/>
                </a:lnTo>
                <a:lnTo>
                  <a:pt x="0" y="0"/>
                </a:lnTo>
                <a:close/>
              </a:path>
            </a:pathLst>
          </a:custGeom>
          <a:blipFill>
            <a:blip>
              <a:extLst>
                <a:ext uri="{96DAC541-7B7A-43D3-8B79-37D633B846F1}">
                  <asvg:svgBlip xmlns:asvg="http://schemas.microsoft.com/office/drawing/2016/SVG/main" r:embed="rId4"/>
                </a:ext>
              </a:extLst>
            </a:blip>
            <a:stretch>
              <a:fillRect l="-279" t="-171027" r="-1768" b="-487889"/>
            </a:stretch>
          </a:blipFill>
        </p:spPr>
        <p:txBody>
          <a:bodyPr/>
          <a:lstStyle/>
          <a:p>
            <a:endParaRPr lang="en-GB"/>
          </a:p>
        </p:txBody>
      </p:sp>
      <p:sp>
        <p:nvSpPr>
          <p:cNvPr id="8" name="Freeform 8"/>
          <p:cNvSpPr/>
          <p:nvPr/>
        </p:nvSpPr>
        <p:spPr>
          <a:xfrm rot="-5400000">
            <a:off x="8498441" y="247153"/>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grpSp>
        <p:nvGrpSpPr>
          <p:cNvPr id="9" name="Group 9"/>
          <p:cNvGrpSpPr/>
          <p:nvPr/>
        </p:nvGrpSpPr>
        <p:grpSpPr>
          <a:xfrm>
            <a:off x="9958835" y="2181072"/>
            <a:ext cx="7549618" cy="5035411"/>
            <a:chOff x="0" y="0"/>
            <a:chExt cx="1221714" cy="814853"/>
          </a:xfrm>
        </p:grpSpPr>
        <p:sp>
          <p:nvSpPr>
            <p:cNvPr id="10" name="Freeform 10"/>
            <p:cNvSpPr/>
            <p:nvPr/>
          </p:nvSpPr>
          <p:spPr>
            <a:xfrm>
              <a:off x="0" y="0"/>
              <a:ext cx="1221714" cy="814853"/>
            </a:xfrm>
            <a:custGeom>
              <a:avLst/>
              <a:gdLst/>
              <a:ahLst/>
              <a:cxnLst/>
              <a:rect l="l" t="t" r="r" b="b"/>
              <a:pathLst>
                <a:path w="1221714" h="814853">
                  <a:moveTo>
                    <a:pt x="0" y="0"/>
                  </a:moveTo>
                  <a:lnTo>
                    <a:pt x="1221714" y="0"/>
                  </a:lnTo>
                  <a:lnTo>
                    <a:pt x="1221714" y="814853"/>
                  </a:lnTo>
                  <a:lnTo>
                    <a:pt x="0" y="814853"/>
                  </a:lnTo>
                  <a:close/>
                </a:path>
              </a:pathLst>
            </a:custGeom>
            <a:blipFill>
              <a:blip r:embed="rId6"/>
              <a:stretch>
                <a:fillRect l="-23" r="-23"/>
              </a:stretch>
            </a:blipFill>
          </p:spPr>
          <p:txBody>
            <a:bodyPr/>
            <a:lstStyle/>
            <a:p>
              <a:endParaRPr lang="en-GB"/>
            </a:p>
          </p:txBody>
        </p:sp>
      </p:grpSp>
      <p:grpSp>
        <p:nvGrpSpPr>
          <p:cNvPr id="11" name="Group 11"/>
          <p:cNvGrpSpPr/>
          <p:nvPr/>
        </p:nvGrpSpPr>
        <p:grpSpPr>
          <a:xfrm>
            <a:off x="-849805" y="-234640"/>
            <a:ext cx="11025280" cy="1206126"/>
            <a:chOff x="0" y="0"/>
            <a:chExt cx="14700373" cy="1608168"/>
          </a:xfrm>
        </p:grpSpPr>
        <p:grpSp>
          <p:nvGrpSpPr>
            <p:cNvPr id="12" name="Group 12"/>
            <p:cNvGrpSpPr/>
            <p:nvPr/>
          </p:nvGrpSpPr>
          <p:grpSpPr>
            <a:xfrm>
              <a:off x="0" y="0"/>
              <a:ext cx="14700373" cy="1608168"/>
              <a:chOff x="0" y="0"/>
              <a:chExt cx="2903777" cy="317663"/>
            </a:xfrm>
          </p:grpSpPr>
          <p:sp>
            <p:nvSpPr>
              <p:cNvPr id="13" name="Freeform 13"/>
              <p:cNvSpPr/>
              <p:nvPr/>
            </p:nvSpPr>
            <p:spPr>
              <a:xfrm>
                <a:off x="0" y="0"/>
                <a:ext cx="2903777" cy="317663"/>
              </a:xfrm>
              <a:custGeom>
                <a:avLst/>
                <a:gdLst/>
                <a:ahLst/>
                <a:cxnLst/>
                <a:rect l="l" t="t" r="r" b="b"/>
                <a:pathLst>
                  <a:path w="2903777" h="317663">
                    <a:moveTo>
                      <a:pt x="2700577" y="0"/>
                    </a:moveTo>
                    <a:cubicBezTo>
                      <a:pt x="2812802" y="0"/>
                      <a:pt x="2903777" y="71111"/>
                      <a:pt x="2903777" y="158831"/>
                    </a:cubicBezTo>
                    <a:cubicBezTo>
                      <a:pt x="2903777" y="246552"/>
                      <a:pt x="2812802" y="317663"/>
                      <a:pt x="2700577" y="317663"/>
                    </a:cubicBezTo>
                    <a:lnTo>
                      <a:pt x="203200" y="317663"/>
                    </a:lnTo>
                    <a:cubicBezTo>
                      <a:pt x="90976" y="317663"/>
                      <a:pt x="0" y="246552"/>
                      <a:pt x="0" y="158831"/>
                    </a:cubicBezTo>
                    <a:cubicBezTo>
                      <a:pt x="0" y="71111"/>
                      <a:pt x="90976" y="0"/>
                      <a:pt x="203200" y="0"/>
                    </a:cubicBezTo>
                    <a:close/>
                  </a:path>
                </a:pathLst>
              </a:custGeom>
              <a:solidFill>
                <a:srgbClr val="222544"/>
              </a:solidFill>
            </p:spPr>
            <p:txBody>
              <a:bodyPr/>
              <a:lstStyle/>
              <a:p>
                <a:endParaRPr lang="en-GB"/>
              </a:p>
            </p:txBody>
          </p:sp>
          <p:sp>
            <p:nvSpPr>
              <p:cNvPr id="14" name="TextBox 14"/>
              <p:cNvSpPr txBox="1"/>
              <p:nvPr/>
            </p:nvSpPr>
            <p:spPr>
              <a:xfrm>
                <a:off x="0" y="-38100"/>
                <a:ext cx="2903777" cy="355763"/>
              </a:xfrm>
              <a:prstGeom prst="rect">
                <a:avLst/>
              </a:prstGeom>
            </p:spPr>
            <p:txBody>
              <a:bodyPr lIns="50800" tIns="50800" rIns="50800" bIns="50800" rtlCol="0" anchor="ctr"/>
              <a:lstStyle/>
              <a:p>
                <a:pPr algn="ctr">
                  <a:lnSpc>
                    <a:spcPts val="2659"/>
                  </a:lnSpc>
                </a:pPr>
                <a:endParaRPr/>
              </a:p>
            </p:txBody>
          </p:sp>
        </p:grpSp>
        <p:sp>
          <p:nvSpPr>
            <p:cNvPr id="15" name="Freeform 15"/>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6" name="TextBox 16"/>
            <p:cNvSpPr txBox="1"/>
            <p:nvPr/>
          </p:nvSpPr>
          <p:spPr>
            <a:xfrm>
              <a:off x="1695508" y="605329"/>
              <a:ext cx="12679849"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Friday 18 December - Third week of Advent </a:t>
              </a:r>
            </a:p>
          </p:txBody>
        </p:sp>
      </p:grpSp>
      <p:grpSp>
        <p:nvGrpSpPr>
          <p:cNvPr id="17" name="Group 17"/>
          <p:cNvGrpSpPr/>
          <p:nvPr/>
        </p:nvGrpSpPr>
        <p:grpSpPr>
          <a:xfrm>
            <a:off x="15297383" y="7375040"/>
            <a:ext cx="2872920" cy="3936489"/>
            <a:chOff x="0" y="0"/>
            <a:chExt cx="3830560" cy="5248653"/>
          </a:xfrm>
        </p:grpSpPr>
        <p:grpSp>
          <p:nvGrpSpPr>
            <p:cNvPr id="18" name="Group 18"/>
            <p:cNvGrpSpPr/>
            <p:nvPr/>
          </p:nvGrpSpPr>
          <p:grpSpPr>
            <a:xfrm>
              <a:off x="182146" y="0"/>
              <a:ext cx="3461086" cy="3461086"/>
              <a:chOff x="0" y="0"/>
              <a:chExt cx="812800" cy="812800"/>
            </a:xfrm>
          </p:grpSpPr>
          <p:sp>
            <p:nvSpPr>
              <p:cNvPr id="19" name="Freeform 1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6ADC7"/>
              </a:solidFill>
            </p:spPr>
            <p:txBody>
              <a:bodyPr/>
              <a:lstStyle/>
              <a:p>
                <a:endParaRPr lang="en-GB"/>
              </a:p>
            </p:txBody>
          </p:sp>
          <p:sp>
            <p:nvSpPr>
              <p:cNvPr id="20" name="TextBox 20"/>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1" name="Freeform 21"/>
            <p:cNvSpPr/>
            <p:nvPr/>
          </p:nvSpPr>
          <p:spPr>
            <a:xfrm>
              <a:off x="687027" y="55384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2" name="Freeform 22"/>
            <p:cNvSpPr/>
            <p:nvPr/>
          </p:nvSpPr>
          <p:spPr>
            <a:xfrm>
              <a:off x="1383461" y="55384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3" name="Freeform 23"/>
            <p:cNvSpPr/>
            <p:nvPr/>
          </p:nvSpPr>
          <p:spPr>
            <a:xfrm>
              <a:off x="206220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4" name="TextBox 24"/>
            <p:cNvSpPr txBox="1"/>
            <p:nvPr/>
          </p:nvSpPr>
          <p:spPr>
            <a:xfrm>
              <a:off x="85445"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Joy</a:t>
              </a:r>
            </a:p>
          </p:txBody>
        </p:sp>
        <p:sp>
          <p:nvSpPr>
            <p:cNvPr id="25" name="Freeform 25"/>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sp>
        <p:nvSpPr>
          <p:cNvPr id="26" name="TextBox 26"/>
          <p:cNvSpPr txBox="1"/>
          <p:nvPr/>
        </p:nvSpPr>
        <p:spPr>
          <a:xfrm>
            <a:off x="292717" y="7626058"/>
            <a:ext cx="1483370"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Mission</a:t>
            </a:r>
          </a:p>
        </p:txBody>
      </p:sp>
      <p:sp>
        <p:nvSpPr>
          <p:cNvPr id="27" name="TextBox 27"/>
          <p:cNvSpPr txBox="1"/>
          <p:nvPr/>
        </p:nvSpPr>
        <p:spPr>
          <a:xfrm>
            <a:off x="292717" y="4651153"/>
            <a:ext cx="8259583" cy="2613025"/>
          </a:xfrm>
          <a:prstGeom prst="rect">
            <a:avLst/>
          </a:prstGeom>
        </p:spPr>
        <p:txBody>
          <a:bodyPr lIns="0" tIns="0" rIns="0" bIns="0" rtlCol="0" anchor="t">
            <a:spAutoFit/>
          </a:bodyPr>
          <a:lstStyle/>
          <a:p>
            <a:pPr algn="l">
              <a:lnSpc>
                <a:spcPts val="3500"/>
              </a:lnSpc>
            </a:pPr>
            <a:r>
              <a:rPr lang="en-US" sz="2500">
                <a:solidFill>
                  <a:srgbClr val="222544"/>
                </a:solidFill>
                <a:latin typeface="Montserrat School"/>
                <a:ea typeface="Montserrat School"/>
                <a:cs typeface="Montserrat School"/>
                <a:sym typeface="Montserrat School"/>
              </a:rPr>
              <a:t>God of joy,</a:t>
            </a:r>
          </a:p>
          <a:p>
            <a:pPr algn="l">
              <a:lnSpc>
                <a:spcPts val="3500"/>
              </a:lnSpc>
            </a:pPr>
            <a:r>
              <a:rPr lang="en-US" sz="2500">
                <a:solidFill>
                  <a:srgbClr val="222544"/>
                </a:solidFill>
                <a:latin typeface="Montserrat School"/>
                <a:ea typeface="Montserrat School"/>
                <a:cs typeface="Montserrat School"/>
                <a:sym typeface="Montserrat School"/>
              </a:rPr>
              <a:t>you are with us wherever we go.</a:t>
            </a:r>
          </a:p>
          <a:p>
            <a:pPr algn="l">
              <a:lnSpc>
                <a:spcPts val="3500"/>
              </a:lnSpc>
            </a:pPr>
            <a:r>
              <a:rPr lang="en-US" sz="2500">
                <a:solidFill>
                  <a:srgbClr val="222544"/>
                </a:solidFill>
                <a:latin typeface="Montserrat School"/>
                <a:ea typeface="Montserrat School"/>
                <a:cs typeface="Montserrat School"/>
                <a:sym typeface="Montserrat School"/>
              </a:rPr>
              <a:t>Be close to people forced to leave their homes.</a:t>
            </a:r>
          </a:p>
          <a:p>
            <a:pPr algn="l">
              <a:lnSpc>
                <a:spcPts val="3500"/>
              </a:lnSpc>
            </a:pPr>
            <a:r>
              <a:rPr lang="en-US" sz="2500">
                <a:solidFill>
                  <a:srgbClr val="222544"/>
                </a:solidFill>
                <a:latin typeface="Montserrat School"/>
                <a:ea typeface="Montserrat School"/>
                <a:cs typeface="Montserrat School"/>
                <a:sym typeface="Montserrat School"/>
              </a:rPr>
              <a:t>Keep them safe on their journeys</a:t>
            </a:r>
          </a:p>
          <a:p>
            <a:pPr algn="l">
              <a:lnSpc>
                <a:spcPts val="3500"/>
              </a:lnSpc>
            </a:pPr>
            <a:r>
              <a:rPr lang="en-US" sz="2500">
                <a:solidFill>
                  <a:srgbClr val="222544"/>
                </a:solidFill>
                <a:latin typeface="Montserrat School"/>
                <a:ea typeface="Montserrat School"/>
                <a:cs typeface="Montserrat School"/>
                <a:sym typeface="Montserrat School"/>
              </a:rPr>
              <a:t>and help them find welcome, peace and hope.</a:t>
            </a:r>
          </a:p>
          <a:p>
            <a:pPr algn="l">
              <a:lnSpc>
                <a:spcPts val="3500"/>
              </a:lnSpc>
            </a:pPr>
            <a:r>
              <a:rPr lang="en-US" sz="2500">
                <a:solidFill>
                  <a:srgbClr val="222544"/>
                </a:solidFill>
                <a:latin typeface="Montserrat School"/>
                <a:ea typeface="Montserrat School"/>
                <a:cs typeface="Montserrat School"/>
                <a:sym typeface="Montserrat School"/>
              </a:rPr>
              <a:t>Amen.</a:t>
            </a:r>
          </a:p>
        </p:txBody>
      </p:sp>
      <p:sp>
        <p:nvSpPr>
          <p:cNvPr id="28" name="TextBox 28"/>
          <p:cNvSpPr txBox="1"/>
          <p:nvPr/>
        </p:nvSpPr>
        <p:spPr>
          <a:xfrm>
            <a:off x="292717" y="1378078"/>
            <a:ext cx="174158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Respond</a:t>
            </a:r>
          </a:p>
        </p:txBody>
      </p:sp>
      <p:sp>
        <p:nvSpPr>
          <p:cNvPr id="29" name="TextBox 29"/>
          <p:cNvSpPr txBox="1"/>
          <p:nvPr/>
        </p:nvSpPr>
        <p:spPr>
          <a:xfrm>
            <a:off x="292717" y="8216608"/>
            <a:ext cx="8436826" cy="1298575"/>
          </a:xfrm>
          <a:prstGeom prst="rect">
            <a:avLst/>
          </a:prstGeom>
        </p:spPr>
        <p:txBody>
          <a:bodyPr lIns="0" tIns="0" rIns="0" bIns="0" rtlCol="0" anchor="t">
            <a:spAutoFit/>
          </a:bodyPr>
          <a:lstStyle/>
          <a:p>
            <a:pPr algn="l">
              <a:lnSpc>
                <a:spcPts val="3500"/>
              </a:lnSpc>
            </a:pPr>
            <a:r>
              <a:rPr lang="en-US" sz="2500">
                <a:solidFill>
                  <a:srgbClr val="222544"/>
                </a:solidFill>
                <a:latin typeface="Montserrat School"/>
                <a:ea typeface="Montserrat School"/>
                <a:cs typeface="Montserrat School"/>
                <a:sym typeface="Montserrat School"/>
              </a:rPr>
              <a:t>Be a welcoming presence today. Look out for someone who might feel left out and help them </a:t>
            </a:r>
          </a:p>
          <a:p>
            <a:pPr algn="l">
              <a:lnSpc>
                <a:spcPts val="3500"/>
              </a:lnSpc>
            </a:pPr>
            <a:r>
              <a:rPr lang="en-US" sz="2500">
                <a:solidFill>
                  <a:srgbClr val="222544"/>
                </a:solidFill>
                <a:latin typeface="Montserrat School"/>
                <a:ea typeface="Montserrat School"/>
                <a:cs typeface="Montserrat School"/>
                <a:sym typeface="Montserrat School"/>
              </a:rPr>
              <a:t>feel included.</a:t>
            </a:r>
          </a:p>
        </p:txBody>
      </p:sp>
      <p:sp>
        <p:nvSpPr>
          <p:cNvPr id="30" name="TextBox 30"/>
          <p:cNvSpPr txBox="1"/>
          <p:nvPr/>
        </p:nvSpPr>
        <p:spPr>
          <a:xfrm>
            <a:off x="9958835" y="7447825"/>
            <a:ext cx="4214219" cy="1470660"/>
          </a:xfrm>
          <a:prstGeom prst="rect">
            <a:avLst/>
          </a:prstGeom>
        </p:spPr>
        <p:txBody>
          <a:bodyPr lIns="0" tIns="0" rIns="0" bIns="0" rtlCol="0" anchor="t">
            <a:spAutoFit/>
          </a:bodyPr>
          <a:lstStyle/>
          <a:p>
            <a:pPr algn="l">
              <a:lnSpc>
                <a:spcPts val="2940"/>
              </a:lnSpc>
            </a:pPr>
            <a:r>
              <a:rPr lang="en-US" sz="2100" i="1">
                <a:solidFill>
                  <a:srgbClr val="222544"/>
                </a:solidFill>
                <a:latin typeface="Montserrat School Italics"/>
                <a:ea typeface="Montserrat School Italics"/>
                <a:cs typeface="Montserrat School Italics"/>
                <a:sym typeface="Montserrat School Italics"/>
              </a:rPr>
              <a:t>Sudan crisis: refugee camp. </a:t>
            </a:r>
          </a:p>
          <a:p>
            <a:pPr algn="l">
              <a:lnSpc>
                <a:spcPts val="2940"/>
              </a:lnSpc>
            </a:pPr>
            <a:r>
              <a:rPr lang="en-US" sz="2100" i="1">
                <a:solidFill>
                  <a:srgbClr val="222544"/>
                </a:solidFill>
                <a:latin typeface="Montserrat School Italics"/>
                <a:ea typeface="Montserrat School Italics"/>
                <a:cs typeface="Montserrat School Italics"/>
                <a:sym typeface="Montserrat School Italics"/>
              </a:rPr>
              <a:t>CAFOD has helped provide emergency water and toilets in the camp.</a:t>
            </a:r>
          </a:p>
        </p:txBody>
      </p:sp>
      <p:sp>
        <p:nvSpPr>
          <p:cNvPr id="31" name="TextBox 31"/>
          <p:cNvSpPr txBox="1"/>
          <p:nvPr/>
        </p:nvSpPr>
        <p:spPr>
          <a:xfrm>
            <a:off x="292717" y="4115046"/>
            <a:ext cx="3808862"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Let us pray</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10347294" y="2352162"/>
            <a:ext cx="6737411" cy="4645642"/>
            <a:chOff x="0" y="0"/>
            <a:chExt cx="896597" cy="618230"/>
          </a:xfrm>
        </p:grpSpPr>
        <p:sp>
          <p:nvSpPr>
            <p:cNvPr id="7" name="Freeform 7"/>
            <p:cNvSpPr/>
            <p:nvPr/>
          </p:nvSpPr>
          <p:spPr>
            <a:xfrm>
              <a:off x="0" y="0"/>
              <a:ext cx="896597" cy="618230"/>
            </a:xfrm>
            <a:custGeom>
              <a:avLst/>
              <a:gdLst/>
              <a:ahLst/>
              <a:cxnLst/>
              <a:rect l="l" t="t" r="r" b="b"/>
              <a:pathLst>
                <a:path w="896597" h="618230">
                  <a:moveTo>
                    <a:pt x="0" y="0"/>
                  </a:moveTo>
                  <a:lnTo>
                    <a:pt x="896597" y="0"/>
                  </a:lnTo>
                  <a:lnTo>
                    <a:pt x="896597" y="618230"/>
                  </a:lnTo>
                  <a:lnTo>
                    <a:pt x="0" y="618230"/>
                  </a:lnTo>
                  <a:close/>
                </a:path>
              </a:pathLst>
            </a:custGeom>
            <a:blipFill>
              <a:blip r:embed="rId4"/>
              <a:stretch>
                <a:fillRect l="-1779" r="-1779"/>
              </a:stretch>
            </a:blipFill>
          </p:spPr>
          <p:txBody>
            <a:bodyPr/>
            <a:lstStyle/>
            <a:p>
              <a:endParaRPr lang="en-GB"/>
            </a:p>
          </p:txBody>
        </p:sp>
      </p:grpSp>
      <p:sp>
        <p:nvSpPr>
          <p:cNvPr id="8" name="Freeform 8"/>
          <p:cNvSpPr/>
          <p:nvPr/>
        </p:nvSpPr>
        <p:spPr>
          <a:xfrm rot="-5400000">
            <a:off x="11492989" y="518993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5"/>
                </a:ext>
              </a:extLst>
            </a:blip>
            <a:stretch>
              <a:fillRect l="-279" t="-171027" r="-1768" b="-487889"/>
            </a:stretch>
          </a:blipFill>
        </p:spPr>
        <p:txBody>
          <a:bodyPr/>
          <a:lstStyle/>
          <a:p>
            <a:endParaRPr lang="en-GB"/>
          </a:p>
        </p:txBody>
      </p:sp>
      <p:grpSp>
        <p:nvGrpSpPr>
          <p:cNvPr id="9" name="Group 9"/>
          <p:cNvGrpSpPr/>
          <p:nvPr/>
        </p:nvGrpSpPr>
        <p:grpSpPr>
          <a:xfrm>
            <a:off x="-849805" y="-234640"/>
            <a:ext cx="11999999" cy="1212401"/>
            <a:chOff x="0" y="0"/>
            <a:chExt cx="15999999" cy="1616535"/>
          </a:xfrm>
        </p:grpSpPr>
        <p:grpSp>
          <p:nvGrpSpPr>
            <p:cNvPr id="10" name="Group 10"/>
            <p:cNvGrpSpPr/>
            <p:nvPr/>
          </p:nvGrpSpPr>
          <p:grpSpPr>
            <a:xfrm>
              <a:off x="0" y="0"/>
              <a:ext cx="15999999" cy="1616535"/>
              <a:chOff x="0" y="0"/>
              <a:chExt cx="3160494" cy="319316"/>
            </a:xfrm>
          </p:grpSpPr>
          <p:sp>
            <p:nvSpPr>
              <p:cNvPr id="11" name="Freeform 11"/>
              <p:cNvSpPr/>
              <p:nvPr/>
            </p:nvSpPr>
            <p:spPr>
              <a:xfrm>
                <a:off x="0" y="0"/>
                <a:ext cx="3160494" cy="319316"/>
              </a:xfrm>
              <a:custGeom>
                <a:avLst/>
                <a:gdLst/>
                <a:ahLst/>
                <a:cxnLst/>
                <a:rect l="l" t="t" r="r" b="b"/>
                <a:pathLst>
                  <a:path w="3160494" h="319316">
                    <a:moveTo>
                      <a:pt x="2957294" y="0"/>
                    </a:moveTo>
                    <a:cubicBezTo>
                      <a:pt x="3069518" y="0"/>
                      <a:pt x="3160494" y="71481"/>
                      <a:pt x="3160494" y="159658"/>
                    </a:cubicBezTo>
                    <a:cubicBezTo>
                      <a:pt x="3160494" y="247834"/>
                      <a:pt x="3069518" y="319316"/>
                      <a:pt x="2957294" y="319316"/>
                    </a:cubicBezTo>
                    <a:lnTo>
                      <a:pt x="203200" y="319316"/>
                    </a:lnTo>
                    <a:cubicBezTo>
                      <a:pt x="90976" y="319316"/>
                      <a:pt x="0" y="247834"/>
                      <a:pt x="0" y="159658"/>
                    </a:cubicBezTo>
                    <a:cubicBezTo>
                      <a:pt x="0" y="71481"/>
                      <a:pt x="90976" y="0"/>
                      <a:pt x="203200" y="0"/>
                    </a:cubicBezTo>
                    <a:close/>
                  </a:path>
                </a:pathLst>
              </a:custGeom>
              <a:solidFill>
                <a:srgbClr val="222544"/>
              </a:solidFill>
            </p:spPr>
            <p:txBody>
              <a:bodyPr/>
              <a:lstStyle/>
              <a:p>
                <a:endParaRPr lang="en-GB"/>
              </a:p>
            </p:txBody>
          </p:sp>
          <p:sp>
            <p:nvSpPr>
              <p:cNvPr id="12" name="TextBox 12"/>
              <p:cNvSpPr txBox="1"/>
              <p:nvPr/>
            </p:nvSpPr>
            <p:spPr>
              <a:xfrm>
                <a:off x="0" y="-38100"/>
                <a:ext cx="3160494" cy="357416"/>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4" name="TextBox 14"/>
            <p:cNvSpPr txBox="1"/>
            <p:nvPr/>
          </p:nvSpPr>
          <p:spPr>
            <a:xfrm>
              <a:off x="1826614" y="605329"/>
              <a:ext cx="14173385"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Sunday 20 December - Fourth Sunday of Advent</a:t>
              </a:r>
            </a:p>
          </p:txBody>
        </p:sp>
      </p:grpSp>
      <p:sp>
        <p:nvSpPr>
          <p:cNvPr id="15" name="Freeform 15"/>
          <p:cNvSpPr/>
          <p:nvPr/>
        </p:nvSpPr>
        <p:spPr>
          <a:xfrm rot="-1981434">
            <a:off x="10261495" y="-1365171"/>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grpSp>
        <p:nvGrpSpPr>
          <p:cNvPr id="16" name="Group 16"/>
          <p:cNvGrpSpPr/>
          <p:nvPr/>
        </p:nvGrpSpPr>
        <p:grpSpPr>
          <a:xfrm>
            <a:off x="9556980" y="7375040"/>
            <a:ext cx="5493873" cy="2029582"/>
            <a:chOff x="0" y="0"/>
            <a:chExt cx="7325164" cy="2706110"/>
          </a:xfrm>
        </p:grpSpPr>
        <p:sp>
          <p:nvSpPr>
            <p:cNvPr id="17" name="TextBox 17"/>
            <p:cNvSpPr txBox="1"/>
            <p:nvPr/>
          </p:nvSpPr>
          <p:spPr>
            <a:xfrm>
              <a:off x="300730" y="262630"/>
              <a:ext cx="7024434" cy="2443480"/>
            </a:xfrm>
            <a:prstGeom prst="rect">
              <a:avLst/>
            </a:prstGeom>
          </p:spPr>
          <p:txBody>
            <a:bodyPr lIns="0" tIns="0" rIns="0" bIns="0" rtlCol="0" anchor="t">
              <a:spAutoFit/>
            </a:bodyPr>
            <a:lstStyle/>
            <a:p>
              <a:pPr algn="l">
                <a:lnSpc>
                  <a:spcPts val="2939"/>
                </a:lnSpc>
              </a:pPr>
              <a:r>
                <a:rPr lang="en-US" sz="2099" b="1" i="1">
                  <a:solidFill>
                    <a:srgbClr val="222544"/>
                  </a:solidFill>
                  <a:latin typeface="Montserrat School Semi-Bold Italics"/>
                  <a:ea typeface="Montserrat School Semi-Bold Italics"/>
                  <a:cs typeface="Montserrat School Semi-Bold Italics"/>
                  <a:sym typeface="Montserrat School Semi-Bold Italics"/>
                </a:rPr>
                <a:t>“The Caritas team gave us a lot of support, including psychological care and medical treatment... </a:t>
              </a:r>
            </a:p>
            <a:p>
              <a:pPr algn="l">
                <a:lnSpc>
                  <a:spcPts val="2939"/>
                </a:lnSpc>
              </a:pPr>
              <a:r>
                <a:rPr lang="en-US" sz="2099" b="1" i="1">
                  <a:solidFill>
                    <a:srgbClr val="222544"/>
                  </a:solidFill>
                  <a:latin typeface="Montserrat School Semi-Bold Italics"/>
                  <a:ea typeface="Montserrat School Semi-Bold Italics"/>
                  <a:cs typeface="Montserrat School Semi-Bold Italics"/>
                  <a:sym typeface="Montserrat School Semi-Bold Italics"/>
                </a:rPr>
                <a:t>I even felt special among the people around me.” </a:t>
              </a:r>
              <a:r>
                <a:rPr lang="en-US" sz="2099" i="1">
                  <a:solidFill>
                    <a:srgbClr val="222544"/>
                  </a:solidFill>
                  <a:latin typeface="Montserrat School Italics"/>
                  <a:ea typeface="Montserrat School Italics"/>
                  <a:cs typeface="Montserrat School Italics"/>
                  <a:sym typeface="Montserrat School Italics"/>
                </a:rPr>
                <a:t>- Y</a:t>
              </a:r>
              <a:r>
                <a:rPr lang="en-US" sz="2099">
                  <a:solidFill>
                    <a:srgbClr val="222544"/>
                  </a:solidFill>
                  <a:latin typeface="Montserrat School"/>
                  <a:ea typeface="Montserrat School"/>
                  <a:cs typeface="Montserrat School"/>
                  <a:sym typeface="Montserrat School"/>
                </a:rPr>
                <a:t>asmine</a:t>
              </a:r>
            </a:p>
          </p:txBody>
        </p:sp>
        <p:sp>
          <p:nvSpPr>
            <p:cNvPr id="18" name="Freeform 18"/>
            <p:cNvSpPr/>
            <p:nvPr/>
          </p:nvSpPr>
          <p:spPr>
            <a:xfrm>
              <a:off x="0" y="0"/>
              <a:ext cx="300730" cy="300730"/>
            </a:xfrm>
            <a:custGeom>
              <a:avLst/>
              <a:gdLst/>
              <a:ahLst/>
              <a:cxnLst/>
              <a:rect l="l" t="t" r="r" b="b"/>
              <a:pathLst>
                <a:path w="300730" h="300730">
                  <a:moveTo>
                    <a:pt x="0" y="0"/>
                  </a:moveTo>
                  <a:lnTo>
                    <a:pt x="300730" y="0"/>
                  </a:lnTo>
                  <a:lnTo>
                    <a:pt x="300730" y="300730"/>
                  </a:lnTo>
                  <a:lnTo>
                    <a:pt x="0" y="300730"/>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grpSp>
      <p:grpSp>
        <p:nvGrpSpPr>
          <p:cNvPr id="19" name="Group 19"/>
          <p:cNvGrpSpPr/>
          <p:nvPr/>
        </p:nvGrpSpPr>
        <p:grpSpPr>
          <a:xfrm>
            <a:off x="15297383" y="7375040"/>
            <a:ext cx="2872920" cy="3936489"/>
            <a:chOff x="0" y="0"/>
            <a:chExt cx="3830560" cy="5248653"/>
          </a:xfrm>
        </p:grpSpPr>
        <p:grpSp>
          <p:nvGrpSpPr>
            <p:cNvPr id="20" name="Group 20"/>
            <p:cNvGrpSpPr/>
            <p:nvPr/>
          </p:nvGrpSpPr>
          <p:grpSpPr>
            <a:xfrm>
              <a:off x="182146" y="0"/>
              <a:ext cx="3461086" cy="3461086"/>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0944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4" name="Freeform 24"/>
            <p:cNvSpPr/>
            <p:nvPr/>
          </p:nvSpPr>
          <p:spPr>
            <a:xfrm>
              <a:off x="1052836"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5" name="Freeform 25"/>
            <p:cNvSpPr/>
            <p:nvPr/>
          </p:nvSpPr>
          <p:spPr>
            <a:xfrm>
              <a:off x="2383096"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6" name="Freeform 26"/>
            <p:cNvSpPr/>
            <p:nvPr/>
          </p:nvSpPr>
          <p:spPr>
            <a:xfrm>
              <a:off x="1716414"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7" name="TextBox 27"/>
            <p:cNvSpPr txBox="1"/>
            <p:nvPr/>
          </p:nvSpPr>
          <p:spPr>
            <a:xfrm>
              <a:off x="98252"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Love</a:t>
              </a:r>
            </a:p>
          </p:txBody>
        </p:sp>
        <p:sp>
          <p:nvSpPr>
            <p:cNvPr id="28" name="Freeform 28"/>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sp>
        <p:nvSpPr>
          <p:cNvPr id="29" name="TextBox 29"/>
          <p:cNvSpPr txBox="1"/>
          <p:nvPr/>
        </p:nvSpPr>
        <p:spPr>
          <a:xfrm>
            <a:off x="281827" y="2933187"/>
            <a:ext cx="8573528" cy="895985"/>
          </a:xfrm>
          <a:prstGeom prst="rect">
            <a:avLst/>
          </a:prstGeom>
        </p:spPr>
        <p:txBody>
          <a:bodyPr lIns="0" tIns="0" rIns="0" bIns="0" rtlCol="0" anchor="t">
            <a:spAutoFit/>
          </a:bodyPr>
          <a:lstStyle/>
          <a:p>
            <a:pPr algn="ctr">
              <a:lnSpc>
                <a:spcPts val="3639"/>
              </a:lnSpc>
            </a:pPr>
            <a:r>
              <a:rPr lang="en-US" sz="2599">
                <a:solidFill>
                  <a:srgbClr val="222544"/>
                </a:solidFill>
                <a:latin typeface="Montserrat School"/>
                <a:ea typeface="Montserrat School"/>
                <a:cs typeface="Montserrat School"/>
                <a:sym typeface="Montserrat School"/>
              </a:rPr>
              <a:t>“For nothing will be impossible with God.” </a:t>
            </a:r>
          </a:p>
          <a:p>
            <a:pPr algn="ctr">
              <a:lnSpc>
                <a:spcPts val="3639"/>
              </a:lnSpc>
            </a:pPr>
            <a:r>
              <a:rPr lang="en-US" sz="2599">
                <a:solidFill>
                  <a:srgbClr val="222544"/>
                </a:solidFill>
                <a:latin typeface="Montserrat School"/>
                <a:ea typeface="Montserrat School"/>
                <a:cs typeface="Montserrat School"/>
                <a:sym typeface="Montserrat School"/>
              </a:rPr>
              <a:t>Luke 1:37</a:t>
            </a:r>
          </a:p>
        </p:txBody>
      </p:sp>
      <p:sp>
        <p:nvSpPr>
          <p:cNvPr id="30" name="TextBox 30"/>
          <p:cNvSpPr txBox="1"/>
          <p:nvPr/>
        </p:nvSpPr>
        <p:spPr>
          <a:xfrm>
            <a:off x="281827" y="2295012"/>
            <a:ext cx="3460706"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Sunday’s Gospel</a:t>
            </a:r>
          </a:p>
        </p:txBody>
      </p:sp>
      <p:sp>
        <p:nvSpPr>
          <p:cNvPr id="31" name="TextBox 31"/>
          <p:cNvSpPr txBox="1"/>
          <p:nvPr/>
        </p:nvSpPr>
        <p:spPr>
          <a:xfrm>
            <a:off x="281827" y="3772022"/>
            <a:ext cx="202093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Reflection</a:t>
            </a:r>
          </a:p>
        </p:txBody>
      </p:sp>
      <p:sp>
        <p:nvSpPr>
          <p:cNvPr id="32" name="TextBox 32"/>
          <p:cNvSpPr txBox="1"/>
          <p:nvPr/>
        </p:nvSpPr>
        <p:spPr>
          <a:xfrm>
            <a:off x="281827" y="4400672"/>
            <a:ext cx="8573528" cy="5456555"/>
          </a:xfrm>
          <a:prstGeom prst="rect">
            <a:avLst/>
          </a:prstGeom>
        </p:spPr>
        <p:txBody>
          <a:bodyPr lIns="0" tIns="0" rIns="0" bIns="0" rtlCol="0" anchor="t">
            <a:spAutoFit/>
          </a:bodyPr>
          <a:lstStyle/>
          <a:p>
            <a:pPr algn="l">
              <a:lnSpc>
                <a:spcPts val="3220"/>
              </a:lnSpc>
            </a:pPr>
            <a:r>
              <a:rPr lang="en-US" sz="2300" dirty="0">
                <a:solidFill>
                  <a:srgbClr val="222544"/>
                </a:solidFill>
                <a:latin typeface="Montserrat School"/>
                <a:ea typeface="Montserrat School"/>
                <a:cs typeface="Montserrat School"/>
                <a:sym typeface="Montserrat School"/>
              </a:rPr>
              <a:t>In Sunday’s Gospel, the angel Gabriel tells Mary that she will become the mother of Jesus. Mary doesn't know everything that lies ahead, but she puts her trust in God.</a:t>
            </a:r>
          </a:p>
          <a:p>
            <a:pPr algn="l">
              <a:lnSpc>
                <a:spcPts val="3220"/>
              </a:lnSpc>
            </a:pPr>
            <a:r>
              <a:rPr lang="en-US" sz="2300" dirty="0">
                <a:solidFill>
                  <a:srgbClr val="222544"/>
                </a:solidFill>
                <a:latin typeface="Montserrat School"/>
                <a:ea typeface="Montserrat School"/>
                <a:cs typeface="Montserrat School"/>
                <a:sym typeface="Montserrat School"/>
              </a:rPr>
              <a:t>Today, the Church asks us to pray especially for expectant mothers.</a:t>
            </a:r>
          </a:p>
          <a:p>
            <a:pPr algn="l">
              <a:lnSpc>
                <a:spcPts val="2100"/>
              </a:lnSpc>
            </a:pPr>
            <a:endParaRPr lang="en-US" sz="2300" dirty="0">
              <a:solidFill>
                <a:srgbClr val="222544"/>
              </a:solidFill>
              <a:latin typeface="Montserrat School"/>
              <a:ea typeface="Montserrat School"/>
              <a:cs typeface="Montserrat School"/>
              <a:sym typeface="Montserrat School"/>
            </a:endParaRPr>
          </a:p>
          <a:p>
            <a:pPr algn="l">
              <a:lnSpc>
                <a:spcPts val="3220"/>
              </a:lnSpc>
            </a:pPr>
            <a:r>
              <a:rPr lang="en-US" sz="2300" dirty="0">
                <a:solidFill>
                  <a:srgbClr val="222544"/>
                </a:solidFill>
                <a:latin typeface="Montserrat School"/>
                <a:ea typeface="Montserrat School"/>
                <a:cs typeface="Montserrat School"/>
                <a:sym typeface="Montserrat School"/>
              </a:rPr>
              <a:t>Advent is a time of joyful waiting. But in Gaza, winter weather and shortages of food and medicine make life especially difficult for families with young children and babies.</a:t>
            </a:r>
          </a:p>
          <a:p>
            <a:pPr algn="l">
              <a:lnSpc>
                <a:spcPts val="3220"/>
              </a:lnSpc>
            </a:pPr>
            <a:r>
              <a:rPr lang="en-US" sz="2300" dirty="0">
                <a:solidFill>
                  <a:srgbClr val="222544"/>
                </a:solidFill>
                <a:latin typeface="Montserrat School"/>
                <a:ea typeface="Montserrat School"/>
                <a:cs typeface="Montserrat School"/>
                <a:sym typeface="Montserrat School"/>
              </a:rPr>
              <a:t>Yasmine is a young mum living with her family in a camp in Gaza. CAFOD's partners are working alongside families like Yasmine's, providing medical care and practical support. </a:t>
            </a:r>
          </a:p>
        </p:txBody>
      </p:sp>
      <p:sp>
        <p:nvSpPr>
          <p:cNvPr id="33" name="TextBox 33"/>
          <p:cNvSpPr txBox="1"/>
          <p:nvPr/>
        </p:nvSpPr>
        <p:spPr>
          <a:xfrm>
            <a:off x="539866" y="1095500"/>
            <a:ext cx="8057452" cy="931545"/>
          </a:xfrm>
          <a:prstGeom prst="rect">
            <a:avLst/>
          </a:prstGeom>
        </p:spPr>
        <p:txBody>
          <a:bodyPr lIns="0" tIns="0" rIns="0" bIns="0" rtlCol="0" anchor="t">
            <a:spAutoFit/>
          </a:bodyPr>
          <a:lstStyle/>
          <a:p>
            <a:pPr algn="ctr">
              <a:lnSpc>
                <a:spcPts val="3780"/>
              </a:lnSpc>
            </a:pPr>
            <a:r>
              <a:rPr lang="en-US" sz="2700" b="1">
                <a:solidFill>
                  <a:srgbClr val="222544"/>
                </a:solidFill>
                <a:latin typeface="Montserrat School Semi-Bold"/>
                <a:ea typeface="Montserrat School Semi-Bold"/>
                <a:cs typeface="Montserrat School Semi-Bold"/>
                <a:sym typeface="Montserrat School Semi-Bold"/>
              </a:rPr>
              <a:t>It’s the weekend!</a:t>
            </a:r>
          </a:p>
          <a:p>
            <a:pPr algn="ctr">
              <a:lnSpc>
                <a:spcPts val="3780"/>
              </a:lnSpc>
            </a:pPr>
            <a:r>
              <a:rPr lang="en-US" sz="2700" b="1">
                <a:solidFill>
                  <a:srgbClr val="222544"/>
                </a:solidFill>
                <a:latin typeface="Montserrat School Semi-Bold"/>
                <a:ea typeface="Montserrat School Semi-Bold"/>
                <a:cs typeface="Montserrat School Semi-Bold"/>
                <a:sym typeface="Montserrat School Semi-Bold"/>
              </a:rPr>
              <a:t>Special day of prayer for expectant mothers</a:t>
            </a:r>
          </a:p>
        </p:txBody>
      </p:sp>
      <p:sp>
        <p:nvSpPr>
          <p:cNvPr id="34" name="Freeform 34"/>
          <p:cNvSpPr/>
          <p:nvPr/>
        </p:nvSpPr>
        <p:spPr>
          <a:xfrm rot="3756885" flipV="1">
            <a:off x="9140905" y="2395019"/>
            <a:ext cx="1734407" cy="1047871"/>
          </a:xfrm>
          <a:custGeom>
            <a:avLst/>
            <a:gdLst/>
            <a:ahLst/>
            <a:cxnLst/>
            <a:rect l="l" t="t" r="r" b="b"/>
            <a:pathLst>
              <a:path w="1734407" h="1047871">
                <a:moveTo>
                  <a:pt x="0" y="1047871"/>
                </a:moveTo>
                <a:lnTo>
                  <a:pt x="1734407" y="1047871"/>
                </a:lnTo>
                <a:lnTo>
                  <a:pt x="1734407" y="0"/>
                </a:lnTo>
                <a:lnTo>
                  <a:pt x="0" y="0"/>
                </a:lnTo>
                <a:lnTo>
                  <a:pt x="0" y="1047871"/>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35" name="TextBox 35"/>
          <p:cNvSpPr txBox="1"/>
          <p:nvPr/>
        </p:nvSpPr>
        <p:spPr>
          <a:xfrm>
            <a:off x="9725503" y="1608722"/>
            <a:ext cx="4319062" cy="501372"/>
          </a:xfrm>
          <a:prstGeom prst="rect">
            <a:avLst/>
          </a:prstGeom>
        </p:spPr>
        <p:txBody>
          <a:bodyPr wrap="square" lIns="0" tIns="0" rIns="0" bIns="0" rtlCol="0" anchor="t">
            <a:spAutoFit/>
          </a:bodyPr>
          <a:lstStyle/>
          <a:p>
            <a:pPr algn="ctr">
              <a:lnSpc>
                <a:spcPts val="4080"/>
              </a:lnSpc>
              <a:spcBef>
                <a:spcPct val="0"/>
              </a:spcBef>
            </a:pPr>
            <a:r>
              <a:rPr lang="en-US" sz="2914" b="1" dirty="0">
                <a:solidFill>
                  <a:srgbClr val="222544"/>
                </a:solidFill>
                <a:latin typeface="Caveat Bold"/>
                <a:ea typeface="Caveat Bold"/>
                <a:cs typeface="Caveat Bold"/>
                <a:sym typeface="Caveat Bold"/>
              </a:rPr>
              <a:t>Yasmine, mother in Gaza</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rot="-5400000">
            <a:off x="11492989" y="518993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4"/>
                </a:ext>
              </a:extLst>
            </a:blip>
            <a:stretch>
              <a:fillRect l="-279" t="-171027" r="-1768" b="-487889"/>
            </a:stretch>
          </a:blipFill>
        </p:spPr>
        <p:txBody>
          <a:bodyPr/>
          <a:lstStyle/>
          <a:p>
            <a:endParaRPr lang="en-GB"/>
          </a:p>
        </p:txBody>
      </p:sp>
      <p:grpSp>
        <p:nvGrpSpPr>
          <p:cNvPr id="7" name="Group 7"/>
          <p:cNvGrpSpPr/>
          <p:nvPr/>
        </p:nvGrpSpPr>
        <p:grpSpPr>
          <a:xfrm>
            <a:off x="10488892" y="1813433"/>
            <a:ext cx="6402782" cy="3895415"/>
            <a:chOff x="0" y="0"/>
            <a:chExt cx="1095940" cy="666763"/>
          </a:xfrm>
        </p:grpSpPr>
        <p:sp>
          <p:nvSpPr>
            <p:cNvPr id="8" name="Freeform 8"/>
            <p:cNvSpPr/>
            <p:nvPr/>
          </p:nvSpPr>
          <p:spPr>
            <a:xfrm>
              <a:off x="0" y="0"/>
              <a:ext cx="1095940" cy="666763"/>
            </a:xfrm>
            <a:custGeom>
              <a:avLst/>
              <a:gdLst/>
              <a:ahLst/>
              <a:cxnLst/>
              <a:rect l="l" t="t" r="r" b="b"/>
              <a:pathLst>
                <a:path w="1095940" h="666763">
                  <a:moveTo>
                    <a:pt x="0" y="0"/>
                  </a:moveTo>
                  <a:lnTo>
                    <a:pt x="1095940" y="0"/>
                  </a:lnTo>
                  <a:lnTo>
                    <a:pt x="1095940" y="666763"/>
                  </a:lnTo>
                  <a:lnTo>
                    <a:pt x="0" y="666763"/>
                  </a:lnTo>
                  <a:close/>
                </a:path>
              </a:pathLst>
            </a:custGeom>
            <a:blipFill>
              <a:blip r:embed="rId5"/>
              <a:stretch>
                <a:fillRect t="-4789" b="-4789"/>
              </a:stretch>
            </a:blipFill>
          </p:spPr>
          <p:txBody>
            <a:bodyPr/>
            <a:lstStyle/>
            <a:p>
              <a:endParaRPr lang="en-GB"/>
            </a:p>
          </p:txBody>
        </p:sp>
      </p:grpSp>
      <p:grpSp>
        <p:nvGrpSpPr>
          <p:cNvPr id="9" name="Group 9"/>
          <p:cNvGrpSpPr/>
          <p:nvPr/>
        </p:nvGrpSpPr>
        <p:grpSpPr>
          <a:xfrm>
            <a:off x="-849805" y="-234640"/>
            <a:ext cx="11999999" cy="1212401"/>
            <a:chOff x="0" y="0"/>
            <a:chExt cx="15999999" cy="1616535"/>
          </a:xfrm>
        </p:grpSpPr>
        <p:grpSp>
          <p:nvGrpSpPr>
            <p:cNvPr id="10" name="Group 10"/>
            <p:cNvGrpSpPr/>
            <p:nvPr/>
          </p:nvGrpSpPr>
          <p:grpSpPr>
            <a:xfrm>
              <a:off x="0" y="0"/>
              <a:ext cx="15999999" cy="1616535"/>
              <a:chOff x="0" y="0"/>
              <a:chExt cx="3160494" cy="319316"/>
            </a:xfrm>
          </p:grpSpPr>
          <p:sp>
            <p:nvSpPr>
              <p:cNvPr id="11" name="Freeform 11"/>
              <p:cNvSpPr/>
              <p:nvPr/>
            </p:nvSpPr>
            <p:spPr>
              <a:xfrm>
                <a:off x="0" y="0"/>
                <a:ext cx="3160494" cy="319316"/>
              </a:xfrm>
              <a:custGeom>
                <a:avLst/>
                <a:gdLst/>
                <a:ahLst/>
                <a:cxnLst/>
                <a:rect l="l" t="t" r="r" b="b"/>
                <a:pathLst>
                  <a:path w="3160494" h="319316">
                    <a:moveTo>
                      <a:pt x="2957294" y="0"/>
                    </a:moveTo>
                    <a:cubicBezTo>
                      <a:pt x="3069518" y="0"/>
                      <a:pt x="3160494" y="71481"/>
                      <a:pt x="3160494" y="159658"/>
                    </a:cubicBezTo>
                    <a:cubicBezTo>
                      <a:pt x="3160494" y="247834"/>
                      <a:pt x="3069518" y="319316"/>
                      <a:pt x="2957294" y="319316"/>
                    </a:cubicBezTo>
                    <a:lnTo>
                      <a:pt x="203200" y="319316"/>
                    </a:lnTo>
                    <a:cubicBezTo>
                      <a:pt x="90976" y="319316"/>
                      <a:pt x="0" y="247834"/>
                      <a:pt x="0" y="159658"/>
                    </a:cubicBezTo>
                    <a:cubicBezTo>
                      <a:pt x="0" y="71481"/>
                      <a:pt x="90976" y="0"/>
                      <a:pt x="203200" y="0"/>
                    </a:cubicBezTo>
                    <a:close/>
                  </a:path>
                </a:pathLst>
              </a:custGeom>
              <a:solidFill>
                <a:srgbClr val="222544"/>
              </a:solidFill>
            </p:spPr>
            <p:txBody>
              <a:bodyPr/>
              <a:lstStyle/>
              <a:p>
                <a:endParaRPr lang="en-GB"/>
              </a:p>
            </p:txBody>
          </p:sp>
          <p:sp>
            <p:nvSpPr>
              <p:cNvPr id="12" name="TextBox 12"/>
              <p:cNvSpPr txBox="1"/>
              <p:nvPr/>
            </p:nvSpPr>
            <p:spPr>
              <a:xfrm>
                <a:off x="0" y="-38100"/>
                <a:ext cx="3160494" cy="357416"/>
              </a:xfrm>
              <a:prstGeom prst="rect">
                <a:avLst/>
              </a:prstGeom>
            </p:spPr>
            <p:txBody>
              <a:bodyPr lIns="50800" tIns="50800" rIns="50800" bIns="50800" rtlCol="0" anchor="ctr"/>
              <a:lstStyle/>
              <a:p>
                <a:pPr algn="ctr">
                  <a:lnSpc>
                    <a:spcPts val="2659"/>
                  </a:lnSpc>
                </a:pPr>
                <a:endParaRPr/>
              </a:p>
            </p:txBody>
          </p:sp>
        </p:grpSp>
        <p:sp>
          <p:nvSpPr>
            <p:cNvPr id="13" name="Freeform 13"/>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4" name="TextBox 14"/>
            <p:cNvSpPr txBox="1"/>
            <p:nvPr/>
          </p:nvSpPr>
          <p:spPr>
            <a:xfrm>
              <a:off x="1826614" y="605329"/>
              <a:ext cx="14173385"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Sunday 20 December - Fourth Sunday of Advent</a:t>
              </a:r>
            </a:p>
          </p:txBody>
        </p:sp>
      </p:grpSp>
      <p:grpSp>
        <p:nvGrpSpPr>
          <p:cNvPr id="15" name="Group 15"/>
          <p:cNvGrpSpPr/>
          <p:nvPr/>
        </p:nvGrpSpPr>
        <p:grpSpPr>
          <a:xfrm>
            <a:off x="15297383" y="7375040"/>
            <a:ext cx="2872920" cy="3936489"/>
            <a:chOff x="0" y="0"/>
            <a:chExt cx="3830560" cy="5248653"/>
          </a:xfrm>
        </p:grpSpPr>
        <p:grpSp>
          <p:nvGrpSpPr>
            <p:cNvPr id="16" name="Group 16"/>
            <p:cNvGrpSpPr/>
            <p:nvPr/>
          </p:nvGrpSpPr>
          <p:grpSpPr>
            <a:xfrm>
              <a:off x="182146" y="0"/>
              <a:ext cx="3461086" cy="3461086"/>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18" name="TextBox 1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9" name="Freeform 19"/>
            <p:cNvSpPr/>
            <p:nvPr/>
          </p:nvSpPr>
          <p:spPr>
            <a:xfrm>
              <a:off x="40944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0" name="Freeform 20"/>
            <p:cNvSpPr/>
            <p:nvPr/>
          </p:nvSpPr>
          <p:spPr>
            <a:xfrm>
              <a:off x="1052836"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1" name="Freeform 21"/>
            <p:cNvSpPr/>
            <p:nvPr/>
          </p:nvSpPr>
          <p:spPr>
            <a:xfrm>
              <a:off x="2383096"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2" name="Freeform 22"/>
            <p:cNvSpPr/>
            <p:nvPr/>
          </p:nvSpPr>
          <p:spPr>
            <a:xfrm>
              <a:off x="1716414"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3" name="TextBox 23"/>
            <p:cNvSpPr txBox="1"/>
            <p:nvPr/>
          </p:nvSpPr>
          <p:spPr>
            <a:xfrm>
              <a:off x="98252"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Love</a:t>
              </a:r>
            </a:p>
          </p:txBody>
        </p:sp>
        <p:sp>
          <p:nvSpPr>
            <p:cNvPr id="24" name="Freeform 24"/>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grpSp>
      <p:sp>
        <p:nvSpPr>
          <p:cNvPr id="25" name="Freeform 25"/>
          <p:cNvSpPr/>
          <p:nvPr/>
        </p:nvSpPr>
        <p:spPr>
          <a:xfrm rot="-1981434">
            <a:off x="9028499" y="-839595"/>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4"/>
                </a:ext>
              </a:extLst>
            </a:blip>
            <a:stretch>
              <a:fillRect l="-238232" t="-16109" b="-233656"/>
            </a:stretch>
          </a:blipFill>
        </p:spPr>
        <p:txBody>
          <a:bodyPr/>
          <a:lstStyle/>
          <a:p>
            <a:endParaRPr lang="en-GB"/>
          </a:p>
        </p:txBody>
      </p:sp>
      <p:sp>
        <p:nvSpPr>
          <p:cNvPr id="26" name="Freeform 26"/>
          <p:cNvSpPr/>
          <p:nvPr/>
        </p:nvSpPr>
        <p:spPr>
          <a:xfrm>
            <a:off x="13122144" y="5708848"/>
            <a:ext cx="2668716" cy="2668716"/>
          </a:xfrm>
          <a:custGeom>
            <a:avLst/>
            <a:gdLst/>
            <a:ahLst/>
            <a:cxnLst/>
            <a:rect l="l" t="t" r="r" b="b"/>
            <a:pathLst>
              <a:path w="2668716" h="2668716">
                <a:moveTo>
                  <a:pt x="0" y="0"/>
                </a:moveTo>
                <a:lnTo>
                  <a:pt x="2668715" y="0"/>
                </a:lnTo>
                <a:lnTo>
                  <a:pt x="2668715" y="2668715"/>
                </a:lnTo>
                <a:lnTo>
                  <a:pt x="0" y="2668715"/>
                </a:lnTo>
                <a:lnTo>
                  <a:pt x="0" y="0"/>
                </a:lnTo>
                <a:close/>
              </a:path>
            </a:pathLst>
          </a:custGeom>
          <a:blipFill>
            <a:blip r:embed="rId10"/>
            <a:stretch>
              <a:fillRect/>
            </a:stretch>
          </a:blipFill>
        </p:spPr>
        <p:txBody>
          <a:bodyPr/>
          <a:lstStyle/>
          <a:p>
            <a:endParaRPr lang="en-GB"/>
          </a:p>
        </p:txBody>
      </p:sp>
      <p:sp>
        <p:nvSpPr>
          <p:cNvPr id="27" name="TextBox 27"/>
          <p:cNvSpPr txBox="1"/>
          <p:nvPr/>
        </p:nvSpPr>
        <p:spPr>
          <a:xfrm>
            <a:off x="287840" y="7414600"/>
            <a:ext cx="1483370"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Mission</a:t>
            </a:r>
          </a:p>
        </p:txBody>
      </p:sp>
      <p:sp>
        <p:nvSpPr>
          <p:cNvPr id="28" name="TextBox 28"/>
          <p:cNvSpPr txBox="1"/>
          <p:nvPr/>
        </p:nvSpPr>
        <p:spPr>
          <a:xfrm>
            <a:off x="287015" y="4837135"/>
            <a:ext cx="8092520" cy="2491740"/>
          </a:xfrm>
          <a:prstGeom prst="rect">
            <a:avLst/>
          </a:prstGeom>
        </p:spPr>
        <p:txBody>
          <a:bodyPr lIns="0" tIns="0" rIns="0" bIns="0" rtlCol="0" anchor="t">
            <a:spAutoFit/>
          </a:bodyPr>
          <a:lstStyle/>
          <a:p>
            <a:pPr algn="l">
              <a:lnSpc>
                <a:spcPts val="3359"/>
              </a:lnSpc>
            </a:pPr>
            <a:r>
              <a:rPr lang="en-US" sz="2400" dirty="0">
                <a:solidFill>
                  <a:srgbClr val="222544"/>
                </a:solidFill>
                <a:latin typeface="Montserrat School"/>
                <a:ea typeface="Montserrat School"/>
                <a:cs typeface="Montserrat School"/>
                <a:sym typeface="Montserrat School"/>
              </a:rPr>
              <a:t>God of love,</a:t>
            </a:r>
          </a:p>
          <a:p>
            <a:pPr algn="l">
              <a:lnSpc>
                <a:spcPts val="3359"/>
              </a:lnSpc>
            </a:pPr>
            <a:r>
              <a:rPr lang="en-US" sz="2400" dirty="0">
                <a:solidFill>
                  <a:srgbClr val="222544"/>
                </a:solidFill>
                <a:latin typeface="Montserrat School"/>
                <a:ea typeface="Montserrat School"/>
                <a:cs typeface="Montserrat School"/>
                <a:sym typeface="Montserrat School"/>
              </a:rPr>
              <a:t>we pray for expectant mothers</a:t>
            </a:r>
          </a:p>
          <a:p>
            <a:pPr algn="l">
              <a:lnSpc>
                <a:spcPts val="3359"/>
              </a:lnSpc>
            </a:pPr>
            <a:r>
              <a:rPr lang="en-US" sz="2400" dirty="0">
                <a:solidFill>
                  <a:srgbClr val="222544"/>
                </a:solidFill>
                <a:latin typeface="Montserrat School"/>
                <a:ea typeface="Montserrat School"/>
                <a:cs typeface="Montserrat School"/>
                <a:sym typeface="Montserrat School"/>
              </a:rPr>
              <a:t>and families around the world.</a:t>
            </a:r>
          </a:p>
          <a:p>
            <a:pPr algn="l">
              <a:lnSpc>
                <a:spcPts val="3359"/>
              </a:lnSpc>
            </a:pPr>
            <a:r>
              <a:rPr lang="en-US" sz="2400" dirty="0">
                <a:solidFill>
                  <a:srgbClr val="222544"/>
                </a:solidFill>
                <a:latin typeface="Montserrat School"/>
                <a:ea typeface="Montserrat School"/>
                <a:cs typeface="Montserrat School"/>
                <a:sym typeface="Montserrat School"/>
              </a:rPr>
              <a:t>Give them hope, strength and courage,</a:t>
            </a:r>
          </a:p>
          <a:p>
            <a:pPr algn="l">
              <a:lnSpc>
                <a:spcPts val="3359"/>
              </a:lnSpc>
            </a:pPr>
            <a:r>
              <a:rPr lang="en-US" sz="2400" dirty="0">
                <a:solidFill>
                  <a:srgbClr val="222544"/>
                </a:solidFill>
                <a:latin typeface="Montserrat School"/>
                <a:ea typeface="Montserrat School"/>
                <a:cs typeface="Montserrat School"/>
                <a:sym typeface="Montserrat School"/>
              </a:rPr>
              <a:t>and surround them with your love and care.</a:t>
            </a:r>
          </a:p>
          <a:p>
            <a:pPr algn="l">
              <a:lnSpc>
                <a:spcPts val="3359"/>
              </a:lnSpc>
            </a:pPr>
            <a:r>
              <a:rPr lang="en-US" sz="2400" dirty="0">
                <a:solidFill>
                  <a:srgbClr val="222544"/>
                </a:solidFill>
                <a:latin typeface="Montserrat School"/>
                <a:ea typeface="Montserrat School"/>
                <a:cs typeface="Montserrat School"/>
                <a:sym typeface="Montserrat School"/>
              </a:rPr>
              <a:t>Amen.</a:t>
            </a:r>
          </a:p>
        </p:txBody>
      </p:sp>
      <p:sp>
        <p:nvSpPr>
          <p:cNvPr id="29" name="TextBox 29"/>
          <p:cNvSpPr txBox="1"/>
          <p:nvPr/>
        </p:nvSpPr>
        <p:spPr>
          <a:xfrm>
            <a:off x="287015" y="1119303"/>
            <a:ext cx="174158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Respond</a:t>
            </a:r>
          </a:p>
        </p:txBody>
      </p:sp>
      <p:sp>
        <p:nvSpPr>
          <p:cNvPr id="30" name="TextBox 30"/>
          <p:cNvSpPr txBox="1"/>
          <p:nvPr/>
        </p:nvSpPr>
        <p:spPr>
          <a:xfrm>
            <a:off x="287015" y="7890850"/>
            <a:ext cx="8606870" cy="24917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Continue to pray for expectant mothers and babies around the world, especially from families facing difficult circumstances.</a:t>
            </a:r>
          </a:p>
          <a:p>
            <a:pPr algn="l">
              <a:lnSpc>
                <a:spcPts val="3359"/>
              </a:lnSpc>
            </a:pPr>
            <a:r>
              <a:rPr lang="en-US" sz="2400">
                <a:solidFill>
                  <a:srgbClr val="222544"/>
                </a:solidFill>
                <a:latin typeface="Montserrat School"/>
                <a:ea typeface="Montserrat School"/>
                <a:cs typeface="Montserrat School"/>
                <a:sym typeface="Montserrat School"/>
              </a:rPr>
              <a:t>Could your school or family of schools work together to fundraise for a </a:t>
            </a:r>
            <a:r>
              <a:rPr lang="en-US" sz="2400" b="1" u="sng">
                <a:solidFill>
                  <a:srgbClr val="222544"/>
                </a:solidFill>
                <a:latin typeface="Montserrat School Semi-Bold"/>
                <a:ea typeface="Montserrat School Semi-Bold"/>
                <a:cs typeface="Montserrat School Semi-Bold"/>
                <a:sym typeface="Montserrat School Semi-Bold"/>
                <a:hlinkClick r:id="rId11" tooltip="https://worldgifts.cafod.org.uk/products/health-clinic-for-schools"/>
              </a:rPr>
              <a:t>Health Clinic World Gift (£4000)?</a:t>
            </a:r>
          </a:p>
          <a:p>
            <a:pPr algn="l">
              <a:lnSpc>
                <a:spcPts val="3359"/>
              </a:lnSpc>
            </a:pPr>
            <a:endParaRPr lang="en-US" sz="2400" b="1" u="sng">
              <a:solidFill>
                <a:srgbClr val="222544"/>
              </a:solidFill>
              <a:latin typeface="Montserrat School Semi-Bold"/>
              <a:ea typeface="Montserrat School Semi-Bold"/>
              <a:cs typeface="Montserrat School Semi-Bold"/>
              <a:sym typeface="Montserrat School Semi-Bold"/>
              <a:hlinkClick r:id="rId11" tooltip="https://worldgifts.cafod.org.uk/products/health-clinic-for-schools"/>
            </a:endParaRPr>
          </a:p>
        </p:txBody>
      </p:sp>
      <p:sp>
        <p:nvSpPr>
          <p:cNvPr id="31" name="TextBox 31"/>
          <p:cNvSpPr txBox="1"/>
          <p:nvPr/>
        </p:nvSpPr>
        <p:spPr>
          <a:xfrm>
            <a:off x="9439062" y="7009448"/>
            <a:ext cx="4047377" cy="2899998"/>
          </a:xfrm>
          <a:prstGeom prst="rect">
            <a:avLst/>
          </a:prstGeom>
        </p:spPr>
        <p:txBody>
          <a:bodyPr lIns="0" tIns="0" rIns="0" bIns="0" rtlCol="0" anchor="t">
            <a:spAutoFit/>
          </a:bodyPr>
          <a:lstStyle/>
          <a:p>
            <a:pPr algn="l">
              <a:lnSpc>
                <a:spcPts val="3312"/>
              </a:lnSpc>
            </a:pPr>
            <a:r>
              <a:rPr lang="en-US" sz="2366">
                <a:solidFill>
                  <a:srgbClr val="222544"/>
                </a:solidFill>
                <a:latin typeface="Montserrat School"/>
                <a:ea typeface="Montserrat School"/>
                <a:cs typeface="Montserrat School"/>
                <a:sym typeface="Montserrat School"/>
              </a:rPr>
              <a:t>This gift can make an enormous difference to communities with important medicines, medical equipment and helps keep the clinic ambulance runni</a:t>
            </a:r>
            <a:r>
              <a:rPr lang="en-US" sz="2366" u="none">
                <a:solidFill>
                  <a:srgbClr val="222544"/>
                </a:solidFill>
                <a:latin typeface="Montserrat School"/>
                <a:ea typeface="Montserrat School"/>
                <a:cs typeface="Montserrat School"/>
                <a:sym typeface="Montserrat School"/>
              </a:rPr>
              <a:t>ng!</a:t>
            </a:r>
          </a:p>
        </p:txBody>
      </p:sp>
      <p:sp>
        <p:nvSpPr>
          <p:cNvPr id="32" name="Freeform 32"/>
          <p:cNvSpPr/>
          <p:nvPr/>
        </p:nvSpPr>
        <p:spPr>
          <a:xfrm rot="-3547925" flipV="1">
            <a:off x="13149590" y="8631834"/>
            <a:ext cx="1734407" cy="1047871"/>
          </a:xfrm>
          <a:custGeom>
            <a:avLst/>
            <a:gdLst/>
            <a:ahLst/>
            <a:cxnLst/>
            <a:rect l="l" t="t" r="r" b="b"/>
            <a:pathLst>
              <a:path w="1734407" h="1047871">
                <a:moveTo>
                  <a:pt x="0" y="1047871"/>
                </a:moveTo>
                <a:lnTo>
                  <a:pt x="1734406" y="1047871"/>
                </a:lnTo>
                <a:lnTo>
                  <a:pt x="1734406" y="0"/>
                </a:lnTo>
                <a:lnTo>
                  <a:pt x="0" y="0"/>
                </a:lnTo>
                <a:lnTo>
                  <a:pt x="0" y="1047871"/>
                </a:lnTo>
                <a:close/>
              </a:path>
            </a:pathLst>
          </a:custGeom>
          <a:blipFill>
            <a:blip>
              <a:extLst>
                <a:ext uri="{96DAC541-7B7A-43D3-8B79-37D633B846F1}">
                  <asvg:svgBlip xmlns:asvg="http://schemas.microsoft.com/office/drawing/2016/SVG/main" r:embed="rId12"/>
                </a:ext>
              </a:extLst>
            </a:blip>
            <a:stretch>
              <a:fillRect/>
            </a:stretch>
          </a:blipFill>
        </p:spPr>
        <p:txBody>
          <a:bodyPr/>
          <a:lstStyle/>
          <a:p>
            <a:endParaRPr lang="en-GB"/>
          </a:p>
        </p:txBody>
      </p:sp>
      <p:sp>
        <p:nvSpPr>
          <p:cNvPr id="33" name="TextBox 33"/>
          <p:cNvSpPr txBox="1"/>
          <p:nvPr/>
        </p:nvSpPr>
        <p:spPr>
          <a:xfrm>
            <a:off x="287840" y="1595553"/>
            <a:ext cx="8338898" cy="3019160"/>
          </a:xfrm>
          <a:prstGeom prst="rect">
            <a:avLst/>
          </a:prstGeom>
        </p:spPr>
        <p:txBody>
          <a:bodyPr lIns="0" tIns="0" rIns="0" bIns="0" rtlCol="0" anchor="t">
            <a:spAutoFit/>
          </a:bodyPr>
          <a:lstStyle/>
          <a:p>
            <a:pPr algn="l">
              <a:lnSpc>
                <a:spcPts val="3359"/>
              </a:lnSpc>
            </a:pPr>
            <a:r>
              <a:rPr lang="en-US" sz="2400" dirty="0">
                <a:solidFill>
                  <a:srgbClr val="222544"/>
                </a:solidFill>
                <a:latin typeface="Montserrat School"/>
                <a:ea typeface="Montserrat School"/>
                <a:cs typeface="Montserrat School"/>
                <a:sym typeface="Montserrat School"/>
              </a:rPr>
              <a:t>Pray a decade of the Rosary for expectant mothers and babies. Pray one Our Father, Ten Hail </a:t>
            </a:r>
            <a:r>
              <a:rPr lang="en-US" sz="2400" dirty="0" err="1">
                <a:solidFill>
                  <a:srgbClr val="222544"/>
                </a:solidFill>
                <a:latin typeface="Montserrat School"/>
                <a:ea typeface="Montserrat School"/>
                <a:cs typeface="Montserrat School"/>
                <a:sym typeface="Montserrat School"/>
              </a:rPr>
              <a:t>Marys</a:t>
            </a:r>
            <a:r>
              <a:rPr lang="en-US" sz="2400" dirty="0">
                <a:solidFill>
                  <a:srgbClr val="222544"/>
                </a:solidFill>
                <a:latin typeface="Montserrat School"/>
                <a:ea typeface="Montserrat School"/>
                <a:cs typeface="Montserrat School"/>
                <a:sym typeface="Montserrat School"/>
              </a:rPr>
              <a:t> and the Glory Be prayer.</a:t>
            </a:r>
          </a:p>
          <a:p>
            <a:pPr algn="l">
              <a:lnSpc>
                <a:spcPts val="3359"/>
              </a:lnSpc>
            </a:pPr>
            <a:r>
              <a:rPr lang="en-US" sz="2400" dirty="0">
                <a:solidFill>
                  <a:srgbClr val="222544"/>
                </a:solidFill>
                <a:latin typeface="Montserrat School"/>
                <a:ea typeface="Montserrat School"/>
                <a:cs typeface="Montserrat School"/>
                <a:sym typeface="Montserrat School"/>
              </a:rPr>
              <a:t>You can use rosary beads, a piece of string and tie your own prayer knots or simply use your fingers</a:t>
            </a:r>
            <a:r>
              <a:rPr lang="en-US" sz="2400" u="none" dirty="0">
                <a:solidFill>
                  <a:srgbClr val="222544"/>
                </a:solidFill>
                <a:latin typeface="Montserrat School"/>
                <a:ea typeface="Montserrat School"/>
                <a:cs typeface="Montserrat School"/>
                <a:sym typeface="Montserrat School"/>
              </a:rPr>
              <a:t> </a:t>
            </a:r>
            <a:r>
              <a:rPr lang="en-US" sz="2400" dirty="0">
                <a:solidFill>
                  <a:srgbClr val="222544"/>
                </a:solidFill>
                <a:latin typeface="Montserrat School"/>
                <a:ea typeface="Montserrat School"/>
                <a:cs typeface="Montserrat School"/>
                <a:sym typeface="Montserrat School"/>
              </a:rPr>
              <a:t>to help you keep cou</a:t>
            </a:r>
            <a:r>
              <a:rPr lang="en-US" sz="2400" u="none" dirty="0">
                <a:solidFill>
                  <a:srgbClr val="222544"/>
                </a:solidFill>
                <a:latin typeface="Montserrat School"/>
                <a:ea typeface="Montserrat School"/>
                <a:cs typeface="Montserrat School"/>
                <a:sym typeface="Montserrat School"/>
              </a:rPr>
              <a:t>nt the Hail </a:t>
            </a:r>
            <a:r>
              <a:rPr lang="en-US" sz="2400" u="none" dirty="0" err="1">
                <a:solidFill>
                  <a:srgbClr val="222544"/>
                </a:solidFill>
                <a:latin typeface="Montserrat School"/>
                <a:ea typeface="Montserrat School"/>
                <a:cs typeface="Montserrat School"/>
                <a:sym typeface="Montserrat School"/>
              </a:rPr>
              <a:t>Marys</a:t>
            </a:r>
            <a:r>
              <a:rPr lang="en-US" sz="2400" dirty="0">
                <a:solidFill>
                  <a:srgbClr val="222544"/>
                </a:solidFill>
                <a:latin typeface="Montserrat School"/>
                <a:ea typeface="Montserrat School"/>
                <a:cs typeface="Montserrat School"/>
                <a:sym typeface="Montserrat School"/>
              </a:rPr>
              <a:t>.</a:t>
            </a:r>
          </a:p>
          <a:p>
            <a:pPr algn="l">
              <a:lnSpc>
                <a:spcPts val="3359"/>
              </a:lnSpc>
            </a:pPr>
            <a:endParaRPr lang="en-US" sz="2400" dirty="0">
              <a:solidFill>
                <a:srgbClr val="222544"/>
              </a:solidFill>
              <a:latin typeface="Montserrat School"/>
              <a:ea typeface="Montserrat School"/>
              <a:cs typeface="Montserrat School"/>
              <a:sym typeface="Montserrat School"/>
            </a:endParaRPr>
          </a:p>
        </p:txBody>
      </p:sp>
      <p:sp>
        <p:nvSpPr>
          <p:cNvPr id="34" name="TextBox 34"/>
          <p:cNvSpPr txBox="1"/>
          <p:nvPr/>
        </p:nvSpPr>
        <p:spPr>
          <a:xfrm>
            <a:off x="287015" y="4360885"/>
            <a:ext cx="3808862"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Let us pray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10022651" y="2895622"/>
            <a:ext cx="7386699" cy="5087488"/>
            <a:chOff x="0" y="0"/>
            <a:chExt cx="1318249" cy="907926"/>
          </a:xfrm>
        </p:grpSpPr>
        <p:sp>
          <p:nvSpPr>
            <p:cNvPr id="7" name="Freeform 7"/>
            <p:cNvSpPr/>
            <p:nvPr/>
          </p:nvSpPr>
          <p:spPr>
            <a:xfrm>
              <a:off x="0" y="0"/>
              <a:ext cx="1318249" cy="907926"/>
            </a:xfrm>
            <a:custGeom>
              <a:avLst/>
              <a:gdLst/>
              <a:ahLst/>
              <a:cxnLst/>
              <a:rect l="l" t="t" r="r" b="b"/>
              <a:pathLst>
                <a:path w="1318249" h="907926">
                  <a:moveTo>
                    <a:pt x="0" y="0"/>
                  </a:moveTo>
                  <a:lnTo>
                    <a:pt x="1318249" y="0"/>
                  </a:lnTo>
                  <a:lnTo>
                    <a:pt x="1318249" y="907926"/>
                  </a:lnTo>
                  <a:lnTo>
                    <a:pt x="0" y="907926"/>
                  </a:lnTo>
                  <a:close/>
                </a:path>
              </a:pathLst>
            </a:custGeom>
            <a:blipFill>
              <a:blip r:embed="rId4"/>
              <a:stretch>
                <a:fillRect l="-1655" r="-1655"/>
              </a:stretch>
            </a:blipFill>
          </p:spPr>
          <p:txBody>
            <a:bodyPr/>
            <a:lstStyle/>
            <a:p>
              <a:endParaRPr lang="en-GB"/>
            </a:p>
          </p:txBody>
        </p:sp>
      </p:grpSp>
      <p:sp>
        <p:nvSpPr>
          <p:cNvPr id="8" name="Freeform 8"/>
          <p:cNvSpPr/>
          <p:nvPr/>
        </p:nvSpPr>
        <p:spPr>
          <a:xfrm rot="-5400000">
            <a:off x="11492989" y="518993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5"/>
                </a:ext>
              </a:extLst>
            </a:blip>
            <a:stretch>
              <a:fillRect l="-279" t="-171027" r="-1768" b="-487889"/>
            </a:stretch>
          </a:blipFill>
        </p:spPr>
        <p:txBody>
          <a:bodyPr/>
          <a:lstStyle/>
          <a:p>
            <a:endParaRPr lang="en-GB"/>
          </a:p>
        </p:txBody>
      </p:sp>
      <p:grpSp>
        <p:nvGrpSpPr>
          <p:cNvPr id="9" name="Group 9"/>
          <p:cNvGrpSpPr/>
          <p:nvPr/>
        </p:nvGrpSpPr>
        <p:grpSpPr>
          <a:xfrm>
            <a:off x="-849805" y="-234640"/>
            <a:ext cx="12431102" cy="1261816"/>
            <a:chOff x="0" y="0"/>
            <a:chExt cx="16574803" cy="1682422"/>
          </a:xfrm>
        </p:grpSpPr>
        <p:grpSp>
          <p:nvGrpSpPr>
            <p:cNvPr id="10" name="Group 10"/>
            <p:cNvGrpSpPr/>
            <p:nvPr/>
          </p:nvGrpSpPr>
          <p:grpSpPr>
            <a:xfrm>
              <a:off x="0" y="0"/>
              <a:ext cx="15623431" cy="1682422"/>
              <a:chOff x="0" y="0"/>
              <a:chExt cx="3086110" cy="332330"/>
            </a:xfrm>
          </p:grpSpPr>
          <p:sp>
            <p:nvSpPr>
              <p:cNvPr id="11" name="Freeform 11"/>
              <p:cNvSpPr/>
              <p:nvPr/>
            </p:nvSpPr>
            <p:spPr>
              <a:xfrm>
                <a:off x="0" y="0"/>
                <a:ext cx="3086110" cy="332330"/>
              </a:xfrm>
              <a:custGeom>
                <a:avLst/>
                <a:gdLst/>
                <a:ahLst/>
                <a:cxnLst/>
                <a:rect l="l" t="t" r="r" b="b"/>
                <a:pathLst>
                  <a:path w="3086110" h="332330">
                    <a:moveTo>
                      <a:pt x="2882910" y="0"/>
                    </a:moveTo>
                    <a:cubicBezTo>
                      <a:pt x="2995134" y="0"/>
                      <a:pt x="3086110" y="74395"/>
                      <a:pt x="3086110" y="166165"/>
                    </a:cubicBezTo>
                    <a:cubicBezTo>
                      <a:pt x="3086110" y="257936"/>
                      <a:pt x="2995134" y="332330"/>
                      <a:pt x="2882910" y="332330"/>
                    </a:cubicBezTo>
                    <a:lnTo>
                      <a:pt x="203200" y="332330"/>
                    </a:lnTo>
                    <a:cubicBezTo>
                      <a:pt x="90976" y="332330"/>
                      <a:pt x="0" y="257936"/>
                      <a:pt x="0" y="166165"/>
                    </a:cubicBezTo>
                    <a:cubicBezTo>
                      <a:pt x="0" y="74395"/>
                      <a:pt x="90976" y="0"/>
                      <a:pt x="203200" y="0"/>
                    </a:cubicBezTo>
                    <a:close/>
                  </a:path>
                </a:pathLst>
              </a:custGeom>
              <a:solidFill>
                <a:srgbClr val="222544"/>
              </a:solidFill>
            </p:spPr>
            <p:txBody>
              <a:bodyPr/>
              <a:lstStyle/>
              <a:p>
                <a:endParaRPr lang="en-GB"/>
              </a:p>
            </p:txBody>
          </p:sp>
          <p:sp>
            <p:nvSpPr>
              <p:cNvPr id="12" name="TextBox 12"/>
              <p:cNvSpPr txBox="1"/>
              <p:nvPr/>
            </p:nvSpPr>
            <p:spPr>
              <a:xfrm>
                <a:off x="0" y="-38100"/>
                <a:ext cx="3086110" cy="370430"/>
              </a:xfrm>
              <a:prstGeom prst="rect">
                <a:avLst/>
              </a:prstGeom>
            </p:spPr>
            <p:txBody>
              <a:bodyPr lIns="50800" tIns="50800" rIns="50800" bIns="50800" rtlCol="0" anchor="ctr"/>
              <a:lstStyle/>
              <a:p>
                <a:pPr algn="l">
                  <a:lnSpc>
                    <a:spcPts val="2659"/>
                  </a:lnSpc>
                </a:pPr>
                <a:endParaRPr/>
              </a:p>
            </p:txBody>
          </p:sp>
        </p:grpSp>
        <p:sp>
          <p:nvSpPr>
            <p:cNvPr id="13" name="Freeform 13"/>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4" name="TextBox 14"/>
            <p:cNvSpPr txBox="1"/>
            <p:nvPr/>
          </p:nvSpPr>
          <p:spPr>
            <a:xfrm>
              <a:off x="1826614" y="605329"/>
              <a:ext cx="14748189"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Monday 21 December - Fourth week of Advent </a:t>
              </a:r>
            </a:p>
          </p:txBody>
        </p:sp>
      </p:grpSp>
      <p:sp>
        <p:nvSpPr>
          <p:cNvPr id="15" name="Freeform 15"/>
          <p:cNvSpPr/>
          <p:nvPr/>
        </p:nvSpPr>
        <p:spPr>
          <a:xfrm rot="-2924229" flipH="1">
            <a:off x="10123047" y="7410139"/>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5"/>
                </a:ext>
              </a:extLst>
            </a:blip>
            <a:stretch>
              <a:fillRect l="-98048" t="-13842" r="-87464" b="-186699"/>
            </a:stretch>
          </a:blipFill>
        </p:spPr>
        <p:txBody>
          <a:bodyPr/>
          <a:lstStyle/>
          <a:p>
            <a:endParaRPr lang="en-GB"/>
          </a:p>
        </p:txBody>
      </p:sp>
      <p:grpSp>
        <p:nvGrpSpPr>
          <p:cNvPr id="16" name="Group 16"/>
          <p:cNvGrpSpPr/>
          <p:nvPr/>
        </p:nvGrpSpPr>
        <p:grpSpPr>
          <a:xfrm>
            <a:off x="15297383" y="7375040"/>
            <a:ext cx="2872920" cy="3936489"/>
            <a:chOff x="0" y="0"/>
            <a:chExt cx="3830560" cy="5248653"/>
          </a:xfrm>
        </p:grpSpPr>
        <p:grpSp>
          <p:nvGrpSpPr>
            <p:cNvPr id="17" name="Group 17"/>
            <p:cNvGrpSpPr/>
            <p:nvPr/>
          </p:nvGrpSpPr>
          <p:grpSpPr>
            <a:xfrm>
              <a:off x="182146" y="0"/>
              <a:ext cx="3461086" cy="3461086"/>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19" name="TextBox 1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0" name="Freeform 20"/>
            <p:cNvSpPr/>
            <p:nvPr/>
          </p:nvSpPr>
          <p:spPr>
            <a:xfrm>
              <a:off x="40944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1" name="Freeform 21"/>
            <p:cNvSpPr/>
            <p:nvPr/>
          </p:nvSpPr>
          <p:spPr>
            <a:xfrm>
              <a:off x="1052836"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2" name="Freeform 22"/>
            <p:cNvSpPr/>
            <p:nvPr/>
          </p:nvSpPr>
          <p:spPr>
            <a:xfrm>
              <a:off x="2383096"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3" name="Freeform 23"/>
            <p:cNvSpPr/>
            <p:nvPr/>
          </p:nvSpPr>
          <p:spPr>
            <a:xfrm>
              <a:off x="1716414"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4" name="TextBox 24"/>
            <p:cNvSpPr txBox="1"/>
            <p:nvPr/>
          </p:nvSpPr>
          <p:spPr>
            <a:xfrm>
              <a:off x="98252"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Love</a:t>
              </a:r>
            </a:p>
          </p:txBody>
        </p:sp>
        <p:sp>
          <p:nvSpPr>
            <p:cNvPr id="25" name="Freeform 25"/>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grpSp>
      <p:sp>
        <p:nvSpPr>
          <p:cNvPr id="26" name="Freeform 26"/>
          <p:cNvSpPr/>
          <p:nvPr/>
        </p:nvSpPr>
        <p:spPr>
          <a:xfrm rot="-1981434">
            <a:off x="8886901" y="-582854"/>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sp>
        <p:nvSpPr>
          <p:cNvPr id="27" name="TextBox 27"/>
          <p:cNvSpPr txBox="1"/>
          <p:nvPr/>
        </p:nvSpPr>
        <p:spPr>
          <a:xfrm>
            <a:off x="281827" y="1661182"/>
            <a:ext cx="8593120" cy="1234440"/>
          </a:xfrm>
          <a:prstGeom prst="rect">
            <a:avLst/>
          </a:prstGeom>
        </p:spPr>
        <p:txBody>
          <a:bodyPr lIns="0" tIns="0" rIns="0" bIns="0" rtlCol="0" anchor="t">
            <a:spAutoFit/>
          </a:bodyPr>
          <a:lstStyle/>
          <a:p>
            <a:pPr algn="ctr">
              <a:lnSpc>
                <a:spcPts val="3359"/>
              </a:lnSpc>
            </a:pPr>
            <a:r>
              <a:rPr lang="en-US" sz="2400">
                <a:solidFill>
                  <a:srgbClr val="222544"/>
                </a:solidFill>
                <a:latin typeface="Montserrat School"/>
                <a:ea typeface="Montserrat School"/>
                <a:cs typeface="Montserrat School"/>
                <a:sym typeface="Montserrat School"/>
              </a:rPr>
              <a:t>“Blessed are you among women, and blessed is the fruit of your womb!”</a:t>
            </a:r>
          </a:p>
          <a:p>
            <a:pPr algn="ctr">
              <a:lnSpc>
                <a:spcPts val="3359"/>
              </a:lnSpc>
            </a:pPr>
            <a:r>
              <a:rPr lang="en-US" sz="2400">
                <a:solidFill>
                  <a:srgbClr val="222544"/>
                </a:solidFill>
                <a:latin typeface="Montserrat School"/>
                <a:ea typeface="Montserrat School"/>
                <a:cs typeface="Montserrat School"/>
                <a:sym typeface="Montserrat School"/>
              </a:rPr>
              <a:t> Luke 1:42</a:t>
            </a:r>
          </a:p>
        </p:txBody>
      </p:sp>
      <p:sp>
        <p:nvSpPr>
          <p:cNvPr id="28" name="TextBox 28"/>
          <p:cNvSpPr txBox="1"/>
          <p:nvPr/>
        </p:nvSpPr>
        <p:spPr>
          <a:xfrm>
            <a:off x="281827" y="1149478"/>
            <a:ext cx="3460706"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The Word</a:t>
            </a:r>
          </a:p>
        </p:txBody>
      </p:sp>
      <p:sp>
        <p:nvSpPr>
          <p:cNvPr id="29" name="TextBox 29"/>
          <p:cNvSpPr txBox="1"/>
          <p:nvPr/>
        </p:nvSpPr>
        <p:spPr>
          <a:xfrm>
            <a:off x="281827" y="2838472"/>
            <a:ext cx="202093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Reflection</a:t>
            </a:r>
          </a:p>
        </p:txBody>
      </p:sp>
      <p:sp>
        <p:nvSpPr>
          <p:cNvPr id="30" name="TextBox 30"/>
          <p:cNvSpPr txBox="1"/>
          <p:nvPr/>
        </p:nvSpPr>
        <p:spPr>
          <a:xfrm>
            <a:off x="281827" y="3409320"/>
            <a:ext cx="8593120" cy="6877680"/>
          </a:xfrm>
          <a:prstGeom prst="rect">
            <a:avLst/>
          </a:prstGeom>
        </p:spPr>
        <p:txBody>
          <a:bodyPr lIns="0" tIns="0" rIns="0" bIns="0" rtlCol="0" anchor="t">
            <a:spAutoFit/>
          </a:bodyPr>
          <a:lstStyle/>
          <a:p>
            <a:pPr algn="l">
              <a:lnSpc>
                <a:spcPts val="3185"/>
              </a:lnSpc>
            </a:pPr>
            <a:r>
              <a:rPr lang="en-US" sz="2275" dirty="0">
                <a:solidFill>
                  <a:srgbClr val="222544"/>
                </a:solidFill>
                <a:latin typeface="Montserrat School"/>
                <a:ea typeface="Montserrat School"/>
                <a:cs typeface="Montserrat School"/>
                <a:sym typeface="Montserrat School"/>
              </a:rPr>
              <a:t>In today's Gospel, Mary visits her cousin Elizabeth and their encounter is full of welcome, joy and love.</a:t>
            </a:r>
          </a:p>
          <a:p>
            <a:pPr algn="l">
              <a:lnSpc>
                <a:spcPts val="3185"/>
              </a:lnSpc>
            </a:pPr>
            <a:r>
              <a:rPr lang="en-US" sz="2275" dirty="0">
                <a:solidFill>
                  <a:srgbClr val="222544"/>
                </a:solidFill>
                <a:latin typeface="Montserrat School"/>
                <a:ea typeface="Montserrat School"/>
                <a:cs typeface="Montserrat School"/>
                <a:sym typeface="Montserrat School"/>
              </a:rPr>
              <a:t>During Advent, we prepare to encounter Christ and we recognise His presence in others. These encounters can open us to new experiences and remind us that we are one global family.</a:t>
            </a:r>
          </a:p>
          <a:p>
            <a:pPr algn="l">
              <a:lnSpc>
                <a:spcPts val="2065"/>
              </a:lnSpc>
            </a:pPr>
            <a:endParaRPr lang="en-US" sz="2275" dirty="0">
              <a:solidFill>
                <a:srgbClr val="222544"/>
              </a:solidFill>
              <a:latin typeface="Montserrat School"/>
              <a:ea typeface="Montserrat School"/>
              <a:cs typeface="Montserrat School"/>
              <a:sym typeface="Montserrat School"/>
            </a:endParaRPr>
          </a:p>
          <a:p>
            <a:pPr algn="l">
              <a:lnSpc>
                <a:spcPts val="3185"/>
              </a:lnSpc>
            </a:pPr>
            <a:r>
              <a:rPr lang="en-US" sz="2275" dirty="0">
                <a:solidFill>
                  <a:srgbClr val="222544"/>
                </a:solidFill>
                <a:latin typeface="Montserrat School"/>
                <a:ea typeface="Montserrat School"/>
                <a:cs typeface="Montserrat School"/>
                <a:sym typeface="Montserrat School"/>
              </a:rPr>
              <a:t>Through CAFOD, we can encounter people from around the world whose lives and experiences help us see God's presence in new ways. Their stories remind us that we are connected to one another and called to stand alongside our </a:t>
            </a:r>
            <a:r>
              <a:rPr lang="en-US" sz="2275" dirty="0" err="1">
                <a:solidFill>
                  <a:srgbClr val="222544"/>
                </a:solidFill>
                <a:latin typeface="Montserrat School"/>
                <a:ea typeface="Montserrat School"/>
                <a:cs typeface="Montserrat School"/>
                <a:sym typeface="Montserrat School"/>
              </a:rPr>
              <a:t>neighbours</a:t>
            </a:r>
            <a:r>
              <a:rPr lang="en-US" sz="2275" dirty="0">
                <a:solidFill>
                  <a:srgbClr val="222544"/>
                </a:solidFill>
                <a:latin typeface="Montserrat School"/>
                <a:ea typeface="Montserrat School"/>
                <a:cs typeface="Montserrat School"/>
                <a:sym typeface="Montserrat School"/>
              </a:rPr>
              <a:t>.</a:t>
            </a:r>
          </a:p>
          <a:p>
            <a:pPr algn="l">
              <a:lnSpc>
                <a:spcPts val="3185"/>
              </a:lnSpc>
            </a:pPr>
            <a:r>
              <a:rPr lang="en-US" sz="2275" dirty="0">
                <a:solidFill>
                  <a:srgbClr val="222544"/>
                </a:solidFill>
                <a:latin typeface="Montserrat School"/>
                <a:ea typeface="Montserrat School"/>
                <a:cs typeface="Montserrat School"/>
                <a:sym typeface="Montserrat School"/>
              </a:rPr>
              <a:t>Like Mary, we are invited not only to listen, but also to respond with love.</a:t>
            </a:r>
          </a:p>
          <a:p>
            <a:pPr algn="l">
              <a:lnSpc>
                <a:spcPts val="2065"/>
              </a:lnSpc>
            </a:pPr>
            <a:endParaRPr lang="en-US" sz="2275" dirty="0">
              <a:solidFill>
                <a:srgbClr val="222544"/>
              </a:solidFill>
              <a:latin typeface="Montserrat School"/>
              <a:ea typeface="Montserrat School"/>
              <a:cs typeface="Montserrat School"/>
              <a:sym typeface="Montserrat School"/>
            </a:endParaRPr>
          </a:p>
          <a:p>
            <a:pPr algn="l">
              <a:lnSpc>
                <a:spcPts val="3185"/>
              </a:lnSpc>
            </a:pPr>
            <a:r>
              <a:rPr lang="en-US" sz="2275" dirty="0">
                <a:solidFill>
                  <a:srgbClr val="222544"/>
                </a:solidFill>
                <a:latin typeface="Montserrat School"/>
                <a:ea typeface="Montserrat School"/>
                <a:cs typeface="Montserrat School"/>
                <a:sym typeface="Montserrat School"/>
              </a:rPr>
              <a:t>How can encountering another person's experience help us build a better world?</a:t>
            </a:r>
          </a:p>
          <a:p>
            <a:pPr algn="l">
              <a:lnSpc>
                <a:spcPts val="3045"/>
              </a:lnSpc>
            </a:pPr>
            <a:endParaRPr lang="en-US" sz="2275" dirty="0">
              <a:solidFill>
                <a:srgbClr val="222544"/>
              </a:solidFill>
              <a:latin typeface="Montserrat School"/>
              <a:ea typeface="Montserrat School"/>
              <a:cs typeface="Montserrat School"/>
              <a:sym typeface="Montserrat School"/>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10588910" y="1692617"/>
            <a:ext cx="6591027" cy="3872467"/>
            <a:chOff x="0" y="0"/>
            <a:chExt cx="1134847" cy="666763"/>
          </a:xfrm>
        </p:grpSpPr>
        <p:sp>
          <p:nvSpPr>
            <p:cNvPr id="7" name="Freeform 7"/>
            <p:cNvSpPr/>
            <p:nvPr/>
          </p:nvSpPr>
          <p:spPr>
            <a:xfrm>
              <a:off x="0" y="0"/>
              <a:ext cx="1134847" cy="666763"/>
            </a:xfrm>
            <a:custGeom>
              <a:avLst/>
              <a:gdLst/>
              <a:ahLst/>
              <a:cxnLst/>
              <a:rect l="l" t="t" r="r" b="b"/>
              <a:pathLst>
                <a:path w="1134847" h="666763">
                  <a:moveTo>
                    <a:pt x="0" y="0"/>
                  </a:moveTo>
                  <a:lnTo>
                    <a:pt x="1134847" y="0"/>
                  </a:lnTo>
                  <a:lnTo>
                    <a:pt x="1134847" y="666763"/>
                  </a:lnTo>
                  <a:lnTo>
                    <a:pt x="0" y="666763"/>
                  </a:lnTo>
                  <a:close/>
                </a:path>
              </a:pathLst>
            </a:custGeom>
            <a:blipFill>
              <a:blip r:embed="rId4"/>
              <a:stretch>
                <a:fillRect t="-6734" b="-6734"/>
              </a:stretch>
            </a:blipFill>
          </p:spPr>
          <p:txBody>
            <a:bodyPr/>
            <a:lstStyle/>
            <a:p>
              <a:endParaRPr lang="en-GB"/>
            </a:p>
          </p:txBody>
        </p:sp>
      </p:grpSp>
      <p:sp>
        <p:nvSpPr>
          <p:cNvPr id="8" name="Freeform 8"/>
          <p:cNvSpPr/>
          <p:nvPr/>
        </p:nvSpPr>
        <p:spPr>
          <a:xfrm rot="-5400000">
            <a:off x="11492989" y="518993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5"/>
                </a:ext>
              </a:extLst>
            </a:blip>
            <a:stretch>
              <a:fillRect l="-279" t="-171027" r="-1768" b="-487889"/>
            </a:stretch>
          </a:blipFill>
        </p:spPr>
        <p:txBody>
          <a:bodyPr/>
          <a:lstStyle/>
          <a:p>
            <a:endParaRPr lang="en-GB"/>
          </a:p>
        </p:txBody>
      </p:sp>
      <p:sp>
        <p:nvSpPr>
          <p:cNvPr id="9" name="Freeform 9"/>
          <p:cNvSpPr/>
          <p:nvPr/>
        </p:nvSpPr>
        <p:spPr>
          <a:xfrm rot="-2924229" flipH="1">
            <a:off x="11856084" y="9080924"/>
            <a:ext cx="4485859" cy="4261531"/>
          </a:xfrm>
          <a:custGeom>
            <a:avLst/>
            <a:gdLst/>
            <a:ahLst/>
            <a:cxnLst/>
            <a:rect l="l" t="t" r="r" b="b"/>
            <a:pathLst>
              <a:path w="4485859" h="4261531">
                <a:moveTo>
                  <a:pt x="4485859" y="0"/>
                </a:moveTo>
                <a:lnTo>
                  <a:pt x="0" y="0"/>
                </a:lnTo>
                <a:lnTo>
                  <a:pt x="0" y="4261530"/>
                </a:lnTo>
                <a:lnTo>
                  <a:pt x="4485859" y="4261530"/>
                </a:lnTo>
                <a:lnTo>
                  <a:pt x="4485859" y="0"/>
                </a:lnTo>
                <a:close/>
              </a:path>
            </a:pathLst>
          </a:custGeom>
          <a:blipFill>
            <a:blip>
              <a:extLst>
                <a:ext uri="{96DAC541-7B7A-43D3-8B79-37D633B846F1}">
                  <asvg:svgBlip xmlns:asvg="http://schemas.microsoft.com/office/drawing/2016/SVG/main" r:embed="rId6"/>
                </a:ext>
              </a:extLst>
            </a:blip>
            <a:stretch>
              <a:fillRect l="-98048" t="-13842" r="-87464" b="-186699"/>
            </a:stretch>
          </a:blipFill>
        </p:spPr>
        <p:txBody>
          <a:bodyPr/>
          <a:lstStyle/>
          <a:p>
            <a:endParaRPr lang="en-GB"/>
          </a:p>
        </p:txBody>
      </p:sp>
      <p:grpSp>
        <p:nvGrpSpPr>
          <p:cNvPr id="10" name="Group 10"/>
          <p:cNvGrpSpPr/>
          <p:nvPr/>
        </p:nvGrpSpPr>
        <p:grpSpPr>
          <a:xfrm>
            <a:off x="-849805" y="-234640"/>
            <a:ext cx="12431102" cy="1261816"/>
            <a:chOff x="0" y="0"/>
            <a:chExt cx="16574803" cy="1682422"/>
          </a:xfrm>
        </p:grpSpPr>
        <p:grpSp>
          <p:nvGrpSpPr>
            <p:cNvPr id="11" name="Group 11"/>
            <p:cNvGrpSpPr/>
            <p:nvPr/>
          </p:nvGrpSpPr>
          <p:grpSpPr>
            <a:xfrm>
              <a:off x="0" y="0"/>
              <a:ext cx="15623431" cy="1682422"/>
              <a:chOff x="0" y="0"/>
              <a:chExt cx="3086110" cy="332330"/>
            </a:xfrm>
          </p:grpSpPr>
          <p:sp>
            <p:nvSpPr>
              <p:cNvPr id="12" name="Freeform 12"/>
              <p:cNvSpPr/>
              <p:nvPr/>
            </p:nvSpPr>
            <p:spPr>
              <a:xfrm>
                <a:off x="0" y="0"/>
                <a:ext cx="3086110" cy="332330"/>
              </a:xfrm>
              <a:custGeom>
                <a:avLst/>
                <a:gdLst/>
                <a:ahLst/>
                <a:cxnLst/>
                <a:rect l="l" t="t" r="r" b="b"/>
                <a:pathLst>
                  <a:path w="3086110" h="332330">
                    <a:moveTo>
                      <a:pt x="2882910" y="0"/>
                    </a:moveTo>
                    <a:cubicBezTo>
                      <a:pt x="2995134" y="0"/>
                      <a:pt x="3086110" y="74395"/>
                      <a:pt x="3086110" y="166165"/>
                    </a:cubicBezTo>
                    <a:cubicBezTo>
                      <a:pt x="3086110" y="257936"/>
                      <a:pt x="2995134" y="332330"/>
                      <a:pt x="2882910" y="332330"/>
                    </a:cubicBezTo>
                    <a:lnTo>
                      <a:pt x="203200" y="332330"/>
                    </a:lnTo>
                    <a:cubicBezTo>
                      <a:pt x="90976" y="332330"/>
                      <a:pt x="0" y="257936"/>
                      <a:pt x="0" y="166165"/>
                    </a:cubicBezTo>
                    <a:cubicBezTo>
                      <a:pt x="0" y="74395"/>
                      <a:pt x="90976" y="0"/>
                      <a:pt x="203200" y="0"/>
                    </a:cubicBezTo>
                    <a:close/>
                  </a:path>
                </a:pathLst>
              </a:custGeom>
              <a:solidFill>
                <a:srgbClr val="222544"/>
              </a:solidFill>
            </p:spPr>
            <p:txBody>
              <a:bodyPr/>
              <a:lstStyle/>
              <a:p>
                <a:endParaRPr lang="en-GB"/>
              </a:p>
            </p:txBody>
          </p:sp>
          <p:sp>
            <p:nvSpPr>
              <p:cNvPr id="13" name="TextBox 13"/>
              <p:cNvSpPr txBox="1"/>
              <p:nvPr/>
            </p:nvSpPr>
            <p:spPr>
              <a:xfrm>
                <a:off x="0" y="-38100"/>
                <a:ext cx="3086110" cy="370430"/>
              </a:xfrm>
              <a:prstGeom prst="rect">
                <a:avLst/>
              </a:prstGeom>
            </p:spPr>
            <p:txBody>
              <a:bodyPr lIns="50800" tIns="50800" rIns="50800" bIns="50800" rtlCol="0" anchor="ctr"/>
              <a:lstStyle/>
              <a:p>
                <a:pPr algn="l">
                  <a:lnSpc>
                    <a:spcPts val="2659"/>
                  </a:lnSpc>
                </a:pPr>
                <a:endParaRPr/>
              </a:p>
            </p:txBody>
          </p:sp>
        </p:grpSp>
        <p:sp>
          <p:nvSpPr>
            <p:cNvPr id="14" name="Freeform 14"/>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5" name="TextBox 15"/>
            <p:cNvSpPr txBox="1"/>
            <p:nvPr/>
          </p:nvSpPr>
          <p:spPr>
            <a:xfrm>
              <a:off x="1826614" y="605329"/>
              <a:ext cx="14748189"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Monday 21 December - Fourth week of Advent </a:t>
              </a:r>
            </a:p>
          </p:txBody>
        </p:sp>
      </p:grpSp>
      <p:grpSp>
        <p:nvGrpSpPr>
          <p:cNvPr id="16" name="Group 16"/>
          <p:cNvGrpSpPr/>
          <p:nvPr/>
        </p:nvGrpSpPr>
        <p:grpSpPr>
          <a:xfrm>
            <a:off x="15297383" y="7375040"/>
            <a:ext cx="2872920" cy="3936489"/>
            <a:chOff x="0" y="0"/>
            <a:chExt cx="3830560" cy="5248653"/>
          </a:xfrm>
        </p:grpSpPr>
        <p:grpSp>
          <p:nvGrpSpPr>
            <p:cNvPr id="17" name="Group 17"/>
            <p:cNvGrpSpPr/>
            <p:nvPr/>
          </p:nvGrpSpPr>
          <p:grpSpPr>
            <a:xfrm>
              <a:off x="182146" y="0"/>
              <a:ext cx="3461086" cy="3461086"/>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19" name="TextBox 1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0" name="Freeform 20"/>
            <p:cNvSpPr/>
            <p:nvPr/>
          </p:nvSpPr>
          <p:spPr>
            <a:xfrm>
              <a:off x="40944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1" name="Freeform 21"/>
            <p:cNvSpPr/>
            <p:nvPr/>
          </p:nvSpPr>
          <p:spPr>
            <a:xfrm>
              <a:off x="1052836"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2" name="Freeform 22"/>
            <p:cNvSpPr/>
            <p:nvPr/>
          </p:nvSpPr>
          <p:spPr>
            <a:xfrm>
              <a:off x="2383096"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3" name="Freeform 23"/>
            <p:cNvSpPr/>
            <p:nvPr/>
          </p:nvSpPr>
          <p:spPr>
            <a:xfrm>
              <a:off x="1716414"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4" name="TextBox 24"/>
            <p:cNvSpPr txBox="1"/>
            <p:nvPr/>
          </p:nvSpPr>
          <p:spPr>
            <a:xfrm>
              <a:off x="98252"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Love</a:t>
              </a:r>
            </a:p>
          </p:txBody>
        </p:sp>
        <p:sp>
          <p:nvSpPr>
            <p:cNvPr id="25" name="Freeform 25"/>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sp>
        <p:nvSpPr>
          <p:cNvPr id="26" name="Freeform 26"/>
          <p:cNvSpPr/>
          <p:nvPr/>
        </p:nvSpPr>
        <p:spPr>
          <a:xfrm rot="-1981434">
            <a:off x="9005085" y="-1015969"/>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sp>
        <p:nvSpPr>
          <p:cNvPr id="27" name="TextBox 27"/>
          <p:cNvSpPr txBox="1"/>
          <p:nvPr/>
        </p:nvSpPr>
        <p:spPr>
          <a:xfrm>
            <a:off x="163608" y="8243277"/>
            <a:ext cx="1483370"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Mission</a:t>
            </a:r>
          </a:p>
        </p:txBody>
      </p:sp>
      <p:sp>
        <p:nvSpPr>
          <p:cNvPr id="28" name="TextBox 28"/>
          <p:cNvSpPr txBox="1"/>
          <p:nvPr/>
        </p:nvSpPr>
        <p:spPr>
          <a:xfrm>
            <a:off x="163608" y="6012932"/>
            <a:ext cx="9041091" cy="1989455"/>
          </a:xfrm>
          <a:prstGeom prst="rect">
            <a:avLst/>
          </a:prstGeom>
        </p:spPr>
        <p:txBody>
          <a:bodyPr lIns="0" tIns="0" rIns="0" bIns="0" rtlCol="0" anchor="t">
            <a:spAutoFit/>
          </a:bodyPr>
          <a:lstStyle/>
          <a:p>
            <a:pPr algn="l">
              <a:lnSpc>
                <a:spcPts val="3220"/>
              </a:lnSpc>
            </a:pPr>
            <a:r>
              <a:rPr lang="en-US" sz="2300" dirty="0">
                <a:solidFill>
                  <a:srgbClr val="222544"/>
                </a:solidFill>
                <a:latin typeface="Montserrat School"/>
                <a:ea typeface="Montserrat School"/>
                <a:cs typeface="Montserrat School"/>
                <a:sym typeface="Montserrat School"/>
              </a:rPr>
              <a:t>God of love,</a:t>
            </a:r>
          </a:p>
          <a:p>
            <a:pPr algn="l">
              <a:lnSpc>
                <a:spcPts val="3220"/>
              </a:lnSpc>
            </a:pPr>
            <a:r>
              <a:rPr lang="en-US" sz="2300" dirty="0">
                <a:solidFill>
                  <a:srgbClr val="222544"/>
                </a:solidFill>
                <a:latin typeface="Montserrat School"/>
                <a:ea typeface="Montserrat School"/>
                <a:cs typeface="Montserrat School"/>
                <a:sym typeface="Montserrat School"/>
              </a:rPr>
              <a:t>help us to recognise Your presence in the people we meet.</a:t>
            </a:r>
          </a:p>
          <a:p>
            <a:pPr algn="l">
              <a:lnSpc>
                <a:spcPts val="3220"/>
              </a:lnSpc>
            </a:pPr>
            <a:r>
              <a:rPr lang="en-US" sz="2300" dirty="0">
                <a:solidFill>
                  <a:srgbClr val="222544"/>
                </a:solidFill>
                <a:latin typeface="Montserrat School"/>
                <a:ea typeface="Montserrat School"/>
                <a:cs typeface="Montserrat School"/>
                <a:sym typeface="Montserrat School"/>
              </a:rPr>
              <a:t>Open our hearts to others</a:t>
            </a:r>
          </a:p>
          <a:p>
            <a:pPr algn="l">
              <a:lnSpc>
                <a:spcPts val="3220"/>
              </a:lnSpc>
            </a:pPr>
            <a:r>
              <a:rPr lang="en-US" sz="2300" dirty="0">
                <a:solidFill>
                  <a:srgbClr val="222544"/>
                </a:solidFill>
                <a:latin typeface="Montserrat School"/>
                <a:ea typeface="Montserrat School"/>
                <a:cs typeface="Montserrat School"/>
                <a:sym typeface="Montserrat School"/>
              </a:rPr>
              <a:t>and give us the courage to respond with love.</a:t>
            </a:r>
          </a:p>
          <a:p>
            <a:pPr algn="l">
              <a:lnSpc>
                <a:spcPts val="3220"/>
              </a:lnSpc>
            </a:pPr>
            <a:r>
              <a:rPr lang="en-US" sz="2300" dirty="0">
                <a:solidFill>
                  <a:srgbClr val="222544"/>
                </a:solidFill>
                <a:latin typeface="Montserrat School"/>
                <a:ea typeface="Montserrat School"/>
                <a:cs typeface="Montserrat School"/>
                <a:sym typeface="Montserrat School"/>
              </a:rPr>
              <a:t>Amen.</a:t>
            </a:r>
          </a:p>
        </p:txBody>
      </p:sp>
      <p:sp>
        <p:nvSpPr>
          <p:cNvPr id="29" name="TextBox 29"/>
          <p:cNvSpPr txBox="1"/>
          <p:nvPr/>
        </p:nvSpPr>
        <p:spPr>
          <a:xfrm>
            <a:off x="163608" y="1839527"/>
            <a:ext cx="8756149" cy="339915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When Jesus taught us the Our Father, He used words like "our," "we" and "us." These are words that remind us we belong together and that we pray not just for ourselves, but for everyone in God's family.</a:t>
            </a:r>
          </a:p>
          <a:p>
            <a:pPr algn="l">
              <a:lnSpc>
                <a:spcPts val="1680"/>
              </a:lnSpc>
            </a:pPr>
            <a:endParaRPr lang="en-US" sz="2300">
              <a:solidFill>
                <a:srgbClr val="222544"/>
              </a:solidFill>
              <a:latin typeface="Montserrat School"/>
              <a:ea typeface="Montserrat School"/>
              <a:cs typeface="Montserrat School"/>
              <a:sym typeface="Montserrat School"/>
            </a:endParaRPr>
          </a:p>
          <a:p>
            <a:pPr algn="l">
              <a:lnSpc>
                <a:spcPts val="3220"/>
              </a:lnSpc>
            </a:pPr>
            <a:r>
              <a:rPr lang="en-US" sz="2300">
                <a:solidFill>
                  <a:srgbClr val="222544"/>
                </a:solidFill>
                <a:latin typeface="Montserrat School"/>
                <a:ea typeface="Montserrat School"/>
                <a:cs typeface="Montserrat School"/>
                <a:sym typeface="Montserrat School"/>
              </a:rPr>
              <a:t>We invite you to pray the </a:t>
            </a:r>
            <a:r>
              <a:rPr lang="en-US" sz="2300" b="1">
                <a:solidFill>
                  <a:srgbClr val="222544"/>
                </a:solidFill>
                <a:latin typeface="Montserrat School Semi-Bold"/>
                <a:ea typeface="Montserrat School Semi-Bold"/>
                <a:cs typeface="Montserrat School Semi-Bold"/>
                <a:sym typeface="Montserrat School Semi-Bold"/>
              </a:rPr>
              <a:t>Our Father Prayer</a:t>
            </a:r>
            <a:r>
              <a:rPr lang="en-US" sz="2300">
                <a:solidFill>
                  <a:srgbClr val="222544"/>
                </a:solidFill>
                <a:latin typeface="Montserrat School"/>
                <a:ea typeface="Montserrat School"/>
                <a:cs typeface="Montserrat School"/>
                <a:sym typeface="Montserrat School"/>
              </a:rPr>
              <a:t> together.</a:t>
            </a:r>
          </a:p>
          <a:p>
            <a:pPr algn="l">
              <a:lnSpc>
                <a:spcPts val="3220"/>
              </a:lnSpc>
            </a:pPr>
            <a:r>
              <a:rPr lang="en-US" sz="2300">
                <a:solidFill>
                  <a:srgbClr val="222544"/>
                </a:solidFill>
                <a:latin typeface="Montserrat School"/>
                <a:ea typeface="Montserrat School"/>
                <a:cs typeface="Montserrat School"/>
                <a:sym typeface="Montserrat School"/>
              </a:rPr>
              <a:t>As you pray, listen carefully for the words "our," "we" and "us." Count how many times you hear them. </a:t>
            </a:r>
          </a:p>
          <a:p>
            <a:pPr algn="l">
              <a:lnSpc>
                <a:spcPts val="3220"/>
              </a:lnSpc>
            </a:pPr>
            <a:r>
              <a:rPr lang="en-US" sz="2300">
                <a:solidFill>
                  <a:srgbClr val="222544"/>
                </a:solidFill>
                <a:latin typeface="Montserrat School"/>
                <a:ea typeface="Montserrat School"/>
                <a:cs typeface="Montserrat School"/>
                <a:sym typeface="Montserrat School"/>
              </a:rPr>
              <a:t>Why do you think Jesus taught us to pray in this way?</a:t>
            </a:r>
          </a:p>
        </p:txBody>
      </p:sp>
      <p:sp>
        <p:nvSpPr>
          <p:cNvPr id="30" name="TextBox 30"/>
          <p:cNvSpPr txBox="1"/>
          <p:nvPr/>
        </p:nvSpPr>
        <p:spPr>
          <a:xfrm>
            <a:off x="163608" y="1281450"/>
            <a:ext cx="174158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Respond</a:t>
            </a:r>
          </a:p>
        </p:txBody>
      </p:sp>
      <p:sp>
        <p:nvSpPr>
          <p:cNvPr id="31" name="TextBox 31"/>
          <p:cNvSpPr txBox="1"/>
          <p:nvPr/>
        </p:nvSpPr>
        <p:spPr>
          <a:xfrm>
            <a:off x="163608" y="8843352"/>
            <a:ext cx="8850910" cy="158940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Follow Mary's example and make time for someone today. Listen carefully, give someone your full attention and learn something from their experience.</a:t>
            </a:r>
          </a:p>
          <a:p>
            <a:pPr algn="l">
              <a:lnSpc>
                <a:spcPts val="3220"/>
              </a:lnSpc>
            </a:pPr>
            <a:endParaRPr lang="en-US" sz="2300">
              <a:solidFill>
                <a:srgbClr val="222544"/>
              </a:solidFill>
              <a:latin typeface="Montserrat School"/>
              <a:ea typeface="Montserrat School"/>
              <a:cs typeface="Montserrat School"/>
              <a:sym typeface="Montserrat School"/>
            </a:endParaRPr>
          </a:p>
        </p:txBody>
      </p:sp>
      <p:sp>
        <p:nvSpPr>
          <p:cNvPr id="32" name="TextBox 32"/>
          <p:cNvSpPr txBox="1"/>
          <p:nvPr/>
        </p:nvSpPr>
        <p:spPr>
          <a:xfrm>
            <a:off x="10588910" y="5752512"/>
            <a:ext cx="6651600" cy="1397000"/>
          </a:xfrm>
          <a:prstGeom prst="rect">
            <a:avLst/>
          </a:prstGeom>
        </p:spPr>
        <p:txBody>
          <a:bodyPr lIns="0" tIns="0" rIns="0" bIns="0" rtlCol="0" anchor="t">
            <a:spAutoFit/>
          </a:bodyPr>
          <a:lstStyle/>
          <a:p>
            <a:pPr algn="l">
              <a:lnSpc>
                <a:spcPts val="2800"/>
              </a:lnSpc>
            </a:pPr>
            <a:r>
              <a:rPr lang="en-US" sz="2000" i="1">
                <a:solidFill>
                  <a:srgbClr val="222544"/>
                </a:solidFill>
                <a:latin typeface="Montserrat School Italics"/>
                <a:ea typeface="Montserrat School Italics"/>
                <a:cs typeface="Montserrat School Italics"/>
                <a:sym typeface="Montserrat School Italics"/>
              </a:rPr>
              <a:t>CAFOD partner - the Handmaid Sisters (Sisters of the Congregation of the Handmaids of the Holy Child Jesus) run a clinic in Sierra Leone for pregnant mothers.</a:t>
            </a:r>
          </a:p>
        </p:txBody>
      </p:sp>
      <p:sp>
        <p:nvSpPr>
          <p:cNvPr id="33" name="TextBox 33"/>
          <p:cNvSpPr txBox="1"/>
          <p:nvPr/>
        </p:nvSpPr>
        <p:spPr>
          <a:xfrm>
            <a:off x="9516732" y="7768636"/>
            <a:ext cx="5780651" cy="2389505"/>
          </a:xfrm>
          <a:prstGeom prst="rect">
            <a:avLst/>
          </a:prstGeom>
        </p:spPr>
        <p:txBody>
          <a:bodyPr lIns="0" tIns="0" rIns="0" bIns="0" rtlCol="0" anchor="t">
            <a:spAutoFit/>
          </a:bodyPr>
          <a:lstStyle/>
          <a:p>
            <a:pPr algn="l">
              <a:lnSpc>
                <a:spcPts val="3220"/>
              </a:lnSpc>
            </a:pPr>
            <a:r>
              <a:rPr lang="en-US" sz="2300">
                <a:solidFill>
                  <a:srgbClr val="222544"/>
                </a:solidFill>
                <a:latin typeface="Montserrat School"/>
                <a:ea typeface="Montserrat School"/>
                <a:cs typeface="Montserrat School"/>
                <a:sym typeface="Montserrat School"/>
              </a:rPr>
              <a:t>Take your mission further: Learn more about the people and </a:t>
            </a:r>
            <a:r>
              <a:rPr lang="en-US" sz="2300" u="none">
                <a:solidFill>
                  <a:srgbClr val="222544"/>
                </a:solidFill>
                <a:latin typeface="Montserrat School"/>
                <a:ea typeface="Montserrat School"/>
                <a:cs typeface="Montserrat School"/>
                <a:sym typeface="Montserrat School"/>
              </a:rPr>
              <a:t>communities CAFOD works alongside and how their experiences can inspire us to </a:t>
            </a:r>
            <a:r>
              <a:rPr lang="en-US" sz="2300">
                <a:solidFill>
                  <a:srgbClr val="222544"/>
                </a:solidFill>
                <a:latin typeface="Montserrat School"/>
                <a:ea typeface="Montserrat School"/>
                <a:cs typeface="Montserrat School"/>
                <a:sym typeface="Montserrat School"/>
              </a:rPr>
              <a:t>bui</a:t>
            </a:r>
            <a:r>
              <a:rPr lang="en-US" sz="2300" u="none">
                <a:solidFill>
                  <a:srgbClr val="222544"/>
                </a:solidFill>
                <a:latin typeface="Montserrat School"/>
                <a:ea typeface="Montserrat School"/>
                <a:cs typeface="Montserrat School"/>
                <a:sym typeface="Montserrat School"/>
              </a:rPr>
              <a:t>l</a:t>
            </a:r>
            <a:r>
              <a:rPr lang="en-US" sz="2300">
                <a:solidFill>
                  <a:srgbClr val="222544"/>
                </a:solidFill>
                <a:latin typeface="Montserrat School"/>
                <a:ea typeface="Montserrat School"/>
                <a:cs typeface="Montserrat School"/>
                <a:sym typeface="Montserrat School"/>
              </a:rPr>
              <a:t>d </a:t>
            </a:r>
            <a:r>
              <a:rPr lang="en-US" sz="2300" u="none">
                <a:solidFill>
                  <a:srgbClr val="222544"/>
                </a:solidFill>
                <a:latin typeface="Montserrat School"/>
                <a:ea typeface="Montserrat School"/>
                <a:cs typeface="Montserrat School"/>
                <a:sym typeface="Montserrat School"/>
              </a:rPr>
              <a:t>a b</a:t>
            </a:r>
            <a:r>
              <a:rPr lang="en-US" sz="2300">
                <a:solidFill>
                  <a:srgbClr val="222544"/>
                </a:solidFill>
                <a:latin typeface="Montserrat School"/>
                <a:ea typeface="Montserrat School"/>
                <a:cs typeface="Montserrat School"/>
                <a:sym typeface="Montserrat School"/>
              </a:rPr>
              <a:t>etter worl</a:t>
            </a:r>
            <a:r>
              <a:rPr lang="en-US" sz="2300" u="none">
                <a:solidFill>
                  <a:srgbClr val="222544"/>
                </a:solidFill>
                <a:latin typeface="Montserrat School"/>
                <a:ea typeface="Montserrat School"/>
                <a:cs typeface="Montserrat School"/>
                <a:sym typeface="Montserrat School"/>
              </a:rPr>
              <a:t>d.</a:t>
            </a:r>
          </a:p>
          <a:p>
            <a:pPr algn="l">
              <a:lnSpc>
                <a:spcPts val="3220"/>
              </a:lnSpc>
            </a:pPr>
            <a:endParaRPr lang="en-US" sz="2300" u="none">
              <a:solidFill>
                <a:srgbClr val="222544"/>
              </a:solidFill>
              <a:latin typeface="Montserrat School"/>
              <a:ea typeface="Montserrat School"/>
              <a:cs typeface="Montserrat School"/>
              <a:sym typeface="Montserrat School"/>
            </a:endParaRPr>
          </a:p>
        </p:txBody>
      </p:sp>
      <p:sp>
        <p:nvSpPr>
          <p:cNvPr id="34" name="Freeform 34"/>
          <p:cNvSpPr/>
          <p:nvPr/>
        </p:nvSpPr>
        <p:spPr>
          <a:xfrm rot="10503427" flipH="1" flipV="1">
            <a:off x="8001462" y="7873046"/>
            <a:ext cx="1353370" cy="817661"/>
          </a:xfrm>
          <a:custGeom>
            <a:avLst/>
            <a:gdLst/>
            <a:ahLst/>
            <a:cxnLst/>
            <a:rect l="l" t="t" r="r" b="b"/>
            <a:pathLst>
              <a:path w="1353370" h="817661">
                <a:moveTo>
                  <a:pt x="1353370" y="817661"/>
                </a:moveTo>
                <a:lnTo>
                  <a:pt x="0" y="817661"/>
                </a:lnTo>
                <a:lnTo>
                  <a:pt x="0" y="0"/>
                </a:lnTo>
                <a:lnTo>
                  <a:pt x="1353370" y="0"/>
                </a:lnTo>
                <a:lnTo>
                  <a:pt x="1353370" y="817661"/>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sp>
        <p:nvSpPr>
          <p:cNvPr id="35" name="TextBox 35"/>
          <p:cNvSpPr txBox="1"/>
          <p:nvPr/>
        </p:nvSpPr>
        <p:spPr>
          <a:xfrm>
            <a:off x="163608" y="5450957"/>
            <a:ext cx="3808862"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Let us pray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rot="-5400000">
            <a:off x="11492989" y="518993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4"/>
                </a:ext>
              </a:extLst>
            </a:blip>
            <a:stretch>
              <a:fillRect l="-279" t="-171027" r="-1768" b="-487889"/>
            </a:stretch>
          </a:blipFill>
        </p:spPr>
        <p:txBody>
          <a:bodyPr/>
          <a:lstStyle/>
          <a:p>
            <a:endParaRPr lang="en-GB"/>
          </a:p>
        </p:txBody>
      </p:sp>
      <p:grpSp>
        <p:nvGrpSpPr>
          <p:cNvPr id="7" name="Group 7"/>
          <p:cNvGrpSpPr/>
          <p:nvPr/>
        </p:nvGrpSpPr>
        <p:grpSpPr>
          <a:xfrm>
            <a:off x="-849805" y="-234640"/>
            <a:ext cx="12431102" cy="1261816"/>
            <a:chOff x="0" y="0"/>
            <a:chExt cx="16574803" cy="1682422"/>
          </a:xfrm>
        </p:grpSpPr>
        <p:grpSp>
          <p:nvGrpSpPr>
            <p:cNvPr id="8" name="Group 8"/>
            <p:cNvGrpSpPr/>
            <p:nvPr/>
          </p:nvGrpSpPr>
          <p:grpSpPr>
            <a:xfrm>
              <a:off x="0" y="0"/>
              <a:ext cx="15623431" cy="1682422"/>
              <a:chOff x="0" y="0"/>
              <a:chExt cx="3086110" cy="332330"/>
            </a:xfrm>
          </p:grpSpPr>
          <p:sp>
            <p:nvSpPr>
              <p:cNvPr id="9" name="Freeform 9"/>
              <p:cNvSpPr/>
              <p:nvPr/>
            </p:nvSpPr>
            <p:spPr>
              <a:xfrm>
                <a:off x="0" y="0"/>
                <a:ext cx="3086110" cy="332330"/>
              </a:xfrm>
              <a:custGeom>
                <a:avLst/>
                <a:gdLst/>
                <a:ahLst/>
                <a:cxnLst/>
                <a:rect l="l" t="t" r="r" b="b"/>
                <a:pathLst>
                  <a:path w="3086110" h="332330">
                    <a:moveTo>
                      <a:pt x="2882910" y="0"/>
                    </a:moveTo>
                    <a:cubicBezTo>
                      <a:pt x="2995134" y="0"/>
                      <a:pt x="3086110" y="74395"/>
                      <a:pt x="3086110" y="166165"/>
                    </a:cubicBezTo>
                    <a:cubicBezTo>
                      <a:pt x="3086110" y="257936"/>
                      <a:pt x="2995134" y="332330"/>
                      <a:pt x="2882910" y="332330"/>
                    </a:cubicBezTo>
                    <a:lnTo>
                      <a:pt x="203200" y="332330"/>
                    </a:lnTo>
                    <a:cubicBezTo>
                      <a:pt x="90976" y="332330"/>
                      <a:pt x="0" y="257936"/>
                      <a:pt x="0" y="166165"/>
                    </a:cubicBezTo>
                    <a:cubicBezTo>
                      <a:pt x="0" y="74395"/>
                      <a:pt x="90976" y="0"/>
                      <a:pt x="203200" y="0"/>
                    </a:cubicBezTo>
                    <a:close/>
                  </a:path>
                </a:pathLst>
              </a:custGeom>
              <a:solidFill>
                <a:srgbClr val="222544"/>
              </a:solidFill>
            </p:spPr>
            <p:txBody>
              <a:bodyPr/>
              <a:lstStyle/>
              <a:p>
                <a:endParaRPr lang="en-GB"/>
              </a:p>
            </p:txBody>
          </p:sp>
          <p:sp>
            <p:nvSpPr>
              <p:cNvPr id="10" name="TextBox 10"/>
              <p:cNvSpPr txBox="1"/>
              <p:nvPr/>
            </p:nvSpPr>
            <p:spPr>
              <a:xfrm>
                <a:off x="0" y="-38100"/>
                <a:ext cx="3086110" cy="370430"/>
              </a:xfrm>
              <a:prstGeom prst="rect">
                <a:avLst/>
              </a:prstGeom>
            </p:spPr>
            <p:txBody>
              <a:bodyPr lIns="50800" tIns="50800" rIns="50800" bIns="50800" rtlCol="0" anchor="ctr"/>
              <a:lstStyle/>
              <a:p>
                <a:pPr algn="l">
                  <a:lnSpc>
                    <a:spcPts val="2659"/>
                  </a:lnSpc>
                </a:pPr>
                <a:endParaRPr/>
              </a:p>
            </p:txBody>
          </p:sp>
        </p:grpSp>
        <p:sp>
          <p:nvSpPr>
            <p:cNvPr id="11" name="Freeform 11"/>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2" name="TextBox 12"/>
            <p:cNvSpPr txBox="1"/>
            <p:nvPr/>
          </p:nvSpPr>
          <p:spPr>
            <a:xfrm>
              <a:off x="1826614" y="605329"/>
              <a:ext cx="14748189"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Tuesday 22 December - Fourth week of Advent </a:t>
              </a:r>
            </a:p>
          </p:txBody>
        </p:sp>
      </p:grpSp>
      <p:sp>
        <p:nvSpPr>
          <p:cNvPr id="13" name="TextBox 13"/>
          <p:cNvSpPr txBox="1"/>
          <p:nvPr/>
        </p:nvSpPr>
        <p:spPr>
          <a:xfrm>
            <a:off x="248332" y="1797178"/>
            <a:ext cx="8593120" cy="1989455"/>
          </a:xfrm>
          <a:prstGeom prst="rect">
            <a:avLst/>
          </a:prstGeom>
        </p:spPr>
        <p:txBody>
          <a:bodyPr lIns="0" tIns="0" rIns="0" bIns="0" rtlCol="0" anchor="t">
            <a:spAutoFit/>
          </a:bodyPr>
          <a:lstStyle/>
          <a:p>
            <a:pPr algn="ctr">
              <a:lnSpc>
                <a:spcPts val="3220"/>
              </a:lnSpc>
            </a:pPr>
            <a:r>
              <a:rPr lang="en-US" sz="2300">
                <a:solidFill>
                  <a:srgbClr val="222544"/>
                </a:solidFill>
                <a:latin typeface="Montserrat School"/>
                <a:ea typeface="Montserrat School"/>
                <a:cs typeface="Montserrat School"/>
                <a:sym typeface="Montserrat School"/>
              </a:rPr>
              <a:t>“He has shown strength with his arm;</a:t>
            </a:r>
          </a:p>
          <a:p>
            <a:pPr algn="ctr">
              <a:lnSpc>
                <a:spcPts val="3220"/>
              </a:lnSpc>
            </a:pPr>
            <a:r>
              <a:rPr lang="en-US" sz="2300">
                <a:solidFill>
                  <a:srgbClr val="222544"/>
                </a:solidFill>
                <a:latin typeface="Montserrat School"/>
                <a:ea typeface="Montserrat School"/>
                <a:cs typeface="Montserrat School"/>
                <a:sym typeface="Montserrat School"/>
              </a:rPr>
              <a:t> he has scattered the proud in the thoughts of their hearts...he has filled the hungry with good things,</a:t>
            </a:r>
          </a:p>
          <a:p>
            <a:pPr algn="ctr">
              <a:lnSpc>
                <a:spcPts val="3220"/>
              </a:lnSpc>
            </a:pPr>
            <a:r>
              <a:rPr lang="en-US" sz="2300">
                <a:solidFill>
                  <a:srgbClr val="222544"/>
                </a:solidFill>
                <a:latin typeface="Montserrat School"/>
                <a:ea typeface="Montserrat School"/>
                <a:cs typeface="Montserrat School"/>
                <a:sym typeface="Montserrat School"/>
              </a:rPr>
              <a:t> and the rich he has sent away empty.” </a:t>
            </a:r>
          </a:p>
          <a:p>
            <a:pPr algn="ctr">
              <a:lnSpc>
                <a:spcPts val="3220"/>
              </a:lnSpc>
            </a:pPr>
            <a:r>
              <a:rPr lang="en-US" sz="2300">
                <a:solidFill>
                  <a:srgbClr val="222544"/>
                </a:solidFill>
                <a:latin typeface="Montserrat School"/>
                <a:ea typeface="Montserrat School"/>
                <a:cs typeface="Montserrat School"/>
                <a:sym typeface="Montserrat School"/>
              </a:rPr>
              <a:t>Luke 1:51-53</a:t>
            </a:r>
          </a:p>
        </p:txBody>
      </p:sp>
      <p:sp>
        <p:nvSpPr>
          <p:cNvPr id="14" name="Freeform 14"/>
          <p:cNvSpPr/>
          <p:nvPr/>
        </p:nvSpPr>
        <p:spPr>
          <a:xfrm rot="-2924229" flipH="1">
            <a:off x="10123047" y="7410139"/>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4"/>
                </a:ext>
              </a:extLst>
            </a:blip>
            <a:stretch>
              <a:fillRect l="-98048" t="-13842" r="-87464" b="-186699"/>
            </a:stretch>
          </a:blipFill>
        </p:spPr>
        <p:txBody>
          <a:bodyPr/>
          <a:lstStyle/>
          <a:p>
            <a:endParaRPr lang="en-GB"/>
          </a:p>
        </p:txBody>
      </p:sp>
      <p:sp>
        <p:nvSpPr>
          <p:cNvPr id="15" name="TextBox 15"/>
          <p:cNvSpPr txBox="1"/>
          <p:nvPr/>
        </p:nvSpPr>
        <p:spPr>
          <a:xfrm>
            <a:off x="281827" y="1149478"/>
            <a:ext cx="3460706"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The Word</a:t>
            </a:r>
          </a:p>
        </p:txBody>
      </p:sp>
      <p:sp>
        <p:nvSpPr>
          <p:cNvPr id="16" name="TextBox 16"/>
          <p:cNvSpPr txBox="1"/>
          <p:nvPr/>
        </p:nvSpPr>
        <p:spPr>
          <a:xfrm>
            <a:off x="281827" y="3729483"/>
            <a:ext cx="202093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Reflection</a:t>
            </a:r>
          </a:p>
        </p:txBody>
      </p:sp>
      <p:sp>
        <p:nvSpPr>
          <p:cNvPr id="17" name="TextBox 17"/>
          <p:cNvSpPr txBox="1"/>
          <p:nvPr/>
        </p:nvSpPr>
        <p:spPr>
          <a:xfrm>
            <a:off x="248332" y="4377183"/>
            <a:ext cx="8660110" cy="5342255"/>
          </a:xfrm>
          <a:prstGeom prst="rect">
            <a:avLst/>
          </a:prstGeom>
        </p:spPr>
        <p:txBody>
          <a:bodyPr lIns="0" tIns="0" rIns="0" bIns="0" rtlCol="0" anchor="t">
            <a:spAutoFit/>
          </a:bodyPr>
          <a:lstStyle/>
          <a:p>
            <a:pPr algn="l">
              <a:lnSpc>
                <a:spcPts val="3219"/>
              </a:lnSpc>
            </a:pPr>
            <a:r>
              <a:rPr lang="en-US" sz="2299">
                <a:solidFill>
                  <a:srgbClr val="222544"/>
                </a:solidFill>
                <a:latin typeface="Montserrat School"/>
                <a:ea typeface="Montserrat School"/>
                <a:cs typeface="Montserrat School"/>
                <a:sym typeface="Montserrat School"/>
              </a:rPr>
              <a:t>When Mary visited Elizabeth, Mary proclaimed a joyful song of praise and thanksgiving to God called the Magnificat.</a:t>
            </a:r>
          </a:p>
          <a:p>
            <a:pPr algn="l">
              <a:lnSpc>
                <a:spcPts val="3219"/>
              </a:lnSpc>
            </a:pPr>
            <a:r>
              <a:rPr lang="en-US" sz="2299">
                <a:solidFill>
                  <a:srgbClr val="222544"/>
                </a:solidFill>
                <a:latin typeface="Montserrat School"/>
                <a:ea typeface="Montserrat School"/>
                <a:cs typeface="Montserrat School"/>
                <a:sym typeface="Montserrat School"/>
              </a:rPr>
              <a:t>In her song, Mary gives thanks for God's goodness and celebrates a God who lifts the lowly, fills the hungry and remembers those who are overlooked.</a:t>
            </a:r>
          </a:p>
          <a:p>
            <a:pPr algn="l">
              <a:lnSpc>
                <a:spcPts val="2240"/>
              </a:lnSpc>
            </a:pPr>
            <a:endParaRPr lang="en-US" sz="2299">
              <a:solidFill>
                <a:srgbClr val="222544"/>
              </a:solidFill>
              <a:latin typeface="Montserrat School"/>
              <a:ea typeface="Montserrat School"/>
              <a:cs typeface="Montserrat School"/>
              <a:sym typeface="Montserrat School"/>
            </a:endParaRPr>
          </a:p>
          <a:p>
            <a:pPr algn="l">
              <a:lnSpc>
                <a:spcPts val="3219"/>
              </a:lnSpc>
            </a:pPr>
            <a:r>
              <a:rPr lang="en-US" sz="2299">
                <a:solidFill>
                  <a:srgbClr val="222544"/>
                </a:solidFill>
                <a:latin typeface="Montserrat School"/>
                <a:ea typeface="Montserrat School"/>
                <a:cs typeface="Montserrat School"/>
                <a:sym typeface="Montserrat School"/>
              </a:rPr>
              <a:t>Mary looks back and recognises God at work. Her prayer invites us to do the same: to notice God's love and mercy in our lives and consider how we can help build a world that is more loving, fair and just.</a:t>
            </a:r>
          </a:p>
          <a:p>
            <a:pPr algn="l">
              <a:lnSpc>
                <a:spcPts val="2240"/>
              </a:lnSpc>
            </a:pPr>
            <a:endParaRPr lang="en-US" sz="2299">
              <a:solidFill>
                <a:srgbClr val="222544"/>
              </a:solidFill>
              <a:latin typeface="Montserrat School"/>
              <a:ea typeface="Montserrat School"/>
              <a:cs typeface="Montserrat School"/>
              <a:sym typeface="Montserrat School"/>
            </a:endParaRPr>
          </a:p>
          <a:p>
            <a:pPr algn="l">
              <a:lnSpc>
                <a:spcPts val="3219"/>
              </a:lnSpc>
            </a:pPr>
            <a:r>
              <a:rPr lang="en-US" sz="2299">
                <a:solidFill>
                  <a:srgbClr val="222544"/>
                </a:solidFill>
                <a:latin typeface="Montserrat School"/>
                <a:ea typeface="Montserrat School"/>
                <a:cs typeface="Montserrat School"/>
                <a:sym typeface="Montserrat School"/>
              </a:rPr>
              <a:t>Where can you see God's goodness and mercy at work today?</a:t>
            </a:r>
          </a:p>
        </p:txBody>
      </p:sp>
      <p:sp>
        <p:nvSpPr>
          <p:cNvPr id="18" name="Freeform 18"/>
          <p:cNvSpPr/>
          <p:nvPr/>
        </p:nvSpPr>
        <p:spPr>
          <a:xfrm>
            <a:off x="11237034" y="1744493"/>
            <a:ext cx="5017572" cy="7040280"/>
          </a:xfrm>
          <a:custGeom>
            <a:avLst/>
            <a:gdLst/>
            <a:ahLst/>
            <a:cxnLst/>
            <a:rect l="l" t="t" r="r" b="b"/>
            <a:pathLst>
              <a:path w="5017572" h="7040280">
                <a:moveTo>
                  <a:pt x="0" y="0"/>
                </a:moveTo>
                <a:lnTo>
                  <a:pt x="5017572" y="0"/>
                </a:lnTo>
                <a:lnTo>
                  <a:pt x="5017572" y="7040280"/>
                </a:lnTo>
                <a:lnTo>
                  <a:pt x="0" y="7040280"/>
                </a:lnTo>
                <a:lnTo>
                  <a:pt x="0" y="0"/>
                </a:lnTo>
                <a:close/>
              </a:path>
            </a:pathLst>
          </a:custGeom>
          <a:blipFill>
            <a:blip r:embed="rId6"/>
            <a:stretch>
              <a:fillRect/>
            </a:stretch>
          </a:blipFill>
        </p:spPr>
        <p:txBody>
          <a:bodyPr/>
          <a:lstStyle/>
          <a:p>
            <a:endParaRPr lang="en-GB"/>
          </a:p>
        </p:txBody>
      </p:sp>
      <p:grpSp>
        <p:nvGrpSpPr>
          <p:cNvPr id="19" name="Group 19"/>
          <p:cNvGrpSpPr/>
          <p:nvPr/>
        </p:nvGrpSpPr>
        <p:grpSpPr>
          <a:xfrm>
            <a:off x="15297383" y="7375040"/>
            <a:ext cx="2872920" cy="3936489"/>
            <a:chOff x="0" y="0"/>
            <a:chExt cx="3830560" cy="5248653"/>
          </a:xfrm>
        </p:grpSpPr>
        <p:grpSp>
          <p:nvGrpSpPr>
            <p:cNvPr id="20" name="Group 20"/>
            <p:cNvGrpSpPr/>
            <p:nvPr/>
          </p:nvGrpSpPr>
          <p:grpSpPr>
            <a:xfrm>
              <a:off x="182146" y="0"/>
              <a:ext cx="3461086" cy="3461086"/>
              <a:chOff x="0" y="0"/>
              <a:chExt cx="812800" cy="812800"/>
            </a:xfrm>
          </p:grpSpPr>
          <p:sp>
            <p:nvSpPr>
              <p:cNvPr id="21" name="Freeform 21"/>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22" name="TextBox 22"/>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3" name="Freeform 23"/>
            <p:cNvSpPr/>
            <p:nvPr/>
          </p:nvSpPr>
          <p:spPr>
            <a:xfrm>
              <a:off x="40944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4" name="Freeform 24"/>
            <p:cNvSpPr/>
            <p:nvPr/>
          </p:nvSpPr>
          <p:spPr>
            <a:xfrm>
              <a:off x="1052836"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5" name="Freeform 25"/>
            <p:cNvSpPr/>
            <p:nvPr/>
          </p:nvSpPr>
          <p:spPr>
            <a:xfrm>
              <a:off x="2383096"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6" name="Freeform 26"/>
            <p:cNvSpPr/>
            <p:nvPr/>
          </p:nvSpPr>
          <p:spPr>
            <a:xfrm>
              <a:off x="1716414"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7" name="TextBox 27"/>
            <p:cNvSpPr txBox="1"/>
            <p:nvPr/>
          </p:nvSpPr>
          <p:spPr>
            <a:xfrm>
              <a:off x="98252"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Love</a:t>
              </a:r>
            </a:p>
          </p:txBody>
        </p:sp>
        <p:sp>
          <p:nvSpPr>
            <p:cNvPr id="28" name="Freeform 28"/>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grpSp>
      <p:sp>
        <p:nvSpPr>
          <p:cNvPr id="29" name="Freeform 29"/>
          <p:cNvSpPr/>
          <p:nvPr/>
        </p:nvSpPr>
        <p:spPr>
          <a:xfrm rot="-1981434">
            <a:off x="9442160" y="-826996"/>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4"/>
                </a:ext>
              </a:extLst>
            </a:blip>
            <a:stretch>
              <a:fillRect l="-238232" t="-16109" b="-233656"/>
            </a:stretch>
          </a:blipFill>
        </p:spPr>
        <p:txBody>
          <a:bodyPr/>
          <a:lstStyle/>
          <a:p>
            <a:endParaRPr lang="en-GB"/>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9977163" y="2847445"/>
            <a:ext cx="7477673" cy="4393403"/>
            <a:chOff x="0" y="0"/>
            <a:chExt cx="1134847" cy="666763"/>
          </a:xfrm>
        </p:grpSpPr>
        <p:sp>
          <p:nvSpPr>
            <p:cNvPr id="7" name="Freeform 7">
              <a:hlinkClick r:id="rId4" tooltip="https://cafod.org.uk/education/secondary-and-youth-resources/cst-resources-young-people"/>
            </p:cNvPr>
            <p:cNvSpPr/>
            <p:nvPr/>
          </p:nvSpPr>
          <p:spPr>
            <a:xfrm>
              <a:off x="0" y="0"/>
              <a:ext cx="1134847" cy="666763"/>
            </a:xfrm>
            <a:custGeom>
              <a:avLst/>
              <a:gdLst/>
              <a:ahLst/>
              <a:cxnLst/>
              <a:rect l="l" t="t" r="r" b="b"/>
              <a:pathLst>
                <a:path w="1134847" h="666763">
                  <a:moveTo>
                    <a:pt x="0" y="0"/>
                  </a:moveTo>
                  <a:lnTo>
                    <a:pt x="1134847" y="0"/>
                  </a:lnTo>
                  <a:lnTo>
                    <a:pt x="1134847" y="666763"/>
                  </a:lnTo>
                  <a:lnTo>
                    <a:pt x="0" y="666763"/>
                  </a:lnTo>
                  <a:close/>
                </a:path>
              </a:pathLst>
            </a:custGeom>
            <a:blipFill>
              <a:blip r:embed="rId5"/>
              <a:stretch>
                <a:fillRect l="-6493" r="-6493"/>
              </a:stretch>
            </a:blipFill>
          </p:spPr>
          <p:txBody>
            <a:bodyPr/>
            <a:lstStyle/>
            <a:p>
              <a:endParaRPr lang="en-GB"/>
            </a:p>
          </p:txBody>
        </p:sp>
      </p:grpSp>
      <p:sp>
        <p:nvSpPr>
          <p:cNvPr id="8" name="Freeform 8"/>
          <p:cNvSpPr/>
          <p:nvPr/>
        </p:nvSpPr>
        <p:spPr>
          <a:xfrm rot="-5400000">
            <a:off x="11492989" y="518993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6"/>
                </a:ext>
              </a:extLst>
            </a:blip>
            <a:stretch>
              <a:fillRect l="-279" t="-171027" r="-1768" b="-487889"/>
            </a:stretch>
          </a:blipFill>
        </p:spPr>
        <p:txBody>
          <a:bodyPr/>
          <a:lstStyle/>
          <a:p>
            <a:endParaRPr lang="en-GB"/>
          </a:p>
        </p:txBody>
      </p:sp>
      <p:sp>
        <p:nvSpPr>
          <p:cNvPr id="9" name="Freeform 9"/>
          <p:cNvSpPr/>
          <p:nvPr/>
        </p:nvSpPr>
        <p:spPr>
          <a:xfrm rot="-2924229" flipH="1">
            <a:off x="10123047" y="7410139"/>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7"/>
                </a:ext>
              </a:extLst>
            </a:blip>
            <a:stretch>
              <a:fillRect l="-98048" t="-13842" r="-87464" b="-186699"/>
            </a:stretch>
          </a:blipFill>
        </p:spPr>
        <p:txBody>
          <a:bodyPr/>
          <a:lstStyle/>
          <a:p>
            <a:endParaRPr lang="en-GB"/>
          </a:p>
        </p:txBody>
      </p:sp>
      <p:grpSp>
        <p:nvGrpSpPr>
          <p:cNvPr id="10" name="Group 10"/>
          <p:cNvGrpSpPr/>
          <p:nvPr/>
        </p:nvGrpSpPr>
        <p:grpSpPr>
          <a:xfrm>
            <a:off x="-849805" y="-234640"/>
            <a:ext cx="12431102" cy="1261816"/>
            <a:chOff x="0" y="0"/>
            <a:chExt cx="16574803" cy="1682422"/>
          </a:xfrm>
        </p:grpSpPr>
        <p:grpSp>
          <p:nvGrpSpPr>
            <p:cNvPr id="11" name="Group 11"/>
            <p:cNvGrpSpPr/>
            <p:nvPr/>
          </p:nvGrpSpPr>
          <p:grpSpPr>
            <a:xfrm>
              <a:off x="0" y="0"/>
              <a:ext cx="15623431" cy="1682422"/>
              <a:chOff x="0" y="0"/>
              <a:chExt cx="3086110" cy="332330"/>
            </a:xfrm>
          </p:grpSpPr>
          <p:sp>
            <p:nvSpPr>
              <p:cNvPr id="12" name="Freeform 12"/>
              <p:cNvSpPr/>
              <p:nvPr/>
            </p:nvSpPr>
            <p:spPr>
              <a:xfrm>
                <a:off x="0" y="0"/>
                <a:ext cx="3086110" cy="332330"/>
              </a:xfrm>
              <a:custGeom>
                <a:avLst/>
                <a:gdLst/>
                <a:ahLst/>
                <a:cxnLst/>
                <a:rect l="l" t="t" r="r" b="b"/>
                <a:pathLst>
                  <a:path w="3086110" h="332330">
                    <a:moveTo>
                      <a:pt x="2882910" y="0"/>
                    </a:moveTo>
                    <a:cubicBezTo>
                      <a:pt x="2995134" y="0"/>
                      <a:pt x="3086110" y="74395"/>
                      <a:pt x="3086110" y="166165"/>
                    </a:cubicBezTo>
                    <a:cubicBezTo>
                      <a:pt x="3086110" y="257936"/>
                      <a:pt x="2995134" y="332330"/>
                      <a:pt x="2882910" y="332330"/>
                    </a:cubicBezTo>
                    <a:lnTo>
                      <a:pt x="203200" y="332330"/>
                    </a:lnTo>
                    <a:cubicBezTo>
                      <a:pt x="90976" y="332330"/>
                      <a:pt x="0" y="257936"/>
                      <a:pt x="0" y="166165"/>
                    </a:cubicBezTo>
                    <a:cubicBezTo>
                      <a:pt x="0" y="74395"/>
                      <a:pt x="90976" y="0"/>
                      <a:pt x="203200" y="0"/>
                    </a:cubicBezTo>
                    <a:close/>
                  </a:path>
                </a:pathLst>
              </a:custGeom>
              <a:solidFill>
                <a:srgbClr val="222544"/>
              </a:solidFill>
            </p:spPr>
            <p:txBody>
              <a:bodyPr/>
              <a:lstStyle/>
              <a:p>
                <a:endParaRPr lang="en-GB"/>
              </a:p>
            </p:txBody>
          </p:sp>
          <p:sp>
            <p:nvSpPr>
              <p:cNvPr id="13" name="TextBox 13"/>
              <p:cNvSpPr txBox="1"/>
              <p:nvPr/>
            </p:nvSpPr>
            <p:spPr>
              <a:xfrm>
                <a:off x="0" y="-38100"/>
                <a:ext cx="3086110" cy="370430"/>
              </a:xfrm>
              <a:prstGeom prst="rect">
                <a:avLst/>
              </a:prstGeom>
            </p:spPr>
            <p:txBody>
              <a:bodyPr lIns="50800" tIns="50800" rIns="50800" bIns="50800" rtlCol="0" anchor="ctr"/>
              <a:lstStyle/>
              <a:p>
                <a:pPr algn="l">
                  <a:lnSpc>
                    <a:spcPts val="2659"/>
                  </a:lnSpc>
                </a:pPr>
                <a:endParaRPr/>
              </a:p>
            </p:txBody>
          </p:sp>
        </p:grpSp>
        <p:sp>
          <p:nvSpPr>
            <p:cNvPr id="14" name="Freeform 14"/>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15" name="TextBox 15"/>
            <p:cNvSpPr txBox="1"/>
            <p:nvPr/>
          </p:nvSpPr>
          <p:spPr>
            <a:xfrm>
              <a:off x="1826614" y="605329"/>
              <a:ext cx="14748189"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Tuesday 22 December - Fourth week of Advent </a:t>
              </a:r>
            </a:p>
          </p:txBody>
        </p:sp>
      </p:grpSp>
      <p:grpSp>
        <p:nvGrpSpPr>
          <p:cNvPr id="16" name="Group 16"/>
          <p:cNvGrpSpPr/>
          <p:nvPr/>
        </p:nvGrpSpPr>
        <p:grpSpPr>
          <a:xfrm>
            <a:off x="15297383" y="7375040"/>
            <a:ext cx="2872920" cy="3936489"/>
            <a:chOff x="0" y="0"/>
            <a:chExt cx="3830560" cy="5248653"/>
          </a:xfrm>
        </p:grpSpPr>
        <p:grpSp>
          <p:nvGrpSpPr>
            <p:cNvPr id="17" name="Group 17"/>
            <p:cNvGrpSpPr/>
            <p:nvPr/>
          </p:nvGrpSpPr>
          <p:grpSpPr>
            <a:xfrm>
              <a:off x="182146" y="0"/>
              <a:ext cx="3461086" cy="3461086"/>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19" name="TextBox 1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0" name="Freeform 20"/>
            <p:cNvSpPr/>
            <p:nvPr/>
          </p:nvSpPr>
          <p:spPr>
            <a:xfrm>
              <a:off x="40944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1" name="Freeform 21"/>
            <p:cNvSpPr/>
            <p:nvPr/>
          </p:nvSpPr>
          <p:spPr>
            <a:xfrm>
              <a:off x="1052836"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2" name="Freeform 22"/>
            <p:cNvSpPr/>
            <p:nvPr/>
          </p:nvSpPr>
          <p:spPr>
            <a:xfrm>
              <a:off x="2383096"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3" name="Freeform 23"/>
            <p:cNvSpPr/>
            <p:nvPr/>
          </p:nvSpPr>
          <p:spPr>
            <a:xfrm>
              <a:off x="1716414"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sp>
          <p:nvSpPr>
            <p:cNvPr id="24" name="TextBox 24"/>
            <p:cNvSpPr txBox="1"/>
            <p:nvPr/>
          </p:nvSpPr>
          <p:spPr>
            <a:xfrm>
              <a:off x="98252"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Love</a:t>
              </a:r>
            </a:p>
          </p:txBody>
        </p:sp>
        <p:sp>
          <p:nvSpPr>
            <p:cNvPr id="25" name="Freeform 25"/>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11"/>
                  </a:ext>
                </a:extLst>
              </a:blip>
              <a:stretch>
                <a:fillRect/>
              </a:stretch>
            </a:blipFill>
          </p:spPr>
          <p:txBody>
            <a:bodyPr/>
            <a:lstStyle/>
            <a:p>
              <a:endParaRPr lang="en-GB"/>
            </a:p>
          </p:txBody>
        </p:sp>
      </p:grpSp>
      <p:sp>
        <p:nvSpPr>
          <p:cNvPr id="26" name="Freeform 26"/>
          <p:cNvSpPr/>
          <p:nvPr/>
        </p:nvSpPr>
        <p:spPr>
          <a:xfrm rot="-1981434">
            <a:off x="8886901" y="-582854"/>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6"/>
                </a:ext>
              </a:extLst>
            </a:blip>
            <a:stretch>
              <a:fillRect l="-238232" t="-16109" b="-233656"/>
            </a:stretch>
          </a:blipFill>
        </p:spPr>
        <p:txBody>
          <a:bodyPr/>
          <a:lstStyle/>
          <a:p>
            <a:endParaRPr lang="en-GB"/>
          </a:p>
        </p:txBody>
      </p:sp>
      <p:sp>
        <p:nvSpPr>
          <p:cNvPr id="27" name="TextBox 27"/>
          <p:cNvSpPr txBox="1"/>
          <p:nvPr/>
        </p:nvSpPr>
        <p:spPr>
          <a:xfrm>
            <a:off x="168498" y="1745759"/>
            <a:ext cx="8534337" cy="2517338"/>
          </a:xfrm>
          <a:prstGeom prst="rect">
            <a:avLst/>
          </a:prstGeom>
        </p:spPr>
        <p:txBody>
          <a:bodyPr lIns="0" tIns="0" rIns="0" bIns="0" rtlCol="0" anchor="t">
            <a:spAutoFit/>
          </a:bodyPr>
          <a:lstStyle/>
          <a:p>
            <a:pPr algn="l">
              <a:lnSpc>
                <a:spcPts val="3359"/>
              </a:lnSpc>
            </a:pPr>
            <a:r>
              <a:rPr lang="en-US" sz="2399">
                <a:solidFill>
                  <a:srgbClr val="222544"/>
                </a:solidFill>
                <a:latin typeface="Montserrat School"/>
                <a:ea typeface="Montserrat School"/>
                <a:cs typeface="Montserrat School"/>
                <a:sym typeface="Montserrat School"/>
              </a:rPr>
              <a:t>Read</a:t>
            </a:r>
            <a:r>
              <a:rPr lang="en-US" sz="2399" u="none">
                <a:solidFill>
                  <a:srgbClr val="222544"/>
                </a:solidFill>
                <a:latin typeface="Montserrat School"/>
                <a:ea typeface="Montserrat School"/>
                <a:cs typeface="Montserrat School"/>
                <a:sym typeface="Montserrat School"/>
              </a:rPr>
              <a:t> or</a:t>
            </a:r>
            <a:r>
              <a:rPr lang="en-US" sz="2399" b="1" u="none">
                <a:solidFill>
                  <a:srgbClr val="222544"/>
                </a:solidFill>
                <a:latin typeface="Montserrat School Semi-Bold"/>
                <a:ea typeface="Montserrat School Semi-Bold"/>
                <a:cs typeface="Montserrat School Semi-Bold"/>
                <a:sym typeface="Montserrat School Semi-Bold"/>
              </a:rPr>
              <a:t> </a:t>
            </a:r>
            <a:r>
              <a:rPr lang="en-US" sz="2399" b="1" u="sng">
                <a:solidFill>
                  <a:srgbClr val="222544"/>
                </a:solidFill>
                <a:latin typeface="Montserrat School Semi-Bold"/>
                <a:ea typeface="Montserrat School Semi-Bold"/>
                <a:cs typeface="Montserrat School Semi-Bold"/>
                <a:sym typeface="Montserrat School Semi-Bold"/>
                <a:hlinkClick r:id="rId12" tooltip="https://www.youtube.com/watch?v=FSYVdlxfpUY&amp;list=RDFSYVdlxfpUY&amp;start_radio=1"/>
              </a:rPr>
              <a:t>listen</a:t>
            </a:r>
            <a:r>
              <a:rPr lang="en-US" sz="2399" b="1">
                <a:solidFill>
                  <a:srgbClr val="222544"/>
                </a:solidFill>
                <a:latin typeface="Montserrat School Semi-Bold"/>
                <a:ea typeface="Montserrat School Semi-Bold"/>
                <a:cs typeface="Montserrat School Semi-Bold"/>
                <a:sym typeface="Montserrat School Semi-Bold"/>
              </a:rPr>
              <a:t> </a:t>
            </a:r>
            <a:r>
              <a:rPr lang="en-US" sz="2399">
                <a:solidFill>
                  <a:srgbClr val="222544"/>
                </a:solidFill>
                <a:latin typeface="Montserrat School"/>
                <a:ea typeface="Montserrat School"/>
                <a:cs typeface="Montserrat School"/>
                <a:sym typeface="Montserrat School"/>
              </a:rPr>
              <a:t>to the Magnificat (Luke 1:46-55).</a:t>
            </a:r>
          </a:p>
          <a:p>
            <a:pPr algn="l">
              <a:lnSpc>
                <a:spcPts val="3359"/>
              </a:lnSpc>
            </a:pPr>
            <a:r>
              <a:rPr lang="en-US" sz="2399">
                <a:solidFill>
                  <a:srgbClr val="222544"/>
                </a:solidFill>
                <a:latin typeface="Montserrat School"/>
                <a:ea typeface="Montserrat School"/>
                <a:cs typeface="Montserrat School"/>
                <a:sym typeface="Montserrat School"/>
              </a:rPr>
              <a:t>Which words stand out to you? Which principles of Catholic Social Teaching can you find throughout her song?</a:t>
            </a:r>
          </a:p>
          <a:p>
            <a:pPr algn="l">
              <a:lnSpc>
                <a:spcPts val="3359"/>
              </a:lnSpc>
            </a:pPr>
            <a:r>
              <a:rPr lang="en-US" sz="2399">
                <a:solidFill>
                  <a:srgbClr val="222544"/>
                </a:solidFill>
                <a:latin typeface="Montserrat School"/>
                <a:ea typeface="Montserrat School"/>
                <a:cs typeface="Montserrat School"/>
                <a:sym typeface="Montserrat School"/>
              </a:rPr>
              <a:t>Explore CAFOD's </a:t>
            </a:r>
            <a:r>
              <a:rPr lang="en-US" sz="2399" b="1" u="sng">
                <a:solidFill>
                  <a:srgbClr val="222544"/>
                </a:solidFill>
                <a:latin typeface="Montserrat School Semi-Bold"/>
                <a:ea typeface="Montserrat School Semi-Bold"/>
                <a:cs typeface="Montserrat School Semi-Bold"/>
                <a:sym typeface="Montserrat School Semi-Bold"/>
                <a:hlinkClick r:id="rId4" tooltip="https://cafod.org.uk/education/secondary-and-youth-resources/cst-resources-young-people"/>
              </a:rPr>
              <a:t>Catholic Social Teaching resources for secondary schools</a:t>
            </a:r>
            <a:r>
              <a:rPr lang="en-US" sz="2399">
                <a:solidFill>
                  <a:srgbClr val="222544"/>
                </a:solidFill>
                <a:latin typeface="Montserrat School"/>
                <a:ea typeface="Montserrat School"/>
                <a:cs typeface="Montserrat School"/>
                <a:sym typeface="Montserrat School"/>
              </a:rPr>
              <a:t> for more ideas.</a:t>
            </a:r>
          </a:p>
        </p:txBody>
      </p:sp>
      <p:sp>
        <p:nvSpPr>
          <p:cNvPr id="28" name="TextBox 28"/>
          <p:cNvSpPr txBox="1"/>
          <p:nvPr/>
        </p:nvSpPr>
        <p:spPr>
          <a:xfrm>
            <a:off x="168498" y="7912097"/>
            <a:ext cx="1483370"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Mission</a:t>
            </a:r>
          </a:p>
        </p:txBody>
      </p:sp>
      <p:sp>
        <p:nvSpPr>
          <p:cNvPr id="29" name="TextBox 29"/>
          <p:cNvSpPr txBox="1"/>
          <p:nvPr/>
        </p:nvSpPr>
        <p:spPr>
          <a:xfrm>
            <a:off x="193685" y="5184722"/>
            <a:ext cx="7567350" cy="24917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God of love,</a:t>
            </a:r>
          </a:p>
          <a:p>
            <a:pPr algn="l">
              <a:lnSpc>
                <a:spcPts val="3359"/>
              </a:lnSpc>
            </a:pPr>
            <a:r>
              <a:rPr lang="en-US" sz="2400">
                <a:solidFill>
                  <a:srgbClr val="222544"/>
                </a:solidFill>
                <a:latin typeface="Montserrat School"/>
                <a:ea typeface="Montserrat School"/>
                <a:cs typeface="Montserrat School"/>
                <a:sym typeface="Montserrat School"/>
              </a:rPr>
              <a:t>like Mary, help us to say yes to you</a:t>
            </a:r>
          </a:p>
          <a:p>
            <a:pPr algn="l">
              <a:lnSpc>
                <a:spcPts val="3359"/>
              </a:lnSpc>
            </a:pPr>
            <a:r>
              <a:rPr lang="en-US" sz="2400">
                <a:solidFill>
                  <a:srgbClr val="222544"/>
                </a:solidFill>
                <a:latin typeface="Montserrat School"/>
                <a:ea typeface="Montserrat School"/>
                <a:cs typeface="Montserrat School"/>
                <a:sym typeface="Montserrat School"/>
              </a:rPr>
              <a:t>and give thanks for all you have done.</a:t>
            </a:r>
          </a:p>
          <a:p>
            <a:pPr algn="l">
              <a:lnSpc>
                <a:spcPts val="3359"/>
              </a:lnSpc>
            </a:pPr>
            <a:r>
              <a:rPr lang="en-US" sz="2400">
                <a:solidFill>
                  <a:srgbClr val="222544"/>
                </a:solidFill>
                <a:latin typeface="Montserrat School"/>
                <a:ea typeface="Montserrat School"/>
                <a:cs typeface="Montserrat School"/>
                <a:sym typeface="Montserrat School"/>
              </a:rPr>
              <a:t>As we prepare our hearts for Jesus,</a:t>
            </a:r>
          </a:p>
          <a:p>
            <a:pPr algn="l">
              <a:lnSpc>
                <a:spcPts val="3359"/>
              </a:lnSpc>
            </a:pPr>
            <a:r>
              <a:rPr lang="en-US" sz="2400">
                <a:solidFill>
                  <a:srgbClr val="222544"/>
                </a:solidFill>
                <a:latin typeface="Montserrat School"/>
                <a:ea typeface="Montserrat School"/>
                <a:cs typeface="Montserrat School"/>
                <a:sym typeface="Montserrat School"/>
              </a:rPr>
              <a:t>help us to lift up those who are overlooked.</a:t>
            </a:r>
          </a:p>
          <a:p>
            <a:pPr algn="l">
              <a:lnSpc>
                <a:spcPts val="3359"/>
              </a:lnSpc>
            </a:pPr>
            <a:r>
              <a:rPr lang="en-US" sz="2400">
                <a:solidFill>
                  <a:srgbClr val="222544"/>
                </a:solidFill>
                <a:latin typeface="Montserrat School"/>
                <a:ea typeface="Montserrat School"/>
                <a:cs typeface="Montserrat School"/>
                <a:sym typeface="Montserrat School"/>
              </a:rPr>
              <a:t>Amen.</a:t>
            </a:r>
          </a:p>
        </p:txBody>
      </p:sp>
      <p:sp>
        <p:nvSpPr>
          <p:cNvPr id="30" name="TextBox 30"/>
          <p:cNvSpPr txBox="1"/>
          <p:nvPr/>
        </p:nvSpPr>
        <p:spPr>
          <a:xfrm>
            <a:off x="168498" y="1269509"/>
            <a:ext cx="174158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Respond</a:t>
            </a:r>
          </a:p>
        </p:txBody>
      </p:sp>
      <p:sp>
        <p:nvSpPr>
          <p:cNvPr id="31" name="TextBox 31"/>
          <p:cNvSpPr txBox="1"/>
          <p:nvPr/>
        </p:nvSpPr>
        <p:spPr>
          <a:xfrm>
            <a:off x="168498" y="8507184"/>
            <a:ext cx="8851283" cy="12344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Like Mary did in the Magnificat,</a:t>
            </a:r>
            <a:r>
              <a:rPr lang="en-US" sz="2400" u="none">
                <a:solidFill>
                  <a:srgbClr val="222544"/>
                </a:solidFill>
                <a:latin typeface="Montserrat School"/>
                <a:ea typeface="Montserrat School"/>
                <a:cs typeface="Montserrat School"/>
                <a:sym typeface="Montserrat School"/>
              </a:rPr>
              <a:t> t</a:t>
            </a:r>
            <a:r>
              <a:rPr lang="en-US" sz="2400">
                <a:solidFill>
                  <a:srgbClr val="222544"/>
                </a:solidFill>
                <a:latin typeface="Montserrat School"/>
                <a:ea typeface="Montserrat School"/>
                <a:cs typeface="Montserrat School"/>
                <a:sym typeface="Montserrat School"/>
              </a:rPr>
              <a:t>ake time to give thanks.</a:t>
            </a:r>
          </a:p>
          <a:p>
            <a:pPr algn="l">
              <a:lnSpc>
                <a:spcPts val="3359"/>
              </a:lnSpc>
            </a:pPr>
            <a:r>
              <a:rPr lang="en-US" sz="2400">
                <a:solidFill>
                  <a:srgbClr val="222544"/>
                </a:solidFill>
                <a:latin typeface="Montserrat School"/>
                <a:ea typeface="Montserrat School"/>
                <a:cs typeface="Montserrat School"/>
                <a:sym typeface="Montserrat School"/>
              </a:rPr>
              <a:t>Say a prayer of thanks to God or thank</a:t>
            </a:r>
            <a:r>
              <a:rPr lang="en-US" sz="2400" u="none">
                <a:solidFill>
                  <a:srgbClr val="222544"/>
                </a:solidFill>
                <a:latin typeface="Montserrat School"/>
                <a:ea typeface="Montserrat School"/>
                <a:cs typeface="Montserrat School"/>
                <a:sym typeface="Montserrat School"/>
              </a:rPr>
              <a:t> someone who has shown you love or kindness th</a:t>
            </a:r>
            <a:r>
              <a:rPr lang="en-US" sz="2400">
                <a:solidFill>
                  <a:srgbClr val="222544"/>
                </a:solidFill>
                <a:latin typeface="Montserrat School"/>
                <a:ea typeface="Montserrat School"/>
                <a:cs typeface="Montserrat School"/>
                <a:sym typeface="Montserrat School"/>
              </a:rPr>
              <a:t>is</a:t>
            </a:r>
            <a:r>
              <a:rPr lang="en-US" sz="2400" u="none">
                <a:solidFill>
                  <a:srgbClr val="222544"/>
                </a:solidFill>
                <a:latin typeface="Montserrat School"/>
                <a:ea typeface="Montserrat School"/>
                <a:cs typeface="Montserrat School"/>
                <a:sym typeface="Montserrat School"/>
              </a:rPr>
              <a:t> y</a:t>
            </a:r>
            <a:r>
              <a:rPr lang="en-US" sz="2400">
                <a:solidFill>
                  <a:srgbClr val="222544"/>
                </a:solidFill>
                <a:latin typeface="Montserrat School"/>
                <a:ea typeface="Montserrat School"/>
                <a:cs typeface="Montserrat School"/>
                <a:sym typeface="Montserrat School"/>
              </a:rPr>
              <a:t>ear</a:t>
            </a:r>
            <a:r>
              <a:rPr lang="en-US" sz="2400" u="none">
                <a:solidFill>
                  <a:srgbClr val="222544"/>
                </a:solidFill>
                <a:latin typeface="Montserrat School"/>
                <a:ea typeface="Montserrat School"/>
                <a:cs typeface="Montserrat School"/>
                <a:sym typeface="Montserrat School"/>
              </a:rPr>
              <a:t>.</a:t>
            </a:r>
          </a:p>
        </p:txBody>
      </p:sp>
      <p:sp>
        <p:nvSpPr>
          <p:cNvPr id="32" name="Freeform 32"/>
          <p:cNvSpPr/>
          <p:nvPr/>
        </p:nvSpPr>
        <p:spPr>
          <a:xfrm rot="-226504" flipV="1">
            <a:off x="7871898" y="3890230"/>
            <a:ext cx="1969216" cy="1189734"/>
          </a:xfrm>
          <a:custGeom>
            <a:avLst/>
            <a:gdLst/>
            <a:ahLst/>
            <a:cxnLst/>
            <a:rect l="l" t="t" r="r" b="b"/>
            <a:pathLst>
              <a:path w="1969216" h="1189734">
                <a:moveTo>
                  <a:pt x="0" y="1189734"/>
                </a:moveTo>
                <a:lnTo>
                  <a:pt x="1969216" y="1189734"/>
                </a:lnTo>
                <a:lnTo>
                  <a:pt x="1969216" y="0"/>
                </a:lnTo>
                <a:lnTo>
                  <a:pt x="0" y="0"/>
                </a:lnTo>
                <a:lnTo>
                  <a:pt x="0" y="1189734"/>
                </a:lnTo>
                <a:close/>
              </a:path>
            </a:pathLst>
          </a:custGeom>
          <a:blipFill>
            <a:blip>
              <a:extLst>
                <a:ext uri="{96DAC541-7B7A-43D3-8B79-37D633B846F1}">
                  <asvg:svgBlip xmlns:asvg="http://schemas.microsoft.com/office/drawing/2016/SVG/main" r:embed="rId13"/>
                </a:ext>
              </a:extLst>
            </a:blip>
            <a:stretch>
              <a:fillRect/>
            </a:stretch>
          </a:blipFill>
        </p:spPr>
        <p:txBody>
          <a:bodyPr/>
          <a:lstStyle/>
          <a:p>
            <a:endParaRPr lang="en-GB"/>
          </a:p>
        </p:txBody>
      </p:sp>
      <p:sp>
        <p:nvSpPr>
          <p:cNvPr id="33" name="TextBox 33"/>
          <p:cNvSpPr txBox="1"/>
          <p:nvPr/>
        </p:nvSpPr>
        <p:spPr>
          <a:xfrm>
            <a:off x="193685" y="4629150"/>
            <a:ext cx="3808862"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Let us pray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rot="-5400000">
            <a:off x="11492989" y="518993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4"/>
                </a:ext>
              </a:extLst>
            </a:blip>
            <a:stretch>
              <a:fillRect l="-279" t="-171027" r="-1768" b="-487889"/>
            </a:stretch>
          </a:blipFill>
        </p:spPr>
        <p:txBody>
          <a:bodyPr/>
          <a:lstStyle/>
          <a:p>
            <a:endParaRPr lang="en-GB"/>
          </a:p>
        </p:txBody>
      </p:sp>
      <p:grpSp>
        <p:nvGrpSpPr>
          <p:cNvPr id="7" name="Group 7"/>
          <p:cNvGrpSpPr/>
          <p:nvPr/>
        </p:nvGrpSpPr>
        <p:grpSpPr>
          <a:xfrm>
            <a:off x="-849805" y="-234640"/>
            <a:ext cx="12499126" cy="1261816"/>
            <a:chOff x="0" y="0"/>
            <a:chExt cx="16665502" cy="1682422"/>
          </a:xfrm>
        </p:grpSpPr>
        <p:grpSp>
          <p:nvGrpSpPr>
            <p:cNvPr id="8" name="Group 8"/>
            <p:cNvGrpSpPr/>
            <p:nvPr/>
          </p:nvGrpSpPr>
          <p:grpSpPr>
            <a:xfrm>
              <a:off x="0" y="0"/>
              <a:ext cx="16665502" cy="1682422"/>
              <a:chOff x="0" y="0"/>
              <a:chExt cx="3291951" cy="332330"/>
            </a:xfrm>
          </p:grpSpPr>
          <p:sp>
            <p:nvSpPr>
              <p:cNvPr id="9" name="Freeform 9"/>
              <p:cNvSpPr/>
              <p:nvPr/>
            </p:nvSpPr>
            <p:spPr>
              <a:xfrm>
                <a:off x="0" y="0"/>
                <a:ext cx="3291951" cy="332330"/>
              </a:xfrm>
              <a:custGeom>
                <a:avLst/>
                <a:gdLst/>
                <a:ahLst/>
                <a:cxnLst/>
                <a:rect l="l" t="t" r="r" b="b"/>
                <a:pathLst>
                  <a:path w="3291951" h="332330">
                    <a:moveTo>
                      <a:pt x="3088751" y="0"/>
                    </a:moveTo>
                    <a:cubicBezTo>
                      <a:pt x="3200975" y="0"/>
                      <a:pt x="3291951" y="74395"/>
                      <a:pt x="3291951" y="166165"/>
                    </a:cubicBezTo>
                    <a:cubicBezTo>
                      <a:pt x="3291951" y="257936"/>
                      <a:pt x="3200975" y="332330"/>
                      <a:pt x="3088751" y="332330"/>
                    </a:cubicBezTo>
                    <a:lnTo>
                      <a:pt x="203200" y="332330"/>
                    </a:lnTo>
                    <a:cubicBezTo>
                      <a:pt x="90976" y="332330"/>
                      <a:pt x="0" y="257936"/>
                      <a:pt x="0" y="166165"/>
                    </a:cubicBezTo>
                    <a:cubicBezTo>
                      <a:pt x="0" y="74395"/>
                      <a:pt x="90976" y="0"/>
                      <a:pt x="203200" y="0"/>
                    </a:cubicBezTo>
                    <a:close/>
                  </a:path>
                </a:pathLst>
              </a:custGeom>
              <a:solidFill>
                <a:srgbClr val="222544"/>
              </a:solidFill>
            </p:spPr>
            <p:txBody>
              <a:bodyPr/>
              <a:lstStyle/>
              <a:p>
                <a:endParaRPr lang="en-GB"/>
              </a:p>
            </p:txBody>
          </p:sp>
          <p:sp>
            <p:nvSpPr>
              <p:cNvPr id="10" name="TextBox 10"/>
              <p:cNvSpPr txBox="1"/>
              <p:nvPr/>
            </p:nvSpPr>
            <p:spPr>
              <a:xfrm>
                <a:off x="0" y="-38100"/>
                <a:ext cx="3291951" cy="370430"/>
              </a:xfrm>
              <a:prstGeom prst="rect">
                <a:avLst/>
              </a:prstGeom>
            </p:spPr>
            <p:txBody>
              <a:bodyPr lIns="50800" tIns="50800" rIns="50800" bIns="50800" rtlCol="0" anchor="ctr"/>
              <a:lstStyle/>
              <a:p>
                <a:pPr algn="l">
                  <a:lnSpc>
                    <a:spcPts val="2659"/>
                  </a:lnSpc>
                </a:pPr>
                <a:endParaRPr/>
              </a:p>
            </p:txBody>
          </p:sp>
        </p:grpSp>
        <p:sp>
          <p:nvSpPr>
            <p:cNvPr id="11" name="Freeform 11"/>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2" name="TextBox 12"/>
            <p:cNvSpPr txBox="1"/>
            <p:nvPr/>
          </p:nvSpPr>
          <p:spPr>
            <a:xfrm>
              <a:off x="1826614" y="605329"/>
              <a:ext cx="14748189"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Wednesday 23 December - Fourth week of Advent </a:t>
              </a:r>
            </a:p>
          </p:txBody>
        </p:sp>
      </p:grpSp>
      <p:grpSp>
        <p:nvGrpSpPr>
          <p:cNvPr id="13" name="Group 13"/>
          <p:cNvGrpSpPr/>
          <p:nvPr/>
        </p:nvGrpSpPr>
        <p:grpSpPr>
          <a:xfrm>
            <a:off x="15297383" y="7375040"/>
            <a:ext cx="2872920" cy="3936489"/>
            <a:chOff x="0" y="0"/>
            <a:chExt cx="3830560" cy="5248653"/>
          </a:xfrm>
        </p:grpSpPr>
        <p:grpSp>
          <p:nvGrpSpPr>
            <p:cNvPr id="14" name="Group 14"/>
            <p:cNvGrpSpPr/>
            <p:nvPr/>
          </p:nvGrpSpPr>
          <p:grpSpPr>
            <a:xfrm>
              <a:off x="182146" y="0"/>
              <a:ext cx="3461086" cy="3461086"/>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16" name="TextBox 16"/>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7" name="Freeform 17"/>
            <p:cNvSpPr/>
            <p:nvPr/>
          </p:nvSpPr>
          <p:spPr>
            <a:xfrm>
              <a:off x="40944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8" name="Freeform 18"/>
            <p:cNvSpPr/>
            <p:nvPr/>
          </p:nvSpPr>
          <p:spPr>
            <a:xfrm>
              <a:off x="1052836"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9" name="Freeform 19"/>
            <p:cNvSpPr/>
            <p:nvPr/>
          </p:nvSpPr>
          <p:spPr>
            <a:xfrm>
              <a:off x="2383096"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20" name="Freeform 20"/>
            <p:cNvSpPr/>
            <p:nvPr/>
          </p:nvSpPr>
          <p:spPr>
            <a:xfrm>
              <a:off x="1716414"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1" name="TextBox 21"/>
            <p:cNvSpPr txBox="1"/>
            <p:nvPr/>
          </p:nvSpPr>
          <p:spPr>
            <a:xfrm>
              <a:off x="98252"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Love</a:t>
              </a:r>
            </a:p>
          </p:txBody>
        </p:sp>
        <p:sp>
          <p:nvSpPr>
            <p:cNvPr id="22" name="Freeform 22"/>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grpSp>
      <p:sp>
        <p:nvSpPr>
          <p:cNvPr id="23" name="Freeform 23"/>
          <p:cNvSpPr/>
          <p:nvPr/>
        </p:nvSpPr>
        <p:spPr>
          <a:xfrm rot="-1981434">
            <a:off x="8886901" y="-582854"/>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4"/>
                </a:ext>
              </a:extLst>
            </a:blip>
            <a:stretch>
              <a:fillRect l="-238232" t="-16109" b="-233656"/>
            </a:stretch>
          </a:blipFill>
        </p:spPr>
        <p:txBody>
          <a:bodyPr/>
          <a:lstStyle/>
          <a:p>
            <a:endParaRPr lang="en-GB"/>
          </a:p>
        </p:txBody>
      </p:sp>
      <p:grpSp>
        <p:nvGrpSpPr>
          <p:cNvPr id="24" name="Group 24"/>
          <p:cNvGrpSpPr/>
          <p:nvPr/>
        </p:nvGrpSpPr>
        <p:grpSpPr>
          <a:xfrm>
            <a:off x="9977163" y="2847445"/>
            <a:ext cx="7477673" cy="4393403"/>
            <a:chOff x="0" y="0"/>
            <a:chExt cx="1134847" cy="666763"/>
          </a:xfrm>
        </p:grpSpPr>
        <p:sp>
          <p:nvSpPr>
            <p:cNvPr id="25" name="Freeform 25"/>
            <p:cNvSpPr/>
            <p:nvPr/>
          </p:nvSpPr>
          <p:spPr>
            <a:xfrm>
              <a:off x="0" y="0"/>
              <a:ext cx="1134847" cy="666763"/>
            </a:xfrm>
            <a:custGeom>
              <a:avLst/>
              <a:gdLst/>
              <a:ahLst/>
              <a:cxnLst/>
              <a:rect l="l" t="t" r="r" b="b"/>
              <a:pathLst>
                <a:path w="1134847" h="666763">
                  <a:moveTo>
                    <a:pt x="0" y="0"/>
                  </a:moveTo>
                  <a:lnTo>
                    <a:pt x="1134847" y="0"/>
                  </a:lnTo>
                  <a:lnTo>
                    <a:pt x="1134847" y="666763"/>
                  </a:lnTo>
                  <a:lnTo>
                    <a:pt x="0" y="666763"/>
                  </a:lnTo>
                  <a:close/>
                </a:path>
              </a:pathLst>
            </a:custGeom>
            <a:blipFill>
              <a:blip r:embed="rId9"/>
              <a:stretch>
                <a:fillRect t="-1982" b="-1982"/>
              </a:stretch>
            </a:blipFill>
          </p:spPr>
          <p:txBody>
            <a:bodyPr/>
            <a:lstStyle/>
            <a:p>
              <a:endParaRPr lang="en-GB"/>
            </a:p>
          </p:txBody>
        </p:sp>
      </p:grpSp>
      <p:sp>
        <p:nvSpPr>
          <p:cNvPr id="26" name="TextBox 26"/>
          <p:cNvSpPr txBox="1"/>
          <p:nvPr/>
        </p:nvSpPr>
        <p:spPr>
          <a:xfrm>
            <a:off x="248332" y="1806703"/>
            <a:ext cx="8593120" cy="2072640"/>
          </a:xfrm>
          <a:prstGeom prst="rect">
            <a:avLst/>
          </a:prstGeom>
        </p:spPr>
        <p:txBody>
          <a:bodyPr lIns="0" tIns="0" rIns="0" bIns="0" rtlCol="0" anchor="t">
            <a:spAutoFit/>
          </a:bodyPr>
          <a:lstStyle/>
          <a:p>
            <a:pPr algn="ctr">
              <a:lnSpc>
                <a:spcPts val="3359"/>
              </a:lnSpc>
            </a:pPr>
            <a:r>
              <a:rPr lang="en-US" sz="2400">
                <a:solidFill>
                  <a:srgbClr val="222544"/>
                </a:solidFill>
                <a:latin typeface="Montserrat School"/>
                <a:ea typeface="Montserrat School"/>
                <a:cs typeface="Montserrat School"/>
                <a:sym typeface="Montserrat School"/>
              </a:rPr>
              <a:t>“The time came for Elizabeth to give birth, </a:t>
            </a:r>
          </a:p>
          <a:p>
            <a:pPr algn="ctr">
              <a:lnSpc>
                <a:spcPts val="3359"/>
              </a:lnSpc>
            </a:pPr>
            <a:r>
              <a:rPr lang="en-US" sz="2400">
                <a:solidFill>
                  <a:srgbClr val="222544"/>
                </a:solidFill>
                <a:latin typeface="Montserrat School"/>
                <a:ea typeface="Montserrat School"/>
                <a:cs typeface="Montserrat School"/>
                <a:sym typeface="Montserrat School"/>
              </a:rPr>
              <a:t>and she bore a son. And her neighbours and relatives heard that the Lord had shown great mercy to her, </a:t>
            </a:r>
          </a:p>
          <a:p>
            <a:pPr algn="ctr">
              <a:lnSpc>
                <a:spcPts val="3359"/>
              </a:lnSpc>
            </a:pPr>
            <a:r>
              <a:rPr lang="en-US" sz="2400">
                <a:solidFill>
                  <a:srgbClr val="222544"/>
                </a:solidFill>
                <a:latin typeface="Montserrat School"/>
                <a:ea typeface="Montserrat School"/>
                <a:cs typeface="Montserrat School"/>
                <a:sym typeface="Montserrat School"/>
              </a:rPr>
              <a:t>and they rejoiced with her.” </a:t>
            </a:r>
          </a:p>
          <a:p>
            <a:pPr algn="ctr">
              <a:lnSpc>
                <a:spcPts val="3359"/>
              </a:lnSpc>
            </a:pPr>
            <a:r>
              <a:rPr lang="en-US" sz="2400">
                <a:solidFill>
                  <a:srgbClr val="222544"/>
                </a:solidFill>
                <a:latin typeface="Montserrat School"/>
                <a:ea typeface="Montserrat School"/>
                <a:cs typeface="Montserrat School"/>
                <a:sym typeface="Montserrat School"/>
              </a:rPr>
              <a:t>Luke 1:57-58</a:t>
            </a:r>
          </a:p>
        </p:txBody>
      </p:sp>
      <p:sp>
        <p:nvSpPr>
          <p:cNvPr id="27" name="TextBox 27"/>
          <p:cNvSpPr txBox="1"/>
          <p:nvPr/>
        </p:nvSpPr>
        <p:spPr>
          <a:xfrm>
            <a:off x="281827" y="1149478"/>
            <a:ext cx="3460706"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The Word</a:t>
            </a:r>
          </a:p>
        </p:txBody>
      </p:sp>
      <p:sp>
        <p:nvSpPr>
          <p:cNvPr id="28" name="TextBox 28"/>
          <p:cNvSpPr txBox="1"/>
          <p:nvPr/>
        </p:nvSpPr>
        <p:spPr>
          <a:xfrm>
            <a:off x="214837" y="4094198"/>
            <a:ext cx="202093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Reflection</a:t>
            </a:r>
          </a:p>
        </p:txBody>
      </p:sp>
      <p:sp>
        <p:nvSpPr>
          <p:cNvPr id="29" name="TextBox 29"/>
          <p:cNvSpPr txBox="1"/>
          <p:nvPr/>
        </p:nvSpPr>
        <p:spPr>
          <a:xfrm>
            <a:off x="214837" y="4632903"/>
            <a:ext cx="8660110" cy="5177790"/>
          </a:xfrm>
          <a:prstGeom prst="rect">
            <a:avLst/>
          </a:prstGeom>
        </p:spPr>
        <p:txBody>
          <a:bodyPr lIns="0" tIns="0" rIns="0" bIns="0" rtlCol="0" anchor="t">
            <a:spAutoFit/>
          </a:bodyPr>
          <a:lstStyle/>
          <a:p>
            <a:pPr algn="l">
              <a:lnSpc>
                <a:spcPts val="3359"/>
              </a:lnSpc>
            </a:pPr>
            <a:r>
              <a:rPr lang="en-US" sz="2399">
                <a:solidFill>
                  <a:srgbClr val="222544"/>
                </a:solidFill>
                <a:latin typeface="Montserrat School"/>
                <a:ea typeface="Montserrat School"/>
                <a:cs typeface="Montserrat School"/>
                <a:sym typeface="Montserrat School"/>
              </a:rPr>
              <a:t>Today's Gospel is full of joy. Elizabeth's neighbours and relatives hear her good news and rejoice with her. </a:t>
            </a:r>
          </a:p>
          <a:p>
            <a:pPr algn="l">
              <a:lnSpc>
                <a:spcPts val="2240"/>
              </a:lnSpc>
            </a:pPr>
            <a:endParaRPr lang="en-US" sz="2399">
              <a:solidFill>
                <a:srgbClr val="222544"/>
              </a:solidFill>
              <a:latin typeface="Montserrat School"/>
              <a:ea typeface="Montserrat School"/>
              <a:cs typeface="Montserrat School"/>
              <a:sym typeface="Montserrat School"/>
            </a:endParaRPr>
          </a:p>
          <a:p>
            <a:pPr algn="l">
              <a:lnSpc>
                <a:spcPts val="3359"/>
              </a:lnSpc>
            </a:pPr>
            <a:r>
              <a:rPr lang="en-US" sz="2399">
                <a:solidFill>
                  <a:srgbClr val="222544"/>
                </a:solidFill>
                <a:latin typeface="Montserrat School"/>
                <a:ea typeface="Montserrat School"/>
                <a:cs typeface="Montserrat School"/>
                <a:sym typeface="Montserrat School"/>
              </a:rPr>
              <a:t>Love means celebrating the good things that happen to other people, not just ourselves.</a:t>
            </a:r>
          </a:p>
          <a:p>
            <a:pPr algn="l">
              <a:lnSpc>
                <a:spcPts val="3359"/>
              </a:lnSpc>
            </a:pPr>
            <a:r>
              <a:rPr lang="en-US" sz="2399">
                <a:solidFill>
                  <a:srgbClr val="222544"/>
                </a:solidFill>
                <a:latin typeface="Montserrat School"/>
                <a:ea typeface="Montserrat School"/>
                <a:cs typeface="Montserrat School"/>
                <a:sym typeface="Montserrat School"/>
              </a:rPr>
              <a:t>As Christmas draws near, we have so much to give thanks for. </a:t>
            </a:r>
          </a:p>
          <a:p>
            <a:pPr algn="l">
              <a:lnSpc>
                <a:spcPts val="2520"/>
              </a:lnSpc>
            </a:pPr>
            <a:endParaRPr lang="en-US" sz="2399">
              <a:solidFill>
                <a:srgbClr val="222544"/>
              </a:solidFill>
              <a:latin typeface="Montserrat School"/>
              <a:ea typeface="Montserrat School"/>
              <a:cs typeface="Montserrat School"/>
              <a:sym typeface="Montserrat School"/>
            </a:endParaRPr>
          </a:p>
          <a:p>
            <a:pPr algn="l">
              <a:lnSpc>
                <a:spcPts val="3359"/>
              </a:lnSpc>
            </a:pPr>
            <a:r>
              <a:rPr lang="en-US" sz="2399">
                <a:solidFill>
                  <a:srgbClr val="222544"/>
                </a:solidFill>
                <a:latin typeface="Montserrat School"/>
                <a:ea typeface="Montserrat School"/>
                <a:cs typeface="Montserrat School"/>
                <a:sym typeface="Montserrat School"/>
              </a:rPr>
              <a:t>At CAFOD, we are especially grateful for the incredible ways schools and young people have put their faith into action this year through praying, giving, campaigning and working for a better world. </a:t>
            </a:r>
          </a:p>
          <a:p>
            <a:pPr algn="l">
              <a:lnSpc>
                <a:spcPts val="3359"/>
              </a:lnSpc>
            </a:pPr>
            <a:r>
              <a:rPr lang="en-US" sz="2399" b="1">
                <a:solidFill>
                  <a:srgbClr val="222544"/>
                </a:solidFill>
                <a:latin typeface="Montserrat School Semi-Bold"/>
                <a:ea typeface="Montserrat School Semi-Bold"/>
                <a:cs typeface="Montserrat School Semi-Bold"/>
                <a:sym typeface="Montserrat School Semi-Bold"/>
              </a:rPr>
              <a:t>THANK YOU!</a:t>
            </a:r>
          </a:p>
        </p:txBody>
      </p:sp>
      <p:sp>
        <p:nvSpPr>
          <p:cNvPr id="30" name="TextBox 30"/>
          <p:cNvSpPr txBox="1"/>
          <p:nvPr/>
        </p:nvSpPr>
        <p:spPr>
          <a:xfrm>
            <a:off x="9977163" y="7496173"/>
            <a:ext cx="4964853" cy="1749425"/>
          </a:xfrm>
          <a:prstGeom prst="rect">
            <a:avLst/>
          </a:prstGeom>
        </p:spPr>
        <p:txBody>
          <a:bodyPr lIns="0" tIns="0" rIns="0" bIns="0" rtlCol="0" anchor="t">
            <a:spAutoFit/>
          </a:bodyPr>
          <a:lstStyle/>
          <a:p>
            <a:pPr algn="l">
              <a:lnSpc>
                <a:spcPts val="2800"/>
              </a:lnSpc>
            </a:pPr>
            <a:r>
              <a:rPr lang="en-US" sz="2000" i="1">
                <a:solidFill>
                  <a:srgbClr val="222544"/>
                </a:solidFill>
                <a:latin typeface="Montserrat School Italics"/>
                <a:ea typeface="Montserrat School Italics"/>
                <a:cs typeface="Montserrat School Italics"/>
                <a:sym typeface="Montserrat School Italics"/>
              </a:rPr>
              <a:t>CAFOD supporting and empowering female farmers to improve their food production and economic opportunities in Kailahun District, Sierra Leone.</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9977163" y="2847445"/>
            <a:ext cx="7477673" cy="4393403"/>
            <a:chOff x="0" y="0"/>
            <a:chExt cx="1134847" cy="666763"/>
          </a:xfrm>
        </p:grpSpPr>
        <p:sp>
          <p:nvSpPr>
            <p:cNvPr id="7" name="Freeform 7"/>
            <p:cNvSpPr/>
            <p:nvPr/>
          </p:nvSpPr>
          <p:spPr>
            <a:xfrm>
              <a:off x="0" y="0"/>
              <a:ext cx="1134847" cy="666763"/>
            </a:xfrm>
            <a:custGeom>
              <a:avLst/>
              <a:gdLst/>
              <a:ahLst/>
              <a:cxnLst/>
              <a:rect l="l" t="t" r="r" b="b"/>
              <a:pathLst>
                <a:path w="1134847" h="666763">
                  <a:moveTo>
                    <a:pt x="0" y="0"/>
                  </a:moveTo>
                  <a:lnTo>
                    <a:pt x="1134847" y="0"/>
                  </a:lnTo>
                  <a:lnTo>
                    <a:pt x="1134847" y="666763"/>
                  </a:lnTo>
                  <a:lnTo>
                    <a:pt x="0" y="666763"/>
                  </a:lnTo>
                  <a:close/>
                </a:path>
              </a:pathLst>
            </a:custGeom>
            <a:blipFill>
              <a:blip r:embed="rId4"/>
              <a:stretch>
                <a:fillRect t="-6734" b="-6734"/>
              </a:stretch>
            </a:blipFill>
          </p:spPr>
          <p:txBody>
            <a:bodyPr/>
            <a:lstStyle/>
            <a:p>
              <a:endParaRPr lang="en-GB"/>
            </a:p>
          </p:txBody>
        </p:sp>
      </p:grpSp>
      <p:sp>
        <p:nvSpPr>
          <p:cNvPr id="8" name="Freeform 8"/>
          <p:cNvSpPr/>
          <p:nvPr/>
        </p:nvSpPr>
        <p:spPr>
          <a:xfrm rot="-5400000">
            <a:off x="11492989" y="518993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5"/>
                </a:ext>
              </a:extLst>
            </a:blip>
            <a:stretch>
              <a:fillRect l="-279" t="-171027" r="-1768" b="-487889"/>
            </a:stretch>
          </a:blipFill>
        </p:spPr>
        <p:txBody>
          <a:bodyPr/>
          <a:lstStyle/>
          <a:p>
            <a:endParaRPr lang="en-GB"/>
          </a:p>
        </p:txBody>
      </p:sp>
      <p:sp>
        <p:nvSpPr>
          <p:cNvPr id="9" name="Freeform 9"/>
          <p:cNvSpPr/>
          <p:nvPr/>
        </p:nvSpPr>
        <p:spPr>
          <a:xfrm rot="-2924229" flipH="1">
            <a:off x="10123047" y="7410139"/>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6"/>
                </a:ext>
              </a:extLst>
            </a:blip>
            <a:stretch>
              <a:fillRect l="-98048" t="-13842" r="-87464" b="-186699"/>
            </a:stretch>
          </a:blipFill>
        </p:spPr>
        <p:txBody>
          <a:bodyPr/>
          <a:lstStyle/>
          <a:p>
            <a:endParaRPr lang="en-GB"/>
          </a:p>
        </p:txBody>
      </p:sp>
      <p:grpSp>
        <p:nvGrpSpPr>
          <p:cNvPr id="10" name="Group 10"/>
          <p:cNvGrpSpPr/>
          <p:nvPr/>
        </p:nvGrpSpPr>
        <p:grpSpPr>
          <a:xfrm>
            <a:off x="-849805" y="-234640"/>
            <a:ext cx="12499126" cy="1261816"/>
            <a:chOff x="0" y="0"/>
            <a:chExt cx="16665502" cy="1682422"/>
          </a:xfrm>
        </p:grpSpPr>
        <p:grpSp>
          <p:nvGrpSpPr>
            <p:cNvPr id="11" name="Group 11"/>
            <p:cNvGrpSpPr/>
            <p:nvPr/>
          </p:nvGrpSpPr>
          <p:grpSpPr>
            <a:xfrm>
              <a:off x="0" y="0"/>
              <a:ext cx="16665502" cy="1682422"/>
              <a:chOff x="0" y="0"/>
              <a:chExt cx="3291951" cy="332330"/>
            </a:xfrm>
          </p:grpSpPr>
          <p:sp>
            <p:nvSpPr>
              <p:cNvPr id="12" name="Freeform 12"/>
              <p:cNvSpPr/>
              <p:nvPr/>
            </p:nvSpPr>
            <p:spPr>
              <a:xfrm>
                <a:off x="0" y="0"/>
                <a:ext cx="3291951" cy="332330"/>
              </a:xfrm>
              <a:custGeom>
                <a:avLst/>
                <a:gdLst/>
                <a:ahLst/>
                <a:cxnLst/>
                <a:rect l="l" t="t" r="r" b="b"/>
                <a:pathLst>
                  <a:path w="3291951" h="332330">
                    <a:moveTo>
                      <a:pt x="3088751" y="0"/>
                    </a:moveTo>
                    <a:cubicBezTo>
                      <a:pt x="3200975" y="0"/>
                      <a:pt x="3291951" y="74395"/>
                      <a:pt x="3291951" y="166165"/>
                    </a:cubicBezTo>
                    <a:cubicBezTo>
                      <a:pt x="3291951" y="257936"/>
                      <a:pt x="3200975" y="332330"/>
                      <a:pt x="3088751" y="332330"/>
                    </a:cubicBezTo>
                    <a:lnTo>
                      <a:pt x="203200" y="332330"/>
                    </a:lnTo>
                    <a:cubicBezTo>
                      <a:pt x="90976" y="332330"/>
                      <a:pt x="0" y="257936"/>
                      <a:pt x="0" y="166165"/>
                    </a:cubicBezTo>
                    <a:cubicBezTo>
                      <a:pt x="0" y="74395"/>
                      <a:pt x="90976" y="0"/>
                      <a:pt x="203200" y="0"/>
                    </a:cubicBezTo>
                    <a:close/>
                  </a:path>
                </a:pathLst>
              </a:custGeom>
              <a:solidFill>
                <a:srgbClr val="222544"/>
              </a:solidFill>
            </p:spPr>
            <p:txBody>
              <a:bodyPr/>
              <a:lstStyle/>
              <a:p>
                <a:endParaRPr lang="en-GB"/>
              </a:p>
            </p:txBody>
          </p:sp>
          <p:sp>
            <p:nvSpPr>
              <p:cNvPr id="13" name="TextBox 13"/>
              <p:cNvSpPr txBox="1"/>
              <p:nvPr/>
            </p:nvSpPr>
            <p:spPr>
              <a:xfrm>
                <a:off x="0" y="-38100"/>
                <a:ext cx="3291951" cy="370430"/>
              </a:xfrm>
              <a:prstGeom prst="rect">
                <a:avLst/>
              </a:prstGeom>
            </p:spPr>
            <p:txBody>
              <a:bodyPr lIns="50800" tIns="50800" rIns="50800" bIns="50800" rtlCol="0" anchor="ctr"/>
              <a:lstStyle/>
              <a:p>
                <a:pPr algn="l">
                  <a:lnSpc>
                    <a:spcPts val="2659"/>
                  </a:lnSpc>
                </a:pPr>
                <a:endParaRPr/>
              </a:p>
            </p:txBody>
          </p:sp>
        </p:grpSp>
        <p:sp>
          <p:nvSpPr>
            <p:cNvPr id="14" name="Freeform 14"/>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5" name="TextBox 15"/>
            <p:cNvSpPr txBox="1"/>
            <p:nvPr/>
          </p:nvSpPr>
          <p:spPr>
            <a:xfrm>
              <a:off x="1826614" y="605329"/>
              <a:ext cx="14748189"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Wednesday 23 December - Fourth week of Advent </a:t>
              </a:r>
            </a:p>
          </p:txBody>
        </p:sp>
      </p:grpSp>
      <p:grpSp>
        <p:nvGrpSpPr>
          <p:cNvPr id="16" name="Group 16"/>
          <p:cNvGrpSpPr/>
          <p:nvPr/>
        </p:nvGrpSpPr>
        <p:grpSpPr>
          <a:xfrm>
            <a:off x="15297383" y="7375040"/>
            <a:ext cx="2872920" cy="3936489"/>
            <a:chOff x="0" y="0"/>
            <a:chExt cx="3830560" cy="5248653"/>
          </a:xfrm>
        </p:grpSpPr>
        <p:grpSp>
          <p:nvGrpSpPr>
            <p:cNvPr id="17" name="Group 17"/>
            <p:cNvGrpSpPr/>
            <p:nvPr/>
          </p:nvGrpSpPr>
          <p:grpSpPr>
            <a:xfrm>
              <a:off x="182146" y="0"/>
              <a:ext cx="3461086" cy="3461086"/>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19" name="TextBox 1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0" name="Freeform 20"/>
            <p:cNvSpPr/>
            <p:nvPr/>
          </p:nvSpPr>
          <p:spPr>
            <a:xfrm>
              <a:off x="40944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1" name="Freeform 21"/>
            <p:cNvSpPr/>
            <p:nvPr/>
          </p:nvSpPr>
          <p:spPr>
            <a:xfrm>
              <a:off x="1052836"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2" name="Freeform 22"/>
            <p:cNvSpPr/>
            <p:nvPr/>
          </p:nvSpPr>
          <p:spPr>
            <a:xfrm>
              <a:off x="2383096"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3" name="Freeform 23"/>
            <p:cNvSpPr/>
            <p:nvPr/>
          </p:nvSpPr>
          <p:spPr>
            <a:xfrm>
              <a:off x="1716414"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4" name="TextBox 24"/>
            <p:cNvSpPr txBox="1"/>
            <p:nvPr/>
          </p:nvSpPr>
          <p:spPr>
            <a:xfrm>
              <a:off x="98252"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Love</a:t>
              </a:r>
            </a:p>
          </p:txBody>
        </p:sp>
        <p:sp>
          <p:nvSpPr>
            <p:cNvPr id="25" name="Freeform 25"/>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sp>
        <p:nvSpPr>
          <p:cNvPr id="26" name="Freeform 26"/>
          <p:cNvSpPr/>
          <p:nvPr/>
        </p:nvSpPr>
        <p:spPr>
          <a:xfrm rot="-1981434">
            <a:off x="8886901" y="-582854"/>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sp>
        <p:nvSpPr>
          <p:cNvPr id="27" name="TextBox 27"/>
          <p:cNvSpPr txBox="1"/>
          <p:nvPr/>
        </p:nvSpPr>
        <p:spPr>
          <a:xfrm>
            <a:off x="339068" y="2009544"/>
            <a:ext cx="8627040" cy="1289050"/>
          </a:xfrm>
          <a:prstGeom prst="rect">
            <a:avLst/>
          </a:prstGeom>
        </p:spPr>
        <p:txBody>
          <a:bodyPr lIns="0" tIns="0" rIns="0" bIns="0" rtlCol="0" anchor="t">
            <a:spAutoFit/>
          </a:bodyPr>
          <a:lstStyle/>
          <a:p>
            <a:pPr algn="l">
              <a:lnSpc>
                <a:spcPts val="3499"/>
              </a:lnSpc>
            </a:pPr>
            <a:r>
              <a:rPr lang="en-US" sz="2499">
                <a:solidFill>
                  <a:srgbClr val="222544"/>
                </a:solidFill>
                <a:latin typeface="Montserrat School"/>
                <a:ea typeface="Montserrat School"/>
                <a:cs typeface="Montserrat School"/>
                <a:sym typeface="Montserrat School"/>
              </a:rPr>
              <a:t>Think back</a:t>
            </a:r>
            <a:r>
              <a:rPr lang="en-US" sz="2499" u="none">
                <a:solidFill>
                  <a:srgbClr val="222544"/>
                </a:solidFill>
                <a:latin typeface="Montserrat School"/>
                <a:ea typeface="Montserrat School"/>
                <a:cs typeface="Montserrat School"/>
                <a:sym typeface="Montserrat School"/>
              </a:rPr>
              <a:t> over this</a:t>
            </a:r>
            <a:r>
              <a:rPr lang="en-US" sz="2499">
                <a:solidFill>
                  <a:srgbClr val="222544"/>
                </a:solidFill>
                <a:latin typeface="Montserrat School"/>
                <a:ea typeface="Montserrat School"/>
                <a:cs typeface="Montserrat School"/>
                <a:sym typeface="Montserrat School"/>
              </a:rPr>
              <a:t> year. What good news or achievement could you celebrate and give </a:t>
            </a:r>
            <a:r>
              <a:rPr lang="en-US" sz="2499" u="none">
                <a:solidFill>
                  <a:srgbClr val="222544"/>
                </a:solidFill>
                <a:latin typeface="Montserrat School"/>
                <a:ea typeface="Montserrat School"/>
                <a:cs typeface="Montserrat School"/>
                <a:sym typeface="Montserrat School"/>
              </a:rPr>
              <a:t>than</a:t>
            </a:r>
            <a:r>
              <a:rPr lang="en-US" sz="2499">
                <a:solidFill>
                  <a:srgbClr val="222544"/>
                </a:solidFill>
                <a:latin typeface="Montserrat School"/>
                <a:ea typeface="Montserrat School"/>
                <a:cs typeface="Montserrat School"/>
                <a:sym typeface="Montserrat School"/>
              </a:rPr>
              <a:t>k</a:t>
            </a:r>
            <a:r>
              <a:rPr lang="en-US" sz="2499" u="none">
                <a:solidFill>
                  <a:srgbClr val="222544"/>
                </a:solidFill>
                <a:latin typeface="Montserrat School"/>
                <a:ea typeface="Montserrat School"/>
                <a:cs typeface="Montserrat School"/>
                <a:sym typeface="Montserrat School"/>
              </a:rPr>
              <a:t>s for </a:t>
            </a:r>
            <a:r>
              <a:rPr lang="en-US" sz="2499">
                <a:solidFill>
                  <a:srgbClr val="222544"/>
                </a:solidFill>
                <a:latin typeface="Montserrat School"/>
                <a:ea typeface="Montserrat School"/>
                <a:cs typeface="Montserrat School"/>
                <a:sym typeface="Montserrat School"/>
              </a:rPr>
              <a:t>t</a:t>
            </a:r>
            <a:r>
              <a:rPr lang="en-US" sz="2499" u="none">
                <a:solidFill>
                  <a:srgbClr val="222544"/>
                </a:solidFill>
                <a:latin typeface="Montserrat School"/>
                <a:ea typeface="Montserrat School"/>
                <a:cs typeface="Montserrat School"/>
                <a:sym typeface="Montserrat School"/>
              </a:rPr>
              <a:t>oday</a:t>
            </a:r>
            <a:r>
              <a:rPr lang="en-US" sz="2499">
                <a:solidFill>
                  <a:srgbClr val="222544"/>
                </a:solidFill>
                <a:latin typeface="Montserrat School"/>
                <a:ea typeface="Montserrat School"/>
                <a:cs typeface="Montserrat School"/>
                <a:sym typeface="Montserrat School"/>
              </a:rPr>
              <a:t>? Share your achievements with your peers!</a:t>
            </a:r>
          </a:p>
        </p:txBody>
      </p:sp>
      <p:sp>
        <p:nvSpPr>
          <p:cNvPr id="28" name="TextBox 28"/>
          <p:cNvSpPr txBox="1"/>
          <p:nvPr/>
        </p:nvSpPr>
        <p:spPr>
          <a:xfrm>
            <a:off x="315893" y="7697103"/>
            <a:ext cx="1483370"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Mission</a:t>
            </a:r>
          </a:p>
        </p:txBody>
      </p:sp>
      <p:sp>
        <p:nvSpPr>
          <p:cNvPr id="29" name="TextBox 29"/>
          <p:cNvSpPr txBox="1"/>
          <p:nvPr/>
        </p:nvSpPr>
        <p:spPr>
          <a:xfrm>
            <a:off x="292717" y="4541153"/>
            <a:ext cx="8673392" cy="2603500"/>
          </a:xfrm>
          <a:prstGeom prst="rect">
            <a:avLst/>
          </a:prstGeom>
        </p:spPr>
        <p:txBody>
          <a:bodyPr lIns="0" tIns="0" rIns="0" bIns="0" rtlCol="0" anchor="t">
            <a:spAutoFit/>
          </a:bodyPr>
          <a:lstStyle/>
          <a:p>
            <a:pPr algn="l">
              <a:lnSpc>
                <a:spcPts val="3499"/>
              </a:lnSpc>
            </a:pPr>
            <a:r>
              <a:rPr lang="en-US" sz="2499" dirty="0">
                <a:solidFill>
                  <a:srgbClr val="222544"/>
                </a:solidFill>
                <a:latin typeface="Montserrat School"/>
                <a:ea typeface="Montserrat School"/>
                <a:cs typeface="Montserrat School"/>
                <a:sym typeface="Montserrat School"/>
              </a:rPr>
              <a:t>God of love,</a:t>
            </a:r>
          </a:p>
          <a:p>
            <a:pPr algn="l">
              <a:lnSpc>
                <a:spcPts val="3499"/>
              </a:lnSpc>
            </a:pPr>
            <a:r>
              <a:rPr lang="en-US" sz="2499" dirty="0">
                <a:solidFill>
                  <a:srgbClr val="222544"/>
                </a:solidFill>
                <a:latin typeface="Montserrat School"/>
                <a:ea typeface="Montserrat School"/>
                <a:cs typeface="Montserrat School"/>
                <a:sym typeface="Montserrat School"/>
              </a:rPr>
              <a:t>thank you for all we have to celebrate.</a:t>
            </a:r>
          </a:p>
          <a:p>
            <a:pPr algn="l">
              <a:lnSpc>
                <a:spcPts val="3499"/>
              </a:lnSpc>
            </a:pPr>
            <a:r>
              <a:rPr lang="en-US" sz="2499" dirty="0">
                <a:solidFill>
                  <a:srgbClr val="222544"/>
                </a:solidFill>
                <a:latin typeface="Montserrat School"/>
                <a:ea typeface="Montserrat School"/>
                <a:cs typeface="Montserrat School"/>
                <a:sym typeface="Montserrat School"/>
              </a:rPr>
              <a:t>As we prepare to welcome Jesus,</a:t>
            </a:r>
          </a:p>
          <a:p>
            <a:pPr algn="l">
              <a:lnSpc>
                <a:spcPts val="3499"/>
              </a:lnSpc>
            </a:pPr>
            <a:r>
              <a:rPr lang="en-US" sz="2499" dirty="0">
                <a:solidFill>
                  <a:srgbClr val="222544"/>
                </a:solidFill>
                <a:latin typeface="Montserrat School"/>
                <a:ea typeface="Montserrat School"/>
                <a:cs typeface="Montserrat School"/>
                <a:sym typeface="Montserrat School"/>
              </a:rPr>
              <a:t>help us to rejoice with others, recognise our blessings</a:t>
            </a:r>
          </a:p>
          <a:p>
            <a:pPr algn="l">
              <a:lnSpc>
                <a:spcPts val="3499"/>
              </a:lnSpc>
            </a:pPr>
            <a:r>
              <a:rPr lang="en-US" sz="2499" dirty="0">
                <a:solidFill>
                  <a:srgbClr val="222544"/>
                </a:solidFill>
                <a:latin typeface="Montserrat School"/>
                <a:ea typeface="Montserrat School"/>
                <a:cs typeface="Montserrat School"/>
                <a:sym typeface="Montserrat School"/>
              </a:rPr>
              <a:t>and share your hope and joy.</a:t>
            </a:r>
          </a:p>
          <a:p>
            <a:pPr algn="l">
              <a:lnSpc>
                <a:spcPts val="3499"/>
              </a:lnSpc>
            </a:pPr>
            <a:r>
              <a:rPr lang="en-US" sz="2499" dirty="0">
                <a:solidFill>
                  <a:srgbClr val="222544"/>
                </a:solidFill>
                <a:latin typeface="Montserrat School"/>
                <a:ea typeface="Montserrat School"/>
                <a:cs typeface="Montserrat School"/>
                <a:sym typeface="Montserrat School"/>
              </a:rPr>
              <a:t>Amen.</a:t>
            </a:r>
          </a:p>
        </p:txBody>
      </p:sp>
      <p:sp>
        <p:nvSpPr>
          <p:cNvPr id="30" name="TextBox 30"/>
          <p:cNvSpPr txBox="1"/>
          <p:nvPr/>
        </p:nvSpPr>
        <p:spPr>
          <a:xfrm>
            <a:off x="339068" y="1404252"/>
            <a:ext cx="174158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Respond</a:t>
            </a:r>
          </a:p>
        </p:txBody>
      </p:sp>
      <p:sp>
        <p:nvSpPr>
          <p:cNvPr id="31" name="TextBox 31"/>
          <p:cNvSpPr txBox="1"/>
          <p:nvPr/>
        </p:nvSpPr>
        <p:spPr>
          <a:xfrm>
            <a:off x="315893" y="8306464"/>
            <a:ext cx="8627040" cy="12344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Celebrate and say thank you.</a:t>
            </a:r>
          </a:p>
          <a:p>
            <a:pPr algn="l">
              <a:lnSpc>
                <a:spcPts val="3359"/>
              </a:lnSpc>
            </a:pPr>
            <a:r>
              <a:rPr lang="en-US" sz="2400">
                <a:solidFill>
                  <a:srgbClr val="222544"/>
                </a:solidFill>
                <a:latin typeface="Montserrat School"/>
                <a:ea typeface="Montserrat School"/>
                <a:cs typeface="Montserrat School"/>
                <a:sym typeface="Montserrat School"/>
              </a:rPr>
              <a:t>Thank</a:t>
            </a:r>
            <a:r>
              <a:rPr lang="en-US" sz="2400" u="none">
                <a:solidFill>
                  <a:srgbClr val="222544"/>
                </a:solidFill>
                <a:latin typeface="Montserrat School"/>
                <a:ea typeface="Montserrat School"/>
                <a:cs typeface="Montserrat School"/>
                <a:sym typeface="Montserrat School"/>
              </a:rPr>
              <a:t> someone who has helped your class, school or community make a difference th</a:t>
            </a:r>
            <a:r>
              <a:rPr lang="en-US" sz="2400">
                <a:solidFill>
                  <a:srgbClr val="222544"/>
                </a:solidFill>
                <a:latin typeface="Montserrat School"/>
                <a:ea typeface="Montserrat School"/>
                <a:cs typeface="Montserrat School"/>
                <a:sym typeface="Montserrat School"/>
              </a:rPr>
              <a:t>is</a:t>
            </a:r>
            <a:r>
              <a:rPr lang="en-US" sz="2400" u="none">
                <a:solidFill>
                  <a:srgbClr val="222544"/>
                </a:solidFill>
                <a:latin typeface="Montserrat School"/>
                <a:ea typeface="Montserrat School"/>
                <a:cs typeface="Montserrat School"/>
                <a:sym typeface="Montserrat School"/>
              </a:rPr>
              <a:t> y</a:t>
            </a:r>
            <a:r>
              <a:rPr lang="en-US" sz="2400">
                <a:solidFill>
                  <a:srgbClr val="222544"/>
                </a:solidFill>
                <a:latin typeface="Montserrat School"/>
                <a:ea typeface="Montserrat School"/>
                <a:cs typeface="Montserrat School"/>
                <a:sym typeface="Montserrat School"/>
              </a:rPr>
              <a:t>ear</a:t>
            </a:r>
            <a:r>
              <a:rPr lang="en-US" sz="2400" u="none">
                <a:solidFill>
                  <a:srgbClr val="222544"/>
                </a:solidFill>
                <a:latin typeface="Montserrat School"/>
                <a:ea typeface="Montserrat School"/>
                <a:cs typeface="Montserrat School"/>
                <a:sym typeface="Montserrat School"/>
              </a:rPr>
              <a:t>. </a:t>
            </a:r>
          </a:p>
        </p:txBody>
      </p:sp>
      <p:sp>
        <p:nvSpPr>
          <p:cNvPr id="32" name="TextBox 32"/>
          <p:cNvSpPr txBox="1"/>
          <p:nvPr/>
        </p:nvSpPr>
        <p:spPr>
          <a:xfrm>
            <a:off x="292717" y="3855353"/>
            <a:ext cx="3808862"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Let us pray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sp>
        <p:nvSpPr>
          <p:cNvPr id="6" name="Freeform 6"/>
          <p:cNvSpPr/>
          <p:nvPr/>
        </p:nvSpPr>
        <p:spPr>
          <a:xfrm rot="-5400000">
            <a:off x="11492989" y="518993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4"/>
                </a:ext>
              </a:extLst>
            </a:blip>
            <a:stretch>
              <a:fillRect l="-279" t="-171027" r="-1768" b="-487889"/>
            </a:stretch>
          </a:blipFill>
        </p:spPr>
        <p:txBody>
          <a:bodyPr/>
          <a:lstStyle/>
          <a:p>
            <a:endParaRPr lang="en-GB"/>
          </a:p>
        </p:txBody>
      </p:sp>
      <p:grpSp>
        <p:nvGrpSpPr>
          <p:cNvPr id="7" name="Group 7"/>
          <p:cNvGrpSpPr/>
          <p:nvPr/>
        </p:nvGrpSpPr>
        <p:grpSpPr>
          <a:xfrm>
            <a:off x="-849805" y="-234640"/>
            <a:ext cx="12431102" cy="1261816"/>
            <a:chOff x="0" y="0"/>
            <a:chExt cx="16574803" cy="1682422"/>
          </a:xfrm>
        </p:grpSpPr>
        <p:grpSp>
          <p:nvGrpSpPr>
            <p:cNvPr id="8" name="Group 8"/>
            <p:cNvGrpSpPr/>
            <p:nvPr/>
          </p:nvGrpSpPr>
          <p:grpSpPr>
            <a:xfrm>
              <a:off x="0" y="0"/>
              <a:ext cx="14462266" cy="1682422"/>
              <a:chOff x="0" y="0"/>
              <a:chExt cx="2856744" cy="332330"/>
            </a:xfrm>
          </p:grpSpPr>
          <p:sp>
            <p:nvSpPr>
              <p:cNvPr id="9" name="Freeform 9"/>
              <p:cNvSpPr/>
              <p:nvPr/>
            </p:nvSpPr>
            <p:spPr>
              <a:xfrm>
                <a:off x="0" y="0"/>
                <a:ext cx="2856744" cy="332330"/>
              </a:xfrm>
              <a:custGeom>
                <a:avLst/>
                <a:gdLst/>
                <a:ahLst/>
                <a:cxnLst/>
                <a:rect l="l" t="t" r="r" b="b"/>
                <a:pathLst>
                  <a:path w="2856744" h="332330">
                    <a:moveTo>
                      <a:pt x="2653544" y="0"/>
                    </a:moveTo>
                    <a:cubicBezTo>
                      <a:pt x="2765768" y="0"/>
                      <a:pt x="2856744" y="74395"/>
                      <a:pt x="2856744" y="166165"/>
                    </a:cubicBezTo>
                    <a:cubicBezTo>
                      <a:pt x="2856744" y="257936"/>
                      <a:pt x="2765768" y="332330"/>
                      <a:pt x="2653544" y="332330"/>
                    </a:cubicBezTo>
                    <a:lnTo>
                      <a:pt x="203200" y="332330"/>
                    </a:lnTo>
                    <a:cubicBezTo>
                      <a:pt x="90976" y="332330"/>
                      <a:pt x="0" y="257936"/>
                      <a:pt x="0" y="166165"/>
                    </a:cubicBezTo>
                    <a:cubicBezTo>
                      <a:pt x="0" y="74395"/>
                      <a:pt x="90976" y="0"/>
                      <a:pt x="203200" y="0"/>
                    </a:cubicBezTo>
                    <a:close/>
                  </a:path>
                </a:pathLst>
              </a:custGeom>
              <a:solidFill>
                <a:srgbClr val="222544"/>
              </a:solidFill>
            </p:spPr>
            <p:txBody>
              <a:bodyPr/>
              <a:lstStyle/>
              <a:p>
                <a:endParaRPr lang="en-GB"/>
              </a:p>
            </p:txBody>
          </p:sp>
          <p:sp>
            <p:nvSpPr>
              <p:cNvPr id="10" name="TextBox 10"/>
              <p:cNvSpPr txBox="1"/>
              <p:nvPr/>
            </p:nvSpPr>
            <p:spPr>
              <a:xfrm>
                <a:off x="0" y="-38100"/>
                <a:ext cx="2856744" cy="370430"/>
              </a:xfrm>
              <a:prstGeom prst="rect">
                <a:avLst/>
              </a:prstGeom>
            </p:spPr>
            <p:txBody>
              <a:bodyPr lIns="50800" tIns="50800" rIns="50800" bIns="50800" rtlCol="0" anchor="ctr"/>
              <a:lstStyle/>
              <a:p>
                <a:pPr algn="l">
                  <a:lnSpc>
                    <a:spcPts val="2659"/>
                  </a:lnSpc>
                </a:pPr>
                <a:endParaRPr/>
              </a:p>
            </p:txBody>
          </p:sp>
        </p:grpSp>
        <p:sp>
          <p:nvSpPr>
            <p:cNvPr id="11" name="Freeform 11"/>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12" name="TextBox 12"/>
            <p:cNvSpPr txBox="1"/>
            <p:nvPr/>
          </p:nvSpPr>
          <p:spPr>
            <a:xfrm>
              <a:off x="1826614" y="605329"/>
              <a:ext cx="14748189"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Thursday 24 December - Christmas Eve </a:t>
              </a:r>
            </a:p>
          </p:txBody>
        </p:sp>
      </p:grpSp>
      <p:sp>
        <p:nvSpPr>
          <p:cNvPr id="13" name="Freeform 13"/>
          <p:cNvSpPr/>
          <p:nvPr/>
        </p:nvSpPr>
        <p:spPr>
          <a:xfrm rot="-2924229" flipH="1">
            <a:off x="11409990" y="8874167"/>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4"/>
                </a:ext>
              </a:extLst>
            </a:blip>
            <a:stretch>
              <a:fillRect l="-98048" t="-13842" r="-87464" b="-186699"/>
            </a:stretch>
          </a:blipFill>
        </p:spPr>
        <p:txBody>
          <a:bodyPr/>
          <a:lstStyle/>
          <a:p>
            <a:endParaRPr lang="en-GB"/>
          </a:p>
        </p:txBody>
      </p:sp>
      <p:grpSp>
        <p:nvGrpSpPr>
          <p:cNvPr id="14" name="Group 14"/>
          <p:cNvGrpSpPr/>
          <p:nvPr/>
        </p:nvGrpSpPr>
        <p:grpSpPr>
          <a:xfrm>
            <a:off x="9977163" y="2847445"/>
            <a:ext cx="7477673" cy="4393403"/>
            <a:chOff x="0" y="0"/>
            <a:chExt cx="1134847" cy="666763"/>
          </a:xfrm>
        </p:grpSpPr>
        <p:sp>
          <p:nvSpPr>
            <p:cNvPr id="15" name="Freeform 15"/>
            <p:cNvSpPr/>
            <p:nvPr/>
          </p:nvSpPr>
          <p:spPr>
            <a:xfrm>
              <a:off x="0" y="0"/>
              <a:ext cx="1134847" cy="666763"/>
            </a:xfrm>
            <a:custGeom>
              <a:avLst/>
              <a:gdLst/>
              <a:ahLst/>
              <a:cxnLst/>
              <a:rect l="l" t="t" r="r" b="b"/>
              <a:pathLst>
                <a:path w="1134847" h="666763">
                  <a:moveTo>
                    <a:pt x="0" y="0"/>
                  </a:moveTo>
                  <a:lnTo>
                    <a:pt x="1134847" y="0"/>
                  </a:lnTo>
                  <a:lnTo>
                    <a:pt x="1134847" y="666763"/>
                  </a:lnTo>
                  <a:lnTo>
                    <a:pt x="0" y="666763"/>
                  </a:lnTo>
                  <a:close/>
                </a:path>
              </a:pathLst>
            </a:custGeom>
            <a:blipFill>
              <a:blip r:embed="rId6"/>
              <a:stretch>
                <a:fillRect t="-6734" b="-6734"/>
              </a:stretch>
            </a:blipFill>
          </p:spPr>
          <p:txBody>
            <a:bodyPr/>
            <a:lstStyle/>
            <a:p>
              <a:endParaRPr lang="en-GB"/>
            </a:p>
          </p:txBody>
        </p:sp>
      </p:grpSp>
      <p:grpSp>
        <p:nvGrpSpPr>
          <p:cNvPr id="16" name="Group 16"/>
          <p:cNvGrpSpPr/>
          <p:nvPr/>
        </p:nvGrpSpPr>
        <p:grpSpPr>
          <a:xfrm>
            <a:off x="15297383" y="7375040"/>
            <a:ext cx="2872920" cy="3936489"/>
            <a:chOff x="0" y="0"/>
            <a:chExt cx="3830560" cy="5248653"/>
          </a:xfrm>
        </p:grpSpPr>
        <p:grpSp>
          <p:nvGrpSpPr>
            <p:cNvPr id="17" name="Group 17"/>
            <p:cNvGrpSpPr/>
            <p:nvPr/>
          </p:nvGrpSpPr>
          <p:grpSpPr>
            <a:xfrm>
              <a:off x="182146" y="0"/>
              <a:ext cx="3461086" cy="3461086"/>
              <a:chOff x="0" y="0"/>
              <a:chExt cx="812800" cy="812800"/>
            </a:xfrm>
          </p:grpSpPr>
          <p:sp>
            <p:nvSpPr>
              <p:cNvPr id="18" name="Freeform 1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19" name="TextBox 19"/>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0" name="Freeform 20"/>
            <p:cNvSpPr/>
            <p:nvPr/>
          </p:nvSpPr>
          <p:spPr>
            <a:xfrm>
              <a:off x="40944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1" name="Freeform 21"/>
            <p:cNvSpPr/>
            <p:nvPr/>
          </p:nvSpPr>
          <p:spPr>
            <a:xfrm>
              <a:off x="1052836"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2" name="Freeform 22"/>
            <p:cNvSpPr/>
            <p:nvPr/>
          </p:nvSpPr>
          <p:spPr>
            <a:xfrm>
              <a:off x="2383096"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3" name="Freeform 23"/>
            <p:cNvSpPr/>
            <p:nvPr/>
          </p:nvSpPr>
          <p:spPr>
            <a:xfrm>
              <a:off x="1716414"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4" name="TextBox 24"/>
            <p:cNvSpPr txBox="1"/>
            <p:nvPr/>
          </p:nvSpPr>
          <p:spPr>
            <a:xfrm>
              <a:off x="98252"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Love</a:t>
              </a:r>
            </a:p>
          </p:txBody>
        </p:sp>
        <p:sp>
          <p:nvSpPr>
            <p:cNvPr id="25" name="Freeform 25"/>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grpSp>
      <p:sp>
        <p:nvSpPr>
          <p:cNvPr id="26" name="Freeform 26"/>
          <p:cNvSpPr/>
          <p:nvPr/>
        </p:nvSpPr>
        <p:spPr>
          <a:xfrm rot="-1981434">
            <a:off x="8886901" y="-582854"/>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4"/>
                </a:ext>
              </a:extLst>
            </a:blip>
            <a:stretch>
              <a:fillRect l="-238232" t="-16109" b="-233656"/>
            </a:stretch>
          </a:blipFill>
        </p:spPr>
        <p:txBody>
          <a:bodyPr/>
          <a:lstStyle/>
          <a:p>
            <a:endParaRPr lang="en-GB"/>
          </a:p>
        </p:txBody>
      </p:sp>
      <p:sp>
        <p:nvSpPr>
          <p:cNvPr id="27" name="TextBox 27"/>
          <p:cNvSpPr txBox="1"/>
          <p:nvPr/>
        </p:nvSpPr>
        <p:spPr>
          <a:xfrm>
            <a:off x="281827" y="2148870"/>
            <a:ext cx="8593120" cy="895985"/>
          </a:xfrm>
          <a:prstGeom prst="rect">
            <a:avLst/>
          </a:prstGeom>
        </p:spPr>
        <p:txBody>
          <a:bodyPr lIns="0" tIns="0" rIns="0" bIns="0" rtlCol="0" anchor="t">
            <a:spAutoFit/>
          </a:bodyPr>
          <a:lstStyle/>
          <a:p>
            <a:pPr algn="ctr">
              <a:lnSpc>
                <a:spcPts val="3639"/>
              </a:lnSpc>
            </a:pPr>
            <a:r>
              <a:rPr lang="en-US" sz="2599">
                <a:solidFill>
                  <a:srgbClr val="222544"/>
                </a:solidFill>
                <a:latin typeface="Montserrat School"/>
                <a:ea typeface="Montserrat School"/>
                <a:cs typeface="Montserrat School"/>
                <a:sym typeface="Montserrat School"/>
              </a:rPr>
              <a:t>“I will sing forever of your love, O Lord.” </a:t>
            </a:r>
          </a:p>
          <a:p>
            <a:pPr algn="ctr">
              <a:lnSpc>
                <a:spcPts val="3639"/>
              </a:lnSpc>
            </a:pPr>
            <a:r>
              <a:rPr lang="en-US" sz="2599">
                <a:solidFill>
                  <a:srgbClr val="222544"/>
                </a:solidFill>
                <a:latin typeface="Montserrat School"/>
                <a:ea typeface="Montserrat School"/>
                <a:cs typeface="Montserrat School"/>
                <a:sym typeface="Montserrat School"/>
              </a:rPr>
              <a:t>Psalm 88:2</a:t>
            </a:r>
          </a:p>
        </p:txBody>
      </p:sp>
      <p:sp>
        <p:nvSpPr>
          <p:cNvPr id="28" name="TextBox 28"/>
          <p:cNvSpPr txBox="1"/>
          <p:nvPr/>
        </p:nvSpPr>
        <p:spPr>
          <a:xfrm>
            <a:off x="281827" y="1378078"/>
            <a:ext cx="3460706"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The Word</a:t>
            </a:r>
          </a:p>
        </p:txBody>
      </p:sp>
      <p:sp>
        <p:nvSpPr>
          <p:cNvPr id="29" name="TextBox 29"/>
          <p:cNvSpPr txBox="1"/>
          <p:nvPr/>
        </p:nvSpPr>
        <p:spPr>
          <a:xfrm>
            <a:off x="281827" y="3400601"/>
            <a:ext cx="202093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Reflection</a:t>
            </a:r>
          </a:p>
        </p:txBody>
      </p:sp>
      <p:sp>
        <p:nvSpPr>
          <p:cNvPr id="30" name="TextBox 30"/>
          <p:cNvSpPr txBox="1"/>
          <p:nvPr/>
        </p:nvSpPr>
        <p:spPr>
          <a:xfrm>
            <a:off x="291352" y="4033788"/>
            <a:ext cx="8660110" cy="5467985"/>
          </a:xfrm>
          <a:prstGeom prst="rect">
            <a:avLst/>
          </a:prstGeom>
        </p:spPr>
        <p:txBody>
          <a:bodyPr lIns="0" tIns="0" rIns="0" bIns="0" rtlCol="0" anchor="t">
            <a:spAutoFit/>
          </a:bodyPr>
          <a:lstStyle/>
          <a:p>
            <a:pPr algn="l">
              <a:lnSpc>
                <a:spcPts val="3639"/>
              </a:lnSpc>
            </a:pPr>
            <a:r>
              <a:rPr lang="en-US" sz="2599">
                <a:solidFill>
                  <a:srgbClr val="222544"/>
                </a:solidFill>
                <a:latin typeface="Montserrat School"/>
                <a:ea typeface="Montserrat School"/>
                <a:cs typeface="Montserrat School"/>
                <a:sym typeface="Montserrat School"/>
              </a:rPr>
              <a:t>It's Christmas Eve! Today’s Psalm invites us to sing of God's love: a love for every person, in every place and for all time.</a:t>
            </a:r>
          </a:p>
          <a:p>
            <a:pPr algn="l">
              <a:lnSpc>
                <a:spcPts val="3639"/>
              </a:lnSpc>
            </a:pPr>
            <a:endParaRPr lang="en-US" sz="2599">
              <a:solidFill>
                <a:srgbClr val="222544"/>
              </a:solidFill>
              <a:latin typeface="Montserrat School"/>
              <a:ea typeface="Montserrat School"/>
              <a:cs typeface="Montserrat School"/>
              <a:sym typeface="Montserrat School"/>
            </a:endParaRPr>
          </a:p>
          <a:p>
            <a:pPr algn="l">
              <a:lnSpc>
                <a:spcPts val="3639"/>
              </a:lnSpc>
            </a:pPr>
            <a:r>
              <a:rPr lang="en-US" sz="2599">
                <a:solidFill>
                  <a:srgbClr val="222544"/>
                </a:solidFill>
                <a:latin typeface="Montserrat School"/>
                <a:ea typeface="Montserrat School"/>
                <a:cs typeface="Montserrat School"/>
                <a:sym typeface="Montserrat School"/>
              </a:rPr>
              <a:t>Tomorrow, we celebrate the birth of Jesus and the extraordinary gift of God coming to live among us.</a:t>
            </a:r>
          </a:p>
          <a:p>
            <a:pPr algn="l">
              <a:lnSpc>
                <a:spcPts val="3639"/>
              </a:lnSpc>
            </a:pPr>
            <a:r>
              <a:rPr lang="en-US" sz="2599">
                <a:solidFill>
                  <a:srgbClr val="222544"/>
                </a:solidFill>
                <a:latin typeface="Montserrat School"/>
                <a:ea typeface="Montserrat School"/>
                <a:cs typeface="Montserrat School"/>
                <a:sym typeface="Montserrat School"/>
              </a:rPr>
              <a:t>In the excitement and preparations of Christmas Eve, take time to remember why we celebrate and make room in your heart for Jesus.</a:t>
            </a:r>
          </a:p>
          <a:p>
            <a:pPr algn="l">
              <a:lnSpc>
                <a:spcPts val="3639"/>
              </a:lnSpc>
            </a:pPr>
            <a:endParaRPr lang="en-US" sz="2599">
              <a:solidFill>
                <a:srgbClr val="222544"/>
              </a:solidFill>
              <a:latin typeface="Montserrat School"/>
              <a:ea typeface="Montserrat School"/>
              <a:cs typeface="Montserrat School"/>
              <a:sym typeface="Montserrat School"/>
            </a:endParaRPr>
          </a:p>
          <a:p>
            <a:pPr algn="l">
              <a:lnSpc>
                <a:spcPts val="3639"/>
              </a:lnSpc>
            </a:pPr>
            <a:r>
              <a:rPr lang="en-US" sz="2599">
                <a:solidFill>
                  <a:srgbClr val="222544"/>
                </a:solidFill>
                <a:latin typeface="Montserrat School"/>
                <a:ea typeface="Montserrat School"/>
                <a:cs typeface="Montserrat School"/>
                <a:sym typeface="Montserrat School"/>
              </a:rPr>
              <a:t>How can you share God's love with others throughout this festive period?</a:t>
            </a:r>
          </a:p>
        </p:txBody>
      </p:sp>
      <p:sp>
        <p:nvSpPr>
          <p:cNvPr id="31" name="TextBox 31"/>
          <p:cNvSpPr txBox="1"/>
          <p:nvPr/>
        </p:nvSpPr>
        <p:spPr>
          <a:xfrm>
            <a:off x="9977163" y="7464955"/>
            <a:ext cx="4964853" cy="1878330"/>
          </a:xfrm>
          <a:prstGeom prst="rect">
            <a:avLst/>
          </a:prstGeom>
        </p:spPr>
        <p:txBody>
          <a:bodyPr lIns="0" tIns="0" rIns="0" bIns="0" rtlCol="0" anchor="t">
            <a:spAutoFit/>
          </a:bodyPr>
          <a:lstStyle/>
          <a:p>
            <a:pPr algn="l">
              <a:lnSpc>
                <a:spcPts val="2520"/>
              </a:lnSpc>
            </a:pPr>
            <a:r>
              <a:rPr lang="en-US" sz="1800" i="1">
                <a:solidFill>
                  <a:srgbClr val="222544"/>
                </a:solidFill>
                <a:latin typeface="Montserrat School Italics"/>
                <a:ea typeface="Montserrat School Italics"/>
                <a:cs typeface="Montserrat School Italics"/>
                <a:sym typeface="Montserrat School Italics"/>
              </a:rPr>
              <a:t>Anna and Orest playing with a sand timer preparing for Christmas in Ukraine. </a:t>
            </a:r>
          </a:p>
          <a:p>
            <a:pPr algn="l">
              <a:lnSpc>
                <a:spcPts val="2520"/>
              </a:lnSpc>
            </a:pPr>
            <a:r>
              <a:rPr lang="en-US" sz="1800" i="1">
                <a:solidFill>
                  <a:srgbClr val="222544"/>
                </a:solidFill>
                <a:latin typeface="Montserrat School Italics"/>
                <a:ea typeface="Montserrat School Italics"/>
                <a:cs typeface="Montserrat School Italics"/>
                <a:sym typeface="Montserrat School Italics"/>
              </a:rPr>
              <a:t>Caritas Khmelnytskyi – the organisation CAFOD works with in Ukraine – helped the family with fuel so that they would have heat during the worst months.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7666A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9868676" y="2027572"/>
            <a:ext cx="7600278" cy="4059298"/>
            <a:chOff x="0" y="0"/>
            <a:chExt cx="1193500" cy="637446"/>
          </a:xfrm>
        </p:grpSpPr>
        <p:sp>
          <p:nvSpPr>
            <p:cNvPr id="7" name="Freeform 7"/>
            <p:cNvSpPr/>
            <p:nvPr/>
          </p:nvSpPr>
          <p:spPr>
            <a:xfrm>
              <a:off x="0" y="0"/>
              <a:ext cx="1193500" cy="637447"/>
            </a:xfrm>
            <a:custGeom>
              <a:avLst/>
              <a:gdLst/>
              <a:ahLst/>
              <a:cxnLst/>
              <a:rect l="l" t="t" r="r" b="b"/>
              <a:pathLst>
                <a:path w="1193500" h="637447">
                  <a:moveTo>
                    <a:pt x="0" y="0"/>
                  </a:moveTo>
                  <a:lnTo>
                    <a:pt x="1193500" y="0"/>
                  </a:lnTo>
                  <a:lnTo>
                    <a:pt x="1193500" y="637447"/>
                  </a:lnTo>
                  <a:lnTo>
                    <a:pt x="0" y="637447"/>
                  </a:lnTo>
                  <a:close/>
                </a:path>
              </a:pathLst>
            </a:custGeom>
            <a:blipFill>
              <a:blip r:embed="rId4"/>
              <a:stretch>
                <a:fillRect t="-12287" b="-12287"/>
              </a:stretch>
            </a:blipFill>
          </p:spPr>
          <p:txBody>
            <a:bodyPr/>
            <a:lstStyle/>
            <a:p>
              <a:endParaRPr lang="en-GB"/>
            </a:p>
          </p:txBody>
        </p:sp>
      </p:grpSp>
      <p:sp>
        <p:nvSpPr>
          <p:cNvPr id="8" name="Freeform 8"/>
          <p:cNvSpPr/>
          <p:nvPr/>
        </p:nvSpPr>
        <p:spPr>
          <a:xfrm rot="-5400000">
            <a:off x="11492989" y="5387210"/>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5"/>
                </a:ext>
              </a:extLst>
            </a:blip>
            <a:stretch>
              <a:fillRect l="-279" t="-171027" r="-1768" b="-487889"/>
            </a:stretch>
          </a:blipFill>
        </p:spPr>
        <p:txBody>
          <a:bodyPr/>
          <a:lstStyle/>
          <a:p>
            <a:endParaRPr lang="en-GB"/>
          </a:p>
        </p:txBody>
      </p:sp>
      <p:grpSp>
        <p:nvGrpSpPr>
          <p:cNvPr id="9" name="Group 9"/>
          <p:cNvGrpSpPr/>
          <p:nvPr/>
        </p:nvGrpSpPr>
        <p:grpSpPr>
          <a:xfrm>
            <a:off x="-849805" y="-234640"/>
            <a:ext cx="12431102" cy="1261816"/>
            <a:chOff x="0" y="0"/>
            <a:chExt cx="16574803" cy="1682422"/>
          </a:xfrm>
        </p:grpSpPr>
        <p:grpSp>
          <p:nvGrpSpPr>
            <p:cNvPr id="10" name="Group 10"/>
            <p:cNvGrpSpPr/>
            <p:nvPr/>
          </p:nvGrpSpPr>
          <p:grpSpPr>
            <a:xfrm>
              <a:off x="0" y="0"/>
              <a:ext cx="14462266" cy="1682422"/>
              <a:chOff x="0" y="0"/>
              <a:chExt cx="2856744" cy="332330"/>
            </a:xfrm>
          </p:grpSpPr>
          <p:sp>
            <p:nvSpPr>
              <p:cNvPr id="11" name="Freeform 11"/>
              <p:cNvSpPr/>
              <p:nvPr/>
            </p:nvSpPr>
            <p:spPr>
              <a:xfrm>
                <a:off x="0" y="0"/>
                <a:ext cx="2856744" cy="332330"/>
              </a:xfrm>
              <a:custGeom>
                <a:avLst/>
                <a:gdLst/>
                <a:ahLst/>
                <a:cxnLst/>
                <a:rect l="l" t="t" r="r" b="b"/>
                <a:pathLst>
                  <a:path w="2856744" h="332330">
                    <a:moveTo>
                      <a:pt x="2653544" y="0"/>
                    </a:moveTo>
                    <a:cubicBezTo>
                      <a:pt x="2765768" y="0"/>
                      <a:pt x="2856744" y="74395"/>
                      <a:pt x="2856744" y="166165"/>
                    </a:cubicBezTo>
                    <a:cubicBezTo>
                      <a:pt x="2856744" y="257936"/>
                      <a:pt x="2765768" y="332330"/>
                      <a:pt x="2653544" y="332330"/>
                    </a:cubicBezTo>
                    <a:lnTo>
                      <a:pt x="203200" y="332330"/>
                    </a:lnTo>
                    <a:cubicBezTo>
                      <a:pt x="90976" y="332330"/>
                      <a:pt x="0" y="257936"/>
                      <a:pt x="0" y="166165"/>
                    </a:cubicBezTo>
                    <a:cubicBezTo>
                      <a:pt x="0" y="74395"/>
                      <a:pt x="90976" y="0"/>
                      <a:pt x="203200" y="0"/>
                    </a:cubicBezTo>
                    <a:close/>
                  </a:path>
                </a:pathLst>
              </a:custGeom>
              <a:solidFill>
                <a:srgbClr val="222544"/>
              </a:solidFill>
            </p:spPr>
            <p:txBody>
              <a:bodyPr/>
              <a:lstStyle/>
              <a:p>
                <a:endParaRPr lang="en-GB"/>
              </a:p>
            </p:txBody>
          </p:sp>
          <p:sp>
            <p:nvSpPr>
              <p:cNvPr id="12" name="TextBox 12"/>
              <p:cNvSpPr txBox="1"/>
              <p:nvPr/>
            </p:nvSpPr>
            <p:spPr>
              <a:xfrm>
                <a:off x="0" y="-38100"/>
                <a:ext cx="2856744" cy="370430"/>
              </a:xfrm>
              <a:prstGeom prst="rect">
                <a:avLst/>
              </a:prstGeom>
            </p:spPr>
            <p:txBody>
              <a:bodyPr lIns="50800" tIns="50800" rIns="50800" bIns="50800" rtlCol="0" anchor="ctr"/>
              <a:lstStyle/>
              <a:p>
                <a:pPr algn="l">
                  <a:lnSpc>
                    <a:spcPts val="2659"/>
                  </a:lnSpc>
                </a:pPr>
                <a:endParaRPr/>
              </a:p>
            </p:txBody>
          </p:sp>
        </p:grpSp>
        <p:sp>
          <p:nvSpPr>
            <p:cNvPr id="13" name="Freeform 13"/>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4" name="TextBox 14"/>
            <p:cNvSpPr txBox="1"/>
            <p:nvPr/>
          </p:nvSpPr>
          <p:spPr>
            <a:xfrm>
              <a:off x="1826614" y="605329"/>
              <a:ext cx="14748189"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Thursday 24 December - Christmas Eve </a:t>
              </a:r>
            </a:p>
          </p:txBody>
        </p:sp>
      </p:grpSp>
      <p:grpSp>
        <p:nvGrpSpPr>
          <p:cNvPr id="15" name="Group 15"/>
          <p:cNvGrpSpPr/>
          <p:nvPr/>
        </p:nvGrpSpPr>
        <p:grpSpPr>
          <a:xfrm>
            <a:off x="15297383" y="7375040"/>
            <a:ext cx="2872920" cy="3936489"/>
            <a:chOff x="0" y="0"/>
            <a:chExt cx="3830560" cy="5248653"/>
          </a:xfrm>
        </p:grpSpPr>
        <p:grpSp>
          <p:nvGrpSpPr>
            <p:cNvPr id="16" name="Group 16"/>
            <p:cNvGrpSpPr/>
            <p:nvPr/>
          </p:nvGrpSpPr>
          <p:grpSpPr>
            <a:xfrm>
              <a:off x="182146" y="0"/>
              <a:ext cx="3461086" cy="3461086"/>
              <a:chOff x="0" y="0"/>
              <a:chExt cx="812800" cy="812800"/>
            </a:xfrm>
          </p:grpSpPr>
          <p:sp>
            <p:nvSpPr>
              <p:cNvPr id="17" name="Freeform 17"/>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8C2DE"/>
              </a:solidFill>
            </p:spPr>
            <p:txBody>
              <a:bodyPr/>
              <a:lstStyle/>
              <a:p>
                <a:endParaRPr lang="en-GB"/>
              </a:p>
            </p:txBody>
          </p:sp>
          <p:sp>
            <p:nvSpPr>
              <p:cNvPr id="18" name="TextBox 18"/>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19" name="Freeform 19"/>
            <p:cNvSpPr/>
            <p:nvPr/>
          </p:nvSpPr>
          <p:spPr>
            <a:xfrm>
              <a:off x="409440"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0" name="Freeform 20"/>
            <p:cNvSpPr/>
            <p:nvPr/>
          </p:nvSpPr>
          <p:spPr>
            <a:xfrm>
              <a:off x="1052836"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1" name="Freeform 21"/>
            <p:cNvSpPr/>
            <p:nvPr/>
          </p:nvSpPr>
          <p:spPr>
            <a:xfrm>
              <a:off x="2383096"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2" name="Freeform 22"/>
            <p:cNvSpPr/>
            <p:nvPr/>
          </p:nvSpPr>
          <p:spPr>
            <a:xfrm>
              <a:off x="1716414"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3" name="TextBox 23"/>
            <p:cNvSpPr txBox="1"/>
            <p:nvPr/>
          </p:nvSpPr>
          <p:spPr>
            <a:xfrm>
              <a:off x="98252" y="984002"/>
              <a:ext cx="3654488" cy="1369257"/>
            </a:xfrm>
            <a:prstGeom prst="rect">
              <a:avLst/>
            </a:prstGeom>
          </p:spPr>
          <p:txBody>
            <a:bodyPr lIns="0" tIns="0" rIns="0" bIns="0" rtlCol="0" anchor="t">
              <a:spAutoFit/>
            </a:bodyPr>
            <a:lstStyle/>
            <a:p>
              <a:pPr algn="ctr">
                <a:lnSpc>
                  <a:spcPts val="8721"/>
                </a:lnSpc>
              </a:pPr>
              <a:r>
                <a:rPr lang="en-US" sz="6229" b="1">
                  <a:solidFill>
                    <a:srgbClr val="FFFFFF"/>
                  </a:solidFill>
                  <a:latin typeface="Montserrat School Semi-Bold"/>
                  <a:ea typeface="Montserrat School Semi-Bold"/>
                  <a:cs typeface="Montserrat School Semi-Bold"/>
                  <a:sym typeface="Montserrat School Semi-Bold"/>
                </a:rPr>
                <a:t>Love</a:t>
              </a:r>
            </a:p>
          </p:txBody>
        </p:sp>
        <p:sp>
          <p:nvSpPr>
            <p:cNvPr id="24" name="Freeform 24"/>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grpSp>
      <p:sp>
        <p:nvSpPr>
          <p:cNvPr id="25" name="Freeform 25"/>
          <p:cNvSpPr/>
          <p:nvPr/>
        </p:nvSpPr>
        <p:spPr>
          <a:xfrm rot="-1981434">
            <a:off x="8886901" y="-582854"/>
            <a:ext cx="2920788" cy="2824474"/>
          </a:xfrm>
          <a:custGeom>
            <a:avLst/>
            <a:gdLst/>
            <a:ahLst/>
            <a:cxnLst/>
            <a:rect l="l" t="t" r="r" b="b"/>
            <a:pathLst>
              <a:path w="2920788" h="2824474">
                <a:moveTo>
                  <a:pt x="0" y="0"/>
                </a:moveTo>
                <a:lnTo>
                  <a:pt x="2920787" y="0"/>
                </a:lnTo>
                <a:lnTo>
                  <a:pt x="2920787"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sp>
        <p:nvSpPr>
          <p:cNvPr id="26" name="Freeform 26"/>
          <p:cNvSpPr/>
          <p:nvPr/>
        </p:nvSpPr>
        <p:spPr>
          <a:xfrm>
            <a:off x="12872832" y="6162579"/>
            <a:ext cx="2574068" cy="2574068"/>
          </a:xfrm>
          <a:custGeom>
            <a:avLst/>
            <a:gdLst/>
            <a:ahLst/>
            <a:cxnLst/>
            <a:rect l="l" t="t" r="r" b="b"/>
            <a:pathLst>
              <a:path w="2574068" h="2574068">
                <a:moveTo>
                  <a:pt x="0" y="0"/>
                </a:moveTo>
                <a:lnTo>
                  <a:pt x="2574068" y="0"/>
                </a:lnTo>
                <a:lnTo>
                  <a:pt x="2574068" y="2574069"/>
                </a:lnTo>
                <a:lnTo>
                  <a:pt x="0" y="2574069"/>
                </a:lnTo>
                <a:lnTo>
                  <a:pt x="0" y="0"/>
                </a:lnTo>
                <a:close/>
              </a:path>
            </a:pathLst>
          </a:custGeom>
          <a:blipFill>
            <a:blip r:embed="rId10"/>
            <a:stretch>
              <a:fillRect/>
            </a:stretch>
          </a:blipFill>
        </p:spPr>
        <p:txBody>
          <a:bodyPr/>
          <a:lstStyle/>
          <a:p>
            <a:endParaRPr lang="en-GB"/>
          </a:p>
        </p:txBody>
      </p:sp>
      <p:sp>
        <p:nvSpPr>
          <p:cNvPr id="27" name="TextBox 27"/>
          <p:cNvSpPr txBox="1"/>
          <p:nvPr/>
        </p:nvSpPr>
        <p:spPr>
          <a:xfrm>
            <a:off x="339068" y="1778960"/>
            <a:ext cx="8534337" cy="850900"/>
          </a:xfrm>
          <a:prstGeom prst="rect">
            <a:avLst/>
          </a:prstGeom>
        </p:spPr>
        <p:txBody>
          <a:bodyPr lIns="0" tIns="0" rIns="0" bIns="0" rtlCol="0" anchor="t">
            <a:spAutoFit/>
          </a:bodyPr>
          <a:lstStyle/>
          <a:p>
            <a:pPr algn="l">
              <a:lnSpc>
                <a:spcPts val="3499"/>
              </a:lnSpc>
            </a:pPr>
            <a:r>
              <a:rPr lang="en-US" sz="2499">
                <a:solidFill>
                  <a:srgbClr val="222544"/>
                </a:solidFill>
                <a:latin typeface="Montserrat School"/>
                <a:ea typeface="Montserrat School"/>
                <a:cs typeface="Montserrat School"/>
                <a:sym typeface="Montserrat School"/>
              </a:rPr>
              <a:t>Listen to</a:t>
            </a:r>
            <a:r>
              <a:rPr lang="en-US" sz="2499" u="none">
                <a:solidFill>
                  <a:srgbClr val="222544"/>
                </a:solidFill>
                <a:latin typeface="Montserrat School"/>
                <a:ea typeface="Montserrat School"/>
                <a:cs typeface="Montserrat School"/>
                <a:sym typeface="Montserrat School"/>
              </a:rPr>
              <a:t> or sing</a:t>
            </a:r>
            <a:r>
              <a:rPr lang="en-US" sz="2499">
                <a:solidFill>
                  <a:srgbClr val="222544"/>
                </a:solidFill>
                <a:latin typeface="Montserrat School"/>
                <a:ea typeface="Montserrat School"/>
                <a:cs typeface="Montserrat School"/>
                <a:sym typeface="Montserrat School"/>
              </a:rPr>
              <a:t> a favourite Christmas hymn or carol and reflect on the </a:t>
            </a:r>
            <a:r>
              <a:rPr lang="en-US" sz="2499" u="none">
                <a:solidFill>
                  <a:srgbClr val="222544"/>
                </a:solidFill>
                <a:latin typeface="Montserrat School"/>
                <a:ea typeface="Montserrat School"/>
                <a:cs typeface="Montserrat School"/>
                <a:sym typeface="Montserrat School"/>
              </a:rPr>
              <a:t>true meaning of Chris</a:t>
            </a:r>
            <a:r>
              <a:rPr lang="en-US" sz="2499">
                <a:solidFill>
                  <a:srgbClr val="222544"/>
                </a:solidFill>
                <a:latin typeface="Montserrat School"/>
                <a:ea typeface="Montserrat School"/>
                <a:cs typeface="Montserrat School"/>
                <a:sym typeface="Montserrat School"/>
              </a:rPr>
              <a:t>tm</a:t>
            </a:r>
            <a:r>
              <a:rPr lang="en-US" sz="2499" u="none">
                <a:solidFill>
                  <a:srgbClr val="222544"/>
                </a:solidFill>
                <a:latin typeface="Montserrat School"/>
                <a:ea typeface="Montserrat School"/>
                <a:cs typeface="Montserrat School"/>
                <a:sym typeface="Montserrat School"/>
              </a:rPr>
              <a:t>as.</a:t>
            </a:r>
          </a:p>
        </p:txBody>
      </p:sp>
      <p:sp>
        <p:nvSpPr>
          <p:cNvPr id="28" name="TextBox 28"/>
          <p:cNvSpPr txBox="1"/>
          <p:nvPr/>
        </p:nvSpPr>
        <p:spPr>
          <a:xfrm>
            <a:off x="339068" y="6572914"/>
            <a:ext cx="1483370"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Mission</a:t>
            </a:r>
          </a:p>
        </p:txBody>
      </p:sp>
      <p:sp>
        <p:nvSpPr>
          <p:cNvPr id="29" name="TextBox 29"/>
          <p:cNvSpPr txBox="1"/>
          <p:nvPr/>
        </p:nvSpPr>
        <p:spPr>
          <a:xfrm>
            <a:off x="339068" y="3559079"/>
            <a:ext cx="8438224" cy="2603500"/>
          </a:xfrm>
          <a:prstGeom prst="rect">
            <a:avLst/>
          </a:prstGeom>
        </p:spPr>
        <p:txBody>
          <a:bodyPr lIns="0" tIns="0" rIns="0" bIns="0" rtlCol="0" anchor="t">
            <a:spAutoFit/>
          </a:bodyPr>
          <a:lstStyle/>
          <a:p>
            <a:pPr algn="l">
              <a:lnSpc>
                <a:spcPts val="3499"/>
              </a:lnSpc>
            </a:pPr>
            <a:r>
              <a:rPr lang="en-US" sz="2499">
                <a:solidFill>
                  <a:srgbClr val="222544"/>
                </a:solidFill>
                <a:latin typeface="Montserrat School"/>
                <a:ea typeface="Montserrat School"/>
                <a:cs typeface="Montserrat School"/>
                <a:sym typeface="Montserrat School"/>
              </a:rPr>
              <a:t>God of love,</a:t>
            </a:r>
          </a:p>
          <a:p>
            <a:pPr algn="l">
              <a:lnSpc>
                <a:spcPts val="3499"/>
              </a:lnSpc>
            </a:pPr>
            <a:r>
              <a:rPr lang="en-US" sz="2499">
                <a:solidFill>
                  <a:srgbClr val="222544"/>
                </a:solidFill>
                <a:latin typeface="Montserrat School"/>
                <a:ea typeface="Montserrat School"/>
                <a:cs typeface="Montserrat School"/>
                <a:sym typeface="Montserrat School"/>
              </a:rPr>
              <a:t>as we prepare to celebrate the birth of Jesus,</a:t>
            </a:r>
          </a:p>
          <a:p>
            <a:pPr algn="l">
              <a:lnSpc>
                <a:spcPts val="3499"/>
              </a:lnSpc>
            </a:pPr>
            <a:r>
              <a:rPr lang="en-US" sz="2499">
                <a:solidFill>
                  <a:srgbClr val="222544"/>
                </a:solidFill>
                <a:latin typeface="Montserrat School"/>
                <a:ea typeface="Montserrat School"/>
                <a:cs typeface="Montserrat School"/>
                <a:sym typeface="Montserrat School"/>
              </a:rPr>
              <a:t>help us remember the true meaning of Christmas.</a:t>
            </a:r>
          </a:p>
          <a:p>
            <a:pPr algn="l">
              <a:lnSpc>
                <a:spcPts val="3499"/>
              </a:lnSpc>
            </a:pPr>
            <a:r>
              <a:rPr lang="en-US" sz="2499">
                <a:solidFill>
                  <a:srgbClr val="222544"/>
                </a:solidFill>
                <a:latin typeface="Montserrat School"/>
                <a:ea typeface="Montserrat School"/>
                <a:cs typeface="Montserrat School"/>
                <a:sym typeface="Montserrat School"/>
              </a:rPr>
              <a:t>Bless our families and our global family,</a:t>
            </a:r>
          </a:p>
          <a:p>
            <a:pPr algn="l">
              <a:lnSpc>
                <a:spcPts val="3499"/>
              </a:lnSpc>
            </a:pPr>
            <a:r>
              <a:rPr lang="en-US" sz="2499">
                <a:solidFill>
                  <a:srgbClr val="222544"/>
                </a:solidFill>
                <a:latin typeface="Montserrat School"/>
                <a:ea typeface="Montserrat School"/>
                <a:cs typeface="Montserrat School"/>
                <a:sym typeface="Montserrat School"/>
              </a:rPr>
              <a:t>and help us share your love with others.</a:t>
            </a:r>
          </a:p>
          <a:p>
            <a:pPr algn="l">
              <a:lnSpc>
                <a:spcPts val="3499"/>
              </a:lnSpc>
            </a:pPr>
            <a:r>
              <a:rPr lang="en-US" sz="2499">
                <a:solidFill>
                  <a:srgbClr val="222544"/>
                </a:solidFill>
                <a:latin typeface="Montserrat School"/>
                <a:ea typeface="Montserrat School"/>
                <a:cs typeface="Montserrat School"/>
                <a:sym typeface="Montserrat School"/>
              </a:rPr>
              <a:t>Amen.</a:t>
            </a:r>
          </a:p>
        </p:txBody>
      </p:sp>
      <p:sp>
        <p:nvSpPr>
          <p:cNvPr id="30" name="TextBox 30"/>
          <p:cNvSpPr txBox="1"/>
          <p:nvPr/>
        </p:nvSpPr>
        <p:spPr>
          <a:xfrm>
            <a:off x="339068" y="1224924"/>
            <a:ext cx="174158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Respond</a:t>
            </a:r>
          </a:p>
        </p:txBody>
      </p:sp>
      <p:sp>
        <p:nvSpPr>
          <p:cNvPr id="31" name="TextBox 31"/>
          <p:cNvSpPr txBox="1"/>
          <p:nvPr/>
        </p:nvSpPr>
        <p:spPr>
          <a:xfrm>
            <a:off x="339068" y="7125364"/>
            <a:ext cx="8534337" cy="2825115"/>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Saint Francis of Assisi created the first living Nativity scene to bring people together and help them to reflect on the simplicity and humility of Jesus' birth.</a:t>
            </a:r>
          </a:p>
          <a:p>
            <a:pPr algn="l">
              <a:lnSpc>
                <a:spcPts val="2660"/>
              </a:lnSpc>
            </a:pPr>
            <a:endParaRPr lang="en-US" sz="2400">
              <a:solidFill>
                <a:srgbClr val="222544"/>
              </a:solidFill>
              <a:latin typeface="Montserrat School"/>
              <a:ea typeface="Montserrat School"/>
              <a:cs typeface="Montserrat School"/>
              <a:sym typeface="Montserrat School"/>
            </a:endParaRPr>
          </a:p>
          <a:p>
            <a:pPr algn="l">
              <a:lnSpc>
                <a:spcPts val="3359"/>
              </a:lnSpc>
            </a:pPr>
            <a:r>
              <a:rPr lang="en-US" sz="2400">
                <a:solidFill>
                  <a:srgbClr val="222544"/>
                </a:solidFill>
                <a:latin typeface="Montserrat School"/>
                <a:ea typeface="Montserrat School"/>
                <a:cs typeface="Montserrat School"/>
                <a:sym typeface="Montserrat School"/>
              </a:rPr>
              <a:t>Spend a</a:t>
            </a:r>
            <a:r>
              <a:rPr lang="en-US" sz="2400" u="none">
                <a:solidFill>
                  <a:srgbClr val="222544"/>
                </a:solidFill>
                <a:latin typeface="Montserrat School"/>
                <a:ea typeface="Montserrat School"/>
                <a:cs typeface="Montserrat School"/>
                <a:sym typeface="Montserrat School"/>
              </a:rPr>
              <a:t> few moments with your crib or looking at a Nativity scene today and remember what Christmas is really about.</a:t>
            </a:r>
          </a:p>
        </p:txBody>
      </p:sp>
      <p:sp>
        <p:nvSpPr>
          <p:cNvPr id="32" name="TextBox 32"/>
          <p:cNvSpPr txBox="1"/>
          <p:nvPr/>
        </p:nvSpPr>
        <p:spPr>
          <a:xfrm>
            <a:off x="9868676" y="6640142"/>
            <a:ext cx="3425242" cy="3041650"/>
          </a:xfrm>
          <a:prstGeom prst="rect">
            <a:avLst/>
          </a:prstGeom>
        </p:spPr>
        <p:txBody>
          <a:bodyPr lIns="0" tIns="0" rIns="0" bIns="0" rtlCol="0" anchor="t">
            <a:spAutoFit/>
          </a:bodyPr>
          <a:lstStyle/>
          <a:p>
            <a:pPr algn="l">
              <a:lnSpc>
                <a:spcPts val="3499"/>
              </a:lnSpc>
            </a:pPr>
            <a:r>
              <a:rPr lang="en-US" sz="2499" b="1">
                <a:solidFill>
                  <a:srgbClr val="222544"/>
                </a:solidFill>
                <a:latin typeface="Montserrat School Semi-Bold"/>
                <a:ea typeface="Montserrat School Semi-Bold"/>
                <a:cs typeface="Montserrat School Semi-Bold"/>
                <a:sym typeface="Montserrat School Semi-Bold"/>
              </a:rPr>
              <a:t>Still lo</a:t>
            </a:r>
            <a:r>
              <a:rPr lang="en-US" sz="2499" b="1" u="none">
                <a:solidFill>
                  <a:srgbClr val="222544"/>
                </a:solidFill>
                <a:latin typeface="Montserrat School Semi-Bold"/>
                <a:ea typeface="Montserrat School Semi-Bold"/>
                <a:cs typeface="Montserrat School Semi-Bold"/>
                <a:sym typeface="Montserrat School Semi-Bold"/>
              </a:rPr>
              <a:t>oking</a:t>
            </a:r>
            <a:r>
              <a:rPr lang="en-US" sz="2499" b="1">
                <a:solidFill>
                  <a:srgbClr val="222544"/>
                </a:solidFill>
                <a:latin typeface="Montserrat School Semi-Bold"/>
                <a:ea typeface="Montserrat School Semi-Bold"/>
                <a:cs typeface="Montserrat School Semi-Bold"/>
                <a:sym typeface="Montserrat School Semi-Bold"/>
              </a:rPr>
              <a:t> for a Christmas gift?</a:t>
            </a:r>
          </a:p>
          <a:p>
            <a:pPr algn="l">
              <a:lnSpc>
                <a:spcPts val="3499"/>
              </a:lnSpc>
            </a:pPr>
            <a:r>
              <a:rPr lang="en-US" sz="2499">
                <a:solidFill>
                  <a:srgbClr val="222544"/>
                </a:solidFill>
                <a:latin typeface="Montserrat School"/>
                <a:ea typeface="Montserrat School"/>
                <a:cs typeface="Montserrat School"/>
                <a:sym typeface="Montserrat School"/>
              </a:rPr>
              <a:t>Choose a </a:t>
            </a:r>
            <a:r>
              <a:rPr lang="en-US" sz="2499" b="1" u="sng">
                <a:solidFill>
                  <a:srgbClr val="222544"/>
                </a:solidFill>
                <a:latin typeface="Montserrat School Semi-Bold"/>
                <a:ea typeface="Montserrat School Semi-Bold"/>
                <a:cs typeface="Montserrat School Semi-Bold"/>
                <a:sym typeface="Montserrat School Semi-Bold"/>
                <a:hlinkClick r:id="rId11" tooltip="https://worldgifts.cafod.org.uk/collections/schools"/>
              </a:rPr>
              <a:t>CAFOD World Gift</a:t>
            </a:r>
            <a:r>
              <a:rPr lang="en-US" sz="2499">
                <a:solidFill>
                  <a:srgbClr val="222544"/>
                </a:solidFill>
                <a:latin typeface="Montserrat School"/>
                <a:ea typeface="Montserrat School"/>
                <a:cs typeface="Montserrat School"/>
                <a:sym typeface="Montserrat School"/>
              </a:rPr>
              <a:t> and </a:t>
            </a:r>
          </a:p>
          <a:p>
            <a:pPr algn="l">
              <a:lnSpc>
                <a:spcPts val="3499"/>
              </a:lnSpc>
            </a:pPr>
            <a:r>
              <a:rPr lang="en-US" sz="2499">
                <a:solidFill>
                  <a:srgbClr val="222544"/>
                </a:solidFill>
                <a:latin typeface="Montserrat School"/>
                <a:ea typeface="Montserrat School"/>
                <a:cs typeface="Montserrat School"/>
                <a:sym typeface="Montserrat School"/>
              </a:rPr>
              <a:t>share </a:t>
            </a:r>
            <a:r>
              <a:rPr lang="en-US" sz="2499" u="none">
                <a:solidFill>
                  <a:srgbClr val="222544"/>
                </a:solidFill>
                <a:latin typeface="Montserrat School"/>
                <a:ea typeface="Montserrat School"/>
                <a:cs typeface="Montserrat School"/>
                <a:sym typeface="Montserrat School"/>
              </a:rPr>
              <a:t>the joy of Chris</a:t>
            </a:r>
            <a:r>
              <a:rPr lang="en-US" sz="2499">
                <a:solidFill>
                  <a:srgbClr val="222544"/>
                </a:solidFill>
                <a:latin typeface="Montserrat School"/>
                <a:ea typeface="Montserrat School"/>
                <a:cs typeface="Montserrat School"/>
                <a:sym typeface="Montserrat School"/>
              </a:rPr>
              <a:t>tm</a:t>
            </a:r>
            <a:r>
              <a:rPr lang="en-US" sz="2499" u="none">
                <a:solidFill>
                  <a:srgbClr val="222544"/>
                </a:solidFill>
                <a:latin typeface="Montserrat School"/>
                <a:ea typeface="Montserrat School"/>
                <a:cs typeface="Montserrat School"/>
                <a:sym typeface="Montserrat School"/>
              </a:rPr>
              <a:t>as with our global family!</a:t>
            </a:r>
          </a:p>
        </p:txBody>
      </p:sp>
      <p:sp>
        <p:nvSpPr>
          <p:cNvPr id="33" name="Freeform 33"/>
          <p:cNvSpPr/>
          <p:nvPr/>
        </p:nvSpPr>
        <p:spPr>
          <a:xfrm rot="-1675909">
            <a:off x="12832798" y="7606825"/>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sp>
        <p:nvSpPr>
          <p:cNvPr id="34" name="TextBox 34"/>
          <p:cNvSpPr txBox="1"/>
          <p:nvPr/>
        </p:nvSpPr>
        <p:spPr>
          <a:xfrm>
            <a:off x="339068" y="2969619"/>
            <a:ext cx="3808862"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Let us pray</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FBC23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9865513" y="2701895"/>
            <a:ext cx="7700974" cy="5237660"/>
            <a:chOff x="0" y="0"/>
            <a:chExt cx="1168736" cy="794892"/>
          </a:xfrm>
        </p:grpSpPr>
        <p:sp>
          <p:nvSpPr>
            <p:cNvPr id="7" name="Freeform 7"/>
            <p:cNvSpPr/>
            <p:nvPr/>
          </p:nvSpPr>
          <p:spPr>
            <a:xfrm>
              <a:off x="0" y="0"/>
              <a:ext cx="1168736" cy="794892"/>
            </a:xfrm>
            <a:custGeom>
              <a:avLst/>
              <a:gdLst/>
              <a:ahLst/>
              <a:cxnLst/>
              <a:rect l="l" t="t" r="r" b="b"/>
              <a:pathLst>
                <a:path w="1168736" h="794892">
                  <a:moveTo>
                    <a:pt x="0" y="0"/>
                  </a:moveTo>
                  <a:lnTo>
                    <a:pt x="1168736" y="0"/>
                  </a:lnTo>
                  <a:lnTo>
                    <a:pt x="1168736" y="794892"/>
                  </a:lnTo>
                  <a:lnTo>
                    <a:pt x="0" y="794892"/>
                  </a:lnTo>
                  <a:close/>
                </a:path>
              </a:pathLst>
            </a:custGeom>
            <a:blipFill>
              <a:blip r:embed="rId4"/>
              <a:stretch>
                <a:fillRect l="-1068" r="-1068"/>
              </a:stretch>
            </a:blipFill>
          </p:spPr>
          <p:txBody>
            <a:bodyPr/>
            <a:lstStyle/>
            <a:p>
              <a:endParaRPr lang="en-GB"/>
            </a:p>
          </p:txBody>
        </p:sp>
      </p:grpSp>
      <p:sp>
        <p:nvSpPr>
          <p:cNvPr id="8" name="Freeform 8"/>
          <p:cNvSpPr/>
          <p:nvPr/>
        </p:nvSpPr>
        <p:spPr>
          <a:xfrm rot="-5400000">
            <a:off x="11492989" y="5189938"/>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5"/>
                </a:ext>
              </a:extLst>
            </a:blip>
            <a:stretch>
              <a:fillRect l="-279" t="-171027" r="-1768" b="-487889"/>
            </a:stretch>
          </a:blipFill>
        </p:spPr>
        <p:txBody>
          <a:bodyPr/>
          <a:lstStyle/>
          <a:p>
            <a:endParaRPr lang="en-GB"/>
          </a:p>
        </p:txBody>
      </p:sp>
      <p:sp>
        <p:nvSpPr>
          <p:cNvPr id="9" name="Freeform 9"/>
          <p:cNvSpPr/>
          <p:nvPr/>
        </p:nvSpPr>
        <p:spPr>
          <a:xfrm rot="-5400000">
            <a:off x="8364403" y="22991"/>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grpSp>
        <p:nvGrpSpPr>
          <p:cNvPr id="10" name="Group 10"/>
          <p:cNvGrpSpPr/>
          <p:nvPr/>
        </p:nvGrpSpPr>
        <p:grpSpPr>
          <a:xfrm>
            <a:off x="-849805" y="-234640"/>
            <a:ext cx="12431102" cy="1261816"/>
            <a:chOff x="0" y="0"/>
            <a:chExt cx="16574803" cy="1682422"/>
          </a:xfrm>
        </p:grpSpPr>
        <p:grpSp>
          <p:nvGrpSpPr>
            <p:cNvPr id="11" name="Group 11"/>
            <p:cNvGrpSpPr/>
            <p:nvPr/>
          </p:nvGrpSpPr>
          <p:grpSpPr>
            <a:xfrm>
              <a:off x="0" y="0"/>
              <a:ext cx="14232803" cy="1682422"/>
              <a:chOff x="0" y="0"/>
              <a:chExt cx="2811418" cy="332330"/>
            </a:xfrm>
          </p:grpSpPr>
          <p:sp>
            <p:nvSpPr>
              <p:cNvPr id="12" name="Freeform 12"/>
              <p:cNvSpPr/>
              <p:nvPr/>
            </p:nvSpPr>
            <p:spPr>
              <a:xfrm>
                <a:off x="0" y="0"/>
                <a:ext cx="2811418" cy="332330"/>
              </a:xfrm>
              <a:custGeom>
                <a:avLst/>
                <a:gdLst/>
                <a:ahLst/>
                <a:cxnLst/>
                <a:rect l="l" t="t" r="r" b="b"/>
                <a:pathLst>
                  <a:path w="2811418" h="332330">
                    <a:moveTo>
                      <a:pt x="2608218" y="0"/>
                    </a:moveTo>
                    <a:cubicBezTo>
                      <a:pt x="2720442" y="0"/>
                      <a:pt x="2811418" y="74395"/>
                      <a:pt x="2811418" y="166165"/>
                    </a:cubicBezTo>
                    <a:cubicBezTo>
                      <a:pt x="2811418" y="257936"/>
                      <a:pt x="2720442" y="332330"/>
                      <a:pt x="2608218" y="332330"/>
                    </a:cubicBezTo>
                    <a:lnTo>
                      <a:pt x="203200" y="332330"/>
                    </a:lnTo>
                    <a:cubicBezTo>
                      <a:pt x="90976" y="332330"/>
                      <a:pt x="0" y="257936"/>
                      <a:pt x="0" y="166165"/>
                    </a:cubicBezTo>
                    <a:cubicBezTo>
                      <a:pt x="0" y="74395"/>
                      <a:pt x="90976" y="0"/>
                      <a:pt x="203200" y="0"/>
                    </a:cubicBezTo>
                    <a:close/>
                  </a:path>
                </a:pathLst>
              </a:custGeom>
              <a:solidFill>
                <a:srgbClr val="222544"/>
              </a:solidFill>
            </p:spPr>
            <p:txBody>
              <a:bodyPr/>
              <a:lstStyle/>
              <a:p>
                <a:endParaRPr lang="en-GB"/>
              </a:p>
            </p:txBody>
          </p:sp>
          <p:sp>
            <p:nvSpPr>
              <p:cNvPr id="13" name="TextBox 13"/>
              <p:cNvSpPr txBox="1"/>
              <p:nvPr/>
            </p:nvSpPr>
            <p:spPr>
              <a:xfrm>
                <a:off x="0" y="-38100"/>
                <a:ext cx="2811418" cy="370430"/>
              </a:xfrm>
              <a:prstGeom prst="rect">
                <a:avLst/>
              </a:prstGeom>
            </p:spPr>
            <p:txBody>
              <a:bodyPr lIns="50800" tIns="50800" rIns="50800" bIns="50800" rtlCol="0" anchor="ctr"/>
              <a:lstStyle/>
              <a:p>
                <a:pPr algn="l">
                  <a:lnSpc>
                    <a:spcPts val="2659"/>
                  </a:lnSpc>
                </a:pPr>
                <a:endParaRPr/>
              </a:p>
            </p:txBody>
          </p:sp>
        </p:grpSp>
        <p:sp>
          <p:nvSpPr>
            <p:cNvPr id="14" name="Freeform 14"/>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5" name="TextBox 15"/>
            <p:cNvSpPr txBox="1"/>
            <p:nvPr/>
          </p:nvSpPr>
          <p:spPr>
            <a:xfrm>
              <a:off x="1826614" y="605329"/>
              <a:ext cx="14748189"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Friday 25 December - Christmas Day</a:t>
              </a:r>
            </a:p>
          </p:txBody>
        </p:sp>
      </p:grpSp>
      <p:sp>
        <p:nvSpPr>
          <p:cNvPr id="16" name="Freeform 16"/>
          <p:cNvSpPr/>
          <p:nvPr/>
        </p:nvSpPr>
        <p:spPr>
          <a:xfrm rot="-2924229" flipH="1">
            <a:off x="10123047" y="7410139"/>
            <a:ext cx="4485859" cy="4261531"/>
          </a:xfrm>
          <a:custGeom>
            <a:avLst/>
            <a:gdLst/>
            <a:ahLst/>
            <a:cxnLst/>
            <a:rect l="l" t="t" r="r" b="b"/>
            <a:pathLst>
              <a:path w="4485859" h="4261531">
                <a:moveTo>
                  <a:pt x="4485859" y="0"/>
                </a:moveTo>
                <a:lnTo>
                  <a:pt x="0" y="0"/>
                </a:lnTo>
                <a:lnTo>
                  <a:pt x="0" y="4261531"/>
                </a:lnTo>
                <a:lnTo>
                  <a:pt x="4485859" y="4261531"/>
                </a:lnTo>
                <a:lnTo>
                  <a:pt x="4485859" y="0"/>
                </a:lnTo>
                <a:close/>
              </a:path>
            </a:pathLst>
          </a:custGeom>
          <a:blipFill>
            <a:blip>
              <a:extLst>
                <a:ext uri="{96DAC541-7B7A-43D3-8B79-37D633B846F1}">
                  <asvg:svgBlip xmlns:asvg="http://schemas.microsoft.com/office/drawing/2016/SVG/main" r:embed="rId5"/>
                </a:ext>
              </a:extLst>
            </a:blip>
            <a:stretch>
              <a:fillRect l="-98048" t="-13842" r="-87464" b="-186699"/>
            </a:stretch>
          </a:blipFill>
        </p:spPr>
        <p:txBody>
          <a:bodyPr/>
          <a:lstStyle/>
          <a:p>
            <a:endParaRPr lang="en-GB"/>
          </a:p>
        </p:txBody>
      </p:sp>
      <p:sp>
        <p:nvSpPr>
          <p:cNvPr id="17" name="TextBox 17"/>
          <p:cNvSpPr txBox="1"/>
          <p:nvPr/>
        </p:nvSpPr>
        <p:spPr>
          <a:xfrm>
            <a:off x="315323" y="2335750"/>
            <a:ext cx="8414479" cy="1884045"/>
          </a:xfrm>
          <a:prstGeom prst="rect">
            <a:avLst/>
          </a:prstGeom>
        </p:spPr>
        <p:txBody>
          <a:bodyPr lIns="0" tIns="0" rIns="0" bIns="0" rtlCol="0" anchor="t">
            <a:spAutoFit/>
          </a:bodyPr>
          <a:lstStyle/>
          <a:p>
            <a:pPr algn="ctr">
              <a:lnSpc>
                <a:spcPts val="3779"/>
              </a:lnSpc>
            </a:pPr>
            <a:r>
              <a:rPr lang="en-US" sz="2699">
                <a:solidFill>
                  <a:srgbClr val="222544"/>
                </a:solidFill>
                <a:latin typeface="Montserrat School"/>
                <a:ea typeface="Montserrat School"/>
                <a:cs typeface="Montserrat School"/>
                <a:sym typeface="Montserrat School"/>
              </a:rPr>
              <a:t>“And she gave birth to her firstborn son and wrapped him in swaddling cloths and </a:t>
            </a:r>
          </a:p>
          <a:p>
            <a:pPr algn="ctr">
              <a:lnSpc>
                <a:spcPts val="3779"/>
              </a:lnSpc>
            </a:pPr>
            <a:r>
              <a:rPr lang="en-US" sz="2699">
                <a:solidFill>
                  <a:srgbClr val="222544"/>
                </a:solidFill>
                <a:latin typeface="Montserrat School"/>
                <a:ea typeface="Montserrat School"/>
                <a:cs typeface="Montserrat School"/>
                <a:sym typeface="Montserrat School"/>
              </a:rPr>
              <a:t>laid him in a manger.” </a:t>
            </a:r>
          </a:p>
          <a:p>
            <a:pPr algn="ctr">
              <a:lnSpc>
                <a:spcPts val="3779"/>
              </a:lnSpc>
            </a:pPr>
            <a:r>
              <a:rPr lang="en-US" sz="2699">
                <a:solidFill>
                  <a:srgbClr val="222544"/>
                </a:solidFill>
                <a:latin typeface="Montserrat School"/>
                <a:ea typeface="Montserrat School"/>
                <a:cs typeface="Montserrat School"/>
                <a:sym typeface="Montserrat School"/>
              </a:rPr>
              <a:t>Luke 2:7</a:t>
            </a:r>
          </a:p>
        </p:txBody>
      </p:sp>
      <p:sp>
        <p:nvSpPr>
          <p:cNvPr id="18" name="TextBox 18"/>
          <p:cNvSpPr txBox="1"/>
          <p:nvPr/>
        </p:nvSpPr>
        <p:spPr>
          <a:xfrm>
            <a:off x="281827" y="1421350"/>
            <a:ext cx="3460706"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The Word</a:t>
            </a:r>
          </a:p>
        </p:txBody>
      </p:sp>
      <p:sp>
        <p:nvSpPr>
          <p:cNvPr id="19" name="TextBox 19"/>
          <p:cNvSpPr txBox="1"/>
          <p:nvPr/>
        </p:nvSpPr>
        <p:spPr>
          <a:xfrm>
            <a:off x="315323" y="4436504"/>
            <a:ext cx="202093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Reflection</a:t>
            </a:r>
          </a:p>
        </p:txBody>
      </p:sp>
      <p:sp>
        <p:nvSpPr>
          <p:cNvPr id="20" name="TextBox 20"/>
          <p:cNvSpPr txBox="1"/>
          <p:nvPr/>
        </p:nvSpPr>
        <p:spPr>
          <a:xfrm>
            <a:off x="315323" y="5273100"/>
            <a:ext cx="8660110" cy="4265295"/>
          </a:xfrm>
          <a:prstGeom prst="rect">
            <a:avLst/>
          </a:prstGeom>
        </p:spPr>
        <p:txBody>
          <a:bodyPr lIns="0" tIns="0" rIns="0" bIns="0" rtlCol="0" anchor="t">
            <a:spAutoFit/>
          </a:bodyPr>
          <a:lstStyle/>
          <a:p>
            <a:pPr algn="l">
              <a:lnSpc>
                <a:spcPts val="3779"/>
              </a:lnSpc>
            </a:pPr>
            <a:r>
              <a:rPr lang="en-US" sz="2699">
                <a:solidFill>
                  <a:srgbClr val="222544"/>
                </a:solidFill>
                <a:latin typeface="Montserrat School"/>
                <a:ea typeface="Montserrat School"/>
                <a:cs typeface="Montserrat School"/>
                <a:sym typeface="Montserrat School"/>
              </a:rPr>
              <a:t>Happy Christmas! After our Advent journey of waiting and preparation, today we celebrate the birth of Jesus.</a:t>
            </a:r>
          </a:p>
          <a:p>
            <a:pPr algn="l">
              <a:lnSpc>
                <a:spcPts val="3779"/>
              </a:lnSpc>
            </a:pPr>
            <a:endParaRPr lang="en-US" sz="2699">
              <a:solidFill>
                <a:srgbClr val="222544"/>
              </a:solidFill>
              <a:latin typeface="Montserrat School"/>
              <a:ea typeface="Montserrat School"/>
              <a:cs typeface="Montserrat School"/>
              <a:sym typeface="Montserrat School"/>
            </a:endParaRPr>
          </a:p>
          <a:p>
            <a:pPr algn="l">
              <a:lnSpc>
                <a:spcPts val="3779"/>
              </a:lnSpc>
            </a:pPr>
            <a:r>
              <a:rPr lang="en-US" sz="2699">
                <a:solidFill>
                  <a:srgbClr val="222544"/>
                </a:solidFill>
                <a:latin typeface="Montserrat School"/>
                <a:ea typeface="Montserrat School"/>
                <a:cs typeface="Montserrat School"/>
                <a:sym typeface="Montserrat School"/>
              </a:rPr>
              <a:t>God chose to live among us as a small and humble baby. The birth of Jesus reminds us that every person is precious to God and we are all part of one global family.</a:t>
            </a:r>
          </a:p>
          <a:p>
            <a:pPr algn="l">
              <a:lnSpc>
                <a:spcPts val="3779"/>
              </a:lnSpc>
            </a:pPr>
            <a:endParaRPr lang="en-US" sz="2699">
              <a:solidFill>
                <a:srgbClr val="222544"/>
              </a:solidFill>
              <a:latin typeface="Montserrat School"/>
              <a:ea typeface="Montserrat School"/>
              <a:cs typeface="Montserrat School"/>
              <a:sym typeface="Montserrat School"/>
            </a:endParaRPr>
          </a:p>
        </p:txBody>
      </p:sp>
      <p:grpSp>
        <p:nvGrpSpPr>
          <p:cNvPr id="21" name="Group 21"/>
          <p:cNvGrpSpPr/>
          <p:nvPr/>
        </p:nvGrpSpPr>
        <p:grpSpPr>
          <a:xfrm>
            <a:off x="15297383" y="7375040"/>
            <a:ext cx="2872920" cy="4139567"/>
            <a:chOff x="0" y="0"/>
            <a:chExt cx="3830560" cy="5519422"/>
          </a:xfrm>
        </p:grpSpPr>
        <p:grpSp>
          <p:nvGrpSpPr>
            <p:cNvPr id="22" name="Group 22"/>
            <p:cNvGrpSpPr/>
            <p:nvPr/>
          </p:nvGrpSpPr>
          <p:grpSpPr>
            <a:xfrm>
              <a:off x="182146" y="0"/>
              <a:ext cx="3461086" cy="3461086"/>
              <a:chOff x="0" y="0"/>
              <a:chExt cx="812800" cy="812800"/>
            </a:xfrm>
          </p:grpSpPr>
          <p:sp>
            <p:nvSpPr>
              <p:cNvPr id="23" name="Freeform 2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24" name="TextBox 2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5" name="Freeform 25"/>
            <p:cNvSpPr/>
            <p:nvPr/>
          </p:nvSpPr>
          <p:spPr>
            <a:xfrm>
              <a:off x="231214"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6" name="Freeform 26"/>
            <p:cNvSpPr/>
            <p:nvPr/>
          </p:nvSpPr>
          <p:spPr>
            <a:xfrm>
              <a:off x="854233"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7" name="Freeform 27"/>
            <p:cNvSpPr/>
            <p:nvPr/>
          </p:nvSpPr>
          <p:spPr>
            <a:xfrm>
              <a:off x="2496244"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8" name="Freeform 28"/>
            <p:cNvSpPr/>
            <p:nvPr/>
          </p:nvSpPr>
          <p:spPr>
            <a:xfrm>
              <a:off x="1969644"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9" name="Freeform 29"/>
            <p:cNvSpPr/>
            <p:nvPr/>
          </p:nvSpPr>
          <p:spPr>
            <a:xfrm>
              <a:off x="1289670" y="143087"/>
              <a:ext cx="1251220" cy="5376335"/>
            </a:xfrm>
            <a:custGeom>
              <a:avLst/>
              <a:gdLst/>
              <a:ahLst/>
              <a:cxnLst/>
              <a:rect l="l" t="t" r="r" b="b"/>
              <a:pathLst>
                <a:path w="1251220" h="5376335">
                  <a:moveTo>
                    <a:pt x="0" y="0"/>
                  </a:moveTo>
                  <a:lnTo>
                    <a:pt x="1251220" y="0"/>
                  </a:lnTo>
                  <a:lnTo>
                    <a:pt x="1251220" y="5376335"/>
                  </a:lnTo>
                  <a:lnTo>
                    <a:pt x="0" y="537633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30" name="Freeform 30"/>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EFECE4"/>
        </a:solidFill>
        <a:effectLst/>
      </p:bgPr>
    </p:bg>
    <p:spTree>
      <p:nvGrpSpPr>
        <p:cNvPr id="1" name=""/>
        <p:cNvGrpSpPr/>
        <p:nvPr/>
      </p:nvGrpSpPr>
      <p:grpSpPr>
        <a:xfrm>
          <a:off x="0" y="0"/>
          <a:ext cx="0" cy="0"/>
          <a:chOff x="0" y="0"/>
          <a:chExt cx="0" cy="0"/>
        </a:xfrm>
      </p:grpSpPr>
      <p:grpSp>
        <p:nvGrpSpPr>
          <p:cNvPr id="2" name="Group 2"/>
          <p:cNvGrpSpPr/>
          <p:nvPr/>
        </p:nvGrpSpPr>
        <p:grpSpPr>
          <a:xfrm>
            <a:off x="9144000" y="0"/>
            <a:ext cx="9144000" cy="10287000"/>
            <a:chOff x="0" y="0"/>
            <a:chExt cx="2408296" cy="2709333"/>
          </a:xfrm>
        </p:grpSpPr>
        <p:sp>
          <p:nvSpPr>
            <p:cNvPr id="3" name="Freeform 3"/>
            <p:cNvSpPr/>
            <p:nvPr/>
          </p:nvSpPr>
          <p:spPr>
            <a:xfrm>
              <a:off x="0" y="0"/>
              <a:ext cx="2408296" cy="2709333"/>
            </a:xfrm>
            <a:custGeom>
              <a:avLst/>
              <a:gdLst/>
              <a:ahLst/>
              <a:cxnLst/>
              <a:rect l="l" t="t" r="r" b="b"/>
              <a:pathLst>
                <a:path w="2408296" h="2709333">
                  <a:moveTo>
                    <a:pt x="0" y="0"/>
                  </a:moveTo>
                  <a:lnTo>
                    <a:pt x="2408296" y="0"/>
                  </a:lnTo>
                  <a:lnTo>
                    <a:pt x="2408296" y="2709333"/>
                  </a:lnTo>
                  <a:lnTo>
                    <a:pt x="0" y="2709333"/>
                  </a:lnTo>
                  <a:close/>
                </a:path>
              </a:pathLst>
            </a:custGeom>
            <a:solidFill>
              <a:srgbClr val="FBC23D"/>
            </a:solidFill>
          </p:spPr>
          <p:txBody>
            <a:bodyPr/>
            <a:lstStyle/>
            <a:p>
              <a:endParaRPr lang="en-GB"/>
            </a:p>
          </p:txBody>
        </p:sp>
        <p:sp>
          <p:nvSpPr>
            <p:cNvPr id="4" name="TextBox 4"/>
            <p:cNvSpPr txBox="1"/>
            <p:nvPr/>
          </p:nvSpPr>
          <p:spPr>
            <a:xfrm>
              <a:off x="0" y="-38100"/>
              <a:ext cx="2408296" cy="2747433"/>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15446900" y="198997"/>
            <a:ext cx="2655433" cy="772489"/>
          </a:xfrm>
          <a:custGeom>
            <a:avLst/>
            <a:gdLst/>
            <a:ahLst/>
            <a:cxnLst/>
            <a:rect l="l" t="t" r="r" b="b"/>
            <a:pathLst>
              <a:path w="2655433" h="772489">
                <a:moveTo>
                  <a:pt x="0" y="0"/>
                </a:moveTo>
                <a:lnTo>
                  <a:pt x="2655433" y="0"/>
                </a:lnTo>
                <a:lnTo>
                  <a:pt x="2655433" y="772489"/>
                </a:lnTo>
                <a:lnTo>
                  <a:pt x="0" y="77248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nvGrpSpPr>
          <p:cNvPr id="6" name="Group 6"/>
          <p:cNvGrpSpPr/>
          <p:nvPr/>
        </p:nvGrpSpPr>
        <p:grpSpPr>
          <a:xfrm>
            <a:off x="9865513" y="2701895"/>
            <a:ext cx="7700974" cy="5237660"/>
            <a:chOff x="0" y="0"/>
            <a:chExt cx="1168736" cy="794892"/>
          </a:xfrm>
        </p:grpSpPr>
        <p:sp>
          <p:nvSpPr>
            <p:cNvPr id="7" name="Freeform 7"/>
            <p:cNvSpPr/>
            <p:nvPr/>
          </p:nvSpPr>
          <p:spPr>
            <a:xfrm>
              <a:off x="0" y="0"/>
              <a:ext cx="1168736" cy="794892"/>
            </a:xfrm>
            <a:custGeom>
              <a:avLst/>
              <a:gdLst/>
              <a:ahLst/>
              <a:cxnLst/>
              <a:rect l="l" t="t" r="r" b="b"/>
              <a:pathLst>
                <a:path w="1168736" h="794892">
                  <a:moveTo>
                    <a:pt x="0" y="0"/>
                  </a:moveTo>
                  <a:lnTo>
                    <a:pt x="1168736" y="0"/>
                  </a:lnTo>
                  <a:lnTo>
                    <a:pt x="1168736" y="794892"/>
                  </a:lnTo>
                  <a:lnTo>
                    <a:pt x="0" y="794892"/>
                  </a:lnTo>
                  <a:close/>
                </a:path>
              </a:pathLst>
            </a:custGeom>
            <a:blipFill>
              <a:blip r:embed="rId4"/>
              <a:stretch>
                <a:fillRect l="-993" r="-993"/>
              </a:stretch>
            </a:blipFill>
          </p:spPr>
          <p:txBody>
            <a:bodyPr/>
            <a:lstStyle/>
            <a:p>
              <a:endParaRPr lang="en-GB"/>
            </a:p>
          </p:txBody>
        </p:sp>
      </p:grpSp>
      <p:sp>
        <p:nvSpPr>
          <p:cNvPr id="8" name="TextBox 8"/>
          <p:cNvSpPr txBox="1"/>
          <p:nvPr/>
        </p:nvSpPr>
        <p:spPr>
          <a:xfrm>
            <a:off x="292717" y="1717825"/>
            <a:ext cx="8534337" cy="20726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Today we celebrate God's</a:t>
            </a:r>
            <a:r>
              <a:rPr lang="en-US" sz="2400" u="none">
                <a:solidFill>
                  <a:srgbClr val="222544"/>
                </a:solidFill>
                <a:latin typeface="Montserrat School"/>
                <a:ea typeface="Montserrat School"/>
                <a:cs typeface="Montserrat School"/>
                <a:sym typeface="Montserrat School"/>
              </a:rPr>
              <a:t> love made</a:t>
            </a:r>
            <a:r>
              <a:rPr lang="en-US" sz="2400">
                <a:solidFill>
                  <a:srgbClr val="222544"/>
                </a:solidFill>
                <a:latin typeface="Montserrat School"/>
                <a:ea typeface="Montserrat School"/>
                <a:cs typeface="Montserrat School"/>
                <a:sym typeface="Montserrat School"/>
              </a:rPr>
              <a:t> visible in Jesus, fully human and fully God.</a:t>
            </a:r>
          </a:p>
          <a:p>
            <a:pPr algn="l">
              <a:lnSpc>
                <a:spcPts val="3359"/>
              </a:lnSpc>
            </a:pPr>
            <a:r>
              <a:rPr lang="en-US" sz="2400">
                <a:solidFill>
                  <a:srgbClr val="222544"/>
                </a:solidFill>
                <a:latin typeface="Montserrat School"/>
                <a:ea typeface="Montserrat School"/>
                <a:cs typeface="Montserrat School"/>
                <a:sym typeface="Montserrat School"/>
              </a:rPr>
              <a:t>Think of the people yo</a:t>
            </a:r>
            <a:r>
              <a:rPr lang="en-US" sz="2400" u="none">
                <a:solidFill>
                  <a:srgbClr val="222544"/>
                </a:solidFill>
                <a:latin typeface="Montserrat School"/>
                <a:ea typeface="Montserrat School"/>
                <a:cs typeface="Montserrat School"/>
                <a:sym typeface="Montserrat School"/>
              </a:rPr>
              <a:t>u love and give thanks to God for them. How can you share some ex</a:t>
            </a:r>
            <a:r>
              <a:rPr lang="en-US" sz="2400">
                <a:solidFill>
                  <a:srgbClr val="222544"/>
                </a:solidFill>
                <a:latin typeface="Montserrat School"/>
                <a:ea typeface="Montserrat School"/>
                <a:cs typeface="Montserrat School"/>
                <a:sym typeface="Montserrat School"/>
              </a:rPr>
              <a:t>tra love with them tod</a:t>
            </a:r>
            <a:r>
              <a:rPr lang="en-US" sz="2400" u="none">
                <a:solidFill>
                  <a:srgbClr val="222544"/>
                </a:solidFill>
                <a:latin typeface="Montserrat School"/>
                <a:ea typeface="Montserrat School"/>
                <a:cs typeface="Montserrat School"/>
                <a:sym typeface="Montserrat School"/>
              </a:rPr>
              <a:t>ay?</a:t>
            </a:r>
          </a:p>
        </p:txBody>
      </p:sp>
      <p:sp>
        <p:nvSpPr>
          <p:cNvPr id="9" name="Freeform 9"/>
          <p:cNvSpPr/>
          <p:nvPr/>
        </p:nvSpPr>
        <p:spPr>
          <a:xfrm rot="-5400000">
            <a:off x="11492989" y="5387210"/>
            <a:ext cx="11532621" cy="1550738"/>
          </a:xfrm>
          <a:custGeom>
            <a:avLst/>
            <a:gdLst/>
            <a:ahLst/>
            <a:cxnLst/>
            <a:rect l="l" t="t" r="r" b="b"/>
            <a:pathLst>
              <a:path w="11532621" h="1550738">
                <a:moveTo>
                  <a:pt x="0" y="0"/>
                </a:moveTo>
                <a:lnTo>
                  <a:pt x="11532622" y="0"/>
                </a:lnTo>
                <a:lnTo>
                  <a:pt x="11532622" y="1550738"/>
                </a:lnTo>
                <a:lnTo>
                  <a:pt x="0" y="1550738"/>
                </a:lnTo>
                <a:lnTo>
                  <a:pt x="0" y="0"/>
                </a:lnTo>
                <a:close/>
              </a:path>
            </a:pathLst>
          </a:custGeom>
          <a:blipFill>
            <a:blip>
              <a:extLst>
                <a:ext uri="{96DAC541-7B7A-43D3-8B79-37D633B846F1}">
                  <asvg:svgBlip xmlns:asvg="http://schemas.microsoft.com/office/drawing/2016/SVG/main" r:embed="rId5"/>
                </a:ext>
              </a:extLst>
            </a:blip>
            <a:stretch>
              <a:fillRect l="-279" t="-171027" r="-1768" b="-487889"/>
            </a:stretch>
          </a:blipFill>
        </p:spPr>
        <p:txBody>
          <a:bodyPr/>
          <a:lstStyle/>
          <a:p>
            <a:endParaRPr lang="en-GB"/>
          </a:p>
        </p:txBody>
      </p:sp>
      <p:sp>
        <p:nvSpPr>
          <p:cNvPr id="10" name="Freeform 10"/>
          <p:cNvSpPr/>
          <p:nvPr/>
        </p:nvSpPr>
        <p:spPr>
          <a:xfrm rot="-5400000">
            <a:off x="8364403" y="22991"/>
            <a:ext cx="2920788" cy="2824474"/>
          </a:xfrm>
          <a:custGeom>
            <a:avLst/>
            <a:gdLst/>
            <a:ahLst/>
            <a:cxnLst/>
            <a:rect l="l" t="t" r="r" b="b"/>
            <a:pathLst>
              <a:path w="2920788" h="2824474">
                <a:moveTo>
                  <a:pt x="0" y="0"/>
                </a:moveTo>
                <a:lnTo>
                  <a:pt x="2920788" y="0"/>
                </a:lnTo>
                <a:lnTo>
                  <a:pt x="2920788" y="2824474"/>
                </a:lnTo>
                <a:lnTo>
                  <a:pt x="0" y="2824474"/>
                </a:lnTo>
                <a:lnTo>
                  <a:pt x="0" y="0"/>
                </a:lnTo>
                <a:close/>
              </a:path>
            </a:pathLst>
          </a:custGeom>
          <a:blipFill>
            <a:blip>
              <a:extLst>
                <a:ext uri="{96DAC541-7B7A-43D3-8B79-37D633B846F1}">
                  <asvg:svgBlip xmlns:asvg="http://schemas.microsoft.com/office/drawing/2016/SVG/main" r:embed="rId5"/>
                </a:ext>
              </a:extLst>
            </a:blip>
            <a:stretch>
              <a:fillRect l="-238232" t="-16109" b="-233656"/>
            </a:stretch>
          </a:blipFill>
        </p:spPr>
        <p:txBody>
          <a:bodyPr/>
          <a:lstStyle/>
          <a:p>
            <a:endParaRPr lang="en-GB"/>
          </a:p>
        </p:txBody>
      </p:sp>
      <p:grpSp>
        <p:nvGrpSpPr>
          <p:cNvPr id="11" name="Group 11"/>
          <p:cNvGrpSpPr/>
          <p:nvPr/>
        </p:nvGrpSpPr>
        <p:grpSpPr>
          <a:xfrm>
            <a:off x="-849805" y="-234640"/>
            <a:ext cx="12431102" cy="1261816"/>
            <a:chOff x="0" y="0"/>
            <a:chExt cx="16574803" cy="1682422"/>
          </a:xfrm>
        </p:grpSpPr>
        <p:grpSp>
          <p:nvGrpSpPr>
            <p:cNvPr id="12" name="Group 12"/>
            <p:cNvGrpSpPr/>
            <p:nvPr/>
          </p:nvGrpSpPr>
          <p:grpSpPr>
            <a:xfrm>
              <a:off x="0" y="0"/>
              <a:ext cx="14232803" cy="1682422"/>
              <a:chOff x="0" y="0"/>
              <a:chExt cx="2811418" cy="332330"/>
            </a:xfrm>
          </p:grpSpPr>
          <p:sp>
            <p:nvSpPr>
              <p:cNvPr id="13" name="Freeform 13"/>
              <p:cNvSpPr/>
              <p:nvPr/>
            </p:nvSpPr>
            <p:spPr>
              <a:xfrm>
                <a:off x="0" y="0"/>
                <a:ext cx="2811418" cy="332330"/>
              </a:xfrm>
              <a:custGeom>
                <a:avLst/>
                <a:gdLst/>
                <a:ahLst/>
                <a:cxnLst/>
                <a:rect l="l" t="t" r="r" b="b"/>
                <a:pathLst>
                  <a:path w="2811418" h="332330">
                    <a:moveTo>
                      <a:pt x="2608218" y="0"/>
                    </a:moveTo>
                    <a:cubicBezTo>
                      <a:pt x="2720442" y="0"/>
                      <a:pt x="2811418" y="74395"/>
                      <a:pt x="2811418" y="166165"/>
                    </a:cubicBezTo>
                    <a:cubicBezTo>
                      <a:pt x="2811418" y="257936"/>
                      <a:pt x="2720442" y="332330"/>
                      <a:pt x="2608218" y="332330"/>
                    </a:cubicBezTo>
                    <a:lnTo>
                      <a:pt x="203200" y="332330"/>
                    </a:lnTo>
                    <a:cubicBezTo>
                      <a:pt x="90976" y="332330"/>
                      <a:pt x="0" y="257936"/>
                      <a:pt x="0" y="166165"/>
                    </a:cubicBezTo>
                    <a:cubicBezTo>
                      <a:pt x="0" y="74395"/>
                      <a:pt x="90976" y="0"/>
                      <a:pt x="203200" y="0"/>
                    </a:cubicBezTo>
                    <a:close/>
                  </a:path>
                </a:pathLst>
              </a:custGeom>
              <a:solidFill>
                <a:srgbClr val="222544"/>
              </a:solidFill>
            </p:spPr>
            <p:txBody>
              <a:bodyPr/>
              <a:lstStyle/>
              <a:p>
                <a:endParaRPr lang="en-GB"/>
              </a:p>
            </p:txBody>
          </p:sp>
          <p:sp>
            <p:nvSpPr>
              <p:cNvPr id="14" name="TextBox 14"/>
              <p:cNvSpPr txBox="1"/>
              <p:nvPr/>
            </p:nvSpPr>
            <p:spPr>
              <a:xfrm>
                <a:off x="0" y="-38100"/>
                <a:ext cx="2811418" cy="370430"/>
              </a:xfrm>
              <a:prstGeom prst="rect">
                <a:avLst/>
              </a:prstGeom>
            </p:spPr>
            <p:txBody>
              <a:bodyPr lIns="50800" tIns="50800" rIns="50800" bIns="50800" rtlCol="0" anchor="ctr"/>
              <a:lstStyle/>
              <a:p>
                <a:pPr algn="l">
                  <a:lnSpc>
                    <a:spcPts val="2659"/>
                  </a:lnSpc>
                </a:pPr>
                <a:endParaRPr/>
              </a:p>
            </p:txBody>
          </p:sp>
        </p:grpSp>
        <p:sp>
          <p:nvSpPr>
            <p:cNvPr id="15" name="Freeform 15"/>
            <p:cNvSpPr/>
            <p:nvPr/>
          </p:nvSpPr>
          <p:spPr>
            <a:xfrm>
              <a:off x="1329049" y="475768"/>
              <a:ext cx="497564" cy="497564"/>
            </a:xfrm>
            <a:custGeom>
              <a:avLst/>
              <a:gdLst/>
              <a:ahLst/>
              <a:cxnLst/>
              <a:rect l="l" t="t" r="r" b="b"/>
              <a:pathLst>
                <a:path w="497564" h="497564">
                  <a:moveTo>
                    <a:pt x="0" y="0"/>
                  </a:moveTo>
                  <a:lnTo>
                    <a:pt x="497565" y="0"/>
                  </a:lnTo>
                  <a:lnTo>
                    <a:pt x="497565" y="497565"/>
                  </a:lnTo>
                  <a:lnTo>
                    <a:pt x="0" y="49756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6" name="TextBox 16"/>
            <p:cNvSpPr txBox="1"/>
            <p:nvPr/>
          </p:nvSpPr>
          <p:spPr>
            <a:xfrm>
              <a:off x="1826614" y="605329"/>
              <a:ext cx="14748189" cy="688382"/>
            </a:xfrm>
            <a:prstGeom prst="rect">
              <a:avLst/>
            </a:prstGeom>
          </p:spPr>
          <p:txBody>
            <a:bodyPr lIns="0" tIns="0" rIns="0" bIns="0" rtlCol="0" anchor="t">
              <a:spAutoFit/>
            </a:bodyPr>
            <a:lstStyle/>
            <a:p>
              <a:pPr algn="l">
                <a:lnSpc>
                  <a:spcPts val="4486"/>
                </a:lnSpc>
              </a:pPr>
              <a:r>
                <a:rPr lang="en-US" sz="3204" b="1">
                  <a:solidFill>
                    <a:srgbClr val="FFFFFF"/>
                  </a:solidFill>
                  <a:latin typeface="Montserrat School Semi-Bold"/>
                  <a:ea typeface="Montserrat School Semi-Bold"/>
                  <a:cs typeface="Montserrat School Semi-Bold"/>
                  <a:sym typeface="Montserrat School Semi-Bold"/>
                </a:rPr>
                <a:t> Friday 25 December - Christmas Day</a:t>
              </a:r>
            </a:p>
          </p:txBody>
        </p:sp>
      </p:grpSp>
      <p:sp>
        <p:nvSpPr>
          <p:cNvPr id="17" name="Freeform 17"/>
          <p:cNvSpPr/>
          <p:nvPr/>
        </p:nvSpPr>
        <p:spPr>
          <a:xfrm rot="-63885" flipH="1">
            <a:off x="9860273" y="7976934"/>
            <a:ext cx="4058905" cy="3855928"/>
          </a:xfrm>
          <a:custGeom>
            <a:avLst/>
            <a:gdLst/>
            <a:ahLst/>
            <a:cxnLst/>
            <a:rect l="l" t="t" r="r" b="b"/>
            <a:pathLst>
              <a:path w="4058905" h="3855928">
                <a:moveTo>
                  <a:pt x="4058906" y="0"/>
                </a:moveTo>
                <a:lnTo>
                  <a:pt x="0" y="0"/>
                </a:lnTo>
                <a:lnTo>
                  <a:pt x="0" y="3855928"/>
                </a:lnTo>
                <a:lnTo>
                  <a:pt x="4058906" y="3855928"/>
                </a:lnTo>
                <a:lnTo>
                  <a:pt x="4058906" y="0"/>
                </a:lnTo>
                <a:close/>
              </a:path>
            </a:pathLst>
          </a:custGeom>
          <a:blipFill>
            <a:blip>
              <a:extLst>
                <a:ext uri="{96DAC541-7B7A-43D3-8B79-37D633B846F1}">
                  <asvg:svgBlip xmlns:asvg="http://schemas.microsoft.com/office/drawing/2016/SVG/main" r:embed="rId5"/>
                </a:ext>
              </a:extLst>
            </a:blip>
            <a:stretch>
              <a:fillRect l="-98048" t="-13842" r="-87464" b="-186699"/>
            </a:stretch>
          </a:blipFill>
        </p:spPr>
        <p:txBody>
          <a:bodyPr/>
          <a:lstStyle/>
          <a:p>
            <a:endParaRPr lang="en-GB"/>
          </a:p>
        </p:txBody>
      </p:sp>
      <p:grpSp>
        <p:nvGrpSpPr>
          <p:cNvPr id="18" name="Group 18"/>
          <p:cNvGrpSpPr/>
          <p:nvPr/>
        </p:nvGrpSpPr>
        <p:grpSpPr>
          <a:xfrm>
            <a:off x="15297383" y="7375040"/>
            <a:ext cx="2872920" cy="4139567"/>
            <a:chOff x="0" y="0"/>
            <a:chExt cx="3830560" cy="5519422"/>
          </a:xfrm>
        </p:grpSpPr>
        <p:grpSp>
          <p:nvGrpSpPr>
            <p:cNvPr id="19" name="Group 19"/>
            <p:cNvGrpSpPr/>
            <p:nvPr/>
          </p:nvGrpSpPr>
          <p:grpSpPr>
            <a:xfrm>
              <a:off x="182146" y="0"/>
              <a:ext cx="3461086" cy="3461086"/>
              <a:chOff x="0" y="0"/>
              <a:chExt cx="812800" cy="812800"/>
            </a:xfrm>
          </p:grpSpPr>
          <p:sp>
            <p:nvSpPr>
              <p:cNvPr id="20" name="Freeform 20"/>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GB"/>
              </a:p>
            </p:txBody>
          </p:sp>
          <p:sp>
            <p:nvSpPr>
              <p:cNvPr id="21" name="TextBox 21"/>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sp>
          <p:nvSpPr>
            <p:cNvPr id="22" name="Freeform 22"/>
            <p:cNvSpPr/>
            <p:nvPr/>
          </p:nvSpPr>
          <p:spPr>
            <a:xfrm>
              <a:off x="231214"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3" name="Freeform 23"/>
            <p:cNvSpPr/>
            <p:nvPr/>
          </p:nvSpPr>
          <p:spPr>
            <a:xfrm>
              <a:off x="854233"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4" name="Freeform 24"/>
            <p:cNvSpPr/>
            <p:nvPr/>
          </p:nvSpPr>
          <p:spPr>
            <a:xfrm>
              <a:off x="2496244"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25" name="Freeform 25"/>
            <p:cNvSpPr/>
            <p:nvPr/>
          </p:nvSpPr>
          <p:spPr>
            <a:xfrm>
              <a:off x="1969644" y="546100"/>
              <a:ext cx="1058456" cy="4548053"/>
            </a:xfrm>
            <a:custGeom>
              <a:avLst/>
              <a:gdLst/>
              <a:ahLst/>
              <a:cxnLst/>
              <a:rect l="l" t="t" r="r" b="b"/>
              <a:pathLst>
                <a:path w="1058456" h="4548053">
                  <a:moveTo>
                    <a:pt x="0" y="0"/>
                  </a:moveTo>
                  <a:lnTo>
                    <a:pt x="1058456" y="0"/>
                  </a:lnTo>
                  <a:lnTo>
                    <a:pt x="1058456" y="4548053"/>
                  </a:lnTo>
                  <a:lnTo>
                    <a:pt x="0" y="4548053"/>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26" name="Freeform 26"/>
            <p:cNvSpPr/>
            <p:nvPr/>
          </p:nvSpPr>
          <p:spPr>
            <a:xfrm>
              <a:off x="1289670" y="143087"/>
              <a:ext cx="1251220" cy="5376335"/>
            </a:xfrm>
            <a:custGeom>
              <a:avLst/>
              <a:gdLst/>
              <a:ahLst/>
              <a:cxnLst/>
              <a:rect l="l" t="t" r="r" b="b"/>
              <a:pathLst>
                <a:path w="1251220" h="5376335">
                  <a:moveTo>
                    <a:pt x="0" y="0"/>
                  </a:moveTo>
                  <a:lnTo>
                    <a:pt x="1251220" y="0"/>
                  </a:lnTo>
                  <a:lnTo>
                    <a:pt x="1251220" y="5376335"/>
                  </a:lnTo>
                  <a:lnTo>
                    <a:pt x="0" y="5376335"/>
                  </a:lnTo>
                  <a:lnTo>
                    <a:pt x="0" y="0"/>
                  </a:lnTo>
                  <a:close/>
                </a:path>
              </a:pathLst>
            </a:custGeom>
            <a:blipFill>
              <a:blip>
                <a:extLst>
                  <a:ext uri="{96DAC541-7B7A-43D3-8B79-37D633B846F1}">
                    <asvg:svgBlip xmlns:asvg="http://schemas.microsoft.com/office/drawing/2016/SVG/main" r:embed="rId9"/>
                  </a:ext>
                </a:extLst>
              </a:blip>
              <a:stretch>
                <a:fillRect/>
              </a:stretch>
            </a:blipFill>
          </p:spPr>
          <p:txBody>
            <a:bodyPr/>
            <a:lstStyle/>
            <a:p>
              <a:endParaRPr lang="en-GB"/>
            </a:p>
          </p:txBody>
        </p:sp>
        <p:sp>
          <p:nvSpPr>
            <p:cNvPr id="27" name="Freeform 27"/>
            <p:cNvSpPr/>
            <p:nvPr/>
          </p:nvSpPr>
          <p:spPr>
            <a:xfrm rot="-768123">
              <a:off x="179890" y="2876088"/>
              <a:ext cx="3470779" cy="2013052"/>
            </a:xfrm>
            <a:custGeom>
              <a:avLst/>
              <a:gdLst/>
              <a:ahLst/>
              <a:cxnLst/>
              <a:rect l="l" t="t" r="r" b="b"/>
              <a:pathLst>
                <a:path w="3470779" h="2013052">
                  <a:moveTo>
                    <a:pt x="0" y="0"/>
                  </a:moveTo>
                  <a:lnTo>
                    <a:pt x="3470779" y="0"/>
                  </a:lnTo>
                  <a:lnTo>
                    <a:pt x="3470779" y="2013052"/>
                  </a:lnTo>
                  <a:lnTo>
                    <a:pt x="0" y="2013052"/>
                  </a:lnTo>
                  <a:lnTo>
                    <a:pt x="0" y="0"/>
                  </a:lnTo>
                  <a:close/>
                </a:path>
              </a:pathLst>
            </a:custGeom>
            <a:blipFill>
              <a:blip>
                <a:extLst>
                  <a:ext uri="{96DAC541-7B7A-43D3-8B79-37D633B846F1}">
                    <asvg:svgBlip xmlns:asvg="http://schemas.microsoft.com/office/drawing/2016/SVG/main" r:embed="rId10"/>
                  </a:ext>
                </a:extLst>
              </a:blip>
              <a:stretch>
                <a:fillRect/>
              </a:stretch>
            </a:blipFill>
          </p:spPr>
          <p:txBody>
            <a:bodyPr/>
            <a:lstStyle/>
            <a:p>
              <a:endParaRPr lang="en-GB"/>
            </a:p>
          </p:txBody>
        </p:sp>
      </p:grpSp>
      <p:sp>
        <p:nvSpPr>
          <p:cNvPr id="28" name="TextBox 28"/>
          <p:cNvSpPr txBox="1"/>
          <p:nvPr/>
        </p:nvSpPr>
        <p:spPr>
          <a:xfrm>
            <a:off x="287015" y="7425205"/>
            <a:ext cx="1483370"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Mission</a:t>
            </a:r>
          </a:p>
        </p:txBody>
      </p:sp>
      <p:sp>
        <p:nvSpPr>
          <p:cNvPr id="29" name="TextBox 29"/>
          <p:cNvSpPr txBox="1"/>
          <p:nvPr/>
        </p:nvSpPr>
        <p:spPr>
          <a:xfrm>
            <a:off x="292717" y="4600090"/>
            <a:ext cx="8627040" cy="24917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God of love,</a:t>
            </a:r>
          </a:p>
          <a:p>
            <a:pPr algn="l">
              <a:lnSpc>
                <a:spcPts val="3359"/>
              </a:lnSpc>
            </a:pPr>
            <a:r>
              <a:rPr lang="en-US" sz="2400">
                <a:solidFill>
                  <a:srgbClr val="222544"/>
                </a:solidFill>
                <a:latin typeface="Montserrat School"/>
                <a:ea typeface="Montserrat School"/>
                <a:cs typeface="Montserrat School"/>
                <a:sym typeface="Montserrat School"/>
              </a:rPr>
              <a:t>thank you for the gift of Jesus.</a:t>
            </a:r>
          </a:p>
          <a:p>
            <a:pPr algn="l">
              <a:lnSpc>
                <a:spcPts val="3359"/>
              </a:lnSpc>
            </a:pPr>
            <a:r>
              <a:rPr lang="en-US" sz="2400">
                <a:solidFill>
                  <a:srgbClr val="222544"/>
                </a:solidFill>
                <a:latin typeface="Montserrat School"/>
                <a:ea typeface="Montserrat School"/>
                <a:cs typeface="Montserrat School"/>
                <a:sym typeface="Montserrat School"/>
              </a:rPr>
              <a:t>Fill us with hope, peace, joy and love this festive season.</a:t>
            </a:r>
          </a:p>
          <a:p>
            <a:pPr algn="l">
              <a:lnSpc>
                <a:spcPts val="3359"/>
              </a:lnSpc>
            </a:pPr>
            <a:r>
              <a:rPr lang="en-US" sz="2400">
                <a:solidFill>
                  <a:srgbClr val="222544"/>
                </a:solidFill>
                <a:latin typeface="Montserrat School"/>
                <a:ea typeface="Montserrat School"/>
                <a:cs typeface="Montserrat School"/>
                <a:sym typeface="Montserrat School"/>
              </a:rPr>
              <a:t>Help us to share your light with our neighbours and our global family.</a:t>
            </a:r>
          </a:p>
          <a:p>
            <a:pPr algn="l">
              <a:lnSpc>
                <a:spcPts val="3359"/>
              </a:lnSpc>
            </a:pPr>
            <a:r>
              <a:rPr lang="en-US" sz="2400">
                <a:solidFill>
                  <a:srgbClr val="222544"/>
                </a:solidFill>
                <a:latin typeface="Montserrat School"/>
                <a:ea typeface="Montserrat School"/>
                <a:cs typeface="Montserrat School"/>
                <a:sym typeface="Montserrat School"/>
              </a:rPr>
              <a:t>Amen.</a:t>
            </a:r>
          </a:p>
        </p:txBody>
      </p:sp>
      <p:sp>
        <p:nvSpPr>
          <p:cNvPr id="30" name="TextBox 30"/>
          <p:cNvSpPr txBox="1"/>
          <p:nvPr/>
        </p:nvSpPr>
        <p:spPr>
          <a:xfrm>
            <a:off x="287015" y="1192552"/>
            <a:ext cx="1741587" cy="514350"/>
          </a:xfrm>
          <a:prstGeom prst="rect">
            <a:avLst/>
          </a:prstGeom>
        </p:spPr>
        <p:txBody>
          <a:bodyPr lIns="0" tIns="0" rIns="0" bIns="0" rtlCol="0" anchor="t">
            <a:spAutoFit/>
          </a:bodyPr>
          <a:lstStyle/>
          <a:p>
            <a:pPr algn="ctr">
              <a:lnSpc>
                <a:spcPts val="4200"/>
              </a:lnSpc>
            </a:pPr>
            <a:r>
              <a:rPr lang="en-US" sz="3000" b="1">
                <a:solidFill>
                  <a:srgbClr val="222544"/>
                </a:solidFill>
                <a:latin typeface="Montserrat School Semi-Bold"/>
                <a:ea typeface="Montserrat School Semi-Bold"/>
                <a:cs typeface="Montserrat School Semi-Bold"/>
                <a:sym typeface="Montserrat School Semi-Bold"/>
              </a:rPr>
              <a:t>Respond</a:t>
            </a:r>
          </a:p>
        </p:txBody>
      </p:sp>
      <p:sp>
        <p:nvSpPr>
          <p:cNvPr id="31" name="TextBox 31"/>
          <p:cNvSpPr txBox="1"/>
          <p:nvPr/>
        </p:nvSpPr>
        <p:spPr>
          <a:xfrm>
            <a:off x="292717" y="7949080"/>
            <a:ext cx="8627040" cy="1653540"/>
          </a:xfrm>
          <a:prstGeom prst="rect">
            <a:avLst/>
          </a:prstGeom>
        </p:spPr>
        <p:txBody>
          <a:bodyPr lIns="0" tIns="0" rIns="0" bIns="0" rtlCol="0" anchor="t">
            <a:spAutoFit/>
          </a:bodyPr>
          <a:lstStyle/>
          <a:p>
            <a:pPr algn="l">
              <a:lnSpc>
                <a:spcPts val="3359"/>
              </a:lnSpc>
            </a:pPr>
            <a:r>
              <a:rPr lang="en-US" sz="2400">
                <a:solidFill>
                  <a:srgbClr val="222544"/>
                </a:solidFill>
                <a:latin typeface="Montserrat School"/>
                <a:ea typeface="Montserrat School"/>
                <a:cs typeface="Montserrat School"/>
                <a:sym typeface="Montserrat School"/>
              </a:rPr>
              <a:t>Now the season of Christmastide begins! </a:t>
            </a:r>
          </a:p>
          <a:p>
            <a:pPr algn="l">
              <a:lnSpc>
                <a:spcPts val="3359"/>
              </a:lnSpc>
            </a:pPr>
            <a:r>
              <a:rPr lang="en-US" sz="2400">
                <a:solidFill>
                  <a:srgbClr val="222544"/>
                </a:solidFill>
                <a:latin typeface="Montserrat School"/>
                <a:ea typeface="Montserrat School"/>
                <a:cs typeface="Montserrat School"/>
                <a:sym typeface="Montserrat School"/>
              </a:rPr>
              <a:t>Keep celebrating the joy of Christmas with </a:t>
            </a:r>
            <a:r>
              <a:rPr lang="en-US" sz="2400" b="1" u="sng">
                <a:solidFill>
                  <a:srgbClr val="222544"/>
                </a:solidFill>
                <a:latin typeface="Montserrat School Semi-Bold"/>
                <a:ea typeface="Montserrat School Semi-Bold"/>
                <a:cs typeface="Montserrat School Semi-Bold"/>
                <a:sym typeface="Montserrat School Semi-Bold"/>
                <a:hlinkClick r:id="rId11" tooltip="https://cafod.org.uk/pray/prayer-resources/christmas-family-prayer-ideas"/>
              </a:rPr>
              <a:t>CAFOD's Christmas family prayer id</a:t>
            </a:r>
            <a:r>
              <a:rPr lang="en-US" sz="2400" b="1" u="sng">
                <a:solidFill>
                  <a:srgbClr val="222544"/>
                </a:solidFill>
                <a:latin typeface="Montserrat School Semi-Bold"/>
                <a:ea typeface="Montserrat School Semi-Bold"/>
                <a:cs typeface="Montserrat School Semi-Bold"/>
                <a:sym typeface="Montserrat School Semi-Bold"/>
                <a:hlinkClick r:id="rId11" tooltip="https://cafod.org.uk/pray/prayer-resources/christmas-family-prayer-ideas"/>
              </a:rPr>
              <a:t>e</a:t>
            </a:r>
            <a:r>
              <a:rPr lang="en-US" sz="2400" b="1" u="sng">
                <a:solidFill>
                  <a:srgbClr val="222544"/>
                </a:solidFill>
                <a:latin typeface="Montserrat School Semi-Bold"/>
                <a:ea typeface="Montserrat School Semi-Bold"/>
                <a:cs typeface="Montserrat School Semi-Bold"/>
                <a:sym typeface="Montserrat School Semi-Bold"/>
                <a:hlinkClick r:id="rId11" tooltip="https://cafod.org.uk/pray/prayer-resources/christmas-family-prayer-ideas"/>
              </a:rPr>
              <a:t>as,</a:t>
            </a:r>
            <a:r>
              <a:rPr lang="en-US" sz="2400" b="1" u="none">
                <a:solidFill>
                  <a:srgbClr val="222544"/>
                </a:solidFill>
                <a:latin typeface="Montserrat School Semi-Bold"/>
                <a:ea typeface="Montserrat School Semi-Bold"/>
                <a:cs typeface="Montserrat School Semi-Bold"/>
                <a:sym typeface="Montserrat School Semi-Bold"/>
              </a:rPr>
              <a:t> </a:t>
            </a:r>
            <a:r>
              <a:rPr lang="en-US" sz="2400" u="none">
                <a:solidFill>
                  <a:srgbClr val="222544"/>
                </a:solidFill>
                <a:latin typeface="Montserrat School"/>
                <a:ea typeface="Montserrat School"/>
                <a:cs typeface="Montserrat School"/>
                <a:sym typeface="Montserrat School"/>
              </a:rPr>
              <a:t>with short prayers and activities from Christmas Day through to Epiphany.</a:t>
            </a:r>
          </a:p>
        </p:txBody>
      </p:sp>
      <p:sp>
        <p:nvSpPr>
          <p:cNvPr id="32" name="TextBox 32"/>
          <p:cNvSpPr txBox="1"/>
          <p:nvPr/>
        </p:nvSpPr>
        <p:spPr>
          <a:xfrm>
            <a:off x="287015" y="4123840"/>
            <a:ext cx="3808862" cy="514350"/>
          </a:xfrm>
          <a:prstGeom prst="rect">
            <a:avLst/>
          </a:prstGeom>
        </p:spPr>
        <p:txBody>
          <a:bodyPr lIns="0" tIns="0" rIns="0" bIns="0" rtlCol="0" anchor="t">
            <a:spAutoFit/>
          </a:bodyPr>
          <a:lstStyle/>
          <a:p>
            <a:pPr algn="l">
              <a:lnSpc>
                <a:spcPts val="4200"/>
              </a:lnSpc>
            </a:pPr>
            <a:r>
              <a:rPr lang="en-US" sz="3000" b="1">
                <a:solidFill>
                  <a:srgbClr val="222544"/>
                </a:solidFill>
                <a:latin typeface="Montserrat School Semi-Bold"/>
                <a:ea typeface="Montserrat School Semi-Bold"/>
                <a:cs typeface="Montserrat School Semi-Bold"/>
                <a:sym typeface="Montserrat School Semi-Bold"/>
              </a:rPr>
              <a:t>Let us pray</a:t>
            </a:r>
          </a:p>
        </p:txBody>
      </p:sp>
    </p:spTree>
  </p:cSld>
  <p:clrMapOvr>
    <a:masterClrMapping/>
  </p:clrMapOvr>
</p:sld>
</file>

<file path=ppt/theme/theme1.xml><?xml version="1.0" encoding="utf-8"?>
<a:theme xmlns:a="http://schemas.openxmlformats.org/drawingml/2006/main" name="Office Theme">
  <a:themeElements>
    <a:clrScheme name="Custom 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1848"/>
      </a:hlink>
      <a:folHlink>
        <a:srgbClr val="00184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10</TotalTime>
  <Words>10740</Words>
  <Application>Microsoft Office PowerPoint</Application>
  <PresentationFormat>Custom</PresentationFormat>
  <Paragraphs>1241</Paragraphs>
  <Slides>53</Slides>
  <Notes>53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53</vt:i4>
      </vt:variant>
    </vt:vector>
  </HeadingPairs>
  <TitlesOfParts>
    <vt:vector size="61" baseType="lpstr">
      <vt:lpstr>Montserrat School Semi-Bold Italics</vt:lpstr>
      <vt:lpstr>Montserrat School Semi-Bold</vt:lpstr>
      <vt:lpstr>Calibri</vt:lpstr>
      <vt:lpstr>Arial</vt:lpstr>
      <vt:lpstr>Montserrat School</vt:lpstr>
      <vt:lpstr>Montserrat School Italics</vt:lpstr>
      <vt:lpstr>Caveat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 Secondary Advent Calendar 2026</dc:title>
  <cp:lastModifiedBy>Ruth Martin</cp:lastModifiedBy>
  <cp:revision>3</cp:revision>
  <dcterms:created xsi:type="dcterms:W3CDTF">2006-08-16T00:00:00Z</dcterms:created>
  <dcterms:modified xsi:type="dcterms:W3CDTF">2026-10-27T15:42:06Z</dcterms:modified>
  <dc:identifier>DAHWqzVAV1g</dc:identifier>
</cp:coreProperties>
</file>