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17"/>
  </p:notesMasterIdLst>
  <p:sldIdLst>
    <p:sldId id="309" r:id="rId6"/>
    <p:sldId id="310" r:id="rId7"/>
    <p:sldId id="318" r:id="rId8"/>
    <p:sldId id="311" r:id="rId9"/>
    <p:sldId id="312" r:id="rId10"/>
    <p:sldId id="320" r:id="rId11"/>
    <p:sldId id="313" r:id="rId12"/>
    <p:sldId id="315" r:id="rId13"/>
    <p:sldId id="322" r:id="rId14"/>
    <p:sldId id="317" r:id="rId15"/>
    <p:sldId id="31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CA3B"/>
    <a:srgbClr val="1523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ADFEB8-A5F8-E69C-BC92-B7C5D019907F}" v="64" dt="2024-05-13T14:26:44.600"/>
    <p1510:client id="{F2322EE5-713C-4AAB-B129-13304D335F31}" v="17" dt="2024-05-13T14:31:07.9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EDAE6-2CA8-4748-AB49-E1C309977F79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8DB2A-CEF5-104F-86F2-86AABCAC5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12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Photo credit: Thom Flint</a:t>
            </a:r>
            <a:endParaRPr lang="en-GB">
              <a:ea typeface="Calibri"/>
              <a:cs typeface="Calibri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22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GB">
              <a:ea typeface="Calibri"/>
              <a:cs typeface="Calibri"/>
            </a:endParaRPr>
          </a:p>
          <a:p>
            <a:br>
              <a:rPr lang="en-US">
                <a:cs typeface="+mn-lt"/>
              </a:rPr>
            </a:br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18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18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ea typeface="Calibri"/>
                <a:cs typeface="Calibri"/>
              </a:rPr>
              <a:t>Photo credit: </a:t>
            </a:r>
            <a:r>
              <a:rPr lang="en-GB"/>
              <a:t>St Edmund Arrowsmith Catholic High School </a:t>
            </a:r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38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Photo credit: Thom Flint</a:t>
            </a:r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38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ea typeface="Calibri"/>
                <a:cs typeface="Calibri"/>
              </a:rPr>
              <a:t>Photo credit: Thom Flint</a:t>
            </a:r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02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Photo credit: </a:t>
            </a:r>
            <a:r>
              <a:rPr lang="en-US"/>
              <a:t>St Eizabeth’s Primary School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38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ea typeface="Calibri"/>
                <a:cs typeface="Calibri"/>
              </a:rPr>
              <a:t>Photo credit: Thom Flint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055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ea typeface="Calibri"/>
                <a:cs typeface="Calibri"/>
              </a:rPr>
              <a:t>Photo credit: Thom Flint</a:t>
            </a:r>
          </a:p>
          <a:p>
            <a:r>
              <a:rPr lang="en-GB">
                <a:ea typeface="Calibri"/>
                <a:cs typeface="Calibri"/>
              </a:rPr>
              <a:t>Photo credit: St Edmund's Catholic Academy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18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Photo credit: Michael Duff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21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7CB01-360B-DB94-9627-DA028545DA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8FAFDD-C265-2B59-1973-0576EF6D6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E6AFE-AB14-A526-B34A-B03463EF8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426F2-55D2-3329-0DE1-10BF9EEE9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AAD33-5598-7454-1A3F-F19C919C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FB7C9F-9F27-A9EB-2C00-2B534FE09D40}"/>
              </a:ext>
            </a:extLst>
          </p:cNvPr>
          <p:cNvSpPr/>
          <p:nvPr userDrawn="1"/>
        </p:nvSpPr>
        <p:spPr>
          <a:xfrm>
            <a:off x="0" y="6274942"/>
            <a:ext cx="12192000" cy="583058"/>
          </a:xfrm>
          <a:prstGeom prst="rect">
            <a:avLst/>
          </a:prstGeom>
          <a:solidFill>
            <a:srgbClr val="1523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een and white text&#10;&#10;Description automatically generated">
            <a:extLst>
              <a:ext uri="{FF2B5EF4-FFF2-40B4-BE49-F238E27FC236}">
                <a16:creationId xmlns:a16="http://schemas.microsoft.com/office/drawing/2014/main" id="{D4444EE8-0A64-D6B6-DC26-654A036F7C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7369" y="6302501"/>
            <a:ext cx="4187518" cy="527939"/>
          </a:xfrm>
          <a:prstGeom prst="rect">
            <a:avLst/>
          </a:prstGeom>
        </p:spPr>
      </p:pic>
      <p:pic>
        <p:nvPicPr>
          <p:cNvPr id="10" name="Picture 9" descr="A white circle with a black background&#10;&#10;Description automatically generated">
            <a:extLst>
              <a:ext uri="{FF2B5EF4-FFF2-40B4-BE49-F238E27FC236}">
                <a16:creationId xmlns:a16="http://schemas.microsoft.com/office/drawing/2014/main" id="{9F24D9DE-30D0-4747-7DE9-14D6C27DA6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85504" y="6333765"/>
            <a:ext cx="3038855" cy="46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40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7B17D-41D4-3695-66C2-2632AF942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798295-289E-8EEF-FB35-AC256422A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25DEA-A1A4-E7E4-63A3-551E170D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0F820-1285-02FF-8CB5-82F9981B1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35A30-9AC1-16A2-F392-F0410C60E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61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B8318B-1739-6ED6-529B-112023484E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57E7C2-CF84-7B0E-56C7-B696D6641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D99B3-EB19-32AE-B224-F72D62F6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ADA1F-8756-BB90-8B14-822B2DF39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AC2FA-E732-BB47-0147-8410BB63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8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87268-DEEC-D0AA-6076-A789A5846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16618-8889-F497-7F70-8BAF881B8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4D088-DE29-8D66-F1C7-F85423698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C6937-46F6-FBB7-94ED-86B833614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1C0A6-177D-9FC4-DEC0-F2F986D9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99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29FD0-391A-845E-DAEA-A34644D8D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150F7-18EE-7B1D-06CB-EE9F67E6F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E5897-BCDC-D956-18D1-62711B2CA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0B466-2DB2-0591-E2CC-7B5E65A0B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087FB-61C1-8836-F600-B10A09180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2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7B137-0C8F-5CA2-1E3E-46B96E1D1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D17A0-6E0F-26AD-34D5-E879ACB364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472E13-25BD-00A6-CB35-615857B54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F20B2-AFB0-36AA-1AD8-790111FB3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98AAE-7601-9A50-83C1-6445AF003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F795-CF59-8872-F5B5-B650CDC4E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71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2D340-69C7-2A76-787A-38B85F318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7C997-DF7E-B846-3FB2-E98A3A5CD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7EC-B360-3D17-D905-862E5EE8C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8BC3CD-0BF2-33B3-8647-531B2B8F15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D72AA9-7D27-E7B9-C611-5C698E079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B1235-551B-B73E-E063-2E8F637BB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490BFA-45D8-3A6C-1D2F-558B5641B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433C1E-9D76-297E-4CA7-6FB5098D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42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B5804-0F00-B045-B7CF-35B740716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18F732-303C-4FE6-033D-00A1FDA3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2D17D3-BE25-F053-AF5C-A577BF235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A2724-3C96-1DA6-0AC7-197686E3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22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FFCE95-5CA9-F939-D4E4-845462C3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1011C3-BBD5-95BA-E075-56C0A7811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DA61A-E2DD-88F0-4CD6-8699CC0B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06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5B3C0-2FDB-C144-E4FC-2C7E4A4C9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DF1D4-9746-8CF5-338A-1036E4AF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477B28-4DCF-D14E-C9D7-5AE743DC27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12ABE-DD25-1F26-B4F8-85B37110B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B7CF1-3434-488E-4C72-326DE5EA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55CF33-400D-3D6E-4714-19BF4618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92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31104-CC2E-4969-E77A-4F3E13E2B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DCEC26-AB7A-ABDD-7B4E-DA4F9A912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1CBDCC-DFD3-542B-B2BB-B7D7486D0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8328F9-05F0-721F-8F1A-82CD04F07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BE3E0A-5C71-3D2F-3EAE-76F52FDC9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BE9954-9775-F5EA-B57C-88E953C8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77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90F5E5-9DB8-2CA4-544C-754CC191D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1C82F-3D95-DC46-AB3A-DD5217A61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FBAF8-3F83-1A79-AFFA-6525FE343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16939-B828-D64A-8466-58793CA777A2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0BF36-FE10-D938-D940-580D0B213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6477A-ACD1-13DA-5CC9-402C63D74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10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EA337B-B140-6EC3-5ADE-AF62AF6B5816}"/>
              </a:ext>
            </a:extLst>
          </p:cNvPr>
          <p:cNvSpPr/>
          <p:nvPr/>
        </p:nvSpPr>
        <p:spPr>
          <a:xfrm>
            <a:off x="0" y="0"/>
            <a:ext cx="12192000" cy="1404226"/>
          </a:xfrm>
          <a:prstGeom prst="rect">
            <a:avLst/>
          </a:prstGeom>
          <a:solidFill>
            <a:srgbClr val="1523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CEA88C-8FC5-8641-2926-7B1E0864CE0B}"/>
              </a:ext>
            </a:extLst>
          </p:cNvPr>
          <p:cNvSpPr txBox="1"/>
          <p:nvPr/>
        </p:nvSpPr>
        <p:spPr>
          <a:xfrm>
            <a:off x="412073" y="1917940"/>
            <a:ext cx="4110411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>
                <a:latin typeface="Century Gothic"/>
              </a:rPr>
              <a:t>Preferential Option for </a:t>
            </a:r>
            <a:endParaRPr lang="en-US"/>
          </a:p>
          <a:p>
            <a:r>
              <a:rPr lang="en-US" sz="4800" b="1">
                <a:latin typeface="Century Gothic"/>
              </a:rPr>
              <a:t>the Poor</a:t>
            </a:r>
            <a:endParaRPr lang="en-US"/>
          </a:p>
          <a:p>
            <a:endParaRPr lang="en-US" sz="2400">
              <a:solidFill>
                <a:srgbClr val="152345"/>
              </a:solidFill>
              <a:latin typeface="Century Gothic"/>
            </a:endParaRPr>
          </a:p>
          <a:p>
            <a:r>
              <a:rPr lang="en-US" sz="2400">
                <a:solidFill>
                  <a:srgbClr val="152345"/>
                </a:solidFill>
                <a:latin typeface="Century Gothic"/>
              </a:rPr>
              <a:t>Exploring CST principles in CAFOD’s work</a:t>
            </a:r>
            <a:endParaRPr lang="en-US">
              <a:latin typeface="Century Gothic"/>
              <a:cs typeface="Calibri"/>
            </a:endParaRPr>
          </a:p>
          <a:p>
            <a:endParaRPr lang="en-US" sz="4800" b="1">
              <a:latin typeface="Century Gothic" panose="020B0502020202020204" pitchFamily="34" charset="0"/>
            </a:endParaRPr>
          </a:p>
          <a:p>
            <a:endParaRPr lang="en-US" sz="2400">
              <a:solidFill>
                <a:srgbClr val="152345"/>
              </a:solidFill>
              <a:latin typeface="Century Gothic"/>
            </a:endParaRPr>
          </a:p>
        </p:txBody>
      </p:sp>
      <p:pic>
        <p:nvPicPr>
          <p:cNvPr id="11" name="Picture 10" descr="A logo with a green cross&#10;&#10;Description automatically generated">
            <a:extLst>
              <a:ext uri="{FF2B5EF4-FFF2-40B4-BE49-F238E27FC236}">
                <a16:creationId xmlns:a16="http://schemas.microsoft.com/office/drawing/2014/main" id="{E543BCAB-DC95-C2C0-C158-BFEB4F679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65338"/>
            <a:ext cx="3025931" cy="1404227"/>
          </a:xfrm>
          <a:prstGeom prst="rect">
            <a:avLst/>
          </a:prstGeom>
        </p:spPr>
      </p:pic>
      <p:pic>
        <p:nvPicPr>
          <p:cNvPr id="15" name="Picture 14" descr="A green and black text&#10;&#10;Description automatically generated">
            <a:extLst>
              <a:ext uri="{FF2B5EF4-FFF2-40B4-BE49-F238E27FC236}">
                <a16:creationId xmlns:a16="http://schemas.microsoft.com/office/drawing/2014/main" id="{073CF0C1-A50D-0304-2064-4498DBD0D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10" y="0"/>
            <a:ext cx="10935278" cy="1404226"/>
          </a:xfrm>
          <a:prstGeom prst="rect">
            <a:avLst/>
          </a:prstGeom>
        </p:spPr>
      </p:pic>
      <p:pic>
        <p:nvPicPr>
          <p:cNvPr id="3" name="Picture 2" descr="A group of children playing with a ball&#10;&#10;Description automatically generated">
            <a:extLst>
              <a:ext uri="{FF2B5EF4-FFF2-40B4-BE49-F238E27FC236}">
                <a16:creationId xmlns:a16="http://schemas.microsoft.com/office/drawing/2014/main" id="{2BC57FD2-9335-273C-1801-C4B9A9268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171" y="1711608"/>
            <a:ext cx="7073659" cy="47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02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9AB75F-1EE3-4A3A-91ED-9764B54590F7}"/>
              </a:ext>
            </a:extLst>
          </p:cNvPr>
          <p:cNvSpPr txBox="1"/>
          <p:nvPr/>
        </p:nvSpPr>
        <p:spPr>
          <a:xfrm>
            <a:off x="344141" y="570842"/>
            <a:ext cx="4967107" cy="54322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3200" b="1" i="0" u="none" strike="noStrike">
                <a:solidFill>
                  <a:srgbClr val="000000"/>
                </a:solidFill>
                <a:effectLst/>
                <a:latin typeface="Century Gothic"/>
              </a:rPr>
              <a:t>Let us pray</a:t>
            </a:r>
          </a:p>
          <a:p>
            <a:endParaRPr lang="en-AU" sz="3200" b="1" i="0" u="none" strike="noStrike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AU" sz="2500">
                <a:latin typeface="Century Gothic"/>
                <a:cs typeface="Calibri"/>
              </a:rPr>
              <a:t>Loving God, </a:t>
            </a:r>
            <a:endParaRPr lang="en-US" sz="2500">
              <a:latin typeface="Century Gothic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AU" sz="2500">
                <a:latin typeface="Century Gothic"/>
                <a:cs typeface="Calibri"/>
              </a:rPr>
              <a:t>We believe that when we serve people living in poverty, we serve you.</a:t>
            </a:r>
            <a:endParaRPr lang="en-US" sz="2500">
              <a:latin typeface="Century Gothic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AU" sz="2500">
                <a:latin typeface="Century Gothic"/>
                <a:cs typeface="Calibri"/>
              </a:rPr>
              <a:t>Help us to take special care of those people most in need.</a:t>
            </a:r>
          </a:p>
          <a:p>
            <a:endParaRPr lang="en-AU" sz="250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en-AU" sz="2500">
                <a:latin typeface="Century Gothic"/>
                <a:cs typeface="Calibri"/>
              </a:rPr>
              <a:t>Lord in your mercy</a:t>
            </a:r>
            <a:endParaRPr lang="en-US" sz="2500">
              <a:latin typeface="Century Gothic"/>
              <a:cs typeface="Calibri"/>
            </a:endParaRPr>
          </a:p>
          <a:p>
            <a:r>
              <a:rPr lang="en-NZ" sz="2500" b="1">
                <a:latin typeface="Century Gothic"/>
                <a:cs typeface="Calibri"/>
              </a:rPr>
              <a:t>Hear our prayer</a:t>
            </a:r>
            <a:endParaRPr lang="en-AU">
              <a:latin typeface="Century Gothic"/>
              <a:cs typeface="Calibri"/>
            </a:endParaRPr>
          </a:p>
          <a:p>
            <a:endParaRPr lang="en-AU" sz="250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endParaRPr lang="en-AU" sz="18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EB39FEC1-AE41-D24D-06FE-D80280388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0269" y="5119606"/>
            <a:ext cx="7211126" cy="1003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GB" sz="3200">
                <a:solidFill>
                  <a:srgbClr val="000000"/>
                </a:solidFill>
                <a:latin typeface="Century Gothic"/>
              </a:rPr>
              <a:t>Putting people living in poverty first </a:t>
            </a:r>
            <a:endParaRPr lang="en-GB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98CA3B"/>
                </a:solidFill>
                <a:latin typeface="Century Gothic"/>
              </a:rPr>
              <a:t>Preferential Option for the Poor</a:t>
            </a:r>
            <a:endParaRPr lang="en-GB">
              <a:cs typeface="Calibri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 descr="A person measuring a child&amp;#39;s body&#10;&#10;Description automatically generated">
            <a:extLst>
              <a:ext uri="{FF2B5EF4-FFF2-40B4-BE49-F238E27FC236}">
                <a16:creationId xmlns:a16="http://schemas.microsoft.com/office/drawing/2014/main" id="{A447D0DC-7DB6-13CE-2A02-6E24DAA26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840" y="430632"/>
            <a:ext cx="6567437" cy="450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98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89B876DE-14C4-704D-3071-993DEFEB1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5099" y="1187371"/>
            <a:ext cx="6676242" cy="177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000000"/>
                </a:solidFill>
                <a:latin typeface="Century Gothic"/>
              </a:rPr>
              <a:t>Putting people living in poverty first</a:t>
            </a:r>
          </a:p>
          <a:p>
            <a:pPr marL="0" marR="0" lvl="0" indent="0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4000" b="1"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Century Gothic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1200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1200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200">
              <a:solidFill>
                <a:srgbClr val="98CA3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cartoon of a bird with a white shirt&#10;&#10;Description automatically generated">
            <a:extLst>
              <a:ext uri="{FF2B5EF4-FFF2-40B4-BE49-F238E27FC236}">
                <a16:creationId xmlns:a16="http://schemas.microsoft.com/office/drawing/2014/main" id="{09CA9A25-DB6A-5ACC-E59B-CF4448D3A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815" y="586710"/>
            <a:ext cx="3790950" cy="54387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86AB17-42C6-EDAB-9A70-639B9EFB96FE}"/>
              </a:ext>
            </a:extLst>
          </p:cNvPr>
          <p:cNvSpPr txBox="1"/>
          <p:nvPr/>
        </p:nvSpPr>
        <p:spPr>
          <a:xfrm>
            <a:off x="4803080" y="2955822"/>
            <a:ext cx="690961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2400">
                <a:latin typeface="Century Gothic"/>
              </a:rPr>
              <a:t>Poppy the </a:t>
            </a:r>
            <a:r>
              <a:rPr lang="en-US" sz="2400" err="1">
                <a:latin typeface="Century Gothic"/>
              </a:rPr>
              <a:t>Popokotea</a:t>
            </a:r>
            <a:r>
              <a:rPr lang="en-US" sz="2400">
                <a:latin typeface="Century Gothic"/>
              </a:rPr>
              <a:t> reminds us that a preferential option for the poor is putting people living in poverty first.  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Century Gothic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2400">
                <a:latin typeface="Century Gothic"/>
              </a:rPr>
              <a:t>How can we put people in most need first?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05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89B876DE-14C4-704D-3071-993DEFEB1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1494" y="1439780"/>
            <a:ext cx="7565735" cy="4977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latin typeface="Century Gothic"/>
              </a:rPr>
              <a:t>Preferential option for the poor means we believe in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>
                <a:solidFill>
                  <a:srgbClr val="000000"/>
                </a:solidFill>
                <a:latin typeface="Century Gothic"/>
              </a:rPr>
              <a:t>putting people living in poverty first.</a:t>
            </a:r>
            <a:endParaRPr lang="en-US" altLang="en-US" sz="60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200" b="0" i="0" u="none" strike="noStrike" cap="none" normalizeH="0" baseline="0">
              <a:ln>
                <a:noFill/>
              </a:ln>
              <a:solidFill>
                <a:srgbClr val="98CA3B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cartoon of a bird with a white shirt&#10;&#10;Description automatically generated">
            <a:extLst>
              <a:ext uri="{FF2B5EF4-FFF2-40B4-BE49-F238E27FC236}">
                <a16:creationId xmlns:a16="http://schemas.microsoft.com/office/drawing/2014/main" id="{A3B7CD0A-3477-5984-EAAB-9C3AC35B7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588" y="508330"/>
            <a:ext cx="37909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65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D2DD9C-FD91-9511-5EE6-62EA86D84CCD}"/>
              </a:ext>
            </a:extLst>
          </p:cNvPr>
          <p:cNvSpPr txBox="1"/>
          <p:nvPr/>
        </p:nvSpPr>
        <p:spPr>
          <a:xfrm>
            <a:off x="1187985" y="1078573"/>
            <a:ext cx="9171031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800" b="1">
                <a:solidFill>
                  <a:srgbClr val="000000"/>
                </a:solidFill>
                <a:latin typeface="Century Gothic"/>
              </a:rPr>
              <a:t>"Learn to do good; seek justice, rescue the oppressed, defend the orphan, plead for the widow." </a:t>
            </a:r>
            <a:endParaRPr lang="en-GB" sz="4800">
              <a:latin typeface="Century Gothic"/>
              <a:ea typeface="+mn-lt"/>
              <a:cs typeface="+mn-lt"/>
            </a:endParaRPr>
          </a:p>
          <a:p>
            <a:endParaRPr lang="en-GB" sz="3600">
              <a:latin typeface="Century Gothic"/>
              <a:ea typeface="+mn-lt"/>
              <a:cs typeface="+mn-lt"/>
            </a:endParaRPr>
          </a:p>
          <a:p>
            <a:r>
              <a:rPr lang="en-GB" sz="3600">
                <a:latin typeface="Century Gothic"/>
                <a:ea typeface="+mn-lt"/>
                <a:cs typeface="+mn-lt"/>
              </a:rPr>
              <a:t>Isaiah 1:17</a:t>
            </a:r>
          </a:p>
          <a:p>
            <a:endParaRPr lang="en-GB" sz="3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2130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5826456-8845-62B9-71B9-BBED8AA3B690}"/>
              </a:ext>
            </a:extLst>
          </p:cNvPr>
          <p:cNvSpPr txBox="1"/>
          <p:nvPr/>
        </p:nvSpPr>
        <p:spPr>
          <a:xfrm>
            <a:off x="4922544" y="4535785"/>
            <a:ext cx="796572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>
                <a:latin typeface="Century Gothic"/>
              </a:rPr>
              <a:t>Preferential Option for the Poor</a:t>
            </a:r>
            <a:endParaRPr lang="en-US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FF6164-C88A-C9DB-8FFE-1555FC56F33D}"/>
              </a:ext>
            </a:extLst>
          </p:cNvPr>
          <p:cNvSpPr txBox="1"/>
          <p:nvPr/>
        </p:nvSpPr>
        <p:spPr>
          <a:xfrm>
            <a:off x="4395797" y="5127976"/>
            <a:ext cx="793841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latin typeface="Century Gothic"/>
                <a:ea typeface="+mn-lt"/>
                <a:cs typeface="+mn-lt"/>
              </a:rPr>
              <a:t>We should help our brothers and sisters around </a:t>
            </a:r>
            <a:endParaRPr lang="en-US" sz="2400">
              <a:latin typeface="Century Gothic"/>
              <a:ea typeface="+mn-lt"/>
              <a:cs typeface="+mn-lt"/>
            </a:endParaRPr>
          </a:p>
          <a:p>
            <a:r>
              <a:rPr lang="en-GB" sz="2400">
                <a:latin typeface="Century Gothic"/>
                <a:ea typeface="+mn-lt"/>
                <a:cs typeface="+mn-lt"/>
              </a:rPr>
              <a:t>the world living in poverty, putting their needs first. </a:t>
            </a:r>
            <a:endParaRPr lang="en-US" sz="2400">
              <a:latin typeface="Century Gothic"/>
              <a:ea typeface="+mn-lt"/>
              <a:cs typeface="+mn-lt"/>
            </a:endParaRPr>
          </a:p>
        </p:txBody>
      </p:sp>
      <p:pic>
        <p:nvPicPr>
          <p:cNvPr id="4" name="Picture 3" descr="A cartoon of a bird with a white shirt&#10;&#10;Description automatically generated">
            <a:extLst>
              <a:ext uri="{FF2B5EF4-FFF2-40B4-BE49-F238E27FC236}">
                <a16:creationId xmlns:a16="http://schemas.microsoft.com/office/drawing/2014/main" id="{83FAFA50-3D6F-8D1D-24E4-7191F9223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50" y="546129"/>
            <a:ext cx="3926144" cy="5414195"/>
          </a:xfrm>
          <a:prstGeom prst="rect">
            <a:avLst/>
          </a:prstGeom>
        </p:spPr>
      </p:pic>
      <p:pic>
        <p:nvPicPr>
          <p:cNvPr id="6" name="Picture 5" descr="A group of children holding a banner&#10;&#10;Description automatically generated">
            <a:extLst>
              <a:ext uri="{FF2B5EF4-FFF2-40B4-BE49-F238E27FC236}">
                <a16:creationId xmlns:a16="http://schemas.microsoft.com/office/drawing/2014/main" id="{168868E4-1ED9-392A-B87C-3F5B8FE10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377" y="258229"/>
            <a:ext cx="6467979" cy="42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45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8DFB29-FC1F-C2A0-A7A6-B306142A6EB3}"/>
              </a:ext>
            </a:extLst>
          </p:cNvPr>
          <p:cNvSpPr txBox="1"/>
          <p:nvPr/>
        </p:nvSpPr>
        <p:spPr>
          <a:xfrm>
            <a:off x="541448" y="926352"/>
            <a:ext cx="3143949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entury Gothic"/>
                <a:ea typeface="Calibri"/>
              </a:rPr>
              <a:t>This is </a:t>
            </a:r>
            <a:r>
              <a:rPr lang="en-US" sz="2400" err="1">
                <a:latin typeface="Century Gothic"/>
                <a:ea typeface="Calibri"/>
              </a:rPr>
              <a:t>Lombeh</a:t>
            </a:r>
            <a:r>
              <a:rPr lang="en-US" sz="2400">
                <a:latin typeface="Century Gothic"/>
                <a:ea typeface="Calibri"/>
              </a:rPr>
              <a:t>. </a:t>
            </a:r>
            <a:endParaRPr lang="en-US" sz="2400">
              <a:latin typeface="Century Gothic"/>
              <a:ea typeface="Calibri" panose="020F0502020204030204" pitchFamily="34" charset="0"/>
            </a:endParaRPr>
          </a:p>
          <a:p>
            <a:r>
              <a:rPr lang="en-US" sz="2400">
                <a:latin typeface="Century Gothic"/>
                <a:ea typeface="Calibri"/>
              </a:rPr>
              <a:t>She lives in a village with her family in Sierra Leone. </a:t>
            </a:r>
          </a:p>
          <a:p>
            <a:endParaRPr lang="en-US" sz="2400">
              <a:latin typeface="Century Gothic"/>
              <a:ea typeface="Calibri"/>
            </a:endParaRPr>
          </a:p>
          <a:p>
            <a:r>
              <a:rPr lang="en-US" sz="2400">
                <a:latin typeface="Century Gothic"/>
                <a:ea typeface="Calibri"/>
              </a:rPr>
              <a:t>When </a:t>
            </a:r>
            <a:r>
              <a:rPr lang="en-US" sz="2400" err="1">
                <a:latin typeface="Century Gothic"/>
                <a:ea typeface="Calibri"/>
              </a:rPr>
              <a:t>Lombeh</a:t>
            </a:r>
            <a:r>
              <a:rPr lang="en-US" sz="2400">
                <a:latin typeface="Century Gothic"/>
                <a:ea typeface="Calibri"/>
              </a:rPr>
              <a:t> was a baby, she did not have enough of the right foods to eat and was very sick. </a:t>
            </a:r>
            <a:endParaRPr lang="en-US" sz="2400">
              <a:effectLst/>
              <a:latin typeface="Century Gothic"/>
              <a:ea typeface="Calibri" panose="020F0502020204030204" pitchFamily="34" charset="0"/>
            </a:endParaRPr>
          </a:p>
        </p:txBody>
      </p:sp>
      <p:pic>
        <p:nvPicPr>
          <p:cNvPr id="3" name="Picture 2" descr="A person kissing a child&amp;#39;s cheek&#10;&#10;Description automatically generated">
            <a:extLst>
              <a:ext uri="{FF2B5EF4-FFF2-40B4-BE49-F238E27FC236}">
                <a16:creationId xmlns:a16="http://schemas.microsoft.com/office/drawing/2014/main" id="{DD1B95EA-31E2-5D08-0ABC-0B4E1FD14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791" y="695795"/>
            <a:ext cx="7792064" cy="437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14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8DFB29-FC1F-C2A0-A7A6-B306142A6EB3}"/>
              </a:ext>
            </a:extLst>
          </p:cNvPr>
          <p:cNvSpPr txBox="1"/>
          <p:nvPr/>
        </p:nvSpPr>
        <p:spPr>
          <a:xfrm>
            <a:off x="243929" y="2041988"/>
            <a:ext cx="747196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>
              <a:effectLst/>
              <a:latin typeface="Century Gothic"/>
              <a:ea typeface="Calibri" panose="020F0502020204030204" pitchFamily="34" charset="0"/>
            </a:endParaRPr>
          </a:p>
          <a:p>
            <a:endParaRPr lang="en-GB" sz="2400">
              <a:effectLst/>
              <a:latin typeface="Century Gothic"/>
              <a:ea typeface="+mn-lt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77A338-A79C-5327-E7CF-D799BE2ED480}"/>
              </a:ext>
            </a:extLst>
          </p:cNvPr>
          <p:cNvSpPr txBox="1"/>
          <p:nvPr/>
        </p:nvSpPr>
        <p:spPr>
          <a:xfrm>
            <a:off x="468695" y="606559"/>
            <a:ext cx="4103862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>
              <a:latin typeface="Century Gothic"/>
              <a:ea typeface="Calibri"/>
              <a:cs typeface="Calibri"/>
            </a:endParaRPr>
          </a:p>
          <a:p>
            <a:r>
              <a:rPr lang="en-US" sz="2400">
                <a:latin typeface="Century Gothic"/>
                <a:ea typeface="Calibri"/>
                <a:cs typeface="Calibri"/>
              </a:rPr>
              <a:t>With CAFOD's help, </a:t>
            </a:r>
            <a:r>
              <a:rPr lang="en-US" sz="2400" err="1">
                <a:latin typeface="Century Gothic"/>
                <a:ea typeface="Calibri"/>
                <a:cs typeface="Calibri"/>
              </a:rPr>
              <a:t>Lombeh's</a:t>
            </a:r>
            <a:r>
              <a:rPr lang="en-US" sz="2400">
                <a:latin typeface="Century Gothic"/>
                <a:ea typeface="Calibri"/>
                <a:cs typeface="Calibri"/>
              </a:rPr>
              <a:t> mum began to feed her a special mix that included rice and sesame seeds to give her strength. </a:t>
            </a:r>
          </a:p>
          <a:p>
            <a:endParaRPr lang="en-US" sz="2400">
              <a:latin typeface="Century Gothic"/>
              <a:ea typeface="Calibri"/>
              <a:cs typeface="Calibri"/>
            </a:endParaRPr>
          </a:p>
          <a:p>
            <a:r>
              <a:rPr lang="en-US" sz="2400">
                <a:latin typeface="Century Gothic"/>
                <a:ea typeface="Calibri"/>
                <a:cs typeface="Calibri"/>
              </a:rPr>
              <a:t>Now </a:t>
            </a:r>
            <a:r>
              <a:rPr lang="en-US" sz="2400" err="1">
                <a:latin typeface="Century Gothic"/>
                <a:ea typeface="Calibri"/>
                <a:cs typeface="Calibri"/>
              </a:rPr>
              <a:t>Lombeh</a:t>
            </a:r>
            <a:r>
              <a:rPr lang="en-US" sz="2400">
                <a:latin typeface="Century Gothic"/>
                <a:ea typeface="Calibri"/>
                <a:cs typeface="Calibri"/>
              </a:rPr>
              <a:t> is strong and healthy. "She is very lively!" says her mum. </a:t>
            </a:r>
          </a:p>
          <a:p>
            <a:endParaRPr lang="en-US" sz="2400">
              <a:latin typeface="Century Gothic"/>
              <a:ea typeface="Calibri"/>
              <a:cs typeface="Calibri"/>
            </a:endParaRPr>
          </a:p>
        </p:txBody>
      </p:sp>
      <p:pic>
        <p:nvPicPr>
          <p:cNvPr id="5" name="Picture 4" descr="A group of women smiling with a child&#10;&#10;Description automatically generated">
            <a:extLst>
              <a:ext uri="{FF2B5EF4-FFF2-40B4-BE49-F238E27FC236}">
                <a16:creationId xmlns:a16="http://schemas.microsoft.com/office/drawing/2014/main" id="{25E0B32A-9E8B-B797-FDAE-4E63F0B84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774" y="610421"/>
            <a:ext cx="7152969" cy="489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23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8DFB29-FC1F-C2A0-A7A6-B306142A6EB3}"/>
              </a:ext>
            </a:extLst>
          </p:cNvPr>
          <p:cNvSpPr txBox="1"/>
          <p:nvPr/>
        </p:nvSpPr>
        <p:spPr>
          <a:xfrm>
            <a:off x="274075" y="1140620"/>
            <a:ext cx="3173271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entury Gothic"/>
                <a:ea typeface="+mn-lt"/>
                <a:cs typeface="+mn-lt"/>
              </a:rPr>
              <a:t>Jesus taught that when we feed the hungry, welcome the stranger, clothe the naked, look after the sick and visit those imprisoned, we are looking after Him.</a:t>
            </a:r>
            <a:endParaRPr lang="en-US">
              <a:latin typeface="Century Gothic"/>
            </a:endParaRPr>
          </a:p>
        </p:txBody>
      </p:sp>
      <p:pic>
        <p:nvPicPr>
          <p:cNvPr id="4" name="Picture 3" descr="A group of people in yellow vests holding signs&#10;&#10;Description automatically generated">
            <a:extLst>
              <a:ext uri="{FF2B5EF4-FFF2-40B4-BE49-F238E27FC236}">
                <a16:creationId xmlns:a16="http://schemas.microsoft.com/office/drawing/2014/main" id="{0AD6B77C-7E2F-4F53-C8DA-766B14248C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4" t="25449" r="9396" b="15269"/>
          <a:stretch/>
        </p:blipFill>
        <p:spPr>
          <a:xfrm>
            <a:off x="3449963" y="528579"/>
            <a:ext cx="8360677" cy="46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25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2CD665-F896-3FBD-FA3F-CCEBCA007A84}"/>
              </a:ext>
            </a:extLst>
          </p:cNvPr>
          <p:cNvSpPr txBox="1"/>
          <p:nvPr/>
        </p:nvSpPr>
        <p:spPr>
          <a:xfrm>
            <a:off x="527598" y="1854954"/>
            <a:ext cx="4009012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entury Gothic"/>
                <a:ea typeface="+mn-lt"/>
                <a:cs typeface="+mn-lt"/>
              </a:rPr>
              <a:t>"The measure of the greatness of a society is found in the way it treats those most in need."</a:t>
            </a:r>
          </a:p>
          <a:p>
            <a:endParaRPr lang="en-US" sz="2400">
              <a:latin typeface="Century Gothic"/>
              <a:ea typeface="+mn-lt"/>
              <a:cs typeface="+mn-lt"/>
            </a:endParaRPr>
          </a:p>
          <a:p>
            <a:r>
              <a:rPr lang="en-US" sz="2400">
                <a:latin typeface="Century Gothic"/>
                <a:ea typeface="+mn-lt"/>
                <a:cs typeface="+mn-lt"/>
              </a:rPr>
              <a:t>Pope Francis, </a:t>
            </a:r>
            <a:endParaRPr lang="en-US">
              <a:latin typeface="Century Gothic"/>
              <a:ea typeface="+mn-lt"/>
              <a:cs typeface="+mn-lt"/>
            </a:endParaRPr>
          </a:p>
          <a:p>
            <a:r>
              <a:rPr lang="en-US" sz="2400">
                <a:latin typeface="Century Gothic"/>
                <a:ea typeface="+mn-lt"/>
                <a:cs typeface="+mn-lt"/>
              </a:rPr>
              <a:t>26 July 2013</a:t>
            </a:r>
            <a:endParaRPr lang="en-US">
              <a:latin typeface="Century Gothic"/>
              <a:ea typeface="+mn-lt"/>
              <a:cs typeface="+mn-lt"/>
            </a:endParaRPr>
          </a:p>
        </p:txBody>
      </p:sp>
      <p:pic>
        <p:nvPicPr>
          <p:cNvPr id="5" name="Picture 4" descr="Two people holding hands walking on a dirt path&#10;&#10;Description automatically generated">
            <a:extLst>
              <a:ext uri="{FF2B5EF4-FFF2-40B4-BE49-F238E27FC236}">
                <a16:creationId xmlns:a16="http://schemas.microsoft.com/office/drawing/2014/main" id="{35C7F6D4-1C49-072B-A8CA-B616B4ACD6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92" t="14554" r="26740" b="29734"/>
          <a:stretch/>
        </p:blipFill>
        <p:spPr>
          <a:xfrm>
            <a:off x="4752260" y="340034"/>
            <a:ext cx="7139403" cy="467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79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89B876DE-14C4-704D-3071-993DEFEB1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848" y="191315"/>
            <a:ext cx="12031546" cy="90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>
                <a:solidFill>
                  <a:srgbClr val="000000"/>
                </a:solidFill>
                <a:latin typeface="Century Gothic"/>
              </a:rPr>
              <a:t>Putting the needs of people in poverty first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000" b="1"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rgbClr val="000000"/>
              </a:solidFill>
              <a:latin typeface="Century Gothic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Century Gothic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1200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1200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200">
              <a:solidFill>
                <a:srgbClr val="98CA3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69865D-5910-09B3-74FD-050905453DB8}"/>
              </a:ext>
            </a:extLst>
          </p:cNvPr>
          <p:cNvSpPr txBox="1"/>
          <p:nvPr/>
        </p:nvSpPr>
        <p:spPr>
          <a:xfrm>
            <a:off x="5966952" y="1247467"/>
            <a:ext cx="622504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entury Gothic"/>
                <a:ea typeface="Calibri"/>
                <a:cs typeface="Calibri"/>
              </a:rPr>
              <a:t>Lots of schools have CAFOD cake sales to raise money for our brothers and sisters living in poverty around the world. </a:t>
            </a:r>
            <a:endParaRPr lang="en-US" sz="2400">
              <a:solidFill>
                <a:srgbClr val="39393C"/>
              </a:solidFill>
              <a:latin typeface="Century Gothic"/>
              <a:ea typeface="Calibri"/>
              <a:cs typeface="Calibri"/>
            </a:endParaRPr>
          </a:p>
        </p:txBody>
      </p:sp>
      <p:pic>
        <p:nvPicPr>
          <p:cNvPr id="4" name="Picture 3" descr="A box with a picture of a child on it next to a plate of bread&#10;&#10;Description automatically generated">
            <a:extLst>
              <a:ext uri="{FF2B5EF4-FFF2-40B4-BE49-F238E27FC236}">
                <a16:creationId xmlns:a16="http://schemas.microsoft.com/office/drawing/2014/main" id="{E17DD4F4-24DF-5D26-A3A9-49AFEA05E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65" y="1249515"/>
            <a:ext cx="5739582" cy="3769033"/>
          </a:xfrm>
          <a:prstGeom prst="rect">
            <a:avLst/>
          </a:prstGeom>
        </p:spPr>
      </p:pic>
      <p:pic>
        <p:nvPicPr>
          <p:cNvPr id="5" name="Picture 4" descr="A group of people holding boxes of food&#10;&#10;Description automatically generated">
            <a:extLst>
              <a:ext uri="{FF2B5EF4-FFF2-40B4-BE49-F238E27FC236}">
                <a16:creationId xmlns:a16="http://schemas.microsoft.com/office/drawing/2014/main" id="{8B533150-8EFD-2B15-E03E-C04780B50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484" y="2668271"/>
            <a:ext cx="5751871" cy="2885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8C6D90-FF50-8E00-9CCF-9E35D210915A}"/>
              </a:ext>
            </a:extLst>
          </p:cNvPr>
          <p:cNvSpPr txBox="1"/>
          <p:nvPr/>
        </p:nvSpPr>
        <p:spPr>
          <a:xfrm>
            <a:off x="264243" y="5143499"/>
            <a:ext cx="583790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39393C"/>
                </a:solidFill>
                <a:latin typeface="Century Gothic"/>
              </a:rPr>
              <a:t>St Edmund’s Catholic Academy even had a ‘Samosa Friday’ for CAFOD!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77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tivity xmlns="236a9a4b-a03c-46ba-8ec6-624c184acbc6">Advent</Activity>
    <Audience xmlns="236a9a4b-a03c-46ba-8ec6-624c184acbc6">Primary</Audience>
    <_Status xmlns="http://schemas.microsoft.com/sharepoint/v3/fields">Not Started</_Status>
    <lcf76f155ced4ddcb4097134ff3c332f xmlns="236a9a4b-a03c-46ba-8ec6-624c184acbc6">
      <Terms xmlns="http://schemas.microsoft.com/office/infopath/2007/PartnerControls"/>
    </lcf76f155ced4ddcb4097134ff3c332f>
    <TaxCatchAll xmlns="453a0c7f-c966-4a5c-a0f8-de0f8150ea1e" xsi:nil="true"/>
    <_dlc_DocId xmlns="04672002-f21f-4240-adfb-f0b653fb6fb5">SZUU6KYVHK2A-2146017777-16749</_dlc_DocId>
    <_dlc_DocIdUrl xmlns="04672002-f21f-4240-adfb-f0b653fb6fb5">
      <Url>https://cafod365.sharepoint.com/sites/int/Education/_layouts/15/DocIdRedir.aspx?ID=SZUU6KYVHK2A-2146017777-16749</Url>
      <Description>SZUU6KYVHK2A-2146017777-16749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472308B02E1E4A9F4BBEA19176AB65" ma:contentTypeVersion="2976" ma:contentTypeDescription="Create a new document." ma:contentTypeScope="" ma:versionID="cea24d0ca80266ad768db3cd46c8f402">
  <xsd:schema xmlns:xsd="http://www.w3.org/2001/XMLSchema" xmlns:xs="http://www.w3.org/2001/XMLSchema" xmlns:p="http://schemas.microsoft.com/office/2006/metadata/properties" xmlns:ns2="04672002-f21f-4240-adfb-f0b653fb6fb5" xmlns:ns3="236a9a4b-a03c-46ba-8ec6-624c184acbc6" xmlns:ns4="http://schemas.microsoft.com/sharepoint/v3/fields" xmlns:ns5="bdf04112-6931-4610-9724-cd62e91446a3" xmlns:ns6="453a0c7f-c966-4a5c-a0f8-de0f8150ea1e" targetNamespace="http://schemas.microsoft.com/office/2006/metadata/properties" ma:root="true" ma:fieldsID="6cdde22eea87f3e8dcea922064e9110a" ns2:_="" ns3:_="" ns4:_="" ns5:_="" ns6:_="">
    <xsd:import namespace="04672002-f21f-4240-adfb-f0b653fb6fb5"/>
    <xsd:import namespace="236a9a4b-a03c-46ba-8ec6-624c184acbc6"/>
    <xsd:import namespace="http://schemas.microsoft.com/sharepoint/v3/fields"/>
    <xsd:import namespace="bdf04112-6931-4610-9724-cd62e91446a3"/>
    <xsd:import namespace="453a0c7f-c966-4a5c-a0f8-de0f8150ea1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udience"/>
                <xsd:element ref="ns3:Activity" minOccurs="0"/>
                <xsd:element ref="ns4:_Statu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5:SharedWithUsers" minOccurs="0"/>
                <xsd:element ref="ns5:SharedWithDetail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6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72002-f21f-4240-adfb-f0b653fb6fb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a9a4b-a03c-46ba-8ec6-624c184acbc6" elementFormDefault="qualified">
    <xsd:import namespace="http://schemas.microsoft.com/office/2006/documentManagement/types"/>
    <xsd:import namespace="http://schemas.microsoft.com/office/infopath/2007/PartnerControls"/>
    <xsd:element name="Audience" ma:index="11" ma:displayName="Audience" ma:format="Dropdown" ma:internalName="Audience">
      <xsd:simpleType>
        <xsd:restriction base="dms:Choice">
          <xsd:enumeration value="Primary"/>
          <xsd:enumeration value="11-18"/>
          <xsd:enumeration value="Both"/>
          <xsd:enumeration value="N/A"/>
        </xsd:restriction>
      </xsd:simpleType>
    </xsd:element>
    <xsd:element name="Activity" ma:index="12" nillable="true" ma:displayName="Activity" ma:default="Advent" ma:format="Dropdown" ma:internalName="Activity">
      <xsd:simpleType>
        <xsd:restriction base="dms:Choice">
          <xsd:enumeration value="Advent"/>
          <xsd:enumeration value="CAFOD Clubs"/>
          <xsd:enumeration value="Campaigns"/>
          <xsd:enumeration value="Fairtrade"/>
          <xsd:enumeration value="Faith in Action"/>
          <xsd:enumeration value="Harvest"/>
          <xsd:enumeration value="Lent"/>
          <xsd:enumeration value="Other Curriculum"/>
          <xsd:enumeration value="Prayer and Worship"/>
          <xsd:enumeration value="RE Curriculum"/>
          <xsd:enumeration value="Sport"/>
          <xsd:enumeration value="World Gifts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8" nillable="true" ma:taxonomy="true" ma:internalName="lcf76f155ced4ddcb4097134ff3c332f" ma:taxonomyFieldName="MediaServiceImageTags" ma:displayName="Image Tags" ma:readOnly="false" ma:fieldId="{5cf76f15-5ced-4ddc-b409-7134ff3c332f}" ma:taxonomyMulti="true" ma:sspId="73aede18-5762-4cff-92fc-bd8aa2d291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13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04112-6931-4610-9724-cd62e91446a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3a0c7f-c966-4a5c-a0f8-de0f8150ea1e" elementFormDefault="qualified">
    <xsd:import namespace="http://schemas.microsoft.com/office/2006/documentManagement/types"/>
    <xsd:import namespace="http://schemas.microsoft.com/office/infopath/2007/PartnerControls"/>
    <xsd:element name="TaxCatchAll" ma:index="29" nillable="true" ma:displayName="Taxonomy Catch All Column" ma:hidden="true" ma:list="{3b9f4064-c5ee-4255-b955-fb8a72b2bce5}" ma:internalName="TaxCatchAll" ma:showField="CatchAllData" ma:web="04672002-f21f-4240-adfb-f0b653fb6f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8B8929-40CA-4F38-B3AD-8B6B27CAD2F8}">
  <ds:schemaRefs>
    <ds:schemaRef ds:uri="04672002-f21f-4240-adfb-f0b653fb6fb5"/>
    <ds:schemaRef ds:uri="236a9a4b-a03c-46ba-8ec6-624c184acbc6"/>
    <ds:schemaRef ds:uri="453a0c7f-c966-4a5c-a0f8-de0f8150ea1e"/>
    <ds:schemaRef ds:uri="bdf04112-6931-4610-9724-cd62e91446a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7FDA65F-3D79-43FF-AE14-D73FDAAE1602}">
  <ds:schemaRefs>
    <ds:schemaRef ds:uri="04672002-f21f-4240-adfb-f0b653fb6fb5"/>
    <ds:schemaRef ds:uri="236a9a4b-a03c-46ba-8ec6-624c184acbc6"/>
    <ds:schemaRef ds:uri="453a0c7f-c966-4a5c-a0f8-de0f8150ea1e"/>
    <ds:schemaRef ds:uri="bdf04112-6931-4610-9724-cd62e91446a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BAF82B3-58CC-4883-83B3-685A7D050AD1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BB153BA6-2FF2-487E-A366-58FD56A2EA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409</Words>
  <Application>Microsoft Office PowerPoint</Application>
  <PresentationFormat>Widescreen</PresentationFormat>
  <Paragraphs>74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Kieran O'Brien</dc:creator>
  <cp:lastModifiedBy>Victoria Ahmed</cp:lastModifiedBy>
  <cp:revision>1</cp:revision>
  <dcterms:created xsi:type="dcterms:W3CDTF">2023-09-12T16:31:41Z</dcterms:created>
  <dcterms:modified xsi:type="dcterms:W3CDTF">2024-05-13T14:31:07Z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0x01010096472308B02E1E4A9F4BBEA19176AB65</vt:lpwstr>
  </property>
  <property fmtid="{D5CDD505-2E9C-101B-9397-08002B2CF9AE}" pid="3" name="_dlc_DocIdItemGuid">
    <vt:lpwstr>7ed77d9a-6377-4ee0-91ee-3caf2ca82962</vt:lpwstr>
  </property>
  <property fmtid="{D5CDD505-2E9C-101B-9397-08002B2CF9AE}" pid="4" name="MediaServiceImageTags">
    <vt:lpwstr/>
  </property>
</Properties>
</file>