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4"/>
  </p:notesMasterIdLst>
  <p:sldIdLst>
    <p:sldId id="288" r:id="rId6"/>
    <p:sldId id="273" r:id="rId7"/>
    <p:sldId id="275" r:id="rId8"/>
    <p:sldId id="269" r:id="rId9"/>
    <p:sldId id="386" r:id="rId10"/>
    <p:sldId id="368" r:id="rId11"/>
    <p:sldId id="381" r:id="rId12"/>
    <p:sldId id="382" r:id="rId13"/>
    <p:sldId id="383" r:id="rId14"/>
    <p:sldId id="384" r:id="rId15"/>
    <p:sldId id="263" r:id="rId16"/>
    <p:sldId id="262" r:id="rId17"/>
    <p:sldId id="261" r:id="rId18"/>
    <p:sldId id="260" r:id="rId19"/>
    <p:sldId id="361" r:id="rId20"/>
    <p:sldId id="258" r:id="rId21"/>
    <p:sldId id="363" r:id="rId22"/>
    <p:sldId id="2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FFD1F0-EC99-6E92-2C93-DBA07861A7D6}" v="1729" dt="2025-05-06T19:44:47.607"/>
    <p1510:client id="{A451ACB8-7AFC-B407-FF09-C8CE2B5AAC98}" v="14" dt="2025-05-07T13:25:39.715"/>
    <p1510:client id="{D351D12C-AB82-160C-288D-D274B817DBCE}" v="135" dt="2025-05-07T10:24:55.7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71" autoAdjust="0"/>
    <p:restoredTop sz="86410" autoAdjust="0"/>
  </p:normalViewPr>
  <p:slideViewPr>
    <p:cSldViewPr snapToGrid="0">
      <p:cViewPr varScale="1">
        <p:scale>
          <a:sx n="95" d="100"/>
          <a:sy n="95" d="100"/>
        </p:scale>
        <p:origin x="396"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Children’s liturgy: Fourth </a:t>
            </a:r>
            <a:r>
              <a:rPr lang="en-GB" b="1" dirty="0">
                <a:effectLst/>
              </a:rPr>
              <a:t>Sunday of Easter (Year C)</a:t>
            </a:r>
            <a:endParaRPr lang="en-US" b="1" dirty="0"/>
          </a:p>
          <a:p>
            <a:endParaRPr lang="en-GB" b="1" dirty="0"/>
          </a:p>
          <a:p>
            <a:r>
              <a:rPr lang="en-GB" b="1" dirty="0">
                <a:effectLst/>
              </a:rPr>
              <a:t>Preparation of the worship space</a:t>
            </a:r>
            <a:endParaRPr lang="en-GB" b="1" dirty="0">
              <a:ea typeface="Calibri" panose="020F0502020204030204"/>
              <a:cs typeface="Calibri" panose="020F0502020204030204"/>
            </a:endParaRPr>
          </a:p>
          <a:p>
            <a:r>
              <a:rPr lang="en-GB" b="1" dirty="0">
                <a:effectLst/>
              </a:rPr>
              <a:t>Colour: </a:t>
            </a:r>
            <a:r>
              <a:rPr lang="en-GB" dirty="0">
                <a:effectLst/>
              </a:rPr>
              <a:t>white</a:t>
            </a:r>
            <a:r>
              <a:rPr lang="en-GB" dirty="0"/>
              <a:t> </a:t>
            </a:r>
          </a:p>
          <a:p>
            <a:r>
              <a:rPr lang="en-GB" b="1" dirty="0"/>
              <a:t>Props:</a:t>
            </a:r>
            <a:r>
              <a:rPr lang="en-GB" dirty="0"/>
              <a:t> paper or card, pens and pencils</a:t>
            </a:r>
            <a:endParaRPr lang="en-GB" dirty="0">
              <a:ea typeface="Calibri"/>
              <a:cs typeface="Calibri"/>
            </a:endParaRPr>
          </a:p>
          <a:p>
            <a:endParaRPr lang="en-GB" dirty="0"/>
          </a:p>
          <a:p>
            <a:r>
              <a:rPr lang="en-GB" b="1" dirty="0">
                <a:effectLst/>
              </a:rPr>
              <a:t>Song suggestions</a:t>
            </a:r>
            <a:endParaRPr lang="en-GB" b="1" dirty="0">
              <a:ea typeface="Calibri"/>
              <a:cs typeface="Calibri"/>
            </a:endParaRPr>
          </a:p>
          <a:p>
            <a:r>
              <a:rPr lang="en-GB" dirty="0"/>
              <a:t>Love is his word, love is his way </a:t>
            </a:r>
            <a:r>
              <a:rPr lang="en-GB" dirty="0">
                <a:effectLst/>
              </a:rPr>
              <a:t>(</a:t>
            </a:r>
            <a:r>
              <a:rPr lang="en-GB" dirty="0"/>
              <a:t>803</a:t>
            </a:r>
            <a:r>
              <a:rPr lang="en-GB" dirty="0">
                <a:effectLst/>
              </a:rPr>
              <a:t>, Laudate)</a:t>
            </a:r>
            <a:endParaRPr lang="en-GB" dirty="0">
              <a:ea typeface="Calibri"/>
              <a:cs typeface="Calibri"/>
            </a:endParaRPr>
          </a:p>
          <a:p>
            <a:pPr>
              <a:defRPr/>
            </a:pPr>
            <a:endParaRPr lang="en-GB" dirty="0"/>
          </a:p>
          <a:p>
            <a:pPr>
              <a:defRPr/>
            </a:pPr>
            <a:r>
              <a:rPr lang="en-GB" b="1" dirty="0">
                <a:effectLst/>
              </a:rPr>
              <a:t>Welcome</a:t>
            </a:r>
            <a:endParaRPr lang="en-GB" b="1" dirty="0">
              <a:ea typeface="Calibri"/>
              <a:cs typeface="Calibri"/>
            </a:endParaRPr>
          </a:p>
          <a:p>
            <a:pPr>
              <a:defRPr/>
            </a:pPr>
            <a:r>
              <a:rPr lang="en-GB" dirty="0">
                <a:effectLst/>
              </a:rPr>
              <a:t>Today </a:t>
            </a:r>
            <a:r>
              <a:rPr lang="en-GB" dirty="0"/>
              <a:t>Jesus talks </a:t>
            </a:r>
            <a:r>
              <a:rPr lang="en-GB" dirty="0">
                <a:effectLst/>
              </a:rPr>
              <a:t>about how </a:t>
            </a:r>
            <a:r>
              <a:rPr lang="en-GB" dirty="0"/>
              <a:t>important it is </a:t>
            </a:r>
            <a:r>
              <a:rPr lang="en-GB" dirty="0">
                <a:effectLst/>
              </a:rPr>
              <a:t>to </a:t>
            </a:r>
            <a:r>
              <a:rPr lang="en-GB" dirty="0"/>
              <a:t>listen to him. And how he knows </a:t>
            </a:r>
            <a:r>
              <a:rPr lang="en-GB" dirty="0">
                <a:effectLst/>
              </a:rPr>
              <a:t>and </a:t>
            </a:r>
            <a:r>
              <a:rPr lang="en-GB" dirty="0"/>
              <a:t>cares about every one of us, no matter who we are</a:t>
            </a:r>
            <a:r>
              <a:rPr lang="en-GB" dirty="0">
                <a:effectLst/>
              </a:rPr>
              <a:t>. Let’s think some more about </a:t>
            </a:r>
            <a:r>
              <a:rPr lang="en-GB" dirty="0"/>
              <a:t>this </a:t>
            </a:r>
            <a:r>
              <a:rPr lang="en-GB" dirty="0">
                <a:effectLst/>
              </a:rPr>
              <a:t>today.</a:t>
            </a:r>
            <a:endParaRPr lang="en-GB" dirty="0">
              <a:ea typeface="Calibri"/>
              <a:cs typeface="Calibri"/>
            </a:endParaRPr>
          </a:p>
          <a:p>
            <a:pPr>
              <a:defRPr/>
            </a:pPr>
            <a:endParaRPr lang="en-GB" dirty="0">
              <a:ea typeface="Calibri"/>
              <a:cs typeface="Calibri"/>
            </a:endParaRPr>
          </a:p>
          <a:p>
            <a:r>
              <a:rPr lang="en-GB" dirty="0">
                <a:ea typeface="Calibri"/>
                <a:cs typeface="Calibri"/>
              </a:rPr>
              <a:t>Drawing with chalk</a:t>
            </a:r>
          </a:p>
          <a:p>
            <a:r>
              <a:rPr lang="en-US"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dirty="0"/>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child with globe</a:t>
            </a:r>
            <a:endParaRPr lang="en-US" dirty="0">
              <a:ea typeface="Calibri"/>
              <a:cs typeface="Calibri"/>
            </a:endParaRPr>
          </a:p>
          <a:p>
            <a:r>
              <a:rPr lang="en-US" dirty="0">
                <a:ea typeface="Calibri"/>
                <a:cs typeface="Calibri"/>
              </a:rPr>
              <a:t>Photo credit: Thom Flint</a:t>
            </a: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2337361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11</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13</a:t>
            </a:fld>
            <a:endParaRPr lang="en-US"/>
          </a:p>
        </p:txBody>
      </p:sp>
    </p:spTree>
    <p:extLst>
      <p:ext uri="{BB962C8B-B14F-4D97-AF65-F5344CB8AC3E}">
        <p14:creationId xmlns:p14="http://schemas.microsoft.com/office/powerpoint/2010/main" val="2825538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Children</a:t>
            </a:r>
          </a:p>
          <a:p>
            <a:r>
              <a:rPr lang="en-US"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Illustration: Jane Smith</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15</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Jane Smith</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16</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Our Lady Queen of Heaven Primary School</a:t>
            </a:r>
            <a:endParaRPr lang="en-US" dirty="0"/>
          </a:p>
          <a:p>
            <a:r>
              <a:rPr lang="en-GB" dirty="0"/>
              <a:t>Photo credit: Thom Flint</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Shepherd and sheep</a:t>
            </a:r>
          </a:p>
          <a:p>
            <a:r>
              <a:rPr lang="en-GB"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Comfort</a:t>
            </a:r>
          </a:p>
          <a:p>
            <a:r>
              <a:rPr lang="en-GB" dirty="0">
                <a:ea typeface="Calibri"/>
                <a:cs typeface="Calibri"/>
              </a:rPr>
              <a:t>Photo credit: Louis Hansel on </a:t>
            </a:r>
            <a:r>
              <a:rPr lang="en-GB" dirty="0" err="1">
                <a:ea typeface="Calibri"/>
                <a:cs typeface="Calibri"/>
              </a:rPr>
              <a:t>Unsplash</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Saidimu</a:t>
            </a:r>
            <a:r>
              <a:rPr lang="en-US" dirty="0">
                <a:ea typeface="Calibri"/>
                <a:cs typeface="Calibri"/>
              </a:rPr>
              <a:t>, Kenya</a:t>
            </a:r>
          </a:p>
          <a:p>
            <a:r>
              <a:rPr lang="en-US" dirty="0">
                <a:ea typeface="Calibri"/>
                <a:cs typeface="Calibri"/>
              </a:rPr>
              <a:t>Photo credit: </a:t>
            </a:r>
            <a:r>
              <a:rPr lang="en-US" dirty="0"/>
              <a:t>Mwangi </a:t>
            </a:r>
            <a:r>
              <a:rPr lang="en-US" dirty="0" err="1"/>
              <a:t>Kirubi</a:t>
            </a:r>
            <a:endParaRPr lang="en-US" dirty="0" err="1">
              <a:ea typeface="Calibri"/>
              <a:cs typeface="Calibri"/>
            </a:endParaRPr>
          </a:p>
          <a:p>
            <a:r>
              <a:rPr lang="en-US" dirty="0">
                <a:ea typeface="Calibri"/>
                <a:cs typeface="Calibri"/>
              </a:rPr>
              <a:t>St Gregory's school pupils, UK</a:t>
            </a:r>
          </a:p>
          <a:p>
            <a:r>
              <a:rPr lang="en-US" dirty="0">
                <a:ea typeface="Calibri"/>
                <a:cs typeface="Calibri"/>
              </a:rPr>
              <a:t>Photo credit: Joe Newman</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Worqi</a:t>
            </a:r>
            <a:r>
              <a:rPr lang="en-US" dirty="0">
                <a:ea typeface="Calibri"/>
                <a:cs typeface="Calibri"/>
              </a:rPr>
              <a:t>, Kenya</a:t>
            </a:r>
          </a:p>
          <a:p>
            <a:r>
              <a:rPr lang="en-US" dirty="0">
                <a:ea typeface="Calibri"/>
                <a:cs typeface="Calibri"/>
              </a:rPr>
              <a:t>Photo credit: </a:t>
            </a:r>
            <a:r>
              <a:rPr lang="en-US" dirty="0"/>
              <a:t>Joe Newman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87012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Usman, Sierra Leone</a:t>
            </a:r>
          </a:p>
          <a:p>
            <a:r>
              <a:rPr lang="en-US" dirty="0">
                <a:ea typeface="Calibri"/>
                <a:cs typeface="Calibri"/>
              </a:rPr>
              <a:t>Photo credit: Thom Flint</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Maria, Bangladesh</a:t>
            </a:r>
          </a:p>
          <a:p>
            <a:r>
              <a:rPr lang="en-US" dirty="0">
                <a:ea typeface="Calibri"/>
                <a:cs typeface="Calibri"/>
              </a:rPr>
              <a:t>Photo credit: </a:t>
            </a:r>
            <a:r>
              <a:rPr lang="en-US" dirty="0"/>
              <a:t>Nazmul Shanji</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Aaron and friends play marbles, Liberia</a:t>
            </a:r>
          </a:p>
          <a:p>
            <a:r>
              <a:rPr lang="en-US" dirty="0">
                <a:ea typeface="Calibri"/>
                <a:cs typeface="Calibri"/>
              </a:rPr>
              <a:t>Photo credits: </a:t>
            </a:r>
            <a:r>
              <a:rPr lang="en-US" dirty="0"/>
              <a:t>Carielle Doe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1707012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hyperlink" Target="https://cafod.org.uk/jubilee-schools/jubilee-pledge" TargetMode="Externa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13436" y="6030646"/>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504262" y="2056082"/>
            <a:ext cx="5112573"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dirty="0">
              <a:solidFill>
                <a:schemeClr val="tx1"/>
              </a:solidFill>
              <a:latin typeface="Century Gothic" panose="020B0502020202020204" pitchFamily="34" charset="0"/>
            </a:endParaRPr>
          </a:p>
        </p:txBody>
      </p:sp>
      <p:sp>
        <p:nvSpPr>
          <p:cNvPr id="10" name="Subtitle 2">
            <a:extLst>
              <a:ext uri="{FF2B5EF4-FFF2-40B4-BE49-F238E27FC236}">
                <a16:creationId xmlns:a16="http://schemas.microsoft.com/office/drawing/2014/main" id="{48469EA3-C1FB-46AC-849A-3346F98B592B}"/>
              </a:ext>
            </a:extLst>
          </p:cNvPr>
          <p:cNvSpPr txBox="1">
            <a:spLocks/>
          </p:cNvSpPr>
          <p:nvPr/>
        </p:nvSpPr>
        <p:spPr>
          <a:xfrm>
            <a:off x="508288" y="2056975"/>
            <a:ext cx="3866104" cy="268914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tx1"/>
                </a:solidFill>
                <a:effectLst/>
                <a:latin typeface="Century Gothic"/>
                <a:ea typeface="Times New Roman" panose="02020603050405020304" pitchFamily="18" charset="0"/>
                <a:cs typeface="Times New Roman"/>
              </a:rPr>
              <a:t>How </a:t>
            </a:r>
            <a:r>
              <a:rPr lang="en-GB" sz="3200" dirty="0">
                <a:solidFill>
                  <a:schemeClr val="tx1"/>
                </a:solidFill>
                <a:latin typeface="Century Gothic"/>
                <a:ea typeface="Times New Roman" panose="02020603050405020304" pitchFamily="18" charset="0"/>
                <a:cs typeface="Times New Roman"/>
              </a:rPr>
              <a:t>should we treat each other so that we can be signs of hope</a:t>
            </a:r>
            <a:r>
              <a:rPr lang="en-GB" sz="3200" dirty="0">
                <a:solidFill>
                  <a:schemeClr val="tx1"/>
                </a:solidFill>
                <a:effectLst/>
                <a:latin typeface="Century Gothic"/>
                <a:ea typeface="Times New Roman" panose="02020603050405020304" pitchFamily="18" charset="0"/>
                <a:cs typeface="Times New Roman"/>
              </a:rPr>
              <a:t>?</a:t>
            </a:r>
            <a:endParaRPr lang="en-GB" sz="3200" dirty="0">
              <a:solidFill>
                <a:schemeClr val="tx1"/>
              </a:solidFill>
              <a:effectLst/>
              <a:latin typeface="Century Gothic"/>
              <a:ea typeface="Calibri" panose="020F0502020204030204" pitchFamily="34" charset="0"/>
              <a:cs typeface="Times New Roman"/>
            </a:endParaRPr>
          </a:p>
          <a:p>
            <a:pPr marL="0" indent="0">
              <a:buNone/>
            </a:pPr>
            <a:endParaRPr lang="en-US" sz="4000" dirty="0">
              <a:solidFill>
                <a:schemeClr val="tx1"/>
              </a:solidFill>
              <a:latin typeface="Century Gothic"/>
            </a:endParaRPr>
          </a:p>
        </p:txBody>
      </p:sp>
      <p:pic>
        <p:nvPicPr>
          <p:cNvPr id="11" name="Picture 10" descr="Two boys sitting on the ground drawing with chalk&#10;&#10;AI-generated content may be incorrect.">
            <a:extLst>
              <a:ext uri="{FF2B5EF4-FFF2-40B4-BE49-F238E27FC236}">
                <a16:creationId xmlns:a16="http://schemas.microsoft.com/office/drawing/2014/main" id="{69360E0E-D9B9-0863-04B3-5A488DDC27C1}"/>
              </a:ext>
            </a:extLst>
          </p:cNvPr>
          <p:cNvPicPr>
            <a:picLocks noChangeAspect="1"/>
          </p:cNvPicPr>
          <p:nvPr/>
        </p:nvPicPr>
        <p:blipFill>
          <a:blip r:embed="rId5"/>
          <a:stretch>
            <a:fillRect/>
          </a:stretch>
        </p:blipFill>
        <p:spPr>
          <a:xfrm>
            <a:off x="4563592" y="1210167"/>
            <a:ext cx="7160590" cy="4812804"/>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BF89AE-AE3A-3DB7-F72D-91121AF6D7DF}"/>
              </a:ext>
            </a:extLst>
          </p:cNvPr>
          <p:cNvSpPr txBox="1"/>
          <p:nvPr/>
        </p:nvSpPr>
        <p:spPr>
          <a:xfrm>
            <a:off x="343165" y="1229522"/>
            <a:ext cx="6446084"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Times New Roman"/>
              </a:rPr>
              <a:t>We are all part of the same global family and so we are all very special and important. Jesus loves and cares for us all.</a:t>
            </a:r>
          </a:p>
          <a:p>
            <a:endParaRPr lang="en-US" sz="2400" dirty="0">
              <a:latin typeface="Century Gothic"/>
              <a:cs typeface="Times New Roman"/>
            </a:endParaRPr>
          </a:p>
          <a:p>
            <a:r>
              <a:rPr lang="en-US" sz="2400" dirty="0">
                <a:latin typeface="Century Gothic"/>
                <a:cs typeface="Times New Roman"/>
              </a:rPr>
              <a:t>How does it make you feel to know that Jesus loves and cares for all of us, no matter who or where we are? What do you think this means for how we should treat each other?</a:t>
            </a:r>
            <a:endParaRPr lang="en-US" dirty="0">
              <a:latin typeface="Century Gothic"/>
            </a:endParaRPr>
          </a:p>
          <a:p>
            <a:endParaRPr lang="en-US" sz="2400" dirty="0">
              <a:latin typeface="Century Gothic"/>
              <a:cs typeface="Times New Roman"/>
            </a:endParaRPr>
          </a:p>
          <a:p>
            <a:r>
              <a:rPr lang="en-US" sz="2400" dirty="0">
                <a:latin typeface="Century Gothic"/>
                <a:cs typeface="Times New Roman"/>
              </a:rPr>
              <a:t>Jesus asks us to treat other people as we would wish to be treated. This week, let’s listen to what Jesus is saying to us, and share the love he has for us all with others.</a:t>
            </a:r>
            <a:endParaRPr lang="en-US" dirty="0">
              <a:latin typeface="Century Gothic"/>
            </a:endParaRPr>
          </a:p>
          <a:p>
            <a:endParaRPr lang="en-US" sz="2400" dirty="0">
              <a:latin typeface="Century Gothic"/>
              <a:cs typeface="Times New Roman"/>
            </a:endParaRPr>
          </a:p>
          <a:p>
            <a:endParaRPr lang="en-GB" sz="2400" dirty="0">
              <a:latin typeface="Century Gothic"/>
              <a:cs typeface="Times New Roman"/>
            </a:endParaRPr>
          </a:p>
        </p:txBody>
      </p:sp>
      <p:pic>
        <p:nvPicPr>
          <p:cNvPr id="5" name="Picture 4" descr="A child touching a globe&#10;&#10;AI-generated content may be incorrect.">
            <a:extLst>
              <a:ext uri="{FF2B5EF4-FFF2-40B4-BE49-F238E27FC236}">
                <a16:creationId xmlns:a16="http://schemas.microsoft.com/office/drawing/2014/main" id="{76CEF4BC-CB78-8EEB-8E56-4234FE7567C7}"/>
              </a:ext>
            </a:extLst>
          </p:cNvPr>
          <p:cNvPicPr>
            <a:picLocks noChangeAspect="1"/>
          </p:cNvPicPr>
          <p:nvPr/>
        </p:nvPicPr>
        <p:blipFill>
          <a:blip r:embed="rId3"/>
          <a:stretch>
            <a:fillRect/>
          </a:stretch>
        </p:blipFill>
        <p:spPr>
          <a:xfrm>
            <a:off x="6789707" y="1803749"/>
            <a:ext cx="5172803" cy="3488336"/>
          </a:xfrm>
          <a:prstGeom prst="rect">
            <a:avLst/>
          </a:prstGeom>
        </p:spPr>
      </p:pic>
    </p:spTree>
    <p:extLst>
      <p:ext uri="{BB962C8B-B14F-4D97-AF65-F5344CB8AC3E}">
        <p14:creationId xmlns:p14="http://schemas.microsoft.com/office/powerpoint/2010/main" val="1488450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382831" y="1457539"/>
            <a:ext cx="11809439" cy="1384995"/>
          </a:xfrm>
          <a:prstGeom prst="rect">
            <a:avLst/>
          </a:prstGeom>
          <a:noFill/>
        </p:spPr>
        <p:txBody>
          <a:bodyPr wrap="square" lIns="91440" tIns="45720" rIns="91440" bIns="45720" rtlCol="0" anchor="t">
            <a:spAutoFit/>
          </a:bodyPr>
          <a:lstStyle/>
          <a:p>
            <a:r>
              <a:rPr lang="en-GB" sz="2800" dirty="0">
                <a:solidFill>
                  <a:schemeClr val="bg1"/>
                </a:solidFill>
                <a:effectLst/>
                <a:latin typeface="Century Gothic"/>
                <a:ea typeface="Calibri"/>
                <a:cs typeface="Times New Roman"/>
              </a:rPr>
              <a:t>We pray for </a:t>
            </a:r>
            <a:r>
              <a:rPr lang="en-GB" sz="2800" dirty="0">
                <a:solidFill>
                  <a:schemeClr val="bg1"/>
                </a:solidFill>
                <a:latin typeface="Century Gothic"/>
                <a:ea typeface="Calibri"/>
                <a:cs typeface="Times New Roman"/>
              </a:rPr>
              <a:t>the Church throughout the </a:t>
            </a:r>
            <a:r>
              <a:rPr lang="en-GB" sz="2800" dirty="0">
                <a:solidFill>
                  <a:schemeClr val="bg1"/>
                </a:solidFill>
                <a:effectLst/>
                <a:latin typeface="Century Gothic"/>
                <a:ea typeface="Calibri"/>
                <a:cs typeface="Times New Roman"/>
              </a:rPr>
              <a:t>world: that </a:t>
            </a:r>
            <a:r>
              <a:rPr lang="en-GB" sz="2800" dirty="0">
                <a:solidFill>
                  <a:schemeClr val="bg1"/>
                </a:solidFill>
                <a:latin typeface="Century Gothic"/>
                <a:ea typeface="Calibri"/>
                <a:cs typeface="Times New Roman"/>
              </a:rPr>
              <a:t>it </a:t>
            </a:r>
            <a:r>
              <a:rPr lang="en-GB" sz="2800" dirty="0">
                <a:solidFill>
                  <a:schemeClr val="bg1"/>
                </a:solidFill>
                <a:effectLst/>
                <a:latin typeface="Century Gothic"/>
                <a:ea typeface="Calibri"/>
                <a:cs typeface="Times New Roman"/>
              </a:rPr>
              <a:t>may </a:t>
            </a:r>
            <a:r>
              <a:rPr lang="en-GB" sz="2800" dirty="0">
                <a:solidFill>
                  <a:schemeClr val="bg1"/>
                </a:solidFill>
                <a:latin typeface="Century Gothic"/>
                <a:ea typeface="Calibri"/>
                <a:cs typeface="Times New Roman"/>
              </a:rPr>
              <a:t>welcome and care </a:t>
            </a:r>
            <a:r>
              <a:rPr lang="en-GB" sz="2800" dirty="0">
                <a:solidFill>
                  <a:schemeClr val="bg1"/>
                </a:solidFill>
                <a:effectLst/>
                <a:latin typeface="Century Gothic"/>
                <a:ea typeface="Calibri"/>
                <a:cs typeface="Times New Roman"/>
              </a:rPr>
              <a:t>for </a:t>
            </a:r>
            <a:r>
              <a:rPr lang="en-GB" sz="2800" dirty="0">
                <a:solidFill>
                  <a:schemeClr val="bg1"/>
                </a:solidFill>
                <a:latin typeface="Century Gothic"/>
                <a:ea typeface="Calibri"/>
                <a:cs typeface="Times New Roman"/>
              </a:rPr>
              <a:t>everyone as Jesus did – like a shepherd cares for their sheep</a:t>
            </a:r>
            <a:r>
              <a:rPr lang="en-GB" sz="2800" dirty="0">
                <a:solidFill>
                  <a:schemeClr val="bg1"/>
                </a:solidFill>
                <a:effectLst/>
                <a:latin typeface="Century Gothic"/>
                <a:ea typeface="Calibri"/>
                <a:cs typeface="Times New Roman"/>
              </a:rPr>
              <a:t>. Lord, in your mercy…</a:t>
            </a:r>
            <a:endParaRPr lang="en-US" dirty="0">
              <a:solidFill>
                <a:schemeClr val="bg1"/>
              </a:solidFill>
              <a:latin typeface="Century Gothic"/>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6606" y="3078879"/>
            <a:ext cx="2374900" cy="2997200"/>
          </a:xfrm>
          <a:prstGeom prst="rect">
            <a:avLst/>
          </a:prstGeom>
        </p:spPr>
      </p:pic>
      <p:sp>
        <p:nvSpPr>
          <p:cNvPr id="4" name="TextBox 3">
            <a:extLst>
              <a:ext uri="{FF2B5EF4-FFF2-40B4-BE49-F238E27FC236}">
                <a16:creationId xmlns:a16="http://schemas.microsoft.com/office/drawing/2014/main" id="{540D993E-6F7F-4AE1-D87B-90523BD82023}"/>
              </a:ext>
            </a:extLst>
          </p:cNvPr>
          <p:cNvSpPr txBox="1"/>
          <p:nvPr/>
        </p:nvSpPr>
        <p:spPr>
          <a:xfrm>
            <a:off x="3049663" y="3676417"/>
            <a:ext cx="893696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chemeClr val="bg1"/>
                </a:solidFill>
                <a:latin typeface="Century Gothic"/>
                <a:cs typeface="Times New Roman"/>
              </a:rPr>
              <a:t>We pray for our parish, family and friends: that we may listen to Jesus in our lives and treat all people as brothers and sisters. </a:t>
            </a:r>
            <a:endParaRPr lang="en-US" dirty="0">
              <a:solidFill>
                <a:schemeClr val="bg1"/>
              </a:solidFill>
              <a:latin typeface="Century Gothic"/>
              <a:cs typeface="Times New Roman"/>
            </a:endParaRPr>
          </a:p>
          <a:p>
            <a:r>
              <a:rPr lang="en-GB" sz="2800" dirty="0">
                <a:solidFill>
                  <a:schemeClr val="bg1"/>
                </a:solidFill>
                <a:latin typeface="Century Gothic"/>
                <a:cs typeface="Times New Roman"/>
              </a:rPr>
              <a:t>Lord, in your mercy…</a:t>
            </a:r>
            <a:endParaRPr lang="en-US" dirty="0">
              <a:solidFill>
                <a:schemeClr val="bg1"/>
              </a:solidFill>
              <a:latin typeface="Century Gothic"/>
            </a:endParaRPr>
          </a:p>
        </p:txBody>
      </p:sp>
    </p:spTree>
    <p:extLst>
      <p:ext uri="{BB962C8B-B14F-4D97-AF65-F5344CB8AC3E}">
        <p14:creationId xmlns:p14="http://schemas.microsoft.com/office/powerpoint/2010/main" val="1053679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364972" y="1496009"/>
            <a:ext cx="11462056" cy="523220"/>
          </a:xfrm>
          <a:prstGeom prst="rect">
            <a:avLst/>
          </a:prstGeom>
          <a:noFill/>
        </p:spPr>
        <p:txBody>
          <a:bodyPr wrap="square" lIns="91440" tIns="45720" rIns="91440" bIns="45720" anchor="t">
            <a:spAutoFit/>
          </a:bodyPr>
          <a:lstStyle/>
          <a:p>
            <a:pPr fontAlgn="base"/>
            <a:endParaRPr lang="en-GB" sz="2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132" y="3434138"/>
            <a:ext cx="2513795" cy="3172490"/>
          </a:xfrm>
          <a:prstGeom prst="rect">
            <a:avLst/>
          </a:prstGeom>
        </p:spPr>
      </p:pic>
      <p:sp>
        <p:nvSpPr>
          <p:cNvPr id="8" name="TextBox 7">
            <a:extLst>
              <a:ext uri="{FF2B5EF4-FFF2-40B4-BE49-F238E27FC236}">
                <a16:creationId xmlns:a16="http://schemas.microsoft.com/office/drawing/2014/main" id="{15BD7F77-76DA-44B6-9AE2-DD0A91A749FE}"/>
              </a:ext>
            </a:extLst>
          </p:cNvPr>
          <p:cNvSpPr txBox="1"/>
          <p:nvPr/>
        </p:nvSpPr>
        <p:spPr>
          <a:xfrm>
            <a:off x="735615" y="1712130"/>
            <a:ext cx="11096142" cy="1384995"/>
          </a:xfrm>
          <a:prstGeom prst="rect">
            <a:avLst/>
          </a:prstGeom>
          <a:noFill/>
        </p:spPr>
        <p:txBody>
          <a:bodyPr wrap="square" lIns="91440" tIns="45720" rIns="91440" bIns="45720" anchor="t">
            <a:spAutoFit/>
          </a:bodyPr>
          <a:lstStyle/>
          <a:p>
            <a:r>
              <a:rPr lang="en-GB" sz="2800" dirty="0">
                <a:solidFill>
                  <a:schemeClr val="bg1"/>
                </a:solidFill>
                <a:latin typeface="Century Gothic"/>
                <a:cs typeface="Times New Roman"/>
              </a:rPr>
              <a:t>In this Jubilee Year, we pray that we may be signs of hope </a:t>
            </a:r>
            <a:endParaRPr lang="en-US">
              <a:solidFill>
                <a:schemeClr val="bg1"/>
              </a:solidFill>
              <a:latin typeface="Century Gothic"/>
              <a:cs typeface="Times New Roman"/>
            </a:endParaRPr>
          </a:p>
          <a:p>
            <a:r>
              <a:rPr lang="en-GB" sz="2800" dirty="0">
                <a:solidFill>
                  <a:schemeClr val="bg1"/>
                </a:solidFill>
                <a:latin typeface="Century Gothic"/>
                <a:cs typeface="Times New Roman"/>
              </a:rPr>
              <a:t>in our world through all that we do and how we treat one another. Lord, in your mercy…</a:t>
            </a:r>
            <a:endParaRPr lang="en-US">
              <a:solidFill>
                <a:schemeClr val="bg1"/>
              </a:solidFill>
              <a:latin typeface="Century Gothic"/>
            </a:endParaRPr>
          </a:p>
        </p:txBody>
      </p:sp>
      <p:sp>
        <p:nvSpPr>
          <p:cNvPr id="2" name="TextBox 1">
            <a:extLst>
              <a:ext uri="{FF2B5EF4-FFF2-40B4-BE49-F238E27FC236}">
                <a16:creationId xmlns:a16="http://schemas.microsoft.com/office/drawing/2014/main" id="{E7A54B81-EA68-8D37-5D3B-84FD83FFF260}"/>
              </a:ext>
            </a:extLst>
          </p:cNvPr>
          <p:cNvSpPr txBox="1"/>
          <p:nvPr/>
        </p:nvSpPr>
        <p:spPr>
          <a:xfrm>
            <a:off x="3765910" y="3680604"/>
            <a:ext cx="782607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cs typeface="Times New Roman"/>
              </a:rPr>
              <a:t>Lord Jesus, </a:t>
            </a:r>
            <a:endParaRPr lang="en-US" dirty="0">
              <a:solidFill>
                <a:schemeClr val="bg1"/>
              </a:solidFill>
              <a:latin typeface="Century Gothic"/>
              <a:cs typeface="Times New Roman"/>
            </a:endParaRPr>
          </a:p>
          <a:p>
            <a:r>
              <a:rPr lang="en-US" sz="2800" dirty="0">
                <a:solidFill>
                  <a:schemeClr val="bg1"/>
                </a:solidFill>
                <a:latin typeface="Century Gothic"/>
                <a:cs typeface="Times New Roman"/>
              </a:rPr>
              <a:t>Help us to listen to and follow you and to care for each other, so that all members of our global family may live together in peace. Amen.</a:t>
            </a:r>
            <a:endParaRPr lang="en-US">
              <a:solidFill>
                <a:schemeClr val="bg1"/>
              </a:solidFill>
              <a:latin typeface="Century Gothic"/>
            </a:endParaRPr>
          </a:p>
        </p:txBody>
      </p:sp>
    </p:spTree>
    <p:extLst>
      <p:ext uri="{BB962C8B-B14F-4D97-AF65-F5344CB8AC3E}">
        <p14:creationId xmlns:p14="http://schemas.microsoft.com/office/powerpoint/2010/main" val="3015573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dirty="0">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dirty="0">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49" y="1760192"/>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1365992" y="5559855"/>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404924" y="2396729"/>
            <a:ext cx="4502997"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Century Gothic"/>
              </a:rPr>
              <a:t>How should we treat each other so that we can be signs of hope this week?</a:t>
            </a:r>
            <a:endParaRPr lang="en-US" dirty="0"/>
          </a:p>
        </p:txBody>
      </p:sp>
      <p:pic>
        <p:nvPicPr>
          <p:cNvPr id="2" name="Picture 1" descr="A group of children smiling&#10;&#10;AI-generated content may be incorrect.">
            <a:extLst>
              <a:ext uri="{FF2B5EF4-FFF2-40B4-BE49-F238E27FC236}">
                <a16:creationId xmlns:a16="http://schemas.microsoft.com/office/drawing/2014/main" id="{EB9AAB73-E717-EA6C-D37B-976BE57FEA62}"/>
              </a:ext>
            </a:extLst>
          </p:cNvPr>
          <p:cNvPicPr>
            <a:picLocks noChangeAspect="1"/>
          </p:cNvPicPr>
          <p:nvPr/>
        </p:nvPicPr>
        <p:blipFill>
          <a:blip r:embed="rId5"/>
          <a:stretch>
            <a:fillRect/>
          </a:stretch>
        </p:blipFill>
        <p:spPr>
          <a:xfrm>
            <a:off x="4908966" y="1298835"/>
            <a:ext cx="6896100" cy="4610100"/>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68039" y="1264898"/>
            <a:ext cx="6987995" cy="5755422"/>
          </a:xfrm>
          <a:prstGeom prst="rect">
            <a:avLst/>
          </a:prstGeom>
          <a:noFill/>
        </p:spPr>
        <p:txBody>
          <a:bodyPr wrap="square" lIns="91440" tIns="45720" rIns="91440" bIns="45720" anchor="t">
            <a:spAutoFit/>
          </a:bodyPr>
          <a:lstStyle/>
          <a:p>
            <a:r>
              <a:rPr lang="en-GB" sz="1600" b="1" dirty="0">
                <a:latin typeface="Century Gothic" panose="020B0502020202020204" pitchFamily="34" charset="0"/>
              </a:rPr>
              <a:t>Activity suggestions</a:t>
            </a:r>
          </a:p>
          <a:p>
            <a:endParaRPr lang="en-GB" sz="1600" b="1" dirty="0">
              <a:latin typeface="Century Gothic"/>
              <a:ea typeface="Times New Roman" panose="02020603050405020304" pitchFamily="18" charset="0"/>
              <a:cs typeface="Times New Roman"/>
            </a:endParaRPr>
          </a:p>
          <a:p>
            <a:r>
              <a:rPr lang="en-GB" sz="1600" dirty="0">
                <a:effectLst/>
                <a:latin typeface="Century Gothic"/>
                <a:ea typeface="Times New Roman" panose="02020603050405020304" pitchFamily="18" charset="0"/>
                <a:cs typeface="Times New Roman"/>
              </a:rPr>
              <a:t>Invite the children to </a:t>
            </a:r>
            <a:r>
              <a:rPr lang="en-GB" sz="1600" dirty="0">
                <a:latin typeface="Century Gothic"/>
                <a:ea typeface="Times New Roman" panose="02020603050405020304" pitchFamily="18" charset="0"/>
                <a:cs typeface="Times New Roman"/>
              </a:rPr>
              <a:t>colour </a:t>
            </a:r>
            <a:r>
              <a:rPr lang="en-GB" sz="1600" dirty="0">
                <a:effectLst/>
                <a:latin typeface="Century Gothic"/>
                <a:ea typeface="Times New Roman" panose="02020603050405020304" pitchFamily="18" charset="0"/>
                <a:cs typeface="Times New Roman"/>
              </a:rPr>
              <a:t>in the accompanying illustration</a:t>
            </a:r>
            <a:r>
              <a:rPr lang="en-GB" sz="1600" dirty="0">
                <a:latin typeface="Century Gothic"/>
                <a:ea typeface="Times New Roman" panose="02020603050405020304" pitchFamily="18" charset="0"/>
                <a:cs typeface="Times New Roman"/>
              </a:rPr>
              <a:t> and to </a:t>
            </a:r>
            <a:r>
              <a:rPr lang="en-GB" sz="1600" dirty="0">
                <a:effectLst/>
                <a:latin typeface="Century Gothic"/>
                <a:ea typeface="Times New Roman" panose="02020603050405020304" pitchFamily="18" charset="0"/>
                <a:cs typeface="Times New Roman"/>
              </a:rPr>
              <a:t>write </a:t>
            </a:r>
            <a:r>
              <a:rPr lang="en-GB" sz="1600" dirty="0">
                <a:latin typeface="Century Gothic"/>
                <a:ea typeface="Times New Roman" panose="02020603050405020304" pitchFamily="18" charset="0"/>
                <a:cs typeface="Times New Roman"/>
              </a:rPr>
              <a:t>their name and the names of some of their friends, family members and the children they’ve heard about today on the sheep. On the back they could write or draw either how they will show that they are listening to Jesus this week, or how they will care for their brothers and sisters around the world</a:t>
            </a:r>
            <a:r>
              <a:rPr lang="en-GB" sz="1600" dirty="0">
                <a:effectLst/>
                <a:latin typeface="Century Gothic"/>
                <a:ea typeface="Times New Roman" panose="02020603050405020304" pitchFamily="18" charset="0"/>
                <a:cs typeface="Times New Roman"/>
              </a:rPr>
              <a:t>.</a:t>
            </a:r>
            <a:endParaRPr lang="en-GB" sz="1600" dirty="0">
              <a:latin typeface="Century Gothic"/>
            </a:endParaRPr>
          </a:p>
          <a:p>
            <a:endParaRPr lang="en-GB" sz="1600" dirty="0">
              <a:latin typeface="Century Gothic"/>
              <a:ea typeface="Times New Roman" panose="02020603050405020304" pitchFamily="18" charset="0"/>
              <a:cs typeface="Times New Roman"/>
            </a:endParaRPr>
          </a:p>
          <a:p>
            <a:r>
              <a:rPr lang="en-GB" sz="1600" dirty="0">
                <a:effectLst/>
                <a:latin typeface="Century Gothic"/>
                <a:ea typeface="Times New Roman" panose="02020603050405020304" pitchFamily="18" charset="0"/>
                <a:cs typeface="Times New Roman"/>
              </a:rPr>
              <a:t>Give the children </a:t>
            </a:r>
            <a:r>
              <a:rPr lang="en-GB" sz="1600" dirty="0">
                <a:latin typeface="Century Gothic"/>
                <a:ea typeface="Times New Roman" panose="02020603050405020304" pitchFamily="18" charset="0"/>
                <a:cs typeface="Times New Roman"/>
              </a:rPr>
              <a:t>a cut-out </a:t>
            </a:r>
            <a:r>
              <a:rPr lang="en-GB" sz="1600" dirty="0">
                <a:effectLst/>
                <a:latin typeface="Century Gothic"/>
                <a:ea typeface="Times New Roman" panose="02020603050405020304" pitchFamily="18" charset="0"/>
                <a:cs typeface="Times New Roman"/>
              </a:rPr>
              <a:t>of </a:t>
            </a:r>
            <a:r>
              <a:rPr lang="en-GB" sz="1600" dirty="0">
                <a:latin typeface="Century Gothic"/>
                <a:ea typeface="Times New Roman" panose="02020603050405020304" pitchFamily="18" charset="0"/>
                <a:cs typeface="Times New Roman"/>
              </a:rPr>
              <a:t>a sheep. Encourage </a:t>
            </a:r>
            <a:r>
              <a:rPr lang="en-GB" sz="1600" dirty="0">
                <a:effectLst/>
                <a:latin typeface="Century Gothic"/>
                <a:ea typeface="Times New Roman" panose="02020603050405020304" pitchFamily="18" charset="0"/>
                <a:cs typeface="Times New Roman"/>
              </a:rPr>
              <a:t>them to write </a:t>
            </a:r>
            <a:r>
              <a:rPr lang="en-GB" sz="1600" dirty="0">
                <a:latin typeface="Century Gothic"/>
                <a:ea typeface="Times New Roman" panose="02020603050405020304" pitchFamily="18" charset="0"/>
                <a:cs typeface="Times New Roman"/>
              </a:rPr>
              <a:t>their name </a:t>
            </a:r>
            <a:r>
              <a:rPr lang="en-GB" sz="1600" dirty="0">
                <a:effectLst/>
                <a:latin typeface="Century Gothic"/>
                <a:ea typeface="Times New Roman" panose="02020603050405020304" pitchFamily="18" charset="0"/>
                <a:cs typeface="Times New Roman"/>
              </a:rPr>
              <a:t>on it</a:t>
            </a:r>
            <a:r>
              <a:rPr lang="en-GB" sz="1600" dirty="0">
                <a:latin typeface="Century Gothic"/>
                <a:ea typeface="Times New Roman" panose="02020603050405020304" pitchFamily="18" charset="0"/>
                <a:cs typeface="Times New Roman"/>
              </a:rPr>
              <a:t> and to decorate it. You could also invite them to decorate a sheep for some of the children that they have heard about from around the world. When they have finished, display all the sheep on a large board, saying, “I know my sheep”.</a:t>
            </a:r>
            <a:endParaRPr lang="en-GB" sz="1600" dirty="0">
              <a:latin typeface="Century Gothic"/>
            </a:endParaRPr>
          </a:p>
          <a:p>
            <a:endParaRPr lang="en-GB" sz="1600" dirty="0">
              <a:latin typeface="Century Gothic"/>
              <a:ea typeface="Times New Roman" panose="02020603050405020304" pitchFamily="18" charset="0"/>
              <a:cs typeface="Times New Roman"/>
            </a:endParaRPr>
          </a:p>
          <a:p>
            <a:r>
              <a:rPr lang="en-GB" sz="1600" dirty="0">
                <a:effectLst/>
                <a:latin typeface="Century Gothic"/>
                <a:ea typeface="Times New Roman" panose="02020603050405020304" pitchFamily="18" charset="0"/>
                <a:cs typeface="Times New Roman"/>
              </a:rPr>
              <a:t>Remind the children to </a:t>
            </a:r>
            <a:r>
              <a:rPr lang="en-GB" sz="1600" dirty="0">
                <a:latin typeface="Century Gothic"/>
                <a:ea typeface="Times New Roman" panose="02020603050405020304" pitchFamily="18" charset="0"/>
                <a:cs typeface="Times New Roman"/>
              </a:rPr>
              <a:t>tell the people that they live with </a:t>
            </a:r>
            <a:r>
              <a:rPr lang="en-GB" sz="1600" dirty="0">
                <a:effectLst/>
                <a:latin typeface="Century Gothic"/>
                <a:ea typeface="Times New Roman" panose="02020603050405020304" pitchFamily="18" charset="0"/>
                <a:cs typeface="Times New Roman"/>
              </a:rPr>
              <a:t>all that they have heard and thought about in the </a:t>
            </a:r>
            <a:r>
              <a:rPr lang="en-GB" sz="1600" dirty="0">
                <a:latin typeface="Century Gothic"/>
                <a:ea typeface="Times New Roman" panose="02020603050405020304" pitchFamily="18" charset="0"/>
                <a:cs typeface="Times New Roman"/>
              </a:rPr>
              <a:t>liturgy today</a:t>
            </a:r>
            <a:r>
              <a:rPr lang="en-GB" sz="1600" dirty="0">
                <a:effectLst/>
                <a:latin typeface="Century Gothic"/>
                <a:ea typeface="Times New Roman" panose="02020603050405020304" pitchFamily="18" charset="0"/>
                <a:cs typeface="Times New Roman"/>
              </a:rPr>
              <a:t>. </a:t>
            </a:r>
            <a:r>
              <a:rPr lang="en-GB" sz="1600" dirty="0">
                <a:latin typeface="Century Gothic"/>
                <a:ea typeface="Times New Roman" panose="02020603050405020304" pitchFamily="18" charset="0"/>
                <a:cs typeface="Times New Roman"/>
              </a:rPr>
              <a:t>Encourage them </a:t>
            </a:r>
            <a:r>
              <a:rPr lang="en-GB" sz="1600" dirty="0">
                <a:effectLst/>
                <a:latin typeface="Century Gothic"/>
                <a:ea typeface="Times New Roman" panose="02020603050405020304" pitchFamily="18" charset="0"/>
                <a:cs typeface="Times New Roman"/>
              </a:rPr>
              <a:t>to </a:t>
            </a:r>
            <a:r>
              <a:rPr lang="en-GB" sz="1600" dirty="0">
                <a:latin typeface="Century Gothic"/>
                <a:ea typeface="Times New Roman" panose="02020603050405020304" pitchFamily="18" charset="0"/>
                <a:cs typeface="Times New Roman"/>
              </a:rPr>
              <a:t>remember that all people are loved by God, and </a:t>
            </a:r>
            <a:r>
              <a:rPr lang="en-GB" sz="1600" dirty="0">
                <a:effectLst/>
                <a:latin typeface="Century Gothic"/>
                <a:ea typeface="Times New Roman" panose="02020603050405020304" pitchFamily="18" charset="0"/>
                <a:cs typeface="Times New Roman"/>
              </a:rPr>
              <a:t>to </a:t>
            </a:r>
            <a:r>
              <a:rPr lang="en-GB" sz="1600" dirty="0">
                <a:latin typeface="Century Gothic"/>
                <a:ea typeface="Times New Roman" panose="02020603050405020304" pitchFamily="18" charset="0"/>
                <a:cs typeface="Times New Roman"/>
              </a:rPr>
              <a:t>try </a:t>
            </a:r>
            <a:r>
              <a:rPr lang="en-GB" sz="1600" dirty="0">
                <a:effectLst/>
                <a:latin typeface="Century Gothic"/>
                <a:ea typeface="Times New Roman" panose="02020603050405020304" pitchFamily="18" charset="0"/>
                <a:cs typeface="Times New Roman"/>
              </a:rPr>
              <a:t>to </a:t>
            </a:r>
            <a:r>
              <a:rPr lang="en-GB" sz="1600" dirty="0">
                <a:latin typeface="Century Gothic"/>
                <a:ea typeface="Times New Roman" panose="02020603050405020304" pitchFamily="18" charset="0"/>
                <a:cs typeface="Times New Roman"/>
              </a:rPr>
              <a:t>care for others as Jesus cares for us, his sheep, during </a:t>
            </a:r>
            <a:r>
              <a:rPr lang="en-GB" sz="1600" dirty="0">
                <a:effectLst/>
                <a:latin typeface="Century Gothic"/>
                <a:ea typeface="Times New Roman" panose="02020603050405020304" pitchFamily="18" charset="0"/>
                <a:cs typeface="Times New Roman"/>
              </a:rPr>
              <a:t>the </a:t>
            </a:r>
            <a:r>
              <a:rPr lang="en-GB" sz="1600" dirty="0">
                <a:latin typeface="Century Gothic"/>
                <a:ea typeface="Times New Roman" panose="02020603050405020304" pitchFamily="18" charset="0"/>
                <a:cs typeface="Times New Roman"/>
              </a:rPr>
              <a:t>week</a:t>
            </a:r>
            <a:r>
              <a:rPr lang="en-GB" sz="1600" dirty="0">
                <a:effectLst/>
                <a:latin typeface="Century Gothic"/>
                <a:ea typeface="Times New Roman" panose="02020603050405020304" pitchFamily="18" charset="0"/>
                <a:cs typeface="Times New Roman"/>
              </a:rPr>
              <a:t>.</a:t>
            </a:r>
            <a:endParaRPr lang="en-GB" dirty="0">
              <a:latin typeface="Century Gothic"/>
            </a:endParaRPr>
          </a:p>
          <a:p>
            <a:endParaRPr lang="en-GB" sz="1600" dirty="0">
              <a:latin typeface="Century Gothic"/>
              <a:cs typeface="Times New Roman"/>
            </a:endParaRPr>
          </a:p>
          <a:p>
            <a:endParaRPr lang="en-GB" sz="1600" dirty="0">
              <a:latin typeface="Century Gothic"/>
              <a:ea typeface="Times New Roman" panose="02020603050405020304" pitchFamily="18" charset="0"/>
              <a:cs typeface="Segoe UI"/>
            </a:endParaRPr>
          </a:p>
          <a:p>
            <a:pPr fontAlgn="base"/>
            <a:endParaRPr lang="en-GB" sz="1600" dirty="0">
              <a:effectLst/>
              <a:latin typeface="Century Gothic"/>
              <a:ea typeface="Times New Roman" panose="02020603050405020304" pitchFamily="18" charset="0"/>
              <a:cs typeface="Times New Roman"/>
            </a:endParaRPr>
          </a:p>
          <a:p>
            <a:pPr marL="171450" indent="-171450" fontAlgn="base"/>
            <a:endParaRPr lang="en-US" sz="1600" dirty="0">
              <a:latin typeface="Century Gothic" panose="020B0502020202020204" pitchFamily="34" charset="0"/>
              <a:ea typeface="MS Mincho" panose="02020609040205080304" pitchFamily="49" charset="-128"/>
              <a:cs typeface="Arial" panose="020B0604020202020204" pitchFamily="34" charset="0"/>
            </a:endParaRPr>
          </a:p>
        </p:txBody>
      </p:sp>
      <p:pic>
        <p:nvPicPr>
          <p:cNvPr id="3" name="Picture 2" descr="A black and white illustration of a person and a flock of sheep&#10;&#10;AI-generated content may be incorrect.">
            <a:extLst>
              <a:ext uri="{FF2B5EF4-FFF2-40B4-BE49-F238E27FC236}">
                <a16:creationId xmlns:a16="http://schemas.microsoft.com/office/drawing/2014/main" id="{0523890B-7064-815C-AE18-D734AEBE18B3}"/>
              </a:ext>
            </a:extLst>
          </p:cNvPr>
          <p:cNvPicPr>
            <a:picLocks noChangeAspect="1"/>
          </p:cNvPicPr>
          <p:nvPr/>
        </p:nvPicPr>
        <p:blipFill>
          <a:blip r:embed="rId3"/>
          <a:stretch>
            <a:fillRect/>
          </a:stretch>
        </p:blipFill>
        <p:spPr>
          <a:xfrm>
            <a:off x="7257343" y="1480868"/>
            <a:ext cx="4909125" cy="3522452"/>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illustration of a person and a flock of sheep&#10;&#10;AI-generated content may be incorrect.">
            <a:extLst>
              <a:ext uri="{FF2B5EF4-FFF2-40B4-BE49-F238E27FC236}">
                <a16:creationId xmlns:a16="http://schemas.microsoft.com/office/drawing/2014/main" id="{A1E5F42F-4B6D-20A6-715A-7253D82EF63B}"/>
              </a:ext>
            </a:extLst>
          </p:cNvPr>
          <p:cNvPicPr>
            <a:picLocks noChangeAspect="1"/>
          </p:cNvPicPr>
          <p:nvPr/>
        </p:nvPicPr>
        <p:blipFill>
          <a:blip r:embed="rId3"/>
          <a:stretch>
            <a:fillRect/>
          </a:stretch>
        </p:blipFill>
        <p:spPr>
          <a:xfrm>
            <a:off x="2087466" y="1117453"/>
            <a:ext cx="8004017" cy="5738113"/>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307584" y="991912"/>
            <a:ext cx="8111630" cy="6894195"/>
          </a:xfrm>
        </p:spPr>
        <p:txBody>
          <a:bodyPr vert="horz" wrap="square" lIns="91440" tIns="45720" rIns="91440" bIns="45720" rtlCol="0" anchor="t">
            <a:spAutoFit/>
          </a:bodyPr>
          <a:lstStyle/>
          <a:p>
            <a:pPr marL="0" indent="0">
              <a:spcBef>
                <a:spcPts val="0"/>
              </a:spcBef>
              <a:spcAft>
                <a:spcPts val="0"/>
              </a:spcAft>
              <a:buNone/>
            </a:pPr>
            <a:r>
              <a:rPr lang="en-GB" sz="2200" b="1" dirty="0">
                <a:solidFill>
                  <a:srgbClr val="000000"/>
                </a:solidFill>
                <a:latin typeface="Century Gothic"/>
                <a:cs typeface="Arial" panose="020B0604020202020204"/>
              </a:rPr>
              <a:t>Jubilee activities!</a:t>
            </a:r>
            <a:endParaRPr lang="en-US" sz="2200" dirty="0">
              <a:solidFill>
                <a:srgbClr val="000000"/>
              </a:solidFill>
              <a:latin typeface="Century Gothic"/>
              <a:cs typeface="Arial" panose="020B0604020202020204"/>
            </a:endParaRPr>
          </a:p>
          <a:p>
            <a:pPr marL="0" indent="0">
              <a:spcBef>
                <a:spcPts val="0"/>
              </a:spcBef>
              <a:spcAft>
                <a:spcPts val="0"/>
              </a:spcAft>
              <a:buNone/>
            </a:pPr>
            <a:endParaRPr lang="en-GB" sz="2400" b="1" dirty="0">
              <a:solidFill>
                <a:srgbClr val="000000"/>
              </a:solidFill>
              <a:latin typeface="Century Gothic"/>
              <a:cs typeface="Arial" panose="020B0604020202020204"/>
            </a:endParaRPr>
          </a:p>
          <a:p>
            <a:pPr marL="0" indent="0">
              <a:spcBef>
                <a:spcPts val="0"/>
              </a:spcBef>
              <a:spcAft>
                <a:spcPts val="0"/>
              </a:spcAft>
              <a:buNone/>
            </a:pPr>
            <a:r>
              <a:rPr lang="en-GB" sz="1800" dirty="0">
                <a:solidFill>
                  <a:srgbClr val="000000"/>
                </a:solidFill>
                <a:latin typeface="Century Gothic"/>
                <a:cs typeface="Arial" panose="020B0604020202020204"/>
              </a:rPr>
              <a:t>It will soon be time to make your Jubilee Pledge!</a:t>
            </a:r>
          </a:p>
          <a:p>
            <a:pPr marL="0" indent="0">
              <a:spcBef>
                <a:spcPts val="0"/>
              </a:spcBef>
              <a:spcAft>
                <a:spcPts val="0"/>
              </a:spcAft>
              <a:buNone/>
            </a:pPr>
            <a:endParaRPr lang="en-GB"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In June or July, all Catholic schools are invited to make a Jubilee Pledge to live out Catholic Social Teaching. </a:t>
            </a:r>
            <a:endParaRPr lang="en-US" sz="180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A better world needs all of us, and the Pledge will be a whole school, long-term commitment to building a fairer world. </a:t>
            </a:r>
            <a:endParaRPr lang="en-US" sz="180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Watch our film and download our resources to help you write your Pledge and plan your Pledge Day:</a:t>
            </a: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ea typeface="+mn-lt"/>
                <a:cs typeface="+mn-lt"/>
                <a:hlinkClick r:id="rId2"/>
              </a:rPr>
              <a:t>Jubilee pledge for schools</a:t>
            </a:r>
            <a:endParaRPr lang="en-US">
              <a:latin typeface="Century Gothic"/>
              <a:ea typeface="+mn-lt"/>
              <a:cs typeface="+mn-lt"/>
            </a:endParaRPr>
          </a:p>
          <a:p>
            <a:pPr marL="0" indent="0">
              <a:spcBef>
                <a:spcPts val="0"/>
              </a:spcBef>
              <a:spcAft>
                <a:spcPts val="0"/>
              </a:spcAft>
              <a:buNone/>
            </a:pPr>
            <a:endParaRPr lang="en-US" sz="1800" b="1" dirty="0">
              <a:solidFill>
                <a:srgbClr val="000000"/>
              </a:solidFill>
              <a:latin typeface="Century Gothic"/>
              <a:cs typeface="Arial" panose="020B0604020202020204"/>
            </a:endParaRPr>
          </a:p>
          <a:p>
            <a:pPr marL="0" indent="0">
              <a:spcBef>
                <a:spcPts val="0"/>
              </a:spcBef>
              <a:spcAft>
                <a:spcPts val="0"/>
              </a:spcAft>
              <a:buNone/>
            </a:pPr>
            <a:r>
              <a:rPr lang="en-US" sz="1800" dirty="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dirty="0">
                <a:solidFill>
                  <a:srgbClr val="000000"/>
                </a:solidFill>
                <a:latin typeface="Century Gothic"/>
                <a:cs typeface="Arial" panose="020B0604020202020204"/>
                <a:hlinkClick r:id="rId3"/>
              </a:rPr>
              <a:t>Jubilee for schools 2025 – Pilgrims of Hope</a:t>
            </a: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800" dirty="0">
              <a:solidFill>
                <a:srgbClr val="000000"/>
              </a:solidFill>
              <a:latin typeface="Century Gothic"/>
              <a:cs typeface="Arial" panose="020B0604020202020204"/>
            </a:endParaRPr>
          </a:p>
          <a:p>
            <a:pPr marL="0" indent="0">
              <a:spcBef>
                <a:spcPts val="0"/>
              </a:spcBef>
              <a:spcAft>
                <a:spcPts val="0"/>
              </a:spcAft>
              <a:buNone/>
            </a:pPr>
            <a:endParaRPr lang="en-US" sz="1600" dirty="0">
              <a:solidFill>
                <a:srgbClr val="000000"/>
              </a:solidFill>
              <a:latin typeface="Century Gothic"/>
              <a:cs typeface="Arial"/>
            </a:endParaRPr>
          </a:p>
          <a:p>
            <a:pPr marL="171450" indent="-171450">
              <a:spcBef>
                <a:spcPts val="0"/>
              </a:spcBef>
              <a:spcAft>
                <a:spcPts val="0"/>
              </a:spcAft>
              <a:buNone/>
            </a:pPr>
            <a:endParaRPr lang="en-GB" sz="1800" dirty="0">
              <a:solidFill>
                <a:srgbClr val="000000"/>
              </a:solidFill>
              <a:latin typeface="Century Gothic"/>
              <a:cs typeface="Arial"/>
            </a:endParaRPr>
          </a:p>
          <a:p>
            <a:pPr marL="0" indent="0">
              <a:spcBef>
                <a:spcPts val="0"/>
              </a:spcBef>
              <a:spcAft>
                <a:spcPts val="0"/>
              </a:spcAft>
              <a:buNone/>
            </a:pPr>
            <a:endParaRPr lang="en-US" sz="1800" dirty="0">
              <a:solidFill>
                <a:srgbClr val="000000"/>
              </a:solidFill>
              <a:latin typeface="Century Gothic"/>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4"/>
          <a:stretch>
            <a:fillRect/>
          </a:stretch>
        </p:blipFill>
        <p:spPr>
          <a:xfrm>
            <a:off x="7439305" y="2791"/>
            <a:ext cx="5168827" cy="7383025"/>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483025" y="1591693"/>
            <a:ext cx="5460076" cy="4585871"/>
          </a:xfrm>
          <a:prstGeom prst="rect">
            <a:avLst/>
          </a:prstGeom>
          <a:noFill/>
        </p:spPr>
        <p:txBody>
          <a:bodyPr wrap="square" lIns="91440" tIns="45720" rIns="91440" bIns="45720" rtlCol="0" anchor="t">
            <a:spAutoFit/>
          </a:bodyPr>
          <a:lstStyle/>
          <a:p>
            <a:r>
              <a:rPr lang="en-GB" sz="3200" dirty="0">
                <a:latin typeface="Century Gothic"/>
                <a:ea typeface="Times New Roman" panose="02020603050405020304" pitchFamily="18" charset="0"/>
                <a:cs typeface="Times New Roman"/>
              </a:rPr>
              <a:t>God of all</a:t>
            </a:r>
            <a:r>
              <a:rPr lang="en-GB" sz="3200" dirty="0">
                <a:effectLst/>
                <a:latin typeface="Century Gothic"/>
                <a:ea typeface="Times New Roman" panose="02020603050405020304" pitchFamily="18" charset="0"/>
                <a:cs typeface="Times New Roman"/>
              </a:rPr>
              <a:t>, </a:t>
            </a:r>
            <a:endParaRPr lang="en-US">
              <a:latin typeface="Century Gothic"/>
              <a:ea typeface="Times New Roman" panose="02020603050405020304" pitchFamily="18" charset="0"/>
              <a:cs typeface="Times New Roman"/>
            </a:endParaRPr>
          </a:p>
          <a:p>
            <a:r>
              <a:rPr lang="en-GB" sz="3200" dirty="0">
                <a:latin typeface="Century Gothic"/>
                <a:ea typeface="Times New Roman" panose="02020603050405020304" pitchFamily="18" charset="0"/>
                <a:cs typeface="Times New Roman"/>
              </a:rPr>
              <a:t>Help us to listen to your voice </a:t>
            </a:r>
            <a:r>
              <a:rPr lang="en-GB" sz="3200" dirty="0">
                <a:effectLst/>
                <a:latin typeface="Century Gothic"/>
                <a:ea typeface="Times New Roman" panose="02020603050405020304" pitchFamily="18" charset="0"/>
                <a:cs typeface="Times New Roman"/>
              </a:rPr>
              <a:t>and to </a:t>
            </a:r>
            <a:r>
              <a:rPr lang="en-GB" sz="3200" dirty="0">
                <a:latin typeface="Century Gothic"/>
                <a:ea typeface="Times New Roman" panose="02020603050405020304" pitchFamily="18" charset="0"/>
                <a:cs typeface="Times New Roman"/>
              </a:rPr>
              <a:t>care for one another as you care for all people. We ask this through Christ our Lord, </a:t>
            </a:r>
            <a:r>
              <a:rPr lang="en-GB" sz="3200" dirty="0">
                <a:effectLst/>
                <a:latin typeface="Century Gothic"/>
                <a:ea typeface="Times New Roman" panose="02020603050405020304" pitchFamily="18" charset="0"/>
                <a:cs typeface="Times New Roman"/>
              </a:rPr>
              <a:t>Amen.</a:t>
            </a:r>
            <a:endParaRPr lang="en-US" dirty="0">
              <a:latin typeface="Century Gothic"/>
              <a:cs typeface="Times New Roman"/>
            </a:endParaRPr>
          </a:p>
          <a:p>
            <a:pPr fontAlgn="base"/>
            <a:endParaRPr lang="en-GB" sz="3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3600" dirty="0">
              <a:latin typeface="Century Gothic" panose="020B0502020202020204" pitchFamily="34" charset="0"/>
              <a:ea typeface="+mn-lt"/>
              <a:cs typeface="+mn-lt"/>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8077909" y="214957"/>
            <a:ext cx="4654813" cy="461665"/>
          </a:xfrm>
          <a:prstGeom prst="rect">
            <a:avLst/>
          </a:prstGeom>
          <a:noFill/>
        </p:spPr>
        <p:txBody>
          <a:bodyPr wrap="square" lIns="91440" tIns="45720" rIns="91440" bIns="45720" rtlCol="0" anchor="t">
            <a:spAutoFit/>
          </a:bodyPr>
          <a:lstStyle/>
          <a:p>
            <a:r>
              <a:rPr lang="en-US" sz="2400" b="1" dirty="0">
                <a:latin typeface="Century Gothic"/>
                <a:cs typeface="Segoe UI"/>
              </a:rPr>
              <a:t>Gospel: John 10: 27-30</a:t>
            </a:r>
            <a:endParaRPr lang="en-US" sz="2400"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519220" y="6112035"/>
            <a:ext cx="7221092" cy="718457"/>
            <a:chOff x="344402" y="5655667"/>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345844" y="1351139"/>
            <a:ext cx="4720831" cy="5186035"/>
          </a:xfrm>
          <a:prstGeom prst="rect">
            <a:avLst/>
          </a:prstGeom>
          <a:noFill/>
        </p:spPr>
        <p:txBody>
          <a:bodyPr wrap="square" lIns="91440" tIns="45720" rIns="91440" bIns="45720" anchor="t">
            <a:spAutoFit/>
          </a:bodyPr>
          <a:lstStyle/>
          <a:p>
            <a:r>
              <a:rPr lang="en-GB" sz="2400" dirty="0">
                <a:solidFill>
                  <a:srgbClr val="000000"/>
                </a:solidFill>
                <a:latin typeface="Century Gothic"/>
                <a:ea typeface="Times New Roman" panose="02020603050405020304" pitchFamily="18" charset="0"/>
                <a:cs typeface="Times New Roman"/>
              </a:rPr>
              <a:t>"My sheep listen to my voice; I know them</a:t>
            </a:r>
            <a:r>
              <a:rPr lang="en-GB" sz="2400" dirty="0">
                <a:solidFill>
                  <a:srgbClr val="000000"/>
                </a:solidFill>
                <a:effectLst/>
                <a:latin typeface="Century Gothic"/>
                <a:ea typeface="Times New Roman" panose="02020603050405020304" pitchFamily="18" charset="0"/>
                <a:cs typeface="Times New Roman"/>
              </a:rPr>
              <a:t>, and </a:t>
            </a:r>
            <a:r>
              <a:rPr lang="en-GB" sz="2400" dirty="0">
                <a:solidFill>
                  <a:srgbClr val="000000"/>
                </a:solidFill>
                <a:latin typeface="Century Gothic"/>
                <a:ea typeface="Times New Roman" panose="02020603050405020304" pitchFamily="18" charset="0"/>
                <a:cs typeface="Times New Roman"/>
              </a:rPr>
              <a:t>they follow me. I give </a:t>
            </a:r>
            <a:r>
              <a:rPr lang="en-GB" sz="2400" dirty="0">
                <a:solidFill>
                  <a:srgbClr val="000000"/>
                </a:solidFill>
                <a:effectLst/>
                <a:latin typeface="Century Gothic"/>
                <a:ea typeface="Times New Roman" panose="02020603050405020304" pitchFamily="18" charset="0"/>
                <a:cs typeface="Times New Roman"/>
              </a:rPr>
              <a:t>them</a:t>
            </a:r>
            <a:r>
              <a:rPr lang="en-GB" sz="2400" dirty="0">
                <a:solidFill>
                  <a:srgbClr val="000000"/>
                </a:solidFill>
                <a:latin typeface="Century Gothic"/>
                <a:ea typeface="Times New Roman" panose="02020603050405020304" pitchFamily="18" charset="0"/>
                <a:cs typeface="Times New Roman"/>
              </a:rPr>
              <a:t> eternal life</a:t>
            </a:r>
            <a:r>
              <a:rPr lang="en-GB" sz="2400" dirty="0">
                <a:solidFill>
                  <a:srgbClr val="000000"/>
                </a:solidFill>
                <a:effectLst/>
                <a:latin typeface="Century Gothic"/>
                <a:ea typeface="Times New Roman" panose="02020603050405020304" pitchFamily="18" charset="0"/>
                <a:cs typeface="Times New Roman"/>
              </a:rPr>
              <a:t>, </a:t>
            </a:r>
            <a:r>
              <a:rPr lang="en-GB" sz="2400" dirty="0">
                <a:solidFill>
                  <a:srgbClr val="000000"/>
                </a:solidFill>
                <a:latin typeface="Century Gothic"/>
                <a:ea typeface="Times New Roman" panose="02020603050405020304" pitchFamily="18" charset="0"/>
                <a:cs typeface="Times New Roman"/>
              </a:rPr>
              <a:t>and </a:t>
            </a:r>
            <a:r>
              <a:rPr lang="en-GB" sz="2400" dirty="0">
                <a:solidFill>
                  <a:srgbClr val="000000"/>
                </a:solidFill>
                <a:effectLst/>
                <a:latin typeface="Century Gothic"/>
                <a:ea typeface="Times New Roman" panose="02020603050405020304" pitchFamily="18" charset="0"/>
                <a:cs typeface="Times New Roman"/>
              </a:rPr>
              <a:t>they </a:t>
            </a:r>
            <a:r>
              <a:rPr lang="en-GB" sz="2400" dirty="0">
                <a:solidFill>
                  <a:srgbClr val="000000"/>
                </a:solidFill>
                <a:latin typeface="Century Gothic"/>
                <a:ea typeface="Times New Roman" panose="02020603050405020304" pitchFamily="18" charset="0"/>
                <a:cs typeface="Times New Roman"/>
              </a:rPr>
              <a:t>shall never die. No one can snatch </a:t>
            </a:r>
            <a:r>
              <a:rPr lang="en-GB" sz="2400" dirty="0">
                <a:solidFill>
                  <a:srgbClr val="000000"/>
                </a:solidFill>
                <a:effectLst/>
                <a:latin typeface="Century Gothic"/>
                <a:ea typeface="Times New Roman" panose="02020603050405020304" pitchFamily="18" charset="0"/>
                <a:cs typeface="Times New Roman"/>
              </a:rPr>
              <a:t>them</a:t>
            </a:r>
            <a:r>
              <a:rPr lang="en-GB" sz="2400" dirty="0">
                <a:solidFill>
                  <a:srgbClr val="000000"/>
                </a:solidFill>
                <a:latin typeface="Century Gothic"/>
                <a:ea typeface="Times New Roman" panose="02020603050405020304" pitchFamily="18" charset="0"/>
                <a:cs typeface="Times New Roman"/>
              </a:rPr>
              <a:t> away from me. </a:t>
            </a:r>
            <a:endParaRPr lang="en-US" sz="2400" dirty="0">
              <a:solidFill>
                <a:srgbClr val="000000"/>
              </a:solidFill>
              <a:latin typeface="Century Gothic"/>
              <a:ea typeface="Times New Roman" panose="02020603050405020304" pitchFamily="18" charset="0"/>
              <a:cs typeface="Times New Roman"/>
            </a:endParaRPr>
          </a:p>
          <a:p>
            <a:endParaRPr lang="en-GB" sz="2400" dirty="0">
              <a:solidFill>
                <a:srgbClr val="000000"/>
              </a:solidFill>
              <a:latin typeface="Century Gothic"/>
              <a:ea typeface="Times New Roman" panose="02020603050405020304" pitchFamily="18" charset="0"/>
              <a:cs typeface="Times New Roman"/>
            </a:endParaRPr>
          </a:p>
          <a:p>
            <a:r>
              <a:rPr lang="en-GB" sz="2400" dirty="0">
                <a:solidFill>
                  <a:srgbClr val="000000"/>
                </a:solidFill>
                <a:latin typeface="Century Gothic"/>
                <a:ea typeface="Times New Roman" panose="02020603050405020304" pitchFamily="18" charset="0"/>
                <a:cs typeface="Times New Roman"/>
              </a:rPr>
              <a:t>What my Father has given me is greater than everything</a:t>
            </a:r>
            <a:r>
              <a:rPr lang="en-GB" sz="2400" dirty="0">
                <a:solidFill>
                  <a:srgbClr val="000000"/>
                </a:solidFill>
                <a:effectLst/>
                <a:latin typeface="Century Gothic"/>
                <a:ea typeface="Times New Roman" panose="02020603050405020304" pitchFamily="18" charset="0"/>
                <a:cs typeface="Times New Roman"/>
              </a:rPr>
              <a:t>, </a:t>
            </a:r>
            <a:r>
              <a:rPr lang="en-GB" sz="2400" dirty="0">
                <a:solidFill>
                  <a:srgbClr val="000000"/>
                </a:solidFill>
                <a:latin typeface="Century Gothic"/>
                <a:ea typeface="Times New Roman" panose="02020603050405020304" pitchFamily="18" charset="0"/>
                <a:cs typeface="Times New Roman"/>
              </a:rPr>
              <a:t>and no one can snatch them away from the Father’s care. </a:t>
            </a:r>
            <a:r>
              <a:rPr lang="en-GB" sz="2400" dirty="0">
                <a:latin typeface="Century Gothic"/>
                <a:ea typeface="Times New Roman" panose="02020603050405020304" pitchFamily="18" charset="0"/>
                <a:cs typeface="Times New Roman"/>
              </a:rPr>
              <a:t>The Father and I are one."</a:t>
            </a:r>
            <a:endParaRPr lang="en-US" sz="2400" dirty="0">
              <a:latin typeface="Century Gothic"/>
            </a:endParaRPr>
          </a:p>
          <a:p>
            <a:endParaRPr lang="en-GB" sz="2400" dirty="0">
              <a:effectLst/>
              <a:latin typeface="Century Gothic"/>
              <a:ea typeface="Times New Roman" panose="02020603050405020304" pitchFamily="18" charset="0"/>
            </a:endParaRPr>
          </a:p>
          <a:p>
            <a:endParaRPr lang="en-GB" sz="1900" dirty="0">
              <a:effectLst/>
              <a:latin typeface="Century Gothic" panose="020B0502020202020204" pitchFamily="34" charset="0"/>
              <a:ea typeface="Times New Roman" panose="02020603050405020304" pitchFamily="18" charset="0"/>
            </a:endParaRPr>
          </a:p>
        </p:txBody>
      </p:sp>
      <p:pic>
        <p:nvPicPr>
          <p:cNvPr id="2" name="Picture 1" descr="A person feeding sheep to another sheep&#10;&#10;AI-generated content may be incorrect.">
            <a:extLst>
              <a:ext uri="{FF2B5EF4-FFF2-40B4-BE49-F238E27FC236}">
                <a16:creationId xmlns:a16="http://schemas.microsoft.com/office/drawing/2014/main" id="{51C9D78D-FAAE-7F6A-FC9A-B5CD40D93999}"/>
              </a:ext>
            </a:extLst>
          </p:cNvPr>
          <p:cNvPicPr>
            <a:picLocks noChangeAspect="1"/>
          </p:cNvPicPr>
          <p:nvPr/>
        </p:nvPicPr>
        <p:blipFill>
          <a:blip r:embed="rId5"/>
          <a:stretch>
            <a:fillRect/>
          </a:stretch>
        </p:blipFill>
        <p:spPr>
          <a:xfrm>
            <a:off x="5266847" y="1349115"/>
            <a:ext cx="6717489" cy="4484558"/>
          </a:xfrm>
          <a:prstGeom prst="rect">
            <a:avLst/>
          </a:prstGeom>
        </p:spPr>
      </p:pic>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dirty="0">
              <a:solidFill>
                <a:schemeClr val="tx1"/>
              </a:solidFill>
              <a:latin typeface="Century Gothic" panose="020B0502020202020204" pitchFamily="34" charset="0"/>
            </a:endParaRPr>
          </a:p>
          <a:p>
            <a:pPr algn="just">
              <a:buNone/>
            </a:pPr>
            <a:endParaRPr lang="en-US" sz="2800" dirty="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9474412" y="5990454"/>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5262979"/>
          </a:xfrm>
          <a:prstGeom prst="rect">
            <a:avLst/>
          </a:prstGeom>
        </p:spPr>
        <p:txBody>
          <a:bodyPr wrap="square">
            <a:spAutoFit/>
          </a:bodyPr>
          <a:lstStyle/>
          <a:p>
            <a:endParaRPr lang="en-US"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endParaRPr lang="en-GB" sz="2800" dirty="0">
              <a:latin typeface="Century Gothic" panose="020B0502020202020204" pitchFamily="34" charset="0"/>
            </a:endParaRPr>
          </a:p>
          <a:p>
            <a:r>
              <a:rPr lang="en-GB" sz="2800" dirty="0">
                <a:latin typeface="Century Gothic" panose="020B0502020202020204" pitchFamily="34" charset="0"/>
              </a:rPr>
              <a:t> </a:t>
            </a: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endParaRPr lang="en-GB" sz="2800" dirty="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6771084" y="1733124"/>
            <a:ext cx="5268750" cy="5632311"/>
          </a:xfrm>
          <a:prstGeom prst="rect">
            <a:avLst/>
          </a:prstGeom>
          <a:noFill/>
        </p:spPr>
        <p:txBody>
          <a:bodyPr wrap="square" lIns="91440" tIns="45720" rIns="91440" bIns="45720" rtlCol="0" anchor="t">
            <a:spAutoFit/>
          </a:bodyPr>
          <a:lstStyle/>
          <a:p>
            <a:r>
              <a:rPr lang="en-GB" sz="2400" dirty="0">
                <a:latin typeface="Century Gothic"/>
                <a:cs typeface="Times New Roman"/>
              </a:rPr>
              <a:t>Today Jesus talks about sheep. Jesus didn’t spend his time looking after sheep out in the fields, so who do you think Jesus’ sheep are? Who is he talking about?</a:t>
            </a:r>
            <a:endParaRPr lang="en-US" dirty="0">
              <a:latin typeface="Century Gothic"/>
            </a:endParaRPr>
          </a:p>
          <a:p>
            <a:endParaRPr lang="en-GB" sz="2400" dirty="0">
              <a:latin typeface="Century Gothic"/>
              <a:cs typeface="Times New Roman"/>
            </a:endParaRPr>
          </a:p>
          <a:p>
            <a:r>
              <a:rPr lang="en-GB" sz="2400" dirty="0">
                <a:latin typeface="Century Gothic"/>
                <a:cs typeface="Times New Roman"/>
              </a:rPr>
              <a:t>Jesus is a shepherd of people. He shows us the way to live our lives. He looks after us and cares for us, just like a shepherd looking after their sheep.</a:t>
            </a:r>
            <a:endParaRPr lang="en-GB" dirty="0">
              <a:latin typeface="Century Gothic"/>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a:p>
            <a:endParaRPr lang="en-GB" sz="2400" dirty="0">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207512" y="1060091"/>
            <a:ext cx="1178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Century Gothic"/>
              </a:rPr>
              <a:t>What do you remember from the Gospel reading? </a:t>
            </a:r>
            <a:endParaRPr lang="en-US" dirty="0"/>
          </a:p>
        </p:txBody>
      </p:sp>
      <p:pic>
        <p:nvPicPr>
          <p:cNvPr id="9" name="Picture 8" descr="A person&amp;#39;s hands on the beach&#10;&#10;AI-generated content may be incorrect.">
            <a:extLst>
              <a:ext uri="{FF2B5EF4-FFF2-40B4-BE49-F238E27FC236}">
                <a16:creationId xmlns:a16="http://schemas.microsoft.com/office/drawing/2014/main" id="{36CA8241-6191-1358-F3A5-DACCA820D26A}"/>
              </a:ext>
            </a:extLst>
          </p:cNvPr>
          <p:cNvPicPr>
            <a:picLocks noChangeAspect="1"/>
          </p:cNvPicPr>
          <p:nvPr/>
        </p:nvPicPr>
        <p:blipFill>
          <a:blip r:embed="rId5"/>
          <a:stretch>
            <a:fillRect/>
          </a:stretch>
        </p:blipFill>
        <p:spPr>
          <a:xfrm>
            <a:off x="378052" y="1725283"/>
            <a:ext cx="6145028" cy="4126302"/>
          </a:xfrm>
          <a:prstGeom prst="rect">
            <a:avLst/>
          </a:prstGeom>
        </p:spPr>
      </p:pic>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62922-A73F-572E-052F-F3FCBAA911B6}"/>
              </a:ext>
            </a:extLst>
          </p:cNvPr>
          <p:cNvSpPr txBox="1"/>
          <p:nvPr/>
        </p:nvSpPr>
        <p:spPr>
          <a:xfrm>
            <a:off x="540108" y="1295878"/>
            <a:ext cx="6473166"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entury Gothic"/>
              </a:rPr>
              <a:t>What does Jesus say about his sheep?</a:t>
            </a:r>
          </a:p>
          <a:p>
            <a:r>
              <a:rPr lang="en-GB" sz="2400" dirty="0">
                <a:latin typeface="Century Gothic"/>
              </a:rPr>
              <a:t>Jesus says that his sheep listen to his voice.</a:t>
            </a:r>
          </a:p>
          <a:p>
            <a:endParaRPr lang="en-GB" sz="2400" dirty="0">
              <a:latin typeface="Century Gothic"/>
            </a:endParaRPr>
          </a:p>
          <a:p>
            <a:r>
              <a:rPr lang="en-GB" sz="2400" dirty="0">
                <a:latin typeface="Century Gothic"/>
              </a:rPr>
              <a:t>How do we listen to Jesus in our lives? (Through hearing his word in the readings, through prayer, what else?)</a:t>
            </a:r>
          </a:p>
          <a:p>
            <a:endParaRPr lang="en-GB" sz="2400" dirty="0">
              <a:latin typeface="Century Gothic"/>
            </a:endParaRPr>
          </a:p>
          <a:p>
            <a:r>
              <a:rPr lang="en-GB" sz="2400" dirty="0">
                <a:latin typeface="Century Gothic"/>
              </a:rPr>
              <a:t>Jesus also says that he knows his sheep and that they will never be lost. What do you think this means?</a:t>
            </a:r>
          </a:p>
          <a:p>
            <a:endParaRPr lang="en-GB" sz="2400" dirty="0">
              <a:latin typeface="Century Gothic"/>
            </a:endParaRPr>
          </a:p>
          <a:p>
            <a:r>
              <a:rPr lang="en-GB" sz="2400" dirty="0">
                <a:latin typeface="Century Gothic"/>
              </a:rPr>
              <a:t>Jesus cares for every one of us. No matter who we are or from where we come.</a:t>
            </a:r>
            <a:endParaRPr lang="en-US" dirty="0"/>
          </a:p>
        </p:txBody>
      </p:sp>
      <p:pic>
        <p:nvPicPr>
          <p:cNvPr id="8" name="Picture 7" descr="A child holding a goat&#10;&#10;AI-generated content may be incorrect.">
            <a:extLst>
              <a:ext uri="{FF2B5EF4-FFF2-40B4-BE49-F238E27FC236}">
                <a16:creationId xmlns:a16="http://schemas.microsoft.com/office/drawing/2014/main" id="{175B742B-F669-608E-37CD-BF50D2A588C9}"/>
              </a:ext>
            </a:extLst>
          </p:cNvPr>
          <p:cNvPicPr>
            <a:picLocks noChangeAspect="1"/>
          </p:cNvPicPr>
          <p:nvPr/>
        </p:nvPicPr>
        <p:blipFill>
          <a:blip r:embed="rId3"/>
          <a:stretch>
            <a:fillRect/>
          </a:stretch>
        </p:blipFill>
        <p:spPr>
          <a:xfrm>
            <a:off x="7590563" y="1294257"/>
            <a:ext cx="3597051" cy="2339738"/>
          </a:xfrm>
          <a:prstGeom prst="rect">
            <a:avLst/>
          </a:prstGeom>
        </p:spPr>
      </p:pic>
      <p:pic>
        <p:nvPicPr>
          <p:cNvPr id="9" name="Picture 8" descr="A group of girls carrying each other on grass&#10;&#10;AI-generated content may be incorrect.">
            <a:extLst>
              <a:ext uri="{FF2B5EF4-FFF2-40B4-BE49-F238E27FC236}">
                <a16:creationId xmlns:a16="http://schemas.microsoft.com/office/drawing/2014/main" id="{FF936C0E-BD66-E096-9DDE-85829C7406A3}"/>
              </a:ext>
            </a:extLst>
          </p:cNvPr>
          <p:cNvPicPr>
            <a:picLocks noChangeAspect="1"/>
          </p:cNvPicPr>
          <p:nvPr/>
        </p:nvPicPr>
        <p:blipFill>
          <a:blip r:embed="rId4"/>
          <a:stretch>
            <a:fillRect/>
          </a:stretch>
        </p:blipFill>
        <p:spPr>
          <a:xfrm>
            <a:off x="7592209" y="4080374"/>
            <a:ext cx="3591396" cy="2373444"/>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869C3-CD0B-2AAD-3B22-6885E296DF3A}"/>
              </a:ext>
            </a:extLst>
          </p:cNvPr>
          <p:cNvSpPr txBox="1"/>
          <p:nvPr/>
        </p:nvSpPr>
        <p:spPr>
          <a:xfrm>
            <a:off x="12573000" y="863600"/>
            <a:ext cx="4622800" cy="5715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81740864-B738-1988-B20B-FCDDB31F2DBF}"/>
              </a:ext>
            </a:extLst>
          </p:cNvPr>
          <p:cNvSpPr txBox="1"/>
          <p:nvPr/>
        </p:nvSpPr>
        <p:spPr>
          <a:xfrm>
            <a:off x="344267" y="1169048"/>
            <a:ext cx="548903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latin typeface="Century Gothic"/>
                <a:cs typeface="Times New Roman"/>
              </a:rPr>
              <a:t>Worqi</a:t>
            </a:r>
            <a:r>
              <a:rPr lang="en-US" sz="2400" dirty="0">
                <a:latin typeface="Century Gothic"/>
                <a:cs typeface="Times New Roman"/>
              </a:rPr>
              <a:t> lives in Kenya with her mum, her brother and two younger sisters. </a:t>
            </a:r>
            <a:endParaRPr lang="en-US" dirty="0">
              <a:latin typeface="Century Gothic"/>
              <a:cs typeface="Times New Roman"/>
            </a:endParaRPr>
          </a:p>
          <a:p>
            <a:endParaRPr lang="en-US" sz="2400" dirty="0">
              <a:latin typeface="Century Gothic"/>
              <a:cs typeface="Times New Roman"/>
            </a:endParaRPr>
          </a:p>
          <a:p>
            <a:r>
              <a:rPr lang="en-US" sz="2400" dirty="0" err="1">
                <a:latin typeface="Century Gothic"/>
                <a:cs typeface="Times New Roman"/>
              </a:rPr>
              <a:t>Worqi</a:t>
            </a:r>
            <a:r>
              <a:rPr lang="en-US" sz="2400" dirty="0">
                <a:latin typeface="Century Gothic"/>
                <a:cs typeface="Times New Roman"/>
              </a:rPr>
              <a:t> enjoys playing shops, using old bottle tops as counters. With CAFOD's help, her mum has a shop where she sells the vegetables her community grows in their garden. </a:t>
            </a:r>
            <a:endParaRPr lang="en-US">
              <a:latin typeface="Century Gothic"/>
              <a:cs typeface="Times New Roman"/>
            </a:endParaRPr>
          </a:p>
          <a:p>
            <a:endParaRPr lang="en-US" sz="2400" dirty="0">
              <a:latin typeface="Century Gothic"/>
              <a:cs typeface="Times New Roman"/>
            </a:endParaRPr>
          </a:p>
          <a:p>
            <a:r>
              <a:rPr lang="en-US" sz="2400" dirty="0" err="1">
                <a:latin typeface="Century Gothic"/>
                <a:cs typeface="Times New Roman"/>
              </a:rPr>
              <a:t>Worqi’s</a:t>
            </a:r>
            <a:r>
              <a:rPr lang="en-US" sz="2400" dirty="0">
                <a:latin typeface="Century Gothic"/>
                <a:cs typeface="Times New Roman"/>
              </a:rPr>
              <a:t> </a:t>
            </a:r>
            <a:r>
              <a:rPr lang="en-US" sz="2400" dirty="0" err="1">
                <a:latin typeface="Century Gothic"/>
                <a:cs typeface="Times New Roman"/>
              </a:rPr>
              <a:t>favourite</a:t>
            </a:r>
            <a:r>
              <a:rPr lang="en-US" sz="2400" dirty="0">
                <a:latin typeface="Century Gothic"/>
                <a:cs typeface="Times New Roman"/>
              </a:rPr>
              <a:t> food is the vegetables that her mum grows. She says, “I like rice with onions and tomatoes and potatoes.”</a:t>
            </a:r>
            <a:endParaRPr lang="en-US">
              <a:latin typeface="Century Gothic"/>
            </a:endParaRPr>
          </a:p>
        </p:txBody>
      </p:sp>
      <p:pic>
        <p:nvPicPr>
          <p:cNvPr id="4" name="Picture 3" descr="A child sitting on the ground playing with plastic caps&#10;&#10;AI-generated content may be incorrect.">
            <a:extLst>
              <a:ext uri="{FF2B5EF4-FFF2-40B4-BE49-F238E27FC236}">
                <a16:creationId xmlns:a16="http://schemas.microsoft.com/office/drawing/2014/main" id="{5827E9CD-3580-6234-DDF5-BCE304053A1E}"/>
              </a:ext>
            </a:extLst>
          </p:cNvPr>
          <p:cNvPicPr>
            <a:picLocks noChangeAspect="1"/>
          </p:cNvPicPr>
          <p:nvPr/>
        </p:nvPicPr>
        <p:blipFill>
          <a:blip r:embed="rId3"/>
          <a:stretch>
            <a:fillRect/>
          </a:stretch>
        </p:blipFill>
        <p:spPr>
          <a:xfrm>
            <a:off x="6095116" y="1670003"/>
            <a:ext cx="5752975" cy="3885375"/>
          </a:xfrm>
          <a:prstGeom prst="rect">
            <a:avLst/>
          </a:prstGeom>
        </p:spPr>
      </p:pic>
    </p:spTree>
    <p:extLst>
      <p:ext uri="{BB962C8B-B14F-4D97-AF65-F5344CB8AC3E}">
        <p14:creationId xmlns:p14="http://schemas.microsoft.com/office/powerpoint/2010/main" val="227958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7C2D937-6325-223A-F605-F4E725988BAD}"/>
              </a:ext>
            </a:extLst>
          </p:cNvPr>
          <p:cNvSpPr>
            <a:spLocks noGrp="1"/>
          </p:cNvSpPr>
          <p:nvPr>
            <p:ph idx="1"/>
          </p:nvPr>
        </p:nvSpPr>
        <p:spPr>
          <a:xfrm>
            <a:off x="6665726" y="1328478"/>
            <a:ext cx="5495637" cy="5277356"/>
          </a:xfrm>
        </p:spPr>
        <p:txBody>
          <a:bodyPr vert="horz" wrap="square" lIns="91440" tIns="45720" rIns="91440" bIns="45720" rtlCol="0" anchor="t">
            <a:spAutoFit/>
          </a:bodyPr>
          <a:lstStyle/>
          <a:p>
            <a:pPr marL="0" indent="0">
              <a:spcBef>
                <a:spcPts val="0"/>
              </a:spcBef>
              <a:spcAft>
                <a:spcPts val="0"/>
              </a:spcAft>
              <a:buNone/>
            </a:pPr>
            <a:r>
              <a:rPr lang="en-US" sz="2400" dirty="0">
                <a:solidFill>
                  <a:srgbClr val="38383C"/>
                </a:solidFill>
                <a:latin typeface="Century Gothic"/>
                <a:ea typeface="+mn-lt"/>
                <a:cs typeface="+mn-lt"/>
              </a:rPr>
              <a:t>Usman likes to play with a toy car made from a used sardine can. Many children in Sierra Leone enjoy playing games with homemade toys like this.</a:t>
            </a:r>
            <a:endParaRPr lang="en-US" sz="2400" dirty="0">
              <a:latin typeface="Century Gothic"/>
              <a:ea typeface="+mn-lt"/>
              <a:cs typeface="+mn-lt"/>
            </a:endParaRPr>
          </a:p>
          <a:p>
            <a:pPr marL="0" indent="0">
              <a:spcBef>
                <a:spcPts val="0"/>
              </a:spcBef>
              <a:spcAft>
                <a:spcPts val="0"/>
              </a:spcAft>
              <a:buNone/>
            </a:pPr>
            <a:endParaRPr lang="en-US" sz="2400" dirty="0">
              <a:solidFill>
                <a:srgbClr val="38383C"/>
              </a:solidFill>
              <a:latin typeface="Century Gothic"/>
              <a:ea typeface="+mn-lt"/>
              <a:cs typeface="+mn-lt"/>
            </a:endParaRPr>
          </a:p>
          <a:p>
            <a:pPr marL="0" indent="0">
              <a:spcBef>
                <a:spcPts val="0"/>
              </a:spcBef>
              <a:spcAft>
                <a:spcPts val="0"/>
              </a:spcAft>
              <a:buNone/>
            </a:pPr>
            <a:r>
              <a:rPr lang="en-US" sz="2400" dirty="0">
                <a:solidFill>
                  <a:srgbClr val="38383C"/>
                </a:solidFill>
                <a:latin typeface="Century Gothic"/>
                <a:ea typeface="+mn-lt"/>
                <a:cs typeface="+mn-lt"/>
              </a:rPr>
              <a:t>Usman wasn't very well when he was born. With CAFOD's help, his grandmother, who looks after him, has been able to feed him a special paste called </a:t>
            </a:r>
            <a:r>
              <a:rPr lang="en-US" sz="2400" err="1">
                <a:solidFill>
                  <a:srgbClr val="38383C"/>
                </a:solidFill>
                <a:latin typeface="Century Gothic"/>
                <a:ea typeface="+mn-lt"/>
                <a:cs typeface="+mn-lt"/>
              </a:rPr>
              <a:t>Plumpynut</a:t>
            </a:r>
            <a:r>
              <a:rPr lang="en-US" sz="2400" dirty="0">
                <a:solidFill>
                  <a:srgbClr val="38383C"/>
                </a:solidFill>
                <a:latin typeface="Century Gothic"/>
                <a:ea typeface="+mn-lt"/>
                <a:cs typeface="+mn-lt"/>
              </a:rPr>
              <a:t>. </a:t>
            </a:r>
            <a:endParaRPr lang="en-US" sz="2400" dirty="0">
              <a:latin typeface="Century Gothic"/>
              <a:ea typeface="+mn-lt"/>
              <a:cs typeface="+mn-lt"/>
            </a:endParaRPr>
          </a:p>
          <a:p>
            <a:pPr marL="0" indent="0">
              <a:spcBef>
                <a:spcPts val="0"/>
              </a:spcBef>
              <a:spcAft>
                <a:spcPts val="0"/>
              </a:spcAft>
              <a:buNone/>
            </a:pPr>
            <a:r>
              <a:rPr lang="en-US" sz="2400" dirty="0">
                <a:solidFill>
                  <a:srgbClr val="38383C"/>
                </a:solidFill>
                <a:latin typeface="Century Gothic"/>
                <a:ea typeface="+mn-lt"/>
                <a:cs typeface="+mn-lt"/>
              </a:rPr>
              <a:t>This has helped Usman become much stronger.</a:t>
            </a:r>
            <a:endParaRPr lang="en-US" sz="2400">
              <a:latin typeface="Century Gothic"/>
            </a:endParaRPr>
          </a:p>
          <a:p>
            <a:pPr marL="0" indent="0">
              <a:spcBef>
                <a:spcPts val="0"/>
              </a:spcBef>
              <a:spcAft>
                <a:spcPts val="0"/>
              </a:spcAft>
              <a:buNone/>
            </a:pPr>
            <a:endParaRPr lang="en-US" sz="2400" dirty="0">
              <a:solidFill>
                <a:srgbClr val="000000"/>
              </a:solidFill>
              <a:latin typeface="Century Gothic"/>
              <a:cs typeface="Arial" panose="020B0604020202020204"/>
            </a:endParaRPr>
          </a:p>
        </p:txBody>
      </p:sp>
      <p:pic>
        <p:nvPicPr>
          <p:cNvPr id="2" name="Picture 1" descr="A child holding a skateboard&#10;&#10;AI-generated content may be incorrect.">
            <a:extLst>
              <a:ext uri="{FF2B5EF4-FFF2-40B4-BE49-F238E27FC236}">
                <a16:creationId xmlns:a16="http://schemas.microsoft.com/office/drawing/2014/main" id="{EAE2C158-A972-CDE5-80D1-B21091FEA0CA}"/>
              </a:ext>
            </a:extLst>
          </p:cNvPr>
          <p:cNvPicPr>
            <a:picLocks noChangeAspect="1"/>
          </p:cNvPicPr>
          <p:nvPr/>
        </p:nvPicPr>
        <p:blipFill>
          <a:blip r:embed="rId3"/>
          <a:stretch>
            <a:fillRect/>
          </a:stretch>
        </p:blipFill>
        <p:spPr>
          <a:xfrm>
            <a:off x="400919" y="1712166"/>
            <a:ext cx="5891443" cy="3927232"/>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624708" y="1222754"/>
            <a:ext cx="5272725"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38383C"/>
                </a:solidFill>
                <a:latin typeface="Century Gothic"/>
                <a:ea typeface="+mn-lt"/>
                <a:cs typeface="+mn-lt"/>
              </a:rPr>
              <a:t>“I like skipping, jumping and running,” says Maria, who lives with her family in Bangladesh.</a:t>
            </a:r>
            <a:endParaRPr lang="en-US" dirty="0"/>
          </a:p>
          <a:p>
            <a:endParaRPr lang="en-US" sz="2400" dirty="0">
              <a:solidFill>
                <a:srgbClr val="38383C"/>
              </a:solidFill>
              <a:latin typeface="Century Gothic"/>
              <a:ea typeface="+mn-lt"/>
              <a:cs typeface="+mn-lt"/>
            </a:endParaRPr>
          </a:p>
          <a:p>
            <a:r>
              <a:rPr lang="en-US" sz="2400" dirty="0">
                <a:solidFill>
                  <a:srgbClr val="38383C"/>
                </a:solidFill>
                <a:latin typeface="Century Gothic"/>
                <a:ea typeface="+mn-lt"/>
                <a:cs typeface="+mn-lt"/>
              </a:rPr>
              <a:t>“I go to school after cleaning my room. I come from school and help my mother with domestic work. I sit down to study in the evening.</a:t>
            </a:r>
            <a:br>
              <a:rPr lang="en-US" sz="2400" dirty="0">
                <a:latin typeface="Century Gothic"/>
                <a:ea typeface="+mn-lt"/>
                <a:cs typeface="+mn-lt"/>
              </a:rPr>
            </a:br>
            <a:br>
              <a:rPr lang="en-US" sz="2400" dirty="0">
                <a:latin typeface="Century Gothic"/>
                <a:ea typeface="+mn-lt"/>
                <a:cs typeface="+mn-lt"/>
              </a:rPr>
            </a:br>
            <a:r>
              <a:rPr lang="en-US" sz="2400" dirty="0">
                <a:solidFill>
                  <a:srgbClr val="38383C"/>
                </a:solidFill>
                <a:latin typeface="Century Gothic"/>
                <a:ea typeface="+mn-lt"/>
                <a:cs typeface="+mn-lt"/>
              </a:rPr>
              <a:t>“I want to become a teacher and spread the light of education to everyone,” says Maria.</a:t>
            </a:r>
            <a:endParaRPr lang="en-US">
              <a:cs typeface="Arial"/>
            </a:endParaRPr>
          </a:p>
          <a:p>
            <a:endParaRPr lang="en-US" sz="2400" dirty="0">
              <a:latin typeface="Century Gothic"/>
              <a:cs typeface="Times New Roman"/>
            </a:endParaRPr>
          </a:p>
          <a:p>
            <a:endParaRPr lang="en-US" dirty="0">
              <a:latin typeface="Arial" panose="020B0604020202020204"/>
              <a:cs typeface="Arial"/>
            </a:endParaRPr>
          </a:p>
        </p:txBody>
      </p:sp>
      <p:pic>
        <p:nvPicPr>
          <p:cNvPr id="3" name="Picture 2" descr="A child in a yellow shirt&#10;&#10;AI-generated content may be incorrect.">
            <a:extLst>
              <a:ext uri="{FF2B5EF4-FFF2-40B4-BE49-F238E27FC236}">
                <a16:creationId xmlns:a16="http://schemas.microsoft.com/office/drawing/2014/main" id="{6D8B8258-1FC2-31AD-6926-D9327DC5866E}"/>
              </a:ext>
            </a:extLst>
          </p:cNvPr>
          <p:cNvPicPr>
            <a:picLocks noChangeAspect="1"/>
          </p:cNvPicPr>
          <p:nvPr/>
        </p:nvPicPr>
        <p:blipFill>
          <a:blip r:embed="rId3"/>
          <a:srcRect l="8197" r="-410"/>
          <a:stretch/>
        </p:blipFill>
        <p:spPr>
          <a:xfrm>
            <a:off x="6099594" y="1441634"/>
            <a:ext cx="5840450" cy="4224019"/>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E58665-9A51-3DC1-03E5-5AA519413878}"/>
              </a:ext>
            </a:extLst>
          </p:cNvPr>
          <p:cNvSpPr txBox="1"/>
          <p:nvPr/>
        </p:nvSpPr>
        <p:spPr>
          <a:xfrm>
            <a:off x="6704074" y="1304009"/>
            <a:ext cx="530518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latin typeface="Century Gothic"/>
                <a:cs typeface="Times New Roman"/>
              </a:rPr>
              <a:t>Worqi</a:t>
            </a:r>
            <a:r>
              <a:rPr lang="en-US" sz="2400" dirty="0">
                <a:latin typeface="Century Gothic"/>
                <a:cs typeface="Times New Roman"/>
              </a:rPr>
              <a:t>, Usman, Maria and Aaron and his friends in this photo live in different places around the world. </a:t>
            </a:r>
            <a:endParaRPr lang="en-US" dirty="0">
              <a:latin typeface="Century Gothic"/>
              <a:cs typeface="Times New Roman"/>
            </a:endParaRPr>
          </a:p>
          <a:p>
            <a:endParaRPr lang="en-US" sz="2400" dirty="0">
              <a:latin typeface="Century Gothic"/>
              <a:cs typeface="Times New Roman"/>
            </a:endParaRPr>
          </a:p>
          <a:p>
            <a:r>
              <a:rPr lang="en-US" sz="2400" dirty="0">
                <a:latin typeface="Century Gothic"/>
                <a:cs typeface="Times New Roman"/>
              </a:rPr>
              <a:t>Can you tell us some things that are different about each child? </a:t>
            </a:r>
            <a:endParaRPr lang="en-US" dirty="0">
              <a:latin typeface="Century Gothic"/>
              <a:cs typeface="Times New Roman"/>
            </a:endParaRPr>
          </a:p>
          <a:p>
            <a:endParaRPr lang="en-US" sz="2400" dirty="0">
              <a:latin typeface="Century Gothic"/>
              <a:cs typeface="Times New Roman"/>
            </a:endParaRPr>
          </a:p>
          <a:p>
            <a:r>
              <a:rPr lang="en-US" sz="2400" dirty="0">
                <a:latin typeface="Century Gothic"/>
                <a:cs typeface="Times New Roman"/>
              </a:rPr>
              <a:t>And can you tell us something that is the same? Are these children the same as, or different from, you? How?</a:t>
            </a:r>
          </a:p>
        </p:txBody>
      </p:sp>
      <p:pic>
        <p:nvPicPr>
          <p:cNvPr id="2" name="Picture 1" descr="Two boys playing in the sand&#10;&#10;AI-generated content may be incorrect.">
            <a:extLst>
              <a:ext uri="{FF2B5EF4-FFF2-40B4-BE49-F238E27FC236}">
                <a16:creationId xmlns:a16="http://schemas.microsoft.com/office/drawing/2014/main" id="{66908AD7-75D7-7864-95FB-91A7875D72CD}"/>
              </a:ext>
            </a:extLst>
          </p:cNvPr>
          <p:cNvPicPr>
            <a:picLocks noChangeAspect="1"/>
          </p:cNvPicPr>
          <p:nvPr/>
        </p:nvPicPr>
        <p:blipFill>
          <a:blip r:embed="rId3"/>
          <a:stretch>
            <a:fillRect/>
          </a:stretch>
        </p:blipFill>
        <p:spPr>
          <a:xfrm>
            <a:off x="463670" y="1322717"/>
            <a:ext cx="6060056" cy="4140679"/>
          </a:xfrm>
          <a:prstGeom prst="rect">
            <a:avLst/>
          </a:prstGeom>
        </p:spPr>
      </p:pic>
      <p:sp>
        <p:nvSpPr>
          <p:cNvPr id="3" name="TextBox 2">
            <a:extLst>
              <a:ext uri="{FF2B5EF4-FFF2-40B4-BE49-F238E27FC236}">
                <a16:creationId xmlns:a16="http://schemas.microsoft.com/office/drawing/2014/main" id="{F33C2819-EFA5-8DE9-858A-7BFF80EAC6DA}"/>
              </a:ext>
            </a:extLst>
          </p:cNvPr>
          <p:cNvSpPr txBox="1"/>
          <p:nvPr/>
        </p:nvSpPr>
        <p:spPr>
          <a:xfrm>
            <a:off x="255917" y="5635445"/>
            <a:ext cx="113988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We are all different from each other, but we are also very alike. We all need enough food and water to live. We all like to have fun with our friends. </a:t>
            </a:r>
            <a:endParaRPr lang="en-US" dirty="0"/>
          </a:p>
        </p:txBody>
      </p:sp>
    </p:spTree>
    <p:extLst>
      <p:ext uri="{BB962C8B-B14F-4D97-AF65-F5344CB8AC3E}">
        <p14:creationId xmlns:p14="http://schemas.microsoft.com/office/powerpoint/2010/main" val="4122627698"/>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SZUU6KYVHK2A-2146017777-18718</_dlc_DocId>
    <_dlc_DocIdUrl xmlns="04672002-f21f-4240-adfb-f0b653fb6fb5">
      <Url>https://cafod365.sharepoint.com/sites/int/Education/_layouts/15/DocIdRedir.aspx?ID=SZUU6KYVHK2A-2146017777-18718</Url>
      <Description>SZUU6KYVHK2A-2146017777-18718</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2.xml><?xml version="1.0" encoding="utf-8"?>
<ds:datastoreItem xmlns:ds="http://schemas.openxmlformats.org/officeDocument/2006/customXml" ds:itemID="{AD0FDB06-B221-499B-BA77-123DF03D2BB2}">
  <ds:schemaRefs>
    <ds:schemaRef ds:uri="http://purl.org/dc/terms/"/>
    <ds:schemaRef ds:uri="453a0c7f-c966-4a5c-a0f8-de0f8150ea1e"/>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bdf04112-6931-4610-9724-cd62e91446a3"/>
    <ds:schemaRef ds:uri="04672002-f21f-4240-adfb-f0b653fb6fb5"/>
    <ds:schemaRef ds:uri="236a9a4b-a03c-46ba-8ec6-624c184acbc6"/>
    <ds:schemaRef ds:uri="http://schemas.microsoft.com/sharepoint/v3/field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3847099-E9AA-480C-AD33-EFE4B0D77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65CB3E2-8709-4147-8C75-634C1593348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9425</TotalTime>
  <Words>1421</Words>
  <Application>Microsoft Office PowerPoint</Application>
  <PresentationFormat>Widescreen</PresentationFormat>
  <Paragraphs>152</Paragraphs>
  <Slides>18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Black</vt:lpstr>
      <vt:lpstr>Calibri</vt:lpstr>
      <vt:lpstr>Century Gothic</vt:lpstr>
      <vt:lpstr>Segoe UI</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1896</cp:revision>
  <dcterms:created xsi:type="dcterms:W3CDTF">2021-02-16T09:08:51Z</dcterms:created>
  <dcterms:modified xsi:type="dcterms:W3CDTF">2025-05-07T13:26:47Z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80034c6d-d636-4d44-a12b-08c83471f74d</vt:lpwstr>
  </property>
  <property fmtid="{D5CDD505-2E9C-101B-9397-08002B2CF9AE}" pid="4" name="MediaServiceImageTags">
    <vt:lpwstr/>
  </property>
</Properties>
</file>