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4"/>
  </p:notesMasterIdLst>
  <p:handoutMasterIdLst>
    <p:handoutMasterId r:id="rId25"/>
  </p:handoutMasterIdLst>
  <p:sldIdLst>
    <p:sldId id="301" r:id="rId6"/>
    <p:sldId id="268" r:id="rId7"/>
    <p:sldId id="420" r:id="rId8"/>
    <p:sldId id="269" r:id="rId9"/>
    <p:sldId id="386" r:id="rId10"/>
    <p:sldId id="381" r:id="rId11"/>
    <p:sldId id="382" r:id="rId12"/>
    <p:sldId id="390" r:id="rId13"/>
    <p:sldId id="426" r:id="rId14"/>
    <p:sldId id="428" r:id="rId15"/>
    <p:sldId id="431" r:id="rId16"/>
    <p:sldId id="430" r:id="rId17"/>
    <p:sldId id="293" r:id="rId18"/>
    <p:sldId id="405" r:id="rId19"/>
    <p:sldId id="418" r:id="rId20"/>
    <p:sldId id="361" r:id="rId21"/>
    <p:sldId id="425" r:id="rId22"/>
    <p:sldId id="257" r:id="rId23"/>
  </p:sldIdLst>
  <p:sldSz cx="9144000" cy="5143500" type="screen16x9"/>
  <p:notesSz cx="20104100" cy="11309350"/>
  <p:embeddedFontLst>
    <p:embeddedFont>
      <p:font typeface="Century Gothic" panose="020B050202020202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ExtraBold" panose="00000900000000000000" pitchFamily="2" charset="0"/>
      <p:bold r:id="rId34"/>
      <p:italic r:id="rId35"/>
      <p:boldItalic r:id="rId36"/>
    </p:embeddedFont>
    <p:embeddedFont>
      <p:font typeface="Montserrat Light" panose="00000400000000000000" pitchFamily="2" charset="0"/>
      <p:regular r:id="rId37"/>
      <p:italic r:id="rId38"/>
    </p:embeddedFont>
    <p:embeddedFont>
      <p:font typeface="Montserrat school" pitchFamily="2" charset="0"/>
      <p:regular r:id="rId39"/>
      <p:italic r:id="rId40"/>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DA50CA-BC23-422B-B72D-BA105376F5A2}" v="2" dt="2026-07-01T23:30:39.00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97DA4315-7444-497A-972B-1ED4349B9216}"/>
    <pc:docChg chg="custSel modSld">
      <pc:chgData name="Victoria Ahmed" userId="d7b2ef2b-6674-4efc-b11b-0c38a2fd5536" providerId="ADAL" clId="{97DA4315-7444-497A-972B-1ED4349B9216}" dt="2026-07-01T23:30:20.735" v="52" actId="931"/>
      <pc:docMkLst>
        <pc:docMk/>
      </pc:docMkLst>
      <pc:sldChg chg="addSp delSp modSp mod">
        <pc:chgData name="Victoria Ahmed" userId="d7b2ef2b-6674-4efc-b11b-0c38a2fd5536" providerId="ADAL" clId="{97DA4315-7444-497A-972B-1ED4349B9216}" dt="2026-07-01T23:30:20.735" v="52" actId="931"/>
        <pc:sldMkLst>
          <pc:docMk/>
          <pc:sldMk cId="2740780899" sldId="425"/>
        </pc:sldMkLst>
        <pc:spChg chg="add del mod">
          <ac:chgData name="Victoria Ahmed" userId="d7b2ef2b-6674-4efc-b11b-0c38a2fd5536" providerId="ADAL" clId="{97DA4315-7444-497A-972B-1ED4349B9216}" dt="2026-07-01T23:30:20.735" v="52" actId="931"/>
          <ac:spMkLst>
            <pc:docMk/>
            <pc:sldMk cId="2740780899" sldId="425"/>
            <ac:spMk id="4" creationId="{B3E2AE4D-51B0-D716-0B47-F186539BB293}"/>
          </ac:spMkLst>
        </pc:spChg>
        <pc:spChg chg="mod">
          <ac:chgData name="Victoria Ahmed" userId="d7b2ef2b-6674-4efc-b11b-0c38a2fd5536" providerId="ADAL" clId="{97DA4315-7444-497A-972B-1ED4349B9216}" dt="2026-07-01T23:28:20.364" v="47" actId="255"/>
          <ac:spMkLst>
            <pc:docMk/>
            <pc:sldMk cId="2740780899" sldId="425"/>
            <ac:spMk id="21" creationId="{4D395D3C-E51B-8AFE-2355-02E58085FD88}"/>
          </ac:spMkLst>
        </pc:spChg>
        <pc:picChg chg="add mod ord">
          <ac:chgData name="Victoria Ahmed" userId="d7b2ef2b-6674-4efc-b11b-0c38a2fd5536" providerId="ADAL" clId="{97DA4315-7444-497A-972B-1ED4349B9216}" dt="2026-07-01T23:30:20.735" v="52" actId="931"/>
          <ac:picMkLst>
            <pc:docMk/>
            <pc:sldMk cId="2740780899" sldId="425"/>
            <ac:picMk id="6" creationId="{3BE7667B-3930-F445-561D-C468C1124691}"/>
          </ac:picMkLst>
        </pc:picChg>
        <pc:picChg chg="del mod modCrop">
          <ac:chgData name="Victoria Ahmed" userId="d7b2ef2b-6674-4efc-b11b-0c38a2fd5536" providerId="ADAL" clId="{97DA4315-7444-497A-972B-1ED4349B9216}" dt="2026-07-01T23:28:58.178" v="51" actId="478"/>
          <ac:picMkLst>
            <pc:docMk/>
            <pc:sldMk cId="2740780899" sldId="425"/>
            <ac:picMk id="7" creationId="{09A3D97D-AADD-2DB8-FE34-4218973A3F8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7/2/2026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7/2/2026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Fourteenth</a:t>
            </a:r>
            <a:r>
              <a:rPr lang="en-US" b="1">
                <a:solidFill>
                  <a:srgbClr val="000000"/>
                </a:solidFill>
              </a:rPr>
              <a:t> Sunday in Ordinary Time </a:t>
            </a:r>
            <a:r>
              <a:rPr lang="en-US" b="1"/>
              <a:t>(Year A)</a:t>
            </a:r>
          </a:p>
          <a:p>
            <a:endParaRPr lang="en-US" b="1"/>
          </a:p>
          <a:p>
            <a:r>
              <a:rPr lang="en-US" b="1"/>
              <a:t>Preparation of the worship space</a:t>
            </a:r>
          </a:p>
          <a:p>
            <a:r>
              <a:rPr lang="en-US" b="1" err="1"/>
              <a:t>Colour</a:t>
            </a:r>
            <a:r>
              <a:rPr lang="en-US" b="1"/>
              <a:t>: </a:t>
            </a:r>
            <a:r>
              <a:rPr lang="en-US">
                <a:solidFill>
                  <a:srgbClr val="000000"/>
                </a:solidFill>
              </a:rPr>
              <a:t>green</a:t>
            </a:r>
            <a:endParaRPr lang="en-US"/>
          </a:p>
          <a:p>
            <a:endParaRPr lang="en-US" b="1">
              <a:solidFill>
                <a:srgbClr val="000000"/>
              </a:solidFill>
            </a:endParaRPr>
          </a:p>
          <a:p>
            <a:r>
              <a:rPr lang="en-US" b="1">
                <a:solidFill>
                  <a:srgbClr val="000000"/>
                </a:solidFill>
              </a:rPr>
              <a:t>Song suggestions</a:t>
            </a:r>
            <a:endParaRPr lang="en-US" b="1"/>
          </a:p>
          <a:p>
            <a:r>
              <a:rPr lang="en-US">
                <a:solidFill>
                  <a:srgbClr val="000000"/>
                </a:solidFill>
              </a:rPr>
              <a:t>O the love of my Lord (967, Laudate)</a:t>
            </a:r>
            <a:endParaRPr lang="en-US"/>
          </a:p>
          <a:p>
            <a:endParaRPr lang="en-US" b="1">
              <a:solidFill>
                <a:srgbClr val="000000"/>
              </a:solidFill>
            </a:endParaRPr>
          </a:p>
          <a:p>
            <a:r>
              <a:rPr lang="en-US" b="1">
                <a:solidFill>
                  <a:srgbClr val="000000"/>
                </a:solidFill>
              </a:rPr>
              <a:t>Welcome</a:t>
            </a:r>
            <a:endParaRPr lang="en-US" b="1"/>
          </a:p>
          <a:p>
            <a:r>
              <a:rPr lang="en-US">
                <a:solidFill>
                  <a:srgbClr val="000000"/>
                </a:solidFill>
              </a:rPr>
              <a:t>Today we hear how </a:t>
            </a:r>
            <a:r>
              <a:rPr lang="en-US"/>
              <a:t>Jesus has a special care for </a:t>
            </a:r>
            <a:r>
              <a:rPr lang="en-US">
                <a:solidFill>
                  <a:srgbClr val="000000"/>
                </a:solidFill>
              </a:rPr>
              <a:t>all who are working too hard</a:t>
            </a:r>
            <a:r>
              <a:rPr lang="en-US"/>
              <a:t>, who are tired, and who are struggling. Let’s think a bit more about this today.</a:t>
            </a:r>
          </a:p>
          <a:p>
            <a:endParaRPr lang="en-US" b="1"/>
          </a:p>
          <a:p>
            <a:r>
              <a:rPr lang="en-US"/>
              <a:t>Miatta Juana and her child, Sierra Leone</a:t>
            </a:r>
          </a:p>
          <a:p>
            <a:r>
              <a:rPr lang="en-US"/>
              <a:t>Photo credit: Thom Flint</a:t>
            </a: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Chad's primary school, UK</a:t>
            </a:r>
          </a:p>
          <a:p>
            <a:r>
              <a:rPr lang="en-US"/>
              <a:t>Photo credit​: Joe Newman</a:t>
            </a: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826480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64DE9-F54A-4269-1C64-85D3894CD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B2A0D-DE12-273B-3B11-87E77E618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A6E53-FCD4-C19A-DB37-2C4B1EA26304}"/>
              </a:ext>
            </a:extLst>
          </p:cNvPr>
          <p:cNvSpPr>
            <a:spLocks noGrp="1"/>
          </p:cNvSpPr>
          <p:nvPr>
            <p:ph type="body" idx="1"/>
          </p:nvPr>
        </p:nvSpPr>
        <p:spPr/>
        <p:txBody>
          <a:bodyPr/>
          <a:lstStyle/>
          <a:p>
            <a:r>
              <a:rPr lang="en-US">
                <a:solidFill>
                  <a:srgbClr val="38383C"/>
                </a:solidFill>
                <a:highlight>
                  <a:srgbClr val="F4F4F5"/>
                </a:highlight>
              </a:rPr>
              <a:t>Children from St Edmund Arrowsmith Catholic High School, Wigan</a:t>
            </a:r>
            <a:endParaRPr lang="en-US"/>
          </a:p>
          <a:p>
            <a:r>
              <a:rPr lang="en-US"/>
              <a:t>Photo credit: </a:t>
            </a:r>
            <a:r>
              <a:rPr lang="en-US">
                <a:solidFill>
                  <a:srgbClr val="38383C"/>
                </a:solidFill>
                <a:highlight>
                  <a:srgbClr val="F4F4F5"/>
                </a:highlight>
              </a:rPr>
              <a:t>HOPE Friendship for Development </a:t>
            </a:r>
            <a:r>
              <a:rPr lang="en-US" err="1">
                <a:solidFill>
                  <a:srgbClr val="38383C"/>
                </a:solidFill>
                <a:highlight>
                  <a:srgbClr val="F4F4F5"/>
                </a:highlight>
              </a:rPr>
              <a:t>Organisation</a:t>
            </a:r>
            <a:r>
              <a:rPr lang="en-US"/>
              <a:t>​</a:t>
            </a:r>
          </a:p>
          <a:p>
            <a:r>
              <a:rPr lang="en-US">
                <a:solidFill>
                  <a:srgbClr val="38383C"/>
                </a:solidFill>
              </a:rPr>
              <a:t>St Chad's pupils, London</a:t>
            </a:r>
            <a:endParaRPr lang="en-US">
              <a:solidFill>
                <a:srgbClr val="444444"/>
              </a:solidFill>
            </a:endParaRPr>
          </a:p>
          <a:p>
            <a:r>
              <a:rPr lang="en-US">
                <a:solidFill>
                  <a:srgbClr val="38383C"/>
                </a:solidFill>
              </a:rPr>
              <a:t>Photo credit: Joe Newman</a:t>
            </a:r>
          </a:p>
          <a:p>
            <a:r>
              <a:rPr lang="en-US">
                <a:solidFill>
                  <a:srgbClr val="38383C"/>
                </a:solidFill>
              </a:rPr>
              <a:t>St Edmund's students, Wolverhampton</a:t>
            </a:r>
          </a:p>
          <a:p>
            <a:r>
              <a:rPr lang="en-US">
                <a:solidFill>
                  <a:srgbClr val="38383C"/>
                </a:solidFill>
              </a:rPr>
              <a:t>Photo credit: St Edmund's, Wolverhampton</a:t>
            </a:r>
          </a:p>
        </p:txBody>
      </p:sp>
      <p:sp>
        <p:nvSpPr>
          <p:cNvPr id="4" name="Slide Number Placeholder 3">
            <a:extLst>
              <a:ext uri="{FF2B5EF4-FFF2-40B4-BE49-F238E27FC236}">
                <a16:creationId xmlns:a16="http://schemas.microsoft.com/office/drawing/2014/main" id="{6993D42F-B5B2-D445-64D6-ECF307661686}"/>
              </a:ext>
            </a:extLst>
          </p:cNvPr>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191910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1BA73-1121-2B35-DB17-FF9B5B9F1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1D646-1822-68DF-2809-A5C43B391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A5D3A-FEB9-E31A-7397-864259AB49F8}"/>
              </a:ext>
            </a:extLst>
          </p:cNvPr>
          <p:cNvSpPr>
            <a:spLocks noGrp="1"/>
          </p:cNvSpPr>
          <p:nvPr>
            <p:ph type="body" idx="1"/>
          </p:nvPr>
        </p:nvSpPr>
        <p:spPr/>
        <p:txBody>
          <a:bodyPr/>
          <a:lstStyle/>
          <a:p>
            <a:r>
              <a:rPr lang="en-US">
                <a:solidFill>
                  <a:srgbClr val="000000"/>
                </a:solidFill>
              </a:rPr>
              <a:t>Writing a letter</a:t>
            </a:r>
          </a:p>
          <a:p>
            <a:r>
              <a:rPr lang="en-US"/>
              <a:t>Photo credit: Stock images</a:t>
            </a:r>
          </a:p>
        </p:txBody>
      </p:sp>
      <p:sp>
        <p:nvSpPr>
          <p:cNvPr id="4" name="Slide Number Placeholder 3">
            <a:extLst>
              <a:ext uri="{FF2B5EF4-FFF2-40B4-BE49-F238E27FC236}">
                <a16:creationId xmlns:a16="http://schemas.microsoft.com/office/drawing/2014/main" id="{334F19CB-AB81-F216-9DD9-51C13FD75CC0}"/>
              </a:ext>
            </a:extLst>
          </p:cNvPr>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121971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Lending a hand</a:t>
            </a:r>
          </a:p>
          <a:p>
            <a:r>
              <a:rPr lang="en-US">
                <a:highlight>
                  <a:srgbClr val="F4F4F5"/>
                </a:highlight>
              </a:rPr>
              <a:t>Photo credit: Remi Walle on </a:t>
            </a:r>
            <a:r>
              <a:rPr lang="en-US" err="1">
                <a:highlight>
                  <a:srgbClr val="F4F4F5"/>
                </a:highlight>
              </a:rPr>
              <a:t>Unsplash</a:t>
            </a:r>
            <a:endParaRPr lang="en-US" err="1"/>
          </a:p>
        </p:txBody>
      </p:sp>
      <p:sp>
        <p:nvSpPr>
          <p:cNvPr id="4" name="Slide Number Placeholder 3"/>
          <p:cNvSpPr>
            <a:spLocks noGrp="1"/>
          </p:cNvSpPr>
          <p:nvPr>
            <p:ph type="sldNum" sz="quarter" idx="5"/>
          </p:nvPr>
        </p:nvSpPr>
        <p:spPr/>
        <p:txBody>
          <a:bodyPr/>
          <a:lstStyle/>
          <a:p>
            <a:fld id="{467C0A84-E356-4051-98B9-B29298D6E6F5}" type="slidenum">
              <a:rPr lang="en-GB" smtClean="0"/>
              <a:t>15</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Sad child</a:t>
            </a:r>
          </a:p>
          <a:p>
            <a:pPr>
              <a:defRPr/>
            </a:pPr>
            <a:r>
              <a:rPr lang="en-GB">
                <a:highlight>
                  <a:srgbClr val="F4F4F5"/>
                </a:highlight>
              </a:rPr>
              <a:t>Photo credit: Stock image</a:t>
            </a:r>
          </a:p>
          <a:p>
            <a:pPr>
              <a:defRPr/>
            </a:pPr>
            <a:endParaRPr lang="en-GB">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ighlight>
                  <a:srgbClr val="F4F4F5"/>
                </a:highlight>
              </a:rPr>
              <a:t>Comfort</a:t>
            </a:r>
          </a:p>
          <a:p>
            <a:r>
              <a:rPr lang="en-GB">
                <a:highlight>
                  <a:srgbClr val="F4F4F5"/>
                </a:highlight>
                <a:ea typeface="Calibri"/>
                <a:cs typeface="Calibri"/>
              </a:rPr>
              <a:t>Photo credit: Annie Spratt on </a:t>
            </a:r>
            <a:r>
              <a:rPr lang="en-GB" err="1">
                <a:highlight>
                  <a:srgbClr val="F4F4F5"/>
                </a:highlight>
                <a:ea typeface="Calibri"/>
                <a:cs typeface="Calibri"/>
              </a:rPr>
              <a:t>Unsplash</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A farmer pulls his cows with a yoke</a:t>
            </a:r>
          </a:p>
          <a:p>
            <a:r>
              <a:rPr lang="en-US">
                <a:solidFill>
                  <a:srgbClr val="000000"/>
                </a:solidFill>
                <a:highlight>
                  <a:srgbClr val="F4F4F5"/>
                </a:highlight>
              </a:rPr>
              <a:t>Photo credit: Paul Jai on </a:t>
            </a:r>
            <a:r>
              <a:rPr lang="en-US" err="1">
                <a:solidFill>
                  <a:srgbClr val="000000"/>
                </a:solidFill>
                <a:highlight>
                  <a:srgbClr val="F4F4F5"/>
                </a:highlight>
              </a:rPr>
              <a:t>Unsplash</a:t>
            </a:r>
            <a:endParaRPr lang="en-US" err="1"/>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Praying</a:t>
            </a:r>
          </a:p>
          <a:p>
            <a:r>
              <a:rPr lang="en-GB">
                <a:highlight>
                  <a:srgbClr val="F4F4F5"/>
                </a:highlight>
              </a:rPr>
              <a:t>Photo credit: Carlos Magno on </a:t>
            </a:r>
            <a:r>
              <a:rPr lang="en-GB" err="1">
                <a:highlight>
                  <a:srgbClr val="F4F4F5"/>
                </a:highlight>
              </a:rPr>
              <a:t>Unsplash</a:t>
            </a:r>
            <a:endParaRPr lang="en-GB">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Romero Cross</a:t>
            </a:r>
            <a:endParaRPr lang="en-GB" i="1">
              <a:highlight>
                <a:srgbClr val="F4F4F5"/>
              </a:highlight>
            </a:endParaRPr>
          </a:p>
          <a:p>
            <a:r>
              <a:rPr lang="en-US">
                <a:highlight>
                  <a:srgbClr val="F4F4F5"/>
                </a:highlight>
              </a:rPr>
              <a:t>Photo credit: CAFOD</a:t>
            </a:r>
            <a:endParaRPr lang="en-US"/>
          </a:p>
          <a:p>
            <a:endParaRPr lang="en-US">
              <a:solidFill>
                <a:srgbClr val="000000"/>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Hug</a:t>
            </a:r>
          </a:p>
          <a:p>
            <a:r>
              <a:rPr lang="en-US">
                <a:highlight>
                  <a:srgbClr val="F4F4F5"/>
                </a:highlight>
              </a:rPr>
              <a:t>Photo credit: Stock image</a:t>
            </a:r>
            <a:endParaRPr lang="en-US"/>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114729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02/07/2026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02/07/2026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02/07/2026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s://assets.ctfassets.net/vy3axnuecuwj/262c98d90af6eec15147a24edf0ca00ea9ba1f50d887abd5e2a302d745b64365/0ea8955925db3f31a8dcdacf8abe64c6/Childrens_liturgy_Fourteenth_Sunday_in_Ordinary_Time_A4_2026_v1.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hyperlink" Target="https://cafod.org.uk/education/primary-teaching-resourc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orldgifts.cafod.org.uk/pages/schools" TargetMode="External"/><Relationship Id="rId7" Type="http://schemas.openxmlformats.org/officeDocument/2006/relationships/image" Target="../media/image24.jpg"/><Relationship Id="rId2" Type="http://schemas.openxmlformats.org/officeDocument/2006/relationships/hyperlink" Target="https://cafod.org.uk/education/emergency-resources-schools" TargetMode="Externa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s://cafod.org.uk/jubilee-schools/ways-to-take-ac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1055067" y="1947986"/>
            <a:ext cx="3100631" cy="1211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solidFill>
                <a:latin typeface="Montserrat school"/>
                <a:cs typeface="Times New Roman"/>
              </a:rPr>
              <a:t>What will you do to help someone who is finding life difficult, who is tired or struggling?</a:t>
            </a:r>
            <a:endParaRPr lang="en-US">
              <a:solidFill>
                <a:schemeClr val="tx1"/>
              </a:solidFill>
            </a:endParaRPr>
          </a:p>
        </p:txBody>
      </p:sp>
      <p:pic>
        <p:nvPicPr>
          <p:cNvPr id="2" name="Picture Placeholder 1" descr="Two people holding hands walking on a dirt path&#10;&#10;AI-generated content may be incorrect.">
            <a:extLst>
              <a:ext uri="{FF2B5EF4-FFF2-40B4-BE49-F238E27FC236}">
                <a16:creationId xmlns:a16="http://schemas.microsoft.com/office/drawing/2014/main" id="{EB6DB683-42A3-01EB-F6EE-B12955E5AE16}"/>
              </a:ext>
            </a:extLst>
          </p:cNvPr>
          <p:cNvPicPr>
            <a:picLocks noGrp="1" noChangeAspect="1"/>
          </p:cNvPicPr>
          <p:nvPr>
            <p:ph type="pic" sz="quarter" idx="10"/>
          </p:nvPr>
        </p:nvPicPr>
        <p:blipFill>
          <a:blip r:embed="rId3"/>
          <a:srcRect l="13319" r="13319"/>
          <a:stretch/>
        </p:blipFill>
        <p:spPr>
          <a:xfrm>
            <a:off x="4043943"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4725-6759-EBD4-2728-82EF4AAFEE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5594E-9D4A-32CA-9D81-C7277756A0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1E0DD5-C023-B12A-F868-10A3315F7057}"/>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013BC8C1-709D-8C95-CD63-0777CCF9186D}"/>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A49C43F9-6D98-C96D-887F-94C35AFA3540}"/>
              </a:ext>
            </a:extLst>
          </p:cNvPr>
          <p:cNvSpPr txBox="1"/>
          <p:nvPr/>
        </p:nvSpPr>
        <p:spPr>
          <a:xfrm>
            <a:off x="4537733" y="999116"/>
            <a:ext cx="4395221" cy="5247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highlight>
                  <a:srgbClr val="FFFFFF"/>
                </a:highlight>
                <a:latin typeface="Montserrat school"/>
                <a:cs typeface="Times New Roman"/>
              </a:rPr>
              <a:t>There are many ways we can do this. Here are some that we’ve thought of:</a:t>
            </a:r>
            <a:endParaRPr lang="en-US">
              <a:latin typeface="Montserrat school"/>
            </a:endParaRPr>
          </a:p>
          <a:p>
            <a:pPr algn="l"/>
            <a:endParaRPr lang="en-US">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Perhaps you could pray for people who are poor, sick, lonely or sad.</a:t>
            </a:r>
            <a:endParaRPr lang="en-US">
              <a:latin typeface="Montserrat school"/>
            </a:endParaRPr>
          </a:p>
          <a:p>
            <a:pPr algn="l"/>
            <a:endParaRPr lang="en-US">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You could fundraise for or donate some money to CAFOD. This will support people living in poverty around the world as they work to build a better future.</a:t>
            </a:r>
            <a:endParaRPr lang="en-US">
              <a:latin typeface="Montserrat school"/>
            </a:endParaRPr>
          </a:p>
          <a:p>
            <a:pPr algn="l"/>
            <a:endParaRPr lang="en-US">
              <a:highlight>
                <a:srgbClr val="FFFFFF"/>
              </a:highlight>
              <a:latin typeface="Montserrat school"/>
              <a:cs typeface="Times New Roman"/>
            </a:endParaRPr>
          </a:p>
          <a:p>
            <a:pPr algn="l"/>
            <a:endParaRPr lang="en-US">
              <a:solidFill>
                <a:srgbClr val="000000"/>
              </a:solidFill>
              <a:highlight>
                <a:srgbClr val="FFFFFF"/>
              </a:highlight>
              <a:latin typeface="Century Gothic"/>
              <a:cs typeface="Times New Roman"/>
            </a:endParaRPr>
          </a:p>
          <a:p>
            <a:pPr algn="l"/>
            <a:endParaRPr lang="en-US">
              <a:solidFill>
                <a:srgbClr val="000000"/>
              </a:solidFill>
              <a:highlight>
                <a:srgbClr val="FFFFFF"/>
              </a:highlight>
              <a:latin typeface="Century Gothic"/>
              <a:cs typeface="Times New Roman"/>
            </a:endParaRPr>
          </a:p>
          <a:p>
            <a:pPr algn="l"/>
            <a:endParaRPr lang="en-GB">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endParaRPr>
          </a:p>
          <a:p>
            <a:pPr algn="l"/>
            <a:endParaRPr lang="en-GB">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3" name="Picture 2" descr="A table with a book and a teddy bear&#10;&#10;AI-generated content may be incorrect.">
            <a:extLst>
              <a:ext uri="{FF2B5EF4-FFF2-40B4-BE49-F238E27FC236}">
                <a16:creationId xmlns:a16="http://schemas.microsoft.com/office/drawing/2014/main" id="{07B875EE-912E-5BDD-DD98-AE592384DA0F}"/>
              </a:ext>
            </a:extLst>
          </p:cNvPr>
          <p:cNvPicPr>
            <a:picLocks noChangeAspect="1"/>
          </p:cNvPicPr>
          <p:nvPr/>
        </p:nvPicPr>
        <p:blipFill>
          <a:blip r:embed="rId3"/>
          <a:srcRect r="3916"/>
          <a:stretch>
            <a:fillRect/>
          </a:stretch>
        </p:blipFill>
        <p:spPr>
          <a:xfrm>
            <a:off x="-287112" y="1001486"/>
            <a:ext cx="4609991" cy="3233058"/>
          </a:xfrm>
          <a:prstGeom prst="rect">
            <a:avLst/>
          </a:prstGeom>
        </p:spPr>
      </p:pic>
    </p:spTree>
    <p:extLst>
      <p:ext uri="{BB962C8B-B14F-4D97-AF65-F5344CB8AC3E}">
        <p14:creationId xmlns:p14="http://schemas.microsoft.com/office/powerpoint/2010/main" val="207167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806AB-4A57-92B2-E60E-52B538879B1C}"/>
            </a:ext>
          </a:extLst>
        </p:cNvPr>
        <p:cNvGrpSpPr/>
        <p:nvPr/>
      </p:nvGrpSpPr>
      <p:grpSpPr>
        <a:xfrm>
          <a:off x="0" y="0"/>
          <a:ext cx="0" cy="0"/>
          <a:chOff x="0" y="0"/>
          <a:chExt cx="0" cy="0"/>
        </a:xfrm>
      </p:grpSpPr>
      <p:pic>
        <p:nvPicPr>
          <p:cNvPr id="8" name="Picture 7" descr="A group of children holding a banner&#10;&#10;AI-generated content may be incorrect.">
            <a:extLst>
              <a:ext uri="{FF2B5EF4-FFF2-40B4-BE49-F238E27FC236}">
                <a16:creationId xmlns:a16="http://schemas.microsoft.com/office/drawing/2014/main" id="{A0E67A84-5133-9E3C-2810-FA15639ACFB7}"/>
              </a:ext>
            </a:extLst>
          </p:cNvPr>
          <p:cNvPicPr>
            <a:picLocks noChangeAspect="1"/>
          </p:cNvPicPr>
          <p:nvPr/>
        </p:nvPicPr>
        <p:blipFill>
          <a:blip r:embed="rId3"/>
          <a:stretch>
            <a:fillRect/>
          </a:stretch>
        </p:blipFill>
        <p:spPr>
          <a:xfrm rot="780000">
            <a:off x="27947" y="598714"/>
            <a:ext cx="2986661" cy="1997529"/>
          </a:xfrm>
          <a:prstGeom prst="rect">
            <a:avLst/>
          </a:prstGeom>
        </p:spPr>
      </p:pic>
      <p:pic>
        <p:nvPicPr>
          <p:cNvPr id="3" name="Picture 2" descr="A group of children posing for a photo&#10;&#10;AI-generated content may be incorrect.">
            <a:extLst>
              <a:ext uri="{FF2B5EF4-FFF2-40B4-BE49-F238E27FC236}">
                <a16:creationId xmlns:a16="http://schemas.microsoft.com/office/drawing/2014/main" id="{F7E97088-6430-559A-FF5F-45FA19F93772}"/>
              </a:ext>
            </a:extLst>
          </p:cNvPr>
          <p:cNvPicPr>
            <a:picLocks noChangeAspect="1"/>
          </p:cNvPicPr>
          <p:nvPr/>
        </p:nvPicPr>
        <p:blipFill>
          <a:blip r:embed="rId4"/>
          <a:srcRect l="13169" t="7394" r="6700" b="-135"/>
          <a:stretch>
            <a:fillRect/>
          </a:stretch>
        </p:blipFill>
        <p:spPr>
          <a:xfrm rot="21060000">
            <a:off x="3150557" y="610289"/>
            <a:ext cx="2642283" cy="1972227"/>
          </a:xfrm>
          <a:prstGeom prst="rect">
            <a:avLst/>
          </a:prstGeom>
        </p:spPr>
      </p:pic>
      <p:pic>
        <p:nvPicPr>
          <p:cNvPr id="9" name="Picture 8" descr="A group of people holding boxes of food&#10;&#10;AI-generated content may be incorrect.">
            <a:extLst>
              <a:ext uri="{FF2B5EF4-FFF2-40B4-BE49-F238E27FC236}">
                <a16:creationId xmlns:a16="http://schemas.microsoft.com/office/drawing/2014/main" id="{5979886B-F49F-E969-0DA4-4FDDD7A810D5}"/>
              </a:ext>
            </a:extLst>
          </p:cNvPr>
          <p:cNvPicPr>
            <a:picLocks noChangeAspect="1"/>
          </p:cNvPicPr>
          <p:nvPr/>
        </p:nvPicPr>
        <p:blipFill>
          <a:blip r:embed="rId5"/>
          <a:srcRect l="8469" r="-8321" b="293"/>
          <a:stretch>
            <a:fillRect/>
          </a:stretch>
        </p:blipFill>
        <p:spPr>
          <a:xfrm rot="420000">
            <a:off x="5826069" y="968017"/>
            <a:ext cx="3646727" cy="1846773"/>
          </a:xfrm>
          <a:prstGeom prst="rect">
            <a:avLst/>
          </a:prstGeom>
        </p:spPr>
      </p:pic>
      <p:sp>
        <p:nvSpPr>
          <p:cNvPr id="4" name="Footer Placeholder 3">
            <a:extLst>
              <a:ext uri="{FF2B5EF4-FFF2-40B4-BE49-F238E27FC236}">
                <a16:creationId xmlns:a16="http://schemas.microsoft.com/office/drawing/2014/main" id="{1AD72891-66C3-4F3C-2FAA-EFD7DFD461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0CBCCD-9F03-38FD-94C6-A66AEAE13E38}"/>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587505BA-78E7-7F26-F46F-82F242AE6541}"/>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4145593C-5141-10B7-6AC8-FB1F5F609FEA}"/>
              </a:ext>
            </a:extLst>
          </p:cNvPr>
          <p:cNvSpPr txBox="1"/>
          <p:nvPr/>
        </p:nvSpPr>
        <p:spPr>
          <a:xfrm>
            <a:off x="96362" y="3029303"/>
            <a:ext cx="8950889" cy="3585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highlight>
                  <a:srgbClr val="FFFFFF"/>
                </a:highlight>
                <a:latin typeface="Montserrat school"/>
                <a:cs typeface="Times New Roman"/>
              </a:rPr>
              <a:t>Lots of schools across England and Wales have raised money for CAFOD. </a:t>
            </a:r>
            <a:endParaRPr lang="en-US"/>
          </a:p>
          <a:p>
            <a:pPr algn="l"/>
            <a:endParaRPr lang="en-US">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Pupils at St </a:t>
            </a:r>
            <a:r>
              <a:rPr lang="en-US" err="1">
                <a:solidFill>
                  <a:srgbClr val="000000"/>
                </a:solidFill>
                <a:highlight>
                  <a:srgbClr val="FFFFFF"/>
                </a:highlight>
                <a:latin typeface="Montserrat school"/>
                <a:cs typeface="Times New Roman"/>
              </a:rPr>
              <a:t>Edumund</a:t>
            </a:r>
            <a:r>
              <a:rPr lang="en-US">
                <a:solidFill>
                  <a:srgbClr val="000000"/>
                </a:solidFill>
                <a:highlight>
                  <a:srgbClr val="FFFFFF"/>
                </a:highlight>
                <a:latin typeface="Montserrat school"/>
                <a:cs typeface="Times New Roman"/>
              </a:rPr>
              <a:t> Arrowsmith walked, ran and jumped their way round the Big Lent Walk; St Chad's baked some delicious-looking treats for their cake sale; And another St Edmund's set up a tasty take-away with their Samosa Friday! What could you do?</a:t>
            </a:r>
          </a:p>
          <a:p>
            <a:pPr algn="l"/>
            <a:endParaRPr lang="en-US">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Century Gothic"/>
              <a:cs typeface="Times New Roman"/>
            </a:endParaRPr>
          </a:p>
          <a:p>
            <a:pPr algn="l"/>
            <a:endParaRPr lang="en-US">
              <a:solidFill>
                <a:srgbClr val="000000"/>
              </a:solidFill>
              <a:highlight>
                <a:srgbClr val="FFFFFF"/>
              </a:highlight>
              <a:latin typeface="Century Gothic"/>
              <a:cs typeface="Times New Roman"/>
            </a:endParaRPr>
          </a:p>
          <a:p>
            <a:pPr algn="l"/>
            <a:endParaRPr lang="en-GB">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endParaRPr>
          </a:p>
          <a:p>
            <a:pPr algn="l"/>
            <a:endParaRPr lang="en-GB">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spTree>
    <p:extLst>
      <p:ext uri="{BB962C8B-B14F-4D97-AF65-F5344CB8AC3E}">
        <p14:creationId xmlns:p14="http://schemas.microsoft.com/office/powerpoint/2010/main" val="3982974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BFBAE-F7AE-AD5B-DE9B-7C0F263B88F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C8D24C-7AAD-2E94-1D96-657165F459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82ECE3-A2AF-36BB-4851-89A8D8AC9139}"/>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A5E04DFA-6B8F-4A36-E12F-C307EC7DB8F9}"/>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C48E9FC2-A660-A337-70C0-766E3F5A0E0C}"/>
              </a:ext>
            </a:extLst>
          </p:cNvPr>
          <p:cNvSpPr txBox="1"/>
          <p:nvPr/>
        </p:nvSpPr>
        <p:spPr>
          <a:xfrm>
            <a:off x="4222048" y="814059"/>
            <a:ext cx="4792547"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highlight>
                  <a:srgbClr val="FFFFFF"/>
                </a:highlight>
                <a:latin typeface="Montserrat school"/>
                <a:cs typeface="Times New Roman"/>
              </a:rPr>
              <a:t>You could take food to your local food bank to help those in your area who are struggling to get enough to eat. </a:t>
            </a:r>
            <a:endParaRPr lang="en-US">
              <a:solidFill>
                <a:srgbClr val="000000"/>
              </a:solidFill>
              <a:latin typeface="Montserrat school"/>
              <a:cs typeface="Times New Roman"/>
            </a:endParaRPr>
          </a:p>
          <a:p>
            <a:pPr algn="l"/>
            <a:endParaRPr lang="en-US">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You could help your grown ups with jobs around the house if they are tired. </a:t>
            </a:r>
            <a:endParaRPr lang="en-US">
              <a:solidFill>
                <a:srgbClr val="000000"/>
              </a:solidFill>
              <a:latin typeface="Montserrat school"/>
              <a:cs typeface="Times New Roman"/>
            </a:endParaRPr>
          </a:p>
          <a:p>
            <a:pPr algn="l"/>
            <a:endParaRPr lang="en-US">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You could send a postcard to someone you know who is sad to cheer them up.</a:t>
            </a:r>
            <a:endParaRPr lang="en-US">
              <a:highlight>
                <a:srgbClr val="FFFFFF"/>
              </a:highlight>
              <a:latin typeface="Montserrat school"/>
              <a:cs typeface="Times New Roman"/>
            </a:endParaRPr>
          </a:p>
          <a:p>
            <a:pPr algn="l"/>
            <a:endParaRPr lang="en-US">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What other ways of helping can you think of? And what will you do when you are finding things hard?</a:t>
            </a:r>
            <a:endParaRPr lang="en-US">
              <a:latin typeface="Montserrat school"/>
            </a:endParaRPr>
          </a:p>
          <a:p>
            <a:pPr algn="l"/>
            <a:endParaRPr lang="en-US">
              <a:solidFill>
                <a:srgbClr val="000000"/>
              </a:solidFill>
              <a:highlight>
                <a:srgbClr val="FFFFFF"/>
              </a:highlight>
              <a:latin typeface="Century Gothic"/>
              <a:cs typeface="Times New Roman"/>
            </a:endParaRPr>
          </a:p>
          <a:p>
            <a:pPr algn="l"/>
            <a:endParaRPr lang="en-GB">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endParaRPr>
          </a:p>
          <a:p>
            <a:pPr algn="l"/>
            <a:endParaRPr lang="en-GB">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9" name="Picture 8" descr="A person writing on a card&#10;&#10;AI-generated content may be incorrect.">
            <a:extLst>
              <a:ext uri="{FF2B5EF4-FFF2-40B4-BE49-F238E27FC236}">
                <a16:creationId xmlns:a16="http://schemas.microsoft.com/office/drawing/2014/main" id="{010A4303-B7CB-1D17-8EE8-E7C2394E3A38}"/>
              </a:ext>
            </a:extLst>
          </p:cNvPr>
          <p:cNvPicPr>
            <a:picLocks noChangeAspect="1"/>
          </p:cNvPicPr>
          <p:nvPr/>
        </p:nvPicPr>
        <p:blipFill>
          <a:blip r:embed="rId3"/>
          <a:srcRect t="3542" r="-210" b="-158"/>
          <a:stretch>
            <a:fillRect/>
          </a:stretch>
        </p:blipFill>
        <p:spPr>
          <a:xfrm>
            <a:off x="-1135355" y="998343"/>
            <a:ext cx="5198983" cy="3333990"/>
          </a:xfrm>
          <a:prstGeom prst="rect">
            <a:avLst/>
          </a:prstGeom>
        </p:spPr>
      </p:pic>
    </p:spTree>
    <p:extLst>
      <p:ext uri="{BB962C8B-B14F-4D97-AF65-F5344CB8AC3E}">
        <p14:creationId xmlns:p14="http://schemas.microsoft.com/office/powerpoint/2010/main" val="1115636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a:latin typeface="Montserrat school"/>
              </a:rPr>
              <a:t>We pray for all members of our global family who are poor or finding life difficult:</a:t>
            </a:r>
            <a:r>
              <a:rPr lang="en-US" sz="1600">
                <a:solidFill>
                  <a:srgbClr val="A2C617"/>
                </a:solidFill>
                <a:latin typeface="Montserrat school"/>
                <a:ea typeface="Calibri"/>
                <a:cs typeface="Times New Roman"/>
              </a:rPr>
              <a:t> </a:t>
            </a:r>
            <a:endParaRPr lang="en-US">
              <a:solidFill>
                <a:schemeClr val="bg1"/>
              </a:solidFill>
              <a:latin typeface="Montserrat ExtraBold"/>
              <a:ea typeface="Calibri"/>
              <a:cs typeface="Times New Roman"/>
            </a:endParaRPr>
          </a:p>
          <a:p>
            <a:pPr marL="0" indent="0">
              <a:buNone/>
            </a:pPr>
            <a:r>
              <a:rPr lang="en-GB" sz="1600">
                <a:solidFill>
                  <a:schemeClr val="bg1"/>
                </a:solidFill>
                <a:latin typeface="Montserrat school"/>
                <a:ea typeface="Calibri"/>
                <a:cs typeface="Times New Roman"/>
              </a:rPr>
              <a:t>may they know that they are not alone and that they find the practical support they need.</a:t>
            </a:r>
          </a:p>
          <a:p>
            <a:pPr marL="0" indent="0">
              <a:buNone/>
            </a:pPr>
            <a:r>
              <a:rPr lang="en-GB" sz="1600">
                <a:solidFill>
                  <a:schemeClr val="bg1"/>
                </a:solidFill>
                <a:latin typeface="Montserrat school"/>
                <a:ea typeface="Calibri"/>
                <a:cs typeface="Times New Roman"/>
              </a:rPr>
              <a:t>Lord 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a:latin typeface="Century Gothic"/>
              </a:rPr>
              <a:t> </a:t>
            </a:r>
            <a:endParaRPr lang="en-US" sz="1600">
              <a:latin typeface="Century Gothic" panose="020B0502020202020204" pitchFamily="34" charset="0"/>
            </a:endParaRPr>
          </a:p>
          <a:p>
            <a:pPr marL="0" indent="0">
              <a:buNone/>
            </a:pPr>
            <a:endParaRPr lang="en-US" sz="1600">
              <a:latin typeface="Montserrat school"/>
              <a:cs typeface="Times New Roman"/>
            </a:endParaRPr>
          </a:p>
          <a:p>
            <a:pPr marL="0" indent="0">
              <a:buNone/>
            </a:pPr>
            <a:r>
              <a:rPr lang="en-US" sz="1600">
                <a:latin typeface="Montserrat school"/>
                <a:cs typeface="Times New Roman"/>
              </a:rPr>
              <a:t>We pray for our parish, families and friends:</a:t>
            </a:r>
            <a:r>
              <a:rPr lang="en-US" sz="1600">
                <a:solidFill>
                  <a:srgbClr val="A2C617"/>
                </a:solidFill>
                <a:latin typeface="Montserrat school"/>
                <a:cs typeface="Times New Roman"/>
              </a:rPr>
              <a:t> </a:t>
            </a:r>
            <a:endParaRPr lang="en-US" sz="1600">
              <a:solidFill>
                <a:srgbClr val="FFFFFF"/>
              </a:solidFill>
              <a:latin typeface="Montserrat school"/>
              <a:cs typeface="Times New Roman"/>
            </a:endParaRPr>
          </a:p>
          <a:p>
            <a:pPr marL="0" indent="0">
              <a:buNone/>
            </a:pPr>
            <a:r>
              <a:rPr lang="en-US" sz="1600">
                <a:solidFill>
                  <a:schemeClr val="bg1"/>
                </a:solidFill>
                <a:latin typeface="Montserrat school"/>
                <a:cs typeface="Times New Roman"/>
              </a:rPr>
              <a:t>that we may love one another and be there to help and comfort one another in difficult times.    </a:t>
            </a:r>
          </a:p>
          <a:p>
            <a:pPr marL="0" indent="0">
              <a:buNone/>
            </a:pPr>
            <a:r>
              <a:rPr lang="en-US" sz="1600">
                <a:solidFill>
                  <a:schemeClr val="bg1"/>
                </a:solidFill>
                <a:latin typeface="Montserrat school"/>
                <a:cs typeface="Times New Roman"/>
              </a:rPr>
              <a:t>Lord in your mercy...</a:t>
            </a:r>
          </a:p>
          <a:p>
            <a:pPr marL="0" indent="0">
              <a:buNone/>
            </a:pPr>
            <a:endParaRPr lang="en-US" sz="1600">
              <a:solidFill>
                <a:srgbClr val="FF0000"/>
              </a:solidFill>
              <a:latin typeface="Century Gothic"/>
            </a:endParaRPr>
          </a:p>
          <a:p>
            <a:pPr marL="121920" indent="-121920"/>
            <a:endParaRPr lang="en-US" sz="1600">
              <a:solidFill>
                <a:srgbClr val="FF0000"/>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62275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Montserrat school"/>
              </a:rPr>
              <a:t>We pray for the Church throughout the world: </a:t>
            </a:r>
            <a:r>
              <a:rPr lang="en-GB" sz="1600">
                <a:solidFill>
                  <a:schemeClr val="bg1"/>
                </a:solidFill>
                <a:latin typeface="Montserrat school"/>
              </a:rPr>
              <a:t> </a:t>
            </a:r>
            <a:endParaRPr lang="en-US" sz="1600">
              <a:solidFill>
                <a:schemeClr val="bg1"/>
              </a:solidFill>
              <a:latin typeface="Montserrat school"/>
            </a:endParaRPr>
          </a:p>
          <a:p>
            <a:pPr marL="0" indent="0">
              <a:buNone/>
            </a:pPr>
            <a:r>
              <a:rPr lang="en-GB" sz="1600">
                <a:solidFill>
                  <a:schemeClr val="bg1"/>
                </a:solidFill>
                <a:latin typeface="Montserrat school"/>
              </a:rPr>
              <a:t>that it may follow Christ's example of loving care for all those who are in need.</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Montserrat school"/>
              <a:cs typeface="Times New Roman"/>
            </a:endParaRPr>
          </a:p>
          <a:p>
            <a:pPr marL="0" indent="0">
              <a:buNone/>
            </a:pPr>
            <a:endParaRPr lang="en-US" sz="1600">
              <a:solidFill>
                <a:srgbClr val="A2C617"/>
              </a:solidFill>
              <a:latin typeface="Montserrat school"/>
              <a:cs typeface="Times New Roman"/>
            </a:endParaRPr>
          </a:p>
          <a:p>
            <a:pPr marL="0" indent="0">
              <a:buNone/>
            </a:pPr>
            <a:endParaRPr lang="en-US" sz="1600">
              <a:solidFill>
                <a:srgbClr val="A2C617"/>
              </a:solidFill>
              <a:latin typeface="Montserrat school"/>
              <a:cs typeface="Times New Roman"/>
            </a:endParaRPr>
          </a:p>
          <a:p>
            <a:pPr marL="0" indent="0">
              <a:buNone/>
            </a:pPr>
            <a:endParaRPr lang="en-US" sz="1600">
              <a:solidFill>
                <a:srgbClr val="A2C617"/>
              </a:solidFill>
              <a:latin typeface="Montserrat school"/>
              <a:cs typeface="Times New Roman"/>
            </a:endParaRPr>
          </a:p>
          <a:p>
            <a:pPr marL="0" indent="0">
              <a:buNone/>
            </a:pPr>
            <a:endParaRPr lang="en-US" sz="1600">
              <a:solidFill>
                <a:srgbClr val="A2C617"/>
              </a:solidFill>
              <a:latin typeface="Montserrat school"/>
              <a:cs typeface="Times New Roman"/>
            </a:endParaRPr>
          </a:p>
          <a:p>
            <a:pPr marL="0" indent="0">
              <a:buNone/>
            </a:pPr>
            <a:r>
              <a:rPr lang="en-US" sz="1600">
                <a:solidFill>
                  <a:srgbClr val="A2C617"/>
                </a:solidFill>
                <a:latin typeface="Montserrat school"/>
                <a:cs typeface="Times New Roman"/>
              </a:rPr>
              <a:t>God of all:</a:t>
            </a:r>
            <a:r>
              <a:rPr lang="en-US" sz="1600">
                <a:solidFill>
                  <a:schemeClr val="bg1"/>
                </a:solidFill>
                <a:latin typeface="Montserrat school"/>
                <a:cs typeface="Times New Roman"/>
              </a:rPr>
              <a:t> be there for us when we find things hard. Strengthen us as we help each other, so that all people may have hope for the future. Amen.</a:t>
            </a:r>
            <a:endParaRPr lang="en-US" sz="160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62994" y="1419866"/>
            <a:ext cx="3283325" cy="17312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GB">
              <a:solidFill>
                <a:schemeClr val="tx1"/>
              </a:solidFill>
              <a:latin typeface="Montserrat school"/>
              <a:cs typeface="Times New Roman"/>
            </a:endParaRPr>
          </a:p>
          <a:p>
            <a:endParaRPr lang="en-GB">
              <a:solidFill>
                <a:schemeClr val="tx1"/>
              </a:solidFill>
              <a:latin typeface="Montserrat school"/>
              <a:cs typeface="Times New Roman"/>
            </a:endParaRPr>
          </a:p>
          <a:p>
            <a:r>
              <a:rPr lang="en-US">
                <a:solidFill>
                  <a:schemeClr val="tx1"/>
                </a:solidFill>
                <a:latin typeface="Montserrat school"/>
                <a:cs typeface="Times New Roman"/>
              </a:rPr>
              <a:t>What will you do this week to help someone who is finding life difficult, who is tired or struggling? </a:t>
            </a:r>
          </a:p>
        </p:txBody>
      </p:sp>
      <p:pic>
        <p:nvPicPr>
          <p:cNvPr id="2" name="Picture 1" descr="A person touching their hands&#10;&#10;AI-generated content may be incorrect.">
            <a:extLst>
              <a:ext uri="{FF2B5EF4-FFF2-40B4-BE49-F238E27FC236}">
                <a16:creationId xmlns:a16="http://schemas.microsoft.com/office/drawing/2014/main" id="{9884E6FA-7ABE-5251-6E5E-40B21BC86A5C}"/>
              </a:ext>
            </a:extLst>
          </p:cNvPr>
          <p:cNvPicPr>
            <a:picLocks noChangeAspect="1"/>
          </p:cNvPicPr>
          <p:nvPr/>
        </p:nvPicPr>
        <p:blipFill>
          <a:blip r:embed="rId4"/>
          <a:stretch>
            <a:fillRect/>
          </a:stretch>
        </p:blipFill>
        <p:spPr>
          <a:xfrm>
            <a:off x="3976648" y="974272"/>
            <a:ext cx="4750333" cy="3189513"/>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38058" y="656128"/>
            <a:ext cx="9066441" cy="4870564"/>
          </a:xfrm>
          <a:prstGeom prst="rect">
            <a:avLst/>
          </a:prstGeom>
          <a:noFill/>
        </p:spPr>
        <p:txBody>
          <a:bodyPr wrap="square" lIns="68580" tIns="34290" rIns="68580" bIns="34290" anchor="t">
            <a:spAutoFit/>
          </a:bodyPr>
          <a:lstStyle/>
          <a:p>
            <a:r>
              <a:rPr lang="en-GB" sz="1500" b="1">
                <a:latin typeface="Montserrat school"/>
              </a:rPr>
              <a:t>Activity suggestions</a:t>
            </a:r>
            <a:endParaRPr lang="en-GB" sz="1500" b="1">
              <a:solidFill>
                <a:srgbClr val="000000"/>
              </a:solidFill>
              <a:latin typeface="Montserrat school"/>
            </a:endParaRPr>
          </a:p>
          <a:p>
            <a:endParaRPr lang="en-GB" sz="1500" b="1">
              <a:latin typeface="Montserrat school"/>
            </a:endParaRPr>
          </a:p>
          <a:p>
            <a:r>
              <a:rPr lang="en-GB" sz="1500">
                <a:latin typeface="Montserrat school"/>
                <a:hlinkClick r:id="rId3"/>
              </a:rPr>
              <a:t>Download the illustration</a:t>
            </a:r>
            <a:endParaRPr lang="en-GB">
              <a:latin typeface="Montserrat school"/>
            </a:endParaRPr>
          </a:p>
          <a:p>
            <a:pPr algn="l"/>
            <a:endParaRPr lang="en-GB" sz="1600">
              <a:latin typeface="Montserrat school"/>
              <a:cs typeface="Times New Roman"/>
            </a:endParaRPr>
          </a:p>
          <a:p>
            <a:pPr algn="l"/>
            <a:r>
              <a:rPr lang="en-GB" sz="1500">
                <a:latin typeface="Montserrat school"/>
                <a:cs typeface="Times New Roman"/>
              </a:rPr>
              <a:t>Encourage the children to colour in the accompanying optional illustration and to write or draw on the back how they will help someone in the week who is struggling.</a:t>
            </a:r>
          </a:p>
          <a:p>
            <a:pPr algn="l"/>
            <a:endParaRPr lang="en-GB" sz="1500">
              <a:latin typeface="Montserrat school"/>
              <a:cs typeface="Times New Roman"/>
            </a:endParaRPr>
          </a:p>
          <a:p>
            <a:pPr algn="l"/>
            <a:r>
              <a:rPr lang="en-GB" sz="1500">
                <a:latin typeface="Montserrat school"/>
                <a:cs typeface="Times New Roman"/>
              </a:rPr>
              <a:t>Invite the children to do a role play in pairs, ask one of them to pretend to be working really hard, to be tired, or to be struggling in some way. Ask the other child to act out what they would do to help and support that person.</a:t>
            </a:r>
            <a:endParaRPr lang="en-GB" sz="1500">
              <a:latin typeface="Montserrat school"/>
            </a:endParaRPr>
          </a:p>
          <a:p>
            <a:pPr algn="l"/>
            <a:endParaRPr lang="en-GB" sz="1500">
              <a:latin typeface="Montserrat school"/>
              <a:cs typeface="Times New Roman"/>
            </a:endParaRPr>
          </a:p>
          <a:p>
            <a:pPr algn="l"/>
            <a:r>
              <a:rPr lang="en-GB" sz="1500">
                <a:latin typeface="Montserrat school"/>
                <a:cs typeface="Times New Roman"/>
              </a:rPr>
              <a:t>Invite the children to write a prayer for the times when they are finding life hard and for all those members of our global family who need some help.</a:t>
            </a:r>
          </a:p>
          <a:p>
            <a:pPr algn="l"/>
            <a:endParaRPr lang="en-GB" sz="1500">
              <a:latin typeface="Montserrat school"/>
              <a:cs typeface="Times New Roman"/>
            </a:endParaRPr>
          </a:p>
          <a:p>
            <a:pPr algn="l"/>
            <a:r>
              <a:rPr lang="en-GB" sz="1500">
                <a:latin typeface="Montserrat school"/>
                <a:cs typeface="Times New Roman"/>
              </a:rPr>
              <a:t>Remind the children to share all that they have heard and thought about today with the people at home. Encourage them to look out for people who are finding life difficult in the next week, and to do all that they can to help and support them.</a:t>
            </a:r>
            <a:endParaRPr lang="en-GB" sz="1500">
              <a:latin typeface="Montserrat school"/>
            </a:endParaRPr>
          </a:p>
          <a:p>
            <a:pPr algn="l"/>
            <a:endParaRPr lang="en-GB" sz="1400">
              <a:latin typeface="Montserrat school"/>
              <a:cs typeface="Times New Roman"/>
            </a:endParaRPr>
          </a:p>
          <a:p>
            <a:pPr algn="l"/>
            <a:r>
              <a:rPr lang="en-GB" sz="1400">
                <a:latin typeface="Montserrat school"/>
                <a:cs typeface="Times New Roman"/>
              </a:rPr>
              <a:t>For more CAFOD ideas and activities, please go to </a:t>
            </a:r>
            <a:r>
              <a:rPr lang="en-GB" sz="1400">
                <a:latin typeface="Montserrat school"/>
                <a:cs typeface="Times New Roman"/>
                <a:hlinkClick r:id="rId4"/>
              </a:rPr>
              <a:t>Primary teaching resources</a:t>
            </a:r>
            <a:endParaRPr lang="en-GB" sz="1400"/>
          </a:p>
          <a:p>
            <a:pPr algn="l"/>
            <a:endParaRPr lang="en-GB" sz="1400">
              <a:latin typeface="Century Gothic"/>
              <a:cs typeface="Times New Roman"/>
            </a:endParaRPr>
          </a:p>
          <a:p>
            <a:pPr algn="l"/>
            <a:endParaRPr lang="en-GB" sz="1400">
              <a:latin typeface="Century Gothic"/>
              <a:cs typeface="Times New Roman"/>
            </a:endParaRPr>
          </a:p>
        </p:txBody>
      </p:sp>
      <p:pic>
        <p:nvPicPr>
          <p:cNvPr id="3" name="Picture 2" descr="A black and white illustration of a person and children&#10;&#10;AI-generated content may be incorrect.">
            <a:extLst>
              <a:ext uri="{FF2B5EF4-FFF2-40B4-BE49-F238E27FC236}">
                <a16:creationId xmlns:a16="http://schemas.microsoft.com/office/drawing/2014/main" id="{8C77DFEC-6544-2D96-0A0E-A75574FE7347}"/>
              </a:ext>
            </a:extLst>
          </p:cNvPr>
          <p:cNvPicPr>
            <a:picLocks noChangeAspect="1"/>
          </p:cNvPicPr>
          <p:nvPr/>
        </p:nvPicPr>
        <p:blipFill>
          <a:blip r:embed="rId5"/>
          <a:stretch>
            <a:fillRect/>
          </a:stretch>
        </p:blipFill>
        <p:spPr>
          <a:xfrm>
            <a:off x="2847825" y="195943"/>
            <a:ext cx="1722963" cy="1246415"/>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83247"/>
            <a:ext cx="2387693" cy="461665"/>
          </a:xfrm>
        </p:spPr>
        <p:txBody>
          <a:bodyPr/>
          <a:lstStyle/>
          <a:p>
            <a:pPr algn="ctr"/>
            <a:r>
              <a:rPr lang="en-US" sz="1200" dirty="0">
                <a:latin typeface="Montserrat school"/>
                <a:hlinkClick r:id="rId2"/>
              </a:rPr>
              <a:t>Fundraise for the Venezuela Earthquake Appeal</a:t>
            </a:r>
            <a:endParaRPr lang="en-US" sz="1200" dirty="0">
              <a:latin typeface="Montserrat school"/>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148749" y="2616617"/>
            <a:ext cx="2796386" cy="178381"/>
          </a:xfrm>
        </p:spPr>
        <p:txBody>
          <a:bodyPr/>
          <a:lstStyle/>
          <a:p>
            <a:pPr algn="ctr"/>
            <a:r>
              <a:rPr lang="en-US">
                <a:latin typeface="Montserrat school"/>
                <a:hlinkClick r:id="rId3"/>
              </a:rPr>
              <a:t>Fundraise for a World Gift</a:t>
            </a:r>
            <a:endParaRPr lang="en-US"/>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a:latin typeface="Montserrat school"/>
                <a:hlinkClick r:id="rId4"/>
              </a:rPr>
              <a:t>Ways to live out your Jubilee Pledge</a:t>
            </a:r>
            <a:endParaRPr lang="en-US">
              <a:latin typeface="Montserrat school"/>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17</a:t>
            </a:fld>
            <a:endParaRPr lang="en-US"/>
          </a:p>
        </p:txBody>
      </p:sp>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5" cstate="print">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6" cstate="print">
            <a:extLst>
              <a:ext uri="{28A0092B-C50C-407E-A947-70E740481C1C}">
                <a14:useLocalDpi xmlns:a14="http://schemas.microsoft.com/office/drawing/2010/main" val="0"/>
              </a:ext>
            </a:extLst>
          </a:blip>
          <a:srcRect t="10605" b="10605"/>
          <a:stretch>
            <a:fillRect/>
          </a:stretch>
        </p:blipFill>
        <p:spPr>
          <a:prstGeom prst="rect">
            <a:avLst/>
          </a:prstGeom>
        </p:spPr>
      </p:pic>
      <p:pic>
        <p:nvPicPr>
          <p:cNvPr id="6" name="Picture Placeholder 5">
            <a:extLst>
              <a:ext uri="{FF2B5EF4-FFF2-40B4-BE49-F238E27FC236}">
                <a16:creationId xmlns:a16="http://schemas.microsoft.com/office/drawing/2014/main" id="{3BE7667B-3930-F445-561D-C468C1124691}"/>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t="4813" b="4813"/>
          <a:stretch>
            <a:fillRect/>
          </a:stretch>
        </p:blipFill>
        <p:spPr>
          <a:prstGeom prst="rect">
            <a:avLst/>
          </a:prstGeom>
        </p:spPr>
      </p:pic>
    </p:spTree>
    <p:extLst>
      <p:ext uri="{BB962C8B-B14F-4D97-AF65-F5344CB8AC3E}">
        <p14:creationId xmlns:p14="http://schemas.microsoft.com/office/powerpoint/2010/main" val="274078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227095" y="2165360"/>
            <a:ext cx="3322737" cy="2887658"/>
          </a:xfrm>
        </p:spPr>
        <p:txBody>
          <a:bodyPr/>
          <a:lstStyle/>
          <a:p>
            <a:pPr algn="l"/>
            <a:r>
              <a:rPr lang="en-US" sz="1800">
                <a:solidFill>
                  <a:srgbClr val="000000"/>
                </a:solidFill>
                <a:latin typeface="Montserrat school"/>
                <a:cs typeface="Times New Roman"/>
              </a:rPr>
              <a:t>Caring God, you are there with us in the most difficult times. Help us when we find things hard. Help us to be there for others when they struggle. We ask this through Christ our Lord, Amen.</a:t>
            </a:r>
            <a:endParaRPr lang="en-US">
              <a:latin typeface="Montserrat school"/>
            </a:endParaRPr>
          </a:p>
          <a:p>
            <a:br>
              <a:rPr lang="en-US" sz="180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a:latin typeface="Montserrat school"/>
                <a:cs typeface="Segoe UI"/>
              </a:rPr>
              <a:t>Gospel:</a:t>
            </a:r>
            <a:r>
              <a:rPr lang="en-US">
                <a:latin typeface="Montserrat school"/>
                <a:cs typeface="Times New Roman"/>
              </a:rPr>
              <a:t> </a:t>
            </a:r>
            <a:r>
              <a:rPr lang="en-US" b="1">
                <a:latin typeface="Montserrat school"/>
                <a:cs typeface="Times New Roman"/>
              </a:rPr>
              <a:t>Matthew 11:25-30</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622787" y="4469000"/>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94994" y="928819"/>
            <a:ext cx="8754372" cy="36779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At that time Jesus said, “Father, Lord of heaven and earth! I thank you because you have shown to the unlearned what you have hidden from the wise and learned. Yes, Father, this was how you wanted it to happen.</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“My Father has given me all things. No one knows the Son except the Father, and no one knows the Father except the Son and those to whom the Son chooses to reveal him.</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“Come to me, all of you who are tired from carrying heavy loads, and I will give you rest. Take my yoke and put it on you, and learn from me, because I am gentle and humble in spirit; and you will find rest. For the yoke I will give you is easy, and the load I will put on you is light.”</a:t>
            </a:r>
            <a:endParaRPr lang="en-US">
              <a:latin typeface="Montserrat school"/>
            </a:endParaRPr>
          </a:p>
          <a:p>
            <a:pPr algn="l"/>
            <a:endParaRPr lang="en-US" sz="1700">
              <a:latin typeface="Montserrat school"/>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6945479" y="4417368"/>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144962" y="812339"/>
            <a:ext cx="851576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143339" y="1285351"/>
            <a:ext cx="5975847"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Today we hear Jesus calling all people who are working hard, who are tired and struggling to come to him. Why do you think he does this?</a:t>
            </a:r>
            <a:endParaRPr lang="en-US">
              <a:latin typeface="Montserrat school"/>
            </a:endParaRPr>
          </a:p>
          <a:p>
            <a:pPr algn="l"/>
            <a:endParaRPr lang="en-GB">
              <a:latin typeface="Montserrat school"/>
              <a:cs typeface="Times New Roman"/>
            </a:endParaRPr>
          </a:p>
          <a:p>
            <a:pPr algn="l"/>
            <a:r>
              <a:rPr lang="en-GB">
                <a:latin typeface="Montserrat school"/>
                <a:cs typeface="Times New Roman"/>
              </a:rPr>
              <a:t>Jesus knows that we all have times when we find life difficult. </a:t>
            </a:r>
          </a:p>
          <a:p>
            <a:pPr algn="l"/>
            <a:endParaRPr lang="en-GB">
              <a:latin typeface="Montserrat school"/>
              <a:cs typeface="Times New Roman"/>
            </a:endParaRPr>
          </a:p>
          <a:p>
            <a:pPr algn="l"/>
            <a:r>
              <a:rPr lang="en-GB">
                <a:latin typeface="Montserrat school"/>
                <a:cs typeface="Times New Roman"/>
              </a:rPr>
              <a:t>We all have times when even though we try hard, we can’t do something. </a:t>
            </a:r>
          </a:p>
          <a:p>
            <a:pPr algn="l"/>
            <a:endParaRPr lang="en-GB">
              <a:latin typeface="Montserrat school"/>
              <a:cs typeface="Times New Roman"/>
            </a:endParaRPr>
          </a:p>
          <a:p>
            <a:pPr algn="l"/>
            <a:r>
              <a:rPr lang="en-GB">
                <a:latin typeface="Montserrat school"/>
                <a:cs typeface="Times New Roman"/>
              </a:rPr>
              <a:t>We all have times when we are tired, fed up and would like to give up.</a:t>
            </a:r>
            <a:endParaRPr lang="en-GB">
              <a:latin typeface="Montserrat school"/>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Times New Roman"/>
              <a:cs typeface="Times New Roman"/>
            </a:endParaRPr>
          </a:p>
        </p:txBody>
      </p:sp>
      <p:pic>
        <p:nvPicPr>
          <p:cNvPr id="11" name="Picture 10" descr="A child sitting on a couch&#10;&#10;AI-generated content may be incorrect.">
            <a:extLst>
              <a:ext uri="{FF2B5EF4-FFF2-40B4-BE49-F238E27FC236}">
                <a16:creationId xmlns:a16="http://schemas.microsoft.com/office/drawing/2014/main" id="{EEF633D1-2049-3960-AEC1-505F50986720}"/>
              </a:ext>
            </a:extLst>
          </p:cNvPr>
          <p:cNvPicPr>
            <a:picLocks noChangeAspect="1"/>
          </p:cNvPicPr>
          <p:nvPr/>
        </p:nvPicPr>
        <p:blipFill>
          <a:blip r:embed="rId4"/>
          <a:srcRect l="23533" t="1636" r="-130" b="-786"/>
          <a:stretch>
            <a:fillRect/>
          </a:stretch>
        </p:blipFill>
        <p:spPr>
          <a:xfrm>
            <a:off x="6117507" y="1501511"/>
            <a:ext cx="3205986" cy="2746896"/>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348463" y="1285601"/>
            <a:ext cx="387730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Can you think of a time when you felt like this? </a:t>
            </a:r>
            <a:endParaRPr lang="en-US">
              <a:latin typeface="Montserrat school"/>
              <a:cs typeface="Times New Roman"/>
            </a:endParaRPr>
          </a:p>
          <a:p>
            <a:pPr algn="l"/>
            <a:endParaRPr lang="en-GB">
              <a:latin typeface="Montserrat school"/>
              <a:cs typeface="Times New Roman"/>
            </a:endParaRPr>
          </a:p>
          <a:p>
            <a:pPr algn="l"/>
            <a:r>
              <a:rPr lang="en-GB">
                <a:latin typeface="Montserrat school"/>
                <a:cs typeface="Times New Roman"/>
              </a:rPr>
              <a:t>Did anyone help you or comfort you during this time? </a:t>
            </a:r>
            <a:endParaRPr lang="en-US">
              <a:latin typeface="Montserrat school"/>
              <a:cs typeface="Times New Roman"/>
            </a:endParaRPr>
          </a:p>
          <a:p>
            <a:pPr algn="l"/>
            <a:endParaRPr lang="en-GB">
              <a:latin typeface="Montserrat school"/>
              <a:cs typeface="Times New Roman"/>
            </a:endParaRPr>
          </a:p>
          <a:p>
            <a:pPr algn="l"/>
            <a:r>
              <a:rPr lang="en-GB">
                <a:latin typeface="Montserrat school"/>
                <a:cs typeface="Times New Roman"/>
              </a:rPr>
              <a:t>Who helped you? </a:t>
            </a:r>
            <a:endParaRPr lang="en-US">
              <a:latin typeface="Montserrat school"/>
              <a:cs typeface="Times New Roman"/>
            </a:endParaRPr>
          </a:p>
          <a:p>
            <a:pPr algn="l"/>
            <a:endParaRPr lang="en-GB">
              <a:latin typeface="Montserrat school"/>
              <a:cs typeface="Times New Roman"/>
            </a:endParaRPr>
          </a:p>
          <a:p>
            <a:pPr algn="l"/>
            <a:r>
              <a:rPr lang="en-GB">
                <a:latin typeface="Montserrat school"/>
                <a:cs typeface="Times New Roman"/>
              </a:rPr>
              <a:t>What did they do?</a:t>
            </a:r>
            <a:endParaRPr lang="en-US">
              <a:latin typeface="Montserrat school"/>
            </a:endParaRPr>
          </a:p>
          <a:p>
            <a:pPr algn="l"/>
            <a:endParaRPr lang="en-GB">
              <a:latin typeface="Montserrat school"/>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A child and child sitting on a bench&#10;&#10;AI-generated content may be incorrect.">
            <a:extLst>
              <a:ext uri="{FF2B5EF4-FFF2-40B4-BE49-F238E27FC236}">
                <a16:creationId xmlns:a16="http://schemas.microsoft.com/office/drawing/2014/main" id="{EC35AFD0-D084-28E6-F3ED-D283230BDC5C}"/>
              </a:ext>
            </a:extLst>
          </p:cNvPr>
          <p:cNvPicPr>
            <a:picLocks noChangeAspect="1"/>
          </p:cNvPicPr>
          <p:nvPr/>
        </p:nvPicPr>
        <p:blipFill>
          <a:blip r:embed="rId3"/>
          <a:stretch>
            <a:fillRect/>
          </a:stretch>
        </p:blipFill>
        <p:spPr>
          <a:xfrm>
            <a:off x="4224424" y="0"/>
            <a:ext cx="5784224" cy="5208814"/>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sp>
        <p:nvSpPr>
          <p:cNvPr id="5" name="TextBox 4">
            <a:extLst>
              <a:ext uri="{FF2B5EF4-FFF2-40B4-BE49-F238E27FC236}">
                <a16:creationId xmlns:a16="http://schemas.microsoft.com/office/drawing/2014/main" id="{DA23C344-0C50-6B8B-9303-507F261F253C}"/>
              </a:ext>
            </a:extLst>
          </p:cNvPr>
          <p:cNvSpPr txBox="1"/>
          <p:nvPr/>
        </p:nvSpPr>
        <p:spPr>
          <a:xfrm>
            <a:off x="4665143" y="1499186"/>
            <a:ext cx="44807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Montserrat school"/>
              <a:cs typeface="Times New Roman"/>
            </a:endParaRPr>
          </a:p>
          <a:p>
            <a:pPr algn="l"/>
            <a:endParaRPr lang="en-US"/>
          </a:p>
        </p:txBody>
      </p:sp>
      <p:sp>
        <p:nvSpPr>
          <p:cNvPr id="7" name="TextBox 6">
            <a:extLst>
              <a:ext uri="{FF2B5EF4-FFF2-40B4-BE49-F238E27FC236}">
                <a16:creationId xmlns:a16="http://schemas.microsoft.com/office/drawing/2014/main" id="{A0D8FD95-D34B-0A73-DD1B-4B3ADBCE341F}"/>
              </a:ext>
            </a:extLst>
          </p:cNvPr>
          <p:cNvSpPr txBox="1"/>
          <p:nvPr/>
        </p:nvSpPr>
        <p:spPr>
          <a:xfrm>
            <a:off x="4673613" y="808704"/>
            <a:ext cx="4360973"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Jesus says his yoke is easy. He does not mean an egg yolk! </a:t>
            </a:r>
            <a:endParaRPr lang="en-US">
              <a:latin typeface="Montserrat school"/>
              <a:cs typeface="Times New Roman"/>
            </a:endParaRPr>
          </a:p>
          <a:p>
            <a:pPr algn="l"/>
            <a:endParaRPr lang="en-GB">
              <a:latin typeface="Montserrat school"/>
              <a:cs typeface="Times New Roman"/>
            </a:endParaRPr>
          </a:p>
          <a:p>
            <a:pPr algn="l"/>
            <a:r>
              <a:rPr lang="en-GB">
                <a:latin typeface="Montserrat school"/>
                <a:cs typeface="Times New Roman"/>
              </a:rPr>
              <a:t>This yoke is spelled differently. It is a wooden bar farmers around the world use to make it easier to pull heavy ploughs. So Jesus is saying he will help us.</a:t>
            </a:r>
            <a:endParaRPr lang="en-US">
              <a:latin typeface="Montserrat school"/>
            </a:endParaRPr>
          </a:p>
          <a:p>
            <a:pPr algn="l"/>
            <a:endParaRPr lang="en-GB">
              <a:latin typeface="Montserrat school"/>
              <a:cs typeface="Times New Roman"/>
            </a:endParaRPr>
          </a:p>
          <a:p>
            <a:pPr algn="l"/>
            <a:r>
              <a:rPr lang="en-GB">
                <a:latin typeface="Montserrat school"/>
                <a:cs typeface="Times New Roman"/>
              </a:rPr>
              <a:t>Jesus says in today’s reading that he is always there to comfort and support us. That when we are tired or finding things difficult, we can turn to him and find rest.</a:t>
            </a:r>
            <a:endParaRPr lang="en-US">
              <a:latin typeface="Montserrat school"/>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p>
        </p:txBody>
      </p:sp>
      <p:pic>
        <p:nvPicPr>
          <p:cNvPr id="4" name="Picture 3" descr="A person holding a stick with two cows&#10;&#10;AI-generated content may be incorrect.">
            <a:extLst>
              <a:ext uri="{FF2B5EF4-FFF2-40B4-BE49-F238E27FC236}">
                <a16:creationId xmlns:a16="http://schemas.microsoft.com/office/drawing/2014/main" id="{5C515813-C5F5-0F9E-42CC-8308DFA95B02}"/>
              </a:ext>
            </a:extLst>
          </p:cNvPr>
          <p:cNvPicPr>
            <a:picLocks noChangeAspect="1"/>
          </p:cNvPicPr>
          <p:nvPr/>
        </p:nvPicPr>
        <p:blipFill>
          <a:blip r:embed="rId3"/>
          <a:srcRect l="9045" r="10112" b="180"/>
          <a:stretch>
            <a:fillRect/>
          </a:stretch>
        </p:blipFill>
        <p:spPr>
          <a:xfrm>
            <a:off x="355511" y="1017814"/>
            <a:ext cx="4217136" cy="3586854"/>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220123" y="1023961"/>
            <a:ext cx="470352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What do you think this means? If we take our worries and the things we find difficult to Jesus, he will be there for us.</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How do you think we can share our worries, or the things we find hard, with Jesus?</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We can share our worries in prayer. And we can pray for help during the most difficult times.</a:t>
            </a:r>
            <a:endParaRPr lang="en-US">
              <a:latin typeface="Montserrat school"/>
            </a:endParaRPr>
          </a:p>
          <a:p>
            <a:pPr algn="l"/>
            <a:endParaRPr lang="en-US">
              <a:latin typeface="Montserrat school"/>
              <a:cs typeface="Times New Roman"/>
            </a:endParaRPr>
          </a:p>
          <a:p>
            <a:pPr algn="l"/>
            <a:endParaRPr lang="en-US">
              <a:latin typeface="Montserrat school"/>
              <a:cs typeface="Times New Roman"/>
            </a:endParaRPr>
          </a:p>
          <a:p>
            <a:pPr algn="l"/>
            <a:endParaRPr lang="en-GB">
              <a:latin typeface="Montserrat school"/>
              <a:cs typeface="Times New Roman"/>
            </a:endParaRPr>
          </a:p>
        </p:txBody>
      </p:sp>
      <p:pic>
        <p:nvPicPr>
          <p:cNvPr id="2" name="Picture 1" descr="A group of children praying&#10;&#10;AI-generated content may be incorrect.">
            <a:extLst>
              <a:ext uri="{FF2B5EF4-FFF2-40B4-BE49-F238E27FC236}">
                <a16:creationId xmlns:a16="http://schemas.microsoft.com/office/drawing/2014/main" id="{B839EF7A-E0E5-DF5C-A43D-73D3C8BF8182}"/>
              </a:ext>
            </a:extLst>
          </p:cNvPr>
          <p:cNvPicPr>
            <a:picLocks noChangeAspect="1"/>
          </p:cNvPicPr>
          <p:nvPr/>
        </p:nvPicPr>
        <p:blipFill>
          <a:blip r:embed="rId3"/>
          <a:stretch>
            <a:fillRect/>
          </a:stretch>
        </p:blipFill>
        <p:spPr>
          <a:xfrm>
            <a:off x="4736647" y="1110343"/>
            <a:ext cx="4661807" cy="3107871"/>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4321155" y="1026934"/>
            <a:ext cx="432983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How</a:t>
            </a:r>
            <a:r>
              <a:rPr lang="en-US">
                <a:solidFill>
                  <a:schemeClr val="tx1"/>
                </a:solidFill>
                <a:latin typeface="Montserrat school"/>
                <a:cs typeface="Times New Roman"/>
              </a:rPr>
              <a:t> does it make </a:t>
            </a:r>
            <a:r>
              <a:rPr lang="en-US">
                <a:latin typeface="Montserrat school"/>
                <a:cs typeface="Times New Roman"/>
              </a:rPr>
              <a:t>you </a:t>
            </a:r>
            <a:r>
              <a:rPr lang="en-US">
                <a:solidFill>
                  <a:schemeClr val="tx1"/>
                </a:solidFill>
                <a:latin typeface="Montserrat school"/>
                <a:cs typeface="Times New Roman"/>
              </a:rPr>
              <a:t>feel to know that </a:t>
            </a:r>
            <a:r>
              <a:rPr lang="en-US">
                <a:latin typeface="Montserrat school"/>
                <a:cs typeface="Times New Roman"/>
              </a:rPr>
              <a:t>Jesus is there with</a:t>
            </a:r>
            <a:r>
              <a:rPr lang="en-US">
                <a:solidFill>
                  <a:schemeClr val="tx1"/>
                </a:solidFill>
                <a:latin typeface="Montserrat school"/>
                <a:cs typeface="Times New Roman"/>
              </a:rPr>
              <a:t> </a:t>
            </a:r>
            <a:r>
              <a:rPr lang="en-US">
                <a:latin typeface="Montserrat school"/>
                <a:cs typeface="Times New Roman"/>
              </a:rPr>
              <a:t>us when</a:t>
            </a:r>
            <a:r>
              <a:rPr lang="en-US">
                <a:solidFill>
                  <a:schemeClr val="tx1"/>
                </a:solidFill>
                <a:latin typeface="Montserrat school"/>
                <a:cs typeface="Times New Roman"/>
              </a:rPr>
              <a:t> things are hard</a:t>
            </a:r>
            <a:r>
              <a:rPr lang="en-US">
                <a:latin typeface="Montserrat school"/>
                <a:cs typeface="Times New Roman"/>
              </a:rPr>
              <a:t>?</a:t>
            </a:r>
            <a:endParaRPr lang="en-US"/>
          </a:p>
          <a:p>
            <a:pPr algn="l"/>
            <a:endParaRPr lang="en-US">
              <a:solidFill>
                <a:schemeClr val="tx1"/>
              </a:solidFill>
              <a:latin typeface="Montserrat school"/>
              <a:cs typeface="Times New Roman"/>
            </a:endParaRPr>
          </a:p>
          <a:p>
            <a:pPr algn="l"/>
            <a:r>
              <a:rPr lang="en-US">
                <a:solidFill>
                  <a:schemeClr val="tx1"/>
                </a:solidFill>
                <a:latin typeface="Montserrat school"/>
                <a:cs typeface="Times New Roman"/>
              </a:rPr>
              <a:t>Just knowing that we are not alone can make a big difference when we are finding life hard. </a:t>
            </a:r>
          </a:p>
          <a:p>
            <a:pPr algn="l"/>
            <a:endParaRPr lang="en-US">
              <a:solidFill>
                <a:schemeClr val="tx1"/>
              </a:solidFill>
              <a:latin typeface="Montserrat school"/>
              <a:cs typeface="Times New Roman"/>
            </a:endParaRPr>
          </a:p>
          <a:p>
            <a:pPr algn="l"/>
            <a:r>
              <a:rPr lang="en-US">
                <a:solidFill>
                  <a:schemeClr val="tx1"/>
                </a:solidFill>
                <a:latin typeface="Montserrat school"/>
                <a:cs typeface="Times New Roman"/>
              </a:rPr>
              <a:t>God is with us always, when we are alone, but also in the people who help and support us.</a:t>
            </a:r>
            <a:endParaRPr lang="en-US">
              <a:solidFill>
                <a:schemeClr val="tx1"/>
              </a:solidFill>
              <a:latin typeface="Montserrat school"/>
            </a:endParaRPr>
          </a:p>
          <a:p>
            <a:pPr algn="l"/>
            <a:endParaRPr lang="en-US">
              <a:solidFill>
                <a:schemeClr val="tx1"/>
              </a:solidFill>
              <a:latin typeface="Century Gothic"/>
              <a:cs typeface="Times New Roman"/>
            </a:endParaRPr>
          </a:p>
        </p:txBody>
      </p:sp>
      <p:pic>
        <p:nvPicPr>
          <p:cNvPr id="2" name="Picture 1" descr="A painted cross with a person on it&#10;&#10;AI-generated content may be incorrect.">
            <a:extLst>
              <a:ext uri="{FF2B5EF4-FFF2-40B4-BE49-F238E27FC236}">
                <a16:creationId xmlns:a16="http://schemas.microsoft.com/office/drawing/2014/main" id="{352AE774-AA6A-AC28-8E11-FB54CF8FDBF7}"/>
              </a:ext>
            </a:extLst>
          </p:cNvPr>
          <p:cNvPicPr>
            <a:picLocks noChangeAspect="1"/>
          </p:cNvPicPr>
          <p:nvPr/>
        </p:nvPicPr>
        <p:blipFill>
          <a:blip r:embed="rId3"/>
          <a:stretch>
            <a:fillRect/>
          </a:stretch>
        </p:blipFill>
        <p:spPr>
          <a:xfrm>
            <a:off x="571500" y="0"/>
            <a:ext cx="3429000" cy="5143500"/>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9" name="TextBox 8">
            <a:extLst>
              <a:ext uri="{FF2B5EF4-FFF2-40B4-BE49-F238E27FC236}">
                <a16:creationId xmlns:a16="http://schemas.microsoft.com/office/drawing/2014/main" id="{F11520DF-82FE-1C8A-EAA3-CDF52A9D0603}"/>
              </a:ext>
            </a:extLst>
          </p:cNvPr>
          <p:cNvSpPr txBox="1"/>
          <p:nvPr/>
        </p:nvSpPr>
        <p:spPr>
          <a:xfrm>
            <a:off x="318402" y="1161582"/>
            <a:ext cx="402177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So, this week, let’s remember we can turn to God when things are hard. </a:t>
            </a:r>
            <a:endParaRPr lang="en-US"/>
          </a:p>
          <a:p>
            <a:pPr algn="l"/>
            <a:endParaRPr lang="en-US">
              <a:latin typeface="Montserrat school"/>
              <a:cs typeface="Times New Roman"/>
            </a:endParaRPr>
          </a:p>
          <a:p>
            <a:pPr algn="l"/>
            <a:r>
              <a:rPr lang="en-US">
                <a:latin typeface="Montserrat school"/>
                <a:cs typeface="Times New Roman"/>
              </a:rPr>
              <a:t>But also, let’s look after others who are finding things difficult and do our best to help them. </a:t>
            </a:r>
            <a:endParaRPr lang="en-US"/>
          </a:p>
          <a:p>
            <a:pPr algn="l"/>
            <a:endParaRPr lang="en-US">
              <a:latin typeface="Montserrat school"/>
              <a:cs typeface="Times New Roman"/>
            </a:endParaRPr>
          </a:p>
          <a:p>
            <a:pPr algn="l"/>
            <a:r>
              <a:rPr lang="en-US">
                <a:latin typeface="Montserrat school"/>
                <a:cs typeface="Times New Roman"/>
              </a:rPr>
              <a:t>We can show them that they are not alone by the way we treat them.</a:t>
            </a:r>
            <a:endParaRPr lang="en-US"/>
          </a:p>
        </p:txBody>
      </p:sp>
      <p:pic>
        <p:nvPicPr>
          <p:cNvPr id="3" name="Picture 2" descr="A group of women sitting on a couch&#10;&#10;AI-generated content may be incorrect.">
            <a:extLst>
              <a:ext uri="{FF2B5EF4-FFF2-40B4-BE49-F238E27FC236}">
                <a16:creationId xmlns:a16="http://schemas.microsoft.com/office/drawing/2014/main" id="{661F1ABD-4919-69DD-EC3D-16E9F300D712}"/>
              </a:ext>
            </a:extLst>
          </p:cNvPr>
          <p:cNvPicPr>
            <a:picLocks noChangeAspect="1"/>
          </p:cNvPicPr>
          <p:nvPr/>
        </p:nvPicPr>
        <p:blipFill>
          <a:blip r:embed="rId3"/>
          <a:stretch>
            <a:fillRect/>
          </a:stretch>
        </p:blipFill>
        <p:spPr>
          <a:xfrm>
            <a:off x="4381635" y="1279071"/>
            <a:ext cx="4517300" cy="2999015"/>
          </a:xfrm>
          <a:prstGeom prst="rect">
            <a:avLst/>
          </a:prstGeom>
        </p:spPr>
      </p:pic>
    </p:spTree>
    <p:extLst>
      <p:ext uri="{BB962C8B-B14F-4D97-AF65-F5344CB8AC3E}">
        <p14:creationId xmlns:p14="http://schemas.microsoft.com/office/powerpoint/2010/main" val="2028947077"/>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SZUU6KYVHK2A-2146017777-19655</_dlc_DocId>
    <_dlc_DocIdUrl xmlns="04672002-f21f-4240-adfb-f0b653fb6fb5">
      <Url>https://cafod365.sharepoint.com/sites/int/Education/_layouts/15/DocIdRedir.aspx?ID=SZUU6KYVHK2A-2146017777-19655</Url>
      <Description>SZUU6KYVHK2A-2146017777-19655</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2.xml><?xml version="1.0" encoding="utf-8"?>
<ds:datastoreItem xmlns:ds="http://schemas.openxmlformats.org/officeDocument/2006/customXml" ds:itemID="{37880FD4-C537-4FE3-BF29-620D65E12577}">
  <ds:schemaRefs>
    <ds:schemaRef ds:uri="453a0c7f-c966-4a5c-a0f8-de0f8150ea1e"/>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df04112-6931-4610-9724-cd62e91446a3"/>
    <ds:schemaRef ds:uri="04672002-f21f-4240-adfb-f0b653fb6fb5"/>
    <ds:schemaRef ds:uri="236a9a4b-a03c-46ba-8ec6-624c184acbc6"/>
    <ds:schemaRef ds:uri="http://schemas.microsoft.com/office/2006/documentManagement/types"/>
    <ds:schemaRef ds:uri="http://schemas.microsoft.com/sharepoint/v3/fields"/>
    <ds:schemaRef ds:uri="http://www.w3.org/XML/1998/namespace"/>
    <ds:schemaRef ds:uri="http://purl.org/dc/terms/"/>
  </ds:schemaRefs>
</ds:datastoreItem>
</file>

<file path=customXml/itemProps3.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4.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TotalTime>
  <Words>1437</Words>
  <Application>Microsoft Office PowerPoint</Application>
  <PresentationFormat>On-screen Show (16:9)</PresentationFormat>
  <Paragraphs>212</Paragraphs>
  <Slides>18</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Century Gothic</vt:lpstr>
      <vt:lpstr>Calibri</vt:lpstr>
      <vt:lpstr>Aptos</vt:lpstr>
      <vt:lpstr>Montserrat school</vt:lpstr>
      <vt:lpstr>Montserrat Light</vt:lpstr>
      <vt:lpstr>Montserrat ExtraBold</vt:lpstr>
      <vt:lpstr>Montserrat</vt:lpstr>
      <vt:lpstr>Times New Roman</vt:lpstr>
      <vt:lpstr>Office Theme</vt:lpstr>
      <vt:lpstr> </vt:lpstr>
      <vt:lpstr>Caring God, you are there with us in the most difficult times. Help us when we find things hard. Help us to be there for others when they struggle. We ask this through Christ our Lord,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cp:revision>
  <dcterms:created xsi:type="dcterms:W3CDTF">2025-02-19T13:24:09Z</dcterms:created>
  <dcterms:modified xsi:type="dcterms:W3CDTF">2026-07-01T23:30:41Z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8ec10d86-73af-44f4-933f-7cd54310d1da</vt:lpwstr>
  </property>
  <property fmtid="{D5CDD505-2E9C-101B-9397-08002B2CF9AE}" pid="8" name="MediaServiceImageTags">
    <vt:lpwstr/>
  </property>
</Properties>
</file>