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8"/>
  </p:notesMasterIdLst>
  <p:handoutMasterIdLst>
    <p:handoutMasterId r:id="rId29"/>
  </p:handoutMasterIdLst>
  <p:sldIdLst>
    <p:sldId id="301" r:id="rId6"/>
    <p:sldId id="268" r:id="rId7"/>
    <p:sldId id="420" r:id="rId8"/>
    <p:sldId id="432" r:id="rId9"/>
    <p:sldId id="269" r:id="rId10"/>
    <p:sldId id="386" r:id="rId11"/>
    <p:sldId id="381" r:id="rId12"/>
    <p:sldId id="382" r:id="rId13"/>
    <p:sldId id="390" r:id="rId14"/>
    <p:sldId id="436" r:id="rId15"/>
    <p:sldId id="426" r:id="rId16"/>
    <p:sldId id="428" r:id="rId17"/>
    <p:sldId id="433" r:id="rId18"/>
    <p:sldId id="431" r:id="rId19"/>
    <p:sldId id="434" r:id="rId20"/>
    <p:sldId id="435" r:id="rId21"/>
    <p:sldId id="293" r:id="rId22"/>
    <p:sldId id="405" r:id="rId23"/>
    <p:sldId id="418" r:id="rId24"/>
    <p:sldId id="361" r:id="rId25"/>
    <p:sldId id="425" r:id="rId26"/>
    <p:sldId id="257" r:id="rId27"/>
  </p:sldIdLst>
  <p:sldSz cx="9144000" cy="5143500" type="screen16x9"/>
  <p:notesSz cx="20104100" cy="11309350"/>
  <p:embeddedFontLst>
    <p:embeddedFont>
      <p:font typeface="Century Gothic" panose="020B0502020202020204"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ExtraBold" panose="00000900000000000000" pitchFamily="2" charset="0"/>
      <p:bold r:id="rId38"/>
      <p:italic r:id="rId39"/>
      <p:boldItalic r:id="rId40"/>
    </p:embeddedFont>
    <p:embeddedFont>
      <p:font typeface="Montserrat Light" panose="00000400000000000000" pitchFamily="2" charset="0"/>
      <p:regular r:id="rId41"/>
      <p:italic r:id="rId42"/>
    </p:embeddedFont>
    <p:embeddedFont>
      <p:font typeface="Montserrat school" panose="020B0604020202020204" charset="0"/>
      <p:regular r:id="rId43"/>
      <p:italic r:id="rId44"/>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8E127-9838-0C37-205E-96D9DD0B7693}" v="125" dt="2026-07-08T14:42:12.67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310"/>
        <p:guide pos="98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7/8/2026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7/8/2026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Fifteenth </a:t>
            </a:r>
            <a:r>
              <a:rPr lang="en-US" b="1">
                <a:solidFill>
                  <a:srgbClr val="000000"/>
                </a:solidFill>
              </a:rPr>
              <a:t>Sunday in Ordinary Time </a:t>
            </a:r>
            <a:r>
              <a:rPr lang="en-US" b="1"/>
              <a:t>(Year A)</a:t>
            </a:r>
          </a:p>
          <a:p>
            <a:endParaRPr lang="en-US" b="1" dirty="0"/>
          </a:p>
          <a:p>
            <a:r>
              <a:rPr lang="en-US" b="1"/>
              <a:t>Preparation of the worship space</a:t>
            </a:r>
          </a:p>
          <a:p>
            <a:r>
              <a:rPr lang="en-US" b="1" dirty="0" err="1"/>
              <a:t>Colour</a:t>
            </a:r>
            <a:r>
              <a:rPr lang="en-US" b="1" dirty="0"/>
              <a:t>: </a:t>
            </a:r>
            <a:r>
              <a:rPr lang="en-US" dirty="0">
                <a:solidFill>
                  <a:srgbClr val="000000"/>
                </a:solidFill>
              </a:rPr>
              <a:t>green </a:t>
            </a:r>
          </a:p>
          <a:p>
            <a:r>
              <a:rPr lang="en-US" b="1" dirty="0">
                <a:solidFill>
                  <a:srgbClr val="000000"/>
                </a:solidFill>
              </a:rPr>
              <a:t>Props: </a:t>
            </a:r>
            <a:r>
              <a:rPr lang="en-US" dirty="0" err="1">
                <a:solidFill>
                  <a:srgbClr val="000000"/>
                </a:solidFill>
              </a:rPr>
              <a:t>coloured</a:t>
            </a:r>
            <a:r>
              <a:rPr lang="en-US" dirty="0">
                <a:solidFill>
                  <a:srgbClr val="000000"/>
                </a:solidFill>
              </a:rPr>
              <a:t> paper, </a:t>
            </a:r>
            <a:r>
              <a:rPr lang="en-US" dirty="0" err="1">
                <a:solidFill>
                  <a:srgbClr val="000000"/>
                </a:solidFill>
              </a:rPr>
              <a:t>coloured</a:t>
            </a:r>
            <a:r>
              <a:rPr lang="en-US" dirty="0">
                <a:solidFill>
                  <a:srgbClr val="000000"/>
                </a:solidFill>
              </a:rPr>
              <a:t> pencils and pens</a:t>
            </a:r>
            <a:endParaRPr lang="en-US"/>
          </a:p>
          <a:p>
            <a:endParaRPr lang="en-US" dirty="0">
              <a:solidFill>
                <a:srgbClr val="000000"/>
              </a:solidFill>
            </a:endParaRPr>
          </a:p>
          <a:p>
            <a:r>
              <a:rPr lang="en-US" b="1">
                <a:solidFill>
                  <a:srgbClr val="000000"/>
                </a:solidFill>
              </a:rPr>
              <a:t>Song suggestions</a:t>
            </a:r>
            <a:endParaRPr lang="en-US" b="1"/>
          </a:p>
          <a:p>
            <a:r>
              <a:rPr lang="en-US">
                <a:solidFill>
                  <a:srgbClr val="000000"/>
                </a:solidFill>
              </a:rPr>
              <a:t>O the word of my Lord (979, Laudate) </a:t>
            </a:r>
          </a:p>
          <a:p>
            <a:r>
              <a:rPr lang="en-US">
                <a:solidFill>
                  <a:srgbClr val="000000"/>
                </a:solidFill>
              </a:rPr>
              <a:t>In the earth (306, Celebration Hymnal for Everyone)</a:t>
            </a:r>
            <a:endParaRPr lang="en-US"/>
          </a:p>
          <a:p>
            <a:endParaRPr lang="en-US" b="1" dirty="0">
              <a:solidFill>
                <a:srgbClr val="000000"/>
              </a:solidFill>
            </a:endParaRPr>
          </a:p>
          <a:p>
            <a:r>
              <a:rPr lang="en-US" b="1">
                <a:solidFill>
                  <a:srgbClr val="000000"/>
                </a:solidFill>
              </a:rPr>
              <a:t>Welcome</a:t>
            </a:r>
            <a:endParaRPr lang="en-US" b="1"/>
          </a:p>
          <a:p>
            <a:r>
              <a:rPr lang="en-US">
                <a:solidFill>
                  <a:srgbClr val="000000"/>
                </a:solidFill>
              </a:rPr>
              <a:t>Today </a:t>
            </a:r>
            <a:r>
              <a:rPr lang="en-US"/>
              <a:t>Jesus tells us a parable about planting seeds. It shows us how </a:t>
            </a:r>
            <a:r>
              <a:rPr lang="en-US">
                <a:solidFill>
                  <a:srgbClr val="000000"/>
                </a:solidFill>
              </a:rPr>
              <a:t>important it is that the seeds</a:t>
            </a:r>
            <a:r>
              <a:rPr lang="en-US"/>
              <a:t> land on the right kind of ground to grow, but it also tells us something about ourselves and how we should behave. Let’s listen and find out more...</a:t>
            </a:r>
          </a:p>
          <a:p>
            <a:endParaRPr lang="en-US" dirty="0"/>
          </a:p>
          <a:p>
            <a:r>
              <a:rPr lang="en-US" dirty="0"/>
              <a:t>Salina and </a:t>
            </a:r>
            <a:r>
              <a:rPr lang="en-US" dirty="0" err="1"/>
              <a:t>Mogibor</a:t>
            </a:r>
            <a:r>
              <a:rPr lang="en-US" dirty="0"/>
              <a:t>, Bangladesh</a:t>
            </a:r>
          </a:p>
          <a:p>
            <a:r>
              <a:rPr lang="en-US"/>
              <a:t>Photo credit: Amit Rudro</a:t>
            </a:r>
            <a:endParaRPr lang="en-US" dirty="0"/>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160D-92E3-B1B0-56CA-F2CB65857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1594D-D526-1643-5914-3BB57CE8B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3B1F1-6D71-34E4-8F95-CA2A408CADF3}"/>
              </a:ext>
            </a:extLst>
          </p:cNvPr>
          <p:cNvSpPr>
            <a:spLocks noGrp="1"/>
          </p:cNvSpPr>
          <p:nvPr>
            <p:ph type="body" idx="1"/>
          </p:nvPr>
        </p:nvSpPr>
        <p:spPr/>
        <p:txBody>
          <a:bodyPr/>
          <a:lstStyle/>
          <a:p>
            <a:r>
              <a:rPr lang="en-US">
                <a:highlight>
                  <a:srgbClr val="F4F4F5"/>
                </a:highlight>
              </a:rPr>
              <a:t>Salina, Bangladesh</a:t>
            </a:r>
            <a:endParaRPr lang="en-GB" i="1">
              <a:highlight>
                <a:srgbClr val="F4F4F5"/>
              </a:highlight>
            </a:endParaRPr>
          </a:p>
          <a:p>
            <a:r>
              <a:rPr lang="en-US">
                <a:highlight>
                  <a:srgbClr val="F4F4F5"/>
                </a:highlight>
              </a:rPr>
              <a:t>Photo credit: Amit Rudro</a:t>
            </a:r>
            <a:endParaRPr lang="en-US"/>
          </a:p>
          <a:p>
            <a:endParaRPr lang="en-US">
              <a:solidFill>
                <a:srgbClr val="000000"/>
              </a:solidFill>
              <a:highlight>
                <a:srgbClr val="F4F4F5"/>
              </a:highlight>
            </a:endParaRPr>
          </a:p>
        </p:txBody>
      </p:sp>
      <p:sp>
        <p:nvSpPr>
          <p:cNvPr id="4" name="Slide Number Placeholder 3">
            <a:extLst>
              <a:ext uri="{FF2B5EF4-FFF2-40B4-BE49-F238E27FC236}">
                <a16:creationId xmlns:a16="http://schemas.microsoft.com/office/drawing/2014/main" id="{2BA9F992-7EAE-3AAD-EC44-18702D14A9AD}"/>
              </a:ext>
            </a:extLst>
          </p:cNvPr>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3624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St Francis Xavier's RC Primary School, Herefordshire</a:t>
            </a:r>
            <a:endParaRPr lang="en-US">
              <a:solidFill>
                <a:srgbClr val="444444"/>
              </a:solidFill>
              <a:highlight>
                <a:srgbClr val="F4F4F5"/>
              </a:highlight>
            </a:endParaRPr>
          </a:p>
          <a:p>
            <a:r>
              <a:rPr lang="en-US">
                <a:highlight>
                  <a:srgbClr val="F4F4F5"/>
                </a:highlight>
              </a:rPr>
              <a:t>Photo credit: Vicky Ahmed</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Stones</a:t>
            </a:r>
          </a:p>
          <a:p>
            <a:r>
              <a:rPr lang="en-US"/>
              <a:t>Photo credit​: Stock image</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320D-0BDB-B02D-56C2-00AC9A66C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C679F-3C31-048D-14F0-9A21C9DB8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C7F94-19A7-682E-25B7-144D757E6AE0}"/>
              </a:ext>
            </a:extLst>
          </p:cNvPr>
          <p:cNvSpPr>
            <a:spLocks noGrp="1"/>
          </p:cNvSpPr>
          <p:nvPr>
            <p:ph type="body" idx="1"/>
          </p:nvPr>
        </p:nvSpPr>
        <p:spPr/>
        <p:txBody>
          <a:bodyPr/>
          <a:lstStyle/>
          <a:p>
            <a:r>
              <a:rPr lang="en-US"/>
              <a:t>Thorns</a:t>
            </a:r>
            <a:endParaRPr lang="en-US" dirty="0"/>
          </a:p>
          <a:p>
            <a:r>
              <a:rPr lang="en-US"/>
              <a:t>Photo credit​: Glen Michaelsen on </a:t>
            </a:r>
            <a:r>
              <a:rPr lang="en-US" dirty="0" err="1"/>
              <a:t>Unsplash</a:t>
            </a:r>
            <a:endParaRPr lang="en-US"/>
          </a:p>
        </p:txBody>
      </p:sp>
      <p:sp>
        <p:nvSpPr>
          <p:cNvPr id="4" name="Slide Number Placeholder 3">
            <a:extLst>
              <a:ext uri="{FF2B5EF4-FFF2-40B4-BE49-F238E27FC236}">
                <a16:creationId xmlns:a16="http://schemas.microsoft.com/office/drawing/2014/main" id="{77D36110-601A-0B1B-6B3E-247E44F39428}"/>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3264581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4DE9-F54A-4269-1C64-85D3894CD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B2A0D-DE12-273B-3B11-87E77E618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A6E53-FCD4-C19A-DB37-2C4B1EA26304}"/>
              </a:ext>
            </a:extLst>
          </p:cNvPr>
          <p:cNvSpPr>
            <a:spLocks noGrp="1"/>
          </p:cNvSpPr>
          <p:nvPr>
            <p:ph type="body" idx="1"/>
          </p:nvPr>
        </p:nvSpPr>
        <p:spPr/>
        <p:txBody>
          <a:bodyPr/>
          <a:lstStyle/>
          <a:p>
            <a:r>
              <a:rPr lang="en-US">
                <a:solidFill>
                  <a:srgbClr val="38383C"/>
                </a:solidFill>
                <a:highlight>
                  <a:srgbClr val="F4F4F5"/>
                </a:highlight>
              </a:rPr>
              <a:t>Crops, Kenya</a:t>
            </a:r>
            <a:endParaRPr lang="en-US"/>
          </a:p>
          <a:p>
            <a:r>
              <a:rPr lang="en-US">
                <a:solidFill>
                  <a:srgbClr val="38383C"/>
                </a:solidFill>
              </a:rPr>
              <a:t>Photo credit: Joe Newman</a:t>
            </a:r>
          </a:p>
          <a:p>
            <a:endParaRPr lang="en-US" dirty="0">
              <a:solidFill>
                <a:srgbClr val="38383C"/>
              </a:solidFill>
            </a:endParaRPr>
          </a:p>
        </p:txBody>
      </p:sp>
      <p:sp>
        <p:nvSpPr>
          <p:cNvPr id="4" name="Slide Number Placeholder 3">
            <a:extLst>
              <a:ext uri="{FF2B5EF4-FFF2-40B4-BE49-F238E27FC236}">
                <a16:creationId xmlns:a16="http://schemas.microsoft.com/office/drawing/2014/main" id="{6993D42F-B5B2-D445-64D6-ECF307661686}"/>
              </a:ext>
            </a:extLst>
          </p:cNvPr>
          <p:cNvSpPr>
            <a:spLocks noGrp="1"/>
          </p:cNvSpPr>
          <p:nvPr>
            <p:ph type="sldNum" sz="quarter" idx="5"/>
          </p:nvPr>
        </p:nvSpPr>
        <p:spPr/>
        <p:txBody>
          <a:bodyPr/>
          <a:lstStyle/>
          <a:p>
            <a:fld id="{A3F0725B-8BBF-6349-B206-C25D6BA6A9C8}" type="slidenum">
              <a:rPr lang="en-US" smtClean="0"/>
              <a:t>14</a:t>
            </a:fld>
            <a:endParaRPr lang="en-US"/>
          </a:p>
        </p:txBody>
      </p:sp>
    </p:spTree>
    <p:extLst>
      <p:ext uri="{BB962C8B-B14F-4D97-AF65-F5344CB8AC3E}">
        <p14:creationId xmlns:p14="http://schemas.microsoft.com/office/powerpoint/2010/main" val="19191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70CE-5B91-5C82-EE39-E8A1E585E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0B7ED-36FF-A8E8-01E2-464661CE5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4F48E-B838-0203-E5B5-BDF243C2C7DC}"/>
              </a:ext>
            </a:extLst>
          </p:cNvPr>
          <p:cNvSpPr>
            <a:spLocks noGrp="1"/>
          </p:cNvSpPr>
          <p:nvPr>
            <p:ph type="body" idx="1"/>
          </p:nvPr>
        </p:nvSpPr>
        <p:spPr/>
        <p:txBody>
          <a:bodyPr/>
          <a:lstStyle/>
          <a:p>
            <a:r>
              <a:rPr lang="en-US">
                <a:solidFill>
                  <a:srgbClr val="38383C"/>
                </a:solidFill>
                <a:highlight>
                  <a:srgbClr val="F4F4F5"/>
                </a:highlight>
              </a:rPr>
              <a:t>Child</a:t>
            </a:r>
            <a:endParaRPr lang="en-US" dirty="0">
              <a:solidFill>
                <a:srgbClr val="38383C"/>
              </a:solidFill>
              <a:highlight>
                <a:srgbClr val="F4F4F5"/>
              </a:highlight>
            </a:endParaRPr>
          </a:p>
          <a:p>
            <a:r>
              <a:rPr lang="en-US" dirty="0">
                <a:solidFill>
                  <a:srgbClr val="38383C"/>
                </a:solidFill>
                <a:highlight>
                  <a:srgbClr val="F4F4F5"/>
                </a:highlight>
              </a:rPr>
              <a:t>Mahdi Bafande on </a:t>
            </a:r>
            <a:r>
              <a:rPr lang="en-US" dirty="0" err="1">
                <a:solidFill>
                  <a:srgbClr val="38383C"/>
                </a:solidFill>
                <a:highlight>
                  <a:srgbClr val="F4F4F5"/>
                </a:highlight>
              </a:rPr>
              <a:t>Unsplash</a:t>
            </a:r>
          </a:p>
          <a:p>
            <a:endParaRPr lang="en-US" dirty="0">
              <a:solidFill>
                <a:srgbClr val="38383C"/>
              </a:solidFill>
            </a:endParaRPr>
          </a:p>
        </p:txBody>
      </p:sp>
      <p:sp>
        <p:nvSpPr>
          <p:cNvPr id="4" name="Slide Number Placeholder 3">
            <a:extLst>
              <a:ext uri="{FF2B5EF4-FFF2-40B4-BE49-F238E27FC236}">
                <a16:creationId xmlns:a16="http://schemas.microsoft.com/office/drawing/2014/main" id="{0477D88B-8A53-518E-35FD-1A5BE100668A}"/>
              </a:ext>
            </a:extLst>
          </p:cNvPr>
          <p:cNvSpPr>
            <a:spLocks noGrp="1"/>
          </p:cNvSpPr>
          <p:nvPr>
            <p:ph type="sldNum" sz="quarter" idx="5"/>
          </p:nvPr>
        </p:nvSpPr>
        <p:spPr/>
        <p:txBody>
          <a:bodyPr/>
          <a:lstStyle/>
          <a:p>
            <a:fld id="{A3F0725B-8BBF-6349-B206-C25D6BA6A9C8}" type="slidenum">
              <a:rPr lang="en-US" smtClean="0"/>
              <a:t>15</a:t>
            </a:fld>
            <a:endParaRPr lang="en-US"/>
          </a:p>
        </p:txBody>
      </p:sp>
    </p:spTree>
    <p:extLst>
      <p:ext uri="{BB962C8B-B14F-4D97-AF65-F5344CB8AC3E}">
        <p14:creationId xmlns:p14="http://schemas.microsoft.com/office/powerpoint/2010/main" val="3328007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5D42-6A9D-30A1-A318-E330398D7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F4F9E-FC75-EACB-5F50-27924DCFA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0F365-05B4-67E4-FD16-95CE7100D1EE}"/>
              </a:ext>
            </a:extLst>
          </p:cNvPr>
          <p:cNvSpPr>
            <a:spLocks noGrp="1"/>
          </p:cNvSpPr>
          <p:nvPr>
            <p:ph type="body" idx="1"/>
          </p:nvPr>
        </p:nvSpPr>
        <p:spPr/>
        <p:txBody>
          <a:bodyPr/>
          <a:lstStyle/>
          <a:p>
            <a:r>
              <a:rPr lang="en-US">
                <a:solidFill>
                  <a:srgbClr val="38383C"/>
                </a:solidFill>
                <a:highlight>
                  <a:srgbClr val="F4F4F5"/>
                </a:highlight>
              </a:rPr>
              <a:t>Sagesse</a:t>
            </a:r>
            <a:r>
              <a:rPr lang="en-US" dirty="0">
                <a:solidFill>
                  <a:srgbClr val="38383C"/>
                </a:solidFill>
                <a:highlight>
                  <a:srgbClr val="F4F4F5"/>
                </a:highlight>
              </a:rPr>
              <a:t>, DRC</a:t>
            </a:r>
          </a:p>
          <a:p>
            <a:r>
              <a:rPr lang="en-US">
                <a:solidFill>
                  <a:srgbClr val="38383C"/>
                </a:solidFill>
                <a:highlight>
                  <a:srgbClr val="F4F4F5"/>
                </a:highlight>
              </a:rPr>
              <a:t>Photo credit: Thom Flint</a:t>
            </a:r>
            <a:endParaRPr lang="en-US" dirty="0">
              <a:solidFill>
                <a:srgbClr val="38383C"/>
              </a:solidFill>
              <a:highlight>
                <a:srgbClr val="F4F4F5"/>
              </a:highlight>
            </a:endParaRPr>
          </a:p>
          <a:p>
            <a:endParaRPr lang="en-US" dirty="0">
              <a:solidFill>
                <a:srgbClr val="38383C"/>
              </a:solidFill>
            </a:endParaRPr>
          </a:p>
        </p:txBody>
      </p:sp>
      <p:sp>
        <p:nvSpPr>
          <p:cNvPr id="4" name="Slide Number Placeholder 3">
            <a:extLst>
              <a:ext uri="{FF2B5EF4-FFF2-40B4-BE49-F238E27FC236}">
                <a16:creationId xmlns:a16="http://schemas.microsoft.com/office/drawing/2014/main" id="{11622172-BF8B-D765-0E05-6EC2B492836F}"/>
              </a:ext>
            </a:extLst>
          </p:cNvPr>
          <p:cNvSpPr>
            <a:spLocks noGrp="1"/>
          </p:cNvSpPr>
          <p:nvPr>
            <p:ph type="sldNum" sz="quarter" idx="5"/>
          </p:nvPr>
        </p:nvSpPr>
        <p:spPr/>
        <p:txBody>
          <a:bodyPr/>
          <a:lstStyle/>
          <a:p>
            <a:fld id="{A3F0725B-8BBF-6349-B206-C25D6BA6A9C8}" type="slidenum">
              <a:rPr lang="en-US" smtClean="0"/>
              <a:t>16</a:t>
            </a:fld>
            <a:endParaRPr lang="en-US"/>
          </a:p>
        </p:txBody>
      </p:sp>
    </p:spTree>
    <p:extLst>
      <p:ext uri="{BB962C8B-B14F-4D97-AF65-F5344CB8AC3E}">
        <p14:creationId xmlns:p14="http://schemas.microsoft.com/office/powerpoint/2010/main" val="979216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Community Big Lent Walk, Reading</a:t>
            </a:r>
            <a:endParaRPr lang="en-US" dirty="0">
              <a:solidFill>
                <a:srgbClr val="000000"/>
              </a:solidFill>
              <a:highlight>
                <a:srgbClr val="F4F4F5"/>
              </a:highlight>
            </a:endParaRPr>
          </a:p>
          <a:p>
            <a:r>
              <a:rPr lang="en-US">
                <a:highlight>
                  <a:srgbClr val="F4F4F5"/>
                </a:highlight>
              </a:rPr>
              <a:t>Photo credit: Amit Rudro</a:t>
            </a:r>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20</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22</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A54E-D04F-6D27-D748-68870F87F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F1DF6-9A31-EECA-BA8B-5206686DF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65984-6F2E-B7F0-5FCE-75F75AE85E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8BBCFD-3DEF-C126-45B8-8AC593ED6C0F}"/>
              </a:ext>
            </a:extLst>
          </p:cNvPr>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190409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Seeds, Bangladesh</a:t>
            </a:r>
          </a:p>
          <a:p>
            <a:pPr>
              <a:defRPr/>
            </a:pPr>
            <a:r>
              <a:rPr lang="en-GB">
                <a:highlight>
                  <a:srgbClr val="F4F4F5"/>
                </a:highlight>
              </a:rPr>
              <a:t>Photo credit: Amit Rudro</a:t>
            </a:r>
          </a:p>
          <a:p>
            <a:pPr>
              <a:defRPr/>
            </a:pPr>
            <a:endParaRPr lang="en-GB">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highlight>
                  <a:srgbClr val="F4F4F5"/>
                </a:highlight>
              </a:rPr>
              <a:t>What do seeds need to grow? (Earth, water, light, food)</a:t>
            </a:r>
            <a:endParaRPr lang="en-US"/>
          </a:p>
          <a:p>
            <a:endParaRPr lang="en-GB" dirty="0">
              <a:highlight>
                <a:srgbClr val="F4F4F5"/>
              </a:highlight>
            </a:endParaRPr>
          </a:p>
          <a:p>
            <a:r>
              <a:rPr lang="en-GB" dirty="0">
                <a:highlight>
                  <a:srgbClr val="F4F4F5"/>
                </a:highlight>
              </a:rPr>
              <a:t>Vagner and his </a:t>
            </a:r>
            <a:r>
              <a:rPr lang="en-GB">
                <a:highlight>
                  <a:srgbClr val="F4F4F5"/>
                </a:highlight>
              </a:rPr>
              <a:t>guava, Brazil</a:t>
            </a:r>
            <a:endParaRPr lang="en-GB" dirty="0">
              <a:highlight>
                <a:srgbClr val="F4F4F5"/>
              </a:highlight>
            </a:endParaRPr>
          </a:p>
          <a:p>
            <a:r>
              <a:rPr lang="en-GB">
                <a:highlight>
                  <a:srgbClr val="F4F4F5"/>
                </a:highlight>
              </a:rPr>
              <a:t>Photo credit: Kezia Lavan </a:t>
            </a:r>
          </a:p>
          <a:p>
            <a:r>
              <a:rPr lang="en-GB">
                <a:highlight>
                  <a:srgbClr val="F4F4F5"/>
                </a:highlight>
              </a:rPr>
              <a:t>Helping grow food in Bolivia</a:t>
            </a:r>
          </a:p>
          <a:p>
            <a:r>
              <a:rPr lang="en-GB" dirty="0">
                <a:highlight>
                  <a:srgbClr val="F4F4F5"/>
                </a:highlight>
              </a:rPr>
              <a:t>Photo </a:t>
            </a:r>
            <a:r>
              <a:rPr lang="en-GB">
                <a:highlight>
                  <a:srgbClr val="F4F4F5"/>
                </a:highlight>
              </a:rPr>
              <a:t>credit: Diana Trimino</a:t>
            </a:r>
            <a:endParaRPr lang="en-GB"/>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Cash </a:t>
            </a:r>
          </a:p>
          <a:p>
            <a:r>
              <a:rPr lang="en-US" dirty="0">
                <a:solidFill>
                  <a:srgbClr val="000000"/>
                </a:solidFill>
                <a:highlight>
                  <a:srgbClr val="F4F4F5"/>
                </a:highlight>
              </a:rPr>
              <a:t>Photo credit: John McArthur on </a:t>
            </a:r>
            <a:r>
              <a:rPr lang="en-US" dirty="0" err="1">
                <a:solidFill>
                  <a:srgbClr val="000000"/>
                </a:solidFill>
                <a:highlight>
                  <a:srgbClr val="F4F4F5"/>
                </a:highlight>
              </a:rPr>
              <a:t>Unsplash</a:t>
            </a:r>
            <a:endParaRPr lang="en-US" dirty="0" err="1"/>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Salina, Bangladesh</a:t>
            </a:r>
          </a:p>
          <a:p>
            <a:r>
              <a:rPr lang="en-GB">
                <a:highlight>
                  <a:srgbClr val="F4F4F5"/>
                </a:highlight>
              </a:rPr>
              <a:t>Photo credit: Amit Rudro</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Salina and </a:t>
            </a:r>
            <a:r>
              <a:rPr lang="en-US" dirty="0" err="1">
                <a:highlight>
                  <a:srgbClr val="F4F4F5"/>
                </a:highlight>
              </a:rPr>
              <a:t>Mogibor</a:t>
            </a:r>
            <a:r>
              <a:rPr lang="en-US" dirty="0">
                <a:highlight>
                  <a:srgbClr val="F4F4F5"/>
                </a:highlight>
              </a:rPr>
              <a:t>, Bangladesh</a:t>
            </a:r>
            <a:endParaRPr lang="en-GB" i="1" dirty="0">
              <a:highlight>
                <a:srgbClr val="F4F4F5"/>
              </a:highlight>
            </a:endParaRPr>
          </a:p>
          <a:p>
            <a:r>
              <a:rPr lang="en-US">
                <a:highlight>
                  <a:srgbClr val="F4F4F5"/>
                </a:highlight>
              </a:rPr>
              <a:t>Photo credit: Amit Rudro</a:t>
            </a:r>
            <a:endParaRPr lang="en-US"/>
          </a:p>
          <a:p>
            <a:endParaRPr lang="en-US">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08/07/2026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08/07/2026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08/07/2026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vy3axnuecuwj/aaf2d94ad8c2547b48c1715bed8792b4f10976607b30402763358b43b6d5d32b/d1162e61d5f685c02a15b7c74e7f8607/Childrens_liturgy_Fifteenth_Sunday_in_Ordinary_Time_A4_2026_v1.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hyperlink" Target="https://cafod.org.uk/pray/family-prayer-ideas" TargetMode="External"/><Relationship Id="rId4" Type="http://schemas.openxmlformats.org/officeDocument/2006/relationships/hyperlink" Target="https://cafod.org.uk/campaign/fix-the-food-syste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7.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cafod.org.uk/jubilee-schools/ways-to-take-ac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537994" y="1947986"/>
            <a:ext cx="39061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solidFill>
                <a:highlight>
                  <a:srgbClr val="FFFFFF"/>
                </a:highlight>
                <a:latin typeface="Montserrat school"/>
                <a:cs typeface="Times New Roman"/>
              </a:rPr>
              <a:t>How will you listen to what </a:t>
            </a:r>
            <a:r>
              <a:rPr lang="en-US">
                <a:solidFill>
                  <a:schemeClr val="tx1"/>
                </a:solidFill>
                <a:highlight>
                  <a:srgbClr val="FFFFFF"/>
                </a:highlight>
                <a:latin typeface="Montserrat school"/>
                <a:cs typeface="Times New Roman"/>
              </a:rPr>
              <a:t>Jesus asks of you and live your life as God calls you to</a:t>
            </a:r>
            <a:r>
              <a:rPr lang="en-US" dirty="0">
                <a:solidFill>
                  <a:schemeClr val="tx1"/>
                </a:solidFill>
                <a:latin typeface="Montserrat school"/>
                <a:cs typeface="Times New Roman"/>
              </a:rPr>
              <a:t>?</a:t>
            </a:r>
            <a:endParaRPr lang="en-US" dirty="0">
              <a:solidFill>
                <a:schemeClr val="tx1"/>
              </a:solidFill>
            </a:endParaRPr>
          </a:p>
        </p:txBody>
      </p:sp>
      <p:pic>
        <p:nvPicPr>
          <p:cNvPr id="2" name="Picture Placeholder 1" descr="A person and person standing together&#10;&#10;AI-generated content may be incorrect.">
            <a:extLst>
              <a:ext uri="{FF2B5EF4-FFF2-40B4-BE49-F238E27FC236}">
                <a16:creationId xmlns:a16="http://schemas.microsoft.com/office/drawing/2014/main" id="{9FCE5FDA-CC2E-1E4A-D0A7-C6576E2F91B8}"/>
              </a:ext>
            </a:extLst>
          </p:cNvPr>
          <p:cNvPicPr>
            <a:picLocks noGrp="1" noChangeAspect="1"/>
          </p:cNvPicPr>
          <p:nvPr>
            <p:ph type="pic" sz="quarter" idx="10"/>
          </p:nvPr>
        </p:nvPicPr>
        <p:blipFill>
          <a:blip r:embed="rId3"/>
          <a:srcRect l="13319" r="13319"/>
          <a:stretch/>
        </p:blipFill>
        <p:spPr>
          <a:xfrm>
            <a:off x="4158243"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B5FF-D0FA-5167-F65D-E19A4ED1E2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6F16E8-B90E-675B-6E52-AD8A40C0FAE6}"/>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2" name="TextBox 1">
            <a:extLst>
              <a:ext uri="{FF2B5EF4-FFF2-40B4-BE49-F238E27FC236}">
                <a16:creationId xmlns:a16="http://schemas.microsoft.com/office/drawing/2014/main" id="{12F3BB6A-4524-A6FD-C1DE-E7D0D62780C5}"/>
              </a:ext>
            </a:extLst>
          </p:cNvPr>
          <p:cNvSpPr txBox="1"/>
          <p:nvPr/>
        </p:nvSpPr>
        <p:spPr>
          <a:xfrm>
            <a:off x="5685056" y="1468190"/>
            <a:ext cx="309783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rPr>
              <a:t>Salina and </a:t>
            </a:r>
            <a:r>
              <a:rPr lang="en-US" dirty="0" err="1">
                <a:latin typeface="Montserrat school"/>
              </a:rPr>
              <a:t>Mogibor</a:t>
            </a:r>
            <a:r>
              <a:rPr lang="en-US" dirty="0">
                <a:latin typeface="Montserrat school"/>
              </a:rPr>
              <a:t> hope that their children and grandchildren will look after seeds too so that they will have enough to eat to live a happy life. </a:t>
            </a:r>
            <a:endParaRPr lang="en-US" dirty="0">
              <a:solidFill>
                <a:srgbClr val="000000"/>
              </a:solidFill>
              <a:latin typeface="Montserrat school"/>
            </a:endParaRPr>
          </a:p>
          <a:p>
            <a:pPr algn="l"/>
            <a:endParaRPr lang="en-US" dirty="0">
              <a:solidFill>
                <a:srgbClr val="000000"/>
              </a:solidFill>
              <a:latin typeface="Montserrat school"/>
            </a:endParaRPr>
          </a:p>
          <a:p>
            <a:pPr algn="l"/>
            <a:r>
              <a:rPr lang="en-US" dirty="0">
                <a:solidFill>
                  <a:srgbClr val="38383C"/>
                </a:solidFill>
                <a:highlight>
                  <a:srgbClr val="F9F9FA"/>
                </a:highlight>
                <a:latin typeface="Montserrat school"/>
              </a:rPr>
              <a:t> </a:t>
            </a:r>
          </a:p>
        </p:txBody>
      </p:sp>
      <p:pic>
        <p:nvPicPr>
          <p:cNvPr id="3" name="Picture 2" descr="A person holding a baby under a vine trellis&#10;&#10;AI-generated content may be incorrect.">
            <a:extLst>
              <a:ext uri="{FF2B5EF4-FFF2-40B4-BE49-F238E27FC236}">
                <a16:creationId xmlns:a16="http://schemas.microsoft.com/office/drawing/2014/main" id="{A7A05F46-189B-2A8F-1A11-07655603C008}"/>
              </a:ext>
            </a:extLst>
          </p:cNvPr>
          <p:cNvPicPr>
            <a:picLocks noChangeAspect="1"/>
          </p:cNvPicPr>
          <p:nvPr/>
        </p:nvPicPr>
        <p:blipFill>
          <a:blip r:embed="rId3"/>
          <a:stretch>
            <a:fillRect/>
          </a:stretch>
        </p:blipFill>
        <p:spPr>
          <a:xfrm>
            <a:off x="474890" y="1110343"/>
            <a:ext cx="4950279" cy="3298372"/>
          </a:xfrm>
          <a:prstGeom prst="rect">
            <a:avLst/>
          </a:prstGeom>
        </p:spPr>
      </p:pic>
    </p:spTree>
    <p:extLst>
      <p:ext uri="{BB962C8B-B14F-4D97-AF65-F5344CB8AC3E}">
        <p14:creationId xmlns:p14="http://schemas.microsoft.com/office/powerpoint/2010/main" val="276205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9" name="TextBox 8">
            <a:extLst>
              <a:ext uri="{FF2B5EF4-FFF2-40B4-BE49-F238E27FC236}">
                <a16:creationId xmlns:a16="http://schemas.microsoft.com/office/drawing/2014/main" id="{F11520DF-82FE-1C8A-EAA3-CDF52A9D0603}"/>
              </a:ext>
            </a:extLst>
          </p:cNvPr>
          <p:cNvSpPr txBox="1"/>
          <p:nvPr/>
        </p:nvSpPr>
        <p:spPr>
          <a:xfrm>
            <a:off x="318402" y="1161582"/>
            <a:ext cx="402177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In today’s gospel reading which is all about planting seeds, Jesus goes on to explain his parable and exactly what it means. </a:t>
            </a:r>
          </a:p>
          <a:p>
            <a:pPr algn="l"/>
            <a:endParaRPr lang="en-US" dirty="0">
              <a:latin typeface="Montserrat school"/>
              <a:cs typeface="Times New Roman"/>
            </a:endParaRPr>
          </a:p>
          <a:p>
            <a:pPr algn="l"/>
            <a:r>
              <a:rPr lang="en-US" dirty="0">
                <a:latin typeface="Montserrat school"/>
                <a:cs typeface="Times New Roman"/>
              </a:rPr>
              <a:t>The seed that falls on the path is like those people who hear what Jesus is saying but don’t really understand it, or</a:t>
            </a:r>
            <a:r>
              <a:rPr lang="en-US">
                <a:latin typeface="Montserrat school"/>
                <a:cs typeface="Times New Roman"/>
              </a:rPr>
              <a:t> they don't listen to it </a:t>
            </a:r>
            <a:r>
              <a:rPr lang="en-US" dirty="0">
                <a:latin typeface="Montserrat school"/>
                <a:cs typeface="Times New Roman"/>
              </a:rPr>
              <a:t>properly.</a:t>
            </a:r>
            <a:endParaRPr lang="en-US" dirty="0">
              <a:latin typeface="Montserrat school"/>
            </a:endParaRPr>
          </a:p>
          <a:p>
            <a:pPr algn="l"/>
            <a:endParaRPr lang="en-US" dirty="0">
              <a:latin typeface="Montserrat school"/>
              <a:cs typeface="Times New Roman"/>
            </a:endParaRPr>
          </a:p>
        </p:txBody>
      </p:sp>
      <p:pic>
        <p:nvPicPr>
          <p:cNvPr id="2" name="Picture 1" descr="A group of people walking on the street&#10;&#10;AI-generated content may be incorrect.">
            <a:extLst>
              <a:ext uri="{FF2B5EF4-FFF2-40B4-BE49-F238E27FC236}">
                <a16:creationId xmlns:a16="http://schemas.microsoft.com/office/drawing/2014/main" id="{321F75A3-0EA2-B83B-4714-38E871557581}"/>
              </a:ext>
            </a:extLst>
          </p:cNvPr>
          <p:cNvPicPr>
            <a:picLocks noChangeAspect="1"/>
          </p:cNvPicPr>
          <p:nvPr/>
        </p:nvPicPr>
        <p:blipFill>
          <a:blip r:embed="rId3"/>
          <a:srcRect l="21193" t="15631" r="-254"/>
          <a:stretch>
            <a:fillRect/>
          </a:stretch>
        </p:blipFill>
        <p:spPr>
          <a:xfrm>
            <a:off x="4572692" y="1159329"/>
            <a:ext cx="4067976" cy="2956339"/>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5316061" y="1369231"/>
            <a:ext cx="3660436"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highlight>
                  <a:srgbClr val="FFFFFF"/>
                </a:highlight>
                <a:latin typeface="Montserrat school"/>
                <a:cs typeface="Times New Roman"/>
              </a:rPr>
              <a:t>The seed that falls on the rocks is like the person who hears what Jesus asks of </a:t>
            </a:r>
            <a:r>
              <a:rPr lang="en-US">
                <a:solidFill>
                  <a:srgbClr val="000000"/>
                </a:solidFill>
                <a:highlight>
                  <a:srgbClr val="FFFFFF"/>
                </a:highlight>
                <a:latin typeface="Montserrat school"/>
                <a:cs typeface="Times New Roman"/>
              </a:rPr>
              <a:t>us. </a:t>
            </a:r>
            <a:endParaRPr lang="en-US">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They start off really excited </a:t>
            </a:r>
            <a:r>
              <a:rPr lang="en-US">
                <a:solidFill>
                  <a:srgbClr val="000000"/>
                </a:solidFill>
                <a:highlight>
                  <a:srgbClr val="FFFFFF"/>
                </a:highlight>
                <a:latin typeface="Montserrat school"/>
                <a:cs typeface="Times New Roman"/>
              </a:rPr>
              <a:t>about what they have heard, but</a:t>
            </a:r>
            <a:r>
              <a:rPr lang="en-US" dirty="0">
                <a:solidFill>
                  <a:srgbClr val="000000"/>
                </a:solidFill>
                <a:highlight>
                  <a:srgbClr val="FFFFFF"/>
                </a:highlight>
                <a:latin typeface="Montserrat school"/>
                <a:cs typeface="Times New Roman"/>
              </a:rPr>
              <a:t> they give up following him as soon as it is difficult.</a:t>
            </a:r>
            <a:endParaRPr lang="en-US">
              <a:latin typeface="Montserrat school"/>
            </a:endParaRPr>
          </a:p>
          <a:p>
            <a:pPr algn="l"/>
            <a:endParaRPr lang="en-US" dirty="0">
              <a:solidFill>
                <a:srgbClr val="000000"/>
              </a:solidFill>
              <a:highlight>
                <a:srgbClr val="FFFFFF"/>
              </a:highlight>
              <a:latin typeface="Montserrat school"/>
              <a:cs typeface="Times New Roman"/>
            </a:endParaRPr>
          </a:p>
          <a:p>
            <a:pPr algn="l"/>
            <a:endParaRPr lang="en-US">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pile of rocks&#10;&#10;AI-generated content may be incorrect.">
            <a:extLst>
              <a:ext uri="{FF2B5EF4-FFF2-40B4-BE49-F238E27FC236}">
                <a16:creationId xmlns:a16="http://schemas.microsoft.com/office/drawing/2014/main" id="{96079601-BF4D-3DE5-4696-174C26615B59}"/>
              </a:ext>
            </a:extLst>
          </p:cNvPr>
          <p:cNvPicPr>
            <a:picLocks noChangeAspect="1"/>
          </p:cNvPicPr>
          <p:nvPr/>
        </p:nvPicPr>
        <p:blipFill>
          <a:blip r:embed="rId3"/>
          <a:stretch>
            <a:fillRect/>
          </a:stretch>
        </p:blipFill>
        <p:spPr>
          <a:xfrm>
            <a:off x="458560" y="1186543"/>
            <a:ext cx="4705350" cy="3129644"/>
          </a:xfrm>
          <a:prstGeom prst="rect">
            <a:avLst/>
          </a:prstGeom>
        </p:spPr>
      </p:pic>
    </p:spTree>
    <p:extLst>
      <p:ext uri="{BB962C8B-B14F-4D97-AF65-F5344CB8AC3E}">
        <p14:creationId xmlns:p14="http://schemas.microsoft.com/office/powerpoint/2010/main" val="207167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9E264-5953-F32A-1CE8-6E2040BEF0B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79835A-CF3D-DBDC-B1A3-F96CD00E2D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73823D-A0B4-D311-1060-1D83A970D0C6}"/>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84FC8D35-C99A-AAB0-24D4-8F4B60F074D2}"/>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57C0C946-294C-B481-5872-932119A21643}"/>
              </a:ext>
            </a:extLst>
          </p:cNvPr>
          <p:cNvSpPr txBox="1"/>
          <p:nvPr/>
        </p:nvSpPr>
        <p:spPr>
          <a:xfrm>
            <a:off x="5506562" y="569131"/>
            <a:ext cx="3361079" cy="5801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highlight>
                <a:srgbClr val="FFFFFF"/>
              </a:highlight>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The seed that falls in the thorns is like someone who hears what Jesus is saying, but who concentrates too much on having the best </a:t>
            </a:r>
            <a:r>
              <a:rPr lang="en-US">
                <a:solidFill>
                  <a:srgbClr val="000000"/>
                </a:solidFill>
                <a:highlight>
                  <a:srgbClr val="FFFFFF"/>
                </a:highlight>
                <a:latin typeface="Montserrat school"/>
                <a:cs typeface="Times New Roman"/>
              </a:rPr>
              <a:t>things or the most money. </a:t>
            </a:r>
            <a:endParaRPr lang="en-US" dirty="0">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They focus on </a:t>
            </a:r>
            <a:r>
              <a:rPr lang="en-US" dirty="0">
                <a:solidFill>
                  <a:srgbClr val="000000"/>
                </a:solidFill>
                <a:highlight>
                  <a:srgbClr val="FFFFFF"/>
                </a:highlight>
                <a:latin typeface="Montserrat school"/>
                <a:cs typeface="Times New Roman"/>
              </a:rPr>
              <a:t>these </a:t>
            </a:r>
            <a:r>
              <a:rPr lang="en-US">
                <a:solidFill>
                  <a:srgbClr val="000000"/>
                </a:solidFill>
                <a:highlight>
                  <a:srgbClr val="FFFFFF"/>
                </a:highlight>
                <a:latin typeface="Montserrat school"/>
                <a:cs typeface="Times New Roman"/>
              </a:rPr>
              <a:t>things rather than</a:t>
            </a:r>
            <a:r>
              <a:rPr lang="en-US" dirty="0">
                <a:solidFill>
                  <a:srgbClr val="000000"/>
                </a:solidFill>
                <a:highlight>
                  <a:srgbClr val="FFFFFF"/>
                </a:highlight>
                <a:latin typeface="Montserrat school"/>
                <a:cs typeface="Times New Roman"/>
              </a:rPr>
              <a:t> on being the person Jesus wants them to be.</a:t>
            </a:r>
            <a:endParaRPr lang="en-US">
              <a:latin typeface="Montserrat school"/>
            </a:endParaRPr>
          </a:p>
          <a:p>
            <a:pPr algn="l"/>
            <a:endParaRPr lang="en-US" dirty="0">
              <a:highlight>
                <a:srgbClr val="FFFFFF"/>
              </a:highlight>
              <a:latin typeface="Montserrat school"/>
              <a:cs typeface="Times New Roman"/>
            </a:endParaRPr>
          </a:p>
          <a:p>
            <a:pPr algn="l"/>
            <a:endParaRPr lang="en-US">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close up of a thorny plant&#10;&#10;AI-generated content may be incorrect.">
            <a:extLst>
              <a:ext uri="{FF2B5EF4-FFF2-40B4-BE49-F238E27FC236}">
                <a16:creationId xmlns:a16="http://schemas.microsoft.com/office/drawing/2014/main" id="{46BC4070-2342-E85F-4C76-DC05CC07E7B4}"/>
              </a:ext>
            </a:extLst>
          </p:cNvPr>
          <p:cNvPicPr>
            <a:picLocks noChangeAspect="1"/>
          </p:cNvPicPr>
          <p:nvPr/>
        </p:nvPicPr>
        <p:blipFill>
          <a:blip r:embed="rId3"/>
          <a:stretch>
            <a:fillRect/>
          </a:stretch>
        </p:blipFill>
        <p:spPr>
          <a:xfrm>
            <a:off x="317046" y="925286"/>
            <a:ext cx="4939393" cy="3292929"/>
          </a:xfrm>
          <a:prstGeom prst="rect">
            <a:avLst/>
          </a:prstGeom>
        </p:spPr>
      </p:pic>
    </p:spTree>
    <p:extLst>
      <p:ext uri="{BB962C8B-B14F-4D97-AF65-F5344CB8AC3E}">
        <p14:creationId xmlns:p14="http://schemas.microsoft.com/office/powerpoint/2010/main" val="291555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806AB-4A57-92B2-E60E-52B538879B1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D72891-66C3-4F3C-2FAA-EFD7DFD461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0CBCCD-9F03-38FD-94C6-A66AEAE13E38}"/>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6" name="TextBox 5">
            <a:extLst>
              <a:ext uri="{FF2B5EF4-FFF2-40B4-BE49-F238E27FC236}">
                <a16:creationId xmlns:a16="http://schemas.microsoft.com/office/drawing/2014/main" id="{587505BA-78E7-7F26-F46F-82F242AE6541}"/>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4145593C-5141-10B7-6AC8-FB1F5F609FEA}"/>
              </a:ext>
            </a:extLst>
          </p:cNvPr>
          <p:cNvSpPr txBox="1"/>
          <p:nvPr/>
        </p:nvSpPr>
        <p:spPr>
          <a:xfrm>
            <a:off x="5228976" y="1287588"/>
            <a:ext cx="3725746"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The seed that falls on the </a:t>
            </a:r>
            <a:r>
              <a:rPr lang="en-US" dirty="0">
                <a:solidFill>
                  <a:srgbClr val="000000"/>
                </a:solidFill>
                <a:highlight>
                  <a:srgbClr val="FFFFFF"/>
                </a:highlight>
                <a:latin typeface="Montserrat school"/>
                <a:cs typeface="Times New Roman"/>
              </a:rPr>
              <a:t>rich soil is like someone who hears what Jesus is asking, understands it, and lives their life as he asks them to.</a:t>
            </a:r>
            <a:endParaRPr lang="en-US" dirty="0">
              <a:latin typeface="Montserrat school"/>
            </a:endParaRP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So which one of the seeds do you think we should try to be? </a:t>
            </a:r>
            <a:endParaRPr lang="en-US">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close up of a plant&#10;&#10;AI-generated content may be incorrect.">
            <a:extLst>
              <a:ext uri="{FF2B5EF4-FFF2-40B4-BE49-F238E27FC236}">
                <a16:creationId xmlns:a16="http://schemas.microsoft.com/office/drawing/2014/main" id="{9A8FC067-4D0A-0CB0-4CF0-D51350840692}"/>
              </a:ext>
            </a:extLst>
          </p:cNvPr>
          <p:cNvPicPr>
            <a:picLocks noChangeAspect="1"/>
          </p:cNvPicPr>
          <p:nvPr/>
        </p:nvPicPr>
        <p:blipFill>
          <a:blip r:embed="rId3"/>
          <a:stretch>
            <a:fillRect/>
          </a:stretch>
        </p:blipFill>
        <p:spPr>
          <a:xfrm>
            <a:off x="317046" y="1186543"/>
            <a:ext cx="4797879" cy="3233056"/>
          </a:xfrm>
          <a:prstGeom prst="rect">
            <a:avLst/>
          </a:prstGeom>
        </p:spPr>
      </p:pic>
    </p:spTree>
    <p:extLst>
      <p:ext uri="{BB962C8B-B14F-4D97-AF65-F5344CB8AC3E}">
        <p14:creationId xmlns:p14="http://schemas.microsoft.com/office/powerpoint/2010/main" val="3982974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53AE4-D568-A1D5-C153-0035D703EFE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F90288-DF54-43D1-6489-283796A094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902F65-36EB-76CA-961E-9766A80A5810}"/>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6" name="TextBox 5">
            <a:extLst>
              <a:ext uri="{FF2B5EF4-FFF2-40B4-BE49-F238E27FC236}">
                <a16:creationId xmlns:a16="http://schemas.microsoft.com/office/drawing/2014/main" id="{E4044589-9F76-465B-9700-122587503C08}"/>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70C602DE-70A0-AD6B-4D55-E149B8A392D4}"/>
              </a:ext>
            </a:extLst>
          </p:cNvPr>
          <p:cNvSpPr txBox="1"/>
          <p:nvPr/>
        </p:nvSpPr>
        <p:spPr>
          <a:xfrm>
            <a:off x="4570391" y="999118"/>
            <a:ext cx="4226489"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How do you think you can be like the seed that falls on the rich soil? </a:t>
            </a: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How do you listen to what Jesus is saying to you?</a:t>
            </a:r>
            <a:endParaRPr lang="en-US">
              <a:highlight>
                <a:srgbClr val="FFFFFF"/>
              </a:highlight>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How does Jesus ask us to live our lives and treat one another? </a:t>
            </a:r>
            <a:endParaRPr lang="en-US">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What can you do to follow him?</a:t>
            </a:r>
            <a:endParaRPr lang="en-US">
              <a:latin typeface="Montserrat school"/>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close up of a child&#10;&#10;AI-generated content may be incorrect.">
            <a:extLst>
              <a:ext uri="{FF2B5EF4-FFF2-40B4-BE49-F238E27FC236}">
                <a16:creationId xmlns:a16="http://schemas.microsoft.com/office/drawing/2014/main" id="{61457C57-D010-316D-2817-C95B2E7107B1}"/>
              </a:ext>
            </a:extLst>
          </p:cNvPr>
          <p:cNvPicPr>
            <a:picLocks noChangeAspect="1"/>
          </p:cNvPicPr>
          <p:nvPr/>
        </p:nvPicPr>
        <p:blipFill>
          <a:blip r:embed="rId3"/>
          <a:stretch>
            <a:fillRect/>
          </a:stretch>
        </p:blipFill>
        <p:spPr>
          <a:xfrm>
            <a:off x="691243" y="0"/>
            <a:ext cx="3526971" cy="5246914"/>
          </a:xfrm>
          <a:prstGeom prst="rect">
            <a:avLst/>
          </a:prstGeom>
        </p:spPr>
      </p:pic>
    </p:spTree>
    <p:extLst>
      <p:ext uri="{BB962C8B-B14F-4D97-AF65-F5344CB8AC3E}">
        <p14:creationId xmlns:p14="http://schemas.microsoft.com/office/powerpoint/2010/main" val="1036778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232AD-C211-DCAE-6C03-3AFF616945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484C8F-764E-D480-408F-EA7EAB5E9D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976340-1CD3-F31A-7B82-580AD31951E2}"/>
              </a:ext>
            </a:extLst>
          </p:cNvPr>
          <p:cNvSpPr>
            <a:spLocks noGrp="1"/>
          </p:cNvSpPr>
          <p:nvPr>
            <p:ph type="sldNum" sz="quarter" idx="12"/>
          </p:nvPr>
        </p:nvSpPr>
        <p:spPr/>
        <p:txBody>
          <a:bodyPr/>
          <a:lstStyle/>
          <a:p>
            <a:fld id="{EA6EBE3F-60D7-48A8-BD0B-B317D75812BF}" type="slidenum">
              <a:rPr lang="en-GB" smtClean="0"/>
              <a:t>16</a:t>
            </a:fld>
            <a:endParaRPr lang="en-GB"/>
          </a:p>
        </p:txBody>
      </p:sp>
      <p:sp>
        <p:nvSpPr>
          <p:cNvPr id="7" name="TextBox 6">
            <a:extLst>
              <a:ext uri="{FF2B5EF4-FFF2-40B4-BE49-F238E27FC236}">
                <a16:creationId xmlns:a16="http://schemas.microsoft.com/office/drawing/2014/main" id="{15934F56-27F8-2F14-0778-1E4D9D8F8CA3}"/>
              </a:ext>
            </a:extLst>
          </p:cNvPr>
          <p:cNvSpPr txBox="1"/>
          <p:nvPr/>
        </p:nvSpPr>
        <p:spPr>
          <a:xfrm>
            <a:off x="5566434" y="1184174"/>
            <a:ext cx="3475374"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This week see if you can be like the seed that falls on </a:t>
            </a:r>
            <a:r>
              <a:rPr lang="en-US">
                <a:solidFill>
                  <a:srgbClr val="000000"/>
                </a:solidFill>
                <a:highlight>
                  <a:srgbClr val="FFFFFF"/>
                </a:highlight>
                <a:latin typeface="Montserrat school"/>
                <a:cs typeface="Times New Roman"/>
              </a:rPr>
              <a:t>the rich soil. </a:t>
            </a:r>
            <a:endParaRPr lang="en-US" dirty="0">
              <a:solidFill>
                <a:srgbClr val="000000"/>
              </a:solidFill>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r>
              <a:rPr lang="en-US">
                <a:solidFill>
                  <a:srgbClr val="000000"/>
                </a:solidFill>
                <a:highlight>
                  <a:srgbClr val="FFFFFF"/>
                </a:highlight>
                <a:latin typeface="Montserrat school"/>
                <a:cs typeface="Times New Roman"/>
              </a:rPr>
              <a:t>Try to listen to what </a:t>
            </a:r>
            <a:r>
              <a:rPr lang="en-US" dirty="0">
                <a:solidFill>
                  <a:srgbClr val="000000"/>
                </a:solidFill>
                <a:highlight>
                  <a:srgbClr val="FFFFFF"/>
                </a:highlight>
                <a:latin typeface="Montserrat school"/>
                <a:cs typeface="Times New Roman"/>
              </a:rPr>
              <a:t>Jesus </a:t>
            </a:r>
            <a:r>
              <a:rPr lang="en-US">
                <a:solidFill>
                  <a:srgbClr val="000000"/>
                </a:solidFill>
                <a:highlight>
                  <a:srgbClr val="FFFFFF"/>
                </a:highlight>
                <a:latin typeface="Montserrat school"/>
                <a:cs typeface="Times New Roman"/>
              </a:rPr>
              <a:t>asks of you, try your best to </a:t>
            </a:r>
            <a:r>
              <a:rPr lang="en-US" dirty="0">
                <a:solidFill>
                  <a:srgbClr val="000000"/>
                </a:solidFill>
                <a:highlight>
                  <a:srgbClr val="FFFFFF"/>
                </a:highlight>
                <a:latin typeface="Montserrat school"/>
                <a:cs typeface="Times New Roman"/>
              </a:rPr>
              <a:t>understand it and live your life as God calls you to.</a:t>
            </a:r>
            <a:endParaRPr lang="en-US">
              <a:latin typeface="Montserrat school"/>
            </a:endParaRPr>
          </a:p>
          <a:p>
            <a:pPr algn="l"/>
            <a:endParaRPr lang="en-US" dirty="0">
              <a:solidFill>
                <a:srgbClr val="000000"/>
              </a:solidFill>
              <a:highlight>
                <a:srgbClr val="FFFFFF"/>
              </a:highlight>
              <a:latin typeface="Montserrat school"/>
              <a:cs typeface="Times New Roman"/>
            </a:endParaRPr>
          </a:p>
          <a:p>
            <a:pPr algn="l"/>
            <a:endParaRPr lang="en-US" dirty="0">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Century Gothic"/>
              <a:cs typeface="Times New Roman"/>
            </a:endParaRPr>
          </a:p>
          <a:p>
            <a:pPr algn="l"/>
            <a:endParaRPr lang="en-US">
              <a:solidFill>
                <a:srgbClr val="000000"/>
              </a:solidFill>
              <a:highlight>
                <a:srgbClr val="FFFFFF"/>
              </a:highlight>
              <a:latin typeface="Century Gothic"/>
              <a:cs typeface="Times New Roman"/>
            </a:endParaRPr>
          </a:p>
          <a:p>
            <a:pPr algn="l"/>
            <a:endParaRPr lang="en-GB">
              <a:solidFill>
                <a:srgbClr val="000000"/>
              </a:solidFill>
              <a:highlight>
                <a:srgbClr val="FFFFFF"/>
              </a:highlight>
              <a:latin typeface="Montserrat school"/>
              <a:cs typeface="Times New Roman"/>
            </a:endParaRPr>
          </a:p>
          <a:p>
            <a:pPr algn="l"/>
            <a:endParaRPr lang="en-US">
              <a:solidFill>
                <a:srgbClr val="000000"/>
              </a:solidFill>
              <a:highlight>
                <a:srgbClr val="FFFFFF"/>
              </a:highlight>
              <a:latin typeface="Montserrat school"/>
            </a:endParaRPr>
          </a:p>
          <a:p>
            <a:pPr algn="l"/>
            <a:endParaRPr lang="en-GB">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group of students raising their hand&#10;&#10;AI-generated content may be incorrect.">
            <a:extLst>
              <a:ext uri="{FF2B5EF4-FFF2-40B4-BE49-F238E27FC236}">
                <a16:creationId xmlns:a16="http://schemas.microsoft.com/office/drawing/2014/main" id="{B8042B05-47DC-566C-775D-5B7B71B339F6}"/>
              </a:ext>
            </a:extLst>
          </p:cNvPr>
          <p:cNvPicPr>
            <a:picLocks noChangeAspect="1"/>
          </p:cNvPicPr>
          <p:nvPr/>
        </p:nvPicPr>
        <p:blipFill>
          <a:blip r:embed="rId3"/>
          <a:stretch>
            <a:fillRect/>
          </a:stretch>
        </p:blipFill>
        <p:spPr>
          <a:xfrm>
            <a:off x="1359" y="1001486"/>
            <a:ext cx="5412922" cy="3608615"/>
          </a:xfrm>
          <a:prstGeom prst="rect">
            <a:avLst/>
          </a:prstGeom>
        </p:spPr>
      </p:pic>
      <p:sp>
        <p:nvSpPr>
          <p:cNvPr id="8" name="TextBox 7">
            <a:extLst>
              <a:ext uri="{FF2B5EF4-FFF2-40B4-BE49-F238E27FC236}">
                <a16:creationId xmlns:a16="http://schemas.microsoft.com/office/drawing/2014/main" id="{8CEB2CFB-ACDE-CD70-EB8C-991FB656F63E}"/>
              </a:ext>
            </a:extLst>
          </p:cNvPr>
          <p:cNvSpPr txBox="1"/>
          <p:nvPr/>
        </p:nvSpPr>
        <p:spPr>
          <a:xfrm>
            <a:off x="0" y="4591479"/>
            <a:ext cx="50684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Montserrat school"/>
              </a:rPr>
              <a:t>Sagesse listening, DRC</a:t>
            </a:r>
          </a:p>
        </p:txBody>
      </p:sp>
    </p:spTree>
    <p:extLst>
      <p:ext uri="{BB962C8B-B14F-4D97-AF65-F5344CB8AC3E}">
        <p14:creationId xmlns:p14="http://schemas.microsoft.com/office/powerpoint/2010/main" val="3175719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world leaders and all people with power:</a:t>
            </a:r>
            <a:r>
              <a:rPr lang="en-US" sz="1600" dirty="0">
                <a:solidFill>
                  <a:srgbClr val="A2C617"/>
                </a:solidFill>
                <a:latin typeface="Montserrat school"/>
                <a:ea typeface="Calibri"/>
                <a:cs typeface="Times New Roman"/>
              </a:rPr>
              <a:t> </a:t>
            </a:r>
            <a:r>
              <a:rPr lang="en-GB" sz="1600">
                <a:solidFill>
                  <a:schemeClr val="bg1"/>
                </a:solidFill>
                <a:latin typeface="Montserrat school"/>
                <a:ea typeface="Calibri"/>
                <a:cs typeface="Times New Roman"/>
              </a:rPr>
              <a:t>that they may do what is best for all their people, especially those who are poor</a:t>
            </a:r>
            <a:r>
              <a:rPr lang="en-GB" sz="1600" dirty="0">
                <a:solidFill>
                  <a:schemeClr val="bg1"/>
                </a:solidFill>
                <a:latin typeface="Montserrat school"/>
                <a:ea typeface="Calibri"/>
                <a:cs typeface="Times New Roman"/>
              </a:rPr>
              <a:t>.</a:t>
            </a:r>
            <a:endParaRPr lang="en-US" dirty="0">
              <a:solidFill>
                <a:schemeClr val="bg1"/>
              </a:solidFill>
              <a:latin typeface="Montserrat ExtraBold"/>
              <a:ea typeface="Calibri"/>
              <a:cs typeface="Times New Roman"/>
            </a:endParaRP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a:latin typeface="Montserrat school"/>
              <a:cs typeface="Times New Roman"/>
            </a:endParaRPr>
          </a:p>
          <a:p>
            <a:pPr marL="0" indent="0">
              <a:buNone/>
            </a:pPr>
            <a:r>
              <a:rPr lang="en-US" sz="160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dirty="0">
              <a:solidFill>
                <a:srgbClr val="FFFFFF"/>
              </a:solidFill>
              <a:latin typeface="Montserrat school"/>
              <a:cs typeface="Times New Roman"/>
            </a:endParaRPr>
          </a:p>
          <a:p>
            <a:pPr marL="0" indent="0">
              <a:buNone/>
            </a:pPr>
            <a:r>
              <a:rPr lang="en-US" sz="1600">
                <a:solidFill>
                  <a:schemeClr val="bg1"/>
                </a:solidFill>
                <a:latin typeface="Montserrat school"/>
                <a:cs typeface="Times New Roman"/>
              </a:rPr>
              <a:t>that we may be </a:t>
            </a:r>
            <a:r>
              <a:rPr lang="en-US" sz="1600" dirty="0">
                <a:solidFill>
                  <a:schemeClr val="bg1"/>
                </a:solidFill>
                <a:latin typeface="Montserrat school"/>
                <a:cs typeface="Times New Roman"/>
              </a:rPr>
              <a:t>like the seed in the rich soil, listening to Jesus and caring for one another. </a:t>
            </a:r>
            <a:r>
              <a:rPr lang="en-US" sz="1600" dirty="0">
                <a:solidFill>
                  <a:srgbClr val="FF0000"/>
                </a:solidFill>
                <a:latin typeface="Montserrat school"/>
                <a:cs typeface="Times New Roman"/>
              </a:rPr>
              <a:t>   </a:t>
            </a:r>
          </a:p>
          <a:p>
            <a:pPr marL="0" indent="0">
              <a:buNone/>
            </a:pPr>
            <a:r>
              <a:rPr lang="en-US" sz="1600">
                <a:solidFill>
                  <a:schemeClr val="bg1"/>
                </a:solidFill>
                <a:latin typeface="Montserrat school"/>
                <a:cs typeface="Times New Roman"/>
              </a:rPr>
              <a:t>Lord in your mercy...</a:t>
            </a:r>
          </a:p>
          <a:p>
            <a:pPr marL="0" indent="0">
              <a:buNone/>
            </a:pPr>
            <a:endParaRPr lang="en-US" sz="1600">
              <a:solidFill>
                <a:srgbClr val="FF0000"/>
              </a:solidFill>
              <a:latin typeface="Century Gothic"/>
            </a:endParaRPr>
          </a:p>
          <a:p>
            <a:pPr marL="121920" indent="-121920"/>
            <a:endParaRPr lang="en-US" sz="1600">
              <a:solidFill>
                <a:srgbClr val="FF0000"/>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62275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Montserrat school"/>
              </a:rPr>
              <a:t>We pray for people </a:t>
            </a:r>
            <a:r>
              <a:rPr lang="en-US" sz="1600">
                <a:latin typeface="Montserrat school"/>
              </a:rPr>
              <a:t>who grow crops to feed themselves and to feed others</a:t>
            </a:r>
            <a:r>
              <a:rPr lang="en-US" sz="1600" dirty="0">
                <a:latin typeface="Montserrat school"/>
              </a:rPr>
              <a:t>: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a:solidFill>
                  <a:schemeClr val="bg1"/>
                </a:solidFill>
                <a:latin typeface="Montserrat school"/>
              </a:rPr>
              <a:t>that they may keep hold of the seeds that they need and have a good harvest</a:t>
            </a:r>
            <a:r>
              <a:rPr lang="en-GB" sz="1600" dirty="0">
                <a:solidFill>
                  <a:schemeClr val="bg1"/>
                </a:solidFill>
                <a:latin typeface="Montserrat school"/>
              </a:rPr>
              <a:t>.</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Montserrat school"/>
              <a:cs typeface="Times New Roman"/>
            </a:endParaRPr>
          </a:p>
          <a:p>
            <a:pPr marL="0" indent="0">
              <a:buNone/>
            </a:pPr>
            <a:endParaRPr lang="en-US" sz="1600">
              <a:solidFill>
                <a:srgbClr val="A2C617"/>
              </a:solidFill>
              <a:latin typeface="Montserrat school"/>
              <a:cs typeface="Times New Roman"/>
            </a:endParaRPr>
          </a:p>
          <a:p>
            <a:pPr marL="0" indent="0">
              <a:buNone/>
            </a:pPr>
            <a:r>
              <a:rPr lang="en-US" sz="1600">
                <a:solidFill>
                  <a:srgbClr val="A2C617"/>
                </a:solidFill>
                <a:latin typeface="Montserrat school"/>
                <a:cs typeface="Times New Roman"/>
              </a:rPr>
              <a:t>God of all:</a:t>
            </a:r>
            <a:r>
              <a:rPr lang="en-US" sz="1600" dirty="0">
                <a:solidFill>
                  <a:schemeClr val="bg1"/>
                </a:solidFill>
                <a:latin typeface="Montserrat school"/>
                <a:cs typeface="Times New Roman"/>
              </a:rPr>
              <a:t> guide as us we listen to you, so that we may grow in faith and love. May we share that love with all people throughout the </a:t>
            </a:r>
            <a:r>
              <a:rPr lang="en-US" sz="1600">
                <a:solidFill>
                  <a:schemeClr val="bg1"/>
                </a:solidFill>
                <a:latin typeface="Montserrat school"/>
                <a:cs typeface="Times New Roman"/>
              </a:rPr>
              <a:t>world. </a:t>
            </a:r>
            <a:r>
              <a:rPr lang="en-US" sz="1600" dirty="0">
                <a:solidFill>
                  <a:schemeClr val="bg1"/>
                </a:solidFill>
                <a:latin typeface="Montserrat school"/>
                <a:cs typeface="Times New Roman"/>
              </a:rPr>
              <a:t>Amen.</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824208" y="1844409"/>
            <a:ext cx="3000296" cy="14542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a:solidFill>
                <a:schemeClr val="tx1"/>
              </a:solidFill>
              <a:latin typeface="Montserrat school"/>
              <a:cs typeface="Times New Roman"/>
            </a:endParaRPr>
          </a:p>
          <a:p>
            <a:r>
              <a:rPr lang="en-US" dirty="0">
                <a:solidFill>
                  <a:schemeClr val="tx1"/>
                </a:solidFill>
                <a:highlight>
                  <a:srgbClr val="FFFFFF"/>
                </a:highlight>
                <a:latin typeface="Montserrat school"/>
                <a:cs typeface="Times New Roman"/>
              </a:rPr>
              <a:t>How will you listen this week to what Jesus asks of </a:t>
            </a:r>
            <a:r>
              <a:rPr lang="en-US">
                <a:solidFill>
                  <a:schemeClr val="tx1"/>
                </a:solidFill>
                <a:highlight>
                  <a:srgbClr val="FFFFFF"/>
                </a:highlight>
                <a:latin typeface="Montserrat school"/>
                <a:cs typeface="Times New Roman"/>
              </a:rPr>
              <a:t>you and live your life as God calls you </a:t>
            </a:r>
            <a:r>
              <a:rPr lang="en-US" dirty="0">
                <a:solidFill>
                  <a:schemeClr val="tx1"/>
                </a:solidFill>
                <a:highlight>
                  <a:srgbClr val="FFFFFF"/>
                </a:highlight>
                <a:latin typeface="Montserrat school"/>
                <a:cs typeface="Times New Roman"/>
              </a:rPr>
              <a:t>to?</a:t>
            </a:r>
            <a:endParaRPr lang="en-US" dirty="0">
              <a:solidFill>
                <a:schemeClr val="tx1"/>
              </a:solidFill>
            </a:endParaRPr>
          </a:p>
        </p:txBody>
      </p:sp>
      <p:pic>
        <p:nvPicPr>
          <p:cNvPr id="2" name="Picture 1" descr="A group of people holding banners&#10;&#10;AI-generated content may be incorrect.">
            <a:extLst>
              <a:ext uri="{FF2B5EF4-FFF2-40B4-BE49-F238E27FC236}">
                <a16:creationId xmlns:a16="http://schemas.microsoft.com/office/drawing/2014/main" id="{FEEBD516-3011-01FA-4882-D46271941749}"/>
              </a:ext>
            </a:extLst>
          </p:cNvPr>
          <p:cNvPicPr>
            <a:picLocks noChangeAspect="1"/>
          </p:cNvPicPr>
          <p:nvPr/>
        </p:nvPicPr>
        <p:blipFill>
          <a:blip r:embed="rId4"/>
          <a:stretch>
            <a:fillRect/>
          </a:stretch>
        </p:blipFill>
        <p:spPr>
          <a:xfrm>
            <a:off x="523874" y="947058"/>
            <a:ext cx="5091793" cy="3401785"/>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227095" y="2165360"/>
            <a:ext cx="3322737" cy="2893100"/>
          </a:xfrm>
        </p:spPr>
        <p:txBody>
          <a:bodyPr/>
          <a:lstStyle/>
          <a:p>
            <a:pPr algn="l"/>
            <a:r>
              <a:rPr lang="en-US" sz="1800" dirty="0">
                <a:solidFill>
                  <a:srgbClr val="000000"/>
                </a:solidFill>
                <a:latin typeface="Montserrat school"/>
                <a:cs typeface="Times New Roman"/>
              </a:rPr>
              <a:t>God of life,</a:t>
            </a:r>
            <a:br>
              <a:rPr lang="en-US" sz="1800" dirty="0">
                <a:solidFill>
                  <a:srgbClr val="000000"/>
                </a:solidFill>
                <a:latin typeface="Montserrat school"/>
                <a:cs typeface="Times New Roman"/>
              </a:rPr>
            </a:br>
            <a:r>
              <a:rPr lang="en-US" sz="1800" dirty="0">
                <a:solidFill>
                  <a:srgbClr val="000000"/>
                </a:solidFill>
                <a:latin typeface="Montserrat school"/>
                <a:cs typeface="Times New Roman"/>
              </a:rPr>
              <a:t>Help us to hear your word. Guide us to understand it so that we may grow to live our lives the way you want us to. We ask this through </a:t>
            </a:r>
            <a:r>
              <a:rPr lang="en-US" sz="1800">
                <a:solidFill>
                  <a:srgbClr val="000000"/>
                </a:solidFill>
                <a:latin typeface="Montserrat school"/>
                <a:cs typeface="Times New Roman"/>
              </a:rPr>
              <a:t>Christ our Lord.</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endParaRPr lang="en-US">
              <a:latin typeface="Montserrat school"/>
            </a:endParaRPr>
          </a:p>
          <a:p>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50329" y="302342"/>
            <a:ext cx="8674556" cy="5363007"/>
          </a:xfrm>
          <a:prstGeom prst="rect">
            <a:avLst/>
          </a:prstGeom>
          <a:noFill/>
        </p:spPr>
        <p:txBody>
          <a:bodyPr wrap="square" lIns="68580" tIns="34290" rIns="68580" bIns="34290" anchor="t">
            <a:spAutoFit/>
          </a:bodyPr>
          <a:lstStyle/>
          <a:p>
            <a:r>
              <a:rPr lang="en-GB" sz="1500" b="1">
                <a:latin typeface="Montserrat school"/>
              </a:rPr>
              <a:t>Activity suggestions</a:t>
            </a:r>
            <a:endParaRPr lang="en-GB" sz="1500" b="1">
              <a:solidFill>
                <a:srgbClr val="000000"/>
              </a:solidFill>
              <a:latin typeface="Montserrat school"/>
            </a:endParaRPr>
          </a:p>
          <a:p>
            <a:endParaRPr lang="en-GB" sz="1500" b="1">
              <a:latin typeface="Montserrat school"/>
            </a:endParaRPr>
          </a:p>
          <a:p>
            <a:r>
              <a:rPr lang="en-GB" sz="1500" dirty="0">
                <a:latin typeface="Montserrat school"/>
                <a:hlinkClick r:id="rId3"/>
              </a:rPr>
              <a:t>Download the illustration</a:t>
            </a:r>
            <a:endParaRPr lang="en-GB">
              <a:latin typeface="Montserrat school"/>
            </a:endParaRPr>
          </a:p>
          <a:p>
            <a:pPr algn="l"/>
            <a:endParaRPr lang="en-GB" sz="1600">
              <a:latin typeface="Montserrat school"/>
              <a:cs typeface="Times New Roman"/>
            </a:endParaRPr>
          </a:p>
          <a:p>
            <a:pPr algn="l"/>
            <a:r>
              <a:rPr lang="en-GB" sz="1500">
                <a:latin typeface="Montserrat school"/>
                <a:cs typeface="Times New Roman"/>
              </a:rPr>
              <a:t>Encourage the children to colour in the accompanying illustration and to write or draw </a:t>
            </a:r>
            <a:r>
              <a:rPr lang="en-GB" sz="1500" dirty="0">
                <a:latin typeface="Montserrat school"/>
                <a:cs typeface="Times New Roman"/>
              </a:rPr>
              <a:t>on the back what they will do this week to make sure that they are like the seed that falls in the rich soil – listening to God’s word and living their lives as God wants them to.</a:t>
            </a:r>
            <a:endParaRPr lang="en-GB" dirty="0">
              <a:latin typeface="Montserrat school"/>
            </a:endParaRPr>
          </a:p>
          <a:p>
            <a:pPr algn="l"/>
            <a:endParaRPr lang="en-GB" sz="1500" dirty="0">
              <a:latin typeface="Montserrat school"/>
              <a:cs typeface="Times New Roman"/>
            </a:endParaRPr>
          </a:p>
          <a:p>
            <a:pPr algn="l"/>
            <a:r>
              <a:rPr lang="en-GB" sz="1500" dirty="0">
                <a:latin typeface="Montserrat school"/>
                <a:cs typeface="Times New Roman"/>
              </a:rPr>
              <a:t>Make a display with the children – draw a seed under the earth and invite the children to add all the things that a plant needs to grow: sunshine, water, rich soil, weeding. Then also invite them to add in what they can do to listen to Jesus and to live as he asks them to – so that they grow like the seed in the rich soil.</a:t>
            </a:r>
            <a:endParaRPr lang="en-GB" dirty="0">
              <a:latin typeface="Montserrat school"/>
            </a:endParaRPr>
          </a:p>
          <a:p>
            <a:pPr algn="l"/>
            <a:endParaRPr lang="en-GB" sz="1500" dirty="0">
              <a:latin typeface="Montserrat school"/>
              <a:cs typeface="Times New Roman"/>
            </a:endParaRPr>
          </a:p>
          <a:p>
            <a:pPr algn="l"/>
            <a:r>
              <a:rPr lang="en-GB" sz="1500">
                <a:latin typeface="Montserrat school"/>
                <a:cs typeface="Times New Roman"/>
              </a:rPr>
              <a:t>Find out about CAFOD’s work on seeds and the food system at </a:t>
            </a:r>
            <a:r>
              <a:rPr lang="en-GB" sz="1500" dirty="0">
                <a:latin typeface="Montserrat school"/>
                <a:hlinkClick r:id="rId4"/>
              </a:rPr>
              <a:t>Fix the Food System</a:t>
            </a:r>
            <a:endParaRPr lang="en-GB" dirty="0">
              <a:latin typeface="Montserrat school"/>
            </a:endParaRPr>
          </a:p>
          <a:p>
            <a:pPr algn="l"/>
            <a:endParaRPr lang="en-GB" sz="1500" dirty="0">
              <a:latin typeface="Montserrat school"/>
              <a:cs typeface="Times New Roman"/>
            </a:endParaRPr>
          </a:p>
          <a:p>
            <a:pPr algn="l"/>
            <a:r>
              <a:rPr lang="en-GB" sz="1500" dirty="0">
                <a:latin typeface="Montserrat school"/>
                <a:cs typeface="Times New Roman"/>
              </a:rPr>
              <a:t>Remind the children to share all they've done today with people at home. Encourage them to be like the seed in rich soil – listening to the word of God and living the way God wants us to. Could they plant some seeds and take care of them to see what </a:t>
            </a:r>
            <a:r>
              <a:rPr lang="en-GB" sz="1500">
                <a:latin typeface="Montserrat school"/>
                <a:cs typeface="Times New Roman"/>
              </a:rPr>
              <a:t>grows?</a:t>
            </a:r>
            <a:endParaRPr lang="en-GB">
              <a:latin typeface="Montserrat school"/>
            </a:endParaRPr>
          </a:p>
          <a:p>
            <a:pPr algn="l"/>
            <a:endParaRPr lang="en-GB" sz="1500" dirty="0">
              <a:latin typeface="Montserrat school"/>
              <a:cs typeface="Times New Roman"/>
            </a:endParaRPr>
          </a:p>
          <a:p>
            <a:pPr algn="l"/>
            <a:r>
              <a:rPr lang="en-GB" sz="1500" dirty="0">
                <a:latin typeface="Montserrat school"/>
                <a:cs typeface="Times New Roman"/>
              </a:rPr>
              <a:t>See </a:t>
            </a:r>
            <a:r>
              <a:rPr lang="en-GB" sz="1500" dirty="0">
                <a:latin typeface="Montserrat school"/>
                <a:hlinkClick r:id="rId5"/>
              </a:rPr>
              <a:t>Family prayer ideas</a:t>
            </a:r>
            <a:r>
              <a:rPr lang="en-GB" sz="1500">
                <a:latin typeface="Montserrat school"/>
                <a:cs typeface="Times New Roman"/>
              </a:rPr>
              <a:t> for</a:t>
            </a:r>
            <a:r>
              <a:rPr lang="en-GB" sz="1500" dirty="0">
                <a:latin typeface="Montserrat school"/>
                <a:cs typeface="Times New Roman"/>
              </a:rPr>
              <a:t> more child-friendly activities.</a:t>
            </a:r>
            <a:endParaRPr lang="en-GB" sz="1500" dirty="0">
              <a:latin typeface="Montserrat school"/>
            </a:endParaRPr>
          </a:p>
          <a:p>
            <a:pPr algn="l"/>
            <a:endParaRPr lang="en-GB" sz="1500" dirty="0">
              <a:latin typeface="Montserrat school"/>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black and white illustration of a couple of people planting vegetables&#10;&#10;AI-generated content may be incorrect.">
            <a:extLst>
              <a:ext uri="{FF2B5EF4-FFF2-40B4-BE49-F238E27FC236}">
                <a16:creationId xmlns:a16="http://schemas.microsoft.com/office/drawing/2014/main" id="{8C6AD550-A0E3-D972-F6A6-1260D5547129}"/>
              </a:ext>
            </a:extLst>
          </p:cNvPr>
          <p:cNvPicPr>
            <a:picLocks noChangeAspect="1"/>
          </p:cNvPicPr>
          <p:nvPr/>
        </p:nvPicPr>
        <p:blipFill>
          <a:blip r:embed="rId6"/>
          <a:stretch>
            <a:fillRect/>
          </a:stretch>
        </p:blipFill>
        <p:spPr>
          <a:xfrm>
            <a:off x="3177035" y="97972"/>
            <a:ext cx="1499973" cy="1077686"/>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21</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a:latin typeface="Montserrat school"/>
                <a:cs typeface="Times New Roman"/>
              </a:rPr>
              <a:t>Gospel:</a:t>
            </a:r>
            <a:r>
              <a:rPr lang="en-US">
                <a:latin typeface="Montserrat school"/>
                <a:cs typeface="Times New Roman"/>
              </a:rPr>
              <a:t> </a:t>
            </a:r>
            <a:r>
              <a:rPr lang="en-US" b="1">
                <a:latin typeface="Montserrat school"/>
                <a:cs typeface="Times New Roman"/>
              </a:rPr>
              <a:t>Matthew 13:1-9</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622787" y="4469000"/>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94994" y="928819"/>
            <a:ext cx="8754372" cy="39549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That same day Jesus left the house and went to the lakeside, where he sat down to teach. The crowd that gathered round him was so large that he got into a boat and sat in it, while the crowd stood on the shore. He used parables to tell them many things.</a:t>
            </a:r>
            <a:endParaRPr lang="en-US">
              <a:latin typeface="Montserrat school"/>
            </a:endParaRPr>
          </a:p>
          <a:p>
            <a:pPr algn="l"/>
            <a:endParaRPr lang="en-US" dirty="0">
              <a:latin typeface="Montserrat school"/>
              <a:cs typeface="Times New Roman"/>
            </a:endParaRPr>
          </a:p>
          <a:p>
            <a:pPr algn="l"/>
            <a:r>
              <a:rPr lang="en-US" dirty="0">
                <a:latin typeface="Montserrat school"/>
                <a:cs typeface="Times New Roman"/>
              </a:rPr>
              <a:t>“Once there was a man who went out to sow corn. As he scattered the seed in the field, some of it fell along the path, and the birds came and ate it up. </a:t>
            </a:r>
          </a:p>
          <a:p>
            <a:pPr algn="l"/>
            <a:endParaRPr lang="en-US" dirty="0">
              <a:latin typeface="Montserrat school"/>
              <a:cs typeface="Times New Roman"/>
            </a:endParaRPr>
          </a:p>
          <a:p>
            <a:pPr algn="l"/>
            <a:r>
              <a:rPr lang="en-US">
                <a:latin typeface="Montserrat school"/>
                <a:cs typeface="Times New Roman"/>
              </a:rPr>
              <a:t>"Some of it fell on rocky ground, where there was little soil. The seeds soon sprouted, because the soil wasn’t deep. But when the sun came up, it burned the young plants; and because the roots had not grown deep enough, the plants soon dried up. </a:t>
            </a:r>
          </a:p>
          <a:p>
            <a:pPr algn="l"/>
            <a:endParaRPr lang="en-US" sz="1700">
              <a:latin typeface="Montserrat school"/>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FCE2-16E2-C9C6-1E12-CE03E0D111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F1DA84-0E65-B792-E1AA-6E0C87E1388D}"/>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Matthew 13:1-9</a:t>
            </a:r>
          </a:p>
        </p:txBody>
      </p:sp>
      <p:grpSp>
        <p:nvGrpSpPr>
          <p:cNvPr id="6" name="Group 5">
            <a:extLst>
              <a:ext uri="{FF2B5EF4-FFF2-40B4-BE49-F238E27FC236}">
                <a16:creationId xmlns:a16="http://schemas.microsoft.com/office/drawing/2014/main" id="{698200FA-EC7B-39B9-AAF7-EF92ECA55706}"/>
              </a:ext>
            </a:extLst>
          </p:cNvPr>
          <p:cNvGrpSpPr/>
          <p:nvPr/>
        </p:nvGrpSpPr>
        <p:grpSpPr>
          <a:xfrm>
            <a:off x="7622787" y="4469000"/>
            <a:ext cx="5425188" cy="538843"/>
            <a:chOff x="344402" y="5670044"/>
            <a:chExt cx="7233584" cy="718457"/>
          </a:xfrm>
        </p:grpSpPr>
        <p:sp>
          <p:nvSpPr>
            <p:cNvPr id="7" name="Rectangle 6">
              <a:extLst>
                <a:ext uri="{FF2B5EF4-FFF2-40B4-BE49-F238E27FC236}">
                  <a16:creationId xmlns:a16="http://schemas.microsoft.com/office/drawing/2014/main" id="{F43A3BDD-0FB8-2CA9-DC93-5DDDBC6BE2D0}"/>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2AADE677-3DD8-1457-9694-3BD404DC2059}"/>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4" name="TextBox 3">
            <a:extLst>
              <a:ext uri="{FF2B5EF4-FFF2-40B4-BE49-F238E27FC236}">
                <a16:creationId xmlns:a16="http://schemas.microsoft.com/office/drawing/2014/main" id="{0FDDFD26-589D-756E-939F-EA3604D9A25B}"/>
              </a:ext>
            </a:extLst>
          </p:cNvPr>
          <p:cNvSpPr txBox="1"/>
          <p:nvPr/>
        </p:nvSpPr>
        <p:spPr>
          <a:xfrm>
            <a:off x="210907" y="1012354"/>
            <a:ext cx="87034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rPr>
              <a:t>"Some of the seed fell among thorn bushes, which grew up and choked the plants. But some seeds</a:t>
            </a:r>
            <a:r>
              <a:rPr lang="en-US" dirty="0">
                <a:latin typeface="Montserrat school"/>
              </a:rPr>
              <a:t> fell in good soil, and the plants produced </a:t>
            </a:r>
            <a:r>
              <a:rPr lang="en-US">
                <a:latin typeface="Montserrat school"/>
              </a:rPr>
              <a:t>corn; some produced 100 grains, others sixty, and others thirty.”</a:t>
            </a:r>
            <a:endParaRPr lang="en-US"/>
          </a:p>
          <a:p>
            <a:pPr algn="l"/>
            <a:endParaRPr lang="en-US" dirty="0">
              <a:latin typeface="Montserrat school"/>
            </a:endParaRPr>
          </a:p>
          <a:p>
            <a:pPr algn="l"/>
            <a:r>
              <a:rPr lang="en-US">
                <a:latin typeface="Montserrat school"/>
              </a:rPr>
              <a:t>And Jesus concluded, “Listen, then, if you have ears!”</a:t>
            </a:r>
            <a:endParaRPr lang="en-US"/>
          </a:p>
          <a:p>
            <a:pPr algn="l"/>
            <a:endParaRPr lang="en-US" dirty="0"/>
          </a:p>
        </p:txBody>
      </p:sp>
    </p:spTree>
    <p:extLst>
      <p:ext uri="{BB962C8B-B14F-4D97-AF65-F5344CB8AC3E}">
        <p14:creationId xmlns:p14="http://schemas.microsoft.com/office/powerpoint/2010/main" val="296707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6945479" y="4417368"/>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44962" y="812339"/>
            <a:ext cx="851576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181439" y="1323450"/>
            <a:ext cx="4832847" cy="44957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Jesus tells a story or parable about someone planting seeds in a field. He does not carefully place the seeds in </a:t>
            </a:r>
            <a:endParaRPr lang="en-US">
              <a:latin typeface="Montserrat school"/>
              <a:cs typeface="Times New Roman"/>
            </a:endParaRPr>
          </a:p>
          <a:p>
            <a:pPr algn="l"/>
            <a:r>
              <a:rPr lang="en-GB">
                <a:latin typeface="Montserrat school"/>
                <a:cs typeface="Times New Roman"/>
              </a:rPr>
              <a:t>the ground but scatters them around.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The seeds all land in different places, some in good soil and some not.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Can you remember all the places the seed lands and what happens to it?</a:t>
            </a:r>
            <a:endParaRPr lang="en-US">
              <a:latin typeface="Montserrat school"/>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Times New Roman"/>
              <a:cs typeface="Times New Roman"/>
            </a:endParaRPr>
          </a:p>
        </p:txBody>
      </p:sp>
      <p:pic>
        <p:nvPicPr>
          <p:cNvPr id="10" name="Picture 9" descr="A person holding bowls of seeds&#10;&#10;AI-generated content may be incorrect.">
            <a:extLst>
              <a:ext uri="{FF2B5EF4-FFF2-40B4-BE49-F238E27FC236}">
                <a16:creationId xmlns:a16="http://schemas.microsoft.com/office/drawing/2014/main" id="{3B8383F2-57A1-89B4-EBB4-805EC2EFAEEA}"/>
              </a:ext>
            </a:extLst>
          </p:cNvPr>
          <p:cNvPicPr>
            <a:picLocks noChangeAspect="1"/>
          </p:cNvPicPr>
          <p:nvPr/>
        </p:nvPicPr>
        <p:blipFill>
          <a:blip r:embed="rId4"/>
          <a:stretch>
            <a:fillRect/>
          </a:stretch>
        </p:blipFill>
        <p:spPr>
          <a:xfrm>
            <a:off x="4976131" y="1317173"/>
            <a:ext cx="4286250" cy="280307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5110964" y="861057"/>
            <a:ext cx="397527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All around the world, people plant seeds to grow. </a:t>
            </a:r>
            <a:endParaRPr lang="en-US" dirty="0">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It is really important to make the ground ready, to make sure that the seeds have all that they need to grow.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What do seeds need to grow? </a:t>
            </a:r>
          </a:p>
          <a:p>
            <a:pPr algn="l"/>
            <a:endParaRPr lang="en-GB" dirty="0">
              <a:latin typeface="Montserrat school"/>
              <a:cs typeface="Times New Roman"/>
            </a:endParaRPr>
          </a:p>
          <a:p>
            <a:pPr algn="l"/>
            <a:r>
              <a:rPr lang="en-GB">
                <a:latin typeface="Montserrat school"/>
                <a:cs typeface="Times New Roman"/>
              </a:rPr>
              <a:t>Seeds are very important. They are life. They are a gift from God. And they make growing food possible.</a:t>
            </a:r>
            <a:endParaRPr lang="en-GB">
              <a:latin typeface="Montserrat school"/>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4" name="Picture 3" descr="A child holding a bunch of lettuce&#10;&#10;AI-generated content may be incorrect.">
            <a:extLst>
              <a:ext uri="{FF2B5EF4-FFF2-40B4-BE49-F238E27FC236}">
                <a16:creationId xmlns:a16="http://schemas.microsoft.com/office/drawing/2014/main" id="{E355BEEA-BB04-2D78-95CF-A5B0959B6B27}"/>
              </a:ext>
            </a:extLst>
          </p:cNvPr>
          <p:cNvPicPr>
            <a:picLocks noChangeAspect="1"/>
          </p:cNvPicPr>
          <p:nvPr/>
        </p:nvPicPr>
        <p:blipFill>
          <a:blip r:embed="rId3"/>
          <a:stretch>
            <a:fillRect/>
          </a:stretch>
        </p:blipFill>
        <p:spPr>
          <a:xfrm>
            <a:off x="409" y="0"/>
            <a:ext cx="2383155" cy="5143500"/>
          </a:xfrm>
          <a:prstGeom prst="rect">
            <a:avLst/>
          </a:prstGeom>
        </p:spPr>
      </p:pic>
      <p:pic>
        <p:nvPicPr>
          <p:cNvPr id="5" name="Picture 4" descr="A person in a straw hat holding a fruit&#10;&#10;AI-generated content may be incorrect.">
            <a:extLst>
              <a:ext uri="{FF2B5EF4-FFF2-40B4-BE49-F238E27FC236}">
                <a16:creationId xmlns:a16="http://schemas.microsoft.com/office/drawing/2014/main" id="{B5C6A2E7-1014-41BA-59BC-B329F99359D8}"/>
              </a:ext>
            </a:extLst>
          </p:cNvPr>
          <p:cNvPicPr>
            <a:picLocks noChangeAspect="1"/>
          </p:cNvPicPr>
          <p:nvPr/>
        </p:nvPicPr>
        <p:blipFill>
          <a:blip r:embed="rId4"/>
          <a:stretch>
            <a:fillRect/>
          </a:stretch>
        </p:blipFill>
        <p:spPr>
          <a:xfrm>
            <a:off x="2650671" y="1191986"/>
            <a:ext cx="2242458" cy="3314700"/>
          </a:xfrm>
          <a:prstGeom prst="rect">
            <a:avLst/>
          </a:prstGeom>
        </p:spPr>
      </p:pic>
      <p:sp>
        <p:nvSpPr>
          <p:cNvPr id="2" name="TextBox 1">
            <a:extLst>
              <a:ext uri="{FF2B5EF4-FFF2-40B4-BE49-F238E27FC236}">
                <a16:creationId xmlns:a16="http://schemas.microsoft.com/office/drawing/2014/main" id="{364570CD-F09D-3483-B193-8A27C5BACAEF}"/>
              </a:ext>
            </a:extLst>
          </p:cNvPr>
          <p:cNvSpPr txBox="1"/>
          <p:nvPr/>
        </p:nvSpPr>
        <p:spPr>
          <a:xfrm>
            <a:off x="2651188" y="4558088"/>
            <a:ext cx="29463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000000"/>
                </a:solidFill>
                <a:latin typeface="Montserrat school"/>
              </a:rPr>
              <a:t>Crops in Bolivia and Brazil</a:t>
            </a:r>
            <a:endParaRPr lang="en-US" sz="1200" dirty="0">
              <a:solidFill>
                <a:srgbClr val="000000"/>
              </a:solidFill>
              <a:latin typeface="Montserrat school"/>
            </a:endParaRPr>
          </a:p>
        </p:txBody>
      </p:sp>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Montserrat school"/>
              <a:cs typeface="Times New Roman"/>
            </a:endParaRPr>
          </a:p>
          <a:p>
            <a:pPr algn="l"/>
            <a:endParaRPr lang="en-US"/>
          </a:p>
        </p:txBody>
      </p:sp>
      <p:sp>
        <p:nvSpPr>
          <p:cNvPr id="7" name="TextBox 6">
            <a:extLst>
              <a:ext uri="{FF2B5EF4-FFF2-40B4-BE49-F238E27FC236}">
                <a16:creationId xmlns:a16="http://schemas.microsoft.com/office/drawing/2014/main" id="{A0D8FD95-D34B-0A73-DD1B-4B3ADBCE341F}"/>
              </a:ext>
            </a:extLst>
          </p:cNvPr>
          <p:cNvSpPr txBox="1"/>
          <p:nvPr/>
        </p:nvSpPr>
        <p:spPr>
          <a:xfrm>
            <a:off x="5038283" y="1178818"/>
            <a:ext cx="396908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But laws are forcing farmers around the world to buy seeds from big companies who make lots of money, rather than being able to choose which seeds they want to use.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These laws make it even harder for small farmers and their families to grow enough food.</a:t>
            </a:r>
            <a:endParaRPr lang="en-US">
              <a:latin typeface="Montserrat school"/>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latin typeface="Montserrat school"/>
              <a:cs typeface="Times New Roman"/>
            </a:endParaRPr>
          </a:p>
          <a:p>
            <a:pPr algn="l"/>
            <a:endParaRPr lang="en-US"/>
          </a:p>
        </p:txBody>
      </p:sp>
      <p:pic>
        <p:nvPicPr>
          <p:cNvPr id="9" name="Picture 8" descr="A pile of different currency&#10;&#10;AI-generated content may be incorrect.">
            <a:extLst>
              <a:ext uri="{FF2B5EF4-FFF2-40B4-BE49-F238E27FC236}">
                <a16:creationId xmlns:a16="http://schemas.microsoft.com/office/drawing/2014/main" id="{95D229D8-4FA2-B43A-DE81-7E472E5105F6}"/>
              </a:ext>
            </a:extLst>
          </p:cNvPr>
          <p:cNvPicPr>
            <a:picLocks noChangeAspect="1"/>
          </p:cNvPicPr>
          <p:nvPr/>
        </p:nvPicPr>
        <p:blipFill>
          <a:blip r:embed="rId3"/>
          <a:stretch>
            <a:fillRect/>
          </a:stretch>
        </p:blipFill>
        <p:spPr>
          <a:xfrm>
            <a:off x="360484" y="1034143"/>
            <a:ext cx="4504174" cy="3445328"/>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307206" y="942321"/>
            <a:ext cx="409936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Salina and her husband are </a:t>
            </a:r>
            <a:r>
              <a:rPr lang="en-US" dirty="0">
                <a:latin typeface="Montserrat school"/>
                <a:cs typeface="Times New Roman"/>
              </a:rPr>
              <a:t>farmers in Bangladesh. With CAFOD's help, they have learned how to look after seeds. </a:t>
            </a:r>
            <a:endParaRPr lang="en-US" dirty="0"/>
          </a:p>
          <a:p>
            <a:pPr algn="l"/>
            <a:endParaRPr lang="en-US" dirty="0">
              <a:latin typeface="Montserrat school"/>
              <a:cs typeface="Times New Roman"/>
            </a:endParaRPr>
          </a:p>
          <a:p>
            <a:pPr algn="l"/>
            <a:r>
              <a:rPr lang="en-US" dirty="0">
                <a:latin typeface="Montserrat school"/>
                <a:cs typeface="Times New Roman"/>
              </a:rPr>
              <a:t>Together, they grow bananas, rice, okra, sweet pumpkin, onions, radishes, cauliflower and </a:t>
            </a:r>
            <a:r>
              <a:rPr lang="en-US" dirty="0" err="1">
                <a:latin typeface="Montserrat school"/>
                <a:cs typeface="Times New Roman"/>
              </a:rPr>
              <a:t>chilli</a:t>
            </a:r>
            <a:r>
              <a:rPr lang="en-US" dirty="0">
                <a:latin typeface="Montserrat school"/>
                <a:cs typeface="Times New Roman"/>
              </a:rPr>
              <a:t>.</a:t>
            </a:r>
          </a:p>
          <a:p>
            <a:pPr algn="l"/>
            <a:endParaRPr lang="en-US" dirty="0">
              <a:latin typeface="Montserrat school"/>
              <a:cs typeface="Times New Roman"/>
            </a:endParaRPr>
          </a:p>
          <a:p>
            <a:pPr algn="l"/>
            <a:r>
              <a:rPr lang="en-US" dirty="0">
                <a:latin typeface="Montserrat school"/>
                <a:cs typeface="Times New Roman"/>
              </a:rPr>
              <a:t>“To keep seeds in our own hands is the main thing," explains Salina. "Without seeds, being a </a:t>
            </a:r>
            <a:r>
              <a:rPr lang="en-US">
                <a:latin typeface="Montserrat school"/>
                <a:cs typeface="Times New Roman"/>
              </a:rPr>
              <a:t>farmer is not possible."</a:t>
            </a:r>
            <a:endParaRPr lang="en-US">
              <a:latin typeface="Montserrat school"/>
            </a:endParaRPr>
          </a:p>
          <a:p>
            <a:pPr algn="l"/>
            <a:endParaRPr lang="en-GB">
              <a:latin typeface="Montserrat school"/>
              <a:cs typeface="Times New Roman"/>
            </a:endParaRPr>
          </a:p>
        </p:txBody>
      </p:sp>
      <p:pic>
        <p:nvPicPr>
          <p:cNvPr id="2" name="Picture 1" descr="A person wearing a red and white scarf&#10;&#10;AI-generated content may be incorrect.">
            <a:extLst>
              <a:ext uri="{FF2B5EF4-FFF2-40B4-BE49-F238E27FC236}">
                <a16:creationId xmlns:a16="http://schemas.microsoft.com/office/drawing/2014/main" id="{78E83506-8E9A-9FB6-9220-2E738BF731A1}"/>
              </a:ext>
            </a:extLst>
          </p:cNvPr>
          <p:cNvPicPr>
            <a:picLocks noChangeAspect="1"/>
          </p:cNvPicPr>
          <p:nvPr/>
        </p:nvPicPr>
        <p:blipFill>
          <a:blip r:embed="rId3"/>
          <a:stretch>
            <a:fillRect/>
          </a:stretch>
        </p:blipFill>
        <p:spPr>
          <a:xfrm>
            <a:off x="4410074" y="1110343"/>
            <a:ext cx="4405993" cy="2939143"/>
          </a:xfrm>
          <a:prstGeom prst="rect">
            <a:avLst/>
          </a:prstGeom>
        </p:spPr>
      </p:pic>
      <p:pic>
        <p:nvPicPr>
          <p:cNvPr id="3" name="Picture 2" descr="A person holding a bowl of food&#10;&#10;AI-generated content may be incorrect.">
            <a:extLst>
              <a:ext uri="{FF2B5EF4-FFF2-40B4-BE49-F238E27FC236}">
                <a16:creationId xmlns:a16="http://schemas.microsoft.com/office/drawing/2014/main" id="{021C702B-70DF-7F04-29C4-8813B05C3ECA}"/>
              </a:ext>
            </a:extLst>
          </p:cNvPr>
          <p:cNvPicPr>
            <a:picLocks noChangeAspect="1"/>
          </p:cNvPicPr>
          <p:nvPr/>
        </p:nvPicPr>
        <p:blipFill>
          <a:blip r:embed="rId4"/>
          <a:srcRect l="10802" t="9" r="-260" b="1719"/>
          <a:stretch>
            <a:fillRect/>
          </a:stretch>
        </p:blipFill>
        <p:spPr>
          <a:xfrm rot="840000">
            <a:off x="7165785" y="3426436"/>
            <a:ext cx="2163819" cy="1616195"/>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2" name="TextBox 1">
            <a:extLst>
              <a:ext uri="{FF2B5EF4-FFF2-40B4-BE49-F238E27FC236}">
                <a16:creationId xmlns:a16="http://schemas.microsoft.com/office/drawing/2014/main" id="{BD87FB45-C50A-DC30-6BED-3C0BED80CB20}"/>
              </a:ext>
            </a:extLst>
          </p:cNvPr>
          <p:cNvSpPr txBox="1"/>
          <p:nvPr/>
        </p:nvSpPr>
        <p:spPr>
          <a:xfrm>
            <a:off x="4710785" y="1016432"/>
            <a:ext cx="427893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rPr>
              <a:t>The idea of sharing within the community is crucial. </a:t>
            </a:r>
            <a:endParaRPr lang="en-US"/>
          </a:p>
          <a:p>
            <a:pPr algn="l"/>
            <a:endParaRPr lang="en-US" dirty="0">
              <a:latin typeface="Montserrat school"/>
            </a:endParaRPr>
          </a:p>
          <a:p>
            <a:pPr algn="l"/>
            <a:r>
              <a:rPr lang="en-US" dirty="0">
                <a:latin typeface="Montserrat school"/>
              </a:rPr>
              <a:t>"If you have good seeds, then there is a good harvest," says Salina, with her husband </a:t>
            </a:r>
            <a:r>
              <a:rPr lang="en-US" dirty="0" err="1">
                <a:latin typeface="Montserrat school"/>
              </a:rPr>
              <a:t>Mogibor</a:t>
            </a:r>
            <a:r>
              <a:rPr lang="en-US" dirty="0">
                <a:latin typeface="Montserrat school"/>
              </a:rPr>
              <a:t>. </a:t>
            </a:r>
            <a:endParaRPr lang="en-US" dirty="0"/>
          </a:p>
          <a:p>
            <a:pPr algn="l"/>
            <a:endParaRPr lang="en-US" dirty="0">
              <a:latin typeface="Montserrat school"/>
            </a:endParaRPr>
          </a:p>
          <a:p>
            <a:pPr algn="l"/>
            <a:r>
              <a:rPr lang="en-US">
                <a:latin typeface="Montserrat school"/>
              </a:rPr>
              <a:t>"And because we have </a:t>
            </a:r>
            <a:r>
              <a:rPr lang="en-US" dirty="0">
                <a:latin typeface="Montserrat school"/>
              </a:rPr>
              <a:t>had a good harvest, I have shared the </a:t>
            </a:r>
            <a:r>
              <a:rPr lang="en-US">
                <a:latin typeface="Montserrat school"/>
              </a:rPr>
              <a:t>vegetables among the people here. That has strengthened our relationships and our communit</a:t>
            </a:r>
            <a:r>
              <a:rPr lang="en-US" dirty="0">
                <a:latin typeface="Montserrat school"/>
              </a:rPr>
              <a:t>y."</a:t>
            </a:r>
            <a:endParaRPr lang="en-US"/>
          </a:p>
          <a:p>
            <a:pPr algn="l"/>
            <a:endParaRPr lang="en-US" dirty="0">
              <a:solidFill>
                <a:srgbClr val="000000"/>
              </a:solidFill>
              <a:latin typeface="Montserrat school"/>
            </a:endParaRPr>
          </a:p>
          <a:p>
            <a:pPr algn="l"/>
            <a:r>
              <a:rPr lang="en-US" dirty="0">
                <a:solidFill>
                  <a:srgbClr val="38383C"/>
                </a:solidFill>
                <a:highlight>
                  <a:srgbClr val="F9F9FA"/>
                </a:highlight>
                <a:latin typeface="Montserrat school"/>
              </a:rPr>
              <a:t> </a:t>
            </a:r>
          </a:p>
        </p:txBody>
      </p:sp>
      <p:pic>
        <p:nvPicPr>
          <p:cNvPr id="4" name="Picture 3" descr="A person and person standing in a field&#10;&#10;AI-generated content may be incorrect.">
            <a:extLst>
              <a:ext uri="{FF2B5EF4-FFF2-40B4-BE49-F238E27FC236}">
                <a16:creationId xmlns:a16="http://schemas.microsoft.com/office/drawing/2014/main" id="{CEC81E69-1BBD-9087-4CDF-3AFA913AB342}"/>
              </a:ext>
            </a:extLst>
          </p:cNvPr>
          <p:cNvPicPr>
            <a:picLocks noChangeAspect="1"/>
          </p:cNvPicPr>
          <p:nvPr/>
        </p:nvPicPr>
        <p:blipFill>
          <a:blip r:embed="rId3"/>
          <a:stretch>
            <a:fillRect/>
          </a:stretch>
        </p:blipFill>
        <p:spPr>
          <a:xfrm>
            <a:off x="-537482" y="1017815"/>
            <a:ext cx="5108121" cy="3407229"/>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SZUU6KYVHK2A-1013458315-1589</_dlc_DocId>
    <_dlc_DocIdUrl xmlns="04672002-f21f-4240-adfb-f0b653fb6fb5">
      <Url>https://cafod365.sharepoint.com/sites/int/Education/_layouts/15/DocIdRedir.aspx?ID=SZUU6KYVHK2A-1013458315-1589</Url>
      <Description>SZUU6KYVHK2A-1013458315-1589</Description>
    </_dlc_DocIdUrl>
    <TaxCatchAll xmlns="453a0c7f-c966-4a5c-a0f8-de0f8150ea1e" xsi:nil="true"/>
    <lcf76f155ced4ddcb4097134ff3c332f xmlns="50022133-911c-46e8-95c6-74a5d3fff12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A21D2CF6151B4B96A243E4CF2539FF" ma:contentTypeVersion="2981" ma:contentTypeDescription="Create a new document." ma:contentTypeScope="" ma:versionID="530cf33ea1d7330f71515369a0fbc2ae">
  <xsd:schema xmlns:xsd="http://www.w3.org/2001/XMLSchema" xmlns:xs="http://www.w3.org/2001/XMLSchema" xmlns:p="http://schemas.microsoft.com/office/2006/metadata/properties" xmlns:ns2="04672002-f21f-4240-adfb-f0b653fb6fb5" xmlns:ns3="50022133-911c-46e8-95c6-74a5d3fff121" xmlns:ns4="bdf04112-6931-4610-9724-cd62e91446a3" xmlns:ns5="453a0c7f-c966-4a5c-a0f8-de0f8150ea1e" targetNamespace="http://schemas.microsoft.com/office/2006/metadata/properties" ma:root="true" ma:fieldsID="7730ff683e16546635f65625645ffa62" ns2:_="" ns3:_="" ns4:_="" ns5:_="">
    <xsd:import namespace="04672002-f21f-4240-adfb-f0b653fb6fb5"/>
    <xsd:import namespace="50022133-911c-46e8-95c6-74a5d3fff121"/>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4:SharedWithUsers" minOccurs="0"/>
                <xsd:element ref="ns4:SharedWithDetails" minOccurs="0"/>
                <xsd:element ref="ns3:MediaServiceObjectDetectorVersions" minOccurs="0"/>
                <xsd:element ref="ns3:lcf76f155ced4ddcb4097134ff3c332f" minOccurs="0"/>
                <xsd:element ref="ns5:TaxCatchAll"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0022133-911c-46e8-95c6-74a5d3fff1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2.xml><?xml version="1.0" encoding="utf-8"?>
<ds:datastoreItem xmlns:ds="http://schemas.openxmlformats.org/officeDocument/2006/customXml" ds:itemID="{37880FD4-C537-4FE3-BF29-620D65E12577}">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 ds:uri="50022133-911c-46e8-95c6-74a5d3fff121"/>
  </ds:schemaRefs>
</ds:datastoreItem>
</file>

<file path=customXml/itemProps3.xml><?xml version="1.0" encoding="utf-8"?>
<ds:datastoreItem xmlns:ds="http://schemas.openxmlformats.org/officeDocument/2006/customXml" ds:itemID="{68537629-1393-4CEF-98F8-C6E797E69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50022133-911c-46e8-95c6-74a5d3fff121"/>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58CADD5-7CDB-4674-A12B-6A140624B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22</Slides>
  <Notes>19</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vt:lpstr>
      <vt:lpstr>God of life, Help us to hear your word. Guide us to understand it so that we may grow to live our lives the way you want us to. We ask this through Christ our Lord.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revision>575</cp:revision>
  <dcterms:created xsi:type="dcterms:W3CDTF">2025-02-19T13:24:09Z</dcterms:created>
  <dcterms:modified xsi:type="dcterms:W3CDTF">2026-07-08T16:11:35Z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0x0101001CA21D2CF6151B4B96A243E4CF2539FF</vt:lpwstr>
  </property>
  <property fmtid="{D5CDD505-2E9C-101B-9397-08002B2CF9AE}" pid="7" name="_dlc_DocIdItemGuid">
    <vt:lpwstr>b5b1c541-ac35-4554-a1d1-6057194623f6</vt:lpwstr>
  </property>
  <property fmtid="{D5CDD505-2E9C-101B-9397-08002B2CF9AE}" pid="8" name="MediaServiceImageTags">
    <vt:lpwstr/>
  </property>
</Properties>
</file>