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2"/>
  </p:notesMasterIdLst>
  <p:sldIdLst>
    <p:sldId id="288" r:id="rId6"/>
    <p:sldId id="273" r:id="rId7"/>
    <p:sldId id="275" r:id="rId8"/>
    <p:sldId id="355" r:id="rId9"/>
    <p:sldId id="269" r:id="rId10"/>
    <p:sldId id="339" r:id="rId11"/>
    <p:sldId id="356" r:id="rId12"/>
    <p:sldId id="357" r:id="rId13"/>
    <p:sldId id="263" r:id="rId14"/>
    <p:sldId id="262" r:id="rId15"/>
    <p:sldId id="261" r:id="rId16"/>
    <p:sldId id="260" r:id="rId17"/>
    <p:sldId id="300" r:id="rId18"/>
    <p:sldId id="364" r:id="rId19"/>
    <p:sldId id="258" r:id="rId20"/>
    <p:sldId id="2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CEAEE1-7BDD-4F60-B0BB-B1A8984FF6D3}" v="3" dt="2024-12-11T23:11:38.899"/>
    <p1510:client id="{BD9E61BB-8E84-50B1-8340-70AAA09B27E9}" v="691" dt="2024-12-11T21:17:37.6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79" autoAdjust="0"/>
    <p:restoredTop sz="84159" autoAdjust="0"/>
  </p:normalViewPr>
  <p:slideViewPr>
    <p:cSldViewPr snapToGrid="0">
      <p:cViewPr varScale="1">
        <p:scale>
          <a:sx n="69" d="100"/>
          <a:sy n="69" d="100"/>
        </p:scale>
        <p:origin x="7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800" b="1" dirty="0">
              <a:latin typeface="Arial"/>
              <a:ea typeface="MS Mincho"/>
              <a:cs typeface="Arial"/>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a:p>
        </p:txBody>
      </p:sp>
    </p:spTree>
    <p:extLst>
      <p:ext uri="{BB962C8B-B14F-4D97-AF65-F5344CB8AC3E}">
        <p14:creationId xmlns:p14="http://schemas.microsoft.com/office/powerpoint/2010/main" val="61657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13</a:t>
            </a:fld>
            <a:endParaRPr lang="en-GB"/>
          </a:p>
        </p:txBody>
      </p:sp>
    </p:spTree>
    <p:extLst>
      <p:ext uri="{BB962C8B-B14F-4D97-AF65-F5344CB8AC3E}">
        <p14:creationId xmlns:p14="http://schemas.microsoft.com/office/powerpoint/2010/main" val="684143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15</a:t>
            </a:fld>
            <a:endParaRPr lang="en-GB"/>
          </a:p>
        </p:txBody>
      </p:sp>
    </p:spTree>
    <p:extLst>
      <p:ext uri="{BB962C8B-B14F-4D97-AF65-F5344CB8AC3E}">
        <p14:creationId xmlns:p14="http://schemas.microsoft.com/office/powerpoint/2010/main" val="1640135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16</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at Our Lady Queen of Heaven Primary School</a:t>
            </a:r>
            <a:endParaRPr lang="en-US" dirty="0"/>
          </a:p>
          <a:p>
            <a:r>
              <a:rPr lang="en-GB" dirty="0"/>
              <a:t>Photo credit: Thom Flint</a:t>
            </a:r>
          </a:p>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Dristy, Bangladesh</a:t>
            </a:r>
            <a:endParaRPr lang="en-GB"/>
          </a:p>
          <a:p>
            <a:pPr>
              <a:defRPr/>
            </a:pPr>
            <a:r>
              <a:rPr lang="en-US" dirty="0"/>
              <a:t>Photo credit: Amit Rudro</a:t>
            </a:r>
            <a:br>
              <a:rPr lang="en-GB" sz="1200" i="1" kern="1200" dirty="0">
                <a:effectLst/>
                <a:cs typeface="+mn-lt"/>
              </a:rPr>
            </a:br>
            <a:endParaRPr lang="en-GB" sz="1200" kern="1200">
              <a:solidFill>
                <a:schemeClr val="tx1"/>
              </a:solidFill>
              <a:effectLst/>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football fundraisers </a:t>
            </a:r>
          </a:p>
          <a:p>
            <a:r>
              <a:rPr lang="en-US" dirty="0">
                <a:ea typeface="Calibri"/>
                <a:cs typeface="Calibri"/>
              </a:rPr>
              <a:t>Photo credit: Thom Flint</a:t>
            </a: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794188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 refugee family, fleeing from Ukraine</a:t>
            </a:r>
            <a:endParaRPr lang="en-US" dirty="0">
              <a:ea typeface="Calibri"/>
              <a:cs typeface="Calibri"/>
            </a:endParaRPr>
          </a:p>
          <a:p>
            <a:r>
              <a:rPr lang="en-US" dirty="0">
                <a:ea typeface="Calibri"/>
                <a:cs typeface="Calibri"/>
              </a:rPr>
              <a:t>Photo credit: Caritas Poland</a:t>
            </a: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1839923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Miatta Juana </a:t>
            </a:r>
            <a:r>
              <a:rPr lang="en-US" dirty="0" err="1"/>
              <a:t>Tombolu</a:t>
            </a:r>
            <a:r>
              <a:rPr lang="en-US" dirty="0"/>
              <a:t>, Sierra Leone</a:t>
            </a:r>
            <a:endParaRPr lang="en-US" dirty="0">
              <a:ea typeface="Calibri"/>
              <a:cs typeface="Calibri"/>
            </a:endParaRPr>
          </a:p>
          <a:p>
            <a:r>
              <a:rPr lang="en-US" dirty="0">
                <a:ea typeface="Calibri"/>
                <a:cs typeface="Calibri"/>
              </a:rPr>
              <a:t>Photo credit: Thom Flint</a:t>
            </a: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3874078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9</a:t>
            </a:fld>
            <a:endParaRPr lang="en-GB"/>
          </a:p>
        </p:txBody>
      </p:sp>
    </p:spTree>
    <p:extLst>
      <p:ext uri="{BB962C8B-B14F-4D97-AF65-F5344CB8AC3E}">
        <p14:creationId xmlns:p14="http://schemas.microsoft.com/office/powerpoint/2010/main" val="1186176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Photo credit: Stock image</a:t>
            </a:r>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12</a:t>
            </a:fld>
            <a:endParaRPr lang="en-GB"/>
          </a:p>
        </p:txBody>
      </p:sp>
    </p:spTree>
    <p:extLst>
      <p:ext uri="{BB962C8B-B14F-4D97-AF65-F5344CB8AC3E}">
        <p14:creationId xmlns:p14="http://schemas.microsoft.com/office/powerpoint/2010/main" val="2686005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orldgifts.cafod.org.uk/pages/schools"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C719EA-E584-C84C-A030-1119C7870560}"/>
              </a:ext>
            </a:extLst>
          </p:cNvPr>
          <p:cNvGrpSpPr/>
          <p:nvPr/>
        </p:nvGrpSpPr>
        <p:grpSpPr>
          <a:xfrm>
            <a:off x="377494" y="6087213"/>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Century Gothic" panose="020B0502020202020204" pitchFamily="34" charset="0"/>
                  <a:ea typeface="Verdana" panose="020B0604030504040204" pitchFamily="34" charset="0"/>
                  <a:cs typeface="Arial" panose="020B0604020202020204" pitchFamily="34" charset="0"/>
                </a:rPr>
                <a:t>We gather</a:t>
              </a:r>
              <a:endParaRPr kumimoji="0" lang="en-GB" altLang="en-US" sz="2800" b="1" i="0" u="none" strike="noStrike" kern="0" cap="none" spc="0" normalizeH="0" baseline="0" noProof="0" dirty="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sp>
        <p:nvSpPr>
          <p:cNvPr id="4" name="Subtitle 2">
            <a:extLst>
              <a:ext uri="{FF2B5EF4-FFF2-40B4-BE49-F238E27FC236}">
                <a16:creationId xmlns:a16="http://schemas.microsoft.com/office/drawing/2014/main" id="{9969988A-DAD8-9A4A-9AC4-2561F3723218}"/>
              </a:ext>
            </a:extLst>
          </p:cNvPr>
          <p:cNvSpPr txBox="1">
            <a:spLocks/>
          </p:cNvSpPr>
          <p:nvPr/>
        </p:nvSpPr>
        <p:spPr>
          <a:xfrm>
            <a:off x="375309" y="2056082"/>
            <a:ext cx="4611076" cy="184934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chemeClr val="tx1"/>
                </a:solidFill>
                <a:latin typeface="Century Gothic"/>
              </a:rPr>
              <a:t>What can I do this week to share and spread some joy in our world?</a:t>
            </a:r>
          </a:p>
        </p:txBody>
      </p:sp>
      <p:pic>
        <p:nvPicPr>
          <p:cNvPr id="1026" name="Picture 2">
            <a:extLst>
              <a:ext uri="{FF2B5EF4-FFF2-40B4-BE49-F238E27FC236}">
                <a16:creationId xmlns:a16="http://schemas.microsoft.com/office/drawing/2014/main" id="{3C79605A-0D97-4E4C-A21F-5361C48881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5339" y="954156"/>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789432" y="1257013"/>
            <a:ext cx="11263100" cy="2062103"/>
          </a:xfrm>
          <a:prstGeom prst="rect">
            <a:avLst/>
          </a:prstGeom>
          <a:noFill/>
        </p:spPr>
        <p:txBody>
          <a:bodyPr wrap="square" lIns="91440" tIns="45720" rIns="91440" bIns="45720" rtlCol="0" anchor="t">
            <a:spAutoFit/>
          </a:bodyPr>
          <a:lstStyle/>
          <a:p>
            <a:r>
              <a:rPr lang="en-US" sz="3200" dirty="0">
                <a:solidFill>
                  <a:schemeClr val="bg1"/>
                </a:solidFill>
                <a:latin typeface="Century Gothic"/>
                <a:ea typeface="+mn-lt"/>
                <a:cs typeface="+mn-lt"/>
              </a:rPr>
              <a:t>We pray for the Church throughout the world: that it may be a shining example of joy and God’s love, welcoming everyone and spreading the message of sharing to all people. Lord, in your mercy…</a:t>
            </a:r>
          </a:p>
        </p:txBody>
      </p:sp>
      <p:sp>
        <p:nvSpPr>
          <p:cNvPr id="7" name="TextBox 6">
            <a:extLst>
              <a:ext uri="{FF2B5EF4-FFF2-40B4-BE49-F238E27FC236}">
                <a16:creationId xmlns:a16="http://schemas.microsoft.com/office/drawing/2014/main" id="{C6688FBD-1FCD-499E-82E9-15AD17208363}"/>
              </a:ext>
            </a:extLst>
          </p:cNvPr>
          <p:cNvSpPr txBox="1"/>
          <p:nvPr/>
        </p:nvSpPr>
        <p:spPr>
          <a:xfrm>
            <a:off x="3944373" y="3538885"/>
            <a:ext cx="7658099" cy="2554545"/>
          </a:xfrm>
          <a:prstGeom prst="rect">
            <a:avLst/>
          </a:prstGeom>
          <a:noFill/>
        </p:spPr>
        <p:txBody>
          <a:bodyPr wrap="square" lIns="91440" tIns="45720" rIns="91440" bIns="45720" rtlCol="0" anchor="t">
            <a:spAutoFit/>
          </a:bodyPr>
          <a:lstStyle/>
          <a:p>
            <a:r>
              <a:rPr lang="en-US" sz="3200" dirty="0">
                <a:solidFill>
                  <a:schemeClr val="bg1"/>
                </a:solidFill>
                <a:latin typeface="Century Gothic" panose="020B0502020202020204" pitchFamily="34" charset="0"/>
              </a:rPr>
              <a:t>We pray for all members of our global family: that we may all </a:t>
            </a:r>
            <a:r>
              <a:rPr lang="en-US" sz="3200" dirty="0" err="1">
                <a:solidFill>
                  <a:schemeClr val="bg1"/>
                </a:solidFill>
                <a:latin typeface="Century Gothic" panose="020B0502020202020204" pitchFamily="34" charset="0"/>
              </a:rPr>
              <a:t>recognise</a:t>
            </a:r>
            <a:r>
              <a:rPr lang="en-US" sz="3200" dirty="0">
                <a:solidFill>
                  <a:schemeClr val="bg1"/>
                </a:solidFill>
                <a:latin typeface="Century Gothic" panose="020B0502020202020204" pitchFamily="34" charset="0"/>
              </a:rPr>
              <a:t> the importance of our brothers and sisters and share what we can for the good of all people. Lord, in your mercy… </a:t>
            </a: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0493" y="3495823"/>
            <a:ext cx="2374900" cy="2997200"/>
          </a:xfrm>
          <a:prstGeom prst="rect">
            <a:avLst/>
          </a:prstGeom>
        </p:spPr>
      </p:pic>
    </p:spTree>
    <p:extLst>
      <p:ext uri="{BB962C8B-B14F-4D97-AF65-F5344CB8AC3E}">
        <p14:creationId xmlns:p14="http://schemas.microsoft.com/office/powerpoint/2010/main" val="105367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1036013" y="1117726"/>
            <a:ext cx="10718302" cy="2159374"/>
          </a:xfrm>
          <a:prstGeom prst="rect">
            <a:avLst/>
          </a:prstGeom>
          <a:noFill/>
        </p:spPr>
        <p:txBody>
          <a:bodyPr wrap="square" lIns="91440" tIns="45720" rIns="91440" bIns="45720" anchor="t">
            <a:spAutoFit/>
          </a:bodyPr>
          <a:lstStyle/>
          <a:p>
            <a:pPr>
              <a:lnSpc>
                <a:spcPct val="107000"/>
              </a:lnSpc>
              <a:spcAft>
                <a:spcPts val="800"/>
              </a:spcAft>
            </a:pPr>
            <a:r>
              <a:rPr lang="en-US" sz="32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We pray for our communities, families and friends: that we may be moved to care for one another and share what we have so all people can live full and happy lives. Lord, in your mercy…</a:t>
            </a: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3648" y="3703049"/>
            <a:ext cx="2152162" cy="2716097"/>
          </a:xfrm>
          <a:prstGeom prst="rect">
            <a:avLst/>
          </a:prstGeom>
        </p:spPr>
      </p:pic>
      <p:sp>
        <p:nvSpPr>
          <p:cNvPr id="6" name="TextBox 5">
            <a:extLst>
              <a:ext uri="{FF2B5EF4-FFF2-40B4-BE49-F238E27FC236}">
                <a16:creationId xmlns:a16="http://schemas.microsoft.com/office/drawing/2014/main" id="{38916120-0C04-421D-8A55-88367C6EB668}"/>
              </a:ext>
            </a:extLst>
          </p:cNvPr>
          <p:cNvSpPr txBox="1"/>
          <p:nvPr/>
        </p:nvSpPr>
        <p:spPr>
          <a:xfrm>
            <a:off x="3873808" y="3642481"/>
            <a:ext cx="7705288" cy="2554545"/>
          </a:xfrm>
          <a:prstGeom prst="rect">
            <a:avLst/>
          </a:prstGeom>
          <a:noFill/>
        </p:spPr>
        <p:txBody>
          <a:bodyPr wrap="square">
            <a:spAutoFit/>
          </a:bodyPr>
          <a:lstStyle/>
          <a:p>
            <a:r>
              <a:rPr lang="en-US" sz="3200" dirty="0">
                <a:solidFill>
                  <a:schemeClr val="bg1"/>
                </a:solidFill>
                <a:latin typeface="Century Gothic" panose="020B0502020202020204" pitchFamily="34" charset="0"/>
                <a:ea typeface="Times New Roman" panose="02020603050405020304" pitchFamily="18" charset="0"/>
              </a:rPr>
              <a:t>Christ Jesus, as Christmas approaches, we look forward joyfully to your coming. Help us to share what we can so all people may have what they need. Amen. </a:t>
            </a:r>
          </a:p>
        </p:txBody>
      </p:sp>
    </p:spTree>
    <p:extLst>
      <p:ext uri="{BB962C8B-B14F-4D97-AF65-F5344CB8AC3E}">
        <p14:creationId xmlns:p14="http://schemas.microsoft.com/office/powerpoint/2010/main" val="301557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0032C3-66DE-4641-9DD8-F5E8D3F71E47}"/>
              </a:ext>
            </a:extLst>
          </p:cNvPr>
          <p:cNvSpPr txBox="1">
            <a:spLocks/>
          </p:cNvSpPr>
          <p:nvPr/>
        </p:nvSpPr>
        <p:spPr>
          <a:xfrm>
            <a:off x="692542" y="1302452"/>
            <a:ext cx="11054958" cy="5582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en-GB" sz="9600" i="1" dirty="0">
              <a:latin typeface="Segoe UI" panose="020B0502040204020203" pitchFamily="34" charset="0"/>
              <a:ea typeface="Segoe UI Historic" panose="020B0502040204020203" pitchFamily="34" charset="0"/>
              <a:cs typeface="Segoe UI" panose="020B0502040204020203" pitchFamily="34" charset="0"/>
            </a:endParaRPr>
          </a:p>
          <a:p>
            <a:pPr marL="0" indent="0">
              <a:lnSpc>
                <a:spcPct val="120000"/>
              </a:lnSpc>
              <a:buFont typeface="Arial" panose="020B0604020202020204" pitchFamily="34" charset="0"/>
              <a:buNone/>
            </a:pPr>
            <a:endParaRPr lang="en-GB" sz="3200" i="1" dirty="0">
              <a:latin typeface="Segoe UI" panose="020B0502040204020203" pitchFamily="34" charset="0"/>
              <a:ea typeface="Calibri" panose="020F0502020204030204" pitchFamily="34" charset="0"/>
              <a:cs typeface="Segoe UI" panose="020B0502040204020203" pitchFamily="34" charset="0"/>
            </a:endParaRPr>
          </a:p>
        </p:txBody>
      </p:sp>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579550" y="1435187"/>
            <a:ext cx="3699316" cy="3767460"/>
          </a:xfrm>
        </p:spPr>
        <p:txBody>
          <a:bodyPr vert="horz" lIns="91440" tIns="45720" rIns="91440" bIns="45720" rtlCol="0" anchor="t">
            <a:noAutofit/>
          </a:bodyPr>
          <a:lstStyle/>
          <a:p>
            <a:pPr marL="0" indent="0">
              <a:lnSpc>
                <a:spcPct val="120000"/>
              </a:lnSpc>
              <a:buNone/>
            </a:pPr>
            <a:r>
              <a:rPr lang="en-US" sz="2400" dirty="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dirty="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3200" i="1" dirty="0">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1365992" y="5559855"/>
            <a:ext cx="1824434" cy="729895"/>
            <a:chOff x="318457" y="5627837"/>
            <a:chExt cx="182443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1051891" cy="523220"/>
            </a:xfrm>
            <a:prstGeom prst="rect">
              <a:avLst/>
            </a:prstGeom>
          </p:spPr>
          <p:txBody>
            <a:bodyPr wrap="none" lIns="91440" tIns="45720" rIns="91440" bIns="45720" anchor="t">
              <a:spAutoFit/>
            </a:bodyPr>
            <a:lstStyle/>
            <a:p>
              <a:r>
                <a:rPr lang="en-GB" sz="2800" b="1" i="1" dirty="0">
                  <a:solidFill>
                    <a:srgbClr val="008DAE"/>
                  </a:solidFill>
                  <a:latin typeface="Century Gothic"/>
                  <a:ea typeface="Verdana"/>
                  <a:cs typeface="Arial"/>
                </a:rPr>
                <a:t>Send</a:t>
              </a:r>
              <a:endParaRPr lang="en-GB" sz="2800" b="1" i="1" dirty="0">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00CDD5FD-3A32-4B3C-82E4-D8C95EA97139}"/>
              </a:ext>
            </a:extLst>
          </p:cNvPr>
          <p:cNvSpPr txBox="1"/>
          <p:nvPr/>
        </p:nvSpPr>
        <p:spPr>
          <a:xfrm>
            <a:off x="577525" y="1716500"/>
            <a:ext cx="5019516" cy="3970318"/>
          </a:xfrm>
          <a:prstGeom prst="rect">
            <a:avLst/>
          </a:prstGeom>
          <a:noFill/>
        </p:spPr>
        <p:txBody>
          <a:bodyPr wrap="square" lIns="91440" tIns="45720" rIns="91440" bIns="45720" rtlCol="0" anchor="t">
            <a:spAutoFit/>
          </a:bodyPr>
          <a:lstStyle/>
          <a:p>
            <a:r>
              <a:rPr lang="en-US" sz="2800" dirty="0">
                <a:latin typeface="Century Gothic"/>
              </a:rPr>
              <a:t>What could you do this week to share and spread some joy in our world? Especially how could you share joy with someone who is lonely or who needs some help either locally or around the world?</a:t>
            </a:r>
            <a:endParaRPr lang="en-US" sz="2800" dirty="0">
              <a:latin typeface="Century Gothic" panose="020B0502020202020204" pitchFamily="34" charset="0"/>
            </a:endParaRPr>
          </a:p>
          <a:p>
            <a:endParaRPr lang="en-US" sz="2800" dirty="0">
              <a:latin typeface="Century Gothic" panose="020B0502020202020204" pitchFamily="34" charset="0"/>
            </a:endParaRPr>
          </a:p>
        </p:txBody>
      </p:sp>
      <p:pic>
        <p:nvPicPr>
          <p:cNvPr id="6" name="Picture 5" descr="Children helping man in garden">
            <a:extLst>
              <a:ext uri="{FF2B5EF4-FFF2-40B4-BE49-F238E27FC236}">
                <a16:creationId xmlns:a16="http://schemas.microsoft.com/office/drawing/2014/main" id="{1E5C4980-FBDC-6E10-FFEB-A9C77F2D196C}"/>
              </a:ext>
            </a:extLst>
          </p:cNvPr>
          <p:cNvPicPr>
            <a:picLocks noChangeAspect="1"/>
          </p:cNvPicPr>
          <p:nvPr/>
        </p:nvPicPr>
        <p:blipFill>
          <a:blip r:embed="rId5"/>
          <a:stretch>
            <a:fillRect/>
          </a:stretch>
        </p:blipFill>
        <p:spPr>
          <a:xfrm>
            <a:off x="5722188" y="1530891"/>
            <a:ext cx="6024114" cy="4011879"/>
          </a:xfrm>
          <a:prstGeom prst="rect">
            <a:avLst/>
          </a:prstGeom>
        </p:spPr>
      </p:pic>
    </p:spTree>
    <p:extLst>
      <p:ext uri="{BB962C8B-B14F-4D97-AF65-F5344CB8AC3E}">
        <p14:creationId xmlns:p14="http://schemas.microsoft.com/office/powerpoint/2010/main" val="2809459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3E223C-3EF9-4551-8E66-AB7C21349824}"/>
              </a:ext>
            </a:extLst>
          </p:cNvPr>
          <p:cNvSpPr txBox="1"/>
          <p:nvPr/>
        </p:nvSpPr>
        <p:spPr>
          <a:xfrm>
            <a:off x="380816" y="1038093"/>
            <a:ext cx="8358449" cy="5940088"/>
          </a:xfrm>
          <a:prstGeom prst="rect">
            <a:avLst/>
          </a:prstGeom>
          <a:noFill/>
        </p:spPr>
        <p:txBody>
          <a:bodyPr wrap="square" lIns="91440" tIns="45720" rIns="91440" bIns="45720" anchor="t">
            <a:spAutoFit/>
          </a:bodyPr>
          <a:lstStyle/>
          <a:p>
            <a:r>
              <a:rPr lang="en-GB" sz="1400" b="1" dirty="0">
                <a:latin typeface="Century Gothic" panose="020B0502020202020204" pitchFamily="34" charset="0"/>
              </a:rPr>
              <a:t>Activity suggestions</a:t>
            </a:r>
          </a:p>
          <a:p>
            <a:endParaRPr lang="en-GB" sz="1400" b="1" dirty="0">
              <a:latin typeface="Century Gothic" panose="020B0502020202020204" pitchFamily="34" charset="0"/>
            </a:endParaRPr>
          </a:p>
          <a:p>
            <a:endParaRPr lang="en-US" sz="1400" dirty="0">
              <a:latin typeface="Century Gothic" panose="020B0502020202020204" pitchFamily="34" charset="0"/>
              <a:ea typeface="MS Mincho" panose="02020609040205080304" pitchFamily="49" charset="-128"/>
              <a:cs typeface="Times New Roman" panose="02020603050405020304" pitchFamily="18" charset="0"/>
            </a:endParaRPr>
          </a:p>
          <a:p>
            <a:r>
              <a:rPr lang="en-GB" dirty="0">
                <a:latin typeface="Century Gothic"/>
                <a:ea typeface="MS Mincho"/>
                <a:cs typeface="Times New Roman"/>
              </a:rPr>
              <a:t>Colour and complete the Gaudete sheet. Spread the joy!</a:t>
            </a:r>
          </a:p>
          <a:p>
            <a:endParaRPr lang="en-GB" dirty="0">
              <a:latin typeface="Century Gothic"/>
              <a:ea typeface="MS Mincho"/>
              <a:cs typeface="Times New Roman"/>
            </a:endParaRPr>
          </a:p>
          <a:p>
            <a:r>
              <a:rPr lang="en-GB" dirty="0">
                <a:latin typeface="Century Gothic"/>
                <a:ea typeface="MS Mincho"/>
                <a:cs typeface="Times New Roman"/>
              </a:rPr>
              <a:t>Share</a:t>
            </a:r>
            <a:r>
              <a:rPr lang="en-GB" sz="1800" dirty="0">
                <a:effectLst/>
                <a:latin typeface="Century Gothic"/>
                <a:ea typeface="MS Mincho"/>
                <a:cs typeface="Times New Roman"/>
              </a:rPr>
              <a:t> the </a:t>
            </a:r>
            <a:r>
              <a:rPr lang="en-GB" dirty="0">
                <a:latin typeface="Century Gothic"/>
                <a:ea typeface="MS Mincho"/>
                <a:cs typeface="Times New Roman"/>
              </a:rPr>
              <a:t>other</a:t>
            </a:r>
            <a:r>
              <a:rPr lang="en-GB" sz="1800" dirty="0">
                <a:effectLst/>
                <a:latin typeface="Century Gothic"/>
                <a:ea typeface="MS Mincho"/>
                <a:cs typeface="Times New Roman"/>
              </a:rPr>
              <a:t> activity sheet with the children. Invite them to decorate the bauble by writing or drawing something that brings them joy and how they can share joy this Advent. Encourage them to cut it out and hang it on their tree once it is up. You could also encourage them to stick the paper template to card to make it stiffer. </a:t>
            </a:r>
            <a:endParaRPr lang="en-GB">
              <a:cs typeface="Arial"/>
            </a:endParaRPr>
          </a:p>
          <a:p>
            <a:endParaRPr lang="en-GB" sz="1800" dirty="0">
              <a:effectLst/>
              <a:latin typeface="Century Gothic" panose="020B0502020202020204" pitchFamily="34" charset="0"/>
              <a:ea typeface="MS Mincho" panose="02020609040205080304" pitchFamily="49" charset="-128"/>
              <a:cs typeface="Times New Roman" panose="02020603050405020304" pitchFamily="18" charset="0"/>
            </a:endParaRPr>
          </a:p>
          <a:p>
            <a:r>
              <a:rPr lang="en-GB" sz="1800" dirty="0">
                <a:effectLst/>
                <a:latin typeface="Century Gothic"/>
                <a:ea typeface="MS Mincho"/>
                <a:cs typeface="Times New Roman"/>
              </a:rPr>
              <a:t>Light three candles on your Advent Wreath if you have one. Use the prayer on the accompanying activity sheet to pray for your group’s intentions at this time and encourage the children to take it home to pray during the week. </a:t>
            </a:r>
          </a:p>
          <a:p>
            <a:endParaRPr lang="en-GB" sz="1800" dirty="0">
              <a:effectLst/>
              <a:latin typeface="Century Gothic" panose="020B0502020202020204" pitchFamily="34" charset="0"/>
              <a:ea typeface="MS Mincho" panose="02020609040205080304" pitchFamily="49" charset="-128"/>
              <a:cs typeface="Times New Roman" panose="02020603050405020304" pitchFamily="18" charset="0"/>
            </a:endParaRPr>
          </a:p>
          <a:p>
            <a:r>
              <a:rPr lang="en-GB" sz="1800" dirty="0">
                <a:effectLst/>
                <a:latin typeface="Century Gothic" panose="020B0502020202020204" pitchFamily="34" charset="0"/>
                <a:ea typeface="MS Mincho" panose="02020609040205080304" pitchFamily="49" charset="-128"/>
                <a:cs typeface="Times New Roman" panose="02020603050405020304" pitchFamily="18" charset="0"/>
              </a:rPr>
              <a:t>Encourage the children to discuss all that they have heard and thought about today with the people at home. Remind them to try their best to share and to spread joy throughout the world in the coming week.</a:t>
            </a:r>
          </a:p>
          <a:p>
            <a:endParaRPr lang="en-GB" dirty="0">
              <a:latin typeface="Century Gothic" panose="020B0502020202020204" pitchFamily="34" charset="0"/>
              <a:ea typeface="MS Mincho" panose="02020609040205080304" pitchFamily="49" charset="-128"/>
              <a:cs typeface="Times New Roman" panose="02020603050405020304" pitchFamily="18" charset="0"/>
            </a:endParaRPr>
          </a:p>
          <a:p>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400" dirty="0">
              <a:effectLst/>
              <a:latin typeface="Century Gothic" panose="020B0502020202020204" pitchFamily="34" charset="0"/>
              <a:ea typeface="MS Mincho" panose="02020609040205080304" pitchFamily="49" charset="-128"/>
              <a:cs typeface="Arial" panose="020B0604020202020204" pitchFamily="34" charset="0"/>
            </a:endParaRPr>
          </a:p>
        </p:txBody>
      </p:sp>
      <p:pic>
        <p:nvPicPr>
          <p:cNvPr id="5" name="Picture 4">
            <a:extLst>
              <a:ext uri="{FF2B5EF4-FFF2-40B4-BE49-F238E27FC236}">
                <a16:creationId xmlns:a16="http://schemas.microsoft.com/office/drawing/2014/main" id="{B21E9904-D3F1-4AFC-95BB-923109473116}"/>
              </a:ext>
            </a:extLst>
          </p:cNvPr>
          <p:cNvPicPr>
            <a:picLocks noChangeAspect="1"/>
          </p:cNvPicPr>
          <p:nvPr/>
        </p:nvPicPr>
        <p:blipFill>
          <a:blip r:embed="rId3"/>
          <a:stretch>
            <a:fillRect/>
          </a:stretch>
        </p:blipFill>
        <p:spPr>
          <a:xfrm>
            <a:off x="8739265" y="3765809"/>
            <a:ext cx="3188234" cy="2262155"/>
          </a:xfrm>
          <a:prstGeom prst="rect">
            <a:avLst/>
          </a:prstGeom>
        </p:spPr>
      </p:pic>
      <p:pic>
        <p:nvPicPr>
          <p:cNvPr id="3" name="Picture 2" descr="A coloring page of a bible story&#10;&#10;Description automatically generated">
            <a:extLst>
              <a:ext uri="{FF2B5EF4-FFF2-40B4-BE49-F238E27FC236}">
                <a16:creationId xmlns:a16="http://schemas.microsoft.com/office/drawing/2014/main" id="{14CD6AB3-6265-C4E5-D795-427CABC0D69D}"/>
              </a:ext>
            </a:extLst>
          </p:cNvPr>
          <p:cNvPicPr>
            <a:picLocks noChangeAspect="1"/>
          </p:cNvPicPr>
          <p:nvPr/>
        </p:nvPicPr>
        <p:blipFill>
          <a:blip r:embed="rId4"/>
          <a:stretch>
            <a:fillRect/>
          </a:stretch>
        </p:blipFill>
        <p:spPr>
          <a:xfrm>
            <a:off x="8730950" y="1034143"/>
            <a:ext cx="3438669" cy="2408466"/>
          </a:xfrm>
          <a:prstGeom prst="rect">
            <a:avLst/>
          </a:prstGeom>
        </p:spPr>
      </p:pic>
    </p:spTree>
    <p:extLst>
      <p:ext uri="{BB962C8B-B14F-4D97-AF65-F5344CB8AC3E}">
        <p14:creationId xmlns:p14="http://schemas.microsoft.com/office/powerpoint/2010/main" val="4264153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DACB5-2A6E-4911-8F4D-5AF5FB301EF8}"/>
              </a:ext>
            </a:extLst>
          </p:cNvPr>
          <p:cNvSpPr>
            <a:spLocks noGrp="1"/>
          </p:cNvSpPr>
          <p:nvPr>
            <p:ph type="title"/>
          </p:nvPr>
        </p:nvSpPr>
        <p:spPr>
          <a:xfrm>
            <a:off x="249954" y="1037272"/>
            <a:ext cx="10890000" cy="456279"/>
          </a:xfrm>
        </p:spPr>
        <p:txBody>
          <a:bodyPr/>
          <a:lstStyle/>
          <a:p>
            <a:r>
              <a:rPr lang="en-GB" dirty="0">
                <a:latin typeface="Arial Black"/>
              </a:rPr>
              <a:t>Buy your World Gifts!</a:t>
            </a:r>
          </a:p>
        </p:txBody>
      </p:sp>
      <p:sp>
        <p:nvSpPr>
          <p:cNvPr id="4" name="TextBox 3">
            <a:extLst>
              <a:ext uri="{FF2B5EF4-FFF2-40B4-BE49-F238E27FC236}">
                <a16:creationId xmlns:a16="http://schemas.microsoft.com/office/drawing/2014/main" id="{6320D794-97B6-A7C5-6258-6AF426CD3A89}"/>
              </a:ext>
            </a:extLst>
          </p:cNvPr>
          <p:cNvSpPr txBox="1"/>
          <p:nvPr/>
        </p:nvSpPr>
        <p:spPr>
          <a:xfrm>
            <a:off x="249954" y="1951672"/>
            <a:ext cx="727260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cs typeface="Arial"/>
              </a:rPr>
              <a:t>Did you fundraise for World Gifts this term? Don’t forget to buy your gifts – a goat, cow or a Christmas stocking filled with life changing gifts?</a:t>
            </a:r>
          </a:p>
          <a:p>
            <a:endParaRPr lang="en-US" dirty="0">
              <a:latin typeface="Century Gothic"/>
              <a:cs typeface="Arial"/>
            </a:endParaRPr>
          </a:p>
          <a:p>
            <a:r>
              <a:rPr lang="en-US" dirty="0">
                <a:latin typeface="Century Gothic"/>
                <a:cs typeface="Arial"/>
                <a:hlinkClick r:id="rId2"/>
              </a:rPr>
              <a:t>Buy World Gifts with your fundraising money </a:t>
            </a:r>
            <a:endParaRPr lang="en-US" dirty="0">
              <a:latin typeface="Century Gothic"/>
              <a:cs typeface="Arial"/>
            </a:endParaRPr>
          </a:p>
          <a:p>
            <a:endParaRPr lang="en-US" dirty="0">
              <a:latin typeface="Century Gothic"/>
              <a:cs typeface="Arial"/>
            </a:endParaRPr>
          </a:p>
          <a:p>
            <a:r>
              <a:rPr lang="en-US" dirty="0">
                <a:latin typeface="Century Gothic"/>
                <a:cs typeface="Arial"/>
              </a:rPr>
              <a:t>Thank you.</a:t>
            </a:r>
          </a:p>
          <a:p>
            <a:endParaRPr lang="en-US" dirty="0">
              <a:latin typeface="Century Gothic"/>
              <a:cs typeface="Arial"/>
            </a:endParaRPr>
          </a:p>
        </p:txBody>
      </p:sp>
      <p:pic>
        <p:nvPicPr>
          <p:cNvPr id="10" name="Picture 9" descr="A poster of a christmas gift&#10;&#10;Description automatically generated">
            <a:extLst>
              <a:ext uri="{FF2B5EF4-FFF2-40B4-BE49-F238E27FC236}">
                <a16:creationId xmlns:a16="http://schemas.microsoft.com/office/drawing/2014/main" id="{DBFBDD92-E9BE-396D-8B16-464736B840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4062" y="1265411"/>
            <a:ext cx="3627984" cy="5130807"/>
          </a:xfrm>
          <a:prstGeom prst="rect">
            <a:avLst/>
          </a:prstGeom>
        </p:spPr>
      </p:pic>
    </p:spTree>
    <p:extLst>
      <p:ext uri="{BB962C8B-B14F-4D97-AF65-F5344CB8AC3E}">
        <p14:creationId xmlns:p14="http://schemas.microsoft.com/office/powerpoint/2010/main" val="3738844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10520-C26A-4B40-9BB0-B5B3313AE704}"/>
              </a:ext>
            </a:extLst>
          </p:cNvPr>
          <p:cNvPicPr>
            <a:picLocks noChangeAspect="1"/>
          </p:cNvPicPr>
          <p:nvPr/>
        </p:nvPicPr>
        <p:blipFill>
          <a:blip r:embed="rId3"/>
          <a:stretch>
            <a:fillRect/>
          </a:stretch>
        </p:blipFill>
        <p:spPr>
          <a:xfrm>
            <a:off x="2458720" y="1208876"/>
            <a:ext cx="7088280" cy="5029364"/>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A8697F-6FCB-481B-AD0F-C217C505E145}"/>
              </a:ext>
            </a:extLst>
          </p:cNvPr>
          <p:cNvSpPr txBox="1"/>
          <p:nvPr/>
        </p:nvSpPr>
        <p:spPr>
          <a:xfrm>
            <a:off x="6661634" y="1091675"/>
            <a:ext cx="5055928" cy="5078313"/>
          </a:xfrm>
          <a:prstGeom prst="rect">
            <a:avLst/>
          </a:prstGeom>
          <a:noFill/>
        </p:spPr>
        <p:txBody>
          <a:bodyPr wrap="square" lIns="91440" tIns="45720" rIns="91440" bIns="45720" rtlCol="0" anchor="t">
            <a:spAutoFit/>
          </a:bodyPr>
          <a:lstStyle/>
          <a:p>
            <a:r>
              <a:rPr lang="en-US" sz="3600" dirty="0">
                <a:latin typeface="Century Gothic"/>
                <a:ea typeface="+mn-lt"/>
                <a:cs typeface="+mn-lt"/>
              </a:rPr>
              <a:t>Generous God, we give you thanks for all the good things that you have given us. Inspire us to share what we have so all people may live a full and happy life. Amen.</a:t>
            </a:r>
          </a:p>
        </p:txBody>
      </p:sp>
      <p:pic>
        <p:nvPicPr>
          <p:cNvPr id="6" name="Picture 2">
            <a:extLst>
              <a:ext uri="{FF2B5EF4-FFF2-40B4-BE49-F238E27FC236}">
                <a16:creationId xmlns:a16="http://schemas.microsoft.com/office/drawing/2014/main" id="{87B10231-3F69-4259-9DA7-B5DC50F6A8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5407" y="949877"/>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9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66346A1-1220-415A-BBB7-FF3DBE3AC8FC}"/>
              </a:ext>
            </a:extLst>
          </p:cNvPr>
          <p:cNvSpPr>
            <a:spLocks noGrp="1"/>
          </p:cNvSpPr>
          <p:nvPr>
            <p:ph idx="1"/>
          </p:nvPr>
        </p:nvSpPr>
        <p:spPr>
          <a:xfrm>
            <a:off x="377696" y="1106349"/>
            <a:ext cx="11157800" cy="5582656"/>
          </a:xfrm>
        </p:spPr>
        <p:txBody>
          <a:bodyPr vert="horz" lIns="91440" tIns="45720" rIns="91440" bIns="45720" rtlCol="0" anchor="t">
            <a:noAutofit/>
          </a:bodyPr>
          <a:lstStyle/>
          <a:p>
            <a:pPr marL="0" indent="0">
              <a:buNone/>
            </a:pPr>
            <a:endParaRPr lang="en-US" sz="2400" i="1" dirty="0">
              <a:solidFill>
                <a:schemeClr val="tx1"/>
              </a:solidFill>
              <a:latin typeface="Century Gothic"/>
              <a:cs typeface="Arial"/>
            </a:endParaRPr>
          </a:p>
          <a:p>
            <a:pPr marL="0" indent="0">
              <a:buNone/>
            </a:pPr>
            <a:endParaRPr lang="en-US" sz="2800" i="1" dirty="0">
              <a:solidFill>
                <a:schemeClr val="tx1"/>
              </a:solidFill>
              <a:latin typeface="Century Gothic"/>
              <a:cs typeface="Arial"/>
            </a:endParaRPr>
          </a:p>
          <a:p>
            <a:pPr marL="0" indent="0">
              <a:buNone/>
            </a:pPr>
            <a:endParaRPr lang="en-US" sz="2800" i="1" dirty="0">
              <a:solidFill>
                <a:schemeClr val="tx1"/>
              </a:solidFill>
              <a:latin typeface="Century Gothic"/>
              <a:cs typeface="Arial"/>
            </a:endParaRPr>
          </a:p>
          <a:p>
            <a:pPr marL="0" indent="0">
              <a:lnSpc>
                <a:spcPct val="120000"/>
              </a:lnSpc>
              <a:buNone/>
            </a:pPr>
            <a:br>
              <a:rPr lang="en-US" sz="2800" i="1" dirty="0">
                <a:solidFill>
                  <a:schemeClr val="tx1"/>
                </a:solidFill>
                <a:latin typeface="Century Gothic"/>
                <a:cs typeface="Arial"/>
              </a:rPr>
            </a:br>
            <a:endParaRPr lang="en-US" sz="2800" i="1" dirty="0">
              <a:solidFill>
                <a:schemeClr val="tx1"/>
              </a:solidFill>
              <a:latin typeface="Century Gothic"/>
              <a:cs typeface="Arial"/>
            </a:endParaRPr>
          </a:p>
          <a:p>
            <a:pPr marL="0" indent="0">
              <a:lnSpc>
                <a:spcPct val="120000"/>
              </a:lnSpc>
              <a:buNone/>
            </a:pPr>
            <a:endParaRPr lang="en-US" sz="2800" i="1" dirty="0">
              <a:solidFill>
                <a:schemeClr val="tx1"/>
              </a:solidFill>
              <a:latin typeface="Century Gothic"/>
              <a:cs typeface="Arial"/>
            </a:endParaRPr>
          </a:p>
          <a:p>
            <a:pPr marL="0" indent="0">
              <a:lnSpc>
                <a:spcPct val="120000"/>
              </a:lnSpc>
              <a:buNone/>
            </a:pPr>
            <a:br>
              <a:rPr lang="en-US" sz="2800" dirty="0">
                <a:latin typeface="Century Gothic"/>
                <a:cs typeface="Arial"/>
              </a:rPr>
            </a:br>
            <a:endParaRPr lang="en-US" sz="2800" dirty="0">
              <a:latin typeface="Century Gothic"/>
              <a:cs typeface="Arial"/>
            </a:endParaRPr>
          </a:p>
        </p:txBody>
      </p:sp>
      <p:sp>
        <p:nvSpPr>
          <p:cNvPr id="3" name="TextBox 2">
            <a:extLst>
              <a:ext uri="{FF2B5EF4-FFF2-40B4-BE49-F238E27FC236}">
                <a16:creationId xmlns:a16="http://schemas.microsoft.com/office/drawing/2014/main" id="{B843C0C8-2E80-4A00-8FE9-DD73BB168080}"/>
              </a:ext>
            </a:extLst>
          </p:cNvPr>
          <p:cNvSpPr txBox="1"/>
          <p:nvPr/>
        </p:nvSpPr>
        <p:spPr>
          <a:xfrm>
            <a:off x="8441072" y="275001"/>
            <a:ext cx="4109544" cy="461665"/>
          </a:xfrm>
          <a:prstGeom prst="rect">
            <a:avLst/>
          </a:prstGeom>
          <a:noFill/>
        </p:spPr>
        <p:txBody>
          <a:bodyPr wrap="square" lIns="91440" tIns="45720" rIns="91440" bIns="45720" rtlCol="0" anchor="t">
            <a:spAutoFit/>
          </a:bodyPr>
          <a:lstStyle/>
          <a:p>
            <a:r>
              <a:rPr lang="en-US" sz="2400" b="1" dirty="0">
                <a:latin typeface="Century Gothic"/>
                <a:cs typeface="Segoe UI"/>
              </a:rPr>
              <a:t>Gospel: Luke 3:10-18</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9114048" y="5970548"/>
            <a:ext cx="7221092" cy="718457"/>
            <a:chOff x="344402" y="5598515"/>
            <a:chExt cx="7221092" cy="718457"/>
          </a:xfrm>
        </p:grpSpPr>
        <p:sp>
          <p:nvSpPr>
            <p:cNvPr id="7" name="Rectangle 6">
              <a:extLst>
                <a:ext uri="{FF2B5EF4-FFF2-40B4-BE49-F238E27FC236}">
                  <a16:creationId xmlns:a16="http://schemas.microsoft.com/office/drawing/2014/main" id="{0A072B9C-E184-0244-BB43-DBA58811F855}"/>
                </a:ext>
              </a:extLst>
            </p:cNvPr>
            <p:cNvSpPr/>
            <p:nvPr/>
          </p:nvSpPr>
          <p:spPr>
            <a:xfrm>
              <a:off x="1061635" y="5793752"/>
              <a:ext cx="6503859" cy="523220"/>
            </a:xfrm>
            <a:prstGeom prst="rect">
              <a:avLst/>
            </a:prstGeom>
          </p:spPr>
          <p:txBody>
            <a:bodyPr wrap="square" lIns="91440" tIns="45720" rIns="91440" bIns="45720" anchor="t">
              <a:spAutoFit/>
            </a:bodyPr>
            <a:lstStyle/>
            <a:p>
              <a:r>
                <a:rPr lang="en-GB" sz="2800" b="1" i="1" dirty="0">
                  <a:solidFill>
                    <a:srgbClr val="A1C60F"/>
                  </a:solidFill>
                  <a:latin typeface="Century Gothic"/>
                  <a:cs typeface="Arial"/>
                </a:rPr>
                <a:t>Word</a:t>
              </a:r>
              <a:endParaRPr lang="en-GB" sz="2800" b="1" dirty="0">
                <a:solidFill>
                  <a:srgbClr val="A1C60F"/>
                </a:solidFill>
                <a:latin typeface="Century Gothic" panose="020B0502020202020204" pitchFamily="34" charset="0"/>
                <a:cs typeface="Arial" panose="020B0604020202020204" pitchFamily="34" charset="0"/>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598515"/>
              <a:ext cx="717233" cy="718457"/>
            </a:xfrm>
            <a:prstGeom prst="rect">
              <a:avLst/>
            </a:prstGeom>
          </p:spPr>
        </p:pic>
      </p:grpSp>
      <p:sp>
        <p:nvSpPr>
          <p:cNvPr id="9" name="TextBox 8">
            <a:extLst>
              <a:ext uri="{FF2B5EF4-FFF2-40B4-BE49-F238E27FC236}">
                <a16:creationId xmlns:a16="http://schemas.microsoft.com/office/drawing/2014/main" id="{08C63BF5-DA15-450E-A230-53781DAF323D}"/>
              </a:ext>
            </a:extLst>
          </p:cNvPr>
          <p:cNvSpPr txBox="1"/>
          <p:nvPr/>
        </p:nvSpPr>
        <p:spPr>
          <a:xfrm>
            <a:off x="574158" y="1254389"/>
            <a:ext cx="11157800" cy="4893647"/>
          </a:xfrm>
          <a:prstGeom prst="rect">
            <a:avLst/>
          </a:prstGeom>
          <a:noFill/>
        </p:spPr>
        <p:txBody>
          <a:bodyPr wrap="square" lIns="91440" tIns="45720" rIns="91440" bIns="45720" anchor="t">
            <a:spAutoFit/>
          </a:bodyPr>
          <a:lstStyle/>
          <a:p>
            <a:pPr marL="0" indent="0">
              <a:buNone/>
            </a:pPr>
            <a:r>
              <a:rPr lang="en-US" sz="2400" dirty="0">
                <a:latin typeface="Century Gothic"/>
                <a:cs typeface="Arial"/>
              </a:rPr>
              <a:t>The people asked [John the Baptist], “What are we to do, then?”</a:t>
            </a:r>
          </a:p>
          <a:p>
            <a:pPr marL="0" indent="0">
              <a:buNone/>
            </a:pPr>
            <a:r>
              <a:rPr lang="en-US" sz="2400" dirty="0">
                <a:latin typeface="Century Gothic"/>
                <a:cs typeface="Arial"/>
              </a:rPr>
              <a:t>He answered, “Whoever has two shirts must give one to the man who has none, and whoever has food must share it.”</a:t>
            </a:r>
          </a:p>
          <a:p>
            <a:pPr marL="0" indent="0">
              <a:buNone/>
            </a:pPr>
            <a:endParaRPr lang="en-US" sz="2400" dirty="0">
              <a:latin typeface="Century Gothic"/>
              <a:cs typeface="Arial"/>
            </a:endParaRPr>
          </a:p>
          <a:p>
            <a:pPr marL="0" indent="0">
              <a:buNone/>
            </a:pPr>
            <a:r>
              <a:rPr lang="en-US" sz="2400" dirty="0">
                <a:latin typeface="Century Gothic"/>
                <a:cs typeface="Arial"/>
              </a:rPr>
              <a:t>Some tax collectors came to be </a:t>
            </a:r>
            <a:r>
              <a:rPr lang="en-US" sz="2400" dirty="0" err="1">
                <a:latin typeface="Century Gothic"/>
                <a:cs typeface="Arial"/>
              </a:rPr>
              <a:t>baptised</a:t>
            </a:r>
            <a:r>
              <a:rPr lang="en-US" sz="2400" dirty="0">
                <a:latin typeface="Century Gothic"/>
                <a:cs typeface="Arial"/>
              </a:rPr>
              <a:t>, and they asked him, “Teacher, what are we to do?”</a:t>
            </a:r>
          </a:p>
          <a:p>
            <a:pPr marL="0" indent="0">
              <a:buNone/>
            </a:pPr>
            <a:endParaRPr lang="en-US" sz="2400" dirty="0">
              <a:latin typeface="Century Gothic"/>
              <a:cs typeface="Arial"/>
            </a:endParaRPr>
          </a:p>
          <a:p>
            <a:pPr marL="0" indent="0">
              <a:buNone/>
            </a:pPr>
            <a:r>
              <a:rPr lang="en-US" sz="2400" dirty="0">
                <a:latin typeface="Century Gothic"/>
                <a:cs typeface="Arial"/>
              </a:rPr>
              <a:t>“Don't collect more than is legal,” he told them.</a:t>
            </a:r>
          </a:p>
          <a:p>
            <a:pPr marL="0" indent="0">
              <a:buNone/>
            </a:pPr>
            <a:endParaRPr lang="en-US" sz="2400" dirty="0">
              <a:latin typeface="Century Gothic"/>
              <a:cs typeface="Arial"/>
            </a:endParaRPr>
          </a:p>
          <a:p>
            <a:pPr marL="0" indent="0">
              <a:buNone/>
            </a:pPr>
            <a:r>
              <a:rPr lang="en-US" sz="2400" dirty="0">
                <a:latin typeface="Century Gothic"/>
                <a:cs typeface="Arial"/>
              </a:rPr>
              <a:t>Some soldiers also asked him, “What about us? What are we to do?”</a:t>
            </a:r>
          </a:p>
          <a:p>
            <a:pPr marL="0" indent="0">
              <a:buNone/>
            </a:pPr>
            <a:r>
              <a:rPr lang="en-US" sz="2400" dirty="0">
                <a:latin typeface="Century Gothic"/>
                <a:cs typeface="Arial"/>
              </a:rPr>
              <a:t>He said to them, “Don't take money from anyone by force or accuse anyone falsely. Be content with your pay.”</a:t>
            </a:r>
          </a:p>
          <a:p>
            <a:pPr marL="0" indent="0">
              <a:buNone/>
            </a:pPr>
            <a:endParaRPr lang="en-US" sz="2400" i="1" dirty="0">
              <a:solidFill>
                <a:schemeClr val="tx1"/>
              </a:solidFill>
              <a:latin typeface="Century Gothic"/>
              <a:cs typeface="Arial"/>
            </a:endParaRPr>
          </a:p>
        </p:txBody>
      </p:sp>
    </p:spTree>
    <p:extLst>
      <p:ext uri="{BB962C8B-B14F-4D97-AF65-F5344CB8AC3E}">
        <p14:creationId xmlns:p14="http://schemas.microsoft.com/office/powerpoint/2010/main" val="248878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87DE3F-4B1F-E043-BAB0-A35B1D8BD798}"/>
              </a:ext>
            </a:extLst>
          </p:cNvPr>
          <p:cNvSpPr/>
          <p:nvPr/>
        </p:nvSpPr>
        <p:spPr>
          <a:xfrm>
            <a:off x="479918" y="1515196"/>
            <a:ext cx="11225594" cy="4154984"/>
          </a:xfrm>
          <a:prstGeom prst="rect">
            <a:avLst/>
          </a:prstGeom>
        </p:spPr>
        <p:txBody>
          <a:bodyPr wrap="square" lIns="91440" tIns="45720" rIns="91440" bIns="45720" anchor="t">
            <a:spAutoFit/>
          </a:bodyPr>
          <a:lstStyle/>
          <a:p>
            <a:pPr lvl="0"/>
            <a:r>
              <a:rPr lang="en-US" sz="2400" dirty="0">
                <a:solidFill>
                  <a:prstClr val="black"/>
                </a:solidFill>
                <a:latin typeface="Century Gothic"/>
                <a:cs typeface="Arial"/>
              </a:rPr>
              <a:t>People's hopes began to rise, and they began to wonder whether John perhaps might be the Messiah. </a:t>
            </a:r>
          </a:p>
          <a:p>
            <a:pPr lvl="0"/>
            <a:endParaRPr lang="en-US" sz="2400" dirty="0">
              <a:solidFill>
                <a:prstClr val="black"/>
              </a:solidFill>
              <a:latin typeface="Century Gothic"/>
              <a:cs typeface="Arial"/>
            </a:endParaRPr>
          </a:p>
          <a:p>
            <a:pPr lvl="0"/>
            <a:r>
              <a:rPr lang="en-US" sz="2400" dirty="0">
                <a:solidFill>
                  <a:prstClr val="black"/>
                </a:solidFill>
                <a:latin typeface="Century Gothic"/>
                <a:cs typeface="Arial"/>
              </a:rPr>
              <a:t>So John said to all of them, “I </a:t>
            </a:r>
            <a:r>
              <a:rPr lang="en-US" sz="2400" dirty="0" err="1">
                <a:solidFill>
                  <a:prstClr val="black"/>
                </a:solidFill>
                <a:latin typeface="Century Gothic"/>
                <a:cs typeface="Arial"/>
              </a:rPr>
              <a:t>baptise</a:t>
            </a:r>
            <a:r>
              <a:rPr lang="en-US" sz="2400" dirty="0">
                <a:solidFill>
                  <a:prstClr val="black"/>
                </a:solidFill>
                <a:latin typeface="Century Gothic"/>
                <a:cs typeface="Arial"/>
              </a:rPr>
              <a:t> you with water, but someone is coming who is much greater than I am. I am not good enough even to untie his sandals. He will </a:t>
            </a:r>
            <a:r>
              <a:rPr lang="en-US" sz="2400" dirty="0" err="1">
                <a:solidFill>
                  <a:prstClr val="black"/>
                </a:solidFill>
                <a:latin typeface="Century Gothic"/>
                <a:cs typeface="Arial"/>
              </a:rPr>
              <a:t>baptise</a:t>
            </a:r>
            <a:r>
              <a:rPr lang="en-US" sz="2400" dirty="0">
                <a:solidFill>
                  <a:prstClr val="black"/>
                </a:solidFill>
                <a:latin typeface="Century Gothic"/>
                <a:cs typeface="Arial"/>
              </a:rPr>
              <a:t> you with the Holy Spirit and fire. He has his winnowing shovel with him, to thresh out all the grain and gather the wheat into his barn; but he will burn the chaff in a fire that never goes out.”</a:t>
            </a:r>
          </a:p>
          <a:p>
            <a:pPr lvl="0"/>
            <a:endParaRPr lang="en-US" sz="2400" dirty="0">
              <a:solidFill>
                <a:prstClr val="black"/>
              </a:solidFill>
              <a:latin typeface="Century Gothic"/>
              <a:cs typeface="Arial"/>
            </a:endParaRPr>
          </a:p>
          <a:p>
            <a:pPr lvl="0"/>
            <a:r>
              <a:rPr lang="en-US" sz="2400" dirty="0">
                <a:solidFill>
                  <a:prstClr val="black"/>
                </a:solidFill>
                <a:latin typeface="Century Gothic"/>
                <a:cs typeface="Arial"/>
              </a:rPr>
              <a:t>In many different ways John preached the Good News to the people and urged them to change their ways.</a:t>
            </a:r>
          </a:p>
        </p:txBody>
      </p:sp>
    </p:spTree>
    <p:extLst>
      <p:ext uri="{BB962C8B-B14F-4D97-AF65-F5344CB8AC3E}">
        <p14:creationId xmlns:p14="http://schemas.microsoft.com/office/powerpoint/2010/main" val="886145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923330"/>
          </a:xfrm>
        </p:spPr>
        <p:txBody>
          <a:bodyPr vert="horz" wrap="square" lIns="91440" tIns="45720" rIns="91440" bIns="45720" rtlCol="0" anchor="t">
            <a:spAutoFit/>
          </a:bodyPr>
          <a:lstStyle/>
          <a:p>
            <a:pPr marL="0" indent="0">
              <a:buNone/>
            </a:pPr>
            <a:endParaRPr lang="en-GB" sz="2400" dirty="0">
              <a:solidFill>
                <a:schemeClr val="tx1"/>
              </a:solidFill>
              <a:latin typeface="Century Gothic" panose="020B0502020202020204" pitchFamily="34" charset="0"/>
            </a:endParaRPr>
          </a:p>
          <a:p>
            <a:pPr algn="just">
              <a:buNone/>
            </a:pPr>
            <a:endParaRPr lang="en-US" dirty="0">
              <a:latin typeface="Century Gothic"/>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8640525" y="5904190"/>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lIns="91440" tIns="45720" rIns="91440" bIns="45720" anchor="t">
              <a:spAutoFit/>
            </a:bodyPr>
            <a:lstStyle/>
            <a:p>
              <a:r>
                <a:rPr lang="en-GB" sz="2800" b="1" i="1" dirty="0">
                  <a:solidFill>
                    <a:srgbClr val="C51B8A"/>
                  </a:solidFill>
                  <a:latin typeface="Century Gothic"/>
                  <a:cs typeface="Arial"/>
                </a:rPr>
                <a:t>Respond</a:t>
              </a:r>
              <a:endParaRPr lang="en-GB" sz="2800" b="1" dirty="0">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379538" y="1055375"/>
            <a:ext cx="7881718" cy="6370975"/>
          </a:xfrm>
          <a:prstGeom prst="rect">
            <a:avLst/>
          </a:prstGeom>
        </p:spPr>
        <p:txBody>
          <a:bodyPr wrap="square" lIns="91440" tIns="45720" rIns="91440" bIns="45720" anchor="t">
            <a:spAutoFit/>
          </a:bodyPr>
          <a:lstStyle/>
          <a:p>
            <a:r>
              <a:rPr lang="en-GB" sz="2400" b="1" dirty="0">
                <a:latin typeface="Century Gothic"/>
                <a:cs typeface="Segoe UI"/>
              </a:rPr>
              <a:t>What do you remember from the Gospel reading? </a:t>
            </a:r>
            <a:endParaRPr lang="en-US" sz="2400" b="1" dirty="0">
              <a:latin typeface="Century Gothic"/>
              <a:cs typeface="Segoe UI"/>
            </a:endParaRPr>
          </a:p>
          <a:p>
            <a:endParaRPr lang="en-US" sz="2400" dirty="0">
              <a:latin typeface="Century Gothic" panose="020B0502020202020204" pitchFamily="34" charset="0"/>
            </a:endParaRPr>
          </a:p>
          <a:p>
            <a:r>
              <a:rPr lang="en-US" sz="2400" dirty="0">
                <a:latin typeface="Century Gothic" panose="020B0502020202020204" pitchFamily="34" charset="0"/>
              </a:rPr>
              <a:t>The people ask John the Baptist what they should be doing to prepare for the coming of Christ. What did John say to them?</a:t>
            </a:r>
          </a:p>
          <a:p>
            <a:endParaRPr lang="en-US" sz="2400" dirty="0">
              <a:latin typeface="Century Gothic" panose="020B0502020202020204" pitchFamily="34" charset="0"/>
            </a:endParaRPr>
          </a:p>
          <a:p>
            <a:r>
              <a:rPr lang="en-US" sz="2400" dirty="0">
                <a:latin typeface="Century Gothic"/>
              </a:rPr>
              <a:t>John says anyone who has two shirts should share with the person who has none. He says that anyone who has something to eat must do the same. </a:t>
            </a:r>
          </a:p>
          <a:p>
            <a:endParaRPr lang="en-US" sz="2400" dirty="0">
              <a:latin typeface="Century Gothic" panose="020B0502020202020204" pitchFamily="34" charset="0"/>
            </a:endParaRPr>
          </a:p>
          <a:p>
            <a:r>
              <a:rPr lang="en-US" sz="2400" dirty="0">
                <a:latin typeface="Century Gothic" panose="020B0502020202020204" pitchFamily="34" charset="0"/>
              </a:rPr>
              <a:t>Are you always good at sharing? Can you tell me about a time when you didn’t have something you needed or wanted and someone else shared with you? How did you feel when they shared with you? </a:t>
            </a:r>
          </a:p>
          <a:p>
            <a:endParaRPr lang="en-US" sz="2400" dirty="0">
              <a:latin typeface="Century Gothic" panose="020B0502020202020204" pitchFamily="34" charset="0"/>
            </a:endParaRPr>
          </a:p>
          <a:p>
            <a:endParaRPr lang="en-US" sz="2400" dirty="0">
              <a:latin typeface="Century Gothic" panose="020B0502020202020204" pitchFamily="34" charset="0"/>
            </a:endParaRPr>
          </a:p>
          <a:p>
            <a:endParaRPr lang="en-GB" sz="2400" dirty="0">
              <a:latin typeface="Century Gothic" panose="020B0502020202020204" pitchFamily="34" charset="0"/>
            </a:endParaRPr>
          </a:p>
        </p:txBody>
      </p:sp>
      <p:pic>
        <p:nvPicPr>
          <p:cNvPr id="2" name="Picture 1" descr="A person holding two green olives&#10;&#10;Description automatically generated">
            <a:extLst>
              <a:ext uri="{FF2B5EF4-FFF2-40B4-BE49-F238E27FC236}">
                <a16:creationId xmlns:a16="http://schemas.microsoft.com/office/drawing/2014/main" id="{5D0AEE75-A766-1442-F2EE-A8535A4C970B}"/>
              </a:ext>
            </a:extLst>
          </p:cNvPr>
          <p:cNvPicPr>
            <a:picLocks noChangeAspect="1"/>
          </p:cNvPicPr>
          <p:nvPr/>
        </p:nvPicPr>
        <p:blipFill>
          <a:blip r:embed="rId5"/>
          <a:srcRect l="25358" r="17412" b="-355"/>
          <a:stretch/>
        </p:blipFill>
        <p:spPr>
          <a:xfrm>
            <a:off x="8292452" y="1382623"/>
            <a:ext cx="3488761" cy="4078415"/>
          </a:xfrm>
          <a:prstGeom prst="rect">
            <a:avLst/>
          </a:prstGeom>
        </p:spPr>
      </p:pic>
    </p:spTree>
    <p:extLst>
      <p:ext uri="{BB962C8B-B14F-4D97-AF65-F5344CB8AC3E}">
        <p14:creationId xmlns:p14="http://schemas.microsoft.com/office/powerpoint/2010/main" val="434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BC7F77-ADB3-4E83-9146-641D0595FD5F}"/>
              </a:ext>
            </a:extLst>
          </p:cNvPr>
          <p:cNvSpPr txBox="1"/>
          <p:nvPr/>
        </p:nvSpPr>
        <p:spPr>
          <a:xfrm>
            <a:off x="342900" y="1169846"/>
            <a:ext cx="4494143" cy="6001643"/>
          </a:xfrm>
          <a:prstGeom prst="rect">
            <a:avLst/>
          </a:prstGeom>
          <a:noFill/>
        </p:spPr>
        <p:txBody>
          <a:bodyPr wrap="square">
            <a:spAutoFit/>
          </a:bodyPr>
          <a:lstStyle/>
          <a:p>
            <a:r>
              <a:rPr lang="en-US" sz="2400" dirty="0">
                <a:latin typeface="Century Gothic" panose="020B0502020202020204" pitchFamily="34" charset="0"/>
              </a:rPr>
              <a:t>When you share your toys or sweets with someone how does it make you feel? </a:t>
            </a:r>
          </a:p>
          <a:p>
            <a:endParaRPr lang="en-US" sz="2400" dirty="0">
              <a:latin typeface="Century Gothic" panose="020B0502020202020204" pitchFamily="34" charset="0"/>
            </a:endParaRPr>
          </a:p>
          <a:p>
            <a:r>
              <a:rPr lang="en-US" sz="2400" dirty="0">
                <a:latin typeface="Century Gothic" panose="020B0502020202020204" pitchFamily="34" charset="0"/>
              </a:rPr>
              <a:t>Does it make you feel happy? Today is Gaudete Sunday. Gaudete means joy. So let’s think today a bit about what makes us happy and joyful. </a:t>
            </a:r>
          </a:p>
          <a:p>
            <a:r>
              <a:rPr lang="en-US" sz="2400" dirty="0">
                <a:latin typeface="Century Gothic" panose="020B0502020202020204" pitchFamily="34" charset="0"/>
              </a:rPr>
              <a:t> </a:t>
            </a:r>
          </a:p>
          <a:p>
            <a:r>
              <a:rPr lang="en-US" sz="2400" dirty="0">
                <a:latin typeface="Century Gothic" panose="020B0502020202020204" pitchFamily="34" charset="0"/>
              </a:rPr>
              <a:t>Can you all tell me one thing that makes you happy?</a:t>
            </a:r>
          </a:p>
          <a:p>
            <a:endParaRPr lang="en-US" sz="2400" dirty="0">
              <a:latin typeface="Century Gothic" panose="020B0502020202020204" pitchFamily="34" charset="0"/>
            </a:endParaRPr>
          </a:p>
          <a:p>
            <a:endParaRPr lang="en-US" sz="2400" dirty="0">
              <a:latin typeface="Century Gothic" panose="020B0502020202020204" pitchFamily="34" charset="0"/>
            </a:endParaRPr>
          </a:p>
          <a:p>
            <a:endParaRPr lang="en-US" sz="2400" dirty="0">
              <a:latin typeface="Century Gothic" panose="020B0502020202020204" pitchFamily="34" charset="0"/>
            </a:endParaRPr>
          </a:p>
        </p:txBody>
      </p:sp>
      <p:pic>
        <p:nvPicPr>
          <p:cNvPr id="2" name="Picture 1" descr="A group of kids playing with a toy&#10;&#10;Description automatically generated">
            <a:extLst>
              <a:ext uri="{FF2B5EF4-FFF2-40B4-BE49-F238E27FC236}">
                <a16:creationId xmlns:a16="http://schemas.microsoft.com/office/drawing/2014/main" id="{3ABAE5AA-0517-B89D-6A85-7B127943C61E}"/>
              </a:ext>
            </a:extLst>
          </p:cNvPr>
          <p:cNvPicPr>
            <a:picLocks noChangeAspect="1"/>
          </p:cNvPicPr>
          <p:nvPr/>
        </p:nvPicPr>
        <p:blipFill>
          <a:blip r:embed="rId3"/>
          <a:stretch>
            <a:fillRect/>
          </a:stretch>
        </p:blipFill>
        <p:spPr>
          <a:xfrm>
            <a:off x="5157107" y="1369786"/>
            <a:ext cx="6681107" cy="4458607"/>
          </a:xfrm>
          <a:prstGeom prst="rect">
            <a:avLst/>
          </a:prstGeom>
        </p:spPr>
      </p:pic>
    </p:spTree>
    <p:extLst>
      <p:ext uri="{BB962C8B-B14F-4D97-AF65-F5344CB8AC3E}">
        <p14:creationId xmlns:p14="http://schemas.microsoft.com/office/powerpoint/2010/main" val="285774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82C1AC-833B-E8CA-A270-E2FB5397A39A}"/>
              </a:ext>
            </a:extLst>
          </p:cNvPr>
          <p:cNvSpPr txBox="1"/>
          <p:nvPr/>
        </p:nvSpPr>
        <p:spPr>
          <a:xfrm>
            <a:off x="4803944" y="1717180"/>
            <a:ext cx="6366648"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cs typeface="Arial"/>
              </a:rPr>
              <a:t>There are some things in the world that all people need to live happy and healthy lives. Can you think of what some of these things are?</a:t>
            </a:r>
          </a:p>
          <a:p>
            <a:endParaRPr lang="en-US" sz="2400" dirty="0">
              <a:latin typeface="Century Gothic"/>
              <a:cs typeface="Arial"/>
            </a:endParaRPr>
          </a:p>
          <a:p>
            <a:r>
              <a:rPr lang="en-US" sz="2400" dirty="0">
                <a:latin typeface="Century Gothic"/>
                <a:cs typeface="Arial"/>
              </a:rPr>
              <a:t>We all need food, water and somewhere safe to live. But some of us in this country and in countries around the world struggle to get enough food, to get clean water to drink, to go to school, to get medicine or to have a safe place to live. </a:t>
            </a:r>
          </a:p>
        </p:txBody>
      </p:sp>
      <p:pic>
        <p:nvPicPr>
          <p:cNvPr id="7" name="Picture 6" descr="A group of people standing next to a group of luggage&#10;&#10;Description automatically generated">
            <a:extLst>
              <a:ext uri="{FF2B5EF4-FFF2-40B4-BE49-F238E27FC236}">
                <a16:creationId xmlns:a16="http://schemas.microsoft.com/office/drawing/2014/main" id="{E932DC84-722E-7234-161C-FB72E0BAC02C}"/>
              </a:ext>
            </a:extLst>
          </p:cNvPr>
          <p:cNvPicPr>
            <a:picLocks noChangeAspect="1"/>
          </p:cNvPicPr>
          <p:nvPr/>
        </p:nvPicPr>
        <p:blipFill>
          <a:blip r:embed="rId3"/>
          <a:stretch>
            <a:fillRect/>
          </a:stretch>
        </p:blipFill>
        <p:spPr>
          <a:xfrm>
            <a:off x="1250398" y="1067486"/>
            <a:ext cx="3062967" cy="5448300"/>
          </a:xfrm>
          <a:prstGeom prst="rect">
            <a:avLst/>
          </a:prstGeom>
        </p:spPr>
      </p:pic>
    </p:spTree>
    <p:extLst>
      <p:ext uri="{BB962C8B-B14F-4D97-AF65-F5344CB8AC3E}">
        <p14:creationId xmlns:p14="http://schemas.microsoft.com/office/powerpoint/2010/main" val="2864106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D10513-5155-0929-8222-72FEC07E3FCF}"/>
              </a:ext>
            </a:extLst>
          </p:cNvPr>
          <p:cNvSpPr>
            <a:spLocks noGrp="1"/>
          </p:cNvSpPr>
          <p:nvPr>
            <p:ph idx="1"/>
          </p:nvPr>
        </p:nvSpPr>
        <p:spPr>
          <a:xfrm>
            <a:off x="555557" y="1394336"/>
            <a:ext cx="5270251" cy="4770537"/>
          </a:xfrm>
        </p:spPr>
        <p:txBody>
          <a:bodyPr vert="horz" wrap="square" lIns="91440" tIns="45720" rIns="91440" bIns="45720" rtlCol="0" anchor="t">
            <a:spAutoFit/>
          </a:bodyPr>
          <a:lstStyle/>
          <a:p>
            <a:pPr marL="0" indent="0">
              <a:buNone/>
            </a:pPr>
            <a:r>
              <a:rPr lang="en-US" sz="2400" dirty="0">
                <a:solidFill>
                  <a:srgbClr val="000000"/>
                </a:solidFill>
                <a:latin typeface="Century Gothic"/>
                <a:cs typeface="Times New Roman"/>
              </a:rPr>
              <a:t>We also all need people to share our worries with, and who are willing to share their time with us to help us. We all need people who love us and care for us.</a:t>
            </a:r>
            <a:endParaRPr lang="en-US" sz="2400" dirty="0">
              <a:latin typeface="Century Gothic"/>
              <a:cs typeface="Arial" panose="020B0604020202020204"/>
            </a:endParaRPr>
          </a:p>
          <a:p>
            <a:pPr marL="0" indent="0">
              <a:buNone/>
            </a:pPr>
            <a:r>
              <a:rPr lang="en-US" sz="2400" dirty="0">
                <a:solidFill>
                  <a:srgbClr val="000000"/>
                </a:solidFill>
                <a:latin typeface="Century Gothic"/>
                <a:cs typeface="Times New Roman"/>
              </a:rPr>
              <a:t>What could you do this week to share and spread some joy in our world? How could you share joy with someone who is lonely, poor or who needs some help either locally or around the world?</a:t>
            </a:r>
            <a:endParaRPr lang="en-US" sz="2400" dirty="0">
              <a:latin typeface="Century Gothic"/>
              <a:cs typeface="Arial" panose="020B0604020202020204"/>
            </a:endParaRPr>
          </a:p>
          <a:p>
            <a:endParaRPr lang="en-US" dirty="0">
              <a:cs typeface="Arial"/>
            </a:endParaRPr>
          </a:p>
        </p:txBody>
      </p:sp>
      <p:pic>
        <p:nvPicPr>
          <p:cNvPr id="4" name="Picture 3" descr="Two people holding hands walking on a dirt path&#10;&#10;Description automatically generated">
            <a:extLst>
              <a:ext uri="{FF2B5EF4-FFF2-40B4-BE49-F238E27FC236}">
                <a16:creationId xmlns:a16="http://schemas.microsoft.com/office/drawing/2014/main" id="{5793A0C8-522F-7005-A4AC-03F56739D75C}"/>
              </a:ext>
            </a:extLst>
          </p:cNvPr>
          <p:cNvPicPr>
            <a:picLocks noChangeAspect="1"/>
          </p:cNvPicPr>
          <p:nvPr/>
        </p:nvPicPr>
        <p:blipFill>
          <a:blip r:embed="rId3"/>
          <a:stretch>
            <a:fillRect/>
          </a:stretch>
        </p:blipFill>
        <p:spPr>
          <a:xfrm>
            <a:off x="5823858" y="1709964"/>
            <a:ext cx="6041571" cy="4023178"/>
          </a:xfrm>
          <a:prstGeom prst="rect">
            <a:avLst/>
          </a:prstGeom>
        </p:spPr>
      </p:pic>
    </p:spTree>
    <p:extLst>
      <p:ext uri="{BB962C8B-B14F-4D97-AF65-F5344CB8AC3E}">
        <p14:creationId xmlns:p14="http://schemas.microsoft.com/office/powerpoint/2010/main" val="1252742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dirty="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_dlc_DocId xmlns="04672002-f21f-4240-adfb-f0b653fb6fb5">SZUU6KYVHK2A-2146017777-18512</_dlc_DocId>
    <_dlc_DocIdUrl xmlns="04672002-f21f-4240-adfb-f0b653fb6fb5">
      <Url>https://cafod365.sharepoint.com/sites/int/Education/_layouts/15/DocIdRedir.aspx?ID=SZUU6KYVHK2A-2146017777-18512</Url>
      <Description>SZUU6KYVHK2A-2146017777-18512</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0FDB06-B221-499B-BA77-123DF03D2BB2}">
  <ds:schemaRefs>
    <ds:schemaRef ds:uri="http://schemas.microsoft.com/office/2006/documentManagement/types"/>
    <ds:schemaRef ds:uri="http://schemas.microsoft.com/office/2006/metadata/properties"/>
    <ds:schemaRef ds:uri="http://purl.org/dc/terms/"/>
    <ds:schemaRef ds:uri="236a9a4b-a03c-46ba-8ec6-624c184acbc6"/>
    <ds:schemaRef ds:uri="http://schemas.microsoft.com/sharepoint/v3/fields"/>
    <ds:schemaRef ds:uri="http://purl.org/dc/dcmitype/"/>
    <ds:schemaRef ds:uri="http://schemas.microsoft.com/office/infopath/2007/PartnerControls"/>
    <ds:schemaRef ds:uri="http://schemas.openxmlformats.org/package/2006/metadata/core-properties"/>
    <ds:schemaRef ds:uri="453a0c7f-c966-4a5c-a0f8-de0f8150ea1e"/>
    <ds:schemaRef ds:uri="http://purl.org/dc/elements/1.1/"/>
    <ds:schemaRef ds:uri="bdf04112-6931-4610-9724-cd62e91446a3"/>
    <ds:schemaRef ds:uri="04672002-f21f-4240-adfb-f0b653fb6fb5"/>
    <ds:schemaRef ds:uri="http://www.w3.org/XML/1998/namespace"/>
  </ds:schemaRefs>
</ds:datastoreItem>
</file>

<file path=customXml/itemProps2.xml><?xml version="1.0" encoding="utf-8"?>
<ds:datastoreItem xmlns:ds="http://schemas.openxmlformats.org/officeDocument/2006/customXml" ds:itemID="{CB9BA1DC-DDAF-4A50-A06F-F6ECDD2EEA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5CB3E2-8709-4147-8C75-634C1593348D}">
  <ds:schemaRefs>
    <ds:schemaRef ds:uri="http://schemas.microsoft.com/sharepoint/events"/>
  </ds:schemaRefs>
</ds:datastoreItem>
</file>

<file path=customXml/itemProps4.xml><?xml version="1.0" encoding="utf-8"?>
<ds:datastoreItem xmlns:ds="http://schemas.openxmlformats.org/officeDocument/2006/customXml" ds:itemID="{7FDDA5B9-3490-495B-84D2-C69657A097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3886</TotalTime>
  <Words>1109</Words>
  <Application>Microsoft Office PowerPoint</Application>
  <PresentationFormat>Widescreen</PresentationFormat>
  <Paragraphs>98</Paragraphs>
  <Slides>16</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Arial Black</vt:lpstr>
      <vt:lpstr>Calibri</vt:lpstr>
      <vt:lpstr>Cambria</vt:lpstr>
      <vt:lpstr>Century Gothic</vt:lpstr>
      <vt:lpstr>Segoe UI</vt:lpstr>
      <vt:lpstr>Wingdings</vt: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Buy your World Gifts!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lastModifiedBy>Victoria Ahmed</cp:lastModifiedBy>
  <cp:revision>633</cp:revision>
  <dcterms:created xsi:type="dcterms:W3CDTF">2021-02-16T09:08:51Z</dcterms:created>
  <dcterms:modified xsi:type="dcterms:W3CDTF">2024-12-11T23:12:25Z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26b3aa17-dc55-442c-a107-3773057facff</vt:lpwstr>
  </property>
  <property fmtid="{D5CDD505-2E9C-101B-9397-08002B2CF9AE}" pid="4" name="MediaServiceImageTags">
    <vt:lpwstr/>
  </property>
</Properties>
</file>