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21" r:id="rId2"/>
    <p:sldId id="310" r:id="rId3"/>
    <p:sldId id="320" r:id="rId4"/>
    <p:sldId id="311" r:id="rId5"/>
    <p:sldId id="323" r:id="rId6"/>
    <p:sldId id="328" r:id="rId7"/>
    <p:sldId id="312" r:id="rId8"/>
    <p:sldId id="318" r:id="rId9"/>
    <p:sldId id="322" r:id="rId10"/>
    <p:sldId id="325" r:id="rId11"/>
    <p:sldId id="326" r:id="rId12"/>
    <p:sldId id="315" r:id="rId13"/>
    <p:sldId id="3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A3B"/>
    <a:srgbClr val="152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99E1D8-C6D9-9BBF-AB05-B88904806D0A}" v="845" dt="2024-05-08T13:41:19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EDAE6-2CA8-4748-AB49-E1C309977F79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8DB2A-CEF5-104F-86F2-86AABCAC5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1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 credit: Thom Flint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22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 credit: St Chad's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24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Photo credit: Ana Caroline De Lima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55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2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Photo credit: CAFOD Northampton</a:t>
            </a:r>
            <a:endParaRPr lang="en-US"/>
          </a:p>
          <a:p>
            <a:endParaRPr lang="en-GB"/>
          </a:p>
          <a:p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/>
              </a:rPr>
              <a:t> </a:t>
            </a:r>
            <a:r>
              <a:rPr lang="en-GB"/>
              <a:t>Photo credit: Thom Flint</a:t>
            </a:r>
            <a:endParaRPr lang="en-US"/>
          </a:p>
          <a:p>
            <a:pPr>
              <a:defRPr/>
            </a:pPr>
            <a:endParaRPr lang="en-GB"/>
          </a:p>
          <a:p>
            <a:pPr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Photo credit: Thom Flint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70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Photo credit: Thom Flint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3FE44-7FC9-C8C9-332C-2E6A9EFAF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8D9766-FC32-0E94-4B41-334645B92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A58847-525C-89B4-6293-20E49BA58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Photo credit: Ana Caroline De Lima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D90DA-6DE9-1BE2-8C9F-45F14ABCE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70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Photo credit: </a:t>
            </a:r>
            <a:r>
              <a:rPr lang="en-US"/>
              <a:t>Ben White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Photo credit: </a:t>
            </a:r>
            <a:r>
              <a:rPr lang="en-US"/>
              <a:t>David Gallardo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8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a typeface="Calibri"/>
                <a:cs typeface="Calibri"/>
              </a:rPr>
              <a:t>Photo credit: Tamala Ceasar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18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CB01-360B-DB94-9627-DA028545D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FAFDD-C265-2B59-1973-0576EF6D6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E6AFE-AB14-A526-B34A-B03463EF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426F2-55D2-3329-0DE1-10BF9EEE9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AAD33-5598-7454-1A3F-F19C919C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FB7C9F-9F27-A9EB-2C00-2B534FE09D40}"/>
              </a:ext>
            </a:extLst>
          </p:cNvPr>
          <p:cNvSpPr/>
          <p:nvPr userDrawn="1"/>
        </p:nvSpPr>
        <p:spPr>
          <a:xfrm>
            <a:off x="0" y="6274942"/>
            <a:ext cx="12192000" cy="583058"/>
          </a:xfrm>
          <a:prstGeom prst="rect">
            <a:avLst/>
          </a:prstGeom>
          <a:solidFill>
            <a:srgbClr val="1523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en and white text&#10;&#10;Description automatically generated">
            <a:extLst>
              <a:ext uri="{FF2B5EF4-FFF2-40B4-BE49-F238E27FC236}">
                <a16:creationId xmlns:a16="http://schemas.microsoft.com/office/drawing/2014/main" id="{D4444EE8-0A64-D6B6-DC26-654A036F7C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369" y="6302501"/>
            <a:ext cx="4187518" cy="527939"/>
          </a:xfrm>
          <a:prstGeom prst="rect">
            <a:avLst/>
          </a:prstGeom>
        </p:spPr>
      </p:pic>
      <p:pic>
        <p:nvPicPr>
          <p:cNvPr id="10" name="Picture 9" descr="A white circle with a black background&#10;&#10;Description automatically generated">
            <a:extLst>
              <a:ext uri="{FF2B5EF4-FFF2-40B4-BE49-F238E27FC236}">
                <a16:creationId xmlns:a16="http://schemas.microsoft.com/office/drawing/2014/main" id="{9F24D9DE-30D0-4747-7DE9-14D6C27DA6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504" y="6333765"/>
            <a:ext cx="3038855" cy="46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4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7B17D-41D4-3695-66C2-2632AF94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98295-289E-8EEF-FB35-AC256422A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25DEA-A1A4-E7E4-63A3-551E170D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0F820-1285-02FF-8CB5-82F9981B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35A30-9AC1-16A2-F392-F0410C60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1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B8318B-1739-6ED6-529B-112023484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7E7C2-CF84-7B0E-56C7-B696D6641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D99B3-EB19-32AE-B224-F72D62F6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ADA1F-8756-BB90-8B14-822B2DF39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AC2FA-E732-BB47-0147-8410BB63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8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87268-DEEC-D0AA-6076-A789A584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16618-8889-F497-7F70-8BAF881B8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4D088-DE29-8D66-F1C7-F8542369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6937-46F6-FBB7-94ED-86B83361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1C0A6-177D-9FC4-DEC0-F2F986D9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9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29FD0-391A-845E-DAEA-A34644D8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50F7-18EE-7B1D-06CB-EE9F67E6F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E5897-BCDC-D956-18D1-62711B2C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0B466-2DB2-0591-E2CC-7B5E65A0B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87FB-61C1-8836-F600-B10A09180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B137-0C8F-5CA2-1E3E-46B96E1D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D17A0-6E0F-26AD-34D5-E879ACB36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72E13-25BD-00A6-CB35-615857B54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F20B2-AFB0-36AA-1AD8-790111FB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98AAE-7601-9A50-83C1-6445AF00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F795-CF59-8872-F5B5-B650CDC4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7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D340-69C7-2A76-787A-38B85F31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7C997-DF7E-B846-3FB2-E98A3A5C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7EC-B360-3D17-D905-862E5EE8C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8BC3CD-0BF2-33B3-8647-531B2B8F1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D72AA9-7D27-E7B9-C611-5C698E079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B1235-551B-B73E-E063-2E8F637B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90BFA-45D8-3A6C-1D2F-558B5641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433C1E-9D76-297E-4CA7-6FB5098D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4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5804-0F00-B045-B7CF-35B74071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8F732-303C-4FE6-033D-00A1FDA3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D17D3-BE25-F053-AF5C-A577BF23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A2724-3C96-1DA6-0AC7-197686E3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2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FFCE95-5CA9-F939-D4E4-845462C3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011C3-BBD5-95BA-E075-56C0A7811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DA61A-E2DD-88F0-4CD6-8699CC0B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0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B3C0-2FDB-C144-E4FC-2C7E4A4C9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DF1D4-9746-8CF5-338A-1036E4AF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77B28-4DCF-D14E-C9D7-5AE743DC2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12ABE-DD25-1F26-B4F8-85B37110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B7CF1-3434-488E-4C72-326DE5EA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5CF33-400D-3D6E-4714-19BF4618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9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1104-CC2E-4969-E77A-4F3E13E2B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DCEC26-AB7A-ABDD-7B4E-DA4F9A912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CBDCC-DFD3-542B-B2BB-B7D7486D0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328F9-05F0-721F-8F1A-82CD04F0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E3E0A-5C71-3D2F-3EAE-76F52FDC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E9954-9775-F5EA-B57C-88E953C8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7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0F5E5-9DB8-2CA4-544C-754CC191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C82F-3D95-DC46-AB3A-DD5217A61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FBAF8-3F83-1A79-AFFA-6525FE343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6939-B828-D64A-8466-58793CA777A2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0BF36-FE10-D938-D940-580D0B213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6477A-ACD1-13DA-5CC9-402C63D74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69B81-BAC7-694D-9A74-9A774218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1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EA337B-B140-6EC3-5ADE-AF62AF6B5816}"/>
              </a:ext>
            </a:extLst>
          </p:cNvPr>
          <p:cNvSpPr/>
          <p:nvPr/>
        </p:nvSpPr>
        <p:spPr>
          <a:xfrm>
            <a:off x="0" y="0"/>
            <a:ext cx="12192000" cy="1404226"/>
          </a:xfrm>
          <a:prstGeom prst="rect">
            <a:avLst/>
          </a:prstGeom>
          <a:solidFill>
            <a:srgbClr val="1523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EA88C-8FC5-8641-2926-7B1E0864CE0B}"/>
              </a:ext>
            </a:extLst>
          </p:cNvPr>
          <p:cNvSpPr txBox="1"/>
          <p:nvPr/>
        </p:nvSpPr>
        <p:spPr>
          <a:xfrm>
            <a:off x="364614" y="2139166"/>
            <a:ext cx="491987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>
                <a:solidFill>
                  <a:srgbClr val="152345"/>
                </a:solidFill>
                <a:latin typeface="Century Gothic"/>
              </a:rPr>
              <a:t>Subsidiarity</a:t>
            </a:r>
            <a:endParaRPr lang="en-US" sz="4800" b="1">
              <a:solidFill>
                <a:srgbClr val="152345"/>
              </a:solidFill>
              <a:latin typeface="Century Gothic" panose="020B0502020202020204" pitchFamily="34" charset="0"/>
            </a:endParaRPr>
          </a:p>
          <a:p>
            <a:endParaRPr lang="en-US" sz="3600">
              <a:solidFill>
                <a:srgbClr val="15234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logo with a green cross&#10;&#10;Description automatically generated">
            <a:extLst>
              <a:ext uri="{FF2B5EF4-FFF2-40B4-BE49-F238E27FC236}">
                <a16:creationId xmlns:a16="http://schemas.microsoft.com/office/drawing/2014/main" id="{E543BCAB-DC95-C2C0-C158-BFEB4F679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65338"/>
            <a:ext cx="3025931" cy="1404227"/>
          </a:xfrm>
          <a:prstGeom prst="rect">
            <a:avLst/>
          </a:prstGeom>
        </p:spPr>
      </p:pic>
      <p:pic>
        <p:nvPicPr>
          <p:cNvPr id="15" name="Picture 14" descr="A green and black text&#10;&#10;Description automatically generated">
            <a:extLst>
              <a:ext uri="{FF2B5EF4-FFF2-40B4-BE49-F238E27FC236}">
                <a16:creationId xmlns:a16="http://schemas.microsoft.com/office/drawing/2014/main" id="{073CF0C1-A50D-0304-2064-4498DBD0D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10" y="0"/>
            <a:ext cx="10935278" cy="1404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E19A86-2069-593E-4D6B-BFDA15536B98}"/>
              </a:ext>
            </a:extLst>
          </p:cNvPr>
          <p:cNvSpPr txBox="1"/>
          <p:nvPr/>
        </p:nvSpPr>
        <p:spPr>
          <a:xfrm>
            <a:off x="368987" y="4334647"/>
            <a:ext cx="505386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242424"/>
                </a:solidFill>
                <a:latin typeface="Century Gothic"/>
                <a:ea typeface="+mn-lt"/>
                <a:cs typeface="+mn-lt"/>
              </a:rPr>
              <a:t>Exploring CST principles </a:t>
            </a:r>
            <a:endParaRPr lang="en-US" sz="2400" dirty="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r>
              <a:rPr lang="en-US" sz="2400" dirty="0">
                <a:solidFill>
                  <a:srgbClr val="242424"/>
                </a:solidFill>
                <a:latin typeface="Century Gothic"/>
                <a:ea typeface="+mn-lt"/>
                <a:cs typeface="+mn-lt"/>
              </a:rPr>
              <a:t>in CAFOD’s work</a:t>
            </a:r>
            <a:endParaRPr lang="en-US" sz="2400" dirty="0">
              <a:latin typeface="Century Gothic"/>
            </a:endParaRPr>
          </a:p>
        </p:txBody>
      </p:sp>
      <p:pic>
        <p:nvPicPr>
          <p:cNvPr id="4" name="Picture 3" descr="A person with her arm around a person&#10;&#10;Description automatically generated">
            <a:extLst>
              <a:ext uri="{FF2B5EF4-FFF2-40B4-BE49-F238E27FC236}">
                <a16:creationId xmlns:a16="http://schemas.microsoft.com/office/drawing/2014/main" id="{289C7482-B642-B3D9-5289-6B1438763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743" y="1846260"/>
            <a:ext cx="6280354" cy="42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40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girls holding a banner&#10;&#10;Description automatically generated">
            <a:extLst>
              <a:ext uri="{FF2B5EF4-FFF2-40B4-BE49-F238E27FC236}">
                <a16:creationId xmlns:a16="http://schemas.microsoft.com/office/drawing/2014/main" id="{DEFD6725-573D-56BF-32BE-AA774C851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" t="-415" r="6817" b="415"/>
          <a:stretch/>
        </p:blipFill>
        <p:spPr>
          <a:xfrm>
            <a:off x="3678928" y="2520339"/>
            <a:ext cx="3758525" cy="2738681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16" y="977896"/>
            <a:ext cx="11138324" cy="84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242424"/>
                </a:solidFill>
                <a:latin typeface="Century Gothic"/>
                <a:ea typeface="+mn-lt"/>
                <a:cs typeface="+mn-lt"/>
              </a:rPr>
              <a:t>Everyone has important ideas and knows what is best for their families and communities. They need to have a chance to be heard.</a:t>
            </a:r>
            <a:endParaRPr lang="en-GB" sz="2400" dirty="0">
              <a:latin typeface="Century Gothic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entury Gothic"/>
              <a:ea typeface="+mn-lt"/>
              <a:cs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 i="1" dirty="0">
              <a:solidFill>
                <a:srgbClr val="000000"/>
              </a:solidFill>
              <a:latin typeface="Century Gothic" panose="020B0502020202020204" pitchFamily="34" charset="0"/>
              <a:ea typeface="+mn-lt"/>
              <a:cs typeface="+mn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1200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 b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200" u="none" strike="noStrike" cap="none" normalizeH="0" baseline="0" dirty="0">
              <a:ln>
                <a:noFill/>
              </a:ln>
              <a:solidFill>
                <a:srgbClr val="98CA3B"/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6A9521-4196-B950-C747-385A171D235F}"/>
              </a:ext>
            </a:extLst>
          </p:cNvPr>
          <p:cNvSpPr txBox="1"/>
          <p:nvPr/>
        </p:nvSpPr>
        <p:spPr>
          <a:xfrm>
            <a:off x="7647120" y="1962616"/>
            <a:ext cx="4397190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entury Gothic"/>
                <a:ea typeface="+mn-lt"/>
                <a:cs typeface="+mn-lt"/>
              </a:rPr>
              <a:t>The climate is in crisis and people living in poverty suffer most and are often not listened to.</a:t>
            </a:r>
          </a:p>
          <a:p>
            <a:endParaRPr lang="en-US" sz="2400" dirty="0">
              <a:latin typeface="Century Gothic"/>
              <a:ea typeface="+mn-lt"/>
              <a:cs typeface="+mn-lt"/>
            </a:endParaRPr>
          </a:p>
          <a:p>
            <a:r>
              <a:rPr lang="en-US" sz="2400" dirty="0">
                <a:latin typeface="Century Gothic"/>
                <a:ea typeface="+mn-lt"/>
                <a:cs typeface="+mn-lt"/>
              </a:rPr>
              <a:t>During the 'Eyes of the World' campaign, children in England and Wales spoke up so their global brothers and sisters could have their voices heard too. </a:t>
            </a:r>
            <a:endParaRPr lang="en-US" sz="2400" dirty="0">
              <a:latin typeface="Century Gothic"/>
            </a:endParaRPr>
          </a:p>
        </p:txBody>
      </p:sp>
      <p:pic>
        <p:nvPicPr>
          <p:cNvPr id="3" name="Picture 2" descr="A group of boys holding up signs in front of a building&#10;&#10;Description automatically generated">
            <a:extLst>
              <a:ext uri="{FF2B5EF4-FFF2-40B4-BE49-F238E27FC236}">
                <a16:creationId xmlns:a16="http://schemas.microsoft.com/office/drawing/2014/main" id="{A6FA6F44-ABCB-CF9C-1DA8-9A27B8C50F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53" r="6760" b="-515"/>
          <a:stretch/>
        </p:blipFill>
        <p:spPr>
          <a:xfrm>
            <a:off x="337370" y="1867035"/>
            <a:ext cx="3160169" cy="4120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1B3B8-5164-5887-C999-8561BFF361EF}"/>
              </a:ext>
            </a:extLst>
          </p:cNvPr>
          <p:cNvSpPr txBox="1"/>
          <p:nvPr/>
        </p:nvSpPr>
        <p:spPr>
          <a:xfrm>
            <a:off x="332155" y="153731"/>
            <a:ext cx="990481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latin typeface="Century Gothic"/>
              </a:rPr>
              <a:t>Everyone should have a say</a:t>
            </a:r>
            <a:endParaRPr lang="en-US" sz="4800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2377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4C18E0-C36A-F7FB-03A3-1A0D298DE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9081">
            <a:off x="8593982" y="-94587"/>
            <a:ext cx="2639963" cy="2676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A26D6-89EB-9054-A4FB-945B74FDD2FB}"/>
              </a:ext>
            </a:extLst>
          </p:cNvPr>
          <p:cNvSpPr txBox="1"/>
          <p:nvPr/>
        </p:nvSpPr>
        <p:spPr>
          <a:xfrm>
            <a:off x="332284" y="925793"/>
            <a:ext cx="519410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aseline="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CAFOD </a:t>
            </a:r>
            <a:r>
              <a:rPr lang="en-US" sz="240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Clubs</a:t>
            </a:r>
            <a:r>
              <a:rPr lang="en-US" sz="2400" baseline="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 work to help our</a:t>
            </a:r>
            <a:r>
              <a:rPr lang="en-US" sz="240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 brothers</a:t>
            </a:r>
            <a:r>
              <a:rPr lang="en-US" sz="2400" baseline="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 and sisters </a:t>
            </a:r>
            <a:r>
              <a:rPr lang="en-US" sz="240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around the world have</a:t>
            </a:r>
            <a:r>
              <a:rPr lang="en-US" sz="2400" baseline="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 their say. </a:t>
            </a:r>
            <a:r>
              <a:rPr lang="en-US" sz="2400" dirty="0">
                <a:latin typeface="Century Gothic"/>
                <a:ea typeface="Segoe UI"/>
                <a:cs typeface="Segoe UI"/>
              </a:rPr>
              <a:t>​</a:t>
            </a:r>
          </a:p>
          <a:p>
            <a:endParaRPr lang="en-US" sz="2400" dirty="0">
              <a:latin typeface="Century Gothic"/>
              <a:ea typeface="Segoe UI"/>
              <a:cs typeface="Segoe UI"/>
            </a:endParaRPr>
          </a:p>
          <a:p>
            <a:r>
              <a:rPr lang="en-US" sz="2400" baseline="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Faith is part of CAFOD </a:t>
            </a:r>
            <a:r>
              <a:rPr lang="en-US" sz="240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Club</a:t>
            </a:r>
            <a:r>
              <a:rPr lang="en-US" sz="2400" baseline="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.</a:t>
            </a:r>
            <a:r>
              <a:rPr lang="en-US" sz="240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 </a:t>
            </a:r>
            <a:endParaRPr lang="en-US" sz="2400">
              <a:latin typeface="Century Gothic"/>
              <a:ea typeface="Segoe UI"/>
              <a:cs typeface="Segoe UI"/>
            </a:endParaRP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ea typeface="Segoe UI"/>
                <a:cs typeface="Segoe UI"/>
              </a:rPr>
              <a:t>"We discuss ideas, design posters, plan assemblies and end with a prayer. We also take part in CAFOD campaigns," she says. </a:t>
            </a:r>
            <a:endParaRPr lang="en-US" dirty="0">
              <a:solidFill>
                <a:srgbClr val="000000"/>
              </a:solidFill>
              <a:latin typeface="Calibri" panose="020F0502020204030204"/>
              <a:ea typeface="Segoe UI"/>
              <a:cs typeface="Calibri"/>
            </a:endParaRPr>
          </a:p>
          <a:p>
            <a:endParaRPr lang="en-US" sz="2400" dirty="0">
              <a:solidFill>
                <a:srgbClr val="000000"/>
              </a:solidFill>
              <a:latin typeface="Century Gothic"/>
              <a:ea typeface="Segoe UI"/>
              <a:cs typeface="Segoe UI"/>
            </a:endParaRPr>
          </a:p>
          <a:p>
            <a:r>
              <a:rPr lang="en-US" sz="2400" dirty="0">
                <a:solidFill>
                  <a:srgbClr val="000000"/>
                </a:solidFill>
                <a:latin typeface="Century Gothic"/>
                <a:ea typeface="Segoe UI"/>
                <a:cs typeface="Segoe UI"/>
              </a:rPr>
              <a:t>"I love our </a:t>
            </a:r>
            <a:r>
              <a:rPr lang="en-US" sz="2400" baseline="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CAFOD </a:t>
            </a:r>
            <a:r>
              <a:rPr lang="en-US" sz="240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c</a:t>
            </a:r>
            <a:r>
              <a:rPr lang="en-US" sz="2400" baseline="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lub! It helps us </a:t>
            </a:r>
            <a:r>
              <a:rPr lang="en-US" sz="240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understand</a:t>
            </a:r>
            <a:r>
              <a:rPr lang="en-US" sz="2400" baseline="0" dirty="0">
                <a:solidFill>
                  <a:srgbClr val="242424"/>
                </a:solidFill>
                <a:latin typeface="Century Gothic"/>
                <a:ea typeface="Segoe UI"/>
                <a:cs typeface="Segoe UI"/>
              </a:rPr>
              <a:t> the needs of others."</a:t>
            </a:r>
            <a:endParaRPr lang="en-US">
              <a:cs typeface="Calibri"/>
            </a:endParaRPr>
          </a:p>
        </p:txBody>
      </p:sp>
      <p:pic>
        <p:nvPicPr>
          <p:cNvPr id="3" name="Picture 2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A2F5C41B-5DD1-9369-1E18-A6CE0AED6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387" y="1956816"/>
            <a:ext cx="6205365" cy="41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49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2CD665-F896-3FBD-FA3F-CCEBCA007A84}"/>
              </a:ext>
            </a:extLst>
          </p:cNvPr>
          <p:cNvSpPr txBox="1"/>
          <p:nvPr/>
        </p:nvSpPr>
        <p:spPr>
          <a:xfrm>
            <a:off x="948321" y="354095"/>
            <a:ext cx="4476136" cy="55861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3200" b="1" dirty="0">
                <a:latin typeface="Century Gothic"/>
                <a:ea typeface="Calibri"/>
                <a:cs typeface="Calibri"/>
              </a:rPr>
              <a:t>Let us pray</a:t>
            </a:r>
          </a:p>
          <a:p>
            <a:endParaRPr lang="en-US" sz="2500" dirty="0">
              <a:latin typeface="Century Gothic"/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AU" sz="2500" dirty="0">
                <a:latin typeface="Century Gothic"/>
                <a:ea typeface="Calibri"/>
                <a:cs typeface="Calibri"/>
              </a:rPr>
              <a:t>Loving God, </a:t>
            </a:r>
            <a:endParaRPr lang="en-US" sz="2500" dirty="0">
              <a:latin typeface="Century Gothic"/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AU" sz="2500" dirty="0">
                <a:latin typeface="Century Gothic"/>
                <a:ea typeface="Calibri"/>
                <a:cs typeface="Calibri"/>
              </a:rPr>
              <a:t>We believe that people who make decisions should listen to everyone. </a:t>
            </a:r>
          </a:p>
          <a:p>
            <a:pPr>
              <a:spcBef>
                <a:spcPts val="600"/>
              </a:spcBef>
            </a:pPr>
            <a:endParaRPr lang="en-AU" sz="2500" dirty="0">
              <a:latin typeface="Century Gothic"/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AU" sz="2500" dirty="0">
                <a:latin typeface="Century Gothic"/>
                <a:ea typeface="Calibri"/>
                <a:cs typeface="Calibri"/>
              </a:rPr>
              <a:t>Help us make sure everyone is treated fairly and can have a say. </a:t>
            </a:r>
          </a:p>
          <a:p>
            <a:pPr>
              <a:spcBef>
                <a:spcPts val="600"/>
              </a:spcBef>
            </a:pPr>
            <a:endParaRPr lang="en-AU" sz="2500" dirty="0">
              <a:latin typeface="Century Gothic"/>
              <a:ea typeface="Calibri"/>
              <a:cs typeface="Calibri"/>
            </a:endParaRPr>
          </a:p>
          <a:p>
            <a:r>
              <a:rPr lang="en-AU" sz="2500" dirty="0">
                <a:latin typeface="Century Gothic"/>
                <a:ea typeface="Calibri"/>
                <a:cs typeface="Calibri"/>
              </a:rPr>
              <a:t>Lord in your mercy</a:t>
            </a:r>
            <a:endParaRPr lang="en-US" sz="2500" dirty="0">
              <a:latin typeface="Century Gothic"/>
              <a:ea typeface="Calibri"/>
              <a:cs typeface="Calibri"/>
            </a:endParaRPr>
          </a:p>
          <a:p>
            <a:r>
              <a:rPr lang="en-NZ" sz="2500" b="1" dirty="0">
                <a:latin typeface="Century Gothic"/>
                <a:ea typeface="Calibri"/>
                <a:cs typeface="Calibri"/>
              </a:rPr>
              <a:t>Hear our prayer</a:t>
            </a:r>
            <a:endParaRPr lang="en-US" dirty="0"/>
          </a:p>
        </p:txBody>
      </p:sp>
      <p:pic>
        <p:nvPicPr>
          <p:cNvPr id="2" name="Picture 1" descr="A person holding a handlebar in a jungle&#10;&#10;Description automatically generated">
            <a:extLst>
              <a:ext uri="{FF2B5EF4-FFF2-40B4-BE49-F238E27FC236}">
                <a16:creationId xmlns:a16="http://schemas.microsoft.com/office/drawing/2014/main" id="{E3474F12-384E-F846-546E-0D951CA51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2" t="10482" r="9708" b="33"/>
          <a:stretch/>
        </p:blipFill>
        <p:spPr>
          <a:xfrm>
            <a:off x="7609861" y="501579"/>
            <a:ext cx="3116687" cy="4543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A2DE02-F687-B783-E516-536E0404F2D1}"/>
              </a:ext>
            </a:extLst>
          </p:cNvPr>
          <p:cNvSpPr txBox="1"/>
          <p:nvPr/>
        </p:nvSpPr>
        <p:spPr>
          <a:xfrm>
            <a:off x="6154210" y="5201143"/>
            <a:ext cx="603734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/>
            <a:r>
              <a:rPr lang="en-US" sz="3200" baseline="0">
                <a:latin typeface="Century Gothic"/>
                <a:ea typeface="Segoe UI"/>
                <a:cs typeface="Segoe UI"/>
              </a:rPr>
              <a:t>Everyone should have a say</a:t>
            </a:r>
            <a:r>
              <a:rPr lang="en-US" sz="3200">
                <a:latin typeface="Century Gothic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2200" b="1" baseline="0">
                <a:solidFill>
                  <a:srgbClr val="98CA3B"/>
                </a:solidFill>
                <a:latin typeface="Century Gothic"/>
                <a:ea typeface="Segoe UI"/>
                <a:cs typeface="Segoe UI"/>
              </a:rPr>
              <a:t>Subsidiarity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79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9AB75F-1EE3-4A3A-91ED-9764B54590F7}"/>
              </a:ext>
            </a:extLst>
          </p:cNvPr>
          <p:cNvSpPr txBox="1"/>
          <p:nvPr/>
        </p:nvSpPr>
        <p:spPr>
          <a:xfrm>
            <a:off x="588356" y="993765"/>
            <a:ext cx="7142258" cy="42165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GB" sz="250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Century Gothic"/>
                <a:cs typeface="Calibri"/>
              </a:rPr>
              <a:t>Everyone should have a say</a:t>
            </a:r>
            <a:endParaRPr lang="en-US" sz="4000" dirty="0">
              <a:latin typeface="Century Gothic"/>
              <a:cs typeface="Calibri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400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entury Gothic"/>
                <a:cs typeface="Calibri"/>
              </a:rPr>
              <a:t>Sid the sheep reminds us that everyone should have a say.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Century Gothic"/>
              <a:cs typeface="Calibri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Century Gothic"/>
                <a:cs typeface="Calibri"/>
              </a:rPr>
              <a:t>How can we make sure that everyone around us is able to have their say?</a:t>
            </a:r>
            <a:endParaRPr lang="en-GB" dirty="0">
              <a:latin typeface="Century Gothic"/>
              <a:cs typeface="Calibri"/>
            </a:endParaRPr>
          </a:p>
          <a:p>
            <a:endParaRPr lang="en-AU" sz="250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AU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B39FEC1-AE41-D24D-06FE-D80280388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484" y="5262927"/>
            <a:ext cx="5720444" cy="123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320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 descr="A cartoon of a sheep wearing a white shirt&#10;&#10;Description automatically generated">
            <a:extLst>
              <a:ext uri="{FF2B5EF4-FFF2-40B4-BE49-F238E27FC236}">
                <a16:creationId xmlns:a16="http://schemas.microsoft.com/office/drawing/2014/main" id="{2BE47A66-9C76-BFA1-DDF9-D0D16BC0D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465" y="254563"/>
            <a:ext cx="4027232" cy="58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9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9B876DE-14C4-704D-3071-993DEFEB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703" y="1134049"/>
            <a:ext cx="5113340" cy="458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Century Gothic"/>
              </a:rPr>
              <a:t>Subsidiarity means we believe that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atin typeface="Century Gothic"/>
              </a:rPr>
              <a:t>everyone should have a say.</a:t>
            </a:r>
            <a:endParaRPr lang="en-US" dirty="0"/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200" b="0" i="0" u="none" strike="noStrike" cap="none" normalizeH="0" baseline="0">
              <a:ln>
                <a:noFill/>
              </a:ln>
              <a:solidFill>
                <a:srgbClr val="98CA3B"/>
              </a:solidFill>
              <a:effectLst/>
              <a:latin typeface="Century Gothic" panose="020B0502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00" b="1" i="0" u="none" strike="noStrike" cap="none" normalizeH="0" baseline="0">
              <a:ln>
                <a:noFill/>
              </a:ln>
              <a:solidFill>
                <a:srgbClr val="98CA3B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A cartoon of a sheep wearing a white shirt&#10;&#10;Description automatically generated">
            <a:extLst>
              <a:ext uri="{FF2B5EF4-FFF2-40B4-BE49-F238E27FC236}">
                <a16:creationId xmlns:a16="http://schemas.microsoft.com/office/drawing/2014/main" id="{D5F90E65-F9C1-C2CF-8991-0052C6779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305" y="241328"/>
            <a:ext cx="4127256" cy="58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D2DD9C-FD91-9511-5EE6-62EA86D84CCD}"/>
              </a:ext>
            </a:extLst>
          </p:cNvPr>
          <p:cNvSpPr txBox="1"/>
          <p:nvPr/>
        </p:nvSpPr>
        <p:spPr>
          <a:xfrm>
            <a:off x="1062173" y="1161201"/>
            <a:ext cx="9483353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800" b="1">
                <a:latin typeface="Century Gothic"/>
              </a:rPr>
              <a:t>Jethro said to Moses, “Let them bring every important case to you, but decide every minor case themselves.” </a:t>
            </a:r>
            <a:endParaRPr lang="en-GB" sz="4800">
              <a:latin typeface="Century Gothic"/>
            </a:endParaRPr>
          </a:p>
          <a:p>
            <a:endParaRPr lang="en-GB" sz="3600">
              <a:latin typeface="Century Gothic" panose="020B0502020202020204" pitchFamily="34" charset="0"/>
            </a:endParaRPr>
          </a:p>
          <a:p>
            <a:r>
              <a:rPr lang="en-GB" sz="3600">
                <a:latin typeface="Century Gothic" panose="020B0502020202020204" pitchFamily="34" charset="0"/>
              </a:rPr>
              <a:t>Exodus 18:22</a:t>
            </a:r>
            <a:br>
              <a:rPr lang="en-GB" sz="4800" b="0" i="0">
                <a:effectLst/>
                <a:latin typeface="Century Gothic" panose="020B0502020202020204" pitchFamily="34" charset="0"/>
              </a:rPr>
            </a:br>
            <a:endParaRPr lang="en-GB" sz="4800" b="0" i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endParaRPr lang="en-GB" sz="360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82130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at a podium&#10;&#10;Description automatically generated">
            <a:extLst>
              <a:ext uri="{FF2B5EF4-FFF2-40B4-BE49-F238E27FC236}">
                <a16:creationId xmlns:a16="http://schemas.microsoft.com/office/drawing/2014/main" id="{5C904CC6-EC2C-85E0-5EE3-C01A24CDB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63" y="305023"/>
            <a:ext cx="7334249" cy="4173414"/>
          </a:xfrm>
          <a:prstGeom prst="rect">
            <a:avLst/>
          </a:prstGeom>
        </p:spPr>
      </p:pic>
      <p:pic>
        <p:nvPicPr>
          <p:cNvPr id="4" name="Picture 3" descr="A cartoon of a sheep wearing a white shirt&#10;&#10;Description automatically generated">
            <a:extLst>
              <a:ext uri="{FF2B5EF4-FFF2-40B4-BE49-F238E27FC236}">
                <a16:creationId xmlns:a16="http://schemas.microsoft.com/office/drawing/2014/main" id="{CF5EBE5F-448F-6ACF-B6D0-0B75C8504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835" y="308262"/>
            <a:ext cx="3877102" cy="57528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3319B-3334-4E5B-2235-BABF0B732A8D}"/>
              </a:ext>
            </a:extLst>
          </p:cNvPr>
          <p:cNvSpPr txBox="1"/>
          <p:nvPr/>
        </p:nvSpPr>
        <p:spPr>
          <a:xfrm>
            <a:off x="2898058" y="4646309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latin typeface="Century Gothic"/>
              </a:rPr>
              <a:t> Subsidiarity</a:t>
            </a:r>
            <a:endParaRPr lang="en-US" sz="3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C3EC17-9563-8D6A-7373-20D5377045AD}"/>
              </a:ext>
            </a:extLst>
          </p:cNvPr>
          <p:cNvSpPr txBox="1"/>
          <p:nvPr/>
        </p:nvSpPr>
        <p:spPr>
          <a:xfrm>
            <a:off x="1064953" y="5233469"/>
            <a:ext cx="64187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 baseline="0">
                <a:latin typeface="Century Gothic"/>
              </a:rPr>
              <a:t>We believe everyone should have a say about what affects them.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4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DFB29-FC1F-C2A0-A7A6-B306142A6EB3}"/>
              </a:ext>
            </a:extLst>
          </p:cNvPr>
          <p:cNvSpPr txBox="1"/>
          <p:nvPr/>
        </p:nvSpPr>
        <p:spPr>
          <a:xfrm>
            <a:off x="439895" y="986529"/>
            <a:ext cx="355135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Century Gothic"/>
              </a:rPr>
              <a:t>This is Luana. </a:t>
            </a:r>
            <a:r>
              <a:rPr lang="en-GB" sz="2400" dirty="0">
                <a:solidFill>
                  <a:srgbClr val="39393C"/>
                </a:solidFill>
                <a:latin typeface="Century Gothic"/>
                <a:ea typeface="+mn-lt"/>
                <a:cs typeface="+mn-lt"/>
              </a:rPr>
              <a:t>She loves living in her village in Brazil. "It’s quiet and peaceful and I am near to nature here," she says. </a:t>
            </a:r>
            <a:endParaRPr lang="en-GB" sz="2400" dirty="0">
              <a:solidFill>
                <a:srgbClr val="39393C"/>
              </a:solidFill>
              <a:latin typeface="Century Gothic"/>
              <a:cs typeface="Calibri" panose="020F0502020204030204"/>
            </a:endParaRPr>
          </a:p>
        </p:txBody>
      </p:sp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25820473-F05A-39F0-5C41-535FA26B5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452" y="450645"/>
            <a:ext cx="7497097" cy="4924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65DE2C-D800-E086-BA24-4BC250FADA8F}"/>
              </a:ext>
            </a:extLst>
          </p:cNvPr>
          <p:cNvSpPr txBox="1"/>
          <p:nvPr/>
        </p:nvSpPr>
        <p:spPr>
          <a:xfrm>
            <a:off x="448597" y="3435146"/>
            <a:ext cx="3601063" cy="15942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39393C"/>
                </a:solidFill>
                <a:latin typeface="Century Gothic"/>
              </a:rPr>
              <a:t>Luana is inspired by her hard-working grandmother called Dona Sonia. </a:t>
            </a:r>
          </a:p>
        </p:txBody>
      </p:sp>
    </p:spTree>
    <p:extLst>
      <p:ext uri="{BB962C8B-B14F-4D97-AF65-F5344CB8AC3E}">
        <p14:creationId xmlns:p14="http://schemas.microsoft.com/office/powerpoint/2010/main" val="3975893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DFB29-FC1F-C2A0-A7A6-B306142A6EB3}"/>
              </a:ext>
            </a:extLst>
          </p:cNvPr>
          <p:cNvSpPr txBox="1"/>
          <p:nvPr/>
        </p:nvSpPr>
        <p:spPr>
          <a:xfrm>
            <a:off x="197775" y="401904"/>
            <a:ext cx="4480499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rgbClr val="39393C"/>
              </a:solidFill>
              <a:latin typeface="Century Gothic"/>
              <a:ea typeface="Calibri"/>
            </a:endParaRPr>
          </a:p>
          <a:p>
            <a:r>
              <a:rPr lang="en-US" sz="2400" dirty="0">
                <a:latin typeface="Century Gothic "/>
                <a:cs typeface="Calibri"/>
              </a:rPr>
              <a:t>Every day, Dona Sonia goes out to work on the land. "Each year, nearby farmers burn fields to stop the forest growing back. Sometimes, the fires spread," says Dona Sonia.   </a:t>
            </a:r>
            <a:endParaRPr lang="en-GB" sz="2400" dirty="0">
              <a:latin typeface="Century Gothic "/>
              <a:cs typeface="Calibri"/>
            </a:endParaRPr>
          </a:p>
          <a:p>
            <a:endParaRPr lang="en-US" sz="2400" dirty="0">
              <a:latin typeface="Century Gothic "/>
              <a:cs typeface="Calibri"/>
            </a:endParaRPr>
          </a:p>
          <a:p>
            <a:r>
              <a:rPr lang="en-US" sz="2400" dirty="0">
                <a:latin typeface="Century Gothic "/>
                <a:cs typeface="Calibri"/>
              </a:rPr>
              <a:t>"They destroy crops and precious trees that grow fruit and nuts that our community relies on to eat and sell." </a:t>
            </a:r>
            <a:endParaRPr lang="en-GB" sz="2400">
              <a:latin typeface="Century Gothic "/>
              <a:cs typeface="Calibri"/>
            </a:endParaRPr>
          </a:p>
          <a:p>
            <a:endParaRPr lang="en-GB" sz="2400" dirty="0">
              <a:latin typeface="Century Gothic"/>
              <a:ea typeface="Calibri"/>
            </a:endParaRPr>
          </a:p>
          <a:p>
            <a:endParaRPr lang="en-GB" sz="2400" dirty="0">
              <a:solidFill>
                <a:srgbClr val="39393C"/>
              </a:solidFill>
              <a:effectLst/>
              <a:latin typeface="Century Gothic"/>
              <a:ea typeface="Calibri" panose="020F0502020204030204" pitchFamily="34" charset="0"/>
            </a:endParaRPr>
          </a:p>
        </p:txBody>
      </p:sp>
      <p:pic>
        <p:nvPicPr>
          <p:cNvPr id="4" name="Picture 3" descr="A person with her arm around a person&#10;&#10;Description automatically generated">
            <a:extLst>
              <a:ext uri="{FF2B5EF4-FFF2-40B4-BE49-F238E27FC236}">
                <a16:creationId xmlns:a16="http://schemas.microsoft.com/office/drawing/2014/main" id="{9AD46E82-F7EF-846F-DB67-809979D01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274" y="703656"/>
            <a:ext cx="7033257" cy="473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4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icture containing outdoor, grass, plant, garden&#10;&#10;Description automatically generated">
            <a:extLst>
              <a:ext uri="{FF2B5EF4-FFF2-40B4-BE49-F238E27FC236}">
                <a16:creationId xmlns:a16="http://schemas.microsoft.com/office/drawing/2014/main" id="{3EA008D4-89FC-E673-331F-8704DBAF8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8" y="656724"/>
            <a:ext cx="7594644" cy="507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7B6690-E1E8-062A-9B38-230D2CBAB018}"/>
              </a:ext>
            </a:extLst>
          </p:cNvPr>
          <p:cNvSpPr txBox="1"/>
          <p:nvPr/>
        </p:nvSpPr>
        <p:spPr>
          <a:xfrm>
            <a:off x="8092145" y="936580"/>
            <a:ext cx="3474720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solidFill>
                  <a:srgbClr val="39393C"/>
                </a:solidFill>
                <a:latin typeface="Century Gothic"/>
                <a:ea typeface="Calibri"/>
              </a:rPr>
              <a:t>Many people have lost their homes and were forced to leave because they did not have a say about the land they lived on.</a:t>
            </a:r>
            <a:endParaRPr lang="en-US" dirty="0"/>
          </a:p>
          <a:p>
            <a:endParaRPr lang="en-GB" sz="2400" dirty="0">
              <a:solidFill>
                <a:srgbClr val="39393C"/>
              </a:solidFill>
              <a:latin typeface="Century Gothic"/>
              <a:ea typeface="Calibri"/>
            </a:endParaRPr>
          </a:p>
          <a:p>
            <a:r>
              <a:rPr lang="en-GB" sz="2400" dirty="0">
                <a:solidFill>
                  <a:srgbClr val="39393C"/>
                </a:solidFill>
                <a:latin typeface="Century Gothic"/>
                <a:ea typeface="Calibri"/>
              </a:rPr>
              <a:t>With CAFOD's help, the community has won the right to stay. </a:t>
            </a:r>
            <a:endParaRPr lang="en-GB">
              <a:cs typeface="Calibri"/>
            </a:endParaRPr>
          </a:p>
          <a:p>
            <a:endParaRPr lang="en-GB" sz="2400" dirty="0">
              <a:solidFill>
                <a:srgbClr val="39393C"/>
              </a:solidFill>
              <a:latin typeface="Century Gothic"/>
              <a:ea typeface="Calibri" panose="020F0502020204030204" pitchFamily="34" charset="0"/>
            </a:endParaRPr>
          </a:p>
          <a:p>
            <a:endParaRPr lang="en-GB" sz="2400" dirty="0">
              <a:solidFill>
                <a:srgbClr val="39393C"/>
              </a:solidFill>
              <a:latin typeface="Century 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61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ACD48-4145-A63A-F7E0-A69691806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428577-BA6C-D278-00AE-3B2AECF7E94C}"/>
              </a:ext>
            </a:extLst>
          </p:cNvPr>
          <p:cNvSpPr txBox="1"/>
          <p:nvPr/>
        </p:nvSpPr>
        <p:spPr>
          <a:xfrm>
            <a:off x="235070" y="817759"/>
            <a:ext cx="4467854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39393C"/>
                </a:solidFill>
                <a:latin typeface="Century Gothic"/>
              </a:rPr>
              <a:t>CAFOD has also helped Dona Sonia to learn to grow bananas, lemons, coconuts and Brazil nuts on the land that is now theirs. </a:t>
            </a:r>
            <a:endParaRPr lang="en-GB" sz="2400" dirty="0">
              <a:solidFill>
                <a:srgbClr val="000000"/>
              </a:solidFill>
              <a:latin typeface="Century Gothic"/>
            </a:endParaRPr>
          </a:p>
          <a:p>
            <a:endParaRPr lang="en-GB" sz="2400">
              <a:solidFill>
                <a:srgbClr val="39393C"/>
              </a:solidFill>
              <a:latin typeface="Century Gothic"/>
            </a:endParaRPr>
          </a:p>
          <a:p>
            <a:r>
              <a:rPr lang="en-GB" sz="2400" dirty="0">
                <a:solidFill>
                  <a:srgbClr val="39393C"/>
                </a:solidFill>
                <a:latin typeface="Century Gothic"/>
              </a:rPr>
              <a:t>"The trees provide us with food, but they also help to reforest the Amazon and protect our environment," says Dona Sonia.</a:t>
            </a:r>
            <a:endParaRPr lang="en-GB" sz="2400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2" name="Picture 1" descr="A group of people in a banana plantation&#10;&#10;Description automatically generated">
            <a:extLst>
              <a:ext uri="{FF2B5EF4-FFF2-40B4-BE49-F238E27FC236}">
                <a16:creationId xmlns:a16="http://schemas.microsoft.com/office/drawing/2014/main" id="{6BD766E4-983E-EC28-B597-D3B71C2A5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272" y="554601"/>
            <a:ext cx="71056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39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13A548-878B-D47C-DB0D-5402694D4956}"/>
              </a:ext>
            </a:extLst>
          </p:cNvPr>
          <p:cNvSpPr txBox="1"/>
          <p:nvPr/>
        </p:nvSpPr>
        <p:spPr>
          <a:xfrm>
            <a:off x="406043" y="4493068"/>
            <a:ext cx="697013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entury Gothic"/>
                <a:ea typeface="+mn-lt"/>
                <a:cs typeface="+mn-lt"/>
              </a:rPr>
              <a:t>“...together we want to give voice to all those who suffer, to all those who have no voice and are not heard.” </a:t>
            </a:r>
            <a:endParaRPr lang="en-US" sz="2400">
              <a:latin typeface="Century Gothic"/>
              <a:ea typeface="Calibri"/>
              <a:cs typeface="Calibri"/>
            </a:endParaRPr>
          </a:p>
          <a:p>
            <a:r>
              <a:rPr lang="en-US" sz="2400">
                <a:latin typeface="Century Gothic"/>
                <a:ea typeface="+mn-lt"/>
                <a:cs typeface="+mn-lt"/>
              </a:rPr>
              <a:t>Pope Francis,  20 September 2016</a:t>
            </a:r>
            <a:endParaRPr lang="en-US">
              <a:latin typeface="Aptos" panose="020B0004020202020204"/>
            </a:endParaRPr>
          </a:p>
        </p:txBody>
      </p:sp>
      <p:pic>
        <p:nvPicPr>
          <p:cNvPr id="4" name="Picture 3" descr="A group of people praying in a church&#10;&#10;Description automatically generated">
            <a:extLst>
              <a:ext uri="{FF2B5EF4-FFF2-40B4-BE49-F238E27FC236}">
                <a16:creationId xmlns:a16="http://schemas.microsoft.com/office/drawing/2014/main" id="{B0946E36-062E-328C-CE0E-F18CF50F9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26" y="389194"/>
            <a:ext cx="5813323" cy="3928805"/>
          </a:xfrm>
          <a:prstGeom prst="rect">
            <a:avLst/>
          </a:prstGeom>
        </p:spPr>
      </p:pic>
      <p:pic>
        <p:nvPicPr>
          <p:cNvPr id="5" name="Picture 4" descr="A group of people holding signs and protesting&#10;&#10;Description automatically generated">
            <a:extLst>
              <a:ext uri="{FF2B5EF4-FFF2-40B4-BE49-F238E27FC236}">
                <a16:creationId xmlns:a16="http://schemas.microsoft.com/office/drawing/2014/main" id="{A0B99336-4DF9-C646-D904-C23F806AA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467" y="388376"/>
            <a:ext cx="3738716" cy="56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0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574</Words>
  <Application>Microsoft Office PowerPoint</Application>
  <PresentationFormat>Widescreen</PresentationFormat>
  <Paragraphs>83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Century Gothic</vt:lpstr>
      <vt:lpstr>Century Gothic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Kieran O'Brien</dc:creator>
  <cp:lastModifiedBy>Victoria Ahmed</cp:lastModifiedBy>
  <cp:revision>311</cp:revision>
  <dcterms:created xsi:type="dcterms:W3CDTF">2023-09-12T16:31:41Z</dcterms:created>
  <dcterms:modified xsi:type="dcterms:W3CDTF">2024-05-13T07:55:08Z</dcterms:modified>
</cp:coreProperties>
</file>