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16"/>
  </p:notesMasterIdLst>
  <p:sldIdLst>
    <p:sldId id="295" r:id="rId6"/>
    <p:sldId id="286" r:id="rId7"/>
    <p:sldId id="276" r:id="rId8"/>
    <p:sldId id="332" r:id="rId9"/>
    <p:sldId id="327" r:id="rId10"/>
    <p:sldId id="268" r:id="rId11"/>
    <p:sldId id="291" r:id="rId12"/>
    <p:sldId id="294" r:id="rId13"/>
    <p:sldId id="296" r:id="rId14"/>
    <p:sldId id="32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ica Conmee" initials="MC" lastIdx="7" clrIdx="0">
    <p:extLst>
      <p:ext uri="{19B8F6BF-5375-455C-9EA6-DF929625EA0E}">
        <p15:presenceInfo xmlns:p15="http://schemas.microsoft.com/office/powerpoint/2012/main" userId="S::mconmee@cafod.org.uk::aafcdfa2-c637-40c1-a345-c8698e7858e3" providerId="AD"/>
      </p:ext>
    </p:extLst>
  </p:cmAuthor>
  <p:cmAuthor id="2" name="David Brinn" initials="DB" lastIdx="2" clrIdx="1">
    <p:extLst>
      <p:ext uri="{19B8F6BF-5375-455C-9EA6-DF929625EA0E}">
        <p15:presenceInfo xmlns:p15="http://schemas.microsoft.com/office/powerpoint/2012/main" userId="S::dbrinn@cafod.org.uk::e2001f80-1afa-4563-872f-91cd74369ff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1208"/>
    <a:srgbClr val="18274F"/>
    <a:srgbClr val="91C3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21CC17-FADC-128B-597B-668171F32A52}" v="1" dt="2024-10-16T12:26:26.586"/>
    <p1510:client id="{45D3E91B-B475-209A-FDD7-4D36A9AAAC02}" v="91" dt="2024-10-16T12:24:26.087"/>
    <p1510:client id="{A958AD7D-CFAC-469C-AC1F-9651C3B40649}" v="62" dt="2024-10-17T11:37:07.8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39AC6-9D81-A24D-B6CE-7E35A5D3DC48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84624E-B634-F14D-9B38-7A51566F6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692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4624E-B634-F14D-9B38-7A51566F686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53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/>
              <a:t>*Aaliyah is not her real name.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4624E-B634-F14D-9B38-7A51566F686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850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/>
              <a:t>*Aaliyah is not her real name.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4624E-B634-F14D-9B38-7A51566F686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774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76E7C-A6AE-4FD1-AFE5-00287C0352B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7561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4624E-B634-F14D-9B38-7A51566F686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983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4624E-B634-F14D-9B38-7A51566F686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1225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4624E-B634-F14D-9B38-7A51566F686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527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4637-2F07-6242-97DF-0A8B7ADE00A0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CF4C-0473-9A45-83BB-BD73DAFFC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830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4637-2F07-6242-97DF-0A8B7ADE00A0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CF4C-0473-9A45-83BB-BD73DAFFC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283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4637-2F07-6242-97DF-0A8B7ADE00A0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CF4C-0473-9A45-83BB-BD73DAFFC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479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47850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4637-2F07-6242-97DF-0A8B7ADE00A0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CF4C-0473-9A45-83BB-BD73DAFFC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132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4637-2F07-6242-97DF-0A8B7ADE00A0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CF4C-0473-9A45-83BB-BD73DAFFC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487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4637-2F07-6242-97DF-0A8B7ADE00A0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CF4C-0473-9A45-83BB-BD73DAFFC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119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4637-2F07-6242-97DF-0A8B7ADE00A0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CF4C-0473-9A45-83BB-BD73DAFFC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936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4637-2F07-6242-97DF-0A8B7ADE00A0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CF4C-0473-9A45-83BB-BD73DAFFC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81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4637-2F07-6242-97DF-0A8B7ADE00A0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CF4C-0473-9A45-83BB-BD73DAFFC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5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4637-2F07-6242-97DF-0A8B7ADE00A0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CF4C-0473-9A45-83BB-BD73DAFFC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762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4637-2F07-6242-97DF-0A8B7ADE00A0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CF4C-0473-9A45-83BB-BD73DAFFC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228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E4637-2F07-6242-97DF-0A8B7ADE00A0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5CF4C-0473-9A45-83BB-BD73DAFFCB3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5662671"/>
            <a:ext cx="12192001" cy="1195330"/>
          </a:xfrm>
          <a:prstGeom prst="rect">
            <a:avLst/>
          </a:prstGeom>
          <a:solidFill>
            <a:srgbClr val="D112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379" y="5829948"/>
            <a:ext cx="5613757" cy="86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71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88EC49A-84A2-91BF-3363-38798E3C5D35}"/>
              </a:ext>
            </a:extLst>
          </p:cNvPr>
          <p:cNvSpPr/>
          <p:nvPr/>
        </p:nvSpPr>
        <p:spPr>
          <a:xfrm>
            <a:off x="-1" y="988371"/>
            <a:ext cx="5366479" cy="4044491"/>
          </a:xfrm>
          <a:prstGeom prst="rect">
            <a:avLst/>
          </a:prstGeom>
          <a:solidFill>
            <a:srgbClr val="D112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BAA0B1B0-7525-3024-5B41-F7D5539D1B53}"/>
              </a:ext>
            </a:extLst>
          </p:cNvPr>
          <p:cNvSpPr txBox="1"/>
          <p:nvPr/>
        </p:nvSpPr>
        <p:spPr>
          <a:xfrm>
            <a:off x="467462" y="1330362"/>
            <a:ext cx="4444508" cy="32316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chemeClr val="bg1"/>
                </a:solidFill>
                <a:latin typeface="Century Gothic"/>
                <a:cs typeface="Arial Black" panose="020B0604020202020204" pitchFamily="34" charset="0"/>
              </a:rPr>
              <a:t>DEC</a:t>
            </a:r>
          </a:p>
          <a:p>
            <a:r>
              <a:rPr lang="en-US" sz="3600" b="1">
                <a:solidFill>
                  <a:schemeClr val="bg1"/>
                </a:solidFill>
                <a:latin typeface="Century Gothic"/>
                <a:cs typeface="Arial Black" panose="020B0604020202020204" pitchFamily="34" charset="0"/>
              </a:rPr>
              <a:t>Middle East Humanitarian Appeal</a:t>
            </a:r>
          </a:p>
          <a:p>
            <a:endParaRPr lang="en-US" sz="3600" b="1">
              <a:solidFill>
                <a:schemeClr val="bg1"/>
              </a:solidFill>
              <a:latin typeface="Century Gothic"/>
              <a:cs typeface="Arial Black" panose="020B0604020202020204" pitchFamily="34" charset="0"/>
            </a:endParaRPr>
          </a:p>
          <a:p>
            <a:r>
              <a:rPr lang="en-US" sz="2400" b="1">
                <a:solidFill>
                  <a:schemeClr val="bg1"/>
                </a:solidFill>
                <a:latin typeface="Century Gothic"/>
                <a:cs typeface="Arial Black" panose="020B0604020202020204" pitchFamily="34" charset="0"/>
              </a:rPr>
              <a:t>School fundraising assembly</a:t>
            </a:r>
          </a:p>
        </p:txBody>
      </p:sp>
      <p:pic>
        <p:nvPicPr>
          <p:cNvPr id="2" name="Picture 1" descr="A red and black logo&#10;&#10;Description automatically generated">
            <a:extLst>
              <a:ext uri="{FF2B5EF4-FFF2-40B4-BE49-F238E27FC236}">
                <a16:creationId xmlns:a16="http://schemas.microsoft.com/office/drawing/2014/main" id="{143248FD-B707-5A7A-DF4F-4C507BD7E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771" y="206830"/>
            <a:ext cx="1621971" cy="6528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F17ACD-54EB-C238-B914-3282209639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7" b="-11117"/>
          <a:stretch/>
        </p:blipFill>
        <p:spPr bwMode="auto">
          <a:xfrm>
            <a:off x="5369601" y="988371"/>
            <a:ext cx="6825522" cy="4550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red and white rectangle with blue text&#10;&#10;Description automatically generated">
            <a:extLst>
              <a:ext uri="{FF2B5EF4-FFF2-40B4-BE49-F238E27FC236}">
                <a16:creationId xmlns:a16="http://schemas.microsoft.com/office/drawing/2014/main" id="{CF5AB4FE-2A98-5183-24FE-851BFD3E5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462" y="89495"/>
            <a:ext cx="3066743" cy="78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749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672E0-5D2D-9E7B-E91D-4DA17EFCA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erson lighting a candle&#10;&#10;Description automatically generated">
            <a:extLst>
              <a:ext uri="{FF2B5EF4-FFF2-40B4-BE49-F238E27FC236}">
                <a16:creationId xmlns:a16="http://schemas.microsoft.com/office/drawing/2014/main" id="{712C796E-0526-9A66-1E90-E736272145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442520"/>
            <a:ext cx="12192000" cy="8128000"/>
          </a:xfrm>
        </p:spPr>
      </p:pic>
      <p:sp>
        <p:nvSpPr>
          <p:cNvPr id="11" name="Rectangle 10"/>
          <p:cNvSpPr/>
          <p:nvPr/>
        </p:nvSpPr>
        <p:spPr>
          <a:xfrm>
            <a:off x="381619" y="0"/>
            <a:ext cx="10674774" cy="616803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3200"/>
              </a:lnSpc>
              <a:defRPr/>
            </a:pPr>
            <a:r>
              <a:rPr kumimoji="0" lang="en-GB" sz="24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cs typeface="Arial"/>
              </a:rPr>
              <a:t>Let us pray together:</a:t>
            </a:r>
          </a:p>
          <a:p>
            <a:pPr>
              <a:lnSpc>
                <a:spcPts val="3200"/>
              </a:lnSpc>
              <a:defRPr/>
            </a:pPr>
            <a:r>
              <a:rPr lang="en-GB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cs typeface="Arial"/>
              </a:rPr>
              <a:t>God of love</a:t>
            </a:r>
          </a:p>
          <a:p>
            <a:pPr>
              <a:lnSpc>
                <a:spcPts val="3200"/>
              </a:lnSpc>
              <a:defRPr/>
            </a:pPr>
            <a:endParaRPr lang="en-GB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200"/>
              </a:lnSpc>
              <a:defRPr/>
            </a:pPr>
            <a:r>
              <a:rPr lang="en-GB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cs typeface="Arial"/>
              </a:rPr>
              <a:t>We pray for peace in our world, and an end to war.</a:t>
            </a:r>
          </a:p>
          <a:p>
            <a:pPr>
              <a:lnSpc>
                <a:spcPts val="3200"/>
              </a:lnSpc>
              <a:defRPr/>
            </a:pPr>
            <a:endParaRPr lang="en-GB" sz="2400" b="1">
              <a:solidFill>
                <a:schemeClr val="bg1"/>
              </a:solidFill>
              <a:latin typeface="Century Gothic"/>
              <a:cs typeface="Arial"/>
            </a:endParaRPr>
          </a:p>
          <a:p>
            <a:pPr>
              <a:lnSpc>
                <a:spcPts val="3200"/>
              </a:lnSpc>
              <a:defRPr/>
            </a:pPr>
            <a:r>
              <a:rPr lang="en-GB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cs typeface="Arial"/>
              </a:rPr>
              <a:t>Instead of hatred, let there be love.</a:t>
            </a:r>
          </a:p>
          <a:p>
            <a:pPr>
              <a:lnSpc>
                <a:spcPts val="3200"/>
              </a:lnSpc>
              <a:defRPr/>
            </a:pPr>
            <a:endParaRPr lang="en-GB" sz="2400" b="1">
              <a:solidFill>
                <a:schemeClr val="bg1"/>
              </a:solidFill>
              <a:latin typeface="Century Gothic"/>
              <a:cs typeface="Arial"/>
            </a:endParaRPr>
          </a:p>
          <a:p>
            <a:pPr>
              <a:lnSpc>
                <a:spcPts val="3200"/>
              </a:lnSpc>
              <a:defRPr/>
            </a:pPr>
            <a:r>
              <a:rPr lang="en-GB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cs typeface="Arial"/>
              </a:rPr>
              <a:t>Shelter your children and protect us.</a:t>
            </a:r>
          </a:p>
          <a:p>
            <a:pPr>
              <a:lnSpc>
                <a:spcPts val="3200"/>
              </a:lnSpc>
              <a:defRPr/>
            </a:pPr>
            <a:endParaRPr lang="en-GB" sz="2400" b="1">
              <a:solidFill>
                <a:schemeClr val="bg1"/>
              </a:solidFill>
              <a:latin typeface="Century Gothic"/>
              <a:cs typeface="Arial"/>
            </a:endParaRPr>
          </a:p>
          <a:p>
            <a:pPr>
              <a:lnSpc>
                <a:spcPts val="3200"/>
              </a:lnSpc>
              <a:defRPr/>
            </a:pPr>
            <a:r>
              <a:rPr lang="en-GB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cs typeface="Arial"/>
              </a:rPr>
              <a:t>Guide us and keep us from harm,</a:t>
            </a:r>
          </a:p>
          <a:p>
            <a:pPr>
              <a:lnSpc>
                <a:spcPts val="3200"/>
              </a:lnSpc>
              <a:defRPr/>
            </a:pPr>
            <a:endParaRPr lang="en-GB" sz="2400" b="1">
              <a:solidFill>
                <a:schemeClr val="bg1"/>
              </a:solidFill>
              <a:latin typeface="Century Gothic"/>
              <a:cs typeface="Arial"/>
            </a:endParaRPr>
          </a:p>
          <a:p>
            <a:pPr>
              <a:lnSpc>
                <a:spcPts val="3200"/>
              </a:lnSpc>
              <a:defRPr/>
            </a:pPr>
            <a:r>
              <a:rPr lang="en-GB" sz="2400" b="1">
                <a:solidFill>
                  <a:schemeClr val="bg1"/>
                </a:solidFill>
                <a:latin typeface="Century Gothic"/>
                <a:cs typeface="Arial"/>
              </a:rPr>
              <a:t>So</a:t>
            </a:r>
            <a:r>
              <a:rPr lang="en-GB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cs typeface="Arial"/>
              </a:rPr>
              <a:t> we can build a world of love and live our lives in peace.</a:t>
            </a:r>
            <a:endParaRPr lang="en-GB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200"/>
              </a:lnSpc>
              <a:defRPr/>
            </a:pPr>
            <a:endParaRPr lang="en-GB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cs typeface="Arial"/>
            </a:endParaRPr>
          </a:p>
          <a:p>
            <a:pPr>
              <a:lnSpc>
                <a:spcPts val="3200"/>
              </a:lnSpc>
              <a:defRPr/>
            </a:pPr>
            <a:r>
              <a:rPr lang="en-GB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cs typeface="Arial"/>
              </a:rPr>
              <a:t>Amen.</a:t>
            </a:r>
          </a:p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078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4165" y="1132359"/>
            <a:ext cx="1116657" cy="11166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89600" y="4358326"/>
            <a:ext cx="1116657" cy="111665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EB6BE23-AAA6-A37E-BF04-808DB404F5BE}"/>
              </a:ext>
            </a:extLst>
          </p:cNvPr>
          <p:cNvSpPr txBox="1">
            <a:spLocks/>
          </p:cNvSpPr>
          <p:nvPr/>
        </p:nvSpPr>
        <p:spPr>
          <a:xfrm>
            <a:off x="393245" y="10019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Century Gothic" panose="020B0502020202020204" pitchFamily="34" charset="0"/>
                <a:cs typeface="Arial" panose="020B0604020202020204" pitchFamily="34" charset="0"/>
              </a:rPr>
              <a:t>What has happened?</a:t>
            </a:r>
            <a:endParaRPr lang="en-GB" sz="2800" b="1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red and black logo&#10;&#10;Description automatically generated">
            <a:extLst>
              <a:ext uri="{FF2B5EF4-FFF2-40B4-BE49-F238E27FC236}">
                <a16:creationId xmlns:a16="http://schemas.microsoft.com/office/drawing/2014/main" id="{24103F36-90FD-F74B-A38C-5003B85AB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771" y="206830"/>
            <a:ext cx="1621971" cy="652844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BB247F62-B6EC-C9F7-F3B5-09F17DE374EE}"/>
              </a:ext>
            </a:extLst>
          </p:cNvPr>
          <p:cNvSpPr txBox="1"/>
          <p:nvPr/>
        </p:nvSpPr>
        <p:spPr>
          <a:xfrm>
            <a:off x="1684077" y="5165125"/>
            <a:ext cx="4246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Century Gothic" panose="020B0502020202020204" pitchFamily="34" charset="0"/>
              </a:rPr>
              <a:t>A street in Gaza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BADD38-393D-82C6-98A6-E08562FDB202}"/>
              </a:ext>
            </a:extLst>
          </p:cNvPr>
          <p:cNvSpPr txBox="1"/>
          <p:nvPr/>
        </p:nvSpPr>
        <p:spPr>
          <a:xfrm>
            <a:off x="6009480" y="1818506"/>
            <a:ext cx="6096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GB" sz="2400" b="0" i="0" u="none" strike="noStrike" dirty="0">
                <a:effectLst/>
                <a:latin typeface="Century Gothic" panose="020B0502020202020204" pitchFamily="34" charset="0"/>
              </a:rPr>
              <a:t>You may have seen pictures on the news and on the internet of the conflict in the Middle East region. </a:t>
            </a:r>
            <a:r>
              <a:rPr lang="en-GB" sz="2400" b="0" i="0" dirty="0">
                <a:effectLst/>
                <a:latin typeface="Century Gothic" panose="020B0502020202020204" pitchFamily="34" charset="0"/>
              </a:rPr>
              <a:t>​</a:t>
            </a:r>
          </a:p>
          <a:p>
            <a:endParaRPr lang="en-GB" sz="2400" dirty="0">
              <a:latin typeface="Century Gothic" panose="020B0502020202020204" pitchFamily="34" charset="0"/>
            </a:endParaRPr>
          </a:p>
          <a:p>
            <a:r>
              <a:rPr lang="en-GB" sz="2400" dirty="0">
                <a:latin typeface="Century Gothic" panose="020B0502020202020204" pitchFamily="34" charset="0"/>
              </a:rPr>
              <a:t>Communities in Gaza, the West Bank, Lebanon, Syria and Israel are being caught up in the violence</a:t>
            </a:r>
            <a:r>
              <a:rPr lang="en-GB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4" name="Picture 3" descr="A destroyed building with debris and debris on the ground&#10;&#10;Description automatically generated">
            <a:extLst>
              <a:ext uri="{FF2B5EF4-FFF2-40B4-BE49-F238E27FC236}">
                <a16:creationId xmlns:a16="http://schemas.microsoft.com/office/drawing/2014/main" id="{D19D36DB-B04C-18C8-3178-21E6E4EC34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76" y="1632873"/>
            <a:ext cx="2649189" cy="353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035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and black logo&#10;&#10;Description automatically generated">
            <a:extLst>
              <a:ext uri="{FF2B5EF4-FFF2-40B4-BE49-F238E27FC236}">
                <a16:creationId xmlns:a16="http://schemas.microsoft.com/office/drawing/2014/main" id="{C90B2249-7FAC-6274-9A7C-C2F557010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771" y="206830"/>
            <a:ext cx="1621971" cy="6528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F26CDD-85F7-C5DA-565E-51C83CF710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7" b="-11117"/>
          <a:stretch/>
        </p:blipFill>
        <p:spPr bwMode="auto">
          <a:xfrm>
            <a:off x="544023" y="1229032"/>
            <a:ext cx="5168519" cy="344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AF846F-F003-0805-3399-6E0BCD06894A}"/>
              </a:ext>
            </a:extLst>
          </p:cNvPr>
          <p:cNvSpPr txBox="1"/>
          <p:nvPr/>
        </p:nvSpPr>
        <p:spPr>
          <a:xfrm>
            <a:off x="6096000" y="1187336"/>
            <a:ext cx="609599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In Gaza, people are dying of hunger and disease, as well as injuries caused by the conflict. 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</a:t>
            </a:r>
          </a:p>
          <a:p>
            <a:endParaRPr lang="en-GB" sz="24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r>
              <a:rPr lang="en-GB" sz="24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People are in need of food and clean water. </a:t>
            </a:r>
          </a:p>
          <a:p>
            <a:endParaRPr lang="en-US" sz="2400" dirty="0">
              <a:latin typeface="Century Gothic" panose="020B0502020202020204" pitchFamily="34" charset="0"/>
            </a:endParaRPr>
          </a:p>
          <a:p>
            <a:r>
              <a:rPr lang="en-US" sz="2400" dirty="0">
                <a:latin typeface="Century Gothic" panose="020B0502020202020204" pitchFamily="34" charset="0"/>
              </a:rPr>
              <a:t>Here is </a:t>
            </a:r>
            <a:r>
              <a:rPr lang="en-US" sz="2400" b="0" i="0" dirty="0">
                <a:solidFill>
                  <a:srgbClr val="39393C"/>
                </a:solidFill>
                <a:effectLst/>
                <a:latin typeface="Century Gothic" panose="020B0502020202020204" pitchFamily="34" charset="0"/>
              </a:rPr>
              <a:t>Aaliyah* sitting on the remains of a damaged building with her daughter, in October 2024.</a:t>
            </a:r>
          </a:p>
          <a:p>
            <a:endParaRPr lang="en-US" dirty="0">
              <a:solidFill>
                <a:srgbClr val="39393C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B36926-0432-E04A-0EB0-7A4A65211677}"/>
              </a:ext>
            </a:extLst>
          </p:cNvPr>
          <p:cNvSpPr txBox="1"/>
          <p:nvPr/>
        </p:nvSpPr>
        <p:spPr>
          <a:xfrm>
            <a:off x="526710" y="502125"/>
            <a:ext cx="6094268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>
                <a:solidFill>
                  <a:schemeClr val="tx2">
                    <a:lumMod val="50000"/>
                  </a:schemeClr>
                </a:solidFill>
                <a:latin typeface="Century Gothic"/>
                <a:cs typeface="Arial"/>
              </a:rPr>
              <a:t>In Gaza</a:t>
            </a:r>
            <a:endParaRPr lang="en-GB" sz="2800" b="1">
              <a:solidFill>
                <a:schemeClr val="tx2">
                  <a:lumMod val="50000"/>
                </a:schemeClr>
              </a:solidFill>
              <a:latin typeface="Century Gothic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068E1D-C1E3-39CC-AAA2-F29479692619}"/>
              </a:ext>
            </a:extLst>
          </p:cNvPr>
          <p:cNvSpPr txBox="1"/>
          <p:nvPr/>
        </p:nvSpPr>
        <p:spPr>
          <a:xfrm>
            <a:off x="544023" y="4202708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>
              <a:solidFill>
                <a:srgbClr val="39393C"/>
              </a:solidFill>
              <a:latin typeface="Century Gothic" panose="020B0502020202020204" pitchFamily="34" charset="0"/>
            </a:endParaRPr>
          </a:p>
          <a:p>
            <a:r>
              <a:rPr lang="en-US" dirty="0">
                <a:solidFill>
                  <a:srgbClr val="39393C"/>
                </a:solidFill>
                <a:latin typeface="Century Gothic" panose="020B0502020202020204" pitchFamily="34" charset="0"/>
              </a:rPr>
              <a:t>Aaliyah </a:t>
            </a:r>
            <a:r>
              <a:rPr lang="en-US" b="0" i="0" dirty="0">
                <a:solidFill>
                  <a:srgbClr val="39393C"/>
                </a:solidFill>
                <a:effectLst/>
                <a:latin typeface="Century Gothic" panose="020B0502020202020204" pitchFamily="34" charset="0"/>
              </a:rPr>
              <a:t>said </a:t>
            </a:r>
          </a:p>
          <a:p>
            <a:r>
              <a:rPr lang="en-US" b="0" i="0" dirty="0">
                <a:solidFill>
                  <a:srgbClr val="39393C"/>
                </a:solidFill>
                <a:effectLst/>
                <a:latin typeface="Century Gothic" panose="020B0502020202020204" pitchFamily="34" charset="0"/>
              </a:rPr>
              <a:t>“I had a house that was destroyed in February. </a:t>
            </a:r>
          </a:p>
          <a:p>
            <a:r>
              <a:rPr lang="en-US" b="0" i="0" dirty="0">
                <a:solidFill>
                  <a:srgbClr val="39393C"/>
                </a:solidFill>
                <a:effectLst/>
                <a:latin typeface="Century Gothic" panose="020B0502020202020204" pitchFamily="34" charset="0"/>
              </a:rPr>
              <a:t>We live in a tent near the rubble of our home.”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618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and black logo&#10;&#10;Description automatically generated">
            <a:extLst>
              <a:ext uri="{FF2B5EF4-FFF2-40B4-BE49-F238E27FC236}">
                <a16:creationId xmlns:a16="http://schemas.microsoft.com/office/drawing/2014/main" id="{C90B2249-7FAC-6274-9A7C-C2F557010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771" y="206830"/>
            <a:ext cx="1621971" cy="6528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B36926-0432-E04A-0EB0-7A4A65211677}"/>
              </a:ext>
            </a:extLst>
          </p:cNvPr>
          <p:cNvSpPr txBox="1"/>
          <p:nvPr/>
        </p:nvSpPr>
        <p:spPr>
          <a:xfrm>
            <a:off x="526710" y="502125"/>
            <a:ext cx="6094268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>
                <a:solidFill>
                  <a:schemeClr val="tx2">
                    <a:lumMod val="50000"/>
                  </a:schemeClr>
                </a:solidFill>
                <a:latin typeface="Century Gothic"/>
                <a:cs typeface="Arial"/>
              </a:rPr>
              <a:t>In Lebanon</a:t>
            </a:r>
            <a:endParaRPr lang="en-GB" sz="2800" b="1">
              <a:solidFill>
                <a:schemeClr val="tx2">
                  <a:lumMod val="50000"/>
                </a:schemeClr>
              </a:solidFill>
              <a:latin typeface="Century Gothic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5FA6B1-B4ED-CC2D-8972-0D5FD5E09958}"/>
              </a:ext>
            </a:extLst>
          </p:cNvPr>
          <p:cNvSpPr txBox="1"/>
          <p:nvPr/>
        </p:nvSpPr>
        <p:spPr>
          <a:xfrm>
            <a:off x="658762" y="1680920"/>
            <a:ext cx="6096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In Lebanon, over 1 million people have had to leave their homes due to the conflict. </a:t>
            </a:r>
          </a:p>
          <a:p>
            <a:endParaRPr lang="en-GB" sz="24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r>
              <a:rPr lang="en-GB" sz="24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Shelters are </a:t>
            </a:r>
            <a:r>
              <a:rPr lang="en-GB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full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, and hospitals are struggling to treat the thousands of people injured.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03D099-CCB8-F5C2-284D-9BDCE2B503CF}"/>
              </a:ext>
            </a:extLst>
          </p:cNvPr>
          <p:cNvSpPr txBox="1"/>
          <p:nvPr/>
        </p:nvSpPr>
        <p:spPr>
          <a:xfrm>
            <a:off x="8489452" y="5078361"/>
            <a:ext cx="3441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Caritas Lebanon providing emergency supplies</a:t>
            </a:r>
          </a:p>
        </p:txBody>
      </p:sp>
      <p:pic>
        <p:nvPicPr>
          <p:cNvPr id="3" name="Picture 2" descr="A group of people in uniform carrying boxes&#10;&#10;Description automatically generated">
            <a:extLst>
              <a:ext uri="{FF2B5EF4-FFF2-40B4-BE49-F238E27FC236}">
                <a16:creationId xmlns:a16="http://schemas.microsoft.com/office/drawing/2014/main" id="{95B9F42C-93B0-A2F2-11AF-5DA837DAAA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218" y="1456473"/>
            <a:ext cx="2356491" cy="35347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FD1F0F-09ED-765E-B334-5F3A85AC86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1516" y="976802"/>
            <a:ext cx="1116657" cy="11166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99EB08-2EC1-BB22-5E22-CF8EF44681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969889" y="4358576"/>
            <a:ext cx="1116657" cy="111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346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79D1851-2FBB-7CFA-1855-9366FEDBF008}"/>
              </a:ext>
            </a:extLst>
          </p:cNvPr>
          <p:cNvSpPr txBox="1"/>
          <p:nvPr/>
        </p:nvSpPr>
        <p:spPr>
          <a:xfrm>
            <a:off x="1104541" y="4858162"/>
            <a:ext cx="106825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4800" b="1">
                <a:latin typeface="Century Gothic" panose="020B0502020202020204" pitchFamily="34" charset="0"/>
              </a:rPr>
              <a:t>…any emergency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86703D-04F0-8B9F-FFA5-AEF712067523}"/>
              </a:ext>
            </a:extLst>
          </p:cNvPr>
          <p:cNvSpPr txBox="1"/>
          <p:nvPr/>
        </p:nvSpPr>
        <p:spPr>
          <a:xfrm>
            <a:off x="214946" y="280061"/>
            <a:ext cx="106825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>
                <a:latin typeface="Century Gothic" panose="020B0502020202020204" pitchFamily="34" charset="0"/>
              </a:rPr>
              <a:t>CAFOD is there…    </a:t>
            </a:r>
          </a:p>
        </p:txBody>
      </p:sp>
      <p:pic>
        <p:nvPicPr>
          <p:cNvPr id="6" name="Picture 5" descr="A picture containing toy, LEGO&#10;&#10;Description automatically generated">
            <a:extLst>
              <a:ext uri="{FF2B5EF4-FFF2-40B4-BE49-F238E27FC236}">
                <a16:creationId xmlns:a16="http://schemas.microsoft.com/office/drawing/2014/main" id="{AF2BC1C5-58A9-5A42-1055-51F411E6C7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32" y="1333591"/>
            <a:ext cx="3222442" cy="2703057"/>
          </a:xfrm>
          <a:prstGeom prst="rect">
            <a:avLst/>
          </a:prstGeom>
        </p:spPr>
      </p:pic>
      <p:pic>
        <p:nvPicPr>
          <p:cNvPr id="10" name="Picture 9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60DF75F2-6069-A338-DE7F-F1F6549452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797" y="1394972"/>
            <a:ext cx="3264592" cy="2703057"/>
          </a:xfrm>
          <a:prstGeom prst="rect">
            <a:avLst/>
          </a:prstGeom>
        </p:spPr>
      </p:pic>
      <p:pic>
        <p:nvPicPr>
          <p:cNvPr id="11" name="Picture 10" descr="A picture containing text, LEGO, toy, vector graphics&#10;&#10;Description automatically generated">
            <a:extLst>
              <a:ext uri="{FF2B5EF4-FFF2-40B4-BE49-F238E27FC236}">
                <a16:creationId xmlns:a16="http://schemas.microsoft.com/office/drawing/2014/main" id="{8B1641CA-DED9-16F1-3EEB-D2F630AA5A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038" y="1119315"/>
            <a:ext cx="3083653" cy="29174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C45DC19-04A9-D231-830A-4BE7CD95F89F}"/>
              </a:ext>
            </a:extLst>
          </p:cNvPr>
          <p:cNvSpPr txBox="1"/>
          <p:nvPr/>
        </p:nvSpPr>
        <p:spPr>
          <a:xfrm>
            <a:off x="421505" y="4094319"/>
            <a:ext cx="3382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>
                <a:solidFill>
                  <a:srgbClr val="A5C400"/>
                </a:solidFill>
                <a:latin typeface="Arial Black" panose="020B0A04020102020204" pitchFamily="34" charset="0"/>
              </a:rPr>
              <a:t>BEFORE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457439-7DAA-71C5-4F05-EF0AB2819280}"/>
              </a:ext>
            </a:extLst>
          </p:cNvPr>
          <p:cNvSpPr txBox="1"/>
          <p:nvPr/>
        </p:nvSpPr>
        <p:spPr>
          <a:xfrm>
            <a:off x="4669796" y="4106833"/>
            <a:ext cx="3114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>
                <a:solidFill>
                  <a:srgbClr val="A5C400"/>
                </a:solidFill>
                <a:latin typeface="Arial Black" panose="020B0A04020102020204" pitchFamily="34" charset="0"/>
              </a:rPr>
              <a:t>DURING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8539DF-42F4-6D07-74C5-55C660ED2B58}"/>
              </a:ext>
            </a:extLst>
          </p:cNvPr>
          <p:cNvSpPr txBox="1"/>
          <p:nvPr/>
        </p:nvSpPr>
        <p:spPr>
          <a:xfrm>
            <a:off x="8135488" y="4036222"/>
            <a:ext cx="37522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>
                <a:solidFill>
                  <a:srgbClr val="A5C400"/>
                </a:solidFill>
                <a:latin typeface="Arial Black" panose="020B0A04020102020204" pitchFamily="34" charset="0"/>
              </a:rPr>
              <a:t>AFTER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7868AD-74E0-6551-A2C9-A1AEBF52EB0C}"/>
              </a:ext>
            </a:extLst>
          </p:cNvPr>
          <p:cNvSpPr txBox="1"/>
          <p:nvPr/>
        </p:nvSpPr>
        <p:spPr>
          <a:xfrm>
            <a:off x="3462775" y="4106067"/>
            <a:ext cx="13092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>
                <a:solidFill>
                  <a:srgbClr val="A5C400"/>
                </a:solidFill>
                <a:latin typeface="Arial Black" panose="020B0A04020102020204" pitchFamily="34" charset="0"/>
              </a:rPr>
              <a:t>&gt;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55487D-A26E-CA62-3563-3F105D317C64}"/>
              </a:ext>
            </a:extLst>
          </p:cNvPr>
          <p:cNvSpPr txBox="1"/>
          <p:nvPr/>
        </p:nvSpPr>
        <p:spPr>
          <a:xfrm>
            <a:off x="7356555" y="4096380"/>
            <a:ext cx="13092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>
                <a:solidFill>
                  <a:srgbClr val="A5C400"/>
                </a:solidFill>
                <a:latin typeface="Arial Black" panose="020B0A04020102020204" pitchFamily="34" charset="0"/>
              </a:rPr>
              <a:t>&gt;</a:t>
            </a:r>
          </a:p>
        </p:txBody>
      </p:sp>
      <p:pic>
        <p:nvPicPr>
          <p:cNvPr id="2" name="Picture 1" descr="A red and black logo&#10;&#10;Description automatically generated">
            <a:extLst>
              <a:ext uri="{FF2B5EF4-FFF2-40B4-BE49-F238E27FC236}">
                <a16:creationId xmlns:a16="http://schemas.microsoft.com/office/drawing/2014/main" id="{4A11D1AB-9247-2452-0E39-01FCE042EB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771" y="206830"/>
            <a:ext cx="1621971" cy="65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88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E7AFCD7-BEE9-13A2-5B05-916AB26AC9E3}"/>
              </a:ext>
            </a:extLst>
          </p:cNvPr>
          <p:cNvSpPr txBox="1">
            <a:spLocks/>
          </p:cNvSpPr>
          <p:nvPr/>
        </p:nvSpPr>
        <p:spPr>
          <a:xfrm>
            <a:off x="528752" y="287161"/>
            <a:ext cx="536019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800" b="1">
              <a:solidFill>
                <a:srgbClr val="18274F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A741B1-1846-353A-B0E8-C2A63314FCDB}"/>
              </a:ext>
            </a:extLst>
          </p:cNvPr>
          <p:cNvSpPr txBox="1"/>
          <p:nvPr/>
        </p:nvSpPr>
        <p:spPr>
          <a:xfrm>
            <a:off x="526710" y="502125"/>
            <a:ext cx="60942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CAFOD’s work in the Middle East</a:t>
            </a:r>
            <a:endParaRPr lang="en-GB" sz="2800" b="1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red and black logo&#10;&#10;Description automatically generated">
            <a:extLst>
              <a:ext uri="{FF2B5EF4-FFF2-40B4-BE49-F238E27FC236}">
                <a16:creationId xmlns:a16="http://schemas.microsoft.com/office/drawing/2014/main" id="{A854686D-8202-217C-CF69-3DCAA67D7C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771" y="206830"/>
            <a:ext cx="1621971" cy="6528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FCD84F-163A-3D82-307C-084C622033EB}"/>
              </a:ext>
            </a:extLst>
          </p:cNvPr>
          <p:cNvSpPr txBox="1"/>
          <p:nvPr/>
        </p:nvSpPr>
        <p:spPr>
          <a:xfrm>
            <a:off x="756058" y="1240308"/>
            <a:ext cx="5495290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kern="100" dirty="0">
              <a:effectLst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GB" sz="20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CAFOD has been working in the Middle East for 40 years and works with Christian, Jewish, Muslim and secular partner organisations.</a:t>
            </a:r>
            <a:endParaRPr lang="en-GB" sz="2000" kern="100" dirty="0"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sz="2000" dirty="0">
              <a:latin typeface="Century Gothic" panose="020B0502020202020204" pitchFamily="34" charset="0"/>
            </a:endParaRPr>
          </a:p>
          <a:p>
            <a:endParaRPr lang="en-GB" sz="2000" dirty="0">
              <a:latin typeface="Century Gothic" panose="020B0502020202020204" pitchFamily="34" charset="0"/>
            </a:endParaRPr>
          </a:p>
          <a:p>
            <a:r>
              <a:rPr lang="en-GB" sz="2000" dirty="0">
                <a:latin typeface="Century Gothic" panose="020B0502020202020204" pitchFamily="34" charset="0"/>
              </a:rPr>
              <a:t>CAFOD is part of one of the largest aid agencies in the world, Caritas Internationalis. Can you see the Caritas flame in the CAFOD logo?</a:t>
            </a:r>
          </a:p>
          <a:p>
            <a:endParaRPr lang="en-GB" sz="2000" dirty="0">
              <a:latin typeface="Century Gothic" panose="020B0502020202020204" pitchFamily="34" charset="0"/>
            </a:endParaRPr>
          </a:p>
          <a:p>
            <a:r>
              <a:rPr lang="en-GB" sz="2000" dirty="0">
                <a:latin typeface="Century Gothic" panose="020B0502020202020204" pitchFamily="34" charset="0"/>
              </a:rPr>
              <a:t>Through Caritas, CAFOD can reach more people.</a:t>
            </a:r>
          </a:p>
          <a:p>
            <a:endParaRPr lang="en-GB" kern="1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ctr"/>
            <a:endParaRPr lang="en-GB" sz="2400" kern="100" dirty="0"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GB" sz="24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pic>
        <p:nvPicPr>
          <p:cNvPr id="3" name="Picture 2" descr="Caritas Internationalis - Wikipedia">
            <a:extLst>
              <a:ext uri="{FF2B5EF4-FFF2-40B4-BE49-F238E27FC236}">
                <a16:creationId xmlns:a16="http://schemas.microsoft.com/office/drawing/2014/main" id="{1F0DE999-D555-4882-141C-71CCCD079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179" y="1612724"/>
            <a:ext cx="3654796" cy="157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green cross with leaves in a circle&#10;&#10;Description automatically generated">
            <a:extLst>
              <a:ext uri="{FF2B5EF4-FFF2-40B4-BE49-F238E27FC236}">
                <a16:creationId xmlns:a16="http://schemas.microsoft.com/office/drawing/2014/main" id="{61106A5D-08C6-A6F0-0FA1-3682615CDF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438" y="3594799"/>
            <a:ext cx="1393890" cy="139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359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B3C36C7-9596-4C22-8541-D5449CB1F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245" y="100190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>
                <a:latin typeface="Century Gothic" panose="020B0502020202020204" pitchFamily="34" charset="0"/>
                <a:cs typeface="Arial" panose="020B0604020202020204" pitchFamily="34" charset="0"/>
              </a:rPr>
              <a:t>How CAFOD is helping</a:t>
            </a:r>
            <a:endParaRPr lang="en-GB" sz="2800" b="1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4165" y="1132359"/>
            <a:ext cx="1116657" cy="11166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89600" y="4358326"/>
            <a:ext cx="1116657" cy="1116657"/>
          </a:xfrm>
          <a:prstGeom prst="rect">
            <a:avLst/>
          </a:prstGeom>
        </p:spPr>
      </p:pic>
      <p:pic>
        <p:nvPicPr>
          <p:cNvPr id="2" name="Picture 1" descr="A red and black logo&#10;&#10;Description automatically generated">
            <a:extLst>
              <a:ext uri="{FF2B5EF4-FFF2-40B4-BE49-F238E27FC236}">
                <a16:creationId xmlns:a16="http://schemas.microsoft.com/office/drawing/2014/main" id="{4BD5F95A-F773-7683-DEEC-D8489C943D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771" y="206830"/>
            <a:ext cx="1621971" cy="6528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0563A6-9A47-06E7-69FC-9D0EC30DF51C}"/>
              </a:ext>
            </a:extLst>
          </p:cNvPr>
          <p:cNvSpPr txBox="1"/>
          <p:nvPr/>
        </p:nvSpPr>
        <p:spPr>
          <a:xfrm>
            <a:off x="6703324" y="1528550"/>
            <a:ext cx="4778991" cy="32162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400" dirty="0">
              <a:latin typeface="Century Gothic"/>
            </a:endParaRPr>
          </a:p>
          <a:p>
            <a:r>
              <a:rPr lang="en-GB" sz="2400" dirty="0">
                <a:latin typeface="Century Gothic"/>
                <a:cs typeface="Segoe UI"/>
              </a:rPr>
              <a:t>CAFOD is helping local aid workers to give urgent help such as </a:t>
            </a:r>
            <a:r>
              <a:rPr lang="en-GB" sz="2400" b="1" dirty="0">
                <a:latin typeface="Century Gothic"/>
                <a:cs typeface="Segoe UI"/>
              </a:rPr>
              <a:t>food</a:t>
            </a:r>
            <a:r>
              <a:rPr lang="en-GB" sz="2400" dirty="0">
                <a:latin typeface="Century Gothic"/>
                <a:cs typeface="Segoe UI"/>
              </a:rPr>
              <a:t>, </a:t>
            </a:r>
            <a:r>
              <a:rPr lang="en-GB" sz="2400" b="1" dirty="0">
                <a:latin typeface="Century Gothic"/>
                <a:cs typeface="Segoe UI"/>
              </a:rPr>
              <a:t>water </a:t>
            </a:r>
            <a:r>
              <a:rPr lang="en-GB" sz="2400" dirty="0">
                <a:latin typeface="Century Gothic"/>
                <a:cs typeface="Segoe UI"/>
              </a:rPr>
              <a:t>and shelter to </a:t>
            </a:r>
            <a:r>
              <a:rPr lang="en-GB" sz="2400" b="1" dirty="0">
                <a:latin typeface="Century Gothic"/>
                <a:cs typeface="Segoe UI"/>
              </a:rPr>
              <a:t>families</a:t>
            </a:r>
            <a:r>
              <a:rPr lang="en-GB" sz="2400" dirty="0">
                <a:latin typeface="Century Gothic"/>
                <a:cs typeface="Segoe UI"/>
              </a:rPr>
              <a:t> in Lebanon and Gaza, the West Bank and Israel.</a:t>
            </a:r>
          </a:p>
          <a:p>
            <a:endParaRPr lang="en-GB" sz="2400" dirty="0">
              <a:latin typeface="Century Gothic"/>
              <a:cs typeface="Segoe UI"/>
            </a:endParaRPr>
          </a:p>
          <a:p>
            <a:endParaRPr lang="en-US" sz="1100" dirty="0">
              <a:latin typeface="Montserra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DB3274-AE24-CB68-8331-F451CF5912A7}"/>
              </a:ext>
            </a:extLst>
          </p:cNvPr>
          <p:cNvSpPr txBox="1"/>
          <p:nvPr/>
        </p:nvSpPr>
        <p:spPr>
          <a:xfrm>
            <a:off x="1317008" y="4916654"/>
            <a:ext cx="477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Caritas Lebanon providing food parcels</a:t>
            </a:r>
          </a:p>
        </p:txBody>
      </p:sp>
      <p:pic>
        <p:nvPicPr>
          <p:cNvPr id="5" name="Picture 4" descr="A group of people in red shirts&#10;&#10;Description automatically generated">
            <a:extLst>
              <a:ext uri="{FF2B5EF4-FFF2-40B4-BE49-F238E27FC236}">
                <a16:creationId xmlns:a16="http://schemas.microsoft.com/office/drawing/2014/main" id="{1174C70F-904F-EE23-9326-1243CEBB13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48" y="1716481"/>
            <a:ext cx="4078515" cy="305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981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FF3FB28-DD0D-B24E-9770-D2223A1C97F8}"/>
              </a:ext>
            </a:extLst>
          </p:cNvPr>
          <p:cNvSpPr txBox="1"/>
          <p:nvPr/>
        </p:nvSpPr>
        <p:spPr>
          <a:xfrm>
            <a:off x="5939601" y="4372928"/>
            <a:ext cx="5614408" cy="8787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en-GB" sz="2400" b="0" i="0" dirty="0">
                <a:effectLst/>
                <a:latin typeface="Century Gothic"/>
              </a:rPr>
              <a:t>We </a:t>
            </a:r>
            <a:r>
              <a:rPr lang="en-GB" sz="2400" dirty="0">
                <a:latin typeface="Century Gothic"/>
              </a:rPr>
              <a:t>can</a:t>
            </a:r>
            <a:r>
              <a:rPr lang="en-GB" sz="2400" b="0" i="0" dirty="0">
                <a:effectLst/>
                <a:latin typeface="Century Gothic"/>
              </a:rPr>
              <a:t> raise money </a:t>
            </a:r>
            <a:r>
              <a:rPr lang="en-GB" sz="2400" dirty="0">
                <a:latin typeface="Century Gothic"/>
              </a:rPr>
              <a:t>to help support this emergency.</a:t>
            </a:r>
            <a:endParaRPr lang="en-GB" sz="2400" b="0" i="0" dirty="0">
              <a:effectLst/>
              <a:latin typeface="Century Gothic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CC06A4-DB29-B09C-0D89-71B35EFB4B90}"/>
              </a:ext>
            </a:extLst>
          </p:cNvPr>
          <p:cNvSpPr txBox="1"/>
          <p:nvPr/>
        </p:nvSpPr>
        <p:spPr>
          <a:xfrm>
            <a:off x="526710" y="502125"/>
            <a:ext cx="6094268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Century Gothic"/>
                <a:cs typeface="Arial"/>
              </a:rPr>
              <a:t>What can we do to help?</a:t>
            </a:r>
            <a:endParaRPr lang="en-GB" sz="2800" b="1" dirty="0">
              <a:solidFill>
                <a:schemeClr val="tx2">
                  <a:lumMod val="50000"/>
                </a:schemeClr>
              </a:solidFill>
              <a:latin typeface="Century Gothic"/>
              <a:cs typeface="Arial"/>
            </a:endParaRPr>
          </a:p>
        </p:txBody>
      </p:sp>
      <p:pic>
        <p:nvPicPr>
          <p:cNvPr id="11" name="Picture 10" descr="A group of people around a table with balloons and cake&#10;&#10;Description automatically generated">
            <a:extLst>
              <a:ext uri="{FF2B5EF4-FFF2-40B4-BE49-F238E27FC236}">
                <a16:creationId xmlns:a16="http://schemas.microsoft.com/office/drawing/2014/main" id="{15EDE12E-C5E6-8ACE-74A1-3948C06B2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41" y="2106492"/>
            <a:ext cx="4193604" cy="3145203"/>
          </a:xfrm>
          <a:prstGeom prst="rect">
            <a:avLst/>
          </a:prstGeom>
        </p:spPr>
      </p:pic>
      <p:pic>
        <p:nvPicPr>
          <p:cNvPr id="4" name="Picture 3" descr="A person putting a paper boat on a plate of cupcakes&#10;&#10;Description automatically generated">
            <a:extLst>
              <a:ext uri="{FF2B5EF4-FFF2-40B4-BE49-F238E27FC236}">
                <a16:creationId xmlns:a16="http://schemas.microsoft.com/office/drawing/2014/main" id="{4FDB59EC-2C8A-C546-6826-3369188C2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6930" y="763735"/>
            <a:ext cx="4407752" cy="2938501"/>
          </a:xfrm>
          <a:prstGeom prst="rect">
            <a:avLst/>
          </a:prstGeom>
        </p:spPr>
      </p:pic>
      <p:pic>
        <p:nvPicPr>
          <p:cNvPr id="2" name="Picture 1" descr="A red and black logo&#10;&#10;Description automatically generated">
            <a:extLst>
              <a:ext uri="{FF2B5EF4-FFF2-40B4-BE49-F238E27FC236}">
                <a16:creationId xmlns:a16="http://schemas.microsoft.com/office/drawing/2014/main" id="{F39249AF-C664-B75B-A34D-3FE28CB8A1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771" y="206830"/>
            <a:ext cx="1621971" cy="65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195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B3C36C7-9596-4C22-8541-D5449CB1F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12852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How our fundraising can help</a:t>
            </a:r>
            <a:endParaRPr lang="en-GB" sz="2800" b="1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FEC2B00-0314-3642-9541-181E7FC012E9}"/>
              </a:ext>
            </a:extLst>
          </p:cNvPr>
          <p:cNvSpPr/>
          <p:nvPr/>
        </p:nvSpPr>
        <p:spPr>
          <a:xfrm>
            <a:off x="6641094" y="2753151"/>
            <a:ext cx="3790932" cy="263796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4400" b="1" kern="100" dirty="0">
                <a:solidFill>
                  <a:srgbClr val="000000"/>
                </a:solidFill>
                <a:latin typeface="Century Gothic" panose="020B0502020202020204" pitchFamily="34" charset="0"/>
                <a:ea typeface="Montserrat" panose="00000500000000000000" pitchFamily="2" charset="0"/>
                <a:cs typeface="Calibri"/>
              </a:rPr>
              <a:t>£120 </a:t>
            </a:r>
          </a:p>
          <a:p>
            <a:r>
              <a:rPr lang="en-US" sz="3000" kern="100" dirty="0">
                <a:solidFill>
                  <a:srgbClr val="000000"/>
                </a:solidFill>
                <a:latin typeface="Century Gothic" panose="020B0502020202020204" pitchFamily="34" charset="0"/>
                <a:ea typeface="Montserrat" panose="00000500000000000000" pitchFamily="2" charset="0"/>
                <a:cs typeface="Calibri"/>
              </a:rPr>
              <a:t>gets emergency shelter to three households</a:t>
            </a:r>
          </a:p>
          <a:p>
            <a:pPr lvl="0">
              <a:lnSpc>
                <a:spcPct val="114999"/>
              </a:lnSpc>
            </a:pPr>
            <a:endParaRPr lang="en-GB" sz="3000" kern="100" dirty="0">
              <a:latin typeface="Century Gothic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226B08-CAE7-CD41-A685-A7120458C71E}"/>
              </a:ext>
            </a:extLst>
          </p:cNvPr>
          <p:cNvSpPr/>
          <p:nvPr/>
        </p:nvSpPr>
        <p:spPr>
          <a:xfrm>
            <a:off x="1661058" y="2527144"/>
            <a:ext cx="3589368" cy="241636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5000"/>
              </a:lnSpc>
            </a:pPr>
            <a:r>
              <a:rPr lang="en-US" sz="4400" b="1" kern="100" dirty="0">
                <a:latin typeface="Century Gothic"/>
                <a:ea typeface="Montserrat" panose="00000500000000000000" pitchFamily="2" charset="0"/>
                <a:cs typeface="Calibri"/>
              </a:rPr>
              <a:t>£</a:t>
            </a:r>
            <a:r>
              <a:rPr lang="en-US" sz="4400" b="1" kern="100" dirty="0">
                <a:latin typeface="Century Gothic"/>
                <a:ea typeface="+mn-lt"/>
                <a:cs typeface="+mn-lt"/>
              </a:rPr>
              <a:t>10 </a:t>
            </a:r>
            <a:endParaRPr lang="en-US" sz="4400" dirty="0">
              <a:latin typeface="Century Gothic"/>
              <a:ea typeface="+mn-lt"/>
              <a:cs typeface="+mn-lt"/>
            </a:endParaRPr>
          </a:p>
          <a:p>
            <a:pPr lvl="0">
              <a:lnSpc>
                <a:spcPct val="114999"/>
              </a:lnSpc>
            </a:pPr>
            <a:r>
              <a:rPr lang="en-US" sz="3000" kern="100" dirty="0">
                <a:latin typeface="Century Gothic" panose="020B0502020202020204" pitchFamily="34" charset="0"/>
                <a:ea typeface="+mn-lt"/>
                <a:cs typeface="+mn-lt"/>
              </a:rPr>
              <a:t>gives displaced families emergency water 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5" name="Picture 4" descr="A red and black logo&#10;&#10;Description automatically generated">
            <a:extLst>
              <a:ext uri="{FF2B5EF4-FFF2-40B4-BE49-F238E27FC236}">
                <a16:creationId xmlns:a16="http://schemas.microsoft.com/office/drawing/2014/main" id="{CE410313-59B9-7400-C29D-78E648AA03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771" y="206830"/>
            <a:ext cx="1621971" cy="652844"/>
          </a:xfrm>
          <a:prstGeom prst="rect">
            <a:avLst/>
          </a:prstGeom>
        </p:spPr>
      </p:pic>
      <p:pic>
        <p:nvPicPr>
          <p:cNvPr id="6" name="Graphic 5" descr="Water Bottle with solid fill">
            <a:extLst>
              <a:ext uri="{FF2B5EF4-FFF2-40B4-BE49-F238E27FC236}">
                <a16:creationId xmlns:a16="http://schemas.microsoft.com/office/drawing/2014/main" id="{349A1669-0DD5-C429-3175-30D24DAA27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14904" y="1474811"/>
            <a:ext cx="914400" cy="914400"/>
          </a:xfrm>
          <a:prstGeom prst="rect">
            <a:avLst/>
          </a:prstGeom>
        </p:spPr>
      </p:pic>
      <p:pic>
        <p:nvPicPr>
          <p:cNvPr id="10" name="Graphic 9" descr="Home with solid fill">
            <a:extLst>
              <a:ext uri="{FF2B5EF4-FFF2-40B4-BE49-F238E27FC236}">
                <a16:creationId xmlns:a16="http://schemas.microsoft.com/office/drawing/2014/main" id="{ED367140-F153-FB0E-AC9D-360F02DF8F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47444" y="146688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2243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04672002-f21f-4240-adfb-f0b653fb6fb5">SZUU6KYVHK2A-2146017777-18428</_dlc_DocId>
    <_dlc_DocIdUrl xmlns="04672002-f21f-4240-adfb-f0b653fb6fb5">
      <Url>https://cafod365.sharepoint.com/sites/int/Education/_layouts/15/DocIdRedir.aspx?ID=SZUU6KYVHK2A-2146017777-18428</Url>
      <Description>SZUU6KYVHK2A-2146017777-18428</Description>
    </_dlc_DocIdUrl>
    <Activity xmlns="236a9a4b-a03c-46ba-8ec6-624c184acbc6">Advent</Activity>
    <Audience xmlns="236a9a4b-a03c-46ba-8ec6-624c184acbc6">Both</Audience>
    <_Status xmlns="http://schemas.microsoft.com/sharepoint/v3/fields">Not Started</_Status>
    <lcf76f155ced4ddcb4097134ff3c332f xmlns="236a9a4b-a03c-46ba-8ec6-624c184acbc6">
      <Terms xmlns="http://schemas.microsoft.com/office/infopath/2007/PartnerControls"/>
    </lcf76f155ced4ddcb4097134ff3c332f>
    <TaxCatchAll xmlns="453a0c7f-c966-4a5c-a0f8-de0f8150ea1e" xsi:nil="true"/>
  </documentManagement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472308B02E1E4A9F4BBEA19176AB65" ma:contentTypeVersion="2976" ma:contentTypeDescription="Create a new document." ma:contentTypeScope="" ma:versionID="1cd5efdf3ce76515720b5128cd026d23">
  <xsd:schema xmlns:xsd="http://www.w3.org/2001/XMLSchema" xmlns:xs="http://www.w3.org/2001/XMLSchema" xmlns:p="http://schemas.microsoft.com/office/2006/metadata/properties" xmlns:ns2="04672002-f21f-4240-adfb-f0b653fb6fb5" xmlns:ns3="236a9a4b-a03c-46ba-8ec6-624c184acbc6" xmlns:ns4="http://schemas.microsoft.com/sharepoint/v3/fields" xmlns:ns5="bdf04112-6931-4610-9724-cd62e91446a3" xmlns:ns6="453a0c7f-c966-4a5c-a0f8-de0f8150ea1e" targetNamespace="http://schemas.microsoft.com/office/2006/metadata/properties" ma:root="true" ma:fieldsID="67d2abc0b29ab5b5c3b0a78c25a21d22" ns2:_="" ns3:_="" ns4:_="" ns5:_="" ns6:_="">
    <xsd:import namespace="04672002-f21f-4240-adfb-f0b653fb6fb5"/>
    <xsd:import namespace="236a9a4b-a03c-46ba-8ec6-624c184acbc6"/>
    <xsd:import namespace="http://schemas.microsoft.com/sharepoint/v3/fields"/>
    <xsd:import namespace="bdf04112-6931-4610-9724-cd62e91446a3"/>
    <xsd:import namespace="453a0c7f-c966-4a5c-a0f8-de0f8150ea1e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Audience"/>
                <xsd:element ref="ns3:Activity" minOccurs="0"/>
                <xsd:element ref="ns4:_Statu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5:SharedWithUsers" minOccurs="0"/>
                <xsd:element ref="ns5:SharedWithDetail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6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672002-f21f-4240-adfb-f0b653fb6fb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6a9a4b-a03c-46ba-8ec6-624c184acbc6" elementFormDefault="qualified">
    <xsd:import namespace="http://schemas.microsoft.com/office/2006/documentManagement/types"/>
    <xsd:import namespace="http://schemas.microsoft.com/office/infopath/2007/PartnerControls"/>
    <xsd:element name="Audience" ma:index="11" ma:displayName="Audience" ma:format="Dropdown" ma:internalName="Audience">
      <xsd:simpleType>
        <xsd:restriction base="dms:Choice">
          <xsd:enumeration value="Primary"/>
          <xsd:enumeration value="11-18"/>
          <xsd:enumeration value="Both"/>
          <xsd:enumeration value="N/A"/>
        </xsd:restriction>
      </xsd:simpleType>
    </xsd:element>
    <xsd:element name="Activity" ma:index="12" nillable="true" ma:displayName="Activity" ma:default="Advent" ma:format="Dropdown" ma:internalName="Activity">
      <xsd:simpleType>
        <xsd:restriction base="dms:Choice">
          <xsd:enumeration value="Advent"/>
          <xsd:enumeration value="CAFOD Clubs"/>
          <xsd:enumeration value="Campaigns"/>
          <xsd:enumeration value="Fairtrade"/>
          <xsd:enumeration value="Faith in Action"/>
          <xsd:enumeration value="Harvest"/>
          <xsd:enumeration value="Lent"/>
          <xsd:enumeration value="Other Curriculum"/>
          <xsd:enumeration value="Prayer and Worship"/>
          <xsd:enumeration value="RE Curriculum"/>
          <xsd:enumeration value="Sport"/>
          <xsd:enumeration value="World Gifts"/>
        </xsd:restriction>
      </xsd:simple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6" nillable="true" ma:displayName="MediaServiceAutoTags" ma:internalName="MediaServiceAutoTags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AutoKeyPoints" ma:index="2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8" nillable="true" ma:taxonomy="true" ma:internalName="lcf76f155ced4ddcb4097134ff3c332f" ma:taxonomyFieldName="MediaServiceImageTags" ma:displayName="Image Tags" ma:readOnly="false" ma:fieldId="{5cf76f15-5ced-4ddc-b409-7134ff3c332f}" ma:taxonomyMulti="true" ma:sspId="73aede18-5762-4cff-92fc-bd8aa2d291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13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f04112-6931-4610-9724-cd62e91446a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3a0c7f-c966-4a5c-a0f8-de0f8150ea1e" elementFormDefault="qualified">
    <xsd:import namespace="http://schemas.microsoft.com/office/2006/documentManagement/types"/>
    <xsd:import namespace="http://schemas.microsoft.com/office/infopath/2007/PartnerControls"/>
    <xsd:element name="TaxCatchAll" ma:index="29" nillable="true" ma:displayName="Taxonomy Catch All Column" ma:hidden="true" ma:list="{3b9f4064-c5ee-4255-b955-fb8a72b2bce5}" ma:internalName="TaxCatchAll" ma:showField="CatchAllData" ma:web="04672002-f21f-4240-adfb-f0b653fb6f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E53D438-BD60-4514-A2FB-4A28E456BA9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41D97B2-C4A6-48F8-AEF7-DFA231EAC727}">
  <ds:schemaRefs>
    <ds:schemaRef ds:uri="04672002-f21f-4240-adfb-f0b653fb6fb5"/>
    <ds:schemaRef ds:uri="236a9a4b-a03c-46ba-8ec6-624c184acbc6"/>
    <ds:schemaRef ds:uri="http://purl.org/dc/terms/"/>
    <ds:schemaRef ds:uri="453a0c7f-c966-4a5c-a0f8-de0f8150ea1e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bdf04112-6931-4610-9724-cd62e91446a3"/>
    <ds:schemaRef ds:uri="http://schemas.microsoft.com/sharepoint/v3/field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5F99C7D-B4CC-43B5-B203-3CF8CC657507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A69AAB10-E859-470F-A573-DFF5A45D6690}">
  <ds:schemaRefs>
    <ds:schemaRef ds:uri="04672002-f21f-4240-adfb-f0b653fb6fb5"/>
    <ds:schemaRef ds:uri="236a9a4b-a03c-46ba-8ec6-624c184acbc6"/>
    <ds:schemaRef ds:uri="453a0c7f-c966-4a5c-a0f8-de0f8150ea1e"/>
    <ds:schemaRef ds:uri="bdf04112-6931-4610-9724-cd62e91446a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/field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419</Words>
  <Application>Microsoft Office PowerPoint</Application>
  <PresentationFormat>Widescreen</PresentationFormat>
  <Paragraphs>76</Paragraphs>
  <Slides>10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Arial Black</vt:lpstr>
      <vt:lpstr>Calibri</vt:lpstr>
      <vt:lpstr>Calibri Light</vt:lpstr>
      <vt:lpstr>Century Gothic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CAFOD is helping</vt:lpstr>
      <vt:lpstr>PowerPoint Presentation</vt:lpstr>
      <vt:lpstr>How our fundraising can help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Kieran O'Brien</dc:creator>
  <cp:lastModifiedBy>Victoria Ahmed</cp:lastModifiedBy>
  <cp:revision>2</cp:revision>
  <dcterms:created xsi:type="dcterms:W3CDTF">2019-03-20T17:08:08Z</dcterms:created>
  <dcterms:modified xsi:type="dcterms:W3CDTF">2024-10-17T11:48:57Z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0x01010096472308B02E1E4A9F4BBEA19176AB65</vt:lpwstr>
  </property>
  <property fmtid="{D5CDD505-2E9C-101B-9397-08002B2CF9AE}" pid="3" name="MediaServiceImageTags">
    <vt:lpwstr/>
  </property>
  <property fmtid="{D5CDD505-2E9C-101B-9397-08002B2CF9AE}" pid="4" name="_dlc_DocIdItemGuid">
    <vt:lpwstr>21884270-4139-4610-bc7b-7fe9ee55f450</vt:lpwstr>
  </property>
</Properties>
</file>