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8"/>
  </p:notesMasterIdLst>
  <p:sldIdLst>
    <p:sldId id="288" r:id="rId6"/>
    <p:sldId id="273" r:id="rId7"/>
    <p:sldId id="275" r:id="rId8"/>
    <p:sldId id="269" r:id="rId9"/>
    <p:sldId id="386" r:id="rId10"/>
    <p:sldId id="368" r:id="rId11"/>
    <p:sldId id="381" r:id="rId12"/>
    <p:sldId id="382" r:id="rId13"/>
    <p:sldId id="389" r:id="rId14"/>
    <p:sldId id="390" r:id="rId15"/>
    <p:sldId id="393" r:id="rId16"/>
    <p:sldId id="394" r:id="rId17"/>
    <p:sldId id="395" r:id="rId18"/>
    <p:sldId id="263" r:id="rId19"/>
    <p:sldId id="262" r:id="rId20"/>
    <p:sldId id="261" r:id="rId21"/>
    <p:sldId id="260" r:id="rId22"/>
    <p:sldId id="361" r:id="rId23"/>
    <p:sldId id="258" r:id="rId24"/>
    <p:sldId id="396" r:id="rId25"/>
    <p:sldId id="363" r:id="rId26"/>
    <p:sldId id="25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9153A7-CBA7-56A7-C1B5-4C6F98CCFF92}" v="32" dt="2025-09-03T21:15:34.409"/>
    <p1510:client id="{E7A6C55E-A75D-490E-95EA-C64487EC5F5C}" v="362" dt="2025-09-03T21:22:00.323"/>
    <p1510:client id="{F47DCC7D-831D-0FB6-5B96-D6A547FDC3A3}" v="374" dt="2025-09-03T11:40:40.9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D27C5-9730-4522-97F0-BF11BC6ABD84}" type="datetimeFigureOut">
              <a:rPr lang="en-US"/>
              <a:t>9/3/2025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5366C-5F8C-42CA-9C4D-03125D9DB2B7}" type="slidenum">
              <a:rPr lang="en-US"/>
              <a:t>‹#›</a:t>
            </a:fld>
            <a:endParaRPr lang="en-US"/>
          </a:p>
        </p:txBody>
      </p:sp>
    </p:spTree>
    <p:extLst>
      <p:ext uri="{BB962C8B-B14F-4D97-AF65-F5344CB8AC3E}">
        <p14:creationId xmlns:p14="http://schemas.microsoft.com/office/powerpoint/2010/main" val="82760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Children’s liturgy: Twenty-third Sunday in Ordinary Time (Year C)</a:t>
            </a:r>
            <a:endParaRPr lang="en-US" b="1">
              <a:ea typeface="Calibri"/>
              <a:cs typeface="Calibri"/>
            </a:endParaRPr>
          </a:p>
          <a:p>
            <a:endParaRPr lang="en-US" b="1"/>
          </a:p>
          <a:p>
            <a:r>
              <a:rPr lang="en-US" b="1">
                <a:effectLst/>
              </a:rPr>
              <a:t>Preparation of the worship space</a:t>
            </a:r>
            <a:endParaRPr lang="en-US" b="1">
              <a:ea typeface="Calibri"/>
              <a:cs typeface="Calibri"/>
            </a:endParaRPr>
          </a:p>
          <a:p>
            <a:r>
              <a:rPr lang="en-US" b="1" err="1">
                <a:effectLst/>
              </a:rPr>
              <a:t>Colour</a:t>
            </a:r>
            <a:r>
              <a:rPr lang="en-US" b="1">
                <a:effectLst/>
              </a:rPr>
              <a:t>:</a:t>
            </a:r>
            <a:r>
              <a:rPr lang="en-US">
                <a:effectLst/>
              </a:rPr>
              <a:t> </a:t>
            </a:r>
            <a:r>
              <a:rPr lang="en-US"/>
              <a:t>green </a:t>
            </a:r>
          </a:p>
          <a:p>
            <a:r>
              <a:rPr lang="en-US" b="1"/>
              <a:t>Props: </a:t>
            </a:r>
            <a:r>
              <a:rPr lang="en-US" err="1"/>
              <a:t>coloured</a:t>
            </a:r>
            <a:r>
              <a:rPr lang="en-US"/>
              <a:t> pens and pencils</a:t>
            </a:r>
            <a:endParaRPr lang="en-US">
              <a:ea typeface="Calibri"/>
              <a:cs typeface="Calibri"/>
            </a:endParaRPr>
          </a:p>
          <a:p>
            <a:endParaRPr lang="en-US"/>
          </a:p>
          <a:p>
            <a:r>
              <a:rPr lang="en-US" b="1">
                <a:effectLst/>
              </a:rPr>
              <a:t>Song suggestions</a:t>
            </a:r>
            <a:r>
              <a:rPr lang="en-US" b="1"/>
              <a:t>:</a:t>
            </a:r>
            <a:endParaRPr lang="en-US" b="1">
              <a:ea typeface="Calibri"/>
              <a:cs typeface="Calibri"/>
            </a:endParaRPr>
          </a:p>
          <a:p>
            <a:r>
              <a:rPr lang="en-US"/>
              <a:t>Here I am, Lord </a:t>
            </a:r>
            <a:r>
              <a:rPr lang="en-US">
                <a:effectLst/>
              </a:rPr>
              <a:t>(</a:t>
            </a:r>
            <a:r>
              <a:rPr lang="en-US"/>
              <a:t>865</a:t>
            </a:r>
            <a:r>
              <a:rPr lang="en-US">
                <a:effectLst/>
              </a:rPr>
              <a:t>, Laudate)</a:t>
            </a:r>
            <a:endParaRPr lang="en-US">
              <a:ea typeface="Calibri"/>
              <a:cs typeface="Calibri"/>
            </a:endParaRPr>
          </a:p>
          <a:p>
            <a:pPr>
              <a:defRPr/>
            </a:pPr>
            <a:endParaRPr lang="en-US"/>
          </a:p>
          <a:p>
            <a:pPr>
              <a:defRPr/>
            </a:pPr>
            <a:r>
              <a:rPr lang="en-US" b="1">
                <a:effectLst/>
              </a:rPr>
              <a:t>Welcome</a:t>
            </a:r>
            <a:endParaRPr lang="en-US" b="1">
              <a:ea typeface="Calibri"/>
              <a:cs typeface="Calibri"/>
            </a:endParaRPr>
          </a:p>
          <a:p>
            <a:pPr>
              <a:defRPr/>
            </a:pPr>
            <a:r>
              <a:rPr lang="en-US"/>
              <a:t>Today Jesus tells the crowds that if they want to follow him and be his disciples then they need to give up </a:t>
            </a:r>
            <a:r>
              <a:rPr lang="en-US">
                <a:solidFill>
                  <a:srgbClr val="000000"/>
                </a:solidFill>
              </a:rPr>
              <a:t>everything</a:t>
            </a:r>
            <a:r>
              <a:rPr lang="en-US"/>
              <a:t>. Let’s find</a:t>
            </a:r>
            <a:r>
              <a:rPr lang="en-US">
                <a:solidFill>
                  <a:srgbClr val="000000"/>
                </a:solidFill>
              </a:rPr>
              <a:t> out </a:t>
            </a:r>
            <a:r>
              <a:rPr lang="en-US"/>
              <a:t>more...</a:t>
            </a:r>
            <a:endParaRPr lang="en-US">
              <a:ea typeface="Calibri"/>
              <a:cs typeface="Calibri"/>
            </a:endParaRPr>
          </a:p>
          <a:p>
            <a:pPr>
              <a:defRPr/>
            </a:pPr>
            <a:endParaRPr lang="en-US" b="1">
              <a:ea typeface="Calibri"/>
              <a:cs typeface="Calibri"/>
            </a:endParaRPr>
          </a:p>
          <a:p>
            <a:pPr>
              <a:defRPr/>
            </a:pPr>
            <a:endParaRPr lang="en-US" b="1">
              <a:ea typeface="Calibri"/>
              <a:cs typeface="Calibri"/>
            </a:endParaRPr>
          </a:p>
          <a:p>
            <a:pPr>
              <a:defRPr/>
            </a:pPr>
            <a:r>
              <a:rPr lang="en-US">
                <a:ea typeface="Calibri"/>
                <a:cs typeface="Calibri"/>
              </a:rPr>
              <a:t>Sunset over West Point, Monrovia, Liberia</a:t>
            </a:r>
          </a:p>
          <a:p>
            <a:pPr>
              <a:defRPr/>
            </a:pPr>
            <a:r>
              <a:rPr lang="en-US">
                <a:ea typeface="Calibri"/>
                <a:cs typeface="Calibri"/>
              </a:rPr>
              <a:t>Photo credit: Thom Flint</a:t>
            </a:r>
          </a:p>
          <a:p>
            <a:pPr>
              <a:defRPr/>
            </a:pPr>
            <a:endParaRPr lang="en-US">
              <a:ea typeface="Calibri"/>
              <a:cs typeface="Calibri"/>
            </a:endParaRPr>
          </a:p>
          <a:p>
            <a:pPr>
              <a:defRPr/>
            </a:pPr>
            <a:endParaRPr lang="en-US" b="1">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1</a:t>
            </a:fld>
            <a:endParaRPr lang="en-US"/>
          </a:p>
        </p:txBody>
      </p:sp>
    </p:spTree>
    <p:extLst>
      <p:ext uri="{BB962C8B-B14F-4D97-AF65-F5344CB8AC3E}">
        <p14:creationId xmlns:p14="http://schemas.microsoft.com/office/powerpoint/2010/main" val="61657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ea typeface="Calibri"/>
                <a:cs typeface="Calibri"/>
              </a:rPr>
              <a:t>Thinking</a:t>
            </a:r>
          </a:p>
          <a:p>
            <a:r>
              <a:rPr lang="en-US">
                <a:solidFill>
                  <a:srgbClr val="38383C"/>
                </a:solidFill>
              </a:rPr>
              <a:t>Photo credit: Katie Gerrard on </a:t>
            </a:r>
            <a:r>
              <a:rPr lang="en-US" err="1">
                <a:solidFill>
                  <a:srgbClr val="38383C"/>
                </a:solidFill>
              </a:rPr>
              <a:t>Unsplash</a:t>
            </a:r>
            <a:endParaRPr lang="en-US" err="1"/>
          </a:p>
        </p:txBody>
      </p:sp>
      <p:sp>
        <p:nvSpPr>
          <p:cNvPr id="4" name="Slide Number Placeholder 3"/>
          <p:cNvSpPr>
            <a:spLocks noGrp="1"/>
          </p:cNvSpPr>
          <p:nvPr>
            <p:ph type="sldNum" sz="quarter" idx="5"/>
          </p:nvPr>
        </p:nvSpPr>
        <p:spPr/>
        <p:txBody>
          <a:bodyPr/>
          <a:lstStyle/>
          <a:p>
            <a:fld id="{9B55366C-5F8C-42CA-9C4D-03125D9DB2B7}" type="slidenum">
              <a:rPr lang="en-US"/>
              <a:t>10</a:t>
            </a:fld>
            <a:endParaRPr lang="en-US"/>
          </a:p>
        </p:txBody>
      </p:sp>
    </p:spTree>
    <p:extLst>
      <p:ext uri="{BB962C8B-B14F-4D97-AF65-F5344CB8AC3E}">
        <p14:creationId xmlns:p14="http://schemas.microsoft.com/office/powerpoint/2010/main" val="1018107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ea typeface="Calibri"/>
                <a:cs typeface="Calibri"/>
              </a:rPr>
              <a:t>Viktoria and Larysa in Kharkiv, Ukraine</a:t>
            </a:r>
            <a:endParaRPr lang="en-US">
              <a:solidFill>
                <a:srgbClr val="38383C"/>
              </a:solidFill>
            </a:endParaRPr>
          </a:p>
          <a:p>
            <a:r>
              <a:rPr lang="en-US">
                <a:solidFill>
                  <a:srgbClr val="38383C"/>
                </a:solidFill>
              </a:rPr>
              <a:t>Photo credit: Dmytro </a:t>
            </a:r>
            <a:r>
              <a:rPr lang="en-US" err="1">
                <a:solidFill>
                  <a:srgbClr val="38383C"/>
                </a:solidFill>
              </a:rPr>
              <a:t>Minyailo</a:t>
            </a:r>
            <a:r>
              <a:rPr lang="en-US">
                <a:solidFill>
                  <a:srgbClr val="38383C"/>
                </a:solidFill>
              </a:rPr>
              <a:t> / DEC</a:t>
            </a:r>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12</a:t>
            </a:fld>
            <a:endParaRPr lang="en-US"/>
          </a:p>
        </p:txBody>
      </p:sp>
    </p:spTree>
    <p:extLst>
      <p:ext uri="{BB962C8B-B14F-4D97-AF65-F5344CB8AC3E}">
        <p14:creationId xmlns:p14="http://schemas.microsoft.com/office/powerpoint/2010/main" val="4218967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rPr>
              <a:t>Cycle volunteers deliver food baskets in Kharkiv, Ukraine</a:t>
            </a:r>
            <a:endParaRPr lang="en-US">
              <a:solidFill>
                <a:srgbClr val="000000"/>
              </a:solidFill>
            </a:endParaRPr>
          </a:p>
          <a:p>
            <a:r>
              <a:rPr lang="en-US">
                <a:solidFill>
                  <a:srgbClr val="38383C"/>
                </a:solidFill>
              </a:rPr>
              <a:t>Photo credit: Dmytro </a:t>
            </a:r>
            <a:r>
              <a:rPr lang="en-US" err="1">
                <a:solidFill>
                  <a:srgbClr val="38383C"/>
                </a:solidFill>
              </a:rPr>
              <a:t>Minyailo</a:t>
            </a:r>
            <a:r>
              <a:rPr lang="en-US">
                <a:solidFill>
                  <a:srgbClr val="38383C"/>
                </a:solidFill>
              </a:rPr>
              <a:t> / DEC</a:t>
            </a:r>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13</a:t>
            </a:fld>
            <a:endParaRPr lang="en-US"/>
          </a:p>
        </p:txBody>
      </p:sp>
    </p:spTree>
    <p:extLst>
      <p:ext uri="{BB962C8B-B14F-4D97-AF65-F5344CB8AC3E}">
        <p14:creationId xmlns:p14="http://schemas.microsoft.com/office/powerpoint/2010/main" val="793586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7C0A84-E356-4051-98B9-B29298D6E6F5}" type="slidenum">
              <a:rPr lang="en-GB" smtClean="0"/>
              <a:t>14</a:t>
            </a:fld>
            <a:endParaRPr lang="en-GB"/>
          </a:p>
        </p:txBody>
      </p:sp>
    </p:spTree>
    <p:extLst>
      <p:ext uri="{BB962C8B-B14F-4D97-AF65-F5344CB8AC3E}">
        <p14:creationId xmlns:p14="http://schemas.microsoft.com/office/powerpoint/2010/main" val="1186176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16</a:t>
            </a:fld>
            <a:endParaRPr lang="en-US"/>
          </a:p>
        </p:txBody>
      </p:sp>
    </p:spTree>
    <p:extLst>
      <p:ext uri="{BB962C8B-B14F-4D97-AF65-F5344CB8AC3E}">
        <p14:creationId xmlns:p14="http://schemas.microsoft.com/office/powerpoint/2010/main" val="2825538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rPr>
              <a:t>St Francis Xavier's RC primary school, Herefordshire</a:t>
            </a:r>
            <a:endParaRPr lang="en-US"/>
          </a:p>
          <a:p>
            <a:r>
              <a:rPr lang="en-US">
                <a:ea typeface="Calibri"/>
                <a:cs typeface="Calibri"/>
              </a:rPr>
              <a:t>Photo credit: Vicky Ahmed</a:t>
            </a:r>
          </a:p>
        </p:txBody>
      </p:sp>
      <p:sp>
        <p:nvSpPr>
          <p:cNvPr id="4" name="Slide Number Placeholder 3"/>
          <p:cNvSpPr>
            <a:spLocks noGrp="1"/>
          </p:cNvSpPr>
          <p:nvPr>
            <p:ph type="sldNum" sz="quarter" idx="5"/>
          </p:nvPr>
        </p:nvSpPr>
        <p:spPr/>
        <p:txBody>
          <a:bodyPr/>
          <a:lstStyle/>
          <a:p>
            <a:fld id="{467C0A84-E356-4051-98B9-B29298D6E6F5}" type="slidenum">
              <a:rPr lang="en-GB" smtClean="0"/>
              <a:t>17</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Emma Metcalfe</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18</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Illustration: Emma Metcalfe</a:t>
            </a:r>
          </a:p>
          <a:p>
            <a:endParaRPr lang="en-GB"/>
          </a:p>
        </p:txBody>
      </p:sp>
      <p:sp>
        <p:nvSpPr>
          <p:cNvPr id="4" name="Slide Number Placeholder 3"/>
          <p:cNvSpPr>
            <a:spLocks noGrp="1"/>
          </p:cNvSpPr>
          <p:nvPr>
            <p:ph type="sldNum" sz="quarter" idx="5"/>
          </p:nvPr>
        </p:nvSpPr>
        <p:spPr/>
        <p:txBody>
          <a:bodyPr/>
          <a:lstStyle/>
          <a:p>
            <a:fld id="{7A176E7C-A6AE-4FD1-AFE5-00287C0352B5}" type="slidenum">
              <a:rPr lang="en-GB" smtClean="0"/>
              <a:t>19</a:t>
            </a:fld>
            <a:endParaRPr lang="en-GB"/>
          </a:p>
        </p:txBody>
      </p:sp>
    </p:spTree>
    <p:extLst>
      <p:ext uri="{BB962C8B-B14F-4D97-AF65-F5344CB8AC3E}">
        <p14:creationId xmlns:p14="http://schemas.microsoft.com/office/powerpoint/2010/main" val="1640135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22</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Children at Our Lady Queen of Heaven Primary School</a:t>
            </a:r>
            <a:endParaRPr lang="en-US"/>
          </a:p>
          <a:p>
            <a:r>
              <a:rPr lang="en-GB"/>
              <a:t>Photo credit: Thom Flint</a:t>
            </a:r>
            <a:endParaRPr lang="en-GB">
              <a:ea typeface="Calibri"/>
              <a:cs typeface="Calibri"/>
            </a:endParaRPr>
          </a:p>
          <a:p>
            <a:endParaRPr lang="en-GB"/>
          </a:p>
        </p:txBody>
      </p:sp>
      <p:sp>
        <p:nvSpPr>
          <p:cNvPr id="4" name="Slide Number Placeholder 3"/>
          <p:cNvSpPr>
            <a:spLocks noGrp="1"/>
          </p:cNvSpPr>
          <p:nvPr>
            <p:ph type="sldNum" sz="quarter" idx="5"/>
          </p:nvPr>
        </p:nvSpPr>
        <p:spPr/>
        <p:txBody>
          <a:bodyPr/>
          <a:lstStyle/>
          <a:p>
            <a:fld id="{467C0A84-E356-4051-98B9-B29298D6E6F5}" type="slidenum">
              <a:rPr lang="en-GB" smtClean="0"/>
              <a:t>2</a:t>
            </a:fld>
            <a:endParaRPr lang="en-GB"/>
          </a:p>
        </p:txBody>
      </p:sp>
    </p:spTree>
    <p:extLst>
      <p:ext uri="{BB962C8B-B14F-4D97-AF65-F5344CB8AC3E}">
        <p14:creationId xmlns:p14="http://schemas.microsoft.com/office/powerpoint/2010/main" val="197171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ea typeface="Calibri"/>
                <a:cs typeface="Calibri"/>
              </a:rPr>
              <a:t>A Romero cross</a:t>
            </a:r>
          </a:p>
          <a:p>
            <a:r>
              <a:rPr lang="en-GB">
                <a:ea typeface="Calibri"/>
                <a:cs typeface="Calibri"/>
              </a:rPr>
              <a:t>Photo credit: CAFOD</a:t>
            </a: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4</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Thoughtful child</a:t>
            </a:r>
          </a:p>
          <a:p>
            <a:r>
              <a:rPr lang="en-US">
                <a:ea typeface="Calibri"/>
                <a:cs typeface="Calibri"/>
              </a:rPr>
              <a:t>Photo credit: Stock images</a:t>
            </a:r>
            <a:endParaRPr lang="en-US" err="1">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5</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a few minutes of silent prayer with the children, draw their prayers together with an “Amen.”</a:t>
            </a:r>
            <a:endParaRPr lang="en-US">
              <a:ea typeface="Calibri"/>
              <a:cs typeface="Calibri"/>
            </a:endParaRPr>
          </a:p>
          <a:p>
            <a:endParaRPr lang="en-US">
              <a:ea typeface="Calibri"/>
              <a:cs typeface="Calibri"/>
            </a:endParaRPr>
          </a:p>
          <a:p>
            <a:r>
              <a:rPr lang="en-US"/>
              <a:t>Pupils at St Francis Xavier's RC Primary School, Herefordshire</a:t>
            </a:r>
            <a:endParaRPr lang="en-US">
              <a:ea typeface="Calibri"/>
              <a:cs typeface="Calibri"/>
            </a:endParaRPr>
          </a:p>
          <a:p>
            <a:r>
              <a:rPr lang="en-GB"/>
              <a:t>Photo credit: </a:t>
            </a:r>
            <a:r>
              <a:rPr lang="en-US"/>
              <a:t>Victoria Ahmed</a:t>
            </a:r>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870121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Ishmael Sesay at work, Sierra Leone</a:t>
            </a:r>
          </a:p>
          <a:p>
            <a:r>
              <a:rPr lang="en-US"/>
              <a:t>Photo credit: Thom Flint</a:t>
            </a:r>
            <a:endParaRPr lang="en-US">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Writing a list</a:t>
            </a:r>
            <a:endParaRPr lang="en-US">
              <a:ea typeface="Calibri"/>
              <a:cs typeface="Calibri"/>
            </a:endParaRPr>
          </a:p>
          <a:p>
            <a:r>
              <a:rPr lang="en-US">
                <a:ea typeface="Calibri"/>
                <a:cs typeface="Calibri"/>
              </a:rPr>
              <a:t>Photo credit: Stock image</a:t>
            </a: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rPr>
              <a:t>Children at St Chad's Primary School</a:t>
            </a:r>
            <a:endParaRPr lang="en-US">
              <a:solidFill>
                <a:srgbClr val="38383C"/>
              </a:solidFill>
              <a:ea typeface="Calibri"/>
              <a:cs typeface="Calibri"/>
            </a:endParaRPr>
          </a:p>
          <a:p>
            <a:r>
              <a:rPr lang="en-US">
                <a:solidFill>
                  <a:srgbClr val="38383C"/>
                </a:solidFill>
              </a:rPr>
              <a:t>Photo credit: Joe Newman</a:t>
            </a:r>
            <a:endParaRPr lang="en-US">
              <a:solidFill>
                <a:srgbClr val="38383C"/>
              </a:solidFill>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9</a:t>
            </a:fld>
            <a:endParaRPr lang="en-US"/>
          </a:p>
        </p:txBody>
      </p:sp>
    </p:spTree>
    <p:extLst>
      <p:ext uri="{BB962C8B-B14F-4D97-AF65-F5344CB8AC3E}">
        <p14:creationId xmlns:p14="http://schemas.microsoft.com/office/powerpoint/2010/main" val="2234219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1183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7971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226374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563528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2962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687445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508978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979981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55087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424642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57671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31097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04608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557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CB01-360B-DB94-9627-DA028545DA2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48FAFDD-C265-2B59-1973-0576EF6D6F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E2E6AFE-AB14-A526-B34A-B03463EF8CDF}"/>
              </a:ext>
            </a:extLst>
          </p:cNvPr>
          <p:cNvSpPr>
            <a:spLocks noGrp="1"/>
          </p:cNvSpPr>
          <p:nvPr>
            <p:ph type="dt" sz="half" idx="10"/>
          </p:nvPr>
        </p:nvSpPr>
        <p:spPr/>
        <p:txBody>
          <a:bodyPr/>
          <a:lstStyle/>
          <a:p>
            <a:fld id="{7DC16939-B828-D64A-8466-58793CA777A2}" type="datetimeFigureOut">
              <a:rPr lang="en-US" smtClean="0"/>
              <a:t>9/3/2025</a:t>
            </a:fld>
            <a:endParaRPr lang="en-US"/>
          </a:p>
        </p:txBody>
      </p:sp>
      <p:sp>
        <p:nvSpPr>
          <p:cNvPr id="5" name="Footer Placeholder 4">
            <a:extLst>
              <a:ext uri="{FF2B5EF4-FFF2-40B4-BE49-F238E27FC236}">
                <a16:creationId xmlns:a16="http://schemas.microsoft.com/office/drawing/2014/main" id="{E2D426F2-55D2-3329-0DE1-10BF9EEE9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AAD33-5598-7454-1A3F-F19C919CE9E9}"/>
              </a:ext>
            </a:extLst>
          </p:cNvPr>
          <p:cNvSpPr>
            <a:spLocks noGrp="1"/>
          </p:cNvSpPr>
          <p:nvPr>
            <p:ph type="sldNum" sz="quarter" idx="12"/>
          </p:nvPr>
        </p:nvSpPr>
        <p:spPr/>
        <p:txBody>
          <a:bodyPr/>
          <a:lstStyle/>
          <a:p>
            <a:fld id="{6DA69B81-BAC7-694D-9A74-9A7742181D44}" type="slidenum">
              <a:rPr lang="en-US" smtClean="0"/>
              <a:t>‹#›</a:t>
            </a:fld>
            <a:endParaRPr lang="en-US"/>
          </a:p>
        </p:txBody>
      </p:sp>
      <p:sp>
        <p:nvSpPr>
          <p:cNvPr id="7" name="Rectangle 6">
            <a:extLst>
              <a:ext uri="{FF2B5EF4-FFF2-40B4-BE49-F238E27FC236}">
                <a16:creationId xmlns:a16="http://schemas.microsoft.com/office/drawing/2014/main" id="{AFFB7C9F-9F27-A9EB-2C00-2B534FE09D40}"/>
              </a:ext>
            </a:extLst>
          </p:cNvPr>
          <p:cNvSpPr/>
          <p:nvPr userDrawn="1"/>
        </p:nvSpPr>
        <p:spPr>
          <a:xfrm>
            <a:off x="0" y="6274942"/>
            <a:ext cx="12192000" cy="583058"/>
          </a:xfrm>
          <a:prstGeom prst="rect">
            <a:avLst/>
          </a:prstGeom>
          <a:solidFill>
            <a:srgbClr val="152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een and white text&#10;&#10;Description automatically generated">
            <a:extLst>
              <a:ext uri="{FF2B5EF4-FFF2-40B4-BE49-F238E27FC236}">
                <a16:creationId xmlns:a16="http://schemas.microsoft.com/office/drawing/2014/main" id="{D4444EE8-0A64-D6B6-DC26-654A036F7CEC}"/>
              </a:ext>
            </a:extLst>
          </p:cNvPr>
          <p:cNvPicPr>
            <a:picLocks noChangeAspect="1"/>
          </p:cNvPicPr>
          <p:nvPr userDrawn="1"/>
        </p:nvPicPr>
        <p:blipFill>
          <a:blip r:embed="rId2"/>
          <a:stretch>
            <a:fillRect/>
          </a:stretch>
        </p:blipFill>
        <p:spPr>
          <a:xfrm>
            <a:off x="277369" y="6302501"/>
            <a:ext cx="4187518" cy="527939"/>
          </a:xfrm>
          <a:prstGeom prst="rect">
            <a:avLst/>
          </a:prstGeom>
        </p:spPr>
      </p:pic>
      <p:pic>
        <p:nvPicPr>
          <p:cNvPr id="10" name="Picture 9" descr="A white circle with a black background&#10;&#10;Description automatically generated">
            <a:extLst>
              <a:ext uri="{FF2B5EF4-FFF2-40B4-BE49-F238E27FC236}">
                <a16:creationId xmlns:a16="http://schemas.microsoft.com/office/drawing/2014/main" id="{9F24D9DE-30D0-4747-7DE9-14D6C27DA692}"/>
              </a:ext>
            </a:extLst>
          </p:cNvPr>
          <p:cNvPicPr>
            <a:picLocks noChangeAspect="1"/>
          </p:cNvPicPr>
          <p:nvPr userDrawn="1"/>
        </p:nvPicPr>
        <p:blipFill>
          <a:blip r:embed="rId3"/>
          <a:stretch>
            <a:fillRect/>
          </a:stretch>
        </p:blipFill>
        <p:spPr>
          <a:xfrm>
            <a:off x="8985504" y="6333765"/>
            <a:ext cx="3038855" cy="465410"/>
          </a:xfrm>
          <a:prstGeom prst="rect">
            <a:avLst/>
          </a:prstGeom>
        </p:spPr>
      </p:pic>
    </p:spTree>
    <p:extLst>
      <p:ext uri="{BB962C8B-B14F-4D97-AF65-F5344CB8AC3E}">
        <p14:creationId xmlns:p14="http://schemas.microsoft.com/office/powerpoint/2010/main" val="1108685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1199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60139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27912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4484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2795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1269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09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34085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50"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51" r:id="rId17"/>
    <p:sldLayoutId id="2147483678" r:id="rId18"/>
    <p:sldLayoutId id="2147483679" r:id="rId19"/>
    <p:sldLayoutId id="2147483654" r:id="rId20"/>
    <p:sldLayoutId id="2147483655" r:id="rId21"/>
    <p:sldLayoutId id="2147483680" r:id="rId22"/>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7.jpe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hyperlink" Target="https://cafod.org.uk/education/primary-teaching-resources/primary-school-assemblies/season-of-creation-assembly-for-ks2" TargetMode="External"/><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hyperlink" Target="https://cafod.org.uk/education/education-resources/autumn-resources-for-school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cafod.org.uk/jubilee-schools" TargetMode="External"/><Relationship Id="rId2" Type="http://schemas.openxmlformats.org/officeDocument/2006/relationships/hyperlink" Target="https://cafod.org.uk/jubilee-schools/jubilee-pledge" TargetMode="Externa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CC719EA-E584-C84C-A030-1119C7870560}"/>
              </a:ext>
            </a:extLst>
          </p:cNvPr>
          <p:cNvGrpSpPr/>
          <p:nvPr/>
        </p:nvGrpSpPr>
        <p:grpSpPr>
          <a:xfrm>
            <a:off x="313436" y="6030646"/>
            <a:ext cx="3374364" cy="831747"/>
            <a:chOff x="595248" y="5423187"/>
            <a:chExt cx="3374364" cy="831747"/>
          </a:xfrm>
        </p:grpSpPr>
        <p:pic>
          <p:nvPicPr>
            <p:cNvPr id="6" name="Graphic 14" descr="Candle">
              <a:extLst>
                <a:ext uri="{FF2B5EF4-FFF2-40B4-BE49-F238E27FC236}">
                  <a16:creationId xmlns:a16="http://schemas.microsoft.com/office/drawing/2014/main" id="{CC9B8632-FA05-1446-BF28-64AF8A7552B9}"/>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248" y="5423187"/>
              <a:ext cx="789914" cy="710769"/>
            </a:xfrm>
            <a:prstGeom prst="rect">
              <a:avLst/>
            </a:prstGeom>
          </p:spPr>
        </p:pic>
        <p:sp>
          <p:nvSpPr>
            <p:cNvPr id="7" name="Subtitle 2">
              <a:extLst>
                <a:ext uri="{FF2B5EF4-FFF2-40B4-BE49-F238E27FC236}">
                  <a16:creationId xmlns:a16="http://schemas.microsoft.com/office/drawing/2014/main" id="{A8957E48-2F34-4A46-984C-D7FECC49445E}"/>
                </a:ext>
              </a:extLst>
            </p:cNvPr>
            <p:cNvSpPr txBox="1">
              <a:spLocks/>
            </p:cNvSpPr>
            <p:nvPr/>
          </p:nvSpPr>
          <p:spPr bwMode="auto">
            <a:xfrm>
              <a:off x="1385162" y="5684658"/>
              <a:ext cx="2584450" cy="5702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800" b="1" i="1">
                  <a:solidFill>
                    <a:srgbClr val="FF7F00"/>
                  </a:solidFill>
                  <a:latin typeface="Century Gothic"/>
                  <a:ea typeface="Verdana"/>
                  <a:cs typeface="Arial"/>
                </a:rPr>
                <a:t>Gather</a:t>
              </a:r>
              <a:endParaRPr kumimoji="0" lang="en-GB" altLang="en-US" sz="2800" b="1" i="0" u="none" strike="noStrike" kern="0" cap="none" spc="0" normalizeH="0" baseline="0" noProof="0">
                <a:ln>
                  <a:noFill/>
                </a:ln>
                <a:solidFill>
                  <a:srgbClr val="FF7F00"/>
                </a:solidFill>
                <a:effectLst/>
                <a:uLnTx/>
                <a:uFillTx/>
                <a:latin typeface="Century Gothic" panose="020B0502020202020204" pitchFamily="34" charset="0"/>
                <a:ea typeface="Verdana" panose="020B0604030504040204" pitchFamily="34" charset="0"/>
                <a:cs typeface="Arial" panose="020B0604020202020204" pitchFamily="34" charset="0"/>
              </a:endParaRPr>
            </a:p>
          </p:txBody>
        </p:sp>
      </p:grpSp>
      <p:sp>
        <p:nvSpPr>
          <p:cNvPr id="10" name="Subtitle 2">
            <a:extLst>
              <a:ext uri="{FF2B5EF4-FFF2-40B4-BE49-F238E27FC236}">
                <a16:creationId xmlns:a16="http://schemas.microsoft.com/office/drawing/2014/main" id="{48469EA3-C1FB-46AC-849A-3346F98B592B}"/>
              </a:ext>
            </a:extLst>
          </p:cNvPr>
          <p:cNvSpPr txBox="1">
            <a:spLocks/>
          </p:cNvSpPr>
          <p:nvPr/>
        </p:nvSpPr>
        <p:spPr>
          <a:xfrm>
            <a:off x="552375" y="2655743"/>
            <a:ext cx="4044141" cy="307091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en-GB" sz="3200">
                <a:solidFill>
                  <a:schemeClr val="tx1"/>
                </a:solidFill>
                <a:latin typeface="Century Gothic"/>
                <a:cs typeface="Times New Roman"/>
              </a:rPr>
              <a:t>How will you  follow Jesus this week?</a:t>
            </a:r>
            <a:endParaRPr lang="en-US">
              <a:solidFill>
                <a:schemeClr val="tx1"/>
              </a:solidFill>
              <a:latin typeface="Century Gothic"/>
            </a:endParaRPr>
          </a:p>
          <a:p>
            <a:pPr marL="0" indent="0">
              <a:buNone/>
            </a:pPr>
            <a:endParaRPr lang="en-US" sz="4000">
              <a:solidFill>
                <a:schemeClr val="tx1"/>
              </a:solidFill>
              <a:latin typeface="Century Gothic"/>
            </a:endParaRPr>
          </a:p>
        </p:txBody>
      </p:sp>
      <p:pic>
        <p:nvPicPr>
          <p:cNvPr id="3" name="Picture 2" descr="A group of people walking on a path&#10;&#10;AI-generated content may be incorrect.">
            <a:extLst>
              <a:ext uri="{FF2B5EF4-FFF2-40B4-BE49-F238E27FC236}">
                <a16:creationId xmlns:a16="http://schemas.microsoft.com/office/drawing/2014/main" id="{50C06DA4-26C4-F01E-CE63-C3CF036305F2}"/>
              </a:ext>
            </a:extLst>
          </p:cNvPr>
          <p:cNvPicPr>
            <a:picLocks noChangeAspect="1"/>
          </p:cNvPicPr>
          <p:nvPr/>
        </p:nvPicPr>
        <p:blipFill>
          <a:blip r:embed="rId5"/>
          <a:stretch>
            <a:fillRect/>
          </a:stretch>
        </p:blipFill>
        <p:spPr>
          <a:xfrm>
            <a:off x="4812468" y="1186721"/>
            <a:ext cx="7151557" cy="4821837"/>
          </a:xfrm>
          <a:prstGeom prst="rect">
            <a:avLst/>
          </a:prstGeom>
        </p:spPr>
      </p:pic>
    </p:spTree>
    <p:extLst>
      <p:ext uri="{BB962C8B-B14F-4D97-AF65-F5344CB8AC3E}">
        <p14:creationId xmlns:p14="http://schemas.microsoft.com/office/powerpoint/2010/main" val="3665926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307E97-9C4B-73CE-D2D6-AB073B06F0E9}"/>
              </a:ext>
            </a:extLst>
          </p:cNvPr>
          <p:cNvSpPr txBox="1"/>
          <p:nvPr/>
        </p:nvSpPr>
        <p:spPr>
          <a:xfrm>
            <a:off x="6791933" y="1665929"/>
            <a:ext cx="511394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entury Gothic"/>
                <a:cs typeface="Times New Roman"/>
              </a:rPr>
              <a:t>And is there anything that you’ve ever rushed into without thinking about it and then you weren’t able to finish or it went wrong? </a:t>
            </a:r>
            <a:endParaRPr lang="en-US">
              <a:latin typeface="Century Gothic"/>
              <a:cs typeface="Times New Roman"/>
            </a:endParaRPr>
          </a:p>
          <a:p>
            <a:endParaRPr lang="en-GB" sz="2400">
              <a:latin typeface="Century Gothic"/>
              <a:cs typeface="Times New Roman"/>
            </a:endParaRPr>
          </a:p>
          <a:p>
            <a:r>
              <a:rPr lang="en-GB" sz="2400">
                <a:latin typeface="Century Gothic"/>
                <a:cs typeface="Times New Roman"/>
              </a:rPr>
              <a:t>Perhaps you were asked to help your friends at school or to help around the house and you didn’t do as much as you could? </a:t>
            </a:r>
            <a:endParaRPr lang="en-US">
              <a:latin typeface="Century Gothic"/>
              <a:cs typeface="Times New Roman"/>
            </a:endParaRPr>
          </a:p>
        </p:txBody>
      </p:sp>
      <p:pic>
        <p:nvPicPr>
          <p:cNvPr id="3" name="Picture 2">
            <a:extLst>
              <a:ext uri="{FF2B5EF4-FFF2-40B4-BE49-F238E27FC236}">
                <a16:creationId xmlns:a16="http://schemas.microsoft.com/office/drawing/2014/main" id="{A074BEA3-0311-E0ED-E8EE-2B530C4D96BB}"/>
              </a:ext>
            </a:extLst>
          </p:cNvPr>
          <p:cNvPicPr>
            <a:picLocks noChangeAspect="1"/>
          </p:cNvPicPr>
          <p:nvPr/>
        </p:nvPicPr>
        <p:blipFill>
          <a:blip r:embed="rId3"/>
          <a:stretch>
            <a:fillRect/>
          </a:stretch>
        </p:blipFill>
        <p:spPr>
          <a:xfrm>
            <a:off x="301748" y="1299148"/>
            <a:ext cx="6231642" cy="4149871"/>
          </a:xfrm>
          <a:prstGeom prst="rect">
            <a:avLst/>
          </a:prstGeom>
        </p:spPr>
      </p:pic>
      <p:sp>
        <p:nvSpPr>
          <p:cNvPr id="4" name="TextBox 3">
            <a:extLst>
              <a:ext uri="{FF2B5EF4-FFF2-40B4-BE49-F238E27FC236}">
                <a16:creationId xmlns:a16="http://schemas.microsoft.com/office/drawing/2014/main" id="{18D2166A-0043-9095-6521-CA1AF4779248}"/>
              </a:ext>
            </a:extLst>
          </p:cNvPr>
          <p:cNvSpPr txBox="1"/>
          <p:nvPr/>
        </p:nvSpPr>
        <p:spPr>
          <a:xfrm>
            <a:off x="294807" y="5628736"/>
            <a:ext cx="116078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entury Gothic"/>
              </a:rPr>
              <a:t>How did you feel about that? And how do you think the person who asked you to help in the first place felt?</a:t>
            </a:r>
            <a:endParaRPr lang="en-US"/>
          </a:p>
        </p:txBody>
      </p:sp>
    </p:spTree>
    <p:extLst>
      <p:ext uri="{BB962C8B-B14F-4D97-AF65-F5344CB8AC3E}">
        <p14:creationId xmlns:p14="http://schemas.microsoft.com/office/powerpoint/2010/main" val="2568595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C4AF15-D94B-7F69-EFEC-EF57BA044E98}"/>
              </a:ext>
            </a:extLst>
          </p:cNvPr>
          <p:cNvSpPr txBox="1"/>
          <p:nvPr/>
        </p:nvSpPr>
        <p:spPr>
          <a:xfrm>
            <a:off x="5562827" y="1265041"/>
            <a:ext cx="638293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cs typeface="Times New Roman"/>
              </a:rPr>
              <a:t>Jesus is telling us that following him and being a disciple is something that we have to see through to the finish. We need to follow Jesus always and this isn’t always easy. </a:t>
            </a:r>
          </a:p>
          <a:p>
            <a:endParaRPr lang="en-US" sz="2400">
              <a:latin typeface="Century Gothic"/>
              <a:cs typeface="Times New Roman"/>
            </a:endParaRPr>
          </a:p>
          <a:p>
            <a:r>
              <a:rPr lang="en-US" sz="2400">
                <a:latin typeface="Century Gothic"/>
                <a:cs typeface="Times New Roman"/>
              </a:rPr>
              <a:t>Often, we can be distracted by other people or by thinking about what we want rather than about what Jesus wants for us.</a:t>
            </a:r>
          </a:p>
          <a:p>
            <a:endParaRPr lang="en-US" sz="2400">
              <a:latin typeface="Century Gothic"/>
              <a:cs typeface="Times New Roman"/>
            </a:endParaRPr>
          </a:p>
        </p:txBody>
      </p:sp>
      <p:pic>
        <p:nvPicPr>
          <p:cNvPr id="2" name="Picture 1" descr="A white arrow painted on a red surface&#10;&#10;AI-generated content may be incorrect.">
            <a:extLst>
              <a:ext uri="{FF2B5EF4-FFF2-40B4-BE49-F238E27FC236}">
                <a16:creationId xmlns:a16="http://schemas.microsoft.com/office/drawing/2014/main" id="{6B4319D4-851F-3AB6-4ECB-26A2767ADF14}"/>
              </a:ext>
            </a:extLst>
          </p:cNvPr>
          <p:cNvPicPr>
            <a:picLocks noChangeAspect="1"/>
          </p:cNvPicPr>
          <p:nvPr/>
        </p:nvPicPr>
        <p:blipFill>
          <a:blip r:embed="rId2"/>
          <a:stretch>
            <a:fillRect/>
          </a:stretch>
        </p:blipFill>
        <p:spPr>
          <a:xfrm>
            <a:off x="-1361606" y="1261673"/>
            <a:ext cx="6570689" cy="3697575"/>
          </a:xfrm>
          <a:prstGeom prst="rect">
            <a:avLst/>
          </a:prstGeom>
        </p:spPr>
      </p:pic>
      <p:sp>
        <p:nvSpPr>
          <p:cNvPr id="3" name="TextBox 2">
            <a:extLst>
              <a:ext uri="{FF2B5EF4-FFF2-40B4-BE49-F238E27FC236}">
                <a16:creationId xmlns:a16="http://schemas.microsoft.com/office/drawing/2014/main" id="{B29CF01E-D80F-3286-ED14-BC653A83D54D}"/>
              </a:ext>
            </a:extLst>
          </p:cNvPr>
          <p:cNvSpPr txBox="1"/>
          <p:nvPr/>
        </p:nvSpPr>
        <p:spPr>
          <a:xfrm>
            <a:off x="468682" y="5342981"/>
            <a:ext cx="11510844" cy="12185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rPr>
              <a:t>Throughout our lives as followers of Jesus we might have to choose to do what Jesus wants even if it means not always being popular. It is hard but God is with us all the way to help and guide us.</a:t>
            </a:r>
            <a:endParaRPr lang="en-US"/>
          </a:p>
        </p:txBody>
      </p:sp>
    </p:spTree>
    <p:extLst>
      <p:ext uri="{BB962C8B-B14F-4D97-AF65-F5344CB8AC3E}">
        <p14:creationId xmlns:p14="http://schemas.microsoft.com/office/powerpoint/2010/main" val="3086645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n old person&amp;#39;s hand&#10;&#10;AI-generated content may be incorrect.">
            <a:extLst>
              <a:ext uri="{FF2B5EF4-FFF2-40B4-BE49-F238E27FC236}">
                <a16:creationId xmlns:a16="http://schemas.microsoft.com/office/drawing/2014/main" id="{43F92294-B1CD-F778-1608-6822D6146457}"/>
              </a:ext>
            </a:extLst>
          </p:cNvPr>
          <p:cNvPicPr>
            <a:picLocks noChangeAspect="1"/>
          </p:cNvPicPr>
          <p:nvPr/>
        </p:nvPicPr>
        <p:blipFill>
          <a:blip r:embed="rId3"/>
          <a:srcRect r="12066"/>
          <a:stretch>
            <a:fillRect/>
          </a:stretch>
        </p:blipFill>
        <p:spPr>
          <a:xfrm>
            <a:off x="193623" y="1500969"/>
            <a:ext cx="7031025" cy="4534432"/>
          </a:xfrm>
          <a:prstGeom prst="rect">
            <a:avLst/>
          </a:prstGeom>
        </p:spPr>
      </p:pic>
      <p:sp>
        <p:nvSpPr>
          <p:cNvPr id="5" name="TextBox 4">
            <a:extLst>
              <a:ext uri="{FF2B5EF4-FFF2-40B4-BE49-F238E27FC236}">
                <a16:creationId xmlns:a16="http://schemas.microsoft.com/office/drawing/2014/main" id="{2681AC09-FEED-085F-BF48-52366811F473}"/>
              </a:ext>
            </a:extLst>
          </p:cNvPr>
          <p:cNvSpPr txBox="1"/>
          <p:nvPr/>
        </p:nvSpPr>
        <p:spPr>
          <a:xfrm>
            <a:off x="7411362" y="1712067"/>
            <a:ext cx="458046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38383C"/>
                </a:solidFill>
                <a:latin typeface="Century Gothic"/>
                <a:ea typeface="+mn-lt"/>
                <a:cs typeface="+mn-lt"/>
              </a:rPr>
              <a:t>With CAFOD's help, Viktoria, a cycle volunteer, delivers food to Larysa, an older resident of Kharkiv in Ukraine.</a:t>
            </a:r>
            <a:br>
              <a:rPr lang="en-US" sz="2400">
                <a:latin typeface="Century Gothic"/>
                <a:ea typeface="+mn-lt"/>
                <a:cs typeface="+mn-lt"/>
              </a:rPr>
            </a:br>
            <a:br>
              <a:rPr lang="en-US" sz="2400">
                <a:latin typeface="Century Gothic"/>
                <a:ea typeface="+mn-lt"/>
                <a:cs typeface="+mn-lt"/>
              </a:rPr>
            </a:br>
            <a:r>
              <a:rPr lang="en-US" sz="2400">
                <a:solidFill>
                  <a:srgbClr val="38383C"/>
                </a:solidFill>
                <a:latin typeface="Century Gothic"/>
                <a:ea typeface="+mn-lt"/>
                <a:cs typeface="+mn-lt"/>
              </a:rPr>
              <a:t>“I could easily get a job abroad, but I have many relatives here and I do not want to leave them without support,” says Viktoria.</a:t>
            </a:r>
            <a:br>
              <a:rPr lang="en-US" sz="2400">
                <a:latin typeface="Century Gothic"/>
                <a:ea typeface="+mn-lt"/>
                <a:cs typeface="+mn-lt"/>
              </a:rPr>
            </a:br>
            <a:br>
              <a:rPr lang="en-US" sz="2400">
                <a:latin typeface="Century Gothic"/>
                <a:ea typeface="+mn-lt"/>
                <a:cs typeface="+mn-lt"/>
              </a:rPr>
            </a:br>
            <a:endParaRPr lang="en-US" sz="2400">
              <a:solidFill>
                <a:srgbClr val="38383C"/>
              </a:solidFill>
              <a:latin typeface="Century Gothic"/>
              <a:cs typeface="Arial"/>
            </a:endParaRPr>
          </a:p>
        </p:txBody>
      </p:sp>
    </p:spTree>
    <p:extLst>
      <p:ext uri="{BB962C8B-B14F-4D97-AF65-F5344CB8AC3E}">
        <p14:creationId xmlns:p14="http://schemas.microsoft.com/office/powerpoint/2010/main" val="2762190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riding bicycles on a street&#10;&#10;AI-generated content may be incorrect.">
            <a:extLst>
              <a:ext uri="{FF2B5EF4-FFF2-40B4-BE49-F238E27FC236}">
                <a16:creationId xmlns:a16="http://schemas.microsoft.com/office/drawing/2014/main" id="{E4090700-BE02-20A7-C9D8-820588BF95AE}"/>
              </a:ext>
            </a:extLst>
          </p:cNvPr>
          <p:cNvPicPr>
            <a:picLocks noChangeAspect="1"/>
          </p:cNvPicPr>
          <p:nvPr/>
        </p:nvPicPr>
        <p:blipFill>
          <a:blip r:embed="rId3"/>
          <a:stretch>
            <a:fillRect/>
          </a:stretch>
        </p:blipFill>
        <p:spPr>
          <a:xfrm>
            <a:off x="-1167984" y="1527123"/>
            <a:ext cx="7719935" cy="4365886"/>
          </a:xfrm>
          <a:prstGeom prst="rect">
            <a:avLst/>
          </a:prstGeom>
        </p:spPr>
      </p:pic>
      <p:sp>
        <p:nvSpPr>
          <p:cNvPr id="5" name="TextBox 4">
            <a:extLst>
              <a:ext uri="{FF2B5EF4-FFF2-40B4-BE49-F238E27FC236}">
                <a16:creationId xmlns:a16="http://schemas.microsoft.com/office/drawing/2014/main" id="{7422CDC1-08A2-C06F-2161-EECC35CF861A}"/>
              </a:ext>
            </a:extLst>
          </p:cNvPr>
          <p:cNvSpPr txBox="1"/>
          <p:nvPr/>
        </p:nvSpPr>
        <p:spPr>
          <a:xfrm>
            <a:off x="6737350" y="1445938"/>
            <a:ext cx="510231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38383C"/>
                </a:solidFill>
                <a:latin typeface="Century Gothic"/>
              </a:rPr>
              <a:t>Before the war in Ukraine, Viktoria would regularly go to cycling races around Europe. </a:t>
            </a:r>
            <a:endParaRPr lang="en-US">
              <a:solidFill>
                <a:srgbClr val="000000"/>
              </a:solidFill>
              <a:latin typeface="Arial" panose="020B0604020202020204"/>
              <a:cs typeface="Arial" panose="020B0604020202020204"/>
            </a:endParaRPr>
          </a:p>
          <a:p>
            <a:endParaRPr lang="en-US" sz="2400">
              <a:solidFill>
                <a:srgbClr val="38383C"/>
              </a:solidFill>
              <a:latin typeface="Century Gothic"/>
            </a:endParaRPr>
          </a:p>
          <a:p>
            <a:r>
              <a:rPr lang="en-US" sz="2400">
                <a:solidFill>
                  <a:srgbClr val="38383C"/>
                </a:solidFill>
                <a:latin typeface="Century Gothic"/>
              </a:rPr>
              <a:t>Now, she cycles delivering food to older people and those with disabilities who cannot leave their homes.</a:t>
            </a:r>
          </a:p>
          <a:p>
            <a:endParaRPr lang="en-US" sz="2400">
              <a:solidFill>
                <a:srgbClr val="38383C"/>
              </a:solidFill>
              <a:latin typeface="Century Gothic"/>
              <a:cs typeface="Arial"/>
            </a:endParaRPr>
          </a:p>
          <a:p>
            <a:r>
              <a:rPr lang="en-US" sz="2400">
                <a:solidFill>
                  <a:srgbClr val="38383C"/>
                </a:solidFill>
                <a:latin typeface="Century Gothic"/>
                <a:cs typeface="Arial"/>
              </a:rPr>
              <a:t>This volunteering can be difficult, but Viktoria and her friends believe it is the right thing to do. </a:t>
            </a:r>
          </a:p>
        </p:txBody>
      </p:sp>
    </p:spTree>
    <p:extLst>
      <p:ext uri="{BB962C8B-B14F-4D97-AF65-F5344CB8AC3E}">
        <p14:creationId xmlns:p14="http://schemas.microsoft.com/office/powerpoint/2010/main" val="1265101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91F3DC-5F20-4447-BEFB-15F4218D3552}"/>
              </a:ext>
            </a:extLst>
          </p:cNvPr>
          <p:cNvSpPr/>
          <p:nvPr/>
        </p:nvSpPr>
        <p:spPr>
          <a:xfrm>
            <a:off x="0" y="899670"/>
            <a:ext cx="4490935" cy="59583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A birthday cake with lit candles&#10;&#10;Description automatically generated">
            <a:extLst>
              <a:ext uri="{FF2B5EF4-FFF2-40B4-BE49-F238E27FC236}">
                <a16:creationId xmlns:a16="http://schemas.microsoft.com/office/drawing/2014/main" id="{CA0AAEE6-744A-4AE9-8B5A-73FEE32EC0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7841" y="899670"/>
            <a:ext cx="10504159" cy="5958330"/>
          </a:xfrm>
          <a:prstGeom prst="rect">
            <a:avLst/>
          </a:prstGeom>
        </p:spPr>
      </p:pic>
      <p:sp>
        <p:nvSpPr>
          <p:cNvPr id="9" name="Rectangle 8">
            <a:extLst>
              <a:ext uri="{FF2B5EF4-FFF2-40B4-BE49-F238E27FC236}">
                <a16:creationId xmlns:a16="http://schemas.microsoft.com/office/drawing/2014/main" id="{D1CB4E1A-04A6-47BD-813D-C239004CF6E0}"/>
              </a:ext>
            </a:extLst>
          </p:cNvPr>
          <p:cNvSpPr/>
          <p:nvPr/>
        </p:nvSpPr>
        <p:spPr>
          <a:xfrm>
            <a:off x="411804" y="1084694"/>
            <a:ext cx="7691337" cy="1118127"/>
          </a:xfrm>
          <a:prstGeom prst="rect">
            <a:avLst/>
          </a:prstGeom>
        </p:spPr>
        <p:txBody>
          <a:bodyPr wrap="square">
            <a:spAutoFit/>
          </a:bodyPr>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4800" b="0" u="none" strike="noStrike" kern="1200" cap="none" spc="0" normalizeH="0" baseline="0" noProof="0">
                <a:ln>
                  <a:noFill/>
                </a:ln>
                <a:solidFill>
                  <a:prstClr val="white"/>
                </a:solidFill>
                <a:effectLst/>
                <a:uLnTx/>
                <a:uFillTx/>
                <a:latin typeface="Century Gothic" panose="020B0502020202020204" pitchFamily="34" charset="0"/>
                <a:cs typeface="Segoe UI" panose="020B0502040204020203" pitchFamily="34" charset="0"/>
              </a:rPr>
              <a:t>Let us pray…</a:t>
            </a:r>
          </a:p>
        </p:txBody>
      </p:sp>
    </p:spTree>
    <p:extLst>
      <p:ext uri="{BB962C8B-B14F-4D97-AF65-F5344CB8AC3E}">
        <p14:creationId xmlns:p14="http://schemas.microsoft.com/office/powerpoint/2010/main" val="299882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89BDF3-7F6F-4237-BE9C-35EAC1F4CF9E}"/>
              </a:ext>
            </a:extLst>
          </p:cNvPr>
          <p:cNvSpPr txBox="1"/>
          <p:nvPr/>
        </p:nvSpPr>
        <p:spPr>
          <a:xfrm>
            <a:off x="670142" y="1411814"/>
            <a:ext cx="11297276" cy="1292662"/>
          </a:xfrm>
          <a:prstGeom prst="rect">
            <a:avLst/>
          </a:prstGeom>
          <a:noFill/>
        </p:spPr>
        <p:txBody>
          <a:bodyPr wrap="square" lIns="91440" tIns="45720" rIns="91440" bIns="45720" rtlCol="0" anchor="t">
            <a:spAutoFit/>
          </a:bodyPr>
          <a:lstStyle/>
          <a:p>
            <a:r>
              <a:rPr lang="en-GB" sz="2600">
                <a:solidFill>
                  <a:schemeClr val="bg1"/>
                </a:solidFill>
                <a:effectLst/>
                <a:latin typeface="Century Gothic"/>
                <a:ea typeface="Calibri"/>
                <a:cs typeface="Times New Roman"/>
              </a:rPr>
              <a:t>We pray for </a:t>
            </a:r>
            <a:r>
              <a:rPr lang="en-GB" sz="2600">
                <a:solidFill>
                  <a:schemeClr val="bg1"/>
                </a:solidFill>
                <a:latin typeface="Century Gothic"/>
                <a:ea typeface="Calibri"/>
                <a:cs typeface="Times New Roman"/>
              </a:rPr>
              <a:t>the Church: that it may always work to share God’s love with all people, especially those who are poor, sick or ignored</a:t>
            </a:r>
            <a:r>
              <a:rPr lang="en-GB" sz="2600">
                <a:solidFill>
                  <a:schemeClr val="bg1"/>
                </a:solidFill>
                <a:effectLst/>
                <a:latin typeface="Century Gothic"/>
                <a:ea typeface="Calibri"/>
                <a:cs typeface="Times New Roman"/>
              </a:rPr>
              <a:t>. </a:t>
            </a:r>
            <a:endParaRPr lang="en-US">
              <a:solidFill>
                <a:schemeClr val="bg1"/>
              </a:solidFill>
              <a:latin typeface="Century Gothic"/>
              <a:ea typeface="Calibri"/>
              <a:cs typeface="Times New Roman"/>
            </a:endParaRPr>
          </a:p>
          <a:p>
            <a:r>
              <a:rPr lang="en-GB" sz="2600">
                <a:solidFill>
                  <a:schemeClr val="bg1"/>
                </a:solidFill>
                <a:effectLst/>
                <a:latin typeface="Century Gothic"/>
                <a:ea typeface="Calibri"/>
                <a:cs typeface="Times New Roman"/>
              </a:rPr>
              <a:t>Lord in your mercy…</a:t>
            </a:r>
            <a:endParaRPr lang="en-US">
              <a:solidFill>
                <a:schemeClr val="bg1"/>
              </a:solidFill>
              <a:latin typeface="Century Gothic"/>
            </a:endParaRPr>
          </a:p>
        </p:txBody>
      </p:sp>
      <p:pic>
        <p:nvPicPr>
          <p:cNvPr id="3" name="Picture 2">
            <a:extLst>
              <a:ext uri="{FF2B5EF4-FFF2-40B4-BE49-F238E27FC236}">
                <a16:creationId xmlns:a16="http://schemas.microsoft.com/office/drawing/2014/main" id="{41C9495D-EF41-9A47-86EC-CA8AC1536B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6377" y="3053895"/>
            <a:ext cx="2374900" cy="2997200"/>
          </a:xfrm>
          <a:prstGeom prst="rect">
            <a:avLst/>
          </a:prstGeom>
        </p:spPr>
      </p:pic>
      <p:sp>
        <p:nvSpPr>
          <p:cNvPr id="4" name="TextBox 3">
            <a:extLst>
              <a:ext uri="{FF2B5EF4-FFF2-40B4-BE49-F238E27FC236}">
                <a16:creationId xmlns:a16="http://schemas.microsoft.com/office/drawing/2014/main" id="{540D993E-6F7F-4AE1-D87B-90523BD82023}"/>
              </a:ext>
            </a:extLst>
          </p:cNvPr>
          <p:cNvSpPr txBox="1"/>
          <p:nvPr/>
        </p:nvSpPr>
        <p:spPr>
          <a:xfrm>
            <a:off x="3461892" y="2711249"/>
            <a:ext cx="8174966"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600">
                <a:solidFill>
                  <a:schemeClr val="bg1"/>
                </a:solidFill>
                <a:latin typeface="Century Gothic"/>
                <a:cs typeface="Times New Roman"/>
              </a:rPr>
              <a:t>We pray for leaders in our communities: that they may do their best to serve everyone that they meet, even when it is difficult or makes them unpopular. Lord, in your mercy…</a:t>
            </a:r>
          </a:p>
          <a:p>
            <a:endParaRPr lang="en-GB" sz="2600">
              <a:solidFill>
                <a:schemeClr val="bg1"/>
              </a:solidFill>
              <a:latin typeface="Century Gothic"/>
              <a:cs typeface="Times New Roman"/>
            </a:endParaRPr>
          </a:p>
        </p:txBody>
      </p:sp>
      <p:sp>
        <p:nvSpPr>
          <p:cNvPr id="2" name="TextBox 1">
            <a:extLst>
              <a:ext uri="{FF2B5EF4-FFF2-40B4-BE49-F238E27FC236}">
                <a16:creationId xmlns:a16="http://schemas.microsoft.com/office/drawing/2014/main" id="{6AACF361-F06A-EF85-10F4-477002D3A6AC}"/>
              </a:ext>
            </a:extLst>
          </p:cNvPr>
          <p:cNvSpPr txBox="1"/>
          <p:nvPr/>
        </p:nvSpPr>
        <p:spPr>
          <a:xfrm>
            <a:off x="3462111" y="4757127"/>
            <a:ext cx="8459980"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chemeClr val="bg1"/>
                </a:solidFill>
                <a:latin typeface="Century Gothic"/>
                <a:cs typeface="Times New Roman"/>
              </a:rPr>
              <a:t>We pray for our parish, family and friends: that we may be disciples together and support each other in all the challenges and difficulties we face. </a:t>
            </a:r>
            <a:endParaRPr lang="en-US">
              <a:solidFill>
                <a:schemeClr val="bg1"/>
              </a:solidFill>
              <a:latin typeface="Century Gothic"/>
              <a:cs typeface="Times New Roman"/>
            </a:endParaRPr>
          </a:p>
          <a:p>
            <a:r>
              <a:rPr lang="en-US" sz="2600">
                <a:solidFill>
                  <a:schemeClr val="bg1"/>
                </a:solidFill>
                <a:latin typeface="Century Gothic"/>
                <a:cs typeface="Times New Roman"/>
              </a:rPr>
              <a:t>Lord, in your mercy…</a:t>
            </a:r>
            <a:endParaRPr lang="en-US">
              <a:solidFill>
                <a:schemeClr val="bg1"/>
              </a:solidFill>
              <a:latin typeface="Century Gothic"/>
            </a:endParaRPr>
          </a:p>
        </p:txBody>
      </p:sp>
    </p:spTree>
    <p:extLst>
      <p:ext uri="{BB962C8B-B14F-4D97-AF65-F5344CB8AC3E}">
        <p14:creationId xmlns:p14="http://schemas.microsoft.com/office/powerpoint/2010/main" val="1053679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2F76BF-4D96-493A-90A8-CA78BD8231DE}"/>
              </a:ext>
            </a:extLst>
          </p:cNvPr>
          <p:cNvSpPr txBox="1"/>
          <p:nvPr/>
        </p:nvSpPr>
        <p:spPr>
          <a:xfrm>
            <a:off x="364972" y="1496009"/>
            <a:ext cx="11462056" cy="523220"/>
          </a:xfrm>
          <a:prstGeom prst="rect">
            <a:avLst/>
          </a:prstGeom>
          <a:noFill/>
        </p:spPr>
        <p:txBody>
          <a:bodyPr wrap="square" lIns="91440" tIns="45720" rIns="91440" bIns="45720" anchor="t">
            <a:spAutoFit/>
          </a:bodyPr>
          <a:lstStyle/>
          <a:p>
            <a:pPr fontAlgn="base"/>
            <a:endParaRPr lang="en-GB" sz="280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B2683F3-DB4E-144A-867C-37EA61BECE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9132" y="3434138"/>
            <a:ext cx="2513795" cy="3172490"/>
          </a:xfrm>
          <a:prstGeom prst="rect">
            <a:avLst/>
          </a:prstGeom>
        </p:spPr>
      </p:pic>
      <p:sp>
        <p:nvSpPr>
          <p:cNvPr id="8" name="TextBox 7">
            <a:extLst>
              <a:ext uri="{FF2B5EF4-FFF2-40B4-BE49-F238E27FC236}">
                <a16:creationId xmlns:a16="http://schemas.microsoft.com/office/drawing/2014/main" id="{15BD7F77-76DA-44B6-9AE2-DD0A91A749FE}"/>
              </a:ext>
            </a:extLst>
          </p:cNvPr>
          <p:cNvSpPr txBox="1"/>
          <p:nvPr/>
        </p:nvSpPr>
        <p:spPr>
          <a:xfrm>
            <a:off x="527497" y="1717786"/>
            <a:ext cx="11306145" cy="1723549"/>
          </a:xfrm>
          <a:prstGeom prst="rect">
            <a:avLst/>
          </a:prstGeom>
          <a:noFill/>
        </p:spPr>
        <p:txBody>
          <a:bodyPr wrap="square" lIns="91440" tIns="45720" rIns="91440" bIns="45720" anchor="t">
            <a:spAutoFit/>
          </a:bodyPr>
          <a:lstStyle/>
          <a:p>
            <a:r>
              <a:rPr lang="en-GB" sz="2600">
                <a:solidFill>
                  <a:schemeClr val="bg1"/>
                </a:solidFill>
                <a:latin typeface="Century Gothic"/>
                <a:cs typeface="Times New Roman"/>
              </a:rPr>
              <a:t>In this Jubilee Year, we pray that we may be signs of hope in our world through all that we do and how we treat one another. </a:t>
            </a:r>
            <a:endParaRPr lang="en-US" sz="2600">
              <a:solidFill>
                <a:schemeClr val="bg1"/>
              </a:solidFill>
              <a:latin typeface="Century Gothic"/>
              <a:cs typeface="Times New Roman"/>
            </a:endParaRPr>
          </a:p>
          <a:p>
            <a:r>
              <a:rPr lang="en-GB" sz="2600">
                <a:solidFill>
                  <a:schemeClr val="bg1"/>
                </a:solidFill>
                <a:latin typeface="Century Gothic"/>
                <a:cs typeface="Times New Roman"/>
              </a:rPr>
              <a:t>Lord, in your mercy…</a:t>
            </a:r>
            <a:endParaRPr lang="en-US" sz="2600">
              <a:solidFill>
                <a:schemeClr val="bg1"/>
              </a:solidFill>
              <a:latin typeface="Century Gothic"/>
            </a:endParaRPr>
          </a:p>
          <a:p>
            <a:endParaRPr lang="en-GB" sz="2800">
              <a:solidFill>
                <a:schemeClr val="bg1"/>
              </a:solidFill>
              <a:latin typeface="Century Gothic"/>
              <a:cs typeface="Times New Roman"/>
            </a:endParaRPr>
          </a:p>
        </p:txBody>
      </p:sp>
      <p:sp>
        <p:nvSpPr>
          <p:cNvPr id="2" name="TextBox 1">
            <a:extLst>
              <a:ext uri="{FF2B5EF4-FFF2-40B4-BE49-F238E27FC236}">
                <a16:creationId xmlns:a16="http://schemas.microsoft.com/office/drawing/2014/main" id="{E7A54B81-EA68-8D37-5D3B-84FD83FFF260}"/>
              </a:ext>
            </a:extLst>
          </p:cNvPr>
          <p:cNvSpPr txBox="1"/>
          <p:nvPr/>
        </p:nvSpPr>
        <p:spPr>
          <a:xfrm>
            <a:off x="3765910" y="3680604"/>
            <a:ext cx="8013452"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chemeClr val="bg1"/>
                </a:solidFill>
                <a:latin typeface="Century Gothic"/>
                <a:cs typeface="Times New Roman"/>
              </a:rPr>
              <a:t>Guiding Lord, </a:t>
            </a:r>
            <a:endParaRPr lang="en-US">
              <a:solidFill>
                <a:schemeClr val="bg1"/>
              </a:solidFill>
              <a:latin typeface="Century Gothic"/>
              <a:cs typeface="Times New Roman"/>
            </a:endParaRPr>
          </a:p>
          <a:p>
            <a:r>
              <a:rPr lang="en-US" sz="2600">
                <a:solidFill>
                  <a:schemeClr val="bg1"/>
                </a:solidFill>
                <a:latin typeface="Century Gothic"/>
                <a:cs typeface="Times New Roman"/>
              </a:rPr>
              <a:t>Give us courage to know you, to love you, to follow you always in how we treat others and care for our world. Amen.</a:t>
            </a:r>
            <a:endParaRPr lang="en-US">
              <a:solidFill>
                <a:schemeClr val="bg1"/>
              </a:solidFill>
              <a:latin typeface="Century Gothic"/>
            </a:endParaRPr>
          </a:p>
        </p:txBody>
      </p:sp>
    </p:spTree>
    <p:extLst>
      <p:ext uri="{BB962C8B-B14F-4D97-AF65-F5344CB8AC3E}">
        <p14:creationId xmlns:p14="http://schemas.microsoft.com/office/powerpoint/2010/main" val="3015573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870494" y="2023428"/>
            <a:ext cx="3699316" cy="3767460"/>
          </a:xfrm>
        </p:spPr>
        <p:txBody>
          <a:bodyPr vert="horz" lIns="91440" tIns="45720" rIns="91440" bIns="45720" rtlCol="0" anchor="t">
            <a:noAutofit/>
          </a:bodyPr>
          <a:lstStyle/>
          <a:p>
            <a:pPr marL="0" indent="0">
              <a:lnSpc>
                <a:spcPct val="120000"/>
              </a:lnSpc>
              <a:buNone/>
            </a:pPr>
            <a:r>
              <a:rPr lang="en-US" sz="2400">
                <a:solidFill>
                  <a:schemeClr val="tx1"/>
                </a:solidFill>
                <a:latin typeface="Century Gothic" panose="020B0502020202020204" pitchFamily="34" charset="0"/>
                <a:cs typeface="Segoe UI" panose="020B0502040204020203" pitchFamily="34" charset="0"/>
              </a:rPr>
              <a:t> </a:t>
            </a:r>
          </a:p>
          <a:p>
            <a:pPr marL="0" indent="0">
              <a:lnSpc>
                <a:spcPct val="120000"/>
              </a:lnSpc>
              <a:buNone/>
            </a:pPr>
            <a:endParaRPr lang="en-US" sz="2400">
              <a:solidFill>
                <a:schemeClr val="tx1"/>
              </a:solidFill>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11200">
              <a:latin typeface="Segoe UI" panose="020B0502040204020203" pitchFamily="34" charset="0"/>
              <a:cs typeface="Segoe UI" panose="020B0502040204020203" pitchFamily="34" charset="0"/>
            </a:endParaRPr>
          </a:p>
          <a:p>
            <a:pPr marL="0" indent="0">
              <a:lnSpc>
                <a:spcPct val="120000"/>
              </a:lnSpc>
              <a:buNone/>
            </a:pPr>
            <a:endParaRPr lang="en-GB" sz="11200">
              <a:latin typeface="Segoe UI" panose="020B0502040204020203" pitchFamily="34" charset="0"/>
              <a:cs typeface="Segoe UI" panose="020B0502040204020203" pitchFamily="34" charset="0"/>
            </a:endParaRPr>
          </a:p>
          <a:p>
            <a:pPr marL="0" indent="0">
              <a:lnSpc>
                <a:spcPct val="120000"/>
              </a:lnSpc>
              <a:buNone/>
            </a:pPr>
            <a:endParaRPr lang="en-GB" sz="11200">
              <a:latin typeface="Segoe UI" panose="020B0502040204020203" pitchFamily="34" charset="0"/>
              <a:cs typeface="Segoe UI" panose="020B0502040204020203" pitchFamily="34" charset="0"/>
            </a:endParaRPr>
          </a:p>
          <a:p>
            <a:pPr marL="0" indent="0">
              <a:lnSpc>
                <a:spcPct val="120000"/>
              </a:lnSpc>
              <a:buNone/>
            </a:pPr>
            <a:endParaRPr lang="en-GB" sz="3200" i="1">
              <a:effectLst/>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710053" y="5795314"/>
            <a:ext cx="1824434" cy="729895"/>
            <a:chOff x="318457" y="5627837"/>
            <a:chExt cx="182443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1000" y="5796412"/>
              <a:ext cx="1051891" cy="523220"/>
            </a:xfrm>
            <a:prstGeom prst="rect">
              <a:avLst/>
            </a:prstGeom>
          </p:spPr>
          <p:txBody>
            <a:bodyPr wrap="none" lIns="91440" tIns="45720" rIns="91440" bIns="45720" anchor="t">
              <a:spAutoFit/>
            </a:bodyPr>
            <a:lstStyle/>
            <a:p>
              <a:r>
                <a:rPr lang="en-GB" sz="2800" b="1" i="1">
                  <a:solidFill>
                    <a:srgbClr val="008DAE"/>
                  </a:solidFill>
                  <a:latin typeface="Century Gothic"/>
                  <a:ea typeface="Verdana"/>
                  <a:cs typeface="Arial"/>
                </a:rPr>
                <a:t>Send</a:t>
              </a:r>
              <a:endParaRPr lang="en-GB" sz="28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551057" y="1763775"/>
            <a:ext cx="6002817"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latin typeface="Century Gothic"/>
                <a:cs typeface="Times New Roman"/>
              </a:rPr>
              <a:t>How will you follow Jesus this week at home or in school? </a:t>
            </a:r>
            <a:endParaRPr lang="en-GB">
              <a:latin typeface="Arial" panose="020B0604020202020204"/>
              <a:cs typeface="Arial" panose="020B0604020202020204"/>
            </a:endParaRPr>
          </a:p>
          <a:p>
            <a:endParaRPr lang="en-GB" sz="3200">
              <a:latin typeface="Century Gothic"/>
              <a:cs typeface="Times New Roman"/>
            </a:endParaRPr>
          </a:p>
          <a:p>
            <a:r>
              <a:rPr lang="en-GB" sz="3200">
                <a:latin typeface="Century Gothic"/>
                <a:cs typeface="Times New Roman"/>
              </a:rPr>
              <a:t>Even if it is difficult, what one thing could you do that shows you follow him?</a:t>
            </a:r>
            <a:endParaRPr lang="en-GB">
              <a:cs typeface="Arial"/>
            </a:endParaRPr>
          </a:p>
          <a:p>
            <a:endParaRPr lang="en-GB" sz="3200">
              <a:latin typeface="Century Gothic"/>
              <a:cs typeface="Times New Roman"/>
            </a:endParaRPr>
          </a:p>
          <a:p>
            <a:endParaRPr lang="en-GB" sz="3200">
              <a:latin typeface="Century Gothic"/>
              <a:cs typeface="Times New Roman"/>
            </a:endParaRPr>
          </a:p>
        </p:txBody>
      </p:sp>
      <p:pic>
        <p:nvPicPr>
          <p:cNvPr id="3" name="Picture 2" descr="A bulletin board with posters and pictures&#10;&#10;AI-generated content may be incorrect.">
            <a:extLst>
              <a:ext uri="{FF2B5EF4-FFF2-40B4-BE49-F238E27FC236}">
                <a16:creationId xmlns:a16="http://schemas.microsoft.com/office/drawing/2014/main" id="{F97277A7-2F8B-FCDB-FD12-D2F6ABD19416}"/>
              </a:ext>
            </a:extLst>
          </p:cNvPr>
          <p:cNvPicPr>
            <a:picLocks noChangeAspect="1"/>
          </p:cNvPicPr>
          <p:nvPr/>
        </p:nvPicPr>
        <p:blipFill>
          <a:blip r:embed="rId5"/>
          <a:stretch>
            <a:fillRect/>
          </a:stretch>
        </p:blipFill>
        <p:spPr>
          <a:xfrm>
            <a:off x="6558197" y="-87443"/>
            <a:ext cx="4696918" cy="7032885"/>
          </a:xfrm>
          <a:prstGeom prst="rect">
            <a:avLst/>
          </a:prstGeom>
        </p:spPr>
      </p:pic>
    </p:spTree>
    <p:extLst>
      <p:ext uri="{BB962C8B-B14F-4D97-AF65-F5344CB8AC3E}">
        <p14:creationId xmlns:p14="http://schemas.microsoft.com/office/powerpoint/2010/main" val="2809459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466821" y="1545113"/>
            <a:ext cx="6086930" cy="4801314"/>
          </a:xfrm>
          <a:prstGeom prst="rect">
            <a:avLst/>
          </a:prstGeom>
          <a:noFill/>
        </p:spPr>
        <p:txBody>
          <a:bodyPr wrap="square" lIns="91440" tIns="45720" rIns="91440" bIns="45720" anchor="t">
            <a:spAutoFit/>
          </a:bodyPr>
          <a:lstStyle/>
          <a:p>
            <a:r>
              <a:rPr lang="en-GB" sz="1600" b="1" dirty="0">
                <a:latin typeface="Century Gothic"/>
              </a:rPr>
              <a:t>Activity suggestions</a:t>
            </a:r>
          </a:p>
          <a:p>
            <a:endParaRPr lang="en-GB" dirty="0">
              <a:latin typeface="Century Gothic"/>
              <a:cs typeface="Times New Roman"/>
            </a:endParaRPr>
          </a:p>
          <a:p>
            <a:r>
              <a:rPr lang="en-GB" sz="2000" dirty="0">
                <a:latin typeface="Century Gothic"/>
                <a:cs typeface="Times New Roman"/>
              </a:rPr>
              <a:t>Invite the children to colour in the accompanying illustration and to write or draw what they will do in the coming week to show that they are followers of Jesus.</a:t>
            </a:r>
          </a:p>
          <a:p>
            <a:endParaRPr lang="en-GB" sz="2000" dirty="0">
              <a:latin typeface="Century Gothic"/>
              <a:cs typeface="Times New Roman"/>
            </a:endParaRPr>
          </a:p>
          <a:p>
            <a:r>
              <a:rPr lang="en-GB" sz="2000" dirty="0">
                <a:latin typeface="Century Gothic"/>
                <a:cs typeface="Times New Roman"/>
              </a:rPr>
              <a:t>Join the </a:t>
            </a:r>
            <a:r>
              <a:rPr lang="en-GB" sz="2000" dirty="0">
                <a:latin typeface="Century Gothic"/>
                <a:cs typeface="Times New Roman"/>
                <a:hlinkClick r:id="rId3"/>
              </a:rPr>
              <a:t>primary national assembly </a:t>
            </a:r>
            <a:r>
              <a:rPr lang="en-GB" sz="2000" dirty="0">
                <a:latin typeface="Century Gothic"/>
                <a:cs typeface="Times New Roman"/>
              </a:rPr>
              <a:t>on Thursday 11 September at 9.30 to find out how to live out your Jubilee Pledge in this Season of Creation.</a:t>
            </a:r>
          </a:p>
          <a:p>
            <a:endParaRPr lang="en-GB" sz="2000" dirty="0">
              <a:latin typeface="Century Gothic"/>
              <a:cs typeface="Times New Roman"/>
            </a:endParaRPr>
          </a:p>
          <a:p>
            <a:r>
              <a:rPr lang="en-GB" sz="2000" dirty="0">
                <a:latin typeface="Century Gothic"/>
                <a:cs typeface="Times New Roman"/>
              </a:rPr>
              <a:t>Explore our </a:t>
            </a:r>
            <a:r>
              <a:rPr lang="en-GB" sz="2000" dirty="0">
                <a:latin typeface="Century Gothic"/>
                <a:cs typeface="Times New Roman"/>
                <a:hlinkClick r:id="rId4"/>
              </a:rPr>
              <a:t>autumn fundraising resources </a:t>
            </a:r>
            <a:r>
              <a:rPr lang="en-GB" sz="2000" dirty="0">
                <a:latin typeface="Century Gothic"/>
                <a:cs typeface="Times New Roman"/>
              </a:rPr>
              <a:t>and take action this term. </a:t>
            </a:r>
            <a:endParaRPr lang="en-GB" sz="2000" dirty="0">
              <a:latin typeface="Century Gothic"/>
            </a:endParaRPr>
          </a:p>
          <a:p>
            <a:endParaRPr lang="en-GB" dirty="0">
              <a:latin typeface="Century Gothic"/>
              <a:ea typeface="Times New Roman" panose="02020603050405020304" pitchFamily="18" charset="0"/>
              <a:cs typeface="Times New Roman"/>
            </a:endParaRPr>
          </a:p>
          <a:p>
            <a:endParaRPr lang="en-GB" dirty="0">
              <a:latin typeface="Century Gothic"/>
              <a:ea typeface="Times New Roman" panose="02020603050405020304" pitchFamily="18" charset="0"/>
              <a:cs typeface="Times New Roman"/>
            </a:endParaRPr>
          </a:p>
          <a:p>
            <a:endParaRPr lang="en-GB" sz="1600" dirty="0">
              <a:latin typeface="Century Gothic"/>
              <a:ea typeface="Times New Roman" panose="02020603050405020304" pitchFamily="18" charset="0"/>
              <a:cs typeface="Times New Roman"/>
            </a:endParaRPr>
          </a:p>
        </p:txBody>
      </p:sp>
      <p:pic>
        <p:nvPicPr>
          <p:cNvPr id="3" name="Picture 2" descr="A group of children holding a sign&#10;&#10;AI-generated content may be incorrect.">
            <a:extLst>
              <a:ext uri="{FF2B5EF4-FFF2-40B4-BE49-F238E27FC236}">
                <a16:creationId xmlns:a16="http://schemas.microsoft.com/office/drawing/2014/main" id="{1856586E-AB73-BB25-DFE5-C0C9E4594708}"/>
              </a:ext>
            </a:extLst>
          </p:cNvPr>
          <p:cNvPicPr>
            <a:picLocks noChangeAspect="1"/>
          </p:cNvPicPr>
          <p:nvPr/>
        </p:nvPicPr>
        <p:blipFill>
          <a:blip r:embed="rId5"/>
          <a:stretch>
            <a:fillRect/>
          </a:stretch>
        </p:blipFill>
        <p:spPr>
          <a:xfrm>
            <a:off x="7893186" y="1150455"/>
            <a:ext cx="4112959" cy="2894643"/>
          </a:xfrm>
          <a:prstGeom prst="rect">
            <a:avLst/>
          </a:prstGeom>
        </p:spPr>
      </p:pic>
      <p:pic>
        <p:nvPicPr>
          <p:cNvPr id="4" name="Picture 3" descr="A blue background with colorful lines and text&#10;&#10;AI-generated content may be incorrect.">
            <a:extLst>
              <a:ext uri="{FF2B5EF4-FFF2-40B4-BE49-F238E27FC236}">
                <a16:creationId xmlns:a16="http://schemas.microsoft.com/office/drawing/2014/main" id="{42412A93-1696-89EC-8E0C-9D38626DBD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8349" y="4277032"/>
            <a:ext cx="3362632" cy="1891481"/>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holding a sign&#10;&#10;AI-generated content may be incorrect.">
            <a:extLst>
              <a:ext uri="{FF2B5EF4-FFF2-40B4-BE49-F238E27FC236}">
                <a16:creationId xmlns:a16="http://schemas.microsoft.com/office/drawing/2014/main" id="{9C517C08-B3A1-BC0E-7282-75DD3FB1EA18}"/>
              </a:ext>
            </a:extLst>
          </p:cNvPr>
          <p:cNvPicPr>
            <a:picLocks noChangeAspect="1"/>
          </p:cNvPicPr>
          <p:nvPr/>
        </p:nvPicPr>
        <p:blipFill>
          <a:blip r:embed="rId3"/>
          <a:stretch>
            <a:fillRect/>
          </a:stretch>
        </p:blipFill>
        <p:spPr>
          <a:xfrm>
            <a:off x="2040536" y="1074295"/>
            <a:ext cx="8110928" cy="5783705"/>
          </a:xfrm>
          <a:prstGeom prst="rect">
            <a:avLst/>
          </a:prstGeom>
        </p:spPr>
      </p:pic>
    </p:spTree>
    <p:extLst>
      <p:ext uri="{BB962C8B-B14F-4D97-AF65-F5344CB8AC3E}">
        <p14:creationId xmlns:p14="http://schemas.microsoft.com/office/powerpoint/2010/main" val="1868636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BA8697F-6FCB-481B-AD0F-C217C505E145}"/>
              </a:ext>
            </a:extLst>
          </p:cNvPr>
          <p:cNvSpPr txBox="1"/>
          <p:nvPr/>
        </p:nvSpPr>
        <p:spPr>
          <a:xfrm>
            <a:off x="6626799" y="2020186"/>
            <a:ext cx="5230038" cy="3600986"/>
          </a:xfrm>
          <a:prstGeom prst="rect">
            <a:avLst/>
          </a:prstGeom>
          <a:noFill/>
        </p:spPr>
        <p:txBody>
          <a:bodyPr wrap="square" lIns="91440" tIns="45720" rIns="91440" bIns="45720" rtlCol="0" anchor="t">
            <a:spAutoFit/>
          </a:bodyPr>
          <a:lstStyle/>
          <a:p>
            <a:r>
              <a:rPr lang="en-GB" sz="3200">
                <a:latin typeface="Century Gothic"/>
                <a:ea typeface="Times New Roman" panose="02020603050405020304" pitchFamily="18" charset="0"/>
                <a:cs typeface="Times New Roman"/>
              </a:rPr>
              <a:t>Guiding Lord, </a:t>
            </a:r>
            <a:endParaRPr lang="en-US">
              <a:latin typeface="Century Gothic"/>
              <a:ea typeface="Times New Roman" panose="02020603050405020304" pitchFamily="18" charset="0"/>
              <a:cs typeface="Times New Roman"/>
            </a:endParaRPr>
          </a:p>
          <a:p>
            <a:r>
              <a:rPr lang="en-GB" sz="3200">
                <a:latin typeface="Century Gothic"/>
                <a:ea typeface="Times New Roman" panose="02020603050405020304" pitchFamily="18" charset="0"/>
                <a:cs typeface="Times New Roman"/>
              </a:rPr>
              <a:t>May we love you and follow you all the days of our lives. </a:t>
            </a:r>
            <a:endParaRPr lang="en-US">
              <a:latin typeface="Century Gothic"/>
              <a:ea typeface="Times New Roman" panose="02020603050405020304" pitchFamily="18" charset="0"/>
              <a:cs typeface="Times New Roman"/>
            </a:endParaRPr>
          </a:p>
          <a:p>
            <a:r>
              <a:rPr lang="en-GB" sz="3200">
                <a:effectLst/>
                <a:latin typeface="Century Gothic"/>
                <a:ea typeface="Times New Roman" panose="02020603050405020304" pitchFamily="18" charset="0"/>
                <a:cs typeface="Times New Roman"/>
              </a:rPr>
              <a:t>Amen.</a:t>
            </a:r>
            <a:endParaRPr lang="en-US">
              <a:latin typeface="Century Gothic"/>
            </a:endParaRPr>
          </a:p>
          <a:p>
            <a:pPr fontAlgn="base"/>
            <a:endParaRPr lang="en-GB" sz="3200">
              <a:effectLst/>
              <a:latin typeface="Century Gothic" panose="020B0502020202020204" pitchFamily="34" charset="0"/>
              <a:ea typeface="Calibri" panose="020F0502020204030204" pitchFamily="34" charset="0"/>
              <a:cs typeface="Times New Roman" panose="02020603050405020304" pitchFamily="18" charset="0"/>
            </a:endParaRPr>
          </a:p>
          <a:p>
            <a:endParaRPr lang="en-US" sz="3600">
              <a:latin typeface="Century Gothic" panose="020B0502020202020204" pitchFamily="34" charset="0"/>
              <a:ea typeface="+mn-lt"/>
              <a:cs typeface="+mn-lt"/>
            </a:endParaRPr>
          </a:p>
        </p:txBody>
      </p:sp>
      <p:pic>
        <p:nvPicPr>
          <p:cNvPr id="6" name="Picture 2">
            <a:extLst>
              <a:ext uri="{FF2B5EF4-FFF2-40B4-BE49-F238E27FC236}">
                <a16:creationId xmlns:a16="http://schemas.microsoft.com/office/drawing/2014/main" id="{87B10231-3F69-4259-9DA7-B5DC50F6A8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5407" y="949877"/>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393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B98FB-E588-306C-4AC3-2807CCDBA14F}"/>
              </a:ext>
            </a:extLst>
          </p:cNvPr>
          <p:cNvSpPr>
            <a:spLocks noGrp="1"/>
          </p:cNvSpPr>
          <p:nvPr>
            <p:ph type="title"/>
          </p:nvPr>
        </p:nvSpPr>
        <p:spPr>
          <a:xfrm>
            <a:off x="637200" y="1299600"/>
            <a:ext cx="10890000" cy="456279"/>
          </a:xfrm>
        </p:spPr>
        <p:txBody>
          <a:bodyPr/>
          <a:lstStyle/>
          <a:p>
            <a:r>
              <a:rPr lang="en-GB">
                <a:latin typeface="Arial Black"/>
              </a:rPr>
              <a:t>Autumn fundraising resources</a:t>
            </a:r>
            <a:endParaRPr lang="en-GB"/>
          </a:p>
        </p:txBody>
      </p:sp>
      <p:sp>
        <p:nvSpPr>
          <p:cNvPr id="3" name="Content Placeholder 2">
            <a:extLst>
              <a:ext uri="{FF2B5EF4-FFF2-40B4-BE49-F238E27FC236}">
                <a16:creationId xmlns:a16="http://schemas.microsoft.com/office/drawing/2014/main" id="{9D2CA397-8D4C-2B8D-4B46-F3957294EB56}"/>
              </a:ext>
            </a:extLst>
          </p:cNvPr>
          <p:cNvSpPr>
            <a:spLocks noGrp="1"/>
          </p:cNvSpPr>
          <p:nvPr>
            <p:ph idx="1"/>
          </p:nvPr>
        </p:nvSpPr>
        <p:spPr>
          <a:xfrm>
            <a:off x="637200" y="2278800"/>
            <a:ext cx="10890000" cy="400110"/>
          </a:xfrm>
        </p:spPr>
        <p:txBody>
          <a:bodyPr vert="horz" lIns="91440" tIns="45720" rIns="91440" bIns="45720" rtlCol="0" anchor="t">
            <a:spAutoFit/>
          </a:bodyPr>
          <a:lstStyle/>
          <a:p>
            <a:r>
              <a:rPr lang="en-GB">
                <a:cs typeface="Arial"/>
              </a:rPr>
              <a:t>Jo</a:t>
            </a:r>
            <a:endParaRPr lang="en-GB"/>
          </a:p>
        </p:txBody>
      </p:sp>
    </p:spTree>
    <p:extLst>
      <p:ext uri="{BB962C8B-B14F-4D97-AF65-F5344CB8AC3E}">
        <p14:creationId xmlns:p14="http://schemas.microsoft.com/office/powerpoint/2010/main" val="553813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3A8ED9-1869-E6E9-AF4D-A87A390B16F1}"/>
              </a:ext>
            </a:extLst>
          </p:cNvPr>
          <p:cNvSpPr>
            <a:spLocks noGrp="1"/>
          </p:cNvSpPr>
          <p:nvPr>
            <p:ph idx="1"/>
          </p:nvPr>
        </p:nvSpPr>
        <p:spPr>
          <a:xfrm>
            <a:off x="307584" y="991912"/>
            <a:ext cx="8111630" cy="6863417"/>
          </a:xfrm>
        </p:spPr>
        <p:txBody>
          <a:bodyPr vert="horz" wrap="square" lIns="91440" tIns="45720" rIns="91440" bIns="45720" rtlCol="0" anchor="t">
            <a:spAutoFit/>
          </a:bodyPr>
          <a:lstStyle/>
          <a:p>
            <a:pPr marL="0" indent="0">
              <a:spcBef>
                <a:spcPts val="0"/>
              </a:spcBef>
              <a:spcAft>
                <a:spcPts val="0"/>
              </a:spcAft>
              <a:buNone/>
            </a:pPr>
            <a:r>
              <a:rPr lang="en-GB" sz="2200" b="1">
                <a:solidFill>
                  <a:srgbClr val="000000"/>
                </a:solidFill>
                <a:latin typeface="Century Gothic"/>
                <a:cs typeface="Arial" panose="020B0604020202020204"/>
              </a:rPr>
              <a:t>It's not too late to make your Jubilee Pledge!</a:t>
            </a:r>
            <a:endParaRPr lang="en-US" sz="2200">
              <a:solidFill>
                <a:srgbClr val="000000"/>
              </a:solidFill>
              <a:latin typeface="Century Gothic"/>
              <a:cs typeface="Arial" panose="020B0604020202020204"/>
            </a:endParaRPr>
          </a:p>
          <a:p>
            <a:pPr marL="0" indent="0">
              <a:spcBef>
                <a:spcPts val="0"/>
              </a:spcBef>
              <a:spcAft>
                <a:spcPts val="0"/>
              </a:spcAft>
              <a:buNone/>
            </a:pPr>
            <a:endParaRPr lang="en-GB" sz="2400" b="1">
              <a:solidFill>
                <a:srgbClr val="000000"/>
              </a:solidFill>
              <a:latin typeface="Century Gothic"/>
              <a:cs typeface="Arial" panose="020B0604020202020204"/>
            </a:endParaRPr>
          </a:p>
          <a:p>
            <a:pPr marL="0" indent="0">
              <a:spcBef>
                <a:spcPts val="0"/>
              </a:spcBef>
              <a:spcAft>
                <a:spcPts val="0"/>
              </a:spcAft>
              <a:buNone/>
            </a:pPr>
            <a:r>
              <a:rPr lang="en-GB" sz="1800">
                <a:solidFill>
                  <a:srgbClr val="000000"/>
                </a:solidFill>
                <a:latin typeface="Century Gothic"/>
                <a:cs typeface="Arial" panose="020B0604020202020204"/>
              </a:rPr>
              <a:t>There's still time to make your Jubilee Pledge!</a:t>
            </a:r>
            <a:endParaRPr lang="en-GB"/>
          </a:p>
          <a:p>
            <a:pPr marL="0" indent="0">
              <a:spcBef>
                <a:spcPts val="0"/>
              </a:spcBef>
              <a:spcAft>
                <a:spcPts val="0"/>
              </a:spcAft>
              <a:buNone/>
            </a:pPr>
            <a:endParaRPr lang="en-GB" sz="1800">
              <a:solidFill>
                <a:srgbClr val="000000"/>
              </a:solidFill>
              <a:latin typeface="Century Gothic"/>
              <a:cs typeface="Arial" panose="020B0604020202020204"/>
            </a:endParaRPr>
          </a:p>
          <a:p>
            <a:pPr marL="0" indent="0">
              <a:spcBef>
                <a:spcPts val="0"/>
              </a:spcBef>
              <a:spcAft>
                <a:spcPts val="0"/>
              </a:spcAft>
              <a:buNone/>
            </a:pPr>
            <a:r>
              <a:rPr lang="en-US" sz="1800">
                <a:solidFill>
                  <a:srgbClr val="000000"/>
                </a:solidFill>
                <a:latin typeface="Century Gothic"/>
                <a:cs typeface="Arial" panose="020B0604020202020204"/>
              </a:rPr>
              <a:t>Many schools have made their Jubilee Pledge to live out Catholic Social Teaching. If you haven't made yours yet, it's not too late!</a:t>
            </a:r>
            <a:endParaRPr lang="en-US"/>
          </a:p>
          <a:p>
            <a:pPr marL="0" indent="0">
              <a:spcBef>
                <a:spcPts val="0"/>
              </a:spcBef>
              <a:spcAft>
                <a:spcPts val="0"/>
              </a:spcAft>
              <a:buNone/>
            </a:pPr>
            <a:endParaRPr lang="en-US" sz="1800">
              <a:solidFill>
                <a:srgbClr val="000000"/>
              </a:solidFill>
              <a:latin typeface="Century Gothic"/>
              <a:cs typeface="Arial" panose="020B0604020202020204"/>
            </a:endParaRPr>
          </a:p>
          <a:p>
            <a:pPr marL="0" indent="0">
              <a:spcBef>
                <a:spcPts val="0"/>
              </a:spcBef>
              <a:spcAft>
                <a:spcPts val="0"/>
              </a:spcAft>
              <a:buNone/>
            </a:pPr>
            <a:r>
              <a:rPr lang="en-US" sz="1800">
                <a:solidFill>
                  <a:srgbClr val="000000"/>
                </a:solidFill>
                <a:latin typeface="Century Gothic"/>
                <a:cs typeface="Arial" panose="020B0604020202020204"/>
              </a:rPr>
              <a:t>A better world needs all of us, and the Pledge will be a whole school, long-term commitment to building a fairer world. </a:t>
            </a:r>
          </a:p>
          <a:p>
            <a:pPr marL="0" indent="0">
              <a:spcBef>
                <a:spcPts val="0"/>
              </a:spcBef>
              <a:spcAft>
                <a:spcPts val="0"/>
              </a:spcAft>
              <a:buNone/>
            </a:pPr>
            <a:endParaRPr lang="en-US" sz="1800">
              <a:solidFill>
                <a:srgbClr val="000000"/>
              </a:solidFill>
              <a:latin typeface="Century Gothic"/>
              <a:cs typeface="Arial" panose="020B0604020202020204"/>
            </a:endParaRPr>
          </a:p>
          <a:p>
            <a:pPr marL="0" indent="0">
              <a:spcBef>
                <a:spcPts val="0"/>
              </a:spcBef>
              <a:spcAft>
                <a:spcPts val="0"/>
              </a:spcAft>
              <a:buNone/>
            </a:pPr>
            <a:r>
              <a:rPr lang="en-US" sz="1800">
                <a:solidFill>
                  <a:srgbClr val="000000"/>
                </a:solidFill>
                <a:latin typeface="Century Gothic"/>
                <a:cs typeface="Arial" panose="020B0604020202020204"/>
              </a:rPr>
              <a:t>Watch our films and download our resources to help you write your Pledge and plan your Pledge Day:</a:t>
            </a:r>
            <a:endParaRPr lang="en-US" sz="1800" b="1">
              <a:solidFill>
                <a:srgbClr val="000000"/>
              </a:solidFill>
              <a:latin typeface="Century Gothic"/>
              <a:cs typeface="Arial" panose="020B0604020202020204"/>
            </a:endParaRPr>
          </a:p>
          <a:p>
            <a:pPr marL="0" indent="0">
              <a:spcBef>
                <a:spcPts val="0"/>
              </a:spcBef>
              <a:spcAft>
                <a:spcPts val="0"/>
              </a:spcAft>
              <a:buNone/>
            </a:pPr>
            <a:r>
              <a:rPr lang="en-US" sz="1800">
                <a:solidFill>
                  <a:srgbClr val="000000"/>
                </a:solidFill>
                <a:latin typeface="Century Gothic"/>
                <a:ea typeface="+mn-lt"/>
                <a:cs typeface="+mn-lt"/>
                <a:hlinkClick r:id="rId2"/>
              </a:rPr>
              <a:t>Jubilee pledge for schools</a:t>
            </a:r>
            <a:endParaRPr lang="en-US">
              <a:latin typeface="Century Gothic"/>
              <a:ea typeface="+mn-lt"/>
              <a:cs typeface="+mn-lt"/>
            </a:endParaRPr>
          </a:p>
          <a:p>
            <a:pPr marL="0" indent="0">
              <a:spcBef>
                <a:spcPts val="0"/>
              </a:spcBef>
              <a:spcAft>
                <a:spcPts val="0"/>
              </a:spcAft>
              <a:buNone/>
            </a:pPr>
            <a:endParaRPr lang="en-US" sz="1800" b="1">
              <a:solidFill>
                <a:srgbClr val="000000"/>
              </a:solidFill>
              <a:latin typeface="Century Gothic"/>
              <a:cs typeface="Arial" panose="020B0604020202020204"/>
            </a:endParaRPr>
          </a:p>
          <a:p>
            <a:pPr marL="0" indent="0">
              <a:spcBef>
                <a:spcPts val="0"/>
              </a:spcBef>
              <a:spcAft>
                <a:spcPts val="0"/>
              </a:spcAft>
              <a:buNone/>
            </a:pPr>
            <a:r>
              <a:rPr lang="en-US" sz="1800">
                <a:solidFill>
                  <a:srgbClr val="000000"/>
                </a:solidFill>
                <a:latin typeface="Century Gothic"/>
                <a:cs typeface="Arial" panose="020B0604020202020204"/>
              </a:rPr>
              <a:t>The Jubilee Year is a landmark moment in the life of the global church. School communities are invited to join together as pilgrims of hope, pledging to work together for God’s kingdom of justice, peace and love. Find resources at: </a:t>
            </a:r>
          </a:p>
          <a:p>
            <a:pPr marL="0" indent="0">
              <a:spcBef>
                <a:spcPts val="0"/>
              </a:spcBef>
              <a:spcAft>
                <a:spcPts val="0"/>
              </a:spcAft>
              <a:buNone/>
            </a:pPr>
            <a:r>
              <a:rPr lang="en-US" sz="1800">
                <a:solidFill>
                  <a:srgbClr val="000000"/>
                </a:solidFill>
                <a:latin typeface="Century Gothic"/>
                <a:cs typeface="Arial" panose="020B0604020202020204"/>
                <a:hlinkClick r:id="rId3"/>
              </a:rPr>
              <a:t>Jubilee for schools 2025 – Pilgrims of Hope</a:t>
            </a:r>
            <a:endParaRPr lang="en-US" sz="1800">
              <a:solidFill>
                <a:srgbClr val="000000"/>
              </a:solidFill>
              <a:latin typeface="Century Gothic"/>
              <a:cs typeface="Arial" panose="020B0604020202020204"/>
            </a:endParaRPr>
          </a:p>
          <a:p>
            <a:pPr marL="0" indent="0">
              <a:spcBef>
                <a:spcPts val="0"/>
              </a:spcBef>
              <a:spcAft>
                <a:spcPts val="0"/>
              </a:spcAft>
              <a:buNone/>
            </a:pPr>
            <a:endParaRPr lang="en-US" sz="1800">
              <a:solidFill>
                <a:srgbClr val="000000"/>
              </a:solidFill>
              <a:latin typeface="Century Gothic"/>
              <a:cs typeface="Arial" panose="020B0604020202020204"/>
            </a:endParaRPr>
          </a:p>
          <a:p>
            <a:pPr marL="0" indent="0">
              <a:spcBef>
                <a:spcPts val="0"/>
              </a:spcBef>
              <a:spcAft>
                <a:spcPts val="0"/>
              </a:spcAft>
              <a:buNone/>
            </a:pPr>
            <a:endParaRPr lang="en-US" sz="1800">
              <a:solidFill>
                <a:srgbClr val="000000"/>
              </a:solidFill>
              <a:latin typeface="Century Gothic"/>
              <a:cs typeface="Arial" panose="020B0604020202020204"/>
            </a:endParaRPr>
          </a:p>
          <a:p>
            <a:pPr marL="0" indent="0">
              <a:spcBef>
                <a:spcPts val="0"/>
              </a:spcBef>
              <a:spcAft>
                <a:spcPts val="0"/>
              </a:spcAft>
              <a:buNone/>
            </a:pPr>
            <a:endParaRPr lang="en-US" sz="1600">
              <a:solidFill>
                <a:srgbClr val="000000"/>
              </a:solidFill>
              <a:latin typeface="Century Gothic"/>
              <a:cs typeface="Arial"/>
            </a:endParaRPr>
          </a:p>
          <a:p>
            <a:pPr marL="171450" indent="-171450">
              <a:spcBef>
                <a:spcPts val="0"/>
              </a:spcBef>
              <a:spcAft>
                <a:spcPts val="0"/>
              </a:spcAft>
              <a:buNone/>
            </a:pPr>
            <a:endParaRPr lang="en-GB" sz="1800">
              <a:solidFill>
                <a:srgbClr val="000000"/>
              </a:solidFill>
              <a:latin typeface="Century Gothic"/>
              <a:cs typeface="Arial"/>
            </a:endParaRPr>
          </a:p>
          <a:p>
            <a:pPr marL="0" indent="0">
              <a:spcBef>
                <a:spcPts val="0"/>
              </a:spcBef>
              <a:spcAft>
                <a:spcPts val="0"/>
              </a:spcAft>
              <a:buNone/>
            </a:pPr>
            <a:endParaRPr lang="en-US" sz="1800">
              <a:solidFill>
                <a:srgbClr val="000000"/>
              </a:solidFill>
              <a:latin typeface="Century Gothic"/>
              <a:cs typeface="Arial"/>
            </a:endParaRPr>
          </a:p>
        </p:txBody>
      </p:sp>
      <p:pic>
        <p:nvPicPr>
          <p:cNvPr id="5" name="Picture 4" descr="A logo with a cross and a boat&#10;&#10;Description automatically generated">
            <a:extLst>
              <a:ext uri="{FF2B5EF4-FFF2-40B4-BE49-F238E27FC236}">
                <a16:creationId xmlns:a16="http://schemas.microsoft.com/office/drawing/2014/main" id="{A7113F69-8C37-27E3-D142-E1B9D3FB5BD3}"/>
              </a:ext>
            </a:extLst>
          </p:cNvPr>
          <p:cNvPicPr>
            <a:picLocks noChangeAspect="1"/>
          </p:cNvPicPr>
          <p:nvPr/>
        </p:nvPicPr>
        <p:blipFill>
          <a:blip r:embed="rId4"/>
          <a:stretch>
            <a:fillRect/>
          </a:stretch>
        </p:blipFill>
        <p:spPr>
          <a:xfrm>
            <a:off x="7439305" y="2791"/>
            <a:ext cx="5168827" cy="7383025"/>
          </a:xfrm>
          <a:prstGeom prst="rect">
            <a:avLst/>
          </a:prstGeom>
        </p:spPr>
      </p:pic>
    </p:spTree>
    <p:extLst>
      <p:ext uri="{BB962C8B-B14F-4D97-AF65-F5344CB8AC3E}">
        <p14:creationId xmlns:p14="http://schemas.microsoft.com/office/powerpoint/2010/main" val="3386802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390363" y="1385503"/>
            <a:ext cx="11803341" cy="4855276"/>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7531569" y="214957"/>
            <a:ext cx="4654813" cy="461665"/>
          </a:xfrm>
          <a:prstGeom prst="rect">
            <a:avLst/>
          </a:prstGeom>
          <a:noFill/>
        </p:spPr>
        <p:txBody>
          <a:bodyPr wrap="square" lIns="91440" tIns="45720" rIns="91440" bIns="45720" rtlCol="0" anchor="t">
            <a:spAutoFit/>
          </a:bodyPr>
          <a:lstStyle/>
          <a:p>
            <a:r>
              <a:rPr lang="en-US" sz="2400" b="1">
                <a:latin typeface="Century Gothic"/>
                <a:cs typeface="Segoe UI"/>
              </a:rPr>
              <a:t>Gospel: Luke 14: 25-33</a:t>
            </a:r>
            <a:endParaRPr lang="en-US" sz="2400" b="1">
              <a:latin typeface="Century Gothic" panose="020B0502020202020204" pitchFamily="34" charset="0"/>
              <a:cs typeface="Segoe UI"/>
            </a:endParaRPr>
          </a:p>
        </p:txBody>
      </p:sp>
      <p:grpSp>
        <p:nvGrpSpPr>
          <p:cNvPr id="6" name="Group 5">
            <a:extLst>
              <a:ext uri="{FF2B5EF4-FFF2-40B4-BE49-F238E27FC236}">
                <a16:creationId xmlns:a16="http://schemas.microsoft.com/office/drawing/2014/main" id="{543B6994-2C10-6B42-8D44-5312D8E35403}"/>
              </a:ext>
            </a:extLst>
          </p:cNvPr>
          <p:cNvGrpSpPr/>
          <p:nvPr/>
        </p:nvGrpSpPr>
        <p:grpSpPr>
          <a:xfrm>
            <a:off x="9859189" y="5901020"/>
            <a:ext cx="7221092" cy="718457"/>
            <a:chOff x="344402" y="5655667"/>
            <a:chExt cx="7221092" cy="718457"/>
          </a:xfrm>
        </p:grpSpPr>
        <p:sp>
          <p:nvSpPr>
            <p:cNvPr id="7" name="Rectangle 6">
              <a:extLst>
                <a:ext uri="{FF2B5EF4-FFF2-40B4-BE49-F238E27FC236}">
                  <a16:creationId xmlns:a16="http://schemas.microsoft.com/office/drawing/2014/main" id="{0A072B9C-E184-0244-BB43-DBA58811F855}"/>
                </a:ext>
              </a:extLst>
            </p:cNvPr>
            <p:cNvSpPr/>
            <p:nvPr/>
          </p:nvSpPr>
          <p:spPr>
            <a:xfrm>
              <a:off x="1061635" y="5793752"/>
              <a:ext cx="6503859" cy="523220"/>
            </a:xfrm>
            <a:prstGeom prst="rect">
              <a:avLst/>
            </a:prstGeom>
          </p:spPr>
          <p:txBody>
            <a:bodyPr wrap="square" lIns="91440" tIns="45720" rIns="91440" bIns="45720" anchor="t">
              <a:spAutoFit/>
            </a:bodyPr>
            <a:lstStyle/>
            <a:p>
              <a:r>
                <a:rPr lang="en-GB" sz="2800" b="1" i="1">
                  <a:solidFill>
                    <a:srgbClr val="A1C60F"/>
                  </a:solidFill>
                  <a:latin typeface="Century Gothic"/>
                  <a:ea typeface="Times New Roman" panose="02020603050405020304" pitchFamily="18" charset="0"/>
                  <a:cs typeface="Arial"/>
                </a:rPr>
                <a:t>Word </a:t>
              </a:r>
              <a:endParaRPr lang="en-GB" sz="28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655667"/>
              <a:ext cx="717233" cy="718457"/>
            </a:xfrm>
            <a:prstGeom prst="rect">
              <a:avLst/>
            </a:prstGeom>
          </p:spPr>
        </p:pic>
      </p:grpSp>
      <p:sp>
        <p:nvSpPr>
          <p:cNvPr id="9" name="TextBox 8">
            <a:extLst>
              <a:ext uri="{FF2B5EF4-FFF2-40B4-BE49-F238E27FC236}">
                <a16:creationId xmlns:a16="http://schemas.microsoft.com/office/drawing/2014/main" id="{BC610C57-B7D8-4A07-8F6D-4C75DF40C943}"/>
              </a:ext>
            </a:extLst>
          </p:cNvPr>
          <p:cNvSpPr txBox="1"/>
          <p:nvPr/>
        </p:nvSpPr>
        <p:spPr>
          <a:xfrm>
            <a:off x="490945" y="1254603"/>
            <a:ext cx="11216742" cy="6417141"/>
          </a:xfrm>
          <a:prstGeom prst="rect">
            <a:avLst/>
          </a:prstGeom>
          <a:noFill/>
        </p:spPr>
        <p:txBody>
          <a:bodyPr wrap="square" lIns="91440" tIns="45720" rIns="91440" bIns="45720" anchor="t">
            <a:spAutoFit/>
          </a:bodyPr>
          <a:lstStyle/>
          <a:p>
            <a:r>
              <a:rPr lang="en-GB" sz="2000">
                <a:solidFill>
                  <a:srgbClr val="000000"/>
                </a:solidFill>
                <a:latin typeface="Century Gothic"/>
                <a:ea typeface="Times New Roman" panose="02020603050405020304" pitchFamily="18" charset="0"/>
                <a:cs typeface="Times New Roman"/>
              </a:rPr>
              <a:t>Once when large crowds of people were going along with Jesus</a:t>
            </a:r>
            <a:r>
              <a:rPr lang="en-GB" sz="2000">
                <a:solidFill>
                  <a:srgbClr val="000000"/>
                </a:solidFill>
                <a:latin typeface="Century Gothic"/>
                <a:cs typeface="Times New Roman"/>
              </a:rPr>
              <a:t>, </a:t>
            </a:r>
            <a:r>
              <a:rPr lang="en-GB" sz="2000">
                <a:solidFill>
                  <a:srgbClr val="000000"/>
                </a:solidFill>
                <a:latin typeface="Century Gothic"/>
                <a:ea typeface="Times New Roman" panose="02020603050405020304" pitchFamily="18" charset="0"/>
                <a:cs typeface="Times New Roman"/>
              </a:rPr>
              <a:t>he turned and said to them, “Those who come to me cannot be my disciples unless they love me more than they love father and mother, wife and children, brothers and sisters, and themselves as well. Those who do not carry their own cross and come after me cannot be my disciples.</a:t>
            </a:r>
            <a:endParaRPr lang="en-US" sz="2000">
              <a:latin typeface="Century Gothic"/>
            </a:endParaRPr>
          </a:p>
          <a:p>
            <a:endParaRPr lang="en-GB" sz="2000">
              <a:solidFill>
                <a:srgbClr val="000000"/>
              </a:solidFill>
              <a:latin typeface="Century Gothic"/>
              <a:ea typeface="Times New Roman" panose="02020603050405020304" pitchFamily="18" charset="0"/>
              <a:cs typeface="Times New Roman"/>
            </a:endParaRPr>
          </a:p>
          <a:p>
            <a:r>
              <a:rPr lang="en-GB" sz="2000">
                <a:solidFill>
                  <a:srgbClr val="000000"/>
                </a:solidFill>
                <a:latin typeface="Century Gothic"/>
                <a:ea typeface="Times New Roman" panose="02020603050405020304" pitchFamily="18" charset="0"/>
                <a:cs typeface="Times New Roman"/>
              </a:rPr>
              <a:t>“If one of you is planning to build a tower, you sit down first and work out what it will cost, to see if you have enough money to finish the job. If you don’t, you will not be able to finish the tower after laying the foundation; and all who see what happened will laugh at you. ‘This man began to build but can’t finish the job!’ they will say.</a:t>
            </a:r>
            <a:endParaRPr lang="en-GB" sz="2000">
              <a:latin typeface="Century Gothic"/>
            </a:endParaRPr>
          </a:p>
          <a:p>
            <a:endParaRPr lang="en-GB" sz="2000">
              <a:solidFill>
                <a:srgbClr val="000000"/>
              </a:solidFill>
              <a:latin typeface="Century Gothic"/>
              <a:ea typeface="Times New Roman" panose="02020603050405020304" pitchFamily="18" charset="0"/>
              <a:cs typeface="Times New Roman"/>
            </a:endParaRPr>
          </a:p>
          <a:p>
            <a:r>
              <a:rPr lang="en-GB" sz="2000">
                <a:solidFill>
                  <a:srgbClr val="000000"/>
                </a:solidFill>
                <a:latin typeface="Century Gothic"/>
                <a:ea typeface="Times New Roman" panose="02020603050405020304" pitchFamily="18" charset="0"/>
                <a:cs typeface="Times New Roman"/>
              </a:rPr>
              <a:t>“If a king goes out with 10,000 men to fight another king who comes against him with 20,000 men, he will sit down first and decide if he is strong enough to face that other king.</a:t>
            </a:r>
            <a:endParaRPr lang="en-GB" sz="2000">
              <a:latin typeface="Century Gothic"/>
            </a:endParaRPr>
          </a:p>
          <a:p>
            <a:r>
              <a:rPr lang="en-GB" sz="2000">
                <a:solidFill>
                  <a:srgbClr val="000000"/>
                </a:solidFill>
                <a:latin typeface="Century Gothic"/>
                <a:ea typeface="Times New Roman" panose="02020603050405020304" pitchFamily="18" charset="0"/>
                <a:cs typeface="Times New Roman"/>
              </a:rPr>
              <a:t>If he isn’t, he will send messengers to meet the other king, to ask for terms of peace while he is still a long way off. In the same way,” concluded Jesus, “none of you can be my disciple unless you give up everything you have.”</a:t>
            </a:r>
            <a:endParaRPr lang="en-GB">
              <a:latin typeface="Century Gothic"/>
            </a:endParaRPr>
          </a:p>
          <a:p>
            <a:endParaRPr lang="en-GB" sz="2000">
              <a:latin typeface="Century Gothic"/>
              <a:cs typeface="Times New Roman"/>
            </a:endParaRPr>
          </a:p>
          <a:p>
            <a:endParaRPr lang="en-GB">
              <a:solidFill>
                <a:srgbClr val="000000"/>
              </a:solidFill>
              <a:latin typeface="Century Gothic"/>
              <a:ea typeface="Times New Roman" panose="02020603050405020304" pitchFamily="18" charset="0"/>
              <a:cs typeface="Times New Roman"/>
            </a:endParaRPr>
          </a:p>
          <a:p>
            <a:endParaRPr lang="en-GB">
              <a:solidFill>
                <a:srgbClr val="000000"/>
              </a:solidFill>
              <a:latin typeface="Century Gothic"/>
              <a:ea typeface="Times New Roman" panose="02020603050405020304" pitchFamily="18" charset="0"/>
              <a:cs typeface="Times New Roman"/>
            </a:endParaRPr>
          </a:p>
          <a:p>
            <a:endParaRPr lang="en-GB">
              <a:solidFill>
                <a:srgbClr val="000000"/>
              </a:solidFill>
              <a:latin typeface="Century Gothic"/>
              <a:ea typeface="Times New Roman" panose="02020603050405020304" pitchFamily="18" charset="0"/>
              <a:cs typeface="Times New Roman"/>
            </a:endParaRPr>
          </a:p>
          <a:p>
            <a:endParaRPr lang="en-GB">
              <a:latin typeface="Century Gothic"/>
              <a:cs typeface="Times New Roman"/>
            </a:endParaRPr>
          </a:p>
          <a:p>
            <a:endParaRPr lang="en-GB" sz="1900">
              <a:solidFill>
                <a:srgbClr val="000000"/>
              </a:solidFill>
              <a:latin typeface="Century Gothic" panose="020B0502020202020204" pitchFamily="34" charset="0"/>
              <a:ea typeface="Times New Roman" panose="02020603050405020304" pitchFamily="18" charset="0"/>
              <a:cs typeface="Times New Roman"/>
            </a:endParaRPr>
          </a:p>
        </p:txBody>
      </p:sp>
    </p:spTree>
    <p:extLst>
      <p:ext uri="{BB962C8B-B14F-4D97-AF65-F5344CB8AC3E}">
        <p14:creationId xmlns:p14="http://schemas.microsoft.com/office/powerpoint/2010/main" val="2488780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617342" y="1746920"/>
            <a:ext cx="7673218" cy="1107996"/>
          </a:xfrm>
        </p:spPr>
        <p:txBody>
          <a:bodyPr vert="horz" wrap="square" lIns="91440" tIns="45720" rIns="91440" bIns="45720" rtlCol="0" anchor="t">
            <a:spAutoFit/>
          </a:bodyPr>
          <a:lstStyle/>
          <a:p>
            <a:pPr marL="0" indent="0">
              <a:buNone/>
            </a:pPr>
            <a:endParaRPr lang="en-GB" sz="2800">
              <a:solidFill>
                <a:schemeClr val="tx1"/>
              </a:solidFill>
              <a:latin typeface="Century Gothic" panose="020B0502020202020204" pitchFamily="34" charset="0"/>
            </a:endParaRPr>
          </a:p>
          <a:p>
            <a:pPr algn="just">
              <a:buNone/>
            </a:pPr>
            <a:endParaRPr lang="en-US" sz="2800">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9418788" y="5990454"/>
            <a:ext cx="3440070" cy="672205"/>
            <a:chOff x="263250" y="5650540"/>
            <a:chExt cx="3832500" cy="717055"/>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5"/>
              <a:ext cx="3095785" cy="558130"/>
            </a:xfrm>
            <a:prstGeom prst="rect">
              <a:avLst/>
            </a:prstGeom>
          </p:spPr>
          <p:txBody>
            <a:bodyPr wrap="square" lIns="91440" tIns="45720" rIns="91440" bIns="45720" anchor="t">
              <a:spAutoFit/>
            </a:bodyPr>
            <a:lstStyle/>
            <a:p>
              <a:r>
                <a:rPr lang="en-GB" sz="2800" b="1" i="1">
                  <a:solidFill>
                    <a:srgbClr val="C51B8A"/>
                  </a:solidFill>
                  <a:latin typeface="Century Gothic"/>
                  <a:cs typeface="Arial"/>
                </a:rPr>
                <a:t>Respond</a:t>
              </a:r>
              <a:endParaRPr lang="en-GB" sz="28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379538" y="1055375"/>
            <a:ext cx="11432924" cy="5262979"/>
          </a:xfrm>
          <a:prstGeom prst="rect">
            <a:avLst/>
          </a:prstGeom>
        </p:spPr>
        <p:txBody>
          <a:bodyPr wrap="square">
            <a:spAutoFit/>
          </a:bodyPr>
          <a:lstStyle/>
          <a:p>
            <a:endParaRPr lang="en-US" sz="2800">
              <a:latin typeface="Century Gothic" panose="020B0502020202020204" pitchFamily="34" charset="0"/>
            </a:endParaRPr>
          </a:p>
          <a:p>
            <a:endParaRPr lang="en-GB" sz="2800">
              <a:latin typeface="Century Gothic" panose="020B0502020202020204" pitchFamily="34" charset="0"/>
            </a:endParaRPr>
          </a:p>
          <a:p>
            <a:endParaRPr lang="en-GB" sz="2800">
              <a:latin typeface="Century Gothic" panose="020B0502020202020204" pitchFamily="34" charset="0"/>
            </a:endParaRPr>
          </a:p>
          <a:p>
            <a:endParaRPr lang="en-GB" sz="2800">
              <a:latin typeface="Century Gothic" panose="020B0502020202020204" pitchFamily="34" charset="0"/>
            </a:endParaRPr>
          </a:p>
          <a:p>
            <a:endParaRPr lang="en-GB" sz="2800">
              <a:latin typeface="Century Gothic" panose="020B0502020202020204" pitchFamily="34" charset="0"/>
            </a:endParaRPr>
          </a:p>
          <a:p>
            <a:endParaRPr lang="en-GB" sz="2800">
              <a:latin typeface="Century Gothic" panose="020B0502020202020204" pitchFamily="34" charset="0"/>
            </a:endParaRPr>
          </a:p>
          <a:p>
            <a:r>
              <a:rPr lang="en-GB" sz="2800">
                <a:latin typeface="Century Gothic" panose="020B0502020202020204" pitchFamily="34" charset="0"/>
              </a:rPr>
              <a:t> </a:t>
            </a:r>
          </a:p>
          <a:p>
            <a:endParaRPr lang="en-US" sz="2800">
              <a:latin typeface="Century Gothic" panose="020B0502020202020204" pitchFamily="34" charset="0"/>
            </a:endParaRPr>
          </a:p>
          <a:p>
            <a:endParaRPr lang="en-US" sz="2800">
              <a:latin typeface="Century Gothic" panose="020B0502020202020204" pitchFamily="34" charset="0"/>
            </a:endParaRPr>
          </a:p>
          <a:p>
            <a:endParaRPr lang="en-US" sz="2800">
              <a:latin typeface="Century Gothic" panose="020B0502020202020204" pitchFamily="34" charset="0"/>
            </a:endParaRPr>
          </a:p>
          <a:p>
            <a:endParaRPr lang="en-US" sz="2800">
              <a:latin typeface="Century Gothic" panose="020B0502020202020204" pitchFamily="34" charset="0"/>
            </a:endParaRPr>
          </a:p>
          <a:p>
            <a:endParaRPr lang="en-GB" sz="28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5367190" y="1766523"/>
            <a:ext cx="6806620" cy="461665"/>
          </a:xfrm>
          <a:prstGeom prst="rect">
            <a:avLst/>
          </a:prstGeom>
          <a:noFill/>
        </p:spPr>
        <p:txBody>
          <a:bodyPr wrap="square" lIns="91440" tIns="45720" rIns="91440" bIns="45720" rtlCol="0" anchor="t">
            <a:spAutoFit/>
          </a:bodyPr>
          <a:lstStyle/>
          <a:p>
            <a:endParaRPr lang="en-GB" sz="2400">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207059" y="1050663"/>
            <a:ext cx="117856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latin typeface="Century Gothic"/>
              </a:rPr>
              <a:t>What do you remember from the Gospel reading? </a:t>
            </a:r>
            <a:endParaRPr lang="en-US">
              <a:cs typeface="Arial"/>
            </a:endParaRPr>
          </a:p>
        </p:txBody>
      </p:sp>
      <p:sp>
        <p:nvSpPr>
          <p:cNvPr id="11" name="TextBox 10">
            <a:extLst>
              <a:ext uri="{FF2B5EF4-FFF2-40B4-BE49-F238E27FC236}">
                <a16:creationId xmlns:a16="http://schemas.microsoft.com/office/drawing/2014/main" id="{7EE7F754-877B-619F-8FB9-4D482DF54D7D}"/>
              </a:ext>
            </a:extLst>
          </p:cNvPr>
          <p:cNvSpPr txBox="1"/>
          <p:nvPr/>
        </p:nvSpPr>
        <p:spPr>
          <a:xfrm>
            <a:off x="4943893" y="1914106"/>
            <a:ext cx="594551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cs typeface="Times New Roman"/>
              </a:rPr>
              <a:t>Jesus tells the crowds two short stories to explain what being a disciple means, and to show us that if we want to follow him, we must give up everything.</a:t>
            </a:r>
            <a:endParaRPr lang="en-US" sz="2400">
              <a:latin typeface="Century Gothic"/>
            </a:endParaRPr>
          </a:p>
          <a:p>
            <a:endParaRPr lang="en-US" sz="2400">
              <a:latin typeface="Century Gothic"/>
              <a:cs typeface="Times New Roman"/>
            </a:endParaRPr>
          </a:p>
          <a:p>
            <a:r>
              <a:rPr lang="en-US" sz="2400">
                <a:latin typeface="Century Gothic"/>
                <a:cs typeface="Times New Roman"/>
              </a:rPr>
              <a:t>What do you think “giving up everything” means? I think it means that we need to try to see that Jesus is the most important person in our lives.</a:t>
            </a:r>
            <a:endParaRPr lang="en-US" sz="2400">
              <a:latin typeface="Century Gothic"/>
            </a:endParaRPr>
          </a:p>
          <a:p>
            <a:endParaRPr lang="en-US" sz="2400">
              <a:latin typeface="Century Gothic"/>
              <a:cs typeface="Times New Roman"/>
            </a:endParaRPr>
          </a:p>
          <a:p>
            <a:endParaRPr lang="en-US" sz="2400">
              <a:latin typeface="Century Gothic"/>
              <a:cs typeface="Times New Roman"/>
            </a:endParaRPr>
          </a:p>
        </p:txBody>
      </p:sp>
      <p:pic>
        <p:nvPicPr>
          <p:cNvPr id="9" name="Picture 8">
            <a:extLst>
              <a:ext uri="{FF2B5EF4-FFF2-40B4-BE49-F238E27FC236}">
                <a16:creationId xmlns:a16="http://schemas.microsoft.com/office/drawing/2014/main" id="{EA8B48B5-283D-9CDA-9736-ACD59A065887}"/>
              </a:ext>
            </a:extLst>
          </p:cNvPr>
          <p:cNvPicPr>
            <a:picLocks noChangeAspect="1"/>
          </p:cNvPicPr>
          <p:nvPr/>
        </p:nvPicPr>
        <p:blipFill>
          <a:blip r:embed="rId5"/>
          <a:stretch>
            <a:fillRect/>
          </a:stretch>
        </p:blipFill>
        <p:spPr>
          <a:xfrm>
            <a:off x="1365848" y="1768416"/>
            <a:ext cx="3378680" cy="4816417"/>
          </a:xfrm>
          <a:prstGeom prst="rect">
            <a:avLst/>
          </a:prstGeom>
        </p:spPr>
      </p:pic>
    </p:spTree>
    <p:extLst>
      <p:ext uri="{BB962C8B-B14F-4D97-AF65-F5344CB8AC3E}">
        <p14:creationId xmlns:p14="http://schemas.microsoft.com/office/powerpoint/2010/main" val="43464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562922-A73F-572E-052F-F3FCBAA911B6}"/>
              </a:ext>
            </a:extLst>
          </p:cNvPr>
          <p:cNvSpPr txBox="1"/>
          <p:nvPr/>
        </p:nvSpPr>
        <p:spPr>
          <a:xfrm>
            <a:off x="315964" y="1352058"/>
            <a:ext cx="4843811"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cs typeface="Times New Roman"/>
              </a:rPr>
              <a:t>We must also “carry our cross” which means accepting the things we find difficult in our lives and asking for God’s help in these difficult things.</a:t>
            </a:r>
          </a:p>
          <a:p>
            <a:endParaRPr lang="en-US" sz="2400">
              <a:latin typeface="Century Gothic"/>
              <a:cs typeface="Times New Roman"/>
            </a:endParaRPr>
          </a:p>
          <a:p>
            <a:r>
              <a:rPr lang="en-US" sz="2400">
                <a:latin typeface="Century Gothic"/>
                <a:cs typeface="Times New Roman"/>
              </a:rPr>
              <a:t>These difficult things might be people we find it hard to get on with, lessons in school that we find boring, or wanting something we can’t have. </a:t>
            </a:r>
            <a:endParaRPr lang="en-US">
              <a:latin typeface="Century Gothic"/>
              <a:cs typeface="Times New Roman"/>
            </a:endParaRPr>
          </a:p>
        </p:txBody>
      </p:sp>
      <p:pic>
        <p:nvPicPr>
          <p:cNvPr id="2" name="Picture 1" descr="A child sitting on a couch&#10;&#10;AI-generated content may be incorrect.">
            <a:extLst>
              <a:ext uri="{FF2B5EF4-FFF2-40B4-BE49-F238E27FC236}">
                <a16:creationId xmlns:a16="http://schemas.microsoft.com/office/drawing/2014/main" id="{794247D7-75F0-7450-28CA-B45FBEA779F2}"/>
              </a:ext>
            </a:extLst>
          </p:cNvPr>
          <p:cNvPicPr>
            <a:picLocks noChangeAspect="1"/>
          </p:cNvPicPr>
          <p:nvPr/>
        </p:nvPicPr>
        <p:blipFill>
          <a:blip r:embed="rId3"/>
          <a:stretch>
            <a:fillRect/>
          </a:stretch>
        </p:blipFill>
        <p:spPr>
          <a:xfrm>
            <a:off x="5476305" y="1346745"/>
            <a:ext cx="6021352" cy="3961376"/>
          </a:xfrm>
          <a:prstGeom prst="rect">
            <a:avLst/>
          </a:prstGeom>
        </p:spPr>
      </p:pic>
      <p:sp>
        <p:nvSpPr>
          <p:cNvPr id="3" name="TextBox 2">
            <a:extLst>
              <a:ext uri="{FF2B5EF4-FFF2-40B4-BE49-F238E27FC236}">
                <a16:creationId xmlns:a16="http://schemas.microsoft.com/office/drawing/2014/main" id="{69383FCC-1551-AF47-681F-7EE67AC3A09D}"/>
              </a:ext>
            </a:extLst>
          </p:cNvPr>
          <p:cNvSpPr txBox="1"/>
          <p:nvPr/>
        </p:nvSpPr>
        <p:spPr>
          <a:xfrm>
            <a:off x="310550" y="5796715"/>
            <a:ext cx="11470258" cy="8635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rPr>
              <a:t>It might be not having enough to eat or even living somewhere where there is violence.</a:t>
            </a:r>
            <a:endParaRPr lang="en-US"/>
          </a:p>
        </p:txBody>
      </p:sp>
    </p:spTree>
    <p:extLst>
      <p:ext uri="{BB962C8B-B14F-4D97-AF65-F5344CB8AC3E}">
        <p14:creationId xmlns:p14="http://schemas.microsoft.com/office/powerpoint/2010/main" val="3069093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7869C3-CD0B-2AAD-3B22-6885E296DF3A}"/>
              </a:ext>
            </a:extLst>
          </p:cNvPr>
          <p:cNvSpPr txBox="1"/>
          <p:nvPr/>
        </p:nvSpPr>
        <p:spPr>
          <a:xfrm>
            <a:off x="12573000" y="863600"/>
            <a:ext cx="4622800" cy="5715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B164F200-3848-E2A1-85C8-E7D45D853C8D}"/>
              </a:ext>
            </a:extLst>
          </p:cNvPr>
          <p:cNvSpPr txBox="1"/>
          <p:nvPr/>
        </p:nvSpPr>
        <p:spPr>
          <a:xfrm>
            <a:off x="7643283" y="1716105"/>
            <a:ext cx="4355506"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cs typeface="Times New Roman"/>
              </a:rPr>
              <a:t>For a few moments in silence, think about what you find difficult and ask for God’s help now. </a:t>
            </a:r>
            <a:endParaRPr lang="en-US">
              <a:latin typeface="Century Gothic"/>
              <a:cs typeface="Times New Roman"/>
            </a:endParaRPr>
          </a:p>
          <a:p>
            <a:endParaRPr lang="en-US" sz="2400">
              <a:latin typeface="Century Gothic"/>
              <a:cs typeface="Times New Roman"/>
            </a:endParaRPr>
          </a:p>
          <a:p>
            <a:r>
              <a:rPr lang="en-US" sz="2400">
                <a:latin typeface="Century Gothic"/>
                <a:cs typeface="Times New Roman"/>
              </a:rPr>
              <a:t>Then, still in silence, pray for each other – that God will be with all of us. While we do this, we know that we are all supported in prayer.</a:t>
            </a:r>
            <a:endParaRPr lang="en-US">
              <a:latin typeface="Century Gothic"/>
            </a:endParaRPr>
          </a:p>
          <a:p>
            <a:endParaRPr lang="en-US" sz="2400">
              <a:latin typeface="Century Gothic"/>
              <a:cs typeface="Times New Roman"/>
            </a:endParaRPr>
          </a:p>
          <a:p>
            <a:endParaRPr lang="en-US" sz="2400">
              <a:latin typeface="Century Gothic"/>
              <a:cs typeface="Times New Roman"/>
            </a:endParaRPr>
          </a:p>
          <a:p>
            <a:endParaRPr lang="en-GB" sz="2400">
              <a:latin typeface="Century Gothic"/>
              <a:cs typeface="Times New Roman"/>
            </a:endParaRPr>
          </a:p>
          <a:p>
            <a:endParaRPr lang="en-GB" sz="2400">
              <a:latin typeface="Century Gothic"/>
              <a:cs typeface="Times New Roman"/>
            </a:endParaRPr>
          </a:p>
          <a:p>
            <a:endParaRPr lang="en-GB" sz="2400">
              <a:latin typeface="Century Gothic"/>
              <a:cs typeface="Times New Roman"/>
            </a:endParaRPr>
          </a:p>
          <a:p>
            <a:endParaRPr lang="en-GB" sz="2400">
              <a:latin typeface="Century Gothic"/>
              <a:cs typeface="Times New Roman"/>
            </a:endParaRPr>
          </a:p>
        </p:txBody>
      </p:sp>
      <p:pic>
        <p:nvPicPr>
          <p:cNvPr id="3" name="Picture 2" descr="A child in green sweater praying&#10;&#10;AI-generated content may be incorrect.">
            <a:extLst>
              <a:ext uri="{FF2B5EF4-FFF2-40B4-BE49-F238E27FC236}">
                <a16:creationId xmlns:a16="http://schemas.microsoft.com/office/drawing/2014/main" id="{215CBCD6-7752-120C-DD03-DCA232C92489}"/>
              </a:ext>
            </a:extLst>
          </p:cNvPr>
          <p:cNvPicPr>
            <a:picLocks noChangeAspect="1"/>
          </p:cNvPicPr>
          <p:nvPr/>
        </p:nvPicPr>
        <p:blipFill>
          <a:blip r:embed="rId3"/>
          <a:stretch>
            <a:fillRect/>
          </a:stretch>
        </p:blipFill>
        <p:spPr>
          <a:xfrm>
            <a:off x="345351" y="1361607"/>
            <a:ext cx="7089098" cy="4721902"/>
          </a:xfrm>
          <a:prstGeom prst="rect">
            <a:avLst/>
          </a:prstGeom>
        </p:spPr>
      </p:pic>
    </p:spTree>
    <p:extLst>
      <p:ext uri="{BB962C8B-B14F-4D97-AF65-F5344CB8AC3E}">
        <p14:creationId xmlns:p14="http://schemas.microsoft.com/office/powerpoint/2010/main" val="2279588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4F9584-9540-6EA5-93D5-2AFB20C13A70}"/>
              </a:ext>
            </a:extLst>
          </p:cNvPr>
          <p:cNvSpPr txBox="1"/>
          <p:nvPr/>
        </p:nvSpPr>
        <p:spPr>
          <a:xfrm>
            <a:off x="367959" y="1266581"/>
            <a:ext cx="5105068"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entury Gothic"/>
                <a:cs typeface="Times New Roman"/>
              </a:rPr>
              <a:t>Let’s look at the two stories Jesus tells now…</a:t>
            </a:r>
            <a:endParaRPr lang="en-US">
              <a:latin typeface="Century Gothic"/>
            </a:endParaRPr>
          </a:p>
          <a:p>
            <a:endParaRPr lang="en-GB" sz="2400">
              <a:latin typeface="Century Gothic"/>
              <a:cs typeface="Times New Roman"/>
            </a:endParaRPr>
          </a:p>
          <a:p>
            <a:r>
              <a:rPr lang="en-GB" sz="2400">
                <a:latin typeface="Century Gothic"/>
                <a:cs typeface="Times New Roman"/>
              </a:rPr>
              <a:t>The first story is about a man who wants to build a tower. He must work out the cost to make sure he has enough money and resources to finish the job.</a:t>
            </a:r>
            <a:endParaRPr lang="en-GB">
              <a:latin typeface="Century Gothic"/>
            </a:endParaRPr>
          </a:p>
          <a:p>
            <a:endParaRPr lang="en-GB" sz="2400">
              <a:latin typeface="Century Gothic"/>
              <a:cs typeface="Times New Roman"/>
            </a:endParaRPr>
          </a:p>
          <a:p>
            <a:r>
              <a:rPr lang="en-GB" sz="2400">
                <a:latin typeface="Century Gothic"/>
                <a:cs typeface="Times New Roman"/>
              </a:rPr>
              <a:t>The second story is about a king going to war. He must first count his soldiers and resources to make sure he can win the battle.</a:t>
            </a:r>
            <a:endParaRPr lang="en-GB">
              <a:latin typeface="Century Gothic"/>
            </a:endParaRPr>
          </a:p>
        </p:txBody>
      </p:sp>
      <p:pic>
        <p:nvPicPr>
          <p:cNvPr id="4" name="Picture 3" descr="A person holding a hammer&#10;&#10;AI-generated content may be incorrect.">
            <a:extLst>
              <a:ext uri="{FF2B5EF4-FFF2-40B4-BE49-F238E27FC236}">
                <a16:creationId xmlns:a16="http://schemas.microsoft.com/office/drawing/2014/main" id="{7EE1C6B2-8458-3011-7791-CA1BCF78C773}"/>
              </a:ext>
            </a:extLst>
          </p:cNvPr>
          <p:cNvPicPr>
            <a:picLocks noChangeAspect="1"/>
          </p:cNvPicPr>
          <p:nvPr/>
        </p:nvPicPr>
        <p:blipFill>
          <a:blip r:embed="rId3"/>
          <a:stretch>
            <a:fillRect/>
          </a:stretch>
        </p:blipFill>
        <p:spPr>
          <a:xfrm>
            <a:off x="5729319" y="1235982"/>
            <a:ext cx="7383245" cy="4921534"/>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7541971" y="1502942"/>
            <a:ext cx="4426934"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rgbClr val="000000"/>
                </a:solidFill>
                <a:latin typeface="Century Gothic"/>
                <a:ea typeface="+mn-lt"/>
                <a:cs typeface="Times New Roman"/>
              </a:rPr>
              <a:t>What do you think these stories are telling us?</a:t>
            </a:r>
            <a:endParaRPr lang="en-US">
              <a:latin typeface="Century Gothic"/>
            </a:endParaRPr>
          </a:p>
          <a:p>
            <a:endParaRPr lang="en-GB" sz="2400">
              <a:solidFill>
                <a:srgbClr val="000000"/>
              </a:solidFill>
              <a:latin typeface="Century Gothic"/>
              <a:ea typeface="+mn-lt"/>
              <a:cs typeface="Times New Roman"/>
            </a:endParaRPr>
          </a:p>
          <a:p>
            <a:r>
              <a:rPr lang="en-GB" sz="2400">
                <a:solidFill>
                  <a:srgbClr val="000000"/>
                </a:solidFill>
                <a:latin typeface="Century Gothic"/>
                <a:ea typeface="+mn-lt"/>
                <a:cs typeface="Times New Roman"/>
              </a:rPr>
              <a:t>Both stories tell us how important it is not to rush straight into something without thinking about it first. </a:t>
            </a:r>
            <a:endParaRPr lang="en-GB">
              <a:solidFill>
                <a:srgbClr val="000000"/>
              </a:solidFill>
              <a:latin typeface="Century Gothic"/>
              <a:ea typeface="+mn-lt"/>
              <a:cs typeface="Times New Roman"/>
            </a:endParaRPr>
          </a:p>
          <a:p>
            <a:endParaRPr lang="en-GB" sz="2400">
              <a:solidFill>
                <a:srgbClr val="000000"/>
              </a:solidFill>
              <a:latin typeface="Century Gothic"/>
              <a:ea typeface="+mn-lt"/>
              <a:cs typeface="Times New Roman"/>
            </a:endParaRPr>
          </a:p>
          <a:p>
            <a:r>
              <a:rPr lang="en-GB" sz="2400">
                <a:solidFill>
                  <a:srgbClr val="000000"/>
                </a:solidFill>
                <a:latin typeface="Century Gothic"/>
                <a:ea typeface="+mn-lt"/>
                <a:cs typeface="Times New Roman"/>
              </a:rPr>
              <a:t>We need to prepare so that we can see our project through to the finish. It needs to be done properly.</a:t>
            </a:r>
            <a:endParaRPr lang="en-GB">
              <a:latin typeface="Century Gothic"/>
            </a:endParaRPr>
          </a:p>
          <a:p>
            <a:endParaRPr lang="en-GB" sz="2400">
              <a:latin typeface="Century Gothic"/>
              <a:cs typeface="Times New Roman"/>
            </a:endParaRPr>
          </a:p>
          <a:p>
            <a:endParaRPr lang="en-US" sz="2400">
              <a:latin typeface="Century Gothic"/>
              <a:cs typeface="Times New Roman"/>
            </a:endParaRPr>
          </a:p>
          <a:p>
            <a:endParaRPr lang="en-US" sz="2400">
              <a:latin typeface="Century Gothic"/>
              <a:cs typeface="Times New Roman"/>
            </a:endParaRPr>
          </a:p>
        </p:txBody>
      </p:sp>
      <p:pic>
        <p:nvPicPr>
          <p:cNvPr id="3" name="Picture 2" descr="A person writing in a notebook&#10;&#10;AI-generated content may be incorrect.">
            <a:extLst>
              <a:ext uri="{FF2B5EF4-FFF2-40B4-BE49-F238E27FC236}">
                <a16:creationId xmlns:a16="http://schemas.microsoft.com/office/drawing/2014/main" id="{CB5AB795-1DCE-2DFB-63FD-6835BA0BF078}"/>
              </a:ext>
            </a:extLst>
          </p:cNvPr>
          <p:cNvPicPr>
            <a:picLocks noChangeAspect="1"/>
          </p:cNvPicPr>
          <p:nvPr/>
        </p:nvPicPr>
        <p:blipFill>
          <a:blip r:embed="rId3"/>
          <a:stretch>
            <a:fillRect/>
          </a:stretch>
        </p:blipFill>
        <p:spPr>
          <a:xfrm>
            <a:off x="409264" y="1499016"/>
            <a:ext cx="6838947" cy="4547017"/>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0C08A8F-8B38-5FB7-4868-5ACC24624FF4}"/>
              </a:ext>
            </a:extLst>
          </p:cNvPr>
          <p:cNvSpPr txBox="1"/>
          <p:nvPr/>
        </p:nvSpPr>
        <p:spPr>
          <a:xfrm>
            <a:off x="166349" y="5343961"/>
            <a:ext cx="58430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TextBox 3">
            <a:extLst>
              <a:ext uri="{FF2B5EF4-FFF2-40B4-BE49-F238E27FC236}">
                <a16:creationId xmlns:a16="http://schemas.microsoft.com/office/drawing/2014/main" id="{ACADAFE2-EEFB-D789-9438-81EAC0EA88E8}"/>
              </a:ext>
            </a:extLst>
          </p:cNvPr>
          <p:cNvSpPr txBox="1"/>
          <p:nvPr/>
        </p:nvSpPr>
        <p:spPr>
          <a:xfrm>
            <a:off x="391816" y="1451930"/>
            <a:ext cx="382261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cs typeface="Times New Roman"/>
              </a:rPr>
              <a:t>Perhaps</a:t>
            </a:r>
            <a:r>
              <a:rPr lang="en-US" sz="2400">
                <a:solidFill>
                  <a:srgbClr val="000000"/>
                </a:solidFill>
                <a:latin typeface="Century Gothic"/>
                <a:ea typeface="+mn-lt"/>
                <a:cs typeface="Times New Roman"/>
              </a:rPr>
              <a:t> you </a:t>
            </a:r>
            <a:r>
              <a:rPr lang="en-US" sz="2400">
                <a:latin typeface="Century Gothic"/>
                <a:cs typeface="Times New Roman"/>
              </a:rPr>
              <a:t>can think of something big that you were asked to do. </a:t>
            </a:r>
            <a:endParaRPr lang="en-US">
              <a:latin typeface="Century Gothic"/>
              <a:cs typeface="Times New Roman"/>
            </a:endParaRPr>
          </a:p>
          <a:p>
            <a:endParaRPr lang="en-US" sz="2400">
              <a:latin typeface="Century Gothic"/>
              <a:cs typeface="Times New Roman"/>
            </a:endParaRPr>
          </a:p>
          <a:p>
            <a:r>
              <a:rPr lang="en-US" sz="2400">
                <a:latin typeface="Century Gothic"/>
                <a:cs typeface="Times New Roman"/>
              </a:rPr>
              <a:t>Maybe you thought it was too hard and </a:t>
            </a:r>
            <a:r>
              <a:rPr lang="en-US" sz="2400">
                <a:solidFill>
                  <a:srgbClr val="000000"/>
                </a:solidFill>
                <a:latin typeface="Century Gothic"/>
                <a:ea typeface="+mn-lt"/>
                <a:cs typeface="Times New Roman"/>
              </a:rPr>
              <a:t>that you’d never manage it, but it turned out you could do it! </a:t>
            </a:r>
            <a:endParaRPr lang="en-US">
              <a:solidFill>
                <a:srgbClr val="000000"/>
              </a:solidFill>
              <a:latin typeface="Century Gothic"/>
              <a:ea typeface="+mn-lt"/>
              <a:cs typeface="Times New Roman"/>
            </a:endParaRPr>
          </a:p>
          <a:p>
            <a:endParaRPr lang="en-US" sz="2400">
              <a:solidFill>
                <a:srgbClr val="000000"/>
              </a:solidFill>
              <a:latin typeface="Century Gothic"/>
              <a:ea typeface="+mn-lt"/>
              <a:cs typeface="Times New Roman"/>
            </a:endParaRPr>
          </a:p>
          <a:p>
            <a:r>
              <a:rPr lang="en-US" sz="2400">
                <a:solidFill>
                  <a:srgbClr val="000000"/>
                </a:solidFill>
                <a:latin typeface="Century Gothic"/>
                <a:ea typeface="+mn-lt"/>
                <a:cs typeface="Times New Roman"/>
              </a:rPr>
              <a:t>How did </a:t>
            </a:r>
            <a:r>
              <a:rPr lang="en-US" sz="2400">
                <a:solidFill>
                  <a:srgbClr val="000000"/>
                </a:solidFill>
                <a:latin typeface="Century Gothic"/>
                <a:cs typeface="Times New Roman"/>
              </a:rPr>
              <a:t>you feel when you had finished?</a:t>
            </a:r>
            <a:endParaRPr lang="en-US">
              <a:latin typeface="Century Gothic"/>
            </a:endParaRPr>
          </a:p>
        </p:txBody>
      </p:sp>
      <p:pic>
        <p:nvPicPr>
          <p:cNvPr id="2" name="Picture 1" descr="A group of girls holding hands&#10;&#10;AI-generated content may be incorrect.">
            <a:extLst>
              <a:ext uri="{FF2B5EF4-FFF2-40B4-BE49-F238E27FC236}">
                <a16:creationId xmlns:a16="http://schemas.microsoft.com/office/drawing/2014/main" id="{3B66D9CA-393F-CE77-FF7B-479BC792F795}"/>
              </a:ext>
            </a:extLst>
          </p:cNvPr>
          <p:cNvPicPr>
            <a:picLocks noChangeAspect="1"/>
          </p:cNvPicPr>
          <p:nvPr/>
        </p:nvPicPr>
        <p:blipFill>
          <a:blip r:embed="rId3"/>
          <a:stretch>
            <a:fillRect/>
          </a:stretch>
        </p:blipFill>
        <p:spPr>
          <a:xfrm>
            <a:off x="4518085" y="1265208"/>
            <a:ext cx="7310887" cy="4888303"/>
          </a:xfrm>
          <a:prstGeom prst="rect">
            <a:avLst/>
          </a:prstGeom>
        </p:spPr>
      </p:pic>
    </p:spTree>
    <p:extLst>
      <p:ext uri="{BB962C8B-B14F-4D97-AF65-F5344CB8AC3E}">
        <p14:creationId xmlns:p14="http://schemas.microsoft.com/office/powerpoint/2010/main" val="3226336725"/>
      </p:ext>
    </p:extLst>
  </p:cSld>
  <p:clrMapOvr>
    <a:masterClrMapping/>
  </p:clrMapOvr>
</p:sld>
</file>

<file path=ppt/theme/theme1.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Audience xmlns="236a9a4b-a03c-46ba-8ec6-624c184acbc6">Primary</Audience>
    <_Status xmlns="http://schemas.microsoft.com/sharepoint/v3/fields">Not Started</_Status>
    <_dlc_DocId xmlns="04672002-f21f-4240-adfb-f0b653fb6fb5">SZUU6KYVHK2A-2146017777-18878</_dlc_DocId>
    <_dlc_DocIdUrl xmlns="04672002-f21f-4240-adfb-f0b653fb6fb5">
      <Url>https://cafod365.sharepoint.com/sites/int/Education/_layouts/15/DocIdRedir.aspx?ID=SZUU6KYVHK2A-2146017777-18878</Url>
      <Description>SZUU6KYVHK2A-2146017777-18878</Description>
    </_dlc_DocIdUrl>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FDDA5B9-3490-495B-84D2-C69657A09701}">
  <ds:schemaRefs>
    <ds:schemaRef ds:uri="http://schemas.microsoft.com/sharepoint/v3/contenttype/forms"/>
  </ds:schemaRefs>
</ds:datastoreItem>
</file>

<file path=customXml/itemProps2.xml><?xml version="1.0" encoding="utf-8"?>
<ds:datastoreItem xmlns:ds="http://schemas.openxmlformats.org/officeDocument/2006/customXml" ds:itemID="{AD0FDB06-B221-499B-BA77-123DF03D2BB2}">
  <ds:schemaRefs>
    <ds:schemaRef ds:uri="http://purl.org/dc/terms/"/>
    <ds:schemaRef ds:uri="http://schemas.microsoft.com/office/2006/metadata/properties"/>
    <ds:schemaRef ds:uri="http://schemas.microsoft.com/office/2006/documentManagement/types"/>
    <ds:schemaRef ds:uri="04672002-f21f-4240-adfb-f0b653fb6fb5"/>
    <ds:schemaRef ds:uri="236a9a4b-a03c-46ba-8ec6-624c184acbc6"/>
    <ds:schemaRef ds:uri="http://schemas.microsoft.com/sharepoint/v3/fields"/>
    <ds:schemaRef ds:uri="http://purl.org/dc/elements/1.1/"/>
    <ds:schemaRef ds:uri="http://www.w3.org/XML/1998/namespace"/>
    <ds:schemaRef ds:uri="http://schemas.microsoft.com/office/infopath/2007/PartnerControls"/>
    <ds:schemaRef ds:uri="http://purl.org/dc/dcmitype/"/>
    <ds:schemaRef ds:uri="http://schemas.openxmlformats.org/package/2006/metadata/core-properties"/>
    <ds:schemaRef ds:uri="453a0c7f-c966-4a5c-a0f8-de0f8150ea1e"/>
    <ds:schemaRef ds:uri="bdf04112-6931-4610-9724-cd62e91446a3"/>
  </ds:schemaRefs>
</ds:datastoreItem>
</file>

<file path=customXml/itemProps3.xml><?xml version="1.0" encoding="utf-8"?>
<ds:datastoreItem xmlns:ds="http://schemas.openxmlformats.org/officeDocument/2006/customXml" ds:itemID="{D3847099-E9AA-480C-AD33-EFE4B0D77286}">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665CB3E2-8709-4147-8C75-634C1593348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1631</Words>
  <Application>Microsoft Office PowerPoint</Application>
  <PresentationFormat>Widescreen</PresentationFormat>
  <Paragraphs>178</Paragraphs>
  <Slides>22</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Arial Black</vt:lpstr>
      <vt:lpstr>Calibri</vt:lpstr>
      <vt:lpstr>Century Gothic</vt:lpstr>
      <vt:lpstr>Segoe UI</vt:lpstr>
      <vt:lpstr>Wingdings</vt:lpstr>
      <vt:lpstr>Standard CAFOD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Autumn fundraising resources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Ahmed</dc:creator>
  <cp:lastModifiedBy>Victoria Ahmed</cp:lastModifiedBy>
  <cp:revision>2</cp:revision>
  <dcterms:created xsi:type="dcterms:W3CDTF">2021-02-16T09:08:51Z</dcterms:created>
  <dcterms:modified xsi:type="dcterms:W3CDTF">2025-09-03T21:22:00Z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2a2195af-d1e0-436f-8b13-1a763792b6b7</vt:lpwstr>
  </property>
  <property fmtid="{D5CDD505-2E9C-101B-9397-08002B2CF9AE}" pid="4" name="MediaServiceImageTags">
    <vt:lpwstr/>
  </property>
</Properties>
</file>