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5"/>
  </p:notesMasterIdLst>
  <p:sldIdLst>
    <p:sldId id="288" r:id="rId6"/>
    <p:sldId id="273" r:id="rId7"/>
    <p:sldId id="275" r:id="rId8"/>
    <p:sldId id="367" r:id="rId9"/>
    <p:sldId id="269" r:id="rId10"/>
    <p:sldId id="368" r:id="rId11"/>
    <p:sldId id="381" r:id="rId12"/>
    <p:sldId id="382" r:id="rId13"/>
    <p:sldId id="383" r:id="rId14"/>
    <p:sldId id="384" r:id="rId15"/>
    <p:sldId id="263" r:id="rId16"/>
    <p:sldId id="262" r:id="rId17"/>
    <p:sldId id="261" r:id="rId18"/>
    <p:sldId id="260" r:id="rId19"/>
    <p:sldId id="361" r:id="rId20"/>
    <p:sldId id="258" r:id="rId21"/>
    <p:sldId id="385" r:id="rId22"/>
    <p:sldId id="363" r:id="rId23"/>
    <p:sldId id="2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A6452B-8F82-2ADA-24A2-E3CBF1AA3E35}" v="1564" dt="2025-04-23T15:07:26.9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Second Sunday of Easter (Year C)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Preparation of the worship space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a:effectLst/>
                <a:latin typeface="Arial" panose="020B0604020202020204" pitchFamily="34" charset="0"/>
                <a:ea typeface="Calibri" panose="020F0502020204030204" pitchFamily="34" charset="0"/>
                <a:cs typeface="Times New Roman" panose="02020603050405020304" pitchFamily="18" charset="0"/>
              </a:rPr>
              <a:t>Colour: white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b="1">
                <a:effectLst/>
                <a:latin typeface="Arial" panose="020B0604020202020204" pitchFamily="34" charset="0"/>
                <a:ea typeface="Calibri" panose="020F0502020204030204" pitchFamily="34" charset="0"/>
                <a:cs typeface="Times New Roman" panose="02020603050405020304" pitchFamily="18" charset="0"/>
              </a:rPr>
              <a:t>Song suggestions:</a:t>
            </a:r>
            <a:r>
              <a:rPr lang="en-GB" sz="1800">
                <a:effectLst/>
                <a:latin typeface="Arial" panose="020B0604020202020204" pitchFamily="34" charset="0"/>
                <a:ea typeface="Calibri" panose="020F0502020204030204" pitchFamily="34" charset="0"/>
                <a:cs typeface="Times New Roman" panose="02020603050405020304" pitchFamily="18" charset="0"/>
              </a:rPr>
              <a:t> Peace is flowing like a river (902, Laudate)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a:effectLst/>
                <a:latin typeface="Arial" panose="020B0604020202020204" pitchFamily="34" charset="0"/>
                <a:ea typeface="Calibri" panose="020F0502020204030204" pitchFamily="34" charset="0"/>
                <a:cs typeface="Times New Roman" panose="02020603050405020304" pitchFamily="18" charset="0"/>
              </a:rPr>
              <a:t>Make me a channel of your peace (898, Laudate)</a:t>
            </a:r>
          </a:p>
          <a:p>
            <a:pPr marL="0" marR="0" lvl="0" indent="0" algn="l" defTabSz="914400" rtl="0" eaLnBrk="1" fontAlgn="auto" latinLnBrk="0" hangingPunct="1">
              <a:lnSpc>
                <a:spcPct val="115000"/>
              </a:lnSpc>
              <a:spcBef>
                <a:spcPts val="0"/>
              </a:spcBef>
              <a:spcAft>
                <a:spcPts val="1000"/>
              </a:spcAft>
              <a:buClrTx/>
              <a:buSzTx/>
              <a:buFontTx/>
              <a:buNone/>
              <a:tabLst/>
              <a:defRPr/>
            </a:pPr>
            <a:r>
              <a:rPr lang="en-GB" sz="1800" b="1">
                <a:effectLst/>
                <a:latin typeface="Arial" panose="020B0604020202020204" pitchFamily="34" charset="0"/>
                <a:ea typeface="Calibri" panose="020F0502020204030204" pitchFamily="34" charset="0"/>
                <a:cs typeface="Times New Roman" panose="02020603050405020304" pitchFamily="18" charset="0"/>
              </a:rPr>
              <a:t>Welcome: </a:t>
            </a:r>
            <a:r>
              <a:rPr lang="en-GB" sz="1800">
                <a:effectLst/>
                <a:latin typeface="Arial" panose="020B0604020202020204" pitchFamily="34" charset="0"/>
                <a:ea typeface="Calibri" panose="020F0502020204030204" pitchFamily="34" charset="0"/>
                <a:cs typeface="Times New Roman" panose="02020603050405020304" pitchFamily="18" charset="0"/>
              </a:rPr>
              <a:t>Today we hear about how Jesus appeared again to the disciples and shared peace with them. Let’s think some more about peace today.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r>
              <a:rPr lang="en-US">
                <a:ea typeface="Calibri"/>
                <a:cs typeface="Calibri"/>
              </a:rPr>
              <a:t>Children from St Chad's School campaigning at the House of Commons</a:t>
            </a:r>
          </a:p>
          <a:p>
            <a:r>
              <a:rPr lang="en-US">
                <a:ea typeface="Calibri"/>
                <a:cs typeface="Calibri"/>
              </a:rPr>
              <a:t>Photo credit: Louise Norton</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11</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13</a:t>
            </a:fld>
            <a:endParaRPr lang="en-US"/>
          </a:p>
        </p:txBody>
      </p:sp>
    </p:spTree>
    <p:extLst>
      <p:ext uri="{BB962C8B-B14F-4D97-AF65-F5344CB8AC3E}">
        <p14:creationId xmlns:p14="http://schemas.microsoft.com/office/powerpoint/2010/main" val="2825538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Hands together</a:t>
            </a:r>
          </a:p>
          <a:p>
            <a:r>
              <a:rPr lang="en-US">
                <a:ea typeface="Calibri"/>
                <a:cs typeface="Calibri"/>
              </a:rPr>
              <a:t>Photo credit: Stock image</a:t>
            </a: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Jane Smith</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Illustration: Jane Smith</a:t>
            </a:r>
          </a:p>
          <a:p>
            <a:endParaRPr lang="en-GB"/>
          </a:p>
        </p:txBody>
      </p:sp>
      <p:sp>
        <p:nvSpPr>
          <p:cNvPr id="4" name="Slide Number Placeholder 3"/>
          <p:cNvSpPr>
            <a:spLocks noGrp="1"/>
          </p:cNvSpPr>
          <p:nvPr>
            <p:ph type="sldNum" sz="quarter" idx="5"/>
          </p:nvPr>
        </p:nvSpPr>
        <p:spPr/>
        <p:txBody>
          <a:bodyPr/>
          <a:lstStyle/>
          <a:p>
            <a:fld id="{7A176E7C-A6AE-4FD1-AFE5-00287C0352B5}" type="slidenum">
              <a:rPr lang="en-GB" smtClean="0"/>
              <a:t>16</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19</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Children at Our Lady Queen of Heaven Primary School</a:t>
            </a:r>
            <a:endParaRPr lang="en-US"/>
          </a:p>
          <a:p>
            <a:r>
              <a:rPr lang="en-GB"/>
              <a:t>Photo credit: Thom Flint</a:t>
            </a:r>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7C0A84-E356-4051-98B9-B29298D6E6F5}" type="slidenum">
              <a:rPr lang="en-GB" smtClean="0"/>
              <a:t>4</a:t>
            </a:fld>
            <a:endParaRPr lang="en-GB"/>
          </a:p>
        </p:txBody>
      </p:sp>
    </p:spTree>
    <p:extLst>
      <p:ext uri="{BB962C8B-B14F-4D97-AF65-F5344CB8AC3E}">
        <p14:creationId xmlns:p14="http://schemas.microsoft.com/office/powerpoint/2010/main" val="294589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cs typeface="+mn-lt"/>
              </a:rPr>
              <a:t>Hand out-stretched</a:t>
            </a:r>
            <a:endParaRPr lang="en-US">
              <a:ea typeface="+mn-ea"/>
              <a:cs typeface="+mn-cs"/>
            </a:endParaRPr>
          </a:p>
          <a:p>
            <a:r>
              <a:rPr lang="en-GB">
                <a:ea typeface="Calibri"/>
                <a:cs typeface="Calibri"/>
              </a:rPr>
              <a:t>Photo credit: Billy Pasco, </a:t>
            </a:r>
            <a:r>
              <a:rPr lang="en-GB" err="1">
                <a:ea typeface="Calibri"/>
                <a:cs typeface="Calibri"/>
              </a:rPr>
              <a:t>Unsplash</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Caritas volunteers helping refugees from Ukraine</a:t>
            </a:r>
          </a:p>
          <a:p>
            <a:r>
              <a:rPr lang="en-US">
                <a:ea typeface="Calibri"/>
                <a:cs typeface="Calibri"/>
              </a:rPr>
              <a:t>Photo credit: Caritas Poland</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Stephan storing firewood, Ukraine</a:t>
            </a:r>
          </a:p>
          <a:p>
            <a:r>
              <a:rPr lang="en-US">
                <a:ea typeface="Calibri"/>
                <a:cs typeface="Calibri"/>
              </a:rPr>
              <a:t>Photo credit: </a:t>
            </a:r>
            <a:r>
              <a:rPr lang="en-US"/>
              <a:t>Svitlana Dmytrenko</a:t>
            </a: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Refugees fleeing Ukraine</a:t>
            </a:r>
          </a:p>
          <a:p>
            <a:r>
              <a:rPr lang="en-US">
                <a:ea typeface="Calibri"/>
                <a:cs typeface="Calibri"/>
              </a:rPr>
              <a:t>Photo credits: Caritas Poland</a:t>
            </a: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1707012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Norwich CAFOD group wall hanging</a:t>
            </a:r>
          </a:p>
          <a:p>
            <a:r>
              <a:rPr lang="en-US">
                <a:ea typeface="Calibri"/>
                <a:cs typeface="Calibri"/>
              </a:rPr>
              <a:t>Photo credit: Joe Savage</a:t>
            </a: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2337361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cafod.org.uk/education/education-resources/remembering-pope-francis-in-schools"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cafod.org.uk/Education/For-teachers/CAFOD-clubs" TargetMode="External"/><Relationship Id="rId2" Type="http://schemas.openxmlformats.org/officeDocument/2006/relationships/hyperlink" Target="https://cafod.org.uk/jubilee-schools" TargetMode="Externa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hyperlink" Target="https://cafod.org.uk/education/education-resources/emergency-resources-school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CC719EA-E584-C84C-A030-1119C7870560}"/>
              </a:ext>
            </a:extLst>
          </p:cNvPr>
          <p:cNvGrpSpPr/>
          <p:nvPr/>
        </p:nvGrpSpPr>
        <p:grpSpPr>
          <a:xfrm>
            <a:off x="9938699" y="6030646"/>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a:solidFill>
                    <a:srgbClr val="FF7F00"/>
                  </a:solidFill>
                  <a:latin typeface="Century Gothic"/>
                  <a:ea typeface="Verdana"/>
                  <a:cs typeface="Arial"/>
                </a:rPr>
                <a:t>Gather</a:t>
              </a:r>
              <a:endParaRPr kumimoji="0" lang="en-GB" altLang="en-US" sz="2800" b="1" i="0" u="none" strike="noStrike" kern="0" cap="none" spc="0" normalizeH="0" baseline="0" noProof="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
        <p:nvSpPr>
          <p:cNvPr id="4" name="Subtitle 2">
            <a:extLst>
              <a:ext uri="{FF2B5EF4-FFF2-40B4-BE49-F238E27FC236}">
                <a16:creationId xmlns:a16="http://schemas.microsoft.com/office/drawing/2014/main" id="{9969988A-DAD8-9A4A-9AC4-2561F3723218}"/>
              </a:ext>
            </a:extLst>
          </p:cNvPr>
          <p:cNvSpPr txBox="1">
            <a:spLocks/>
          </p:cNvSpPr>
          <p:nvPr/>
        </p:nvSpPr>
        <p:spPr>
          <a:xfrm>
            <a:off x="504262" y="2056082"/>
            <a:ext cx="5112573"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000">
              <a:solidFill>
                <a:schemeClr val="tx1"/>
              </a:solidFill>
              <a:latin typeface="Century Gothic" panose="020B0502020202020204" pitchFamily="34" charset="0"/>
            </a:endParaRPr>
          </a:p>
        </p:txBody>
      </p:sp>
      <p:sp>
        <p:nvSpPr>
          <p:cNvPr id="10" name="Subtitle 2">
            <a:extLst>
              <a:ext uri="{FF2B5EF4-FFF2-40B4-BE49-F238E27FC236}">
                <a16:creationId xmlns:a16="http://schemas.microsoft.com/office/drawing/2014/main" id="{48469EA3-C1FB-46AC-849A-3346F98B592B}"/>
              </a:ext>
            </a:extLst>
          </p:cNvPr>
          <p:cNvSpPr txBox="1">
            <a:spLocks/>
          </p:cNvSpPr>
          <p:nvPr/>
        </p:nvSpPr>
        <p:spPr>
          <a:xfrm>
            <a:off x="270043" y="2983508"/>
            <a:ext cx="4456987" cy="2598857"/>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tx1"/>
                </a:solidFill>
                <a:effectLst/>
                <a:latin typeface="Century Gothic"/>
                <a:ea typeface="Times New Roman" panose="02020603050405020304" pitchFamily="18" charset="0"/>
                <a:cs typeface="Times New Roman"/>
              </a:rPr>
              <a:t>How can </a:t>
            </a:r>
            <a:r>
              <a:rPr lang="en-GB" sz="3200">
                <a:solidFill>
                  <a:schemeClr val="tx1"/>
                </a:solidFill>
                <a:latin typeface="Century Gothic"/>
                <a:ea typeface="Times New Roman" panose="02020603050405020304" pitchFamily="18" charset="0"/>
                <a:cs typeface="Times New Roman"/>
              </a:rPr>
              <a:t>we pray</a:t>
            </a:r>
            <a:r>
              <a:rPr lang="en-GB" sz="3200">
                <a:solidFill>
                  <a:schemeClr val="tx1"/>
                </a:solidFill>
                <a:effectLst/>
                <a:latin typeface="Century Gothic"/>
                <a:ea typeface="Times New Roman" panose="02020603050405020304" pitchFamily="18" charset="0"/>
                <a:cs typeface="Times New Roman"/>
              </a:rPr>
              <a:t> and work for peace in th</a:t>
            </a:r>
            <a:r>
              <a:rPr lang="en-GB" sz="3200">
                <a:solidFill>
                  <a:schemeClr val="tx1"/>
                </a:solidFill>
                <a:latin typeface="Century Gothic"/>
                <a:ea typeface="Times New Roman" panose="02020603050405020304" pitchFamily="18" charset="0"/>
                <a:cs typeface="Times New Roman"/>
              </a:rPr>
              <a:t>e </a:t>
            </a:r>
            <a:r>
              <a:rPr lang="en-GB" sz="3200">
                <a:solidFill>
                  <a:schemeClr val="tx1"/>
                </a:solidFill>
                <a:effectLst/>
                <a:latin typeface="Century Gothic"/>
                <a:ea typeface="Times New Roman" panose="02020603050405020304" pitchFamily="18" charset="0"/>
                <a:cs typeface="Times New Roman"/>
              </a:rPr>
              <a:t>coming week?</a:t>
            </a:r>
            <a:endParaRPr lang="en-GB" sz="3200">
              <a:solidFill>
                <a:schemeClr val="tx1"/>
              </a:solidFill>
              <a:effectLst/>
              <a:latin typeface="Century Gothic"/>
              <a:ea typeface="Calibri" panose="020F0502020204030204" pitchFamily="34" charset="0"/>
              <a:cs typeface="Times New Roman"/>
            </a:endParaRPr>
          </a:p>
          <a:p>
            <a:pPr marL="0" indent="0">
              <a:buNone/>
            </a:pPr>
            <a:endParaRPr lang="en-US" sz="4000">
              <a:solidFill>
                <a:schemeClr val="tx1"/>
              </a:solidFill>
              <a:latin typeface="Century Gothic"/>
            </a:endParaRPr>
          </a:p>
        </p:txBody>
      </p:sp>
      <p:pic>
        <p:nvPicPr>
          <p:cNvPr id="3" name="Picture 2">
            <a:extLst>
              <a:ext uri="{FF2B5EF4-FFF2-40B4-BE49-F238E27FC236}">
                <a16:creationId xmlns:a16="http://schemas.microsoft.com/office/drawing/2014/main" id="{9C74433B-C761-4FDC-BD64-1A36DEDDDDDE}"/>
              </a:ext>
            </a:extLst>
          </p:cNvPr>
          <p:cNvPicPr>
            <a:picLocks noChangeAspect="1"/>
          </p:cNvPicPr>
          <p:nvPr/>
        </p:nvPicPr>
        <p:blipFill>
          <a:blip r:embed="rId5"/>
          <a:stretch>
            <a:fillRect/>
          </a:stretch>
        </p:blipFill>
        <p:spPr>
          <a:xfrm>
            <a:off x="272973" y="1086617"/>
            <a:ext cx="2331922" cy="1409822"/>
          </a:xfrm>
          <a:prstGeom prst="rect">
            <a:avLst/>
          </a:prstGeom>
        </p:spPr>
      </p:pic>
      <p:pic>
        <p:nvPicPr>
          <p:cNvPr id="2" name="Picture 1" descr="A group of children in uniform&#10;&#10;AI-generated content may be incorrect.">
            <a:extLst>
              <a:ext uri="{FF2B5EF4-FFF2-40B4-BE49-F238E27FC236}">
                <a16:creationId xmlns:a16="http://schemas.microsoft.com/office/drawing/2014/main" id="{33B7EC5B-C6AD-00C4-7629-8EC343B76525}"/>
              </a:ext>
            </a:extLst>
          </p:cNvPr>
          <p:cNvPicPr>
            <a:picLocks noChangeAspect="1"/>
          </p:cNvPicPr>
          <p:nvPr/>
        </p:nvPicPr>
        <p:blipFill>
          <a:blip r:embed="rId6"/>
          <a:stretch>
            <a:fillRect/>
          </a:stretch>
        </p:blipFill>
        <p:spPr>
          <a:xfrm>
            <a:off x="4750007" y="1086787"/>
            <a:ext cx="7301460" cy="4871804"/>
          </a:xfrm>
          <a:prstGeom prst="rect">
            <a:avLst/>
          </a:prstGeom>
        </p:spPr>
      </p:pic>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BF89AE-AE3A-3DB7-F72D-91121AF6D7DF}"/>
              </a:ext>
            </a:extLst>
          </p:cNvPr>
          <p:cNvSpPr txBox="1"/>
          <p:nvPr/>
        </p:nvSpPr>
        <p:spPr>
          <a:xfrm>
            <a:off x="6572849" y="1246517"/>
            <a:ext cx="566720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Times New Roman"/>
              </a:rPr>
              <a:t>We can try to share peace in our lives. </a:t>
            </a:r>
            <a:endParaRPr lang="en-US"/>
          </a:p>
          <a:p>
            <a:endParaRPr lang="en-US" sz="2400">
              <a:latin typeface="Century Gothic"/>
              <a:cs typeface="Times New Roman"/>
            </a:endParaRPr>
          </a:p>
          <a:p>
            <a:r>
              <a:rPr lang="en-US" sz="2400">
                <a:latin typeface="Century Gothic"/>
                <a:cs typeface="Times New Roman"/>
              </a:rPr>
              <a:t>We can try to make things right when we have argued with a friend or family member. </a:t>
            </a:r>
            <a:endParaRPr lang="en-US"/>
          </a:p>
          <a:p>
            <a:endParaRPr lang="en-US" sz="2400">
              <a:latin typeface="Century Gothic"/>
              <a:cs typeface="Times New Roman"/>
            </a:endParaRPr>
          </a:p>
          <a:p>
            <a:r>
              <a:rPr lang="en-US" sz="2400">
                <a:latin typeface="Century Gothic"/>
                <a:cs typeface="Times New Roman"/>
              </a:rPr>
              <a:t>We can try to talk to people calmly when something upsets us or makes us angry, rather than shouting or stamping or being violent. </a:t>
            </a:r>
          </a:p>
        </p:txBody>
      </p:sp>
      <p:pic>
        <p:nvPicPr>
          <p:cNvPr id="5" name="Picture 4" descr="A piece of fabric with a peace sign and a peace symbol&#10;&#10;AI-generated content may be incorrect.">
            <a:extLst>
              <a:ext uri="{FF2B5EF4-FFF2-40B4-BE49-F238E27FC236}">
                <a16:creationId xmlns:a16="http://schemas.microsoft.com/office/drawing/2014/main" id="{6BE9399A-B8C4-A49E-47F2-A77866D97C0F}"/>
              </a:ext>
            </a:extLst>
          </p:cNvPr>
          <p:cNvPicPr>
            <a:picLocks noChangeAspect="1"/>
          </p:cNvPicPr>
          <p:nvPr/>
        </p:nvPicPr>
        <p:blipFill>
          <a:blip r:embed="rId3"/>
          <a:stretch>
            <a:fillRect/>
          </a:stretch>
        </p:blipFill>
        <p:spPr>
          <a:xfrm>
            <a:off x="313161" y="1242333"/>
            <a:ext cx="6126321" cy="4166158"/>
          </a:xfrm>
          <a:prstGeom prst="rect">
            <a:avLst/>
          </a:prstGeom>
        </p:spPr>
      </p:pic>
      <p:sp>
        <p:nvSpPr>
          <p:cNvPr id="6" name="TextBox 5">
            <a:extLst>
              <a:ext uri="{FF2B5EF4-FFF2-40B4-BE49-F238E27FC236}">
                <a16:creationId xmlns:a16="http://schemas.microsoft.com/office/drawing/2014/main" id="{00398393-2085-D689-19E7-6069FB52A927}"/>
              </a:ext>
            </a:extLst>
          </p:cNvPr>
          <p:cNvSpPr txBox="1"/>
          <p:nvPr/>
        </p:nvSpPr>
        <p:spPr>
          <a:xfrm>
            <a:off x="269930" y="5589975"/>
            <a:ext cx="119246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rPr>
              <a:t>We can stand up for what is right and we can help others who may need some extra support from us. </a:t>
            </a:r>
          </a:p>
          <a:p>
            <a:endParaRPr lang="en-US" sz="2400">
              <a:latin typeface="Century Gothic"/>
            </a:endParaRPr>
          </a:p>
          <a:p>
            <a:endParaRPr lang="en-US" sz="2400">
              <a:latin typeface="Century Gothic"/>
            </a:endParaRPr>
          </a:p>
        </p:txBody>
      </p:sp>
    </p:spTree>
    <p:extLst>
      <p:ext uri="{BB962C8B-B14F-4D97-AF65-F5344CB8AC3E}">
        <p14:creationId xmlns:p14="http://schemas.microsoft.com/office/powerpoint/2010/main" val="1488450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329357" y="1257013"/>
            <a:ext cx="11809439" cy="1384995"/>
          </a:xfrm>
          <a:prstGeom prst="rect">
            <a:avLst/>
          </a:prstGeom>
          <a:noFill/>
        </p:spPr>
        <p:txBody>
          <a:bodyPr wrap="square" lIns="91440" tIns="45720" rIns="91440" bIns="45720" rtlCol="0" anchor="t">
            <a:spAutoFit/>
          </a:bodyPr>
          <a:lstStyle/>
          <a:p>
            <a:r>
              <a:rPr lang="en-GB" sz="28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We pray for world leaders: that God may guide them to do all that they can to bring peace and hope for the future to all people. </a:t>
            </a:r>
          </a:p>
          <a:p>
            <a:r>
              <a:rPr lang="en-GB" sz="28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Lord, in your mercy…</a:t>
            </a: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606" y="3078879"/>
            <a:ext cx="2374900" cy="2997200"/>
          </a:xfrm>
          <a:prstGeom prst="rect">
            <a:avLst/>
          </a:prstGeom>
        </p:spPr>
      </p:pic>
      <p:sp>
        <p:nvSpPr>
          <p:cNvPr id="4" name="TextBox 3">
            <a:extLst>
              <a:ext uri="{FF2B5EF4-FFF2-40B4-BE49-F238E27FC236}">
                <a16:creationId xmlns:a16="http://schemas.microsoft.com/office/drawing/2014/main" id="{540D993E-6F7F-4AE1-D87B-90523BD82023}"/>
              </a:ext>
            </a:extLst>
          </p:cNvPr>
          <p:cNvSpPr txBox="1"/>
          <p:nvPr/>
        </p:nvSpPr>
        <p:spPr>
          <a:xfrm>
            <a:off x="2738406" y="3074838"/>
            <a:ext cx="938266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bg1"/>
                </a:solidFill>
                <a:latin typeface="Century Gothic"/>
              </a:rPr>
              <a:t>We pray for Pope Francis. We thank you for all he did to bring about peace in our world and pray that he may now rest in peace.  Lord, in your mercy… </a:t>
            </a:r>
            <a:endParaRPr lang="en-US">
              <a:solidFill>
                <a:schemeClr val="bg1"/>
              </a:solidFill>
            </a:endParaRPr>
          </a:p>
        </p:txBody>
      </p:sp>
      <p:sp>
        <p:nvSpPr>
          <p:cNvPr id="5" name="TextBox 4">
            <a:extLst>
              <a:ext uri="{FF2B5EF4-FFF2-40B4-BE49-F238E27FC236}">
                <a16:creationId xmlns:a16="http://schemas.microsoft.com/office/drawing/2014/main" id="{B6B9EA53-E8C8-F3B9-664E-370CE167854E}"/>
              </a:ext>
            </a:extLst>
          </p:cNvPr>
          <p:cNvSpPr txBox="1"/>
          <p:nvPr/>
        </p:nvSpPr>
        <p:spPr>
          <a:xfrm>
            <a:off x="2745117" y="4826000"/>
            <a:ext cx="87630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bg1"/>
                </a:solidFill>
                <a:latin typeface="Century Gothic"/>
              </a:rPr>
              <a:t>We pray for all people who are working to build peace in their communities: that they may find strength to carry on, even in the hardest times. Lord, in your mercy…</a:t>
            </a:r>
            <a:endParaRPr lang="en-US">
              <a:solidFill>
                <a:schemeClr val="bg1"/>
              </a:solidFill>
            </a:endParaRPr>
          </a:p>
        </p:txBody>
      </p:sp>
    </p:spTree>
    <p:extLst>
      <p:ext uri="{BB962C8B-B14F-4D97-AF65-F5344CB8AC3E}">
        <p14:creationId xmlns:p14="http://schemas.microsoft.com/office/powerpoint/2010/main" val="1053679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364972" y="1496009"/>
            <a:ext cx="11462056" cy="523220"/>
          </a:xfrm>
          <a:prstGeom prst="rect">
            <a:avLst/>
          </a:prstGeom>
          <a:noFill/>
        </p:spPr>
        <p:txBody>
          <a:bodyPr wrap="square" lIns="91440" tIns="45720" rIns="91440" bIns="45720" anchor="t">
            <a:spAutoFit/>
          </a:bodyPr>
          <a:lstStyle/>
          <a:p>
            <a:pPr fontAlgn="base"/>
            <a:endParaRPr lang="en-GB" sz="280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9132" y="3434138"/>
            <a:ext cx="2513795" cy="3172490"/>
          </a:xfrm>
          <a:prstGeom prst="rect">
            <a:avLst/>
          </a:prstGeom>
        </p:spPr>
      </p:pic>
      <p:sp>
        <p:nvSpPr>
          <p:cNvPr id="8" name="TextBox 7">
            <a:extLst>
              <a:ext uri="{FF2B5EF4-FFF2-40B4-BE49-F238E27FC236}">
                <a16:creationId xmlns:a16="http://schemas.microsoft.com/office/drawing/2014/main" id="{15BD7F77-76DA-44B6-9AE2-DD0A91A749FE}"/>
              </a:ext>
            </a:extLst>
          </p:cNvPr>
          <p:cNvSpPr txBox="1"/>
          <p:nvPr/>
        </p:nvSpPr>
        <p:spPr>
          <a:xfrm>
            <a:off x="748983" y="1404656"/>
            <a:ext cx="11096142" cy="1815882"/>
          </a:xfrm>
          <a:prstGeom prst="rect">
            <a:avLst/>
          </a:prstGeom>
          <a:noFill/>
        </p:spPr>
        <p:txBody>
          <a:bodyPr wrap="square">
            <a:spAutoFit/>
          </a:bodyPr>
          <a:lstStyle/>
          <a:p>
            <a:r>
              <a:rPr lang="en-GB" sz="2800">
                <a:solidFill>
                  <a:schemeClr val="bg1"/>
                </a:solidFill>
                <a:latin typeface="Century Gothic" panose="020B0502020202020204" pitchFamily="34" charset="0"/>
              </a:rPr>
              <a:t>We pray for our parish, family and friends: that we may share peace with those who are close to us and with others around the world. </a:t>
            </a:r>
          </a:p>
          <a:p>
            <a:r>
              <a:rPr lang="en-GB" sz="2800">
                <a:solidFill>
                  <a:schemeClr val="bg1"/>
                </a:solidFill>
                <a:latin typeface="Century Gothic" panose="020B0502020202020204" pitchFamily="34" charset="0"/>
              </a:rPr>
              <a:t>Lord, in your mercy…</a:t>
            </a:r>
          </a:p>
        </p:txBody>
      </p:sp>
      <p:sp>
        <p:nvSpPr>
          <p:cNvPr id="2" name="TextBox 1">
            <a:extLst>
              <a:ext uri="{FF2B5EF4-FFF2-40B4-BE49-F238E27FC236}">
                <a16:creationId xmlns:a16="http://schemas.microsoft.com/office/drawing/2014/main" id="{E7A54B81-EA68-8D37-5D3B-84FD83FFF260}"/>
              </a:ext>
            </a:extLst>
          </p:cNvPr>
          <p:cNvSpPr txBox="1"/>
          <p:nvPr/>
        </p:nvSpPr>
        <p:spPr>
          <a:xfrm>
            <a:off x="3765910" y="3680604"/>
            <a:ext cx="782607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Century Gothic"/>
                <a:cs typeface="Times New Roman"/>
              </a:rPr>
              <a:t>God of light, </a:t>
            </a:r>
          </a:p>
          <a:p>
            <a:r>
              <a:rPr lang="en-US" sz="2800">
                <a:solidFill>
                  <a:schemeClr val="bg1"/>
                </a:solidFill>
                <a:latin typeface="Century Gothic"/>
                <a:cs typeface="Times New Roman"/>
              </a:rPr>
              <a:t>In this year of Jubilee, help us to bring peace to those who face violence, war and conflict, so that all your children around the world may know hope and happiness. Amen.</a:t>
            </a:r>
            <a:endParaRPr lang="en-US" sz="2800">
              <a:solidFill>
                <a:schemeClr val="bg1"/>
              </a:solidFill>
              <a:latin typeface="Century Gothic"/>
            </a:endParaRPr>
          </a:p>
        </p:txBody>
      </p:sp>
    </p:spTree>
    <p:extLst>
      <p:ext uri="{BB962C8B-B14F-4D97-AF65-F5344CB8AC3E}">
        <p14:creationId xmlns:p14="http://schemas.microsoft.com/office/powerpoint/2010/main" val="301557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49" y="1760192"/>
            <a:ext cx="3699316" cy="3767460"/>
          </a:xfrm>
        </p:spPr>
        <p:txBody>
          <a:bodyPr vert="horz" lIns="91440" tIns="45720" rIns="91440" bIns="45720" rtlCol="0" anchor="t">
            <a:noAutofit/>
          </a:bodyPr>
          <a:lstStyle/>
          <a:p>
            <a:pPr marL="0" indent="0">
              <a:lnSpc>
                <a:spcPct val="120000"/>
              </a:lnSpc>
              <a:buNone/>
            </a:pPr>
            <a:r>
              <a:rPr lang="en-US" sz="240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11200">
              <a:latin typeface="Segoe UI" panose="020B0502040204020203" pitchFamily="34" charset="0"/>
              <a:cs typeface="Segoe UI" panose="020B0502040204020203" pitchFamily="34" charset="0"/>
            </a:endParaRPr>
          </a:p>
          <a:p>
            <a:pPr marL="0" indent="0">
              <a:lnSpc>
                <a:spcPct val="120000"/>
              </a:lnSpc>
              <a:buNone/>
            </a:pPr>
            <a:endParaRPr lang="en-GB" sz="3200" i="1">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lIns="91440" tIns="45720" rIns="91440" bIns="45720" anchor="t">
              <a:spAutoFit/>
            </a:bodyPr>
            <a:lstStyle/>
            <a:p>
              <a:r>
                <a:rPr lang="en-GB" sz="2800" b="1" i="1">
                  <a:solidFill>
                    <a:srgbClr val="008DAE"/>
                  </a:solidFill>
                  <a:latin typeface="Century Gothic"/>
                  <a:ea typeface="Verdana"/>
                  <a:cs typeface="Arial"/>
                </a:rPr>
                <a:t>Send</a:t>
              </a:r>
              <a:endParaRPr lang="en-GB" sz="28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pic>
        <p:nvPicPr>
          <p:cNvPr id="2" name="Picture 1" descr="A group of people putting their hands together&#10;&#10;AI-generated content may be incorrect.">
            <a:extLst>
              <a:ext uri="{FF2B5EF4-FFF2-40B4-BE49-F238E27FC236}">
                <a16:creationId xmlns:a16="http://schemas.microsoft.com/office/drawing/2014/main" id="{71F3E87C-0ECF-E6CB-F2D5-1508E4E13FFF}"/>
              </a:ext>
            </a:extLst>
          </p:cNvPr>
          <p:cNvPicPr>
            <a:picLocks noChangeAspect="1"/>
          </p:cNvPicPr>
          <p:nvPr/>
        </p:nvPicPr>
        <p:blipFill>
          <a:blip r:embed="rId5"/>
          <a:stretch>
            <a:fillRect/>
          </a:stretch>
        </p:blipFill>
        <p:spPr>
          <a:xfrm>
            <a:off x="4491842" y="1279584"/>
            <a:ext cx="7449640" cy="4945813"/>
          </a:xfrm>
          <a:prstGeom prst="rect">
            <a:avLst/>
          </a:prstGeom>
        </p:spPr>
      </p:pic>
      <p:sp>
        <p:nvSpPr>
          <p:cNvPr id="6" name="TextBox 5">
            <a:extLst>
              <a:ext uri="{FF2B5EF4-FFF2-40B4-BE49-F238E27FC236}">
                <a16:creationId xmlns:a16="http://schemas.microsoft.com/office/drawing/2014/main" id="{03C4D729-16F5-B09C-D3FA-B17E4212465C}"/>
              </a:ext>
            </a:extLst>
          </p:cNvPr>
          <p:cNvSpPr txBox="1"/>
          <p:nvPr/>
        </p:nvSpPr>
        <p:spPr>
          <a:xfrm>
            <a:off x="712397" y="2249676"/>
            <a:ext cx="348699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Century Gothic"/>
              </a:rPr>
              <a:t>How can we pray and work for peace in the coming week?</a:t>
            </a:r>
            <a:endParaRPr lang="en-US"/>
          </a:p>
        </p:txBody>
      </p:sp>
    </p:spTree>
    <p:extLst>
      <p:ext uri="{BB962C8B-B14F-4D97-AF65-F5344CB8AC3E}">
        <p14:creationId xmlns:p14="http://schemas.microsoft.com/office/powerpoint/2010/main" val="2809459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68039" y="1264898"/>
            <a:ext cx="7404938" cy="4770537"/>
          </a:xfrm>
          <a:prstGeom prst="rect">
            <a:avLst/>
          </a:prstGeom>
          <a:noFill/>
        </p:spPr>
        <p:txBody>
          <a:bodyPr wrap="square" lIns="91440" tIns="45720" rIns="91440" bIns="45720" anchor="t">
            <a:spAutoFit/>
          </a:bodyPr>
          <a:lstStyle/>
          <a:p>
            <a:r>
              <a:rPr lang="en-GB" sz="1600" b="1">
                <a:latin typeface="Century Gothic" panose="020B0502020202020204" pitchFamily="34" charset="0"/>
              </a:rPr>
              <a:t>Activity suggestions</a:t>
            </a:r>
          </a:p>
          <a:p>
            <a:pPr fontAlgn="base"/>
            <a:endParaRPr lang="en-GB" sz="1600">
              <a:effectLst/>
              <a:latin typeface="Century Gothic" panose="020B0502020202020204" pitchFamily="34" charset="0"/>
              <a:ea typeface="Times New Roman" panose="02020603050405020304" pitchFamily="18" charset="0"/>
              <a:cs typeface="Segoe UI" panose="020B0502040204020203" pitchFamily="34" charset="0"/>
            </a:endParaRPr>
          </a:p>
          <a:p>
            <a:pPr fontAlgn="base"/>
            <a:r>
              <a:rPr lang="en-GB" sz="1600">
                <a:effectLst/>
                <a:latin typeface="Century Gothic" panose="020B0502020202020204" pitchFamily="34" charset="0"/>
                <a:ea typeface="Times New Roman" panose="02020603050405020304" pitchFamily="18" charset="0"/>
                <a:cs typeface="Times New Roman" panose="02020603050405020304" pitchFamily="18" charset="0"/>
              </a:rPr>
              <a:t>Invite the children to write or draw what peace means to them in the banner on the accompanying illustration. On the back they could write a prayer for peace. </a:t>
            </a:r>
          </a:p>
          <a:p>
            <a:pPr fontAlgn="base"/>
            <a:endParaRPr lang="en-GB" sz="1600">
              <a:effectLst/>
              <a:latin typeface="Century Gothic" panose="020B0502020202020204" pitchFamily="34" charset="0"/>
              <a:ea typeface="Times New Roman" panose="02020603050405020304" pitchFamily="18" charset="0"/>
              <a:cs typeface="Times New Roman" panose="02020603050405020304" pitchFamily="18" charset="0"/>
            </a:endParaRPr>
          </a:p>
          <a:p>
            <a:pPr fontAlgn="base"/>
            <a:r>
              <a:rPr lang="en-GB" sz="1600">
                <a:effectLst/>
                <a:latin typeface="Century Gothic" panose="020B0502020202020204" pitchFamily="34" charset="0"/>
                <a:ea typeface="Times New Roman" panose="02020603050405020304" pitchFamily="18" charset="0"/>
                <a:cs typeface="Times New Roman" panose="02020603050405020304" pitchFamily="18" charset="0"/>
              </a:rPr>
              <a:t>Give the children an oblong shaped piece of card (brick sized) and encourage them to write or draw their message or prayer for peace on it. Use these “bricks” to build up a peace wall full of the group’s messages and/or prayers. You could add Lucky’s, Maria’s and Sebastian’s messages too.</a:t>
            </a:r>
          </a:p>
          <a:p>
            <a:pPr fontAlgn="base"/>
            <a:endParaRPr lang="en-GB" sz="1600">
              <a:effectLst/>
              <a:latin typeface="Century Gothic" panose="020B0502020202020204" pitchFamily="34" charset="0"/>
              <a:ea typeface="Times New Roman" panose="02020603050405020304" pitchFamily="18" charset="0"/>
              <a:cs typeface="Times New Roman" panose="02020603050405020304" pitchFamily="18" charset="0"/>
            </a:endParaRPr>
          </a:p>
          <a:p>
            <a:pPr fontAlgn="base"/>
            <a:r>
              <a:rPr lang="en-GB" sz="1600">
                <a:effectLst/>
                <a:latin typeface="Century Gothic"/>
                <a:ea typeface="Times New Roman" panose="02020603050405020304" pitchFamily="18" charset="0"/>
                <a:cs typeface="Times New Roman"/>
              </a:rPr>
              <a:t>Remind the children to share all that they have heard and thought about in today’s liturgy with the people at home. If they have written a prayer encourage them to say it together during the week. Invite them to try to spread the message of peace throughout the week – making up if they’ve fallen out with anyone, not arguing, trying to be kind and generous etc.</a:t>
            </a:r>
          </a:p>
          <a:p>
            <a:pPr marL="171450" indent="-171450" fontAlgn="base"/>
            <a:endParaRPr lang="en-US" sz="1600">
              <a:latin typeface="Century Gothic" panose="020B0502020202020204" pitchFamily="34" charset="0"/>
              <a:ea typeface="MS Mincho" panose="02020609040205080304" pitchFamily="49" charset="-128"/>
              <a:cs typeface="Arial" panose="020B0604020202020204" pitchFamily="34" charset="0"/>
            </a:endParaRPr>
          </a:p>
        </p:txBody>
      </p:sp>
      <p:pic>
        <p:nvPicPr>
          <p:cNvPr id="4" name="Picture 3">
            <a:extLst>
              <a:ext uri="{FF2B5EF4-FFF2-40B4-BE49-F238E27FC236}">
                <a16:creationId xmlns:a16="http://schemas.microsoft.com/office/drawing/2014/main" id="{26A69931-40FE-41A5-9134-3016CE68D1DB}"/>
              </a:ext>
            </a:extLst>
          </p:cNvPr>
          <p:cNvPicPr>
            <a:picLocks noChangeAspect="1"/>
          </p:cNvPicPr>
          <p:nvPr/>
        </p:nvPicPr>
        <p:blipFill>
          <a:blip r:embed="rId3"/>
          <a:stretch>
            <a:fillRect/>
          </a:stretch>
        </p:blipFill>
        <p:spPr>
          <a:xfrm>
            <a:off x="7679669" y="1710971"/>
            <a:ext cx="4381702" cy="2908333"/>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CD2248-EDDF-4F86-BA02-3D46B639EFCD}"/>
              </a:ext>
            </a:extLst>
          </p:cNvPr>
          <p:cNvPicPr>
            <a:picLocks noChangeAspect="1"/>
          </p:cNvPicPr>
          <p:nvPr/>
        </p:nvPicPr>
        <p:blipFill>
          <a:blip r:embed="rId3"/>
          <a:stretch>
            <a:fillRect/>
          </a:stretch>
        </p:blipFill>
        <p:spPr>
          <a:xfrm>
            <a:off x="1929764" y="1113504"/>
            <a:ext cx="8326344" cy="5526570"/>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B8B2-F108-A4FD-6F6D-16A5F9CDD158}"/>
              </a:ext>
            </a:extLst>
          </p:cNvPr>
          <p:cNvSpPr>
            <a:spLocks noGrp="1"/>
          </p:cNvSpPr>
          <p:nvPr>
            <p:ph type="title"/>
          </p:nvPr>
        </p:nvSpPr>
        <p:spPr>
          <a:xfrm>
            <a:off x="659431" y="1137207"/>
            <a:ext cx="10890000" cy="417550"/>
          </a:xfrm>
        </p:spPr>
        <p:txBody>
          <a:bodyPr/>
          <a:lstStyle/>
          <a:p>
            <a:r>
              <a:rPr lang="en-US" sz="2000">
                <a:latin typeface="Century Gothic"/>
              </a:rPr>
              <a:t>Remembering Pope Francis</a:t>
            </a:r>
          </a:p>
        </p:txBody>
      </p:sp>
      <p:sp>
        <p:nvSpPr>
          <p:cNvPr id="4" name="TextBox 3">
            <a:extLst>
              <a:ext uri="{FF2B5EF4-FFF2-40B4-BE49-F238E27FC236}">
                <a16:creationId xmlns:a16="http://schemas.microsoft.com/office/drawing/2014/main" id="{DB4E4D33-2458-8E1C-75E6-9967B3862AC2}"/>
              </a:ext>
            </a:extLst>
          </p:cNvPr>
          <p:cNvSpPr txBox="1"/>
          <p:nvPr/>
        </p:nvSpPr>
        <p:spPr>
          <a:xfrm>
            <a:off x="7141893" y="1716197"/>
            <a:ext cx="473674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12544"/>
                </a:solidFill>
                <a:latin typeface="Century Gothic"/>
                <a:ea typeface="+mn-lt"/>
                <a:cs typeface="+mn-lt"/>
              </a:rPr>
              <a:t>As the world mourns his passing, Pope Francis’ legacy will be remembered as one that brought the Church closer to its mission of love, mercy and justice.</a:t>
            </a:r>
            <a:endParaRPr lang="en-US">
              <a:solidFill>
                <a:srgbClr val="212544"/>
              </a:solidFill>
              <a:latin typeface="Century Gothic"/>
              <a:cs typeface="Arial"/>
            </a:endParaRPr>
          </a:p>
          <a:p>
            <a:endParaRPr lang="en-US">
              <a:solidFill>
                <a:srgbClr val="212544"/>
              </a:solidFill>
              <a:latin typeface="Century Gothic"/>
              <a:ea typeface="+mn-lt"/>
              <a:cs typeface="+mn-lt"/>
            </a:endParaRPr>
          </a:p>
          <a:p>
            <a:r>
              <a:rPr lang="en-US">
                <a:solidFill>
                  <a:srgbClr val="212544"/>
                </a:solidFill>
                <a:latin typeface="Century Gothic"/>
                <a:ea typeface="+mn-lt"/>
                <a:cs typeface="+mn-lt"/>
              </a:rPr>
              <a:t>Pope Francis was a passionate advocate of children and young people, calling them the ‘joy and hope of the Church and the world!’ (Spes Non </a:t>
            </a:r>
            <a:r>
              <a:rPr lang="en-US" err="1">
                <a:solidFill>
                  <a:srgbClr val="212544"/>
                </a:solidFill>
                <a:latin typeface="Century Gothic"/>
                <a:ea typeface="+mn-lt"/>
                <a:cs typeface="+mn-lt"/>
              </a:rPr>
              <a:t>Confundit</a:t>
            </a:r>
            <a:r>
              <a:rPr lang="en-US">
                <a:solidFill>
                  <a:srgbClr val="212544"/>
                </a:solidFill>
                <a:latin typeface="Century Gothic"/>
                <a:ea typeface="+mn-lt"/>
                <a:cs typeface="+mn-lt"/>
              </a:rPr>
              <a:t>, #12). </a:t>
            </a:r>
            <a:endParaRPr lang="en-US">
              <a:solidFill>
                <a:srgbClr val="000000"/>
              </a:solidFill>
              <a:latin typeface="Century Gothic"/>
              <a:ea typeface="+mn-lt"/>
              <a:cs typeface="+mn-lt"/>
            </a:endParaRPr>
          </a:p>
          <a:p>
            <a:endParaRPr lang="en-US">
              <a:latin typeface="Century Gothic"/>
            </a:endParaRPr>
          </a:p>
          <a:p>
            <a:r>
              <a:rPr lang="en-US">
                <a:solidFill>
                  <a:srgbClr val="000000"/>
                </a:solidFill>
                <a:latin typeface="Century Gothic"/>
                <a:cs typeface="Arial"/>
              </a:rPr>
              <a:t>Find resources to mark his passing and to celebrate Pope Francis' legacy here:</a:t>
            </a:r>
          </a:p>
          <a:p>
            <a:r>
              <a:rPr lang="en-US">
                <a:cs typeface="Arial"/>
                <a:hlinkClick r:id="rId2"/>
              </a:rPr>
              <a:t>Remembering Pope Francis in schools</a:t>
            </a:r>
            <a:endParaRPr lang="en-US">
              <a:cs typeface="Arial"/>
            </a:endParaRPr>
          </a:p>
          <a:p>
            <a:endParaRPr lang="en-US">
              <a:cs typeface="Arial"/>
            </a:endParaRPr>
          </a:p>
        </p:txBody>
      </p:sp>
      <p:pic>
        <p:nvPicPr>
          <p:cNvPr id="7" name="Picture 6" descr="A person in white clothes&#10;&#10;AI-generated content may be incorrect.">
            <a:extLst>
              <a:ext uri="{FF2B5EF4-FFF2-40B4-BE49-F238E27FC236}">
                <a16:creationId xmlns:a16="http://schemas.microsoft.com/office/drawing/2014/main" id="{86A6ABBB-E53F-45B2-FD6F-BEE8421923A8}"/>
              </a:ext>
            </a:extLst>
          </p:cNvPr>
          <p:cNvPicPr>
            <a:picLocks noChangeAspect="1"/>
          </p:cNvPicPr>
          <p:nvPr/>
        </p:nvPicPr>
        <p:blipFill>
          <a:blip r:embed="rId3"/>
          <a:stretch>
            <a:fillRect/>
          </a:stretch>
        </p:blipFill>
        <p:spPr>
          <a:xfrm>
            <a:off x="679867" y="1716998"/>
            <a:ext cx="5972955" cy="3986134"/>
          </a:xfrm>
          <a:prstGeom prst="rect">
            <a:avLst/>
          </a:prstGeom>
        </p:spPr>
      </p:pic>
    </p:spTree>
    <p:extLst>
      <p:ext uri="{BB962C8B-B14F-4D97-AF65-F5344CB8AC3E}">
        <p14:creationId xmlns:p14="http://schemas.microsoft.com/office/powerpoint/2010/main" val="3783883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3A8ED9-1869-E6E9-AF4D-A87A390B16F1}"/>
              </a:ext>
            </a:extLst>
          </p:cNvPr>
          <p:cNvSpPr>
            <a:spLocks noGrp="1"/>
          </p:cNvSpPr>
          <p:nvPr>
            <p:ph idx="1"/>
          </p:nvPr>
        </p:nvSpPr>
        <p:spPr>
          <a:xfrm>
            <a:off x="635830" y="1531173"/>
            <a:ext cx="7384800" cy="4893647"/>
          </a:xfrm>
        </p:spPr>
        <p:txBody>
          <a:bodyPr vert="horz" wrap="square" lIns="91440" tIns="45720" rIns="91440" bIns="45720" rtlCol="0" anchor="t">
            <a:spAutoFit/>
          </a:bodyPr>
          <a:lstStyle/>
          <a:p>
            <a:pPr marL="0" indent="0">
              <a:spcBef>
                <a:spcPts val="0"/>
              </a:spcBef>
              <a:spcAft>
                <a:spcPts val="0"/>
              </a:spcAft>
              <a:buNone/>
            </a:pPr>
            <a:r>
              <a:rPr lang="en-GB" sz="2400" b="1">
                <a:solidFill>
                  <a:srgbClr val="000000"/>
                </a:solidFill>
                <a:latin typeface="Century Gothic"/>
                <a:cs typeface="Arial" panose="020B0604020202020204"/>
              </a:rPr>
              <a:t>Jubilee activities!</a:t>
            </a:r>
            <a:endParaRPr lang="en-US" sz="2400">
              <a:solidFill>
                <a:srgbClr val="000000"/>
              </a:solidFill>
              <a:latin typeface="Century Gothic"/>
              <a:cs typeface="Arial" panose="020B0604020202020204"/>
            </a:endParaRPr>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The Jubilee Year is a landmark moment in the life of the global church. School communities are invited to join together as pilgrims of hope, pledging to work together for God’s kingdom of justice, peace and love. Find resources at: </a:t>
            </a:r>
          </a:p>
          <a:p>
            <a:pPr marL="0" indent="0">
              <a:spcBef>
                <a:spcPts val="0"/>
              </a:spcBef>
              <a:spcAft>
                <a:spcPts val="0"/>
              </a:spcAft>
              <a:buNone/>
            </a:pPr>
            <a:r>
              <a:rPr lang="en-US" sz="1800">
                <a:solidFill>
                  <a:srgbClr val="000000"/>
                </a:solidFill>
                <a:latin typeface="Century Gothic"/>
                <a:cs typeface="Arial" panose="020B0604020202020204"/>
                <a:hlinkClick r:id="rId2"/>
              </a:rPr>
              <a:t>Jubilee for schools 2025 – Pilgrims of Hope</a:t>
            </a:r>
            <a:endParaRPr lang="en-US" sz="1800">
              <a:solidFill>
                <a:srgbClr val="000000"/>
              </a:solidFill>
              <a:latin typeface="Century Gothic"/>
              <a:cs typeface="Arial" panose="020B0604020202020204"/>
            </a:endParaRPr>
          </a:p>
          <a:p>
            <a:pPr marL="0" indent="0">
              <a:spcBef>
                <a:spcPts val="0"/>
              </a:spcBef>
              <a:spcAft>
                <a:spcPts val="0"/>
              </a:spcAft>
              <a:buNone/>
            </a:pPr>
            <a:endParaRPr lang="en-US" sz="1800">
              <a:solidFill>
                <a:srgbClr val="000000"/>
              </a:solidFill>
              <a:latin typeface="Century Gothic"/>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rPr>
              <a:t>A CAFOD club could strongly support the Catholic life of your school, particularly in this Jubilee year. Find out more:</a:t>
            </a:r>
            <a:endParaRPr lang="en-US">
              <a:latin typeface="Arial" panose="020B0604020202020204"/>
              <a:cs typeface="Arial" panose="020B0604020202020204"/>
            </a:endParaRPr>
          </a:p>
          <a:p>
            <a:pPr marL="0" indent="0">
              <a:spcBef>
                <a:spcPts val="0"/>
              </a:spcBef>
              <a:spcAft>
                <a:spcPts val="0"/>
              </a:spcAft>
              <a:buNone/>
            </a:pPr>
            <a:r>
              <a:rPr lang="en-US" sz="1800">
                <a:solidFill>
                  <a:srgbClr val="000000"/>
                </a:solidFill>
                <a:latin typeface="Century Gothic"/>
                <a:cs typeface="Arial" panose="020B0604020202020204"/>
                <a:hlinkClick r:id="rId3"/>
              </a:rPr>
              <a:t>https://cafod.org.uk/Education/For-teachers/CAFOD-clubs</a:t>
            </a:r>
            <a:r>
              <a:rPr lang="en-US" sz="1800">
                <a:solidFill>
                  <a:srgbClr val="000000"/>
                </a:solidFill>
                <a:latin typeface="Century Gothic"/>
                <a:cs typeface="Arial" panose="020B0604020202020204"/>
              </a:rPr>
              <a:t> </a:t>
            </a:r>
            <a:endParaRPr lang="en-US">
              <a:latin typeface="Arial" panose="020B0604020202020204"/>
              <a:cs typeface="Arial" panose="020B0604020202020204"/>
            </a:endParaRPr>
          </a:p>
          <a:p>
            <a:pPr marL="0" indent="0">
              <a:spcBef>
                <a:spcPts val="0"/>
              </a:spcBef>
              <a:spcAft>
                <a:spcPts val="0"/>
              </a:spcAft>
              <a:buNone/>
            </a:pPr>
            <a:endParaRPr lang="en-US" sz="1800">
              <a:solidFill>
                <a:srgbClr val="000000"/>
              </a:solidFill>
              <a:latin typeface="Century Gothic"/>
              <a:cs typeface="Arial"/>
            </a:endParaRPr>
          </a:p>
          <a:p>
            <a:pPr marL="0" indent="0">
              <a:spcBef>
                <a:spcPts val="0"/>
              </a:spcBef>
              <a:spcAft>
                <a:spcPts val="0"/>
              </a:spcAft>
              <a:buNone/>
            </a:pPr>
            <a:r>
              <a:rPr lang="en-US" sz="1800">
                <a:solidFill>
                  <a:srgbClr val="000000"/>
                </a:solidFill>
                <a:latin typeface="Century Gothic"/>
                <a:cs typeface="Arial"/>
              </a:rPr>
              <a:t>Find resources to learn about and fundraise for the Myanmar Earthquake: </a:t>
            </a:r>
            <a:r>
              <a:rPr lang="en-US" sz="1800">
                <a:solidFill>
                  <a:srgbClr val="000000"/>
                </a:solidFill>
                <a:latin typeface="Century Gothic"/>
                <a:cs typeface="Arial"/>
                <a:hlinkClick r:id="rId4"/>
              </a:rPr>
              <a:t>https://cafod.org.uk/education/education-resources/emergency-resources-schools</a:t>
            </a:r>
            <a:r>
              <a:rPr lang="en-US" sz="1600">
                <a:solidFill>
                  <a:srgbClr val="000000"/>
                </a:solidFill>
                <a:latin typeface="Century Gothic"/>
                <a:cs typeface="Arial"/>
              </a:rPr>
              <a:t> </a:t>
            </a:r>
          </a:p>
          <a:p>
            <a:pPr marL="171450" indent="-171450">
              <a:spcBef>
                <a:spcPts val="0"/>
              </a:spcBef>
              <a:spcAft>
                <a:spcPts val="0"/>
              </a:spcAft>
              <a:buNone/>
            </a:pPr>
            <a:endParaRPr lang="en-GB" sz="1800">
              <a:solidFill>
                <a:srgbClr val="000000"/>
              </a:solidFill>
              <a:latin typeface="Century Gothic"/>
              <a:cs typeface="Arial"/>
            </a:endParaRPr>
          </a:p>
          <a:p>
            <a:pPr marL="0" indent="0">
              <a:spcBef>
                <a:spcPts val="0"/>
              </a:spcBef>
              <a:spcAft>
                <a:spcPts val="0"/>
              </a:spcAft>
              <a:buNone/>
            </a:pPr>
            <a:endParaRPr lang="en-US" sz="1800">
              <a:solidFill>
                <a:srgbClr val="000000"/>
              </a:solidFill>
              <a:latin typeface="Century Gothic"/>
              <a:cs typeface="Arial"/>
            </a:endParaRPr>
          </a:p>
        </p:txBody>
      </p:sp>
      <p:pic>
        <p:nvPicPr>
          <p:cNvPr id="5" name="Picture 4" descr="A logo with a cross and a boat&#10;&#10;Description automatically generated">
            <a:extLst>
              <a:ext uri="{FF2B5EF4-FFF2-40B4-BE49-F238E27FC236}">
                <a16:creationId xmlns:a16="http://schemas.microsoft.com/office/drawing/2014/main" id="{A7113F69-8C37-27E3-D142-E1B9D3FB5BD3}"/>
              </a:ext>
            </a:extLst>
          </p:cNvPr>
          <p:cNvPicPr>
            <a:picLocks noChangeAspect="1"/>
          </p:cNvPicPr>
          <p:nvPr/>
        </p:nvPicPr>
        <p:blipFill>
          <a:blip r:embed="rId5"/>
          <a:stretch>
            <a:fillRect/>
          </a:stretch>
        </p:blipFill>
        <p:spPr>
          <a:xfrm>
            <a:off x="6900043" y="-302009"/>
            <a:ext cx="5684643" cy="8133302"/>
          </a:xfrm>
          <a:prstGeom prst="rect">
            <a:avLst/>
          </a:prstGeom>
        </p:spPr>
      </p:pic>
    </p:spTree>
    <p:extLst>
      <p:ext uri="{BB962C8B-B14F-4D97-AF65-F5344CB8AC3E}">
        <p14:creationId xmlns:p14="http://schemas.microsoft.com/office/powerpoint/2010/main" val="3386802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BA8697F-6FCB-481B-AD0F-C217C505E145}"/>
              </a:ext>
            </a:extLst>
          </p:cNvPr>
          <p:cNvSpPr txBox="1"/>
          <p:nvPr/>
        </p:nvSpPr>
        <p:spPr>
          <a:xfrm>
            <a:off x="6483025" y="1347278"/>
            <a:ext cx="5460076" cy="6063198"/>
          </a:xfrm>
          <a:prstGeom prst="rect">
            <a:avLst/>
          </a:prstGeom>
          <a:noFill/>
        </p:spPr>
        <p:txBody>
          <a:bodyPr wrap="square" lIns="91440" tIns="45720" rIns="91440" bIns="45720" rtlCol="0" anchor="t">
            <a:spAutoFit/>
          </a:bodyPr>
          <a:lstStyle/>
          <a:p>
            <a:pPr fontAlgn="base"/>
            <a:r>
              <a:rPr lang="en-GB" sz="3200">
                <a:effectLst/>
                <a:latin typeface="Century Gothic" panose="020B0502020202020204" pitchFamily="34" charset="0"/>
                <a:ea typeface="Times New Roman" panose="02020603050405020304" pitchFamily="18" charset="0"/>
                <a:cs typeface="Times New Roman" panose="02020603050405020304" pitchFamily="18" charset="0"/>
              </a:rPr>
              <a:t>God of peace, </a:t>
            </a:r>
          </a:p>
          <a:p>
            <a:pPr fontAlgn="base"/>
            <a:r>
              <a:rPr lang="en-GB" sz="3200">
                <a:latin typeface="Century Gothic" panose="020B0502020202020204" pitchFamily="34" charset="0"/>
                <a:ea typeface="Times New Roman" panose="02020603050405020304" pitchFamily="18" charset="0"/>
                <a:cs typeface="Times New Roman" panose="02020603050405020304" pitchFamily="18" charset="0"/>
              </a:rPr>
              <a:t>W</a:t>
            </a:r>
            <a:r>
              <a:rPr lang="en-GB" sz="3200">
                <a:effectLst/>
                <a:latin typeface="Century Gothic" panose="020B0502020202020204" pitchFamily="34" charset="0"/>
                <a:ea typeface="Times New Roman" panose="02020603050405020304" pitchFamily="18" charset="0"/>
                <a:cs typeface="Times New Roman" panose="02020603050405020304" pitchFamily="18" charset="0"/>
              </a:rPr>
              <a:t>atch over those who face violence in their daily lives. </a:t>
            </a:r>
          </a:p>
          <a:p>
            <a:pPr fontAlgn="base"/>
            <a:r>
              <a:rPr lang="en-GB" sz="3200">
                <a:effectLst/>
                <a:latin typeface="Century Gothic" panose="020B0502020202020204" pitchFamily="34" charset="0"/>
                <a:ea typeface="Times New Roman" panose="02020603050405020304" pitchFamily="18" charset="0"/>
                <a:cs typeface="Times New Roman" panose="02020603050405020304" pitchFamily="18" charset="0"/>
              </a:rPr>
              <a:t>Help us to be forgiving and to do what we can to bring peace to others. </a:t>
            </a:r>
          </a:p>
          <a:p>
            <a:pPr fontAlgn="base"/>
            <a:r>
              <a:rPr lang="en-GB" sz="3200">
                <a:effectLst/>
                <a:latin typeface="Century Gothic" panose="020B0502020202020204" pitchFamily="34" charset="0"/>
                <a:ea typeface="Times New Roman" panose="02020603050405020304" pitchFamily="18" charset="0"/>
                <a:cs typeface="Times New Roman" panose="02020603050405020304" pitchFamily="18" charset="0"/>
              </a:rPr>
              <a:t>We ask this through Christ our Lord, </a:t>
            </a:r>
          </a:p>
          <a:p>
            <a:pPr fontAlgn="base"/>
            <a:r>
              <a:rPr lang="en-GB" sz="3200">
                <a:effectLst/>
                <a:latin typeface="Century Gothic" panose="020B0502020202020204" pitchFamily="34" charset="0"/>
                <a:ea typeface="Times New Roman" panose="02020603050405020304" pitchFamily="18" charset="0"/>
                <a:cs typeface="Times New Roman" panose="02020603050405020304" pitchFamily="18" charset="0"/>
              </a:rPr>
              <a:t>Amen. </a:t>
            </a:r>
            <a:endParaRPr lang="en-GB" sz="3200">
              <a:effectLst/>
              <a:latin typeface="Century Gothic" panose="020B0502020202020204" pitchFamily="34" charset="0"/>
              <a:ea typeface="Calibri" panose="020F0502020204030204" pitchFamily="34" charset="0"/>
              <a:cs typeface="Times New Roman" panose="02020603050405020304" pitchFamily="18" charset="0"/>
            </a:endParaRPr>
          </a:p>
          <a:p>
            <a:pPr fontAlgn="base"/>
            <a:r>
              <a:rPr lang="en-GB" sz="3200">
                <a:effectLst/>
                <a:latin typeface="Century Gothic" panose="020B0502020202020204" pitchFamily="34" charset="0"/>
                <a:ea typeface="Times New Roman" panose="02020603050405020304" pitchFamily="18" charset="0"/>
                <a:cs typeface="Times New Roman" panose="02020603050405020304" pitchFamily="18" charset="0"/>
              </a:rPr>
              <a:t> </a:t>
            </a:r>
            <a:endParaRPr lang="en-GB" sz="3200">
              <a:effectLst/>
              <a:latin typeface="Century Gothic" panose="020B0502020202020204" pitchFamily="34" charset="0"/>
              <a:ea typeface="Calibri" panose="020F0502020204030204" pitchFamily="34" charset="0"/>
              <a:cs typeface="Times New Roman" panose="02020603050405020304" pitchFamily="18" charset="0"/>
            </a:endParaRPr>
          </a:p>
          <a:p>
            <a:endParaRPr lang="en-US" sz="3600">
              <a:latin typeface="Century Gothic" panose="020B0502020202020204" pitchFamily="34" charset="0"/>
              <a:ea typeface="+mn-lt"/>
              <a:cs typeface="+mn-lt"/>
            </a:endParaRPr>
          </a:p>
        </p:txBody>
      </p:sp>
      <p:pic>
        <p:nvPicPr>
          <p:cNvPr id="6" name="Picture 2">
            <a:extLst>
              <a:ext uri="{FF2B5EF4-FFF2-40B4-BE49-F238E27FC236}">
                <a16:creationId xmlns:a16="http://schemas.microsoft.com/office/drawing/2014/main" id="{87B10231-3F69-4259-9DA7-B5DC50F6A8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5407" y="949877"/>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8077909" y="214957"/>
            <a:ext cx="4654813" cy="461665"/>
          </a:xfrm>
          <a:prstGeom prst="rect">
            <a:avLst/>
          </a:prstGeom>
          <a:noFill/>
        </p:spPr>
        <p:txBody>
          <a:bodyPr wrap="square" lIns="91440" tIns="45720" rIns="91440" bIns="45720" rtlCol="0" anchor="t">
            <a:spAutoFit/>
          </a:bodyPr>
          <a:lstStyle/>
          <a:p>
            <a:r>
              <a:rPr lang="en-US" sz="2400" b="1">
                <a:latin typeface="Century Gothic" panose="020B0502020202020204" pitchFamily="34" charset="0"/>
                <a:cs typeface="Segoe UI"/>
              </a:rPr>
              <a:t>Gospel: John 20:19-31</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9519220" y="6112035"/>
            <a:ext cx="7221092" cy="718457"/>
            <a:chOff x="344402" y="5655667"/>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lIns="91440" tIns="45720" rIns="91440" bIns="45720" anchor="t">
              <a:spAutoFit/>
            </a:bodyPr>
            <a:lstStyle/>
            <a:p>
              <a:r>
                <a:rPr lang="en-GB" sz="2800" b="1" i="1">
                  <a:solidFill>
                    <a:srgbClr val="A1C60F"/>
                  </a:solidFill>
                  <a:latin typeface="Century Gothic"/>
                  <a:ea typeface="Times New Roman" panose="02020603050405020304" pitchFamily="18" charset="0"/>
                  <a:cs typeface="Arial"/>
                </a:rPr>
                <a:t>Word </a:t>
              </a:r>
              <a:endParaRPr lang="en-GB" sz="28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128768" y="1111674"/>
            <a:ext cx="11930959" cy="5186035"/>
          </a:xfrm>
          <a:prstGeom prst="rect">
            <a:avLst/>
          </a:prstGeom>
          <a:noFill/>
        </p:spPr>
        <p:txBody>
          <a:bodyPr wrap="square" lIns="91440" tIns="45720" rIns="91440" bIns="45720" anchor="t">
            <a:spAutoFit/>
          </a:bodyPr>
          <a:lstStyle/>
          <a:p>
            <a:r>
              <a:rPr lang="en-GB" sz="2400">
                <a:solidFill>
                  <a:srgbClr val="000000"/>
                </a:solidFill>
                <a:effectLst/>
                <a:latin typeface="Century Gothic"/>
                <a:ea typeface="Times New Roman" panose="02020603050405020304" pitchFamily="18" charset="0"/>
              </a:rPr>
              <a:t>It was late that Sunday evening, and the disciples were gathered together behind locked doors, because they were afraid of the Jewish authorities. Then Jesus came and stood among them. “Peace be with you,” he said. After saying this, he showed them his hands and his side. The disciples were filled with joy at seeing the Lord. Jesus said to them again, “Peace be with you. As the Father sent me, so I send you.” Then he breathed on them and said, “Receive the Holy Spirit. If you forgive people's sins, they are forgiven; if you do not forgive them, they are not forgiven.”</a:t>
            </a:r>
          </a:p>
          <a:p>
            <a:endParaRPr lang="en-GB" sz="2400">
              <a:solidFill>
                <a:srgbClr val="000000"/>
              </a:solidFill>
              <a:latin typeface="Century Gothic" panose="020B0502020202020204" pitchFamily="34" charset="0"/>
              <a:ea typeface="Times New Roman" panose="02020603050405020304" pitchFamily="18" charset="0"/>
            </a:endParaRPr>
          </a:p>
          <a:p>
            <a:r>
              <a:rPr lang="en-GB" sz="2400">
                <a:effectLst/>
                <a:latin typeface="Century Gothic"/>
                <a:ea typeface="Times New Roman" panose="02020603050405020304" pitchFamily="18" charset="0"/>
              </a:rPr>
              <a:t>One of the twelve disciples, Thomas (called the Twin), was not with them when Jesus came. So the other disciples told him, “We have seen the Lord!”</a:t>
            </a:r>
          </a:p>
          <a:p>
            <a:r>
              <a:rPr lang="en-GB" sz="2400">
                <a:effectLst/>
                <a:latin typeface="Century Gothic"/>
                <a:ea typeface="Times New Roman" panose="02020603050405020304" pitchFamily="18" charset="0"/>
              </a:rPr>
              <a:t>Thomas said to them, “Unless I see the scars of the nails in his hands and put my finger on those scars and my hand in his side, I will not believe.”</a:t>
            </a:r>
          </a:p>
          <a:p>
            <a:endParaRPr lang="en-GB" sz="190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610C57-B7D8-4A07-8F6D-4C75DF40C943}"/>
              </a:ext>
            </a:extLst>
          </p:cNvPr>
          <p:cNvSpPr txBox="1"/>
          <p:nvPr/>
        </p:nvSpPr>
        <p:spPr>
          <a:xfrm>
            <a:off x="100013" y="939146"/>
            <a:ext cx="11930959" cy="5924699"/>
          </a:xfrm>
          <a:prstGeom prst="rect">
            <a:avLst/>
          </a:prstGeom>
          <a:noFill/>
        </p:spPr>
        <p:txBody>
          <a:bodyPr wrap="square" lIns="91440" tIns="45720" rIns="91440" bIns="45720" anchor="t">
            <a:spAutoFit/>
          </a:bodyPr>
          <a:lstStyle/>
          <a:p>
            <a:r>
              <a:rPr lang="en-GB" sz="2400">
                <a:solidFill>
                  <a:srgbClr val="000000"/>
                </a:solidFill>
                <a:effectLst/>
                <a:latin typeface="Century Gothic"/>
                <a:ea typeface="Times New Roman" panose="02020603050405020304" pitchFamily="18" charset="0"/>
              </a:rPr>
              <a:t>A week later the disciples were together again indoors, and Thomas was with them. The doors were locked, but Jesus came and stood among them and said, “Peace be with you.” Then he said to Thomas, “Put your finger here, and look at my hands; then stretch out your hand and put it in my side. Stop your doubting, and believe!”</a:t>
            </a:r>
          </a:p>
          <a:p>
            <a:endParaRPr lang="en-GB" sz="2400">
              <a:solidFill>
                <a:srgbClr val="000000"/>
              </a:solidFill>
              <a:effectLst/>
              <a:latin typeface="Century Gothic" panose="020B0502020202020204" pitchFamily="34" charset="0"/>
              <a:ea typeface="Times New Roman" panose="02020603050405020304" pitchFamily="18" charset="0"/>
            </a:endParaRPr>
          </a:p>
          <a:p>
            <a:r>
              <a:rPr lang="en-GB" sz="2400">
                <a:solidFill>
                  <a:srgbClr val="000000"/>
                </a:solidFill>
                <a:effectLst/>
                <a:latin typeface="Century Gothic" panose="020B0502020202020204" pitchFamily="34" charset="0"/>
                <a:ea typeface="Times New Roman" panose="02020603050405020304" pitchFamily="18" charset="0"/>
              </a:rPr>
              <a:t>Thomas answered him, “My Lord and my God!”</a:t>
            </a:r>
          </a:p>
          <a:p>
            <a:endParaRPr lang="en-GB" sz="2400">
              <a:solidFill>
                <a:srgbClr val="000000"/>
              </a:solidFill>
              <a:effectLst/>
              <a:latin typeface="Century Gothic" panose="020B0502020202020204" pitchFamily="34" charset="0"/>
              <a:ea typeface="Times New Roman" panose="02020603050405020304" pitchFamily="18" charset="0"/>
            </a:endParaRPr>
          </a:p>
          <a:p>
            <a:r>
              <a:rPr lang="en-GB" sz="2400">
                <a:solidFill>
                  <a:srgbClr val="000000"/>
                </a:solidFill>
                <a:effectLst/>
                <a:latin typeface="Century Gothic" panose="020B0502020202020204" pitchFamily="34" charset="0"/>
                <a:ea typeface="Times New Roman" panose="02020603050405020304" pitchFamily="18" charset="0"/>
              </a:rPr>
              <a:t>Jesus said to him, “Do you believe because you see me? How happy are those who believe without seeing me!”</a:t>
            </a:r>
          </a:p>
          <a:p>
            <a:endParaRPr lang="en-GB" sz="2400">
              <a:solidFill>
                <a:srgbClr val="000000"/>
              </a:solidFill>
              <a:effectLst/>
              <a:latin typeface="Century Gothic" panose="020B0502020202020204" pitchFamily="34" charset="0"/>
              <a:ea typeface="Times New Roman" panose="02020603050405020304" pitchFamily="18" charset="0"/>
            </a:endParaRPr>
          </a:p>
          <a:p>
            <a:r>
              <a:rPr lang="en-GB" sz="2400">
                <a:solidFill>
                  <a:srgbClr val="000000"/>
                </a:solidFill>
                <a:effectLst/>
                <a:latin typeface="Century Gothic"/>
                <a:ea typeface="Times New Roman" panose="02020603050405020304" pitchFamily="18" charset="0"/>
              </a:rPr>
              <a:t>In his disciples' presence</a:t>
            </a:r>
            <a:r>
              <a:rPr lang="en-GB" sz="2400">
                <a:solidFill>
                  <a:srgbClr val="000000"/>
                </a:solidFill>
                <a:latin typeface="Century Gothic"/>
                <a:ea typeface="Times New Roman" panose="02020603050405020304" pitchFamily="18" charset="0"/>
              </a:rPr>
              <a:t>,</a:t>
            </a:r>
            <a:r>
              <a:rPr lang="en-GB" sz="2400">
                <a:solidFill>
                  <a:srgbClr val="000000"/>
                </a:solidFill>
                <a:effectLst/>
                <a:latin typeface="Century Gothic"/>
                <a:ea typeface="Times New Roman" panose="02020603050405020304" pitchFamily="18" charset="0"/>
              </a:rPr>
              <a:t> Jesus performed many other miracles which are not written down in this book. But these have been written in order that you may believe that Jesus is the Messiah, the Son of God, and that through your faith in him you may have life.</a:t>
            </a:r>
          </a:p>
          <a:p>
            <a:endParaRPr lang="en-GB" sz="1900">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295344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1107996"/>
          </a:xfrm>
        </p:spPr>
        <p:txBody>
          <a:bodyPr vert="horz" wrap="square" lIns="91440" tIns="45720" rIns="91440" bIns="45720" rtlCol="0" anchor="t">
            <a:spAutoFit/>
          </a:bodyPr>
          <a:lstStyle/>
          <a:p>
            <a:pPr marL="0" indent="0">
              <a:buNone/>
            </a:pPr>
            <a:endParaRPr lang="en-GB" sz="2800">
              <a:solidFill>
                <a:schemeClr val="tx1"/>
              </a:solidFill>
              <a:latin typeface="Century Gothic" panose="020B0502020202020204" pitchFamily="34" charset="0"/>
            </a:endParaRPr>
          </a:p>
          <a:p>
            <a:pPr algn="just">
              <a:buNone/>
            </a:pPr>
            <a:endParaRPr lang="en-US" sz="2800">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9474412" y="5990454"/>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lIns="91440" tIns="45720" rIns="91440" bIns="45720" anchor="t">
              <a:spAutoFit/>
            </a:bodyPr>
            <a:lstStyle/>
            <a:p>
              <a:r>
                <a:rPr lang="en-GB" sz="2800" b="1" i="1">
                  <a:solidFill>
                    <a:srgbClr val="C51B8A"/>
                  </a:solidFill>
                  <a:latin typeface="Century Gothic"/>
                  <a:cs typeface="Arial"/>
                </a:rPr>
                <a:t>Respond</a:t>
              </a:r>
              <a:endParaRPr lang="en-GB" sz="28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5262979"/>
          </a:xfrm>
          <a:prstGeom prst="rect">
            <a:avLst/>
          </a:prstGeom>
        </p:spPr>
        <p:txBody>
          <a:bodyPr wrap="square">
            <a:spAutoFit/>
          </a:bodyPr>
          <a:lstStyle/>
          <a:p>
            <a:endParaRPr lang="en-US"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endParaRPr lang="en-GB" sz="2800">
              <a:latin typeface="Century Gothic" panose="020B0502020202020204" pitchFamily="34" charset="0"/>
            </a:endParaRPr>
          </a:p>
          <a:p>
            <a:r>
              <a:rPr lang="en-GB" sz="2800">
                <a:latin typeface="Century Gothic" panose="020B0502020202020204" pitchFamily="34" charset="0"/>
              </a:rPr>
              <a:t> </a:t>
            </a:r>
          </a:p>
          <a:p>
            <a:endParaRPr lang="en-US" sz="2800">
              <a:latin typeface="Century Gothic" panose="020B0502020202020204" pitchFamily="34" charset="0"/>
            </a:endParaRPr>
          </a:p>
          <a:p>
            <a:endParaRPr lang="en-US" sz="2800">
              <a:latin typeface="Century Gothic" panose="020B0502020202020204" pitchFamily="34" charset="0"/>
            </a:endParaRPr>
          </a:p>
          <a:p>
            <a:endParaRPr lang="en-US" sz="2800">
              <a:latin typeface="Century Gothic" panose="020B0502020202020204" pitchFamily="34" charset="0"/>
            </a:endParaRPr>
          </a:p>
          <a:p>
            <a:endParaRPr lang="en-US" sz="2800">
              <a:latin typeface="Century Gothic" panose="020B0502020202020204" pitchFamily="34" charset="0"/>
            </a:endParaRPr>
          </a:p>
          <a:p>
            <a:endParaRPr lang="en-GB" sz="28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215009" y="1589350"/>
            <a:ext cx="8604296" cy="4893647"/>
          </a:xfrm>
          <a:prstGeom prst="rect">
            <a:avLst/>
          </a:prstGeom>
          <a:noFill/>
        </p:spPr>
        <p:txBody>
          <a:bodyPr wrap="square" lIns="91440" tIns="45720" rIns="91440" bIns="45720" rtlCol="0" anchor="t">
            <a:spAutoFit/>
          </a:bodyPr>
          <a:lstStyle/>
          <a:p>
            <a:r>
              <a:rPr lang="en-GB" sz="2400">
                <a:latin typeface="Century Gothic"/>
                <a:cs typeface="Times New Roman"/>
              </a:rPr>
              <a:t>The disciples are frightened and lonely and so they have locked themselves away.</a:t>
            </a:r>
            <a:endParaRPr lang="en-GB" sz="2800">
              <a:latin typeface="Century Gothic" panose="020B0502020202020204" pitchFamily="34" charset="0"/>
              <a:cs typeface="Segoe UI"/>
            </a:endParaRPr>
          </a:p>
          <a:p>
            <a:endParaRPr lang="en-GB" sz="2400">
              <a:latin typeface="Century Gothic"/>
              <a:cs typeface="Times New Roman"/>
            </a:endParaRPr>
          </a:p>
          <a:p>
            <a:r>
              <a:rPr lang="en-GB" sz="2400">
                <a:latin typeface="Century Gothic"/>
                <a:cs typeface="Times New Roman"/>
              </a:rPr>
              <a:t>Who suddenly appears in the room? And what does Jesus say?</a:t>
            </a:r>
            <a:endParaRPr lang="en-GB" sz="2400">
              <a:latin typeface="Century Gothic"/>
              <a:cs typeface="Arial"/>
            </a:endParaRPr>
          </a:p>
          <a:p>
            <a:endParaRPr lang="en-GB" sz="2400">
              <a:latin typeface="Century Gothic"/>
              <a:cs typeface="Times New Roman"/>
            </a:endParaRPr>
          </a:p>
          <a:p>
            <a:r>
              <a:rPr lang="en-GB" sz="2400">
                <a:latin typeface="Century Gothic"/>
                <a:cs typeface="Times New Roman"/>
              </a:rPr>
              <a:t>Jesus says: “Peace be with you.” How did the disciples feel when they heard this? Why?</a:t>
            </a:r>
            <a:endParaRPr lang="en-GB" sz="2400">
              <a:latin typeface="Century Gothic"/>
              <a:cs typeface="Arial"/>
            </a:endParaRPr>
          </a:p>
          <a:p>
            <a:endParaRPr lang="en-GB" sz="2400">
              <a:latin typeface="Century Gothic"/>
              <a:cs typeface="Times New Roman"/>
            </a:endParaRPr>
          </a:p>
          <a:p>
            <a:r>
              <a:rPr lang="en-GB" sz="2400">
                <a:latin typeface="Century Gothic"/>
                <a:cs typeface="Times New Roman"/>
              </a:rPr>
              <a:t>The disciples were filled with joy that Jesus had risen from the dead and was with them. Thomas wasn’t with the other disciples when Jesus appeared. He refused to believe Jesus had been there until he saw for himself.</a:t>
            </a:r>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07512" y="1060091"/>
            <a:ext cx="117856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latin typeface="Century Gothic"/>
              </a:rPr>
              <a:t>What do you remember from the Gospel reading? </a:t>
            </a:r>
            <a:endParaRPr lang="en-US"/>
          </a:p>
        </p:txBody>
      </p:sp>
      <p:pic>
        <p:nvPicPr>
          <p:cNvPr id="9" name="Picture 8" descr="A hand reaching out to the sky&#10;&#10;AI-generated content may be incorrect.">
            <a:extLst>
              <a:ext uri="{FF2B5EF4-FFF2-40B4-BE49-F238E27FC236}">
                <a16:creationId xmlns:a16="http://schemas.microsoft.com/office/drawing/2014/main" id="{D6CB6F49-0C37-BA1C-6033-0A6A33F62FC2}"/>
              </a:ext>
            </a:extLst>
          </p:cNvPr>
          <p:cNvPicPr>
            <a:picLocks noChangeAspect="1"/>
          </p:cNvPicPr>
          <p:nvPr/>
        </p:nvPicPr>
        <p:blipFill>
          <a:blip r:embed="rId5"/>
          <a:stretch>
            <a:fillRect/>
          </a:stretch>
        </p:blipFill>
        <p:spPr>
          <a:xfrm>
            <a:off x="9057735" y="1078302"/>
            <a:ext cx="3134265" cy="4701397"/>
          </a:xfrm>
          <a:prstGeom prst="rect">
            <a:avLst/>
          </a:prstGeom>
        </p:spPr>
      </p:pic>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E94300-0EF2-40BF-BA6B-32656FD1505C}"/>
              </a:ext>
            </a:extLst>
          </p:cNvPr>
          <p:cNvPicPr>
            <a:picLocks noChangeAspect="1"/>
          </p:cNvPicPr>
          <p:nvPr/>
        </p:nvPicPr>
        <p:blipFill>
          <a:blip r:embed="rId2"/>
          <a:stretch>
            <a:fillRect/>
          </a:stretch>
        </p:blipFill>
        <p:spPr>
          <a:xfrm flipH="1">
            <a:off x="9369573" y="5145118"/>
            <a:ext cx="2829549" cy="1711745"/>
          </a:xfrm>
          <a:prstGeom prst="rect">
            <a:avLst/>
          </a:prstGeom>
        </p:spPr>
      </p:pic>
      <p:sp>
        <p:nvSpPr>
          <p:cNvPr id="3" name="Content Placeholder 2">
            <a:extLst>
              <a:ext uri="{FF2B5EF4-FFF2-40B4-BE49-F238E27FC236}">
                <a16:creationId xmlns:a16="http://schemas.microsoft.com/office/drawing/2014/main" id="{F71DEFCD-82CC-4680-AEB2-CC9EC9B6E25A}"/>
              </a:ext>
            </a:extLst>
          </p:cNvPr>
          <p:cNvSpPr>
            <a:spLocks noGrp="1"/>
          </p:cNvSpPr>
          <p:nvPr>
            <p:ph idx="1"/>
          </p:nvPr>
        </p:nvSpPr>
        <p:spPr>
          <a:xfrm>
            <a:off x="220126" y="1291664"/>
            <a:ext cx="11120037" cy="5784725"/>
          </a:xfrm>
        </p:spPr>
        <p:txBody>
          <a:bodyPr vert="horz" wrap="square" lIns="91440" tIns="45720" rIns="91440" bIns="45720" rtlCol="0" anchor="t">
            <a:spAutoFit/>
          </a:bodyPr>
          <a:lstStyle/>
          <a:p>
            <a:pPr marL="0" indent="0">
              <a:buNone/>
            </a:pPr>
            <a:r>
              <a:rPr lang="en-GB" sz="2400">
                <a:solidFill>
                  <a:schemeClr val="tx1"/>
                </a:solidFill>
                <a:latin typeface="Century Gothic"/>
              </a:rPr>
              <a:t>We all have times when we can be a bit like Thomas, when we find it hard to believe in God and his love for us; times when we are not really sure if God really is here with us.</a:t>
            </a:r>
          </a:p>
          <a:p>
            <a:pPr marL="0" indent="0">
              <a:lnSpc>
                <a:spcPct val="115000"/>
              </a:lnSpc>
              <a:spcAft>
                <a:spcPts val="1000"/>
              </a:spcAft>
              <a:buNone/>
            </a:pPr>
            <a:r>
              <a:rPr lang="en-GB" sz="2400">
                <a:solidFill>
                  <a:schemeClr val="tx1"/>
                </a:solidFill>
                <a:effectLst/>
                <a:latin typeface="Century Gothic"/>
                <a:ea typeface="Calibri"/>
                <a:cs typeface="Times New Roman"/>
              </a:rPr>
              <a:t>But God is always with us, even though we can’t see him. </a:t>
            </a:r>
          </a:p>
          <a:p>
            <a:pPr marL="0" indent="0">
              <a:spcBef>
                <a:spcPts val="0"/>
              </a:spcBef>
              <a:spcAft>
                <a:spcPts val="0"/>
              </a:spcAft>
              <a:buNone/>
            </a:pPr>
            <a:r>
              <a:rPr lang="en-US" sz="2400">
                <a:solidFill>
                  <a:schemeClr val="tx1"/>
                </a:solidFill>
                <a:latin typeface="Century Gothic"/>
                <a:ea typeface="Calibri"/>
                <a:cs typeface="Times New Roman"/>
              </a:rPr>
              <a:t>Peace can mean different things to different people. CAFOD asked some children around the world what peace meant to them:</a:t>
            </a:r>
          </a:p>
          <a:p>
            <a:pPr marL="0" indent="0">
              <a:spcBef>
                <a:spcPts val="0"/>
              </a:spcBef>
              <a:spcAft>
                <a:spcPts val="0"/>
              </a:spcAft>
              <a:buNone/>
            </a:pPr>
            <a:endParaRPr lang="en-US" sz="2400">
              <a:solidFill>
                <a:schemeClr val="tx1"/>
              </a:solidFill>
              <a:latin typeface="Century Gothic"/>
              <a:ea typeface="Calibri"/>
              <a:cs typeface="Times New Roman"/>
            </a:endParaRPr>
          </a:p>
          <a:p>
            <a:pPr marL="0" indent="0">
              <a:spcBef>
                <a:spcPts val="0"/>
              </a:spcBef>
              <a:spcAft>
                <a:spcPts val="0"/>
              </a:spcAft>
              <a:buNone/>
            </a:pPr>
            <a:r>
              <a:rPr lang="en-US" sz="2400">
                <a:solidFill>
                  <a:schemeClr val="tx1"/>
                </a:solidFill>
                <a:latin typeface="Century Gothic"/>
                <a:ea typeface="Calibri"/>
                <a:cs typeface="Times New Roman"/>
              </a:rPr>
              <a:t>Lucky in Kenya: "Peace is very important and makes us be united."</a:t>
            </a:r>
          </a:p>
          <a:p>
            <a:pPr marL="0" indent="0">
              <a:spcBef>
                <a:spcPts val="0"/>
              </a:spcBef>
              <a:spcAft>
                <a:spcPts val="0"/>
              </a:spcAft>
              <a:buNone/>
            </a:pPr>
            <a:endParaRPr lang="en-US" sz="2400">
              <a:solidFill>
                <a:schemeClr val="tx1"/>
              </a:solidFill>
              <a:latin typeface="Century Gothic"/>
              <a:ea typeface="Calibri"/>
              <a:cs typeface="Times New Roman"/>
            </a:endParaRPr>
          </a:p>
          <a:p>
            <a:pPr marL="0" indent="0">
              <a:spcBef>
                <a:spcPts val="0"/>
              </a:spcBef>
              <a:spcAft>
                <a:spcPts val="0"/>
              </a:spcAft>
              <a:buNone/>
            </a:pPr>
            <a:r>
              <a:rPr lang="en-US" sz="2400">
                <a:solidFill>
                  <a:schemeClr val="tx1"/>
                </a:solidFill>
                <a:latin typeface="Century Gothic"/>
                <a:ea typeface="Calibri"/>
                <a:cs typeface="Times New Roman"/>
              </a:rPr>
              <a:t>Sebastian in Colombia: "Peace is forgiveness. Peace is very beautiful."</a:t>
            </a:r>
          </a:p>
          <a:p>
            <a:pPr marL="0" indent="0">
              <a:spcBef>
                <a:spcPts val="0"/>
              </a:spcBef>
              <a:spcAft>
                <a:spcPts val="0"/>
              </a:spcAft>
              <a:buNone/>
            </a:pPr>
            <a:endParaRPr lang="en-US" sz="2400">
              <a:solidFill>
                <a:schemeClr val="tx1"/>
              </a:solidFill>
              <a:latin typeface="Century Gothic"/>
              <a:ea typeface="Calibri"/>
              <a:cs typeface="Times New Roman"/>
            </a:endParaRPr>
          </a:p>
          <a:p>
            <a:pPr marL="0" indent="0">
              <a:spcBef>
                <a:spcPts val="0"/>
              </a:spcBef>
              <a:spcAft>
                <a:spcPts val="0"/>
              </a:spcAft>
              <a:buNone/>
            </a:pPr>
            <a:r>
              <a:rPr lang="en-US" sz="2400">
                <a:solidFill>
                  <a:schemeClr val="tx1"/>
                </a:solidFill>
                <a:latin typeface="Century Gothic"/>
                <a:ea typeface="Calibri"/>
                <a:cs typeface="Times New Roman"/>
              </a:rPr>
              <a:t>Yulia in Ukraine: "My dream is to have peace over our heads."</a:t>
            </a:r>
            <a:endParaRPr lang="en-GB"/>
          </a:p>
          <a:p>
            <a:pPr>
              <a:buNone/>
            </a:pPr>
            <a:endParaRPr lang="en-GB" sz="2400">
              <a:solidFill>
                <a:schemeClr val="tx1"/>
              </a:solidFill>
              <a:latin typeface="Times New Roman"/>
              <a:ea typeface="Calibri"/>
              <a:cs typeface="Times New Roman"/>
            </a:endParaRPr>
          </a:p>
          <a:p>
            <a:pPr marL="0" indent="0">
              <a:lnSpc>
                <a:spcPct val="114999"/>
              </a:lnSpc>
              <a:spcAft>
                <a:spcPts val="1000"/>
              </a:spcAft>
              <a:buNone/>
            </a:pPr>
            <a:endParaRPr lang="en-GB" sz="2400">
              <a:solidFill>
                <a:schemeClr val="tx1"/>
              </a:solidFill>
              <a:latin typeface="Century Gothic" panose="020B0502020202020204" pitchFamily="34" charset="0"/>
              <a:ea typeface="Calibri"/>
              <a:cs typeface="Times New Roman"/>
            </a:endParaRPr>
          </a:p>
        </p:txBody>
      </p:sp>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7C2D937-6325-223A-F605-F4E725988BAD}"/>
              </a:ext>
            </a:extLst>
          </p:cNvPr>
          <p:cNvSpPr>
            <a:spLocks noGrp="1"/>
          </p:cNvSpPr>
          <p:nvPr>
            <p:ph idx="1"/>
          </p:nvPr>
        </p:nvSpPr>
        <p:spPr>
          <a:xfrm>
            <a:off x="6585656" y="1087601"/>
            <a:ext cx="5255491" cy="5262979"/>
          </a:xfrm>
        </p:spPr>
        <p:txBody>
          <a:bodyPr vert="horz" wrap="square" lIns="91440" tIns="45720" rIns="91440" bIns="45720" rtlCol="0" anchor="t">
            <a:spAutoFit/>
          </a:bodyPr>
          <a:lstStyle/>
          <a:p>
            <a:pPr marL="0" indent="0">
              <a:spcBef>
                <a:spcPts val="0"/>
              </a:spcBef>
              <a:spcAft>
                <a:spcPts val="0"/>
              </a:spcAft>
              <a:buNone/>
            </a:pPr>
            <a:r>
              <a:rPr lang="en-US" sz="2400">
                <a:solidFill>
                  <a:srgbClr val="000000"/>
                </a:solidFill>
                <a:latin typeface="Century Gothic"/>
                <a:cs typeface="Arial" panose="020B0604020202020204"/>
              </a:rPr>
              <a:t>What does peace mean to you? </a:t>
            </a:r>
          </a:p>
          <a:p>
            <a:pPr marL="0" indent="0">
              <a:spcBef>
                <a:spcPts val="0"/>
              </a:spcBef>
              <a:spcAft>
                <a:spcPts val="0"/>
              </a:spcAft>
              <a:buNone/>
            </a:pPr>
            <a:endParaRPr lang="en-US" sz="2400">
              <a:solidFill>
                <a:srgbClr val="000000"/>
              </a:solidFill>
              <a:latin typeface="Century Gothic"/>
              <a:cs typeface="Arial" panose="020B0604020202020204"/>
            </a:endParaRPr>
          </a:p>
          <a:p>
            <a:pPr marL="0" indent="0">
              <a:spcBef>
                <a:spcPts val="0"/>
              </a:spcBef>
              <a:spcAft>
                <a:spcPts val="0"/>
              </a:spcAft>
              <a:buNone/>
            </a:pPr>
            <a:r>
              <a:rPr lang="en-US" sz="2400">
                <a:solidFill>
                  <a:srgbClr val="000000"/>
                </a:solidFill>
                <a:latin typeface="Century Gothic"/>
                <a:cs typeface="Arial" panose="020B0604020202020204"/>
              </a:rPr>
              <a:t>There are many places in the world right now where there is conflict and war. Millions of people have had to leave their homes. Many have fled to other nearby countries. </a:t>
            </a:r>
          </a:p>
          <a:p>
            <a:pPr marL="0" indent="0">
              <a:spcBef>
                <a:spcPts val="0"/>
              </a:spcBef>
              <a:spcAft>
                <a:spcPts val="0"/>
              </a:spcAft>
              <a:buNone/>
            </a:pPr>
            <a:endParaRPr lang="en-US" sz="2400">
              <a:solidFill>
                <a:srgbClr val="000000"/>
              </a:solidFill>
              <a:latin typeface="Century Gothic"/>
              <a:cs typeface="Arial" panose="020B0604020202020204"/>
            </a:endParaRPr>
          </a:p>
          <a:p>
            <a:pPr marL="0" indent="0">
              <a:spcBef>
                <a:spcPts val="0"/>
              </a:spcBef>
              <a:spcAft>
                <a:spcPts val="0"/>
              </a:spcAft>
              <a:buNone/>
            </a:pPr>
            <a:r>
              <a:rPr lang="en-US" sz="2400">
                <a:solidFill>
                  <a:srgbClr val="000000"/>
                </a:solidFill>
                <a:latin typeface="Century Gothic"/>
                <a:cs typeface="Arial" panose="020B0604020202020204"/>
              </a:rPr>
              <a:t>CAFOD is part of a family of Catholic charities around the world called Caritas. When an emergency happens, Caritas is already there. </a:t>
            </a:r>
            <a:endParaRPr lang="en-US"/>
          </a:p>
        </p:txBody>
      </p:sp>
      <p:pic>
        <p:nvPicPr>
          <p:cNvPr id="7" name="Picture 6" descr="A group of people on a bus&#10;&#10;Description automatically generated">
            <a:extLst>
              <a:ext uri="{FF2B5EF4-FFF2-40B4-BE49-F238E27FC236}">
                <a16:creationId xmlns:a16="http://schemas.microsoft.com/office/drawing/2014/main" id="{8E670DC4-BC38-1ADB-7FBA-1548649E2391}"/>
              </a:ext>
            </a:extLst>
          </p:cNvPr>
          <p:cNvPicPr>
            <a:picLocks noChangeAspect="1"/>
          </p:cNvPicPr>
          <p:nvPr/>
        </p:nvPicPr>
        <p:blipFill>
          <a:blip r:embed="rId3"/>
          <a:stretch>
            <a:fillRect/>
          </a:stretch>
        </p:blipFill>
        <p:spPr>
          <a:xfrm>
            <a:off x="-1353019" y="1272056"/>
            <a:ext cx="7452922" cy="4901003"/>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81011" y="1309507"/>
            <a:ext cx="7215553"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Times New Roman"/>
              </a:rPr>
              <a:t>For instance, CAFOD has been helping Caritas to reach communities in Ukraine since the war broke out three years ago. They have been giving out food baskets and drinking water, offering hot meals and healthcare services to those in need.</a:t>
            </a:r>
            <a:endParaRPr lang="en-US" sz="2400">
              <a:latin typeface="Century Gothic"/>
            </a:endParaRPr>
          </a:p>
          <a:p>
            <a:endParaRPr lang="en-US" sz="2400">
              <a:latin typeface="Century Gothic"/>
              <a:cs typeface="Times New Roman"/>
            </a:endParaRPr>
          </a:p>
          <a:p>
            <a:r>
              <a:rPr lang="en-US" sz="2400">
                <a:latin typeface="Century Gothic"/>
                <a:cs typeface="Times New Roman"/>
              </a:rPr>
              <a:t>Maria, Stephan and their four children had to flee the fighting and found shelter in a village on the other side of country. They couldn’t afford the firewood that they needed to keep warm in the cold, snowy winter. But they were able to ask for and get help from Caritas.</a:t>
            </a:r>
            <a:endParaRPr lang="en-US" sz="2400">
              <a:latin typeface="Century Gothic"/>
            </a:endParaRPr>
          </a:p>
          <a:p>
            <a:pPr algn="l"/>
            <a:endParaRPr lang="en-US">
              <a:cs typeface="Arial"/>
            </a:endParaRPr>
          </a:p>
        </p:txBody>
      </p:sp>
      <p:pic>
        <p:nvPicPr>
          <p:cNvPr id="7" name="Picture 6" descr="A person holding a stack of wood&#10;&#10;AI-generated content may be incorrect.">
            <a:extLst>
              <a:ext uri="{FF2B5EF4-FFF2-40B4-BE49-F238E27FC236}">
                <a16:creationId xmlns:a16="http://schemas.microsoft.com/office/drawing/2014/main" id="{AAEEF59A-7F0E-73FF-4C98-C8726F57618F}"/>
              </a:ext>
            </a:extLst>
          </p:cNvPr>
          <p:cNvPicPr>
            <a:picLocks noChangeAspect="1"/>
          </p:cNvPicPr>
          <p:nvPr/>
        </p:nvPicPr>
        <p:blipFill>
          <a:blip r:embed="rId3"/>
          <a:stretch>
            <a:fillRect/>
          </a:stretch>
        </p:blipFill>
        <p:spPr>
          <a:xfrm>
            <a:off x="7882328" y="0"/>
            <a:ext cx="4572000" cy="6858000"/>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women standing in front of a tent&#10;&#10;AI-generated content may be incorrect.">
            <a:extLst>
              <a:ext uri="{FF2B5EF4-FFF2-40B4-BE49-F238E27FC236}">
                <a16:creationId xmlns:a16="http://schemas.microsoft.com/office/drawing/2014/main" id="{4E2D2AD0-6D28-5F10-3BA2-B7EBB9C68F31}"/>
              </a:ext>
            </a:extLst>
          </p:cNvPr>
          <p:cNvPicPr>
            <a:picLocks noChangeAspect="1"/>
          </p:cNvPicPr>
          <p:nvPr/>
        </p:nvPicPr>
        <p:blipFill>
          <a:blip r:embed="rId3"/>
          <a:stretch>
            <a:fillRect/>
          </a:stretch>
        </p:blipFill>
        <p:spPr>
          <a:xfrm>
            <a:off x="6864247" y="3799461"/>
            <a:ext cx="5146623" cy="2831735"/>
          </a:xfrm>
          <a:prstGeom prst="rect">
            <a:avLst/>
          </a:prstGeom>
        </p:spPr>
      </p:pic>
      <p:sp>
        <p:nvSpPr>
          <p:cNvPr id="4" name="TextBox 3">
            <a:extLst>
              <a:ext uri="{FF2B5EF4-FFF2-40B4-BE49-F238E27FC236}">
                <a16:creationId xmlns:a16="http://schemas.microsoft.com/office/drawing/2014/main" id="{1DE58665-9A51-3DC1-03E5-5AA519413878}"/>
              </a:ext>
            </a:extLst>
          </p:cNvPr>
          <p:cNvSpPr txBox="1"/>
          <p:nvPr/>
        </p:nvSpPr>
        <p:spPr>
          <a:xfrm>
            <a:off x="309349" y="1576135"/>
            <a:ext cx="5161409"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Times New Roman"/>
              </a:rPr>
              <a:t>Let us remember in our prayers this week everyone who is affected by war, and all the people who are working to support them. We pray that God will give them courage, strength and hope at this difficult time.</a:t>
            </a:r>
            <a:endParaRPr lang="en-US" sz="2400">
              <a:latin typeface="Century Gothic"/>
            </a:endParaRPr>
          </a:p>
          <a:p>
            <a:endParaRPr lang="en-US" sz="2400">
              <a:latin typeface="Century Gothic"/>
              <a:cs typeface="Times New Roman"/>
            </a:endParaRPr>
          </a:p>
          <a:p>
            <a:r>
              <a:rPr lang="en-US" sz="2400">
                <a:latin typeface="Century Gothic"/>
                <a:cs typeface="Times New Roman"/>
              </a:rPr>
              <a:t>We also pray for world leaders to make the right decisions which will help to bring peace.</a:t>
            </a:r>
            <a:endParaRPr lang="en-US" sz="2400">
              <a:latin typeface="Century Gothic"/>
            </a:endParaRPr>
          </a:p>
          <a:p>
            <a:pPr algn="l"/>
            <a:endParaRPr lang="en-US">
              <a:cs typeface="Arial"/>
            </a:endParaRPr>
          </a:p>
        </p:txBody>
      </p:sp>
      <p:pic>
        <p:nvPicPr>
          <p:cNvPr id="5" name="Picture 4" descr="A group of people standing outside&#10;&#10;AI-generated content may be incorrect.">
            <a:extLst>
              <a:ext uri="{FF2B5EF4-FFF2-40B4-BE49-F238E27FC236}">
                <a16:creationId xmlns:a16="http://schemas.microsoft.com/office/drawing/2014/main" id="{EDF72F7E-C092-106F-CC31-FCEF66F0836C}"/>
              </a:ext>
            </a:extLst>
          </p:cNvPr>
          <p:cNvPicPr>
            <a:picLocks noChangeAspect="1"/>
          </p:cNvPicPr>
          <p:nvPr/>
        </p:nvPicPr>
        <p:blipFill>
          <a:blip r:embed="rId4"/>
          <a:stretch>
            <a:fillRect/>
          </a:stretch>
        </p:blipFill>
        <p:spPr>
          <a:xfrm>
            <a:off x="5465164" y="1051264"/>
            <a:ext cx="5408951" cy="2969145"/>
          </a:xfrm>
          <a:prstGeom prst="rect">
            <a:avLst/>
          </a:prstGeom>
        </p:spPr>
      </p:pic>
    </p:spTree>
    <p:extLst>
      <p:ext uri="{BB962C8B-B14F-4D97-AF65-F5344CB8AC3E}">
        <p14:creationId xmlns:p14="http://schemas.microsoft.com/office/powerpoint/2010/main" val="4122627698"/>
      </p:ext>
    </p:extLst>
  </p:cSld>
  <p:clrMapOvr>
    <a:masterClrMapping/>
  </p:clrMapOvr>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A21D2CF6151B4B96A243E4CF2539FF" ma:contentTypeVersion="2981" ma:contentTypeDescription="Create a new document." ma:contentTypeScope="" ma:versionID="38e593af736cce63cd12ad1bf504406f">
  <xsd:schema xmlns:xsd="http://www.w3.org/2001/XMLSchema" xmlns:xs="http://www.w3.org/2001/XMLSchema" xmlns:p="http://schemas.microsoft.com/office/2006/metadata/properties" xmlns:ns2="04672002-f21f-4240-adfb-f0b653fb6fb5" xmlns:ns3="50022133-911c-46e8-95c6-74a5d3fff121" xmlns:ns4="bdf04112-6931-4610-9724-cd62e91446a3" xmlns:ns5="453a0c7f-c966-4a5c-a0f8-de0f8150ea1e" targetNamespace="http://schemas.microsoft.com/office/2006/metadata/properties" ma:root="true" ma:fieldsID="df67cd98b0fe352140db1445d1c9eb1a" ns2:_="" ns3:_="" ns4:_="" ns5:_="">
    <xsd:import namespace="04672002-f21f-4240-adfb-f0b653fb6fb5"/>
    <xsd:import namespace="50022133-911c-46e8-95c6-74a5d3fff121"/>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4:SharedWithUsers" minOccurs="0"/>
                <xsd:element ref="ns4:SharedWithDetails" minOccurs="0"/>
                <xsd:element ref="ns3:MediaServiceObjectDetectorVersions" minOccurs="0"/>
                <xsd:element ref="ns3:lcf76f155ced4ddcb4097134ff3c332f" minOccurs="0"/>
                <xsd:element ref="ns5:TaxCatchAll"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0022133-911c-46e8-95c6-74a5d3fff12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SZUU6KYVHK2A-1013458315-892</_dlc_DocId>
    <_dlc_DocIdUrl xmlns="04672002-f21f-4240-adfb-f0b653fb6fb5">
      <Url>https://cafod365.sharepoint.com/sites/int/Education/_layouts/15/DocIdRedir.aspx?ID=SZUU6KYVHK2A-1013458315-892</Url>
      <Description>SZUU6KYVHK2A-1013458315-892</Description>
    </_dlc_DocIdUrl>
    <TaxCatchAll xmlns="453a0c7f-c966-4a5c-a0f8-de0f8150ea1e" xsi:nil="true"/>
    <lcf76f155ced4ddcb4097134ff3c332f xmlns="50022133-911c-46e8-95c6-74a5d3fff12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0D1C2CB-B8F7-4BE8-B484-3478B46D7514}">
  <ds:schemaRefs>
    <ds:schemaRef ds:uri="04672002-f21f-4240-adfb-f0b653fb6fb5"/>
    <ds:schemaRef ds:uri="453a0c7f-c966-4a5c-a0f8-de0f8150ea1e"/>
    <ds:schemaRef ds:uri="50022133-911c-46e8-95c6-74a5d3fff121"/>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DDA5B9-3490-495B-84D2-C69657A09701}">
  <ds:schemaRefs>
    <ds:schemaRef ds:uri="http://schemas.microsoft.com/sharepoint/v3/contenttype/forms"/>
  </ds:schemaRefs>
</ds:datastoreItem>
</file>

<file path=customXml/itemProps3.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4.xml><?xml version="1.0" encoding="utf-8"?>
<ds:datastoreItem xmlns:ds="http://schemas.openxmlformats.org/officeDocument/2006/customXml" ds:itemID="{AD0FDB06-B221-499B-BA77-123DF03D2BB2}">
  <ds:schemaRefs>
    <ds:schemaRef ds:uri="04672002-f21f-4240-adfb-f0b653fb6fb5"/>
    <ds:schemaRef ds:uri="236a9a4b-a03c-46ba-8ec6-624c184acbc6"/>
    <ds:schemaRef ds:uri="453a0c7f-c966-4a5c-a0f8-de0f8150ea1e"/>
    <ds:schemaRef ds:uri="50022133-911c-46e8-95c6-74a5d3fff121"/>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19</Slides>
  <Notes>15</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Remembering Pope Francis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revision>2</cp:revision>
  <dcterms:created xsi:type="dcterms:W3CDTF">2021-02-16T09:08:51Z</dcterms:created>
  <dcterms:modified xsi:type="dcterms:W3CDTF">2025-04-24T15:30:13Z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0x0101001CA21D2CF6151B4B96A243E4CF2539FF</vt:lpwstr>
  </property>
  <property fmtid="{D5CDD505-2E9C-101B-9397-08002B2CF9AE}" pid="3" name="_dlc_DocIdItemGuid">
    <vt:lpwstr>3a827257-0959-4ec9-aba1-8e7c65045eca</vt:lpwstr>
  </property>
  <property fmtid="{D5CDD505-2E9C-101B-9397-08002B2CF9AE}" pid="4" name="MediaServiceImageTags">
    <vt:lpwstr/>
  </property>
</Properties>
</file>