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4"/>
  </p:notesMasterIdLst>
  <p:handoutMasterIdLst>
    <p:handoutMasterId r:id="rId25"/>
  </p:handoutMasterIdLst>
  <p:sldIdLst>
    <p:sldId id="301" r:id="rId6"/>
    <p:sldId id="268" r:id="rId7"/>
    <p:sldId id="420" r:id="rId8"/>
    <p:sldId id="430" r:id="rId9"/>
    <p:sldId id="269" r:id="rId10"/>
    <p:sldId id="386" r:id="rId11"/>
    <p:sldId id="381" r:id="rId12"/>
    <p:sldId id="382" r:id="rId13"/>
    <p:sldId id="390" r:id="rId14"/>
    <p:sldId id="424" r:id="rId15"/>
    <p:sldId id="426" r:id="rId16"/>
    <p:sldId id="428" r:id="rId17"/>
    <p:sldId id="293" r:id="rId18"/>
    <p:sldId id="405" r:id="rId19"/>
    <p:sldId id="418" r:id="rId20"/>
    <p:sldId id="361" r:id="rId21"/>
    <p:sldId id="425" r:id="rId22"/>
    <p:sldId id="257" r:id="rId23"/>
  </p:sldIdLst>
  <p:sldSz cx="9144000" cy="5143500" type="screen16x9"/>
  <p:notesSz cx="20104100" cy="11309350"/>
  <p:embeddedFontLst>
    <p:embeddedFont>
      <p:font typeface="Century Gothic" panose="020B0502020202020204"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
      <p:font typeface="Montserrat ExtraBold" panose="00000900000000000000" pitchFamily="2" charset="0"/>
      <p:bold r:id="rId34"/>
      <p:italic r:id="rId35"/>
      <p:boldItalic r:id="rId36"/>
    </p:embeddedFont>
    <p:embeddedFont>
      <p:font typeface="Montserrat Light" panose="00000400000000000000" pitchFamily="2" charset="0"/>
      <p:regular r:id="rId37"/>
      <p:italic r:id="rId38"/>
    </p:embeddedFont>
    <p:embeddedFont>
      <p:font typeface="Montserrat school" pitchFamily="2" charset="0"/>
      <p:regular r:id="rId39"/>
      <p:italic r:id="rId40"/>
    </p:embeddedFont>
    <p:embeddedFont>
      <p:font typeface="Segoe UI" panose="020B0502040204020203" pitchFamily="34" charset="0"/>
      <p:regular r:id="rId41"/>
      <p:bold r:id="rId42"/>
      <p:italic r:id="rId43"/>
      <p:boldItalic r:id="rId44"/>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BC14E-4E4F-B4BF-B4FB-76463024AB0B}" v="2213" dt="2026-05-13T15:47:12.776"/>
    <p1510:client id="{9EFC47CB-8846-CFBF-46AB-E6C22026AE29}" v="1" dt="2026-05-13T21:26:07.510"/>
    <p1510:client id="{CB9EB77E-8CA8-2DE8-9C6B-9D14512AF929}" v="133" dt="2026-05-13T16:46:58.974"/>
    <p1510:client id="{E9FA3565-792C-4610-A6F0-0E0F60E1D92B}" v="1" dt="2026-05-13T21:28:04.79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02"/>
      </p:cViewPr>
      <p:guideLst>
        <p:guide orient="horz" pos="1310"/>
        <p:guide pos="9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5/13/2026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5/13/2026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afod.org.uk/education/primary-teaching-resources/laudato-si-for-childre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Children’s liturgy: Seventh Sunday of Easter (Year A)</a:t>
            </a:r>
          </a:p>
          <a:p>
            <a:endParaRPr lang="en-US" b="1" dirty="0"/>
          </a:p>
          <a:p>
            <a:r>
              <a:rPr lang="en-US" b="1"/>
              <a:t>Preparation of the worship space</a:t>
            </a:r>
          </a:p>
          <a:p>
            <a:r>
              <a:rPr lang="en-US" b="1" dirty="0" err="1"/>
              <a:t>Colour</a:t>
            </a:r>
            <a:r>
              <a:rPr lang="en-US" b="1" dirty="0"/>
              <a:t>: </a:t>
            </a:r>
            <a:r>
              <a:rPr lang="en-US" dirty="0"/>
              <a:t>white</a:t>
            </a:r>
          </a:p>
          <a:p>
            <a:endParaRPr lang="en-US" b="1" dirty="0">
              <a:solidFill>
                <a:srgbClr val="000000"/>
              </a:solidFill>
            </a:endParaRPr>
          </a:p>
          <a:p>
            <a:r>
              <a:rPr lang="en-US" b="1">
                <a:solidFill>
                  <a:srgbClr val="000000"/>
                </a:solidFill>
              </a:rPr>
              <a:t>Song suggestions</a:t>
            </a:r>
            <a:endParaRPr lang="en-US" b="1"/>
          </a:p>
          <a:p>
            <a:r>
              <a:rPr lang="en-US">
                <a:solidFill>
                  <a:srgbClr val="000000"/>
                </a:solidFill>
              </a:rPr>
              <a:t>Alleluia, alleluia, give thanks to the risen Lord (268, Laudate)</a:t>
            </a:r>
            <a:endParaRPr lang="en-US"/>
          </a:p>
          <a:p>
            <a:endParaRPr lang="en-US" b="1" dirty="0">
              <a:solidFill>
                <a:srgbClr val="000000"/>
              </a:solidFill>
            </a:endParaRPr>
          </a:p>
          <a:p>
            <a:r>
              <a:rPr lang="en-US" b="1">
                <a:solidFill>
                  <a:srgbClr val="000000"/>
                </a:solidFill>
              </a:rPr>
              <a:t>Welcome</a:t>
            </a:r>
            <a:endParaRPr lang="en-US" b="1"/>
          </a:p>
          <a:p>
            <a:r>
              <a:rPr lang="en-US" dirty="0">
                <a:solidFill>
                  <a:srgbClr val="000000"/>
                </a:solidFill>
              </a:rPr>
              <a:t>Today we hear Jesus praying for his friends and for us. He wanted us to be one, to be united in love, as closely as Jesus and God the Father are united in love. So let’s think about how we can be more like that.</a:t>
            </a:r>
            <a:endParaRPr lang="en-US" dirty="0"/>
          </a:p>
          <a:p>
            <a:endParaRPr lang="en-US" dirty="0"/>
          </a:p>
          <a:p>
            <a:r>
              <a:rPr lang="en-US"/>
              <a:t>Bayezid and his father, Bangladesh</a:t>
            </a:r>
            <a:endParaRPr lang="en-US" dirty="0"/>
          </a:p>
          <a:p>
            <a:r>
              <a:rPr lang="en-US"/>
              <a:t>Photo credit: Amit Rudro</a:t>
            </a:r>
            <a:endParaRPr lang="en-US" dirty="0"/>
          </a:p>
          <a:p>
            <a:endParaRPr lang="en-US" b="1" dirty="0"/>
          </a:p>
          <a:p>
            <a:endParaRPr lang="en-US" b="1" dirty="0"/>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0725B-8BBF-6349-B206-C25D6BA6A9C8}" type="slidenum">
              <a:rPr lang="en-US" smtClean="0"/>
              <a:t>10</a:t>
            </a:fld>
            <a:endParaRPr lang="en-US"/>
          </a:p>
        </p:txBody>
      </p:sp>
    </p:spTree>
    <p:extLst>
      <p:ext uri="{BB962C8B-B14F-4D97-AF65-F5344CB8AC3E}">
        <p14:creationId xmlns:p14="http://schemas.microsoft.com/office/powerpoint/2010/main" val="478883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Bayezid, Bangladesh</a:t>
            </a:r>
          </a:p>
          <a:p>
            <a:r>
              <a:rPr lang="en-US">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A3F0725B-8BBF-6349-B206-C25D6BA6A9C8}" type="slidenum">
              <a:rPr lang="en-US" smtClean="0"/>
              <a:t>11</a:t>
            </a:fld>
            <a:endParaRPr lang="en-US"/>
          </a:p>
        </p:txBody>
      </p:sp>
    </p:spTree>
    <p:extLst>
      <p:ext uri="{BB962C8B-B14F-4D97-AF65-F5344CB8AC3E}">
        <p14:creationId xmlns:p14="http://schemas.microsoft.com/office/powerpoint/2010/main" val="1147291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Calibri"/>
                <a:ea typeface="Calibri"/>
                <a:cs typeface="Calibri"/>
              </a:rPr>
              <a:t>Zunayed</a:t>
            </a:r>
            <a:r>
              <a:rPr lang="en-US" dirty="0">
                <a:latin typeface="Calibri"/>
                <a:ea typeface="Calibri"/>
                <a:cs typeface="Calibri"/>
              </a:rPr>
              <a:t> and Bayezid, Bangladesh</a:t>
            </a:r>
          </a:p>
          <a:p>
            <a:r>
              <a:rPr lang="en-US">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A3F0725B-8BBF-6349-B206-C25D6BA6A9C8}" type="slidenum">
              <a:rPr lang="en-US" smtClean="0"/>
              <a:t>12</a:t>
            </a:fld>
            <a:endParaRPr lang="en-US"/>
          </a:p>
        </p:txBody>
      </p:sp>
    </p:spTree>
    <p:extLst>
      <p:ext uri="{BB962C8B-B14F-4D97-AF65-F5344CB8AC3E}">
        <p14:creationId xmlns:p14="http://schemas.microsoft.com/office/powerpoint/2010/main" val="826480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highlight>
                  <a:srgbClr val="F4F4F5"/>
                </a:highlight>
              </a:rPr>
              <a:t>St Gregory's Catholic School, UK</a:t>
            </a:r>
            <a:endParaRPr lang="en-US">
              <a:solidFill>
                <a:srgbClr val="444444"/>
              </a:solidFill>
              <a:highlight>
                <a:srgbClr val="F4F4F5"/>
              </a:highlight>
            </a:endParaRPr>
          </a:p>
          <a:p>
            <a:r>
              <a:rPr lang="en-US">
                <a:highlight>
                  <a:srgbClr val="F4F4F5"/>
                </a:highlight>
              </a:rPr>
              <a:t>Photo credit: Joe Newman</a:t>
            </a:r>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15</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Rachel Summers</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16</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18</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F5AF3-2078-510E-EE47-0E4B1B9E8F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22A82-54AE-C8F9-41A7-D73763D70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F19E0-B30F-08BA-044B-516EFBDFA8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04534E-6E77-CD0D-77EB-FD3D8B956461}"/>
              </a:ext>
            </a:extLst>
          </p:cNvPr>
          <p:cNvSpPr>
            <a:spLocks noGrp="1"/>
          </p:cNvSpPr>
          <p:nvPr>
            <p:ph type="sldNum" sz="quarter" idx="5"/>
          </p:nvPr>
        </p:nvSpPr>
        <p:spPr/>
        <p:txBody>
          <a:bodyPr/>
          <a:lstStyle/>
          <a:p>
            <a:fld id="{467C0A84-E356-4051-98B9-B29298D6E6F5}" type="slidenum">
              <a:rPr lang="en-GB" smtClean="0"/>
              <a:t>4</a:t>
            </a:fld>
            <a:endParaRPr lang="en-GB"/>
          </a:p>
        </p:txBody>
      </p:sp>
    </p:spTree>
    <p:extLst>
      <p:ext uri="{BB962C8B-B14F-4D97-AF65-F5344CB8AC3E}">
        <p14:creationId xmlns:p14="http://schemas.microsoft.com/office/powerpoint/2010/main" val="2106456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solidFill>
                  <a:srgbClr val="000000"/>
                </a:solidFill>
                <a:highlight>
                  <a:srgbClr val="F4F4F5"/>
                </a:highlight>
                <a:ea typeface="Calibri"/>
                <a:cs typeface="Calibri"/>
              </a:rPr>
              <a:t>Illustration: Emma Walton </a:t>
            </a:r>
            <a:endParaRPr lang="en-GB" dirty="0">
              <a:solidFill>
                <a:srgbClr val="000000"/>
              </a:solidFill>
              <a:highlight>
                <a:srgbClr val="F4F4F5"/>
              </a:highlight>
              <a:ea typeface="Calibri"/>
              <a:cs typeface="Calibri"/>
            </a:endParaRPr>
          </a:p>
          <a:p>
            <a:pPr>
              <a:defRPr/>
            </a:pPr>
            <a:endParaRPr lang="en-GB">
              <a:solidFill>
                <a:srgbClr val="38383C"/>
              </a:solidFill>
              <a:highlight>
                <a:srgbClr val="F4F4F5"/>
              </a:highlight>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0000"/>
                </a:solidFill>
                <a:highlight>
                  <a:srgbClr val="F4F4F5"/>
                </a:highlight>
              </a:rPr>
              <a:t>Pupils at St Chad's primary school, London</a:t>
            </a:r>
            <a:endParaRPr lang="en-GB" dirty="0">
              <a:solidFill>
                <a:srgbClr val="000000"/>
              </a:solidFill>
              <a:highlight>
                <a:srgbClr val="F4F4F5"/>
              </a:highlight>
            </a:endParaRPr>
          </a:p>
          <a:p>
            <a:r>
              <a:rPr lang="en-GB">
                <a:highlight>
                  <a:srgbClr val="F4F4F5"/>
                </a:highlight>
              </a:rPr>
              <a:t>Photo credit: Joe Newman</a:t>
            </a:r>
            <a:endParaRPr lang="en-GB">
              <a:highlight>
                <a:srgbClr val="F4F4F5"/>
              </a:highlight>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highlight>
                  <a:srgbClr val="F4F4F5"/>
                </a:highlight>
              </a:rPr>
              <a:t>Together</a:t>
            </a:r>
            <a:endParaRPr lang="en-US"/>
          </a:p>
          <a:p>
            <a:r>
              <a:rPr lang="en-US" dirty="0">
                <a:solidFill>
                  <a:srgbClr val="38383C"/>
                </a:solidFill>
                <a:highlight>
                  <a:srgbClr val="F4F4F5"/>
                </a:highlight>
              </a:rPr>
              <a:t>Photo credit: Janko Ferlic on </a:t>
            </a:r>
            <a:r>
              <a:rPr lang="en-US" dirty="0" err="1">
                <a:solidFill>
                  <a:srgbClr val="38383C"/>
                </a:solidFill>
                <a:highlight>
                  <a:srgbClr val="F4F4F5"/>
                </a:highlight>
              </a:rPr>
              <a:t>Unsplash</a:t>
            </a:r>
          </a:p>
          <a:p>
            <a:endParaRPr lang="en-US">
              <a:solidFill>
                <a:srgbClr val="38383C"/>
              </a:solidFill>
              <a:highlight>
                <a:srgbClr val="F4F4F5"/>
              </a:highlight>
            </a:endParaRPr>
          </a:p>
          <a:p>
            <a:endParaRPr lang="en-US">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highlight>
                  <a:srgbClr val="F4F4F5"/>
                </a:highlight>
              </a:rPr>
              <a:t>Playing games, Sierra Leone</a:t>
            </a:r>
            <a:endParaRPr lang="en-US" dirty="0">
              <a:solidFill>
                <a:srgbClr val="000000"/>
              </a:solidFill>
              <a:highlight>
                <a:srgbClr val="F4F4F5"/>
              </a:highlight>
            </a:endParaRPr>
          </a:p>
          <a:p>
            <a:r>
              <a:rPr lang="en-US">
                <a:highlight>
                  <a:srgbClr val="F4F4F5"/>
                </a:highlight>
              </a:rPr>
              <a:t>Photo credit: Thom Flint</a:t>
            </a:r>
            <a:endParaRPr lang="en-US"/>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4F4F5"/>
                </a:highlight>
              </a:rPr>
              <a:t>In a special letter called Laudato Si’, Pope Francis asked us all to join together to care for our earth and each other. </a:t>
            </a:r>
            <a:endParaRPr lang="en-US" dirty="0"/>
          </a:p>
          <a:p>
            <a:endParaRPr lang="en-US" dirty="0">
              <a:highlight>
                <a:srgbClr val="F4F4F5"/>
              </a:highlight>
            </a:endParaRPr>
          </a:p>
          <a:p>
            <a:r>
              <a:rPr lang="en-US">
                <a:highlight>
                  <a:srgbClr val="F4F4F5"/>
                </a:highlight>
              </a:rPr>
              <a:t>Watch and share our animation to find out more about Laudato Si’: </a:t>
            </a:r>
            <a:r>
              <a:rPr lang="en-US" dirty="0">
                <a:highlight>
                  <a:srgbClr val="F4F4F5"/>
                </a:highlight>
                <a:hlinkClick r:id="rId3"/>
              </a:rPr>
              <a:t>https://cafod.org.uk/education/primary-teaching-resources/laudato-si-for-children</a:t>
            </a:r>
            <a:endParaRPr lang="en-US"/>
          </a:p>
          <a:p>
            <a:endParaRPr lang="en-US" dirty="0">
              <a:highlight>
                <a:srgbClr val="F4F4F5"/>
              </a:highlight>
            </a:endParaRPr>
          </a:p>
          <a:p>
            <a:r>
              <a:rPr lang="en-US">
                <a:solidFill>
                  <a:srgbClr val="000000"/>
                </a:solidFill>
                <a:highlight>
                  <a:srgbClr val="F4F4F5"/>
                </a:highlight>
              </a:rPr>
              <a:t>Hands around the world</a:t>
            </a:r>
            <a:endParaRPr lang="en-US" dirty="0">
              <a:solidFill>
                <a:srgbClr val="000000"/>
              </a:solidFill>
              <a:highlight>
                <a:srgbClr val="F4F4F5"/>
              </a:highlight>
            </a:endParaRPr>
          </a:p>
          <a:p>
            <a:r>
              <a:rPr lang="en-US">
                <a:solidFill>
                  <a:srgbClr val="000000"/>
                </a:solidFill>
                <a:highlight>
                  <a:srgbClr val="F4F4F5"/>
                </a:highlight>
              </a:rPr>
              <a:t>Photo credit: Stock image</a:t>
            </a:r>
            <a:endParaRPr lang="en-US" dirty="0">
              <a:solidFill>
                <a:srgbClr val="000000"/>
              </a:solidFill>
              <a:highlight>
                <a:srgbClr val="F4F4F5"/>
              </a:highlight>
            </a:endParaRPr>
          </a:p>
          <a:p>
            <a:endParaRPr lang="en-US" dirty="0">
              <a:solidFill>
                <a:srgbClr val="000000"/>
              </a:solidFill>
              <a:highlight>
                <a:srgbClr val="F4F4F5"/>
              </a:highlight>
            </a:endParaRPr>
          </a:p>
          <a:p>
            <a:endParaRPr lang="en-US" dirty="0">
              <a:solidFill>
                <a:srgbClr val="000000"/>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1018107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13/05/2026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13/05/2026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13/05/2026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a:extLst>
              <a:ext uri="{96DAC541-7B7A-43D3-8B79-37D633B846F1}">
                <asvg:svgBlip xmlns:asvg="http://schemas.microsoft.com/office/drawing/2016/SVG/main" r:embed="rId15"/>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hyperlink" Target="https://assets.ctfassets.net/vy3axnuecuwj/o2OTBs4bPqoiBbgBTRarU/929e1870109a800ab07911ddca440f33/Children-s_liturgy_7th_Sunday_of_Easter_A4_2026_v1.pdf"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worldgifts.cafod.org.uk/pages/schools" TargetMode="External"/><Relationship Id="rId7" Type="http://schemas.openxmlformats.org/officeDocument/2006/relationships/image" Target="../media/image21.jpeg"/><Relationship Id="rId2" Type="http://schemas.openxmlformats.org/officeDocument/2006/relationships/hyperlink" Target="https://cafod.org.uk/education/back-to-school-resources" TargetMode="Externa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s://cafod.org.uk/jubilee-schools/ways-to-take-ac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cafod.org.uk/education/primary-teaching-resources/laudato-si-for-children"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a:latin typeface="Montserrat school"/>
              </a:rPr>
              <a:t>Gospel Celebration of the Word</a:t>
            </a:r>
          </a:p>
        </p:txBody>
      </p:sp>
      <p:sp>
        <p:nvSpPr>
          <p:cNvPr id="5" name="TextBox 4">
            <a:extLst>
              <a:ext uri="{FF2B5EF4-FFF2-40B4-BE49-F238E27FC236}">
                <a16:creationId xmlns:a16="http://schemas.microsoft.com/office/drawing/2014/main" id="{452ACAF9-520D-B0A2-873F-D17381A8AF66}"/>
              </a:ext>
            </a:extLst>
          </p:cNvPr>
          <p:cNvSpPr txBox="1"/>
          <p:nvPr/>
        </p:nvSpPr>
        <p:spPr>
          <a:xfrm>
            <a:off x="706812" y="2112699"/>
            <a:ext cx="381683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Montserrat school"/>
                <a:cs typeface="Times New Roman"/>
              </a:rPr>
              <a:t>What could you do </a:t>
            </a:r>
            <a:r>
              <a:rPr lang="en-GB">
                <a:latin typeface="Montserrat school"/>
                <a:cs typeface="Times New Roman"/>
              </a:rPr>
              <a:t>to become</a:t>
            </a:r>
            <a:r>
              <a:rPr lang="en-GB" dirty="0">
                <a:latin typeface="Montserrat school"/>
                <a:cs typeface="Times New Roman"/>
              </a:rPr>
              <a:t> more united </a:t>
            </a:r>
            <a:r>
              <a:rPr lang="en-GB">
                <a:latin typeface="Montserrat school"/>
                <a:cs typeface="Times New Roman"/>
              </a:rPr>
              <a:t>– or ‘at one’ – </a:t>
            </a:r>
            <a:endParaRPr lang="en-US"/>
          </a:p>
          <a:p>
            <a:r>
              <a:rPr lang="en-GB">
                <a:latin typeface="Montserrat school"/>
                <a:cs typeface="Times New Roman"/>
              </a:rPr>
              <a:t>with other people?</a:t>
            </a:r>
            <a:endParaRPr lang="en-US"/>
          </a:p>
        </p:txBody>
      </p:sp>
      <p:pic>
        <p:nvPicPr>
          <p:cNvPr id="2" name="Picture Placeholder 1" descr="A person holding a basket of plants&#10;&#10;AI-generated content may be incorrect.">
            <a:extLst>
              <a:ext uri="{FF2B5EF4-FFF2-40B4-BE49-F238E27FC236}">
                <a16:creationId xmlns:a16="http://schemas.microsoft.com/office/drawing/2014/main" id="{043A98F2-8811-BE9A-059B-37F4767543EC}"/>
              </a:ext>
            </a:extLst>
          </p:cNvPr>
          <p:cNvPicPr>
            <a:picLocks noGrp="1" noChangeAspect="1"/>
          </p:cNvPicPr>
          <p:nvPr>
            <p:ph type="pic" sz="quarter" idx="10"/>
          </p:nvPr>
        </p:nvPicPr>
        <p:blipFill>
          <a:blip r:embed="rId3"/>
          <a:srcRect l="13319" r="13319"/>
          <a:stretch/>
        </p:blipFill>
        <p:spPr>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5C95EE-EA81-079E-42FE-9D381DC973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B56DD4-89FD-1551-FC7A-9E610026C548}"/>
              </a:ext>
            </a:extLst>
          </p:cNvPr>
          <p:cNvSpPr>
            <a:spLocks noGrp="1"/>
          </p:cNvSpPr>
          <p:nvPr>
            <p:ph type="sldNum" sz="quarter" idx="12"/>
          </p:nvPr>
        </p:nvSpPr>
        <p:spPr/>
        <p:txBody>
          <a:bodyPr/>
          <a:lstStyle/>
          <a:p>
            <a:fld id="{EA6EBE3F-60D7-48A8-BD0B-B317D75812BF}" type="slidenum">
              <a:rPr lang="en-GB" smtClean="0"/>
              <a:t>10</a:t>
            </a:fld>
            <a:endParaRPr lang="en-GB"/>
          </a:p>
        </p:txBody>
      </p:sp>
      <p:sp>
        <p:nvSpPr>
          <p:cNvPr id="6" name="TextBox 5">
            <a:extLst>
              <a:ext uri="{FF2B5EF4-FFF2-40B4-BE49-F238E27FC236}">
                <a16:creationId xmlns:a16="http://schemas.microsoft.com/office/drawing/2014/main" id="{B9E5FFA5-6E5D-1A90-B60A-3D16AEE94889}"/>
              </a:ext>
            </a:extLst>
          </p:cNvPr>
          <p:cNvSpPr txBox="1"/>
          <p:nvPr/>
        </p:nvSpPr>
        <p:spPr>
          <a:xfrm>
            <a:off x="4364694" y="1032555"/>
            <a:ext cx="4688659"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Earlier this year, schools from across </a:t>
            </a:r>
            <a:r>
              <a:rPr lang="en-US" dirty="0">
                <a:latin typeface="Montserrat school"/>
                <a:cs typeface="Times New Roman"/>
              </a:rPr>
              <a:t>England and Wales joined together to take part in the Big Lent Walk.</a:t>
            </a:r>
            <a:endParaRPr lang="en-US" dirty="0">
              <a:latin typeface="Times New Roman"/>
              <a:cs typeface="Times New Roman"/>
            </a:endParaRPr>
          </a:p>
          <a:p>
            <a:pPr algn="l"/>
            <a:endParaRPr lang="en-US" dirty="0">
              <a:latin typeface="Montserrat school"/>
              <a:cs typeface="Times New Roman"/>
            </a:endParaRPr>
          </a:p>
          <a:p>
            <a:pPr algn="l"/>
            <a:r>
              <a:rPr lang="en-US" dirty="0">
                <a:latin typeface="Montserrat school"/>
                <a:cs typeface="Times New Roman"/>
              </a:rPr>
              <a:t>They helped raise money for our global family around the world who are </a:t>
            </a:r>
            <a:r>
              <a:rPr lang="en-US">
                <a:latin typeface="Montserrat school"/>
                <a:cs typeface="Times New Roman"/>
              </a:rPr>
              <a:t>struggling due to climate change. </a:t>
            </a:r>
            <a:endParaRPr lang="en-US" dirty="0">
              <a:latin typeface="Montserrat school"/>
              <a:cs typeface="Times New Roman"/>
            </a:endParaRPr>
          </a:p>
          <a:p>
            <a:pPr algn="l"/>
            <a:endParaRPr lang="en-US" dirty="0">
              <a:latin typeface="Montserrat school"/>
              <a:cs typeface="Times New Roman"/>
            </a:endParaRPr>
          </a:p>
          <a:p>
            <a:pPr algn="l"/>
            <a:r>
              <a:rPr lang="en-US">
                <a:latin typeface="Montserrat school"/>
                <a:cs typeface="Times New Roman"/>
              </a:rPr>
              <a:t>During Lent, we met Bayezid from Bangladesh who knows the importance of caring </a:t>
            </a:r>
            <a:r>
              <a:rPr lang="en-US" dirty="0">
                <a:latin typeface="Montserrat school"/>
                <a:cs typeface="Times New Roman"/>
              </a:rPr>
              <a:t>for the planet. </a:t>
            </a:r>
          </a:p>
          <a:p>
            <a:pPr algn="l"/>
            <a:endParaRPr lang="en-US" dirty="0">
              <a:latin typeface="Montserrat school"/>
              <a:cs typeface="Times New Roman"/>
            </a:endParaRPr>
          </a:p>
          <a:p>
            <a:pPr algn="l"/>
            <a:endParaRPr lang="en-US" dirty="0">
              <a:latin typeface="Montserrat school"/>
              <a:cs typeface="Times New Roman"/>
            </a:endParaRPr>
          </a:p>
          <a:p>
            <a:pPr algn="l"/>
            <a:endParaRPr lang="en-US" dirty="0">
              <a:solidFill>
                <a:srgbClr val="000000"/>
              </a:solidFill>
              <a:latin typeface="Montserrat school"/>
              <a:cs typeface="Times New Roman"/>
            </a:endParaRPr>
          </a:p>
          <a:p>
            <a:pPr algn="l"/>
            <a:endParaRPr lang="en-US">
              <a:latin typeface="Montserrat school"/>
              <a:cs typeface="Times New Roman"/>
            </a:endParaRPr>
          </a:p>
          <a:p>
            <a:pPr algn="l"/>
            <a:endParaRPr lang="en-GB">
              <a:solidFill>
                <a:srgbClr val="000000"/>
              </a:solidFill>
              <a:latin typeface="Montserrat school"/>
              <a:cs typeface="Times New Roman"/>
            </a:endParaRPr>
          </a:p>
          <a:p>
            <a:pPr algn="l"/>
            <a:endParaRPr lang="en-GB">
              <a:latin typeface="Montserrat school"/>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spcBef>
                <a:spcPct val="0"/>
              </a:spcBef>
              <a:spcAft>
                <a:spcPct val="0"/>
              </a:spcAft>
            </a:pPr>
            <a:endParaRPr lang="en-GB">
              <a:latin typeface="Century Gothic"/>
              <a:cs typeface="Times New Roman"/>
            </a:endParaRPr>
          </a:p>
        </p:txBody>
      </p:sp>
      <p:pic>
        <p:nvPicPr>
          <p:cNvPr id="2" name="Picture 1" descr="A purple and green text on a black background&#10;&#10;Description automatically generated">
            <a:extLst>
              <a:ext uri="{FF2B5EF4-FFF2-40B4-BE49-F238E27FC236}">
                <a16:creationId xmlns:a16="http://schemas.microsoft.com/office/drawing/2014/main" id="{8BFEB973-44E5-6C15-5F2D-C25057573FCE}"/>
              </a:ext>
            </a:extLst>
          </p:cNvPr>
          <p:cNvPicPr>
            <a:picLocks noChangeAspect="1"/>
          </p:cNvPicPr>
          <p:nvPr/>
        </p:nvPicPr>
        <p:blipFill>
          <a:blip r:embed="rId3"/>
          <a:srcRect b="385"/>
          <a:stretch>
            <a:fillRect/>
          </a:stretch>
        </p:blipFill>
        <p:spPr>
          <a:xfrm>
            <a:off x="329159" y="663158"/>
            <a:ext cx="4035477" cy="3823978"/>
          </a:xfrm>
          <a:prstGeom prst="rect">
            <a:avLst/>
          </a:prstGeom>
        </p:spPr>
      </p:pic>
    </p:spTree>
    <p:extLst>
      <p:ext uri="{BB962C8B-B14F-4D97-AF65-F5344CB8AC3E}">
        <p14:creationId xmlns:p14="http://schemas.microsoft.com/office/powerpoint/2010/main" val="2188525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5CC9F0-F081-A277-2681-2CA2B151CA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1BA545-53D0-4CBB-2231-98B5B796ED9F}"/>
              </a:ext>
            </a:extLst>
          </p:cNvPr>
          <p:cNvSpPr>
            <a:spLocks noGrp="1"/>
          </p:cNvSpPr>
          <p:nvPr>
            <p:ph type="sldNum" sz="quarter" idx="12"/>
          </p:nvPr>
        </p:nvSpPr>
        <p:spPr/>
        <p:txBody>
          <a:bodyPr/>
          <a:lstStyle/>
          <a:p>
            <a:fld id="{EA6EBE3F-60D7-48A8-BD0B-B317D75812BF}" type="slidenum">
              <a:rPr lang="en-GB" smtClean="0"/>
              <a:t>11</a:t>
            </a:fld>
            <a:endParaRPr lang="en-GB"/>
          </a:p>
        </p:txBody>
      </p:sp>
      <p:sp>
        <p:nvSpPr>
          <p:cNvPr id="7" name="TextBox 6">
            <a:extLst>
              <a:ext uri="{FF2B5EF4-FFF2-40B4-BE49-F238E27FC236}">
                <a16:creationId xmlns:a16="http://schemas.microsoft.com/office/drawing/2014/main" id="{A09FC627-98A0-9D7C-A529-D983E6AB1D54}"/>
              </a:ext>
            </a:extLst>
          </p:cNvPr>
          <p:cNvSpPr txBox="1"/>
          <p:nvPr/>
        </p:nvSpPr>
        <p:spPr>
          <a:xfrm>
            <a:off x="322159" y="1095358"/>
            <a:ext cx="4383012"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highlight>
                  <a:srgbClr val="FFFFFF"/>
                </a:highlight>
                <a:latin typeface="Montserrat school"/>
              </a:rPr>
              <a:t>“To build a beautiful world is </a:t>
            </a:r>
            <a:r>
              <a:rPr lang="en-US">
                <a:highlight>
                  <a:srgbClr val="FFFFFF"/>
                </a:highlight>
                <a:latin typeface="Montserrat school"/>
              </a:rPr>
              <a:t>everyone’s responsibility," Bayezid says.</a:t>
            </a:r>
          </a:p>
          <a:p>
            <a:pPr algn="l"/>
            <a:endParaRPr lang="en-US" dirty="0">
              <a:highlight>
                <a:srgbClr val="FFFFFF"/>
              </a:highlight>
              <a:latin typeface="Montserrat school"/>
            </a:endParaRPr>
          </a:p>
          <a:p>
            <a:pPr algn="l"/>
            <a:r>
              <a:rPr lang="en-US" dirty="0">
                <a:highlight>
                  <a:srgbClr val="FFFFFF"/>
                </a:highlight>
                <a:latin typeface="Montserrat school"/>
              </a:rPr>
              <a:t>“We have to try to prevent pollution and to save the environment </a:t>
            </a:r>
            <a:r>
              <a:rPr lang="en-US">
                <a:highlight>
                  <a:srgbClr val="FFFFFF"/>
                </a:highlight>
                <a:latin typeface="Montserrat school"/>
              </a:rPr>
              <a:t>together,” he adds.</a:t>
            </a:r>
            <a:endParaRPr lang="en-US">
              <a:latin typeface="Montserrat school"/>
            </a:endParaRPr>
          </a:p>
          <a:p>
            <a:pPr algn="l"/>
            <a:endParaRPr lang="en-US" dirty="0">
              <a:highlight>
                <a:srgbClr val="FFFFFF"/>
              </a:highlight>
              <a:latin typeface="Montserrat school"/>
            </a:endParaRPr>
          </a:p>
          <a:p>
            <a:pPr algn="l"/>
            <a:r>
              <a:rPr lang="en-GB" dirty="0">
                <a:solidFill>
                  <a:srgbClr val="212544"/>
                </a:solidFill>
                <a:highlight>
                  <a:srgbClr val="FFFFFF"/>
                </a:highlight>
                <a:latin typeface="Montserrat school"/>
              </a:rPr>
              <a:t>With CAFOD's help, Bayezid and his friends </a:t>
            </a:r>
            <a:r>
              <a:rPr lang="en-GB">
                <a:solidFill>
                  <a:srgbClr val="212544"/>
                </a:solidFill>
                <a:highlight>
                  <a:srgbClr val="FFFFFF"/>
                </a:highlight>
                <a:latin typeface="Montserrat school"/>
              </a:rPr>
              <a:t>are helping their families to </a:t>
            </a:r>
            <a:r>
              <a:rPr lang="en-GB" dirty="0">
                <a:solidFill>
                  <a:srgbClr val="212544"/>
                </a:solidFill>
                <a:highlight>
                  <a:srgbClr val="FFFFFF"/>
                </a:highlight>
                <a:latin typeface="Montserrat school"/>
              </a:rPr>
              <a:t>grow floating gardens.</a:t>
            </a:r>
            <a:endParaRPr lang="en-US" dirty="0"/>
          </a:p>
          <a:p>
            <a:pPr algn="l"/>
            <a:endParaRPr lang="en-US" dirty="0">
              <a:solidFill>
                <a:srgbClr val="000000"/>
              </a:solidFill>
              <a:latin typeface="Montserrat school"/>
            </a:endParaRPr>
          </a:p>
          <a:p>
            <a:pPr algn="l"/>
            <a:endParaRPr lang="en-US" sz="1100">
              <a:solidFill>
                <a:srgbClr val="000000"/>
              </a:solidFill>
              <a:highlight>
                <a:srgbClr val="FFFFFF"/>
              </a:highlight>
              <a:latin typeface="Aptos"/>
            </a:endParaRPr>
          </a:p>
          <a:p>
            <a:pPr algn="l"/>
            <a:endParaRPr lang="en-US" sz="1100">
              <a:solidFill>
                <a:srgbClr val="000000"/>
              </a:solidFill>
              <a:highlight>
                <a:srgbClr val="FFFFFF"/>
              </a:highlight>
              <a:latin typeface="Aptos"/>
            </a:endParaRPr>
          </a:p>
        </p:txBody>
      </p:sp>
      <p:pic>
        <p:nvPicPr>
          <p:cNvPr id="2" name="Picture 1" descr="A person holding a basket of plants&#10;&#10;AI-generated content may be incorrect.">
            <a:extLst>
              <a:ext uri="{FF2B5EF4-FFF2-40B4-BE49-F238E27FC236}">
                <a16:creationId xmlns:a16="http://schemas.microsoft.com/office/drawing/2014/main" id="{6B57F190-DA24-7BE4-5209-F9AB41214037}"/>
              </a:ext>
            </a:extLst>
          </p:cNvPr>
          <p:cNvPicPr>
            <a:picLocks noChangeAspect="1"/>
          </p:cNvPicPr>
          <p:nvPr/>
        </p:nvPicPr>
        <p:blipFill>
          <a:blip r:embed="rId3"/>
          <a:srcRect l="15487" t="1329" r="-221" b="-1608"/>
          <a:stretch>
            <a:fillRect/>
          </a:stretch>
        </p:blipFill>
        <p:spPr>
          <a:xfrm>
            <a:off x="4725657" y="1100004"/>
            <a:ext cx="4134469" cy="3254763"/>
          </a:xfrm>
          <a:prstGeom prst="rect">
            <a:avLst/>
          </a:prstGeom>
        </p:spPr>
      </p:pic>
    </p:spTree>
    <p:extLst>
      <p:ext uri="{BB962C8B-B14F-4D97-AF65-F5344CB8AC3E}">
        <p14:creationId xmlns:p14="http://schemas.microsoft.com/office/powerpoint/2010/main" val="2028947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B4725-6759-EBD4-2728-82EF4AAFEEB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F5594E-9D4A-32CA-9D81-C7277756A0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1E0DD5-C023-B12A-F868-10A3315F7057}"/>
              </a:ext>
            </a:extLst>
          </p:cNvPr>
          <p:cNvSpPr>
            <a:spLocks noGrp="1"/>
          </p:cNvSpPr>
          <p:nvPr>
            <p:ph type="sldNum" sz="quarter" idx="12"/>
          </p:nvPr>
        </p:nvSpPr>
        <p:spPr/>
        <p:txBody>
          <a:bodyPr/>
          <a:lstStyle/>
          <a:p>
            <a:fld id="{EA6EBE3F-60D7-48A8-BD0B-B317D75812BF}" type="slidenum">
              <a:rPr lang="en-GB" smtClean="0"/>
              <a:t>12</a:t>
            </a:fld>
            <a:endParaRPr lang="en-GB"/>
          </a:p>
        </p:txBody>
      </p:sp>
      <p:sp>
        <p:nvSpPr>
          <p:cNvPr id="6" name="TextBox 5">
            <a:extLst>
              <a:ext uri="{FF2B5EF4-FFF2-40B4-BE49-F238E27FC236}">
                <a16:creationId xmlns:a16="http://schemas.microsoft.com/office/drawing/2014/main" id="{013BC8C1-709D-8C95-CD63-0777CCF9186D}"/>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A49C43F9-6D98-C96D-887F-94C35AFA3540}"/>
              </a:ext>
            </a:extLst>
          </p:cNvPr>
          <p:cNvSpPr txBox="1"/>
          <p:nvPr/>
        </p:nvSpPr>
        <p:spPr>
          <a:xfrm>
            <a:off x="319593" y="973205"/>
            <a:ext cx="4049480" cy="3585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dirty="0">
              <a:solidFill>
                <a:srgbClr val="212544"/>
              </a:solidFill>
              <a:highlight>
                <a:srgbClr val="FFFFFF"/>
              </a:highlight>
              <a:latin typeface="Montserrat school"/>
            </a:endParaRPr>
          </a:p>
          <a:p>
            <a:pPr algn="l"/>
            <a:r>
              <a:rPr lang="en-GB" dirty="0">
                <a:solidFill>
                  <a:srgbClr val="212544"/>
                </a:solidFill>
                <a:highlight>
                  <a:srgbClr val="FFFFFF"/>
                </a:highlight>
                <a:latin typeface="Montserrat school"/>
              </a:rPr>
              <a:t>These floating gardens are resistant to extreme rain. Flooding doesn't harm the crops that grow in them. </a:t>
            </a:r>
          </a:p>
          <a:p>
            <a:pPr algn="l"/>
            <a:endParaRPr lang="en-GB" dirty="0">
              <a:solidFill>
                <a:srgbClr val="212544"/>
              </a:solidFill>
              <a:highlight>
                <a:srgbClr val="FFFFFF"/>
              </a:highlight>
              <a:latin typeface="Montserrat school"/>
            </a:endParaRPr>
          </a:p>
          <a:p>
            <a:pPr algn="l"/>
            <a:r>
              <a:rPr lang="en-GB" dirty="0">
                <a:solidFill>
                  <a:srgbClr val="212544"/>
                </a:solidFill>
                <a:highlight>
                  <a:srgbClr val="FFFFFF"/>
                </a:highlight>
                <a:latin typeface="Montserrat school"/>
              </a:rPr>
              <a:t>This means that Bayezid and his family will still have enough food to eat and sell to make their living, </a:t>
            </a:r>
            <a:r>
              <a:rPr lang="en-GB">
                <a:solidFill>
                  <a:srgbClr val="212544"/>
                </a:solidFill>
                <a:highlight>
                  <a:srgbClr val="FFFFFF"/>
                </a:highlight>
                <a:latin typeface="Montserrat school"/>
              </a:rPr>
              <a:t>despite challenges caused by climate change. </a:t>
            </a:r>
            <a:endParaRPr lang="en-GB" dirty="0">
              <a:solidFill>
                <a:srgbClr val="212544"/>
              </a:solidFill>
              <a:highlight>
                <a:srgbClr val="FFFFFF"/>
              </a:highlight>
              <a:latin typeface="Montserrat school"/>
            </a:endParaRPr>
          </a:p>
          <a:p>
            <a:pPr algn="l"/>
            <a:endParaRPr lang="en-GB" dirty="0">
              <a:solidFill>
                <a:srgbClr val="212544"/>
              </a:solidFill>
              <a:highlight>
                <a:srgbClr val="FFFFFF"/>
              </a:highlight>
              <a:latin typeface="Montserrat school"/>
            </a:endParaRPr>
          </a:p>
          <a:p>
            <a:pPr algn="l"/>
            <a:endParaRPr lang="en-US" sz="1100">
              <a:solidFill>
                <a:srgbClr val="000000"/>
              </a:solidFill>
              <a:highlight>
                <a:srgbClr val="FFFFFF"/>
              </a:highlight>
              <a:latin typeface="Aptos"/>
            </a:endParaRPr>
          </a:p>
        </p:txBody>
      </p:sp>
      <p:pic>
        <p:nvPicPr>
          <p:cNvPr id="2" name="Picture 1" descr="A person and child in a field&#10;&#10;AI-generated content may be incorrect.">
            <a:extLst>
              <a:ext uri="{FF2B5EF4-FFF2-40B4-BE49-F238E27FC236}">
                <a16:creationId xmlns:a16="http://schemas.microsoft.com/office/drawing/2014/main" id="{97B07732-F2F2-FA7E-F1EC-2EFC825D6DA0}"/>
              </a:ext>
            </a:extLst>
          </p:cNvPr>
          <p:cNvPicPr>
            <a:picLocks noChangeAspect="1"/>
          </p:cNvPicPr>
          <p:nvPr/>
        </p:nvPicPr>
        <p:blipFill>
          <a:blip r:embed="rId3"/>
          <a:stretch>
            <a:fillRect/>
          </a:stretch>
        </p:blipFill>
        <p:spPr>
          <a:xfrm>
            <a:off x="4471284" y="1180476"/>
            <a:ext cx="4670374" cy="3176042"/>
          </a:xfrm>
          <a:prstGeom prst="rect">
            <a:avLst/>
          </a:prstGeom>
        </p:spPr>
      </p:pic>
    </p:spTree>
    <p:extLst>
      <p:ext uri="{BB962C8B-B14F-4D97-AF65-F5344CB8AC3E}">
        <p14:creationId xmlns:p14="http://schemas.microsoft.com/office/powerpoint/2010/main" val="2071675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a:latin typeface="Montserrat school"/>
              </a:rPr>
              <a:t>We pray for people who are poor around the world</a:t>
            </a:r>
            <a:r>
              <a:rPr lang="en-US" sz="1600" dirty="0">
                <a:latin typeface="Montserrat school"/>
              </a:rPr>
              <a:t>:</a:t>
            </a:r>
          </a:p>
          <a:p>
            <a:pPr marL="0" indent="0">
              <a:buNone/>
            </a:pPr>
            <a:r>
              <a:rPr lang="en-GB" sz="1600" dirty="0">
                <a:solidFill>
                  <a:schemeClr val="bg1"/>
                </a:solidFill>
                <a:latin typeface="Montserrat school"/>
                <a:ea typeface="Calibri"/>
                <a:cs typeface="Times New Roman"/>
              </a:rPr>
              <a:t>that they may feel supported by us as they work to improve life in their </a:t>
            </a:r>
            <a:r>
              <a:rPr lang="en-GB" sz="1600">
                <a:solidFill>
                  <a:schemeClr val="bg1"/>
                </a:solidFill>
                <a:latin typeface="Montserrat school"/>
                <a:ea typeface="Calibri"/>
                <a:cs typeface="Times New Roman"/>
              </a:rPr>
              <a:t>communities. </a:t>
            </a:r>
            <a:r>
              <a:rPr lang="en-GB" sz="1600" dirty="0">
                <a:solidFill>
                  <a:schemeClr val="bg1"/>
                </a:solidFill>
                <a:latin typeface="Montserrat school"/>
                <a:ea typeface="Calibri"/>
                <a:cs typeface="Times New Roman"/>
              </a:rPr>
              <a:t> </a:t>
            </a:r>
          </a:p>
          <a:p>
            <a:pPr marL="0" indent="0">
              <a:buNone/>
            </a:pPr>
            <a:r>
              <a:rPr lang="en-GB" sz="1600">
                <a:solidFill>
                  <a:schemeClr val="bg1"/>
                </a:solidFill>
                <a:latin typeface="Montserrat school"/>
                <a:ea typeface="Calibri"/>
                <a:cs typeface="Times New Roman"/>
              </a:rPr>
              <a:t>Lord in your mercy…</a:t>
            </a:r>
            <a:endParaRPr lang="en-GB" sz="1600">
              <a:solidFill>
                <a:schemeClr val="bg1"/>
              </a:solidFill>
              <a:latin typeface="Montserrat school"/>
            </a:endParaRPr>
          </a:p>
          <a:p>
            <a:pPr marL="0" indent="0">
              <a:buNone/>
            </a:pPr>
            <a:endParaRPr lang="en-US" sz="1600">
              <a:latin typeface="Century Gothic"/>
            </a:endParaRPr>
          </a:p>
          <a:p>
            <a:pPr marL="0" indent="0">
              <a:buNone/>
            </a:pPr>
            <a:endParaRPr lang="en-US" sz="1600">
              <a:latin typeface="Century Gothic" panose="020B0502020202020204" pitchFamily="34" charset="0"/>
            </a:endParaRPr>
          </a:p>
          <a:p>
            <a:pPr marL="0" indent="0">
              <a:buNone/>
            </a:pPr>
            <a:r>
              <a:rPr lang="en-US" sz="1600" dirty="0">
                <a:latin typeface="Century Gothic"/>
              </a:rPr>
              <a:t> </a:t>
            </a:r>
            <a:endParaRPr lang="en-US" sz="1600" dirty="0">
              <a:latin typeface="Century Gothic" panose="020B0502020202020204" pitchFamily="34" charset="0"/>
            </a:endParaRPr>
          </a:p>
          <a:p>
            <a:pPr marL="0" indent="0">
              <a:buNone/>
            </a:pPr>
            <a:endParaRPr lang="en-US" sz="1600">
              <a:solidFill>
                <a:srgbClr val="85A321"/>
              </a:solidFill>
              <a:latin typeface="Century Gothic" panose="020B0502020202020204" pitchFamily="34" charset="0"/>
              <a:cs typeface="Times New Roman"/>
            </a:endParaRPr>
          </a:p>
          <a:p>
            <a:pPr marL="0" indent="0">
              <a:buNone/>
            </a:pPr>
            <a:endParaRPr lang="en-US" sz="1600">
              <a:solidFill>
                <a:srgbClr val="85A321"/>
              </a:solidFill>
              <a:latin typeface="Century Gothic" panose="020B0502020202020204" pitchFamily="34" charset="0"/>
              <a:cs typeface="Times New Roman"/>
            </a:endParaRPr>
          </a:p>
          <a:p>
            <a:pPr marL="0" indent="0">
              <a:buNone/>
            </a:pPr>
            <a:endParaRPr lang="en-US" sz="1600">
              <a:latin typeface="Century Gothic"/>
              <a:cs typeface="Times New Roman"/>
            </a:endParaRPr>
          </a:p>
          <a:p>
            <a:pPr marL="0" indent="0">
              <a:buNone/>
            </a:pPr>
            <a:r>
              <a:rPr lang="en-US" sz="1600" dirty="0">
                <a:latin typeface="Montserrat school"/>
                <a:cs typeface="Times New Roman"/>
              </a:rPr>
              <a:t>We pray for our parish, families and friends:</a:t>
            </a:r>
            <a:r>
              <a:rPr lang="en-US" sz="1600" dirty="0">
                <a:solidFill>
                  <a:srgbClr val="A2C617"/>
                </a:solidFill>
                <a:latin typeface="Montserrat school"/>
                <a:cs typeface="Times New Roman"/>
              </a:rPr>
              <a:t> </a:t>
            </a:r>
            <a:endParaRPr lang="en-US" sz="1600" dirty="0">
              <a:solidFill>
                <a:srgbClr val="FFFFFF"/>
              </a:solidFill>
              <a:latin typeface="Montserrat school"/>
              <a:cs typeface="Times New Roman"/>
            </a:endParaRPr>
          </a:p>
          <a:p>
            <a:pPr marL="0" indent="0">
              <a:buNone/>
            </a:pPr>
            <a:r>
              <a:rPr lang="en-US" sz="1600" dirty="0">
                <a:solidFill>
                  <a:schemeClr val="bg1"/>
                </a:solidFill>
                <a:latin typeface="Montserrat school"/>
                <a:cs typeface="Times New Roman"/>
              </a:rPr>
              <a:t>that we may love one another and work </a:t>
            </a:r>
            <a:r>
              <a:rPr lang="en-US" sz="1600">
                <a:solidFill>
                  <a:schemeClr val="bg1"/>
                </a:solidFill>
                <a:latin typeface="Montserrat school"/>
                <a:cs typeface="Times New Roman"/>
              </a:rPr>
              <a:t>together for the good of the earth and everyone who lives here.  </a:t>
            </a:r>
            <a:r>
              <a:rPr lang="en-US" sz="1600" dirty="0">
                <a:solidFill>
                  <a:schemeClr val="bg1"/>
                </a:solidFill>
                <a:latin typeface="Montserrat school"/>
                <a:cs typeface="Times New Roman"/>
              </a:rPr>
              <a:t> </a:t>
            </a:r>
          </a:p>
          <a:p>
            <a:pPr marL="0" indent="0">
              <a:buNone/>
            </a:pPr>
            <a:r>
              <a:rPr lang="en-US" sz="1600">
                <a:solidFill>
                  <a:schemeClr val="bg1"/>
                </a:solidFill>
                <a:latin typeface="Montserrat school"/>
                <a:cs typeface="Times New Roman"/>
              </a:rPr>
              <a:t>Lord in your mercy...</a:t>
            </a:r>
            <a:endParaRPr lang="en-US" sz="1600" dirty="0">
              <a:solidFill>
                <a:schemeClr val="bg1"/>
              </a:solidFill>
              <a:latin typeface="Montserrat school"/>
              <a:cs typeface="Times New Roman"/>
            </a:endParaRPr>
          </a:p>
          <a:p>
            <a:pPr marL="0" indent="0">
              <a:buNone/>
            </a:pPr>
            <a:endParaRPr lang="en-US" sz="1600" dirty="0">
              <a:solidFill>
                <a:srgbClr val="FF0000"/>
              </a:solidFill>
              <a:latin typeface="Century Gothic"/>
            </a:endParaRPr>
          </a:p>
          <a:p>
            <a:pPr marL="121920" indent="-121920"/>
            <a:endParaRPr lang="en-US" sz="1600">
              <a:solidFill>
                <a:schemeClr val="tx1"/>
              </a:solidFill>
              <a:latin typeface="Century Gothic"/>
            </a:endParaRPr>
          </a:p>
          <a:p>
            <a:pPr marL="121920" indent="-121920"/>
            <a:endParaRPr lang="en-US" sz="150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2622759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937702" y="1127092"/>
            <a:ext cx="6206299" cy="3285884"/>
          </a:xfrm>
        </p:spPr>
        <p:txBody>
          <a:bodyPr vert="horz" lIns="731520" tIns="365760" rIns="365760" bIns="45720" numCol="2" spcCol="274320" rtlCol="0" anchor="t">
            <a:noAutofit/>
          </a:bodyPr>
          <a:lstStyle/>
          <a:p>
            <a:pPr marL="0" indent="0">
              <a:buNone/>
            </a:pPr>
            <a:r>
              <a:rPr lang="en-US" sz="1600">
                <a:latin typeface="Montserrat school"/>
              </a:rPr>
              <a:t>We pray for world leaders: </a:t>
            </a:r>
            <a:r>
              <a:rPr lang="en-GB" sz="1600" dirty="0">
                <a:solidFill>
                  <a:schemeClr val="bg1"/>
                </a:solidFill>
                <a:latin typeface="Montserrat school"/>
              </a:rPr>
              <a:t> </a:t>
            </a:r>
            <a:endParaRPr lang="en-US" sz="1600" dirty="0">
              <a:solidFill>
                <a:schemeClr val="bg1"/>
              </a:solidFill>
              <a:latin typeface="Montserrat school"/>
            </a:endParaRPr>
          </a:p>
          <a:p>
            <a:pPr marL="0" indent="0">
              <a:buNone/>
            </a:pPr>
            <a:r>
              <a:rPr lang="en-GB" sz="1600">
                <a:solidFill>
                  <a:schemeClr val="bg1"/>
                </a:solidFill>
                <a:latin typeface="Montserrat school"/>
              </a:rPr>
              <a:t>that they may learn to work together and make decisions that will make the world a more peaceful place.</a:t>
            </a:r>
          </a:p>
          <a:p>
            <a:pPr marL="0" indent="0">
              <a:buNone/>
            </a:pPr>
            <a:r>
              <a:rPr lang="en-GB" sz="1600">
                <a:solidFill>
                  <a:schemeClr val="bg1"/>
                </a:solidFill>
                <a:latin typeface="Montserrat school"/>
              </a:rPr>
              <a:t>Lord in your mercy…</a:t>
            </a:r>
            <a:endParaRPr lang="en-US" sz="1600">
              <a:solidFill>
                <a:schemeClr val="bg1"/>
              </a:solidFill>
              <a:latin typeface="Montserrat school"/>
            </a:endParaRPr>
          </a:p>
          <a:p>
            <a:pPr marL="0" indent="0">
              <a:buNone/>
            </a:pPr>
            <a:endParaRPr lang="en-US" sz="1600">
              <a:solidFill>
                <a:srgbClr val="A2C617"/>
              </a:solidFill>
              <a:latin typeface="Century Gothic"/>
              <a:cs typeface="Times New Roman"/>
            </a:endParaRPr>
          </a:p>
          <a:p>
            <a:pPr marL="0" indent="0">
              <a:buNone/>
            </a:pPr>
            <a:endParaRPr lang="en-US" sz="1600" dirty="0">
              <a:solidFill>
                <a:srgbClr val="A2C617"/>
              </a:solidFill>
              <a:latin typeface="Montserrat school"/>
              <a:cs typeface="Times New Roman"/>
            </a:endParaRPr>
          </a:p>
          <a:p>
            <a:pPr marL="0" indent="0">
              <a:buNone/>
            </a:pPr>
            <a:endParaRPr lang="en-US" sz="1600" dirty="0">
              <a:solidFill>
                <a:srgbClr val="A2C617"/>
              </a:solidFill>
              <a:latin typeface="Montserrat school"/>
              <a:cs typeface="Times New Roman"/>
            </a:endParaRPr>
          </a:p>
          <a:p>
            <a:pPr marL="0" indent="0">
              <a:buNone/>
            </a:pPr>
            <a:endParaRPr lang="en-US" sz="1600" dirty="0">
              <a:solidFill>
                <a:srgbClr val="A2C617"/>
              </a:solidFill>
              <a:latin typeface="Montserrat school"/>
              <a:cs typeface="Times New Roman"/>
            </a:endParaRPr>
          </a:p>
          <a:p>
            <a:pPr marL="0" indent="0">
              <a:buNone/>
            </a:pPr>
            <a:endParaRPr lang="en-US" sz="1600" dirty="0">
              <a:solidFill>
                <a:srgbClr val="A2C617"/>
              </a:solidFill>
              <a:latin typeface="Montserrat school"/>
              <a:cs typeface="Times New Roman"/>
            </a:endParaRPr>
          </a:p>
          <a:p>
            <a:pPr marL="0" indent="0">
              <a:buNone/>
            </a:pPr>
            <a:r>
              <a:rPr lang="en-US" sz="1600">
                <a:solidFill>
                  <a:srgbClr val="A2C617"/>
                </a:solidFill>
                <a:latin typeface="Montserrat school"/>
                <a:cs typeface="Times New Roman"/>
              </a:rPr>
              <a:t>God of love:</a:t>
            </a:r>
            <a:r>
              <a:rPr lang="en-US" sz="1600" dirty="0">
                <a:solidFill>
                  <a:schemeClr val="bg1"/>
                </a:solidFill>
                <a:latin typeface="Montserrat school"/>
                <a:cs typeface="Times New Roman"/>
              </a:rPr>
              <a:t> help us to be like Jesus and work together with others to build a better </a:t>
            </a:r>
            <a:r>
              <a:rPr lang="en-US" sz="1600">
                <a:solidFill>
                  <a:schemeClr val="bg1"/>
                </a:solidFill>
                <a:latin typeface="Montserrat school"/>
                <a:cs typeface="Times New Roman"/>
              </a:rPr>
              <a:t>future for all people. </a:t>
            </a:r>
            <a:endParaRPr lang="en-US" sz="1600">
              <a:solidFill>
                <a:schemeClr val="bg1"/>
              </a:solidFill>
              <a:latin typeface="Century Gothic"/>
              <a:cs typeface="Times New Roman"/>
            </a:endParaRPr>
          </a:p>
          <a:p>
            <a:pPr marL="0" indent="0">
              <a:buNone/>
            </a:pPr>
            <a:r>
              <a:rPr lang="en-US" sz="1600">
                <a:solidFill>
                  <a:schemeClr val="bg1"/>
                </a:solidFill>
                <a:latin typeface="Montserrat school"/>
                <a:cs typeface="Times New Roman"/>
              </a:rPr>
              <a:t>Amen. </a:t>
            </a:r>
            <a:endParaRPr lang="en-US" sz="1600">
              <a:solidFill>
                <a:schemeClr val="bg1"/>
              </a:solidFill>
              <a:latin typeface="Century Gothic"/>
              <a:cs typeface="Times New Roman"/>
            </a:endParaRPr>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r>
              <a:rPr lang="en-US">
                <a:latin typeface="Montserrat Light"/>
              </a:rPr>
              <a:t>f</a:t>
            </a:r>
            <a:endParaRPr lang="en-US"/>
          </a:p>
        </p:txBody>
      </p:sp>
    </p:spTree>
    <p:extLst>
      <p:ext uri="{BB962C8B-B14F-4D97-AF65-F5344CB8AC3E}">
        <p14:creationId xmlns:p14="http://schemas.microsoft.com/office/powerpoint/2010/main" val="2257934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7226850" y="4347190"/>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3"/>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5713477" y="1976964"/>
            <a:ext cx="3428001"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a:latin typeface="Montserrat school"/>
                <a:cs typeface="Times New Roman"/>
              </a:rPr>
              <a:t>What could you do this week to become more united – or ‘at one’ – with other people?</a:t>
            </a:r>
            <a:endParaRPr lang="en-US">
              <a:latin typeface="Montserrat school"/>
            </a:endParaRPr>
          </a:p>
        </p:txBody>
      </p:sp>
      <p:pic>
        <p:nvPicPr>
          <p:cNvPr id="2" name="Picture 1" descr="A group of boys in suits walking on grass&#10;&#10;AI-generated content may be incorrect.">
            <a:extLst>
              <a:ext uri="{FF2B5EF4-FFF2-40B4-BE49-F238E27FC236}">
                <a16:creationId xmlns:a16="http://schemas.microsoft.com/office/drawing/2014/main" id="{2C52FFD2-278E-71DD-FAB4-CB78D1EEC7D1}"/>
              </a:ext>
            </a:extLst>
          </p:cNvPr>
          <p:cNvPicPr>
            <a:picLocks noChangeAspect="1"/>
          </p:cNvPicPr>
          <p:nvPr/>
        </p:nvPicPr>
        <p:blipFill>
          <a:blip r:embed="rId4"/>
          <a:stretch>
            <a:fillRect/>
          </a:stretch>
        </p:blipFill>
        <p:spPr>
          <a:xfrm>
            <a:off x="487932" y="1056736"/>
            <a:ext cx="4965580" cy="3288821"/>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190457" y="764984"/>
            <a:ext cx="8767085" cy="6732612"/>
          </a:xfrm>
          <a:prstGeom prst="rect">
            <a:avLst/>
          </a:prstGeom>
          <a:noFill/>
        </p:spPr>
        <p:txBody>
          <a:bodyPr wrap="square" lIns="68580" tIns="34290" rIns="68580" bIns="34290" anchor="t">
            <a:spAutoFit/>
          </a:bodyPr>
          <a:lstStyle/>
          <a:p>
            <a:r>
              <a:rPr lang="en-GB" sz="1600" b="1">
                <a:latin typeface="Montserrat school"/>
              </a:rPr>
              <a:t>Activity suggestions</a:t>
            </a:r>
            <a:endParaRPr lang="en-GB" sz="1600" b="1">
              <a:solidFill>
                <a:srgbClr val="000000"/>
              </a:solidFill>
              <a:latin typeface="Montserrat school"/>
            </a:endParaRPr>
          </a:p>
          <a:p>
            <a:endParaRPr lang="en-GB" sz="1600" b="1">
              <a:latin typeface="Montserrat school"/>
            </a:endParaRPr>
          </a:p>
          <a:p>
            <a:pPr algn="l"/>
            <a:r>
              <a:rPr lang="en-GB" dirty="0">
                <a:latin typeface="Montserrat school"/>
                <a:hlinkClick r:id="rId3"/>
              </a:rPr>
              <a:t>Download the illustration</a:t>
            </a:r>
            <a:endParaRPr lang="en-GB">
              <a:latin typeface="Montserrat school"/>
            </a:endParaRPr>
          </a:p>
          <a:p>
            <a:pPr algn="l"/>
            <a:endParaRPr lang="en-GB" sz="1600" dirty="0">
              <a:latin typeface="Montserrat school"/>
              <a:cs typeface="Times New Roman"/>
            </a:endParaRPr>
          </a:p>
          <a:p>
            <a:pPr algn="l"/>
            <a:r>
              <a:rPr lang="en-GB" sz="1600">
                <a:latin typeface="Montserrat school"/>
                <a:cs typeface="Times New Roman"/>
              </a:rPr>
              <a:t>Share the accompanying activity sheet with the children and encourage them to complete it, either in the liturgy or at home.</a:t>
            </a:r>
            <a:endParaRPr lang="en-GB">
              <a:latin typeface="Montserrat school"/>
            </a:endParaRPr>
          </a:p>
          <a:p>
            <a:pPr algn="l"/>
            <a:endParaRPr lang="en-GB" sz="1600" dirty="0">
              <a:latin typeface="Montserrat school"/>
              <a:cs typeface="Times New Roman"/>
            </a:endParaRPr>
          </a:p>
          <a:p>
            <a:pPr algn="l"/>
            <a:r>
              <a:rPr lang="en-GB" sz="1600">
                <a:latin typeface="Montserrat school"/>
                <a:cs typeface="Times New Roman"/>
              </a:rPr>
              <a:t>Remind the children to share all that they have heard and thought about today with the people at home. </a:t>
            </a:r>
            <a:endParaRPr lang="en-GB">
              <a:latin typeface="Montserrat school"/>
              <a:cs typeface="Times New Roman"/>
            </a:endParaRPr>
          </a:p>
          <a:p>
            <a:pPr algn="l"/>
            <a:endParaRPr lang="en-GB" sz="1600" dirty="0">
              <a:latin typeface="Montserrat school"/>
              <a:cs typeface="Times New Roman"/>
            </a:endParaRPr>
          </a:p>
          <a:p>
            <a:pPr algn="l"/>
            <a:r>
              <a:rPr lang="en-GB" sz="1600">
                <a:latin typeface="Montserrat school"/>
                <a:cs typeface="Times New Roman"/>
              </a:rPr>
              <a:t>Encourage the children to spend time this week doing something they really enjoy together with a family member or friend, either in person or online.</a:t>
            </a:r>
            <a:endParaRPr lang="en-GB">
              <a:latin typeface="Montserrat school"/>
            </a:endParaRPr>
          </a:p>
          <a:p>
            <a:pPr algn="l"/>
            <a:endParaRPr lang="en-GB" sz="1600" dirty="0">
              <a:latin typeface="Montserrat school"/>
              <a:cs typeface="Times New Roman"/>
            </a:endParaRPr>
          </a:p>
          <a:p>
            <a:pPr algn="l"/>
            <a:endParaRPr lang="en-GB" sz="1600" dirty="0">
              <a:latin typeface="Montserrat school"/>
              <a:cs typeface="Times New Roman"/>
            </a:endParaRPr>
          </a:p>
          <a:p>
            <a:pPr algn="l"/>
            <a:endParaRPr lang="en-GB" sz="1600" dirty="0">
              <a:latin typeface="Montserrat school"/>
              <a:cs typeface="Times New Roman"/>
            </a:endParaRPr>
          </a:p>
          <a:p>
            <a:pPr algn="l"/>
            <a:endParaRPr lang="en-GB" sz="1600" dirty="0">
              <a:latin typeface="Montserrat school"/>
              <a:cs typeface="Times New Roman"/>
            </a:endParaRPr>
          </a:p>
          <a:p>
            <a:pPr algn="l"/>
            <a:endParaRPr lang="en-GB" sz="1600" dirty="0">
              <a:latin typeface="Montserrat school"/>
              <a:cs typeface="Times New Roman"/>
            </a:endParaRPr>
          </a:p>
          <a:p>
            <a:pPr algn="l"/>
            <a:endParaRPr lang="en-GB" sz="1400">
              <a:latin typeface="Montserrat school"/>
              <a:cs typeface="Times New Roman"/>
            </a:endParaRPr>
          </a:p>
          <a:p>
            <a:pPr algn="l"/>
            <a:endParaRPr lang="en-GB" sz="1400">
              <a:latin typeface="Century Gothic"/>
              <a:cs typeface="Times New Roman"/>
            </a:endParaRPr>
          </a:p>
          <a:p>
            <a:pPr algn="l"/>
            <a:endParaRPr lang="en-GB" sz="1400">
              <a:latin typeface="Century Gothic"/>
              <a:cs typeface="Times New Roman"/>
            </a:endParaRPr>
          </a:p>
          <a:p>
            <a:pPr algn="l"/>
            <a:endParaRPr lang="en-GB" sz="1400">
              <a:latin typeface="Century Gothic"/>
            </a:endParaRPr>
          </a:p>
          <a:p>
            <a:pPr algn="l"/>
            <a:endParaRPr lang="en-GB" sz="1400">
              <a:latin typeface="Century Gothic"/>
            </a:endParaRPr>
          </a:p>
          <a:p>
            <a:pPr algn="l"/>
            <a:endParaRPr lang="en-GB" sz="1500"/>
          </a:p>
          <a:p>
            <a:pPr algn="l"/>
            <a:endParaRPr lang="en-GB" sz="1500">
              <a:latin typeface="Century Gothic"/>
              <a:cs typeface="Times New Roman"/>
            </a:endParaRPr>
          </a:p>
          <a:p>
            <a:pPr algn="l"/>
            <a:endParaRPr lang="en-GB" sz="1500">
              <a:latin typeface="Century Gothic"/>
              <a:cs typeface="Times New Roman"/>
            </a:endParaRPr>
          </a:p>
          <a:p>
            <a:pPr algn="l"/>
            <a:endParaRPr lang="en-GB" sz="1600">
              <a:latin typeface="Century Gothic"/>
              <a:cs typeface="Times New Roman"/>
            </a:endParaRPr>
          </a:p>
          <a:p>
            <a:pPr algn="l"/>
            <a:endParaRPr lang="en-GB" sz="1400">
              <a:latin typeface="Century Gothic"/>
              <a:cs typeface="Times New Roman"/>
            </a:endParaRPr>
          </a:p>
          <a:p>
            <a:pPr algn="l"/>
            <a:endParaRPr lang="en-GB" sz="1400">
              <a:latin typeface="Century Gothic"/>
              <a:cs typeface="Times New Roman"/>
            </a:endParaRPr>
          </a:p>
        </p:txBody>
      </p:sp>
      <p:pic>
        <p:nvPicPr>
          <p:cNvPr id="3" name="Picture 2" descr="A black and white page of a cartoon of a person at a table&#10;&#10;AI-generated content may be incorrect.">
            <a:extLst>
              <a:ext uri="{FF2B5EF4-FFF2-40B4-BE49-F238E27FC236}">
                <a16:creationId xmlns:a16="http://schemas.microsoft.com/office/drawing/2014/main" id="{D07B8BBF-0DFE-7011-116A-7D1E020F64B2}"/>
              </a:ext>
            </a:extLst>
          </p:cNvPr>
          <p:cNvPicPr>
            <a:picLocks noChangeAspect="1"/>
          </p:cNvPicPr>
          <p:nvPr/>
        </p:nvPicPr>
        <p:blipFill>
          <a:blip r:embed="rId4"/>
          <a:stretch>
            <a:fillRect/>
          </a:stretch>
        </p:blipFill>
        <p:spPr>
          <a:xfrm>
            <a:off x="3537678" y="215659"/>
            <a:ext cx="2066342" cy="1455178"/>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552470"/>
            <a:ext cx="2387693" cy="523220"/>
          </a:xfrm>
        </p:spPr>
        <p:txBody>
          <a:bodyPr/>
          <a:lstStyle/>
          <a:p>
            <a:pPr algn="ctr"/>
            <a:r>
              <a:rPr lang="en-US">
                <a:latin typeface="Montserrat school"/>
                <a:hlinkClick r:id="rId2"/>
              </a:rPr>
              <a:t>Explore our summer term resources</a:t>
            </a:r>
            <a:endParaRPr lang="en-US">
              <a:latin typeface="Montserrat school"/>
            </a:endParaRPr>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148749" y="2616617"/>
            <a:ext cx="2796386" cy="178381"/>
          </a:xfrm>
        </p:spPr>
        <p:txBody>
          <a:bodyPr/>
          <a:lstStyle/>
          <a:p>
            <a:pPr algn="ctr"/>
            <a:r>
              <a:rPr lang="en-US">
                <a:latin typeface="Montserrat school"/>
                <a:hlinkClick r:id="rId3"/>
              </a:rPr>
              <a:t>Fundraise for a World Gift</a:t>
            </a:r>
            <a:endParaRPr lang="en-US"/>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552470"/>
            <a:ext cx="2387693" cy="523220"/>
          </a:xfrm>
        </p:spPr>
        <p:txBody>
          <a:bodyPr/>
          <a:lstStyle/>
          <a:p>
            <a:pPr algn="ctr"/>
            <a:r>
              <a:rPr lang="en-US">
                <a:latin typeface="Montserrat school"/>
                <a:hlinkClick r:id="rId4"/>
              </a:rPr>
              <a:t>Ways to live out your Jubilee Pledge</a:t>
            </a:r>
            <a:endParaRPr lang="en-US">
              <a:latin typeface="Montserrat school"/>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a:latin typeface="Century Gothic"/>
            </a:endParaRPr>
          </a:p>
          <a:p>
            <a:pPr marL="121920" indent="-121920"/>
            <a:endParaRPr lang="en-US"/>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17</a:t>
            </a:fld>
            <a:endParaRPr lang="en-US"/>
          </a:p>
        </p:txBody>
      </p:sp>
      <p:pic>
        <p:nvPicPr>
          <p:cNvPr id="7" name="Picture Placeholder 6">
            <a:extLst>
              <a:ext uri="{FF2B5EF4-FFF2-40B4-BE49-F238E27FC236}">
                <a16:creationId xmlns:a16="http://schemas.microsoft.com/office/drawing/2014/main" id="{09A3D97D-AADD-2DB8-FE34-4218973A3F85}"/>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11873" b="11873"/>
          <a:stretch>
            <a:fillRect/>
          </a:stretch>
        </p:blipFill>
        <p:spPr>
          <a:prstGeom prst="rect">
            <a:avLst/>
          </a:prstGeom>
        </p:spPr>
      </p:pic>
      <p:pic>
        <p:nvPicPr>
          <p:cNvPr id="33" name="Picture Placeholder 32">
            <a:extLst>
              <a:ext uri="{FF2B5EF4-FFF2-40B4-BE49-F238E27FC236}">
                <a16:creationId xmlns:a16="http://schemas.microsoft.com/office/drawing/2014/main" id="{888F38EC-9842-90EE-CBE2-E24F235EF178}"/>
              </a:ext>
            </a:extLst>
          </p:cNvPr>
          <p:cNvPicPr>
            <a:picLocks noGrp="1" noChangeAspect="1"/>
          </p:cNvPicPr>
          <p:nvPr>
            <p:ph type="pic" sz="quarter" idx="30"/>
          </p:nvPr>
        </p:nvPicPr>
        <p:blipFill>
          <a:blip r:embed="rId6" cstate="print">
            <a:extLst>
              <a:ext uri="{28A0092B-C50C-407E-A947-70E740481C1C}">
                <a14:useLocalDpi xmlns:a14="http://schemas.microsoft.com/office/drawing/2010/main" val="0"/>
              </a:ext>
            </a:extLst>
          </a:blip>
          <a:srcRect t="16110" b="16110"/>
          <a:stretch>
            <a:fillRect/>
          </a:stretch>
        </p:blipFill>
        <p:spPr>
          <a:prstGeom prst="rect">
            <a:avLst/>
          </a:prstGeom>
        </p:spPr>
      </p:pic>
      <p:pic>
        <p:nvPicPr>
          <p:cNvPr id="29" name="Picture Placeholder 28">
            <a:extLst>
              <a:ext uri="{FF2B5EF4-FFF2-40B4-BE49-F238E27FC236}">
                <a16:creationId xmlns:a16="http://schemas.microsoft.com/office/drawing/2014/main" id="{47E055D0-C589-CE6F-6756-B17C021ED808}"/>
              </a:ext>
            </a:extLst>
          </p:cNvPr>
          <p:cNvPicPr>
            <a:picLocks noGrp="1" noChangeAspect="1"/>
          </p:cNvPicPr>
          <p:nvPr>
            <p:ph type="pic" sz="quarter" idx="31"/>
          </p:nvPr>
        </p:nvPicPr>
        <p:blipFill>
          <a:blip r:embed="rId7" cstate="print">
            <a:extLst>
              <a:ext uri="{28A0092B-C50C-407E-A947-70E740481C1C}">
                <a14:useLocalDpi xmlns:a14="http://schemas.microsoft.com/office/drawing/2010/main" val="0"/>
              </a:ext>
            </a:extLst>
          </a:blip>
          <a:srcRect t="10605" b="10605"/>
          <a:stretch>
            <a:fillRect/>
          </a:stretch>
        </p:blipFill>
        <p:spPr>
          <a:prstGeom prst="rect">
            <a:avLst/>
          </a:prstGeom>
        </p:spPr>
      </p:pic>
    </p:spTree>
    <p:extLst>
      <p:ext uri="{BB962C8B-B14F-4D97-AF65-F5344CB8AC3E}">
        <p14:creationId xmlns:p14="http://schemas.microsoft.com/office/powerpoint/2010/main" val="2740780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519046" y="1763392"/>
            <a:ext cx="3159452" cy="2616101"/>
          </a:xfrm>
        </p:spPr>
        <p:txBody>
          <a:bodyPr/>
          <a:lstStyle/>
          <a:p>
            <a:r>
              <a:rPr lang="en-US" sz="1800" dirty="0">
                <a:solidFill>
                  <a:srgbClr val="000000"/>
                </a:solidFill>
                <a:latin typeface="Montserrat school"/>
                <a:cs typeface="Times New Roman"/>
              </a:rPr>
              <a:t>God our Father, </a:t>
            </a:r>
            <a:br>
              <a:rPr lang="en-US" sz="1800" dirty="0">
                <a:solidFill>
                  <a:srgbClr val="000000"/>
                </a:solidFill>
                <a:latin typeface="Montserrat school"/>
                <a:cs typeface="Times New Roman"/>
              </a:rPr>
            </a:br>
            <a:r>
              <a:rPr lang="en-US" sz="1800">
                <a:solidFill>
                  <a:srgbClr val="000000"/>
                </a:solidFill>
                <a:latin typeface="Montserrat school"/>
                <a:cs typeface="Times New Roman"/>
              </a:rPr>
              <a:t>You sent your Son Jesus </a:t>
            </a:r>
            <a:r>
              <a:rPr lang="en-US" sz="1800" dirty="0">
                <a:solidFill>
                  <a:srgbClr val="000000"/>
                </a:solidFill>
                <a:latin typeface="Montserrat school"/>
                <a:cs typeface="Times New Roman"/>
              </a:rPr>
              <a:t>to show us how to love. Help us to learn to work together in love, and to make the world a better place for everyone. </a:t>
            </a:r>
            <a:br>
              <a:rPr lang="en-US" sz="1800" dirty="0">
                <a:solidFill>
                  <a:srgbClr val="000000"/>
                </a:solidFill>
                <a:latin typeface="Montserrat school"/>
                <a:cs typeface="Times New Roman"/>
              </a:rPr>
            </a:br>
            <a:r>
              <a:rPr lang="en-US" sz="1800">
                <a:solidFill>
                  <a:srgbClr val="000000"/>
                </a:solidFill>
                <a:latin typeface="Montserrat school"/>
                <a:cs typeface="Times New Roman"/>
              </a:rPr>
              <a:t>Amen.</a:t>
            </a:r>
            <a:br>
              <a:rPr lang="en-US" sz="1800" dirty="0">
                <a:latin typeface="Century Gothic"/>
              </a:rPr>
            </a:br>
            <a:endParaRPr lang="en-US"/>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120201" y="286307"/>
            <a:ext cx="7348735" cy="346249"/>
          </a:xfrm>
          <a:prstGeom prst="rect">
            <a:avLst/>
          </a:prstGeom>
          <a:noFill/>
        </p:spPr>
        <p:txBody>
          <a:bodyPr wrap="square" lIns="68580" tIns="34290" rIns="68580" bIns="34290" rtlCol="0" anchor="t">
            <a:spAutoFit/>
          </a:bodyPr>
          <a:lstStyle/>
          <a:p>
            <a:r>
              <a:rPr lang="en-US" b="1" dirty="0">
                <a:latin typeface="Montserrat school"/>
                <a:cs typeface="Segoe UI"/>
              </a:rPr>
              <a:t>Gospel:</a:t>
            </a:r>
            <a:r>
              <a:rPr lang="en-US" dirty="0">
                <a:latin typeface="Montserrat school"/>
                <a:cs typeface="Times New Roman"/>
              </a:rPr>
              <a:t> </a:t>
            </a:r>
            <a:r>
              <a:rPr lang="en-US" b="1">
                <a:latin typeface="Montserrat school"/>
                <a:cs typeface="Times New Roman"/>
              </a:rPr>
              <a:t>John 17: 1-11</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124239" y="771880"/>
            <a:ext cx="8893079" cy="76482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After Jesus finished saying this, he looked up to heaven and said, “Father, the hour has come. Give glory to your Son, so that the Son may give glory to you. </a:t>
            </a:r>
          </a:p>
          <a:p>
            <a:pPr algn="l"/>
            <a:endParaRPr lang="en-US" dirty="0">
              <a:latin typeface="Montserrat school"/>
              <a:cs typeface="Times New Roman"/>
            </a:endParaRPr>
          </a:p>
          <a:p>
            <a:pPr algn="l"/>
            <a:r>
              <a:rPr lang="en-US">
                <a:latin typeface="Montserrat school"/>
                <a:cs typeface="Times New Roman"/>
              </a:rPr>
              <a:t>"For you gave him authority over all humanity, so that he might give eternal life to all those you gave him. And eternal life means knowing you, the only true God, and knowing Jesus Christ, whom you sent. </a:t>
            </a:r>
          </a:p>
          <a:p>
            <a:pPr algn="l"/>
            <a:endParaRPr lang="en-US" dirty="0">
              <a:latin typeface="Montserrat school"/>
              <a:cs typeface="Times New Roman"/>
            </a:endParaRPr>
          </a:p>
          <a:p>
            <a:pPr algn="l"/>
            <a:r>
              <a:rPr lang="en-US">
                <a:latin typeface="Montserrat school"/>
                <a:cs typeface="Times New Roman"/>
              </a:rPr>
              <a:t>"I have shown your glory on earth; I have finished the work you gave me to do. Father! Give me glory in your presence now, the same glory I had with you before the world was made.</a:t>
            </a:r>
            <a:endParaRPr lang="en-US">
              <a:latin typeface="Montserrat school"/>
            </a:endParaRPr>
          </a:p>
          <a:p>
            <a:pPr algn="l"/>
            <a:endParaRPr lang="en-US" dirty="0">
              <a:latin typeface="Montserrat school"/>
              <a:cs typeface="Times New Roman"/>
            </a:endParaRPr>
          </a:p>
          <a:p>
            <a:pPr algn="l"/>
            <a:r>
              <a:rPr lang="en-US" dirty="0">
                <a:latin typeface="Montserrat school"/>
                <a:cs typeface="Times New Roman"/>
              </a:rPr>
              <a:t>“I have made you known to those you gave me out of the world. They </a:t>
            </a:r>
            <a:r>
              <a:rPr lang="en-US">
                <a:latin typeface="Montserrat school"/>
                <a:cs typeface="Times New Roman"/>
              </a:rPr>
              <a:t>belonged to you, and you gave them to me."</a:t>
            </a:r>
            <a:endParaRPr lang="en-US"/>
          </a:p>
          <a:p>
            <a:pPr algn="l"/>
            <a:endParaRPr lang="en-US" dirty="0">
              <a:latin typeface="Montserrat school"/>
              <a:cs typeface="Times New Roman"/>
            </a:endParaRPr>
          </a:p>
          <a:p>
            <a:pPr algn="l"/>
            <a:endParaRPr lang="en-US" dirty="0">
              <a:latin typeface="Montserrat school"/>
              <a:cs typeface="Times New Roman"/>
            </a:endParaRPr>
          </a:p>
          <a:p>
            <a:pPr algn="l"/>
            <a:endParaRPr lang="en-US" dirty="0">
              <a:latin typeface="Montserrat school"/>
              <a:cs typeface="Times New Roman"/>
            </a:endParaRPr>
          </a:p>
          <a:p>
            <a:pPr algn="l"/>
            <a:endParaRPr lang="en-US" dirty="0">
              <a:latin typeface="Montserrat school"/>
              <a:cs typeface="Times New Roman"/>
            </a:endParaRPr>
          </a:p>
          <a:p>
            <a:pPr algn="l"/>
            <a:endParaRPr lang="en-US" dirty="0">
              <a:latin typeface="Montserrat school"/>
              <a:cs typeface="Times New Roman"/>
            </a:endParaRPr>
          </a:p>
          <a:p>
            <a:pPr algn="l"/>
            <a:endParaRPr lang="en-US">
              <a:latin typeface="Montserrat school"/>
              <a:cs typeface="Times New Roman"/>
            </a:endParaRPr>
          </a:p>
          <a:p>
            <a:pPr algn="l"/>
            <a:endParaRPr lang="en-US" sz="1900">
              <a:latin typeface="Montserrat school"/>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sz="2000">
              <a:latin typeface="Century Gothic"/>
              <a:cs typeface="Times New Roman"/>
            </a:endParaRPr>
          </a:p>
          <a:p>
            <a:pPr algn="l"/>
            <a:endParaRPr lang="en-US" sz="2000">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5821F-138C-C3C2-BEAE-C37FD127E2B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062B976-0F7C-3322-F1B7-6E9E37FAA3E0}"/>
              </a:ext>
            </a:extLst>
          </p:cNvPr>
          <p:cNvSpPr txBox="1"/>
          <p:nvPr/>
        </p:nvSpPr>
        <p:spPr>
          <a:xfrm>
            <a:off x="120201" y="286307"/>
            <a:ext cx="7348735" cy="346249"/>
          </a:xfrm>
          <a:prstGeom prst="rect">
            <a:avLst/>
          </a:prstGeom>
          <a:noFill/>
        </p:spPr>
        <p:txBody>
          <a:bodyPr wrap="square" lIns="68580" tIns="34290" rIns="68580" bIns="34290" rtlCol="0" anchor="t">
            <a:spAutoFit/>
          </a:bodyPr>
          <a:lstStyle/>
          <a:p>
            <a:r>
              <a:rPr lang="en-US" b="1" dirty="0">
                <a:latin typeface="Montserrat school"/>
                <a:cs typeface="Segoe UI"/>
              </a:rPr>
              <a:t>Gospel:</a:t>
            </a:r>
            <a:r>
              <a:rPr lang="en-US" dirty="0">
                <a:latin typeface="Montserrat school"/>
                <a:cs typeface="Times New Roman"/>
              </a:rPr>
              <a:t> </a:t>
            </a:r>
            <a:r>
              <a:rPr lang="en-US" b="1">
                <a:latin typeface="Montserrat school"/>
                <a:cs typeface="Times New Roman"/>
              </a:rPr>
              <a:t>John 17: 1-11</a:t>
            </a:r>
          </a:p>
        </p:txBody>
      </p:sp>
      <p:grpSp>
        <p:nvGrpSpPr>
          <p:cNvPr id="6" name="Group 5">
            <a:extLst>
              <a:ext uri="{FF2B5EF4-FFF2-40B4-BE49-F238E27FC236}">
                <a16:creationId xmlns:a16="http://schemas.microsoft.com/office/drawing/2014/main" id="{7D5C7979-C4B5-AB6A-53B1-9B97ED1CD303}"/>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F7B49C93-81F1-50AD-3F1F-A5C2BB6F55CE}"/>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3CCDA3E6-F92F-E9F6-D720-7F38ABB52A34}"/>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402" y="5670044"/>
              <a:ext cx="717233" cy="718457"/>
            </a:xfrm>
            <a:prstGeom prst="rect">
              <a:avLst/>
            </a:prstGeom>
          </p:spPr>
        </p:pic>
      </p:grpSp>
      <p:sp>
        <p:nvSpPr>
          <p:cNvPr id="4" name="TextBox 3">
            <a:extLst>
              <a:ext uri="{FF2B5EF4-FFF2-40B4-BE49-F238E27FC236}">
                <a16:creationId xmlns:a16="http://schemas.microsoft.com/office/drawing/2014/main" id="{B44A0E46-250E-2D9A-1619-166C0A6FE903}"/>
              </a:ext>
            </a:extLst>
          </p:cNvPr>
          <p:cNvSpPr txBox="1"/>
          <p:nvPr/>
        </p:nvSpPr>
        <p:spPr>
          <a:xfrm>
            <a:off x="121940" y="867100"/>
            <a:ext cx="882512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rPr>
              <a:t>"They have obeyed your word, </a:t>
            </a:r>
            <a:r>
              <a:rPr lang="en-US" dirty="0">
                <a:latin typeface="Montserrat school"/>
              </a:rPr>
              <a:t>and now they know everything you gave me comes from you. I gave them the message you gave me and they received it; they know that it is true that I came from you, and they believe that you sent me.</a:t>
            </a:r>
            <a:endParaRPr lang="en-US" dirty="0"/>
          </a:p>
          <a:p>
            <a:pPr algn="l"/>
            <a:endParaRPr lang="en-US" dirty="0">
              <a:latin typeface="Montserrat school"/>
            </a:endParaRPr>
          </a:p>
          <a:p>
            <a:pPr algn="l"/>
            <a:r>
              <a:rPr lang="en-US" dirty="0">
                <a:latin typeface="Montserrat school"/>
              </a:rPr>
              <a:t>“I pray for them. I do not pray for the world but for those you gave me, for they belong to you. All I have is yours, and all you have is mine; and my glory is shown through them. </a:t>
            </a:r>
            <a:endParaRPr lang="en-US" dirty="0"/>
          </a:p>
          <a:p>
            <a:pPr algn="l"/>
            <a:endParaRPr lang="en-US" dirty="0">
              <a:latin typeface="Montserrat school"/>
            </a:endParaRPr>
          </a:p>
          <a:p>
            <a:pPr algn="l"/>
            <a:r>
              <a:rPr lang="en-US">
                <a:latin typeface="Montserrat school"/>
              </a:rPr>
              <a:t>"And now I am coming to you; I am no </a:t>
            </a:r>
            <a:r>
              <a:rPr lang="en-US" dirty="0">
                <a:latin typeface="Montserrat school"/>
              </a:rPr>
              <a:t>longer in the world, but they are in the world. Holy Father! Keep them safe by the power of your name, the </a:t>
            </a:r>
            <a:r>
              <a:rPr lang="en-US">
                <a:latin typeface="Montserrat school"/>
              </a:rPr>
              <a:t>name you gave me, so that they may be one</a:t>
            </a:r>
            <a:r>
              <a:rPr lang="en-US" dirty="0">
                <a:latin typeface="Montserrat school"/>
              </a:rPr>
              <a:t> just as you and I are one.”</a:t>
            </a:r>
            <a:endParaRPr lang="en-US"/>
          </a:p>
        </p:txBody>
      </p:sp>
    </p:spTree>
    <p:extLst>
      <p:ext uri="{BB962C8B-B14F-4D97-AF65-F5344CB8AC3E}">
        <p14:creationId xmlns:p14="http://schemas.microsoft.com/office/powerpoint/2010/main" val="2252396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813098"/>
            <a:ext cx="4627113" cy="4616648"/>
          </a:xfrm>
          <a:prstGeom prst="rect">
            <a:avLst/>
          </a:prstGeom>
        </p:spPr>
        <p:txBody>
          <a:bodyPr wrap="square" lIns="91440" tIns="45720" rIns="91440" bIns="45720" anchor="t">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a:endParaRPr>
          </a:p>
          <a:p>
            <a:endParaRPr lang="en-US" sz="2100">
              <a:latin typeface="Century Gothic"/>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4477230" y="794041"/>
            <a:ext cx="3960670" cy="71558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Montserrat school"/>
              </a:rPr>
              <a:t>What do you remember from the Gospel reading? </a:t>
            </a:r>
            <a:endParaRPr lang="en-US">
              <a:latin typeface="Montserrat school"/>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4474461" y="1555089"/>
            <a:ext cx="4005747" cy="560922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a:latin typeface="Montserrat school"/>
                <a:cs typeface="Times New Roman"/>
              </a:rPr>
              <a:t>In today’s reading Jesus is praying for his friends during </a:t>
            </a:r>
            <a:endParaRPr lang="en-US">
              <a:latin typeface="Montserrat school"/>
              <a:cs typeface="Times New Roman"/>
            </a:endParaRPr>
          </a:p>
          <a:p>
            <a:pPr algn="l"/>
            <a:r>
              <a:rPr lang="en-GB">
                <a:latin typeface="Montserrat school"/>
                <a:cs typeface="Times New Roman"/>
              </a:rPr>
              <a:t>his Last Supper with them, on the night before he died.</a:t>
            </a:r>
            <a:endParaRPr lang="en-US">
              <a:latin typeface="Montserrat school"/>
            </a:endParaRPr>
          </a:p>
          <a:p>
            <a:pPr algn="l"/>
            <a:endParaRPr lang="en-GB" dirty="0">
              <a:latin typeface="Montserrat school"/>
              <a:cs typeface="Times New Roman"/>
            </a:endParaRPr>
          </a:p>
          <a:p>
            <a:pPr algn="l"/>
            <a:r>
              <a:rPr lang="en-GB" dirty="0">
                <a:latin typeface="Montserrat school"/>
                <a:cs typeface="Times New Roman"/>
              </a:rPr>
              <a:t>Jesus prayed to his Father, that his friends “may be one just as </a:t>
            </a:r>
            <a:r>
              <a:rPr lang="en-GB">
                <a:latin typeface="Montserrat school"/>
                <a:cs typeface="Times New Roman"/>
              </a:rPr>
              <a:t>you and I are one". </a:t>
            </a:r>
          </a:p>
          <a:p>
            <a:pPr algn="l"/>
            <a:endParaRPr lang="en-GB" dirty="0">
              <a:latin typeface="Montserrat school"/>
              <a:cs typeface="Times New Roman"/>
            </a:endParaRPr>
          </a:p>
          <a:p>
            <a:pPr algn="l"/>
            <a:r>
              <a:rPr lang="en-GB">
                <a:latin typeface="Montserrat school"/>
                <a:cs typeface="Times New Roman"/>
              </a:rPr>
              <a:t>What do you think he meant?</a:t>
            </a:r>
            <a:endParaRPr lang="en-GB">
              <a:latin typeface="Montserrat school"/>
            </a:endParaRPr>
          </a:p>
          <a:p>
            <a:pPr algn="l"/>
            <a:endParaRPr lang="en-GB" dirty="0">
              <a:latin typeface="Montserrat school"/>
              <a:cs typeface="Times New Roman"/>
            </a:endParaRPr>
          </a:p>
          <a:p>
            <a:pPr algn="l"/>
            <a:endParaRPr lang="en-GB" dirty="0">
              <a:latin typeface="Montserrat school"/>
              <a:cs typeface="Times New Roman"/>
            </a:endParaRPr>
          </a:p>
          <a:p>
            <a:pPr algn="l"/>
            <a:endParaRPr lang="en-GB" dirty="0">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Times New Roman"/>
              <a:cs typeface="Times New Roman"/>
            </a:endParaRPr>
          </a:p>
        </p:txBody>
      </p:sp>
      <p:pic>
        <p:nvPicPr>
          <p:cNvPr id="10" name="Picture 9" descr="A person holding a cup and bread&#10;&#10;AI-generated content may be incorrect.">
            <a:extLst>
              <a:ext uri="{FF2B5EF4-FFF2-40B4-BE49-F238E27FC236}">
                <a16:creationId xmlns:a16="http://schemas.microsoft.com/office/drawing/2014/main" id="{FB0BDB67-0D4D-B278-9D55-E185525C0C8B}"/>
              </a:ext>
            </a:extLst>
          </p:cNvPr>
          <p:cNvPicPr>
            <a:picLocks noChangeAspect="1"/>
          </p:cNvPicPr>
          <p:nvPr/>
        </p:nvPicPr>
        <p:blipFill>
          <a:blip r:embed="rId4"/>
          <a:stretch>
            <a:fillRect/>
          </a:stretch>
        </p:blipFill>
        <p:spPr>
          <a:xfrm>
            <a:off x="603539" y="0"/>
            <a:ext cx="3666846" cy="5143500"/>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328599" y="1083071"/>
            <a:ext cx="4241558" cy="81253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Montserrat school"/>
                <a:cs typeface="Times New Roman"/>
              </a:rPr>
              <a:t>Jesus wanted his disciples to love one another, to be united with each other, to be together – just </a:t>
            </a:r>
            <a:endParaRPr lang="en-US">
              <a:latin typeface="Montserrat school"/>
              <a:cs typeface="Times New Roman"/>
            </a:endParaRPr>
          </a:p>
          <a:p>
            <a:pPr algn="l"/>
            <a:r>
              <a:rPr lang="en-GB">
                <a:latin typeface="Montserrat school"/>
                <a:cs typeface="Times New Roman"/>
              </a:rPr>
              <a:t>as closely as Jesus and God the Father are together.</a:t>
            </a:r>
            <a:endParaRPr lang="en-US">
              <a:latin typeface="Montserrat school"/>
            </a:endParaRPr>
          </a:p>
          <a:p>
            <a:pPr algn="l"/>
            <a:endParaRPr lang="en-GB" dirty="0">
              <a:latin typeface="Montserrat school"/>
              <a:cs typeface="Times New Roman"/>
            </a:endParaRPr>
          </a:p>
          <a:p>
            <a:pPr algn="l"/>
            <a:r>
              <a:rPr lang="en-GB">
                <a:latin typeface="Montserrat school"/>
                <a:cs typeface="Times New Roman"/>
              </a:rPr>
              <a:t>Jesus prayed for us too. He wants us to be united, together, loving one another.</a:t>
            </a:r>
            <a:endParaRPr lang="en-GB">
              <a:latin typeface="Montserrat school"/>
            </a:endParaRPr>
          </a:p>
          <a:p>
            <a:pPr algn="l"/>
            <a:endParaRPr lang="en-GB" dirty="0">
              <a:latin typeface="Montserrat school"/>
              <a:cs typeface="Times New Roman"/>
            </a:endParaRPr>
          </a:p>
          <a:p>
            <a:pPr algn="l"/>
            <a:r>
              <a:rPr lang="en-GB">
                <a:latin typeface="Montserrat school"/>
                <a:cs typeface="Times New Roman"/>
              </a:rPr>
              <a:t>What sort of things might we do if we are united?</a:t>
            </a:r>
            <a:endParaRPr lang="en-GB">
              <a:latin typeface="Montserrat school"/>
            </a:endParaRPr>
          </a:p>
          <a:p>
            <a:pPr algn="l"/>
            <a:endParaRPr lang="en-GB" dirty="0">
              <a:latin typeface="Montserrat school"/>
              <a:cs typeface="Times New Roman"/>
            </a:endParaRPr>
          </a:p>
          <a:p>
            <a:pPr algn="l"/>
            <a:endParaRPr lang="en-GB" dirty="0">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a:solidFill>
                <a:srgbClr val="000000"/>
              </a:solidFill>
              <a:latin typeface="Century Gothic"/>
            </a:endParaRPr>
          </a:p>
        </p:txBody>
      </p:sp>
      <p:pic>
        <p:nvPicPr>
          <p:cNvPr id="2" name="Picture 1" descr="A group of girls holding hands&#10;&#10;AI-generated content may be incorrect.">
            <a:extLst>
              <a:ext uri="{FF2B5EF4-FFF2-40B4-BE49-F238E27FC236}">
                <a16:creationId xmlns:a16="http://schemas.microsoft.com/office/drawing/2014/main" id="{31BCDDBA-D5B2-FB82-5AD3-0978E553A1E1}"/>
              </a:ext>
            </a:extLst>
          </p:cNvPr>
          <p:cNvPicPr>
            <a:picLocks noChangeAspect="1"/>
          </p:cNvPicPr>
          <p:nvPr/>
        </p:nvPicPr>
        <p:blipFill>
          <a:blip r:embed="rId3"/>
          <a:stretch>
            <a:fillRect/>
          </a:stretch>
        </p:blipFill>
        <p:spPr>
          <a:xfrm>
            <a:off x="4571338" y="1288484"/>
            <a:ext cx="4239406" cy="2857500"/>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07148" y="1177713"/>
            <a:ext cx="4491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latin typeface="Century Gothic"/>
              <a:cs typeface="Times New Roman"/>
            </a:endParaRPr>
          </a:p>
        </p:txBody>
      </p:sp>
      <p:sp>
        <p:nvSpPr>
          <p:cNvPr id="6" name="TextBox 5">
            <a:extLst>
              <a:ext uri="{FF2B5EF4-FFF2-40B4-BE49-F238E27FC236}">
                <a16:creationId xmlns:a16="http://schemas.microsoft.com/office/drawing/2014/main" id="{1A34A048-1B83-9461-1866-4AB5ED590F34}"/>
              </a:ext>
            </a:extLst>
          </p:cNvPr>
          <p:cNvSpPr txBox="1"/>
          <p:nvPr/>
        </p:nvSpPr>
        <p:spPr>
          <a:xfrm>
            <a:off x="3644507" y="1505513"/>
            <a:ext cx="52630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dirty="0">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US">
              <a:latin typeface="Century Gothic"/>
              <a:cs typeface="Times New Roman"/>
            </a:endParaRPr>
          </a:p>
          <a:p>
            <a:pPr algn="l"/>
            <a:endParaRPr lang="en-US"/>
          </a:p>
        </p:txBody>
      </p:sp>
      <p:sp>
        <p:nvSpPr>
          <p:cNvPr id="5" name="TextBox 4">
            <a:extLst>
              <a:ext uri="{FF2B5EF4-FFF2-40B4-BE49-F238E27FC236}">
                <a16:creationId xmlns:a16="http://schemas.microsoft.com/office/drawing/2014/main" id="{DA23C344-0C50-6B8B-9303-507F261F253C}"/>
              </a:ext>
            </a:extLst>
          </p:cNvPr>
          <p:cNvSpPr txBox="1"/>
          <p:nvPr/>
        </p:nvSpPr>
        <p:spPr>
          <a:xfrm>
            <a:off x="4665143" y="1499186"/>
            <a:ext cx="448074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We might spend time together, be at peace with each other, listening to each other and doing what we can to help each </a:t>
            </a:r>
            <a:r>
              <a:rPr lang="en-US" dirty="0">
                <a:latin typeface="Montserrat school"/>
                <a:cs typeface="Times New Roman"/>
              </a:rPr>
              <a:t>other. </a:t>
            </a:r>
          </a:p>
          <a:p>
            <a:pPr algn="l"/>
            <a:endParaRPr lang="en-US" dirty="0">
              <a:latin typeface="Montserrat school"/>
              <a:cs typeface="Times New Roman"/>
            </a:endParaRPr>
          </a:p>
          <a:p>
            <a:pPr algn="l"/>
            <a:r>
              <a:rPr lang="en-US">
                <a:latin typeface="Montserrat school"/>
                <a:cs typeface="Times New Roman"/>
              </a:rPr>
              <a:t>We would want what is best for the other person – loving one another </a:t>
            </a:r>
          </a:p>
          <a:p>
            <a:pPr algn="l"/>
            <a:r>
              <a:rPr lang="en-US">
                <a:latin typeface="Montserrat school"/>
                <a:cs typeface="Times New Roman"/>
              </a:rPr>
              <a:t>as much as we love ourselves.</a:t>
            </a:r>
            <a:endParaRPr lang="en-US">
              <a:latin typeface="Montserrat school"/>
            </a:endParaRPr>
          </a:p>
          <a:p>
            <a:pPr algn="l"/>
            <a:endParaRPr lang="en-US" dirty="0"/>
          </a:p>
        </p:txBody>
      </p:sp>
      <p:pic>
        <p:nvPicPr>
          <p:cNvPr id="4" name="Picture 3" descr="Two girls lying in a hammock&#10;&#10;AI-generated content may be incorrect.">
            <a:extLst>
              <a:ext uri="{FF2B5EF4-FFF2-40B4-BE49-F238E27FC236}">
                <a16:creationId xmlns:a16="http://schemas.microsoft.com/office/drawing/2014/main" id="{46E98E06-743A-490C-D681-CD333CE6C1C6}"/>
              </a:ext>
            </a:extLst>
          </p:cNvPr>
          <p:cNvPicPr>
            <a:picLocks noChangeAspect="1"/>
          </p:cNvPicPr>
          <p:nvPr/>
        </p:nvPicPr>
        <p:blipFill>
          <a:blip r:embed="rId3"/>
          <a:stretch>
            <a:fillRect/>
          </a:stretch>
        </p:blipFill>
        <p:spPr>
          <a:xfrm>
            <a:off x="221777" y="952619"/>
            <a:ext cx="4346757" cy="3536831"/>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08961" y="938277"/>
            <a:ext cx="296996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a:latin typeface="Century Gothic"/>
              <a:cs typeface="Times New Roman"/>
            </a:endParaRPr>
          </a:p>
        </p:txBody>
      </p:sp>
      <p:sp>
        <p:nvSpPr>
          <p:cNvPr id="6" name="TextBox 5">
            <a:extLst>
              <a:ext uri="{FF2B5EF4-FFF2-40B4-BE49-F238E27FC236}">
                <a16:creationId xmlns:a16="http://schemas.microsoft.com/office/drawing/2014/main" id="{9F3B65AD-5F16-1004-BF92-96A697E0A76E}"/>
              </a:ext>
            </a:extLst>
          </p:cNvPr>
          <p:cNvSpPr txBox="1"/>
          <p:nvPr/>
        </p:nvSpPr>
        <p:spPr>
          <a:xfrm>
            <a:off x="311480" y="943393"/>
            <a:ext cx="41027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solidFill>
                <a:srgbClr val="000000"/>
              </a:solidFill>
              <a:latin typeface="Century Gothic"/>
              <a:cs typeface="Times New Roman"/>
            </a:endParaRPr>
          </a:p>
          <a:p>
            <a:pPr algn="l"/>
            <a:endParaRPr lang="en-US"/>
          </a:p>
        </p:txBody>
      </p:sp>
      <p:sp>
        <p:nvSpPr>
          <p:cNvPr id="5" name="TextBox 4">
            <a:extLst>
              <a:ext uri="{FF2B5EF4-FFF2-40B4-BE49-F238E27FC236}">
                <a16:creationId xmlns:a16="http://schemas.microsoft.com/office/drawing/2014/main" id="{2DDDF541-EF2A-B5D6-BEDA-0799F33159C5}"/>
              </a:ext>
            </a:extLst>
          </p:cNvPr>
          <p:cNvSpPr txBox="1"/>
          <p:nvPr/>
        </p:nvSpPr>
        <p:spPr>
          <a:xfrm>
            <a:off x="237247" y="941436"/>
            <a:ext cx="4906589"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Montserrat school"/>
                <a:cs typeface="Times New Roman"/>
              </a:rPr>
              <a:t>What do you love to have or love to do?</a:t>
            </a:r>
            <a:endParaRPr lang="en-US">
              <a:latin typeface="Montserrat school"/>
              <a:cs typeface="Times New Roman"/>
            </a:endParaRPr>
          </a:p>
          <a:p>
            <a:pPr algn="l"/>
            <a:r>
              <a:rPr lang="en-GB">
                <a:latin typeface="Montserrat school"/>
                <a:cs typeface="Times New Roman"/>
              </a:rPr>
              <a:t>Can you help someone else enjoy the </a:t>
            </a:r>
            <a:r>
              <a:rPr lang="en-GB" dirty="0">
                <a:latin typeface="Montserrat school"/>
                <a:cs typeface="Times New Roman"/>
              </a:rPr>
              <a:t>same?</a:t>
            </a:r>
            <a:endParaRPr lang="en-US" dirty="0">
              <a:latin typeface="Montserrat school"/>
              <a:cs typeface="Times New Roman"/>
            </a:endParaRPr>
          </a:p>
          <a:p>
            <a:pPr algn="l"/>
            <a:endParaRPr lang="en-GB" dirty="0">
              <a:latin typeface="Montserrat school"/>
              <a:cs typeface="Times New Roman"/>
            </a:endParaRPr>
          </a:p>
          <a:p>
            <a:pPr algn="l"/>
            <a:r>
              <a:rPr lang="en-GB" dirty="0">
                <a:latin typeface="Montserrat school"/>
                <a:cs typeface="Times New Roman"/>
              </a:rPr>
              <a:t>Perhaps you have a favourite book you could read to a little brother or sister.</a:t>
            </a:r>
            <a:endParaRPr lang="en-US" dirty="0">
              <a:latin typeface="Montserrat school"/>
              <a:cs typeface="Times New Roman"/>
            </a:endParaRPr>
          </a:p>
          <a:p>
            <a:pPr algn="l"/>
            <a:endParaRPr lang="en-GB" dirty="0">
              <a:latin typeface="Montserrat school"/>
              <a:cs typeface="Times New Roman"/>
            </a:endParaRPr>
          </a:p>
          <a:p>
            <a:pPr algn="l"/>
            <a:r>
              <a:rPr lang="en-GB" dirty="0">
                <a:latin typeface="Montserrat school"/>
                <a:cs typeface="Times New Roman"/>
              </a:rPr>
              <a:t>Perhaps you enjoy music and could invite a friend or family member to join you singing or playing an instrument.</a:t>
            </a:r>
            <a:endParaRPr lang="en-US">
              <a:latin typeface="Montserrat school"/>
            </a:endParaRPr>
          </a:p>
          <a:p>
            <a:pPr algn="l"/>
            <a:endParaRPr lang="en-GB" dirty="0">
              <a:latin typeface="Montserrat school"/>
              <a:cs typeface="Times New Roman"/>
            </a:endParaRPr>
          </a:p>
          <a:p>
            <a:pPr algn="l"/>
            <a:r>
              <a:rPr lang="en-GB" dirty="0">
                <a:latin typeface="Montserrat school"/>
                <a:cs typeface="Times New Roman"/>
              </a:rPr>
              <a:t>Perhaps you like a particular game which you could teach to a friend. </a:t>
            </a:r>
          </a:p>
          <a:p>
            <a:pPr algn="l"/>
            <a:endParaRPr lang="en-GB" dirty="0">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p:txBody>
      </p:sp>
      <p:pic>
        <p:nvPicPr>
          <p:cNvPr id="2" name="Picture 1" descr="A group of people playing a game&#10;&#10;AI-generated content may be incorrect.">
            <a:extLst>
              <a:ext uri="{FF2B5EF4-FFF2-40B4-BE49-F238E27FC236}">
                <a16:creationId xmlns:a16="http://schemas.microsoft.com/office/drawing/2014/main" id="{224EDDE6-B188-2DED-D9BC-7AFF1E83BDFA}"/>
              </a:ext>
            </a:extLst>
          </p:cNvPr>
          <p:cNvPicPr>
            <a:picLocks noChangeAspect="1"/>
          </p:cNvPicPr>
          <p:nvPr/>
        </p:nvPicPr>
        <p:blipFill>
          <a:blip r:embed="rId3"/>
          <a:srcRect l="12633" t="-83" r="-5782"/>
          <a:stretch>
            <a:fillRect/>
          </a:stretch>
        </p:blipFill>
        <p:spPr>
          <a:xfrm>
            <a:off x="5145213" y="944472"/>
            <a:ext cx="5126497" cy="3647681"/>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4065351" y="893198"/>
            <a:ext cx="4582985"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800">
              <a:latin typeface="Century Gothic"/>
              <a:cs typeface="Times New Roman"/>
            </a:endParaRPr>
          </a:p>
          <a:p>
            <a:endParaRPr lang="en-US" sz="1800">
              <a:latin typeface="Century Gothic"/>
              <a:cs typeface="Times New Roman"/>
            </a:endParaRPr>
          </a:p>
          <a:p>
            <a:endParaRPr lang="en-US" sz="1800">
              <a:latin typeface="Century Gothic"/>
              <a:cs typeface="Times New Roman"/>
            </a:endParaRPr>
          </a:p>
          <a:p>
            <a:pPr>
              <a:spcBef>
                <a:spcPct val="0"/>
              </a:spcBef>
              <a:spcAft>
                <a:spcPct val="0"/>
              </a:spcAft>
            </a:pPr>
            <a:endParaRPr lang="en-GB" sz="1800">
              <a:latin typeface="Century Gothic"/>
              <a:cs typeface="Segoe UI"/>
            </a:endParaRPr>
          </a:p>
        </p:txBody>
      </p:sp>
      <p:sp>
        <p:nvSpPr>
          <p:cNvPr id="4" name="TextBox 3">
            <a:extLst>
              <a:ext uri="{FF2B5EF4-FFF2-40B4-BE49-F238E27FC236}">
                <a16:creationId xmlns:a16="http://schemas.microsoft.com/office/drawing/2014/main" id="{C650A54A-779E-D947-3233-D3F2A77DCB44}"/>
              </a:ext>
            </a:extLst>
          </p:cNvPr>
          <p:cNvSpPr txBox="1"/>
          <p:nvPr/>
        </p:nvSpPr>
        <p:spPr>
          <a:xfrm>
            <a:off x="5049003" y="1038070"/>
            <a:ext cx="395900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a:cs typeface="Times New Roman"/>
              </a:rPr>
              <a:t>Do you have any other </a:t>
            </a:r>
            <a:r>
              <a:rPr lang="en-GB">
                <a:latin typeface="Montserrat school"/>
                <a:cs typeface="Times New Roman"/>
              </a:rPr>
              <a:t>ideas?</a:t>
            </a:r>
            <a:endParaRPr lang="en-US"/>
          </a:p>
          <a:p>
            <a:pPr algn="l"/>
            <a:endParaRPr lang="en-GB" dirty="0">
              <a:latin typeface="Montserrat school"/>
              <a:cs typeface="Times New Roman"/>
            </a:endParaRPr>
          </a:p>
          <a:p>
            <a:pPr algn="l"/>
            <a:r>
              <a:rPr lang="en-GB">
                <a:latin typeface="Montserrat school"/>
                <a:cs typeface="Times New Roman"/>
              </a:rPr>
              <a:t>How</a:t>
            </a:r>
            <a:r>
              <a:rPr lang="en-GB" dirty="0">
                <a:latin typeface="Montserrat school"/>
                <a:cs typeface="Times New Roman"/>
              </a:rPr>
              <a:t> else could we come </a:t>
            </a:r>
            <a:r>
              <a:rPr lang="en-GB">
                <a:latin typeface="Montserrat school"/>
                <a:cs typeface="Times New Roman"/>
              </a:rPr>
              <a:t>together with</a:t>
            </a:r>
            <a:r>
              <a:rPr lang="en-GB" dirty="0">
                <a:latin typeface="Montserrat school"/>
                <a:cs typeface="Times New Roman"/>
              </a:rPr>
              <a:t> others?</a:t>
            </a:r>
            <a:endParaRPr lang="en-US"/>
          </a:p>
          <a:p>
            <a:pPr algn="l"/>
            <a:endParaRPr lang="en-GB" dirty="0">
              <a:latin typeface="Montserrat school"/>
              <a:cs typeface="Times New Roman"/>
            </a:endParaRPr>
          </a:p>
          <a:p>
            <a:pPr algn="l"/>
            <a:r>
              <a:rPr lang="en-GB" dirty="0">
                <a:latin typeface="Montserrat school"/>
                <a:cs typeface="Times New Roman"/>
              </a:rPr>
              <a:t>In a special letter called Laudato Si’, Pope Francis asked us all to join together to care for our earth and each other.</a:t>
            </a:r>
          </a:p>
          <a:p>
            <a:pPr algn="l"/>
            <a:endParaRPr lang="en-GB" dirty="0">
              <a:latin typeface="Montserrat school"/>
              <a:cs typeface="Times New Roman"/>
            </a:endParaRPr>
          </a:p>
          <a:p>
            <a:pPr algn="l"/>
            <a:r>
              <a:rPr lang="en-GB" dirty="0">
                <a:latin typeface="Montserrat school"/>
                <a:cs typeface="Times New Roman"/>
              </a:rPr>
              <a:t>Find out how we can do that in our Laudato Si' </a:t>
            </a:r>
            <a:r>
              <a:rPr lang="en-GB">
                <a:latin typeface="Montserrat school"/>
                <a:cs typeface="Times New Roman"/>
              </a:rPr>
              <a:t>animation!</a:t>
            </a:r>
          </a:p>
          <a:p>
            <a:pPr algn="l"/>
            <a:endParaRPr lang="en-US" dirty="0">
              <a:latin typeface="Montserrat school"/>
              <a:cs typeface="Times New Roman"/>
            </a:endParaRPr>
          </a:p>
          <a:p>
            <a:pPr algn="l"/>
            <a:endParaRPr lang="en-US">
              <a:latin typeface="Century Gothic"/>
              <a:cs typeface="Times New Roman"/>
            </a:endParaRPr>
          </a:p>
          <a:p>
            <a:pPr algn="l"/>
            <a:endParaRPr lang="en-US">
              <a:latin typeface="Century Gothic"/>
              <a:cs typeface="Times New Roman"/>
            </a:endParaRPr>
          </a:p>
        </p:txBody>
      </p:sp>
      <p:pic>
        <p:nvPicPr>
          <p:cNvPr id="3" name="Picture 2">
            <a:hlinkClick r:id="rId3"/>
            <a:extLst>
              <a:ext uri="{FF2B5EF4-FFF2-40B4-BE49-F238E27FC236}">
                <a16:creationId xmlns:a16="http://schemas.microsoft.com/office/drawing/2014/main" id="{DF061676-13A1-A346-B35B-41675639D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244" y="1082807"/>
            <a:ext cx="4434429" cy="3148445"/>
          </a:xfrm>
          <a:prstGeom prst="rect">
            <a:avLst/>
          </a:prstGeom>
        </p:spPr>
      </p:pic>
    </p:spTree>
    <p:extLst>
      <p:ext uri="{BB962C8B-B14F-4D97-AF65-F5344CB8AC3E}">
        <p14:creationId xmlns:p14="http://schemas.microsoft.com/office/powerpoint/2010/main" val="2568595245"/>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SZUU6KYVHK2A-2146017777-19601</_dlc_DocId>
    <_dlc_DocIdUrl xmlns="04672002-f21f-4240-adfb-f0b653fb6fb5">
      <Url>https://cafod365.sharepoint.com/sites/int/Education/_layouts/15/DocIdRedir.aspx?ID=SZUU6KYVHK2A-2146017777-19601</Url>
      <Description>SZUU6KYVHK2A-2146017777-19601</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9789F0C-2D1C-4DC4-9242-0F1993DC9C44}">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3.xml><?xml version="1.0" encoding="utf-8"?>
<ds:datastoreItem xmlns:ds="http://schemas.openxmlformats.org/officeDocument/2006/customXml" ds:itemID="{37880FD4-C537-4FE3-BF29-620D65E12577}">
  <ds:schemaRefs>
    <ds:schemaRef ds:uri="236a9a4b-a03c-46ba-8ec6-624c184acbc6"/>
    <ds:schemaRef ds:uri="http://schemas.microsoft.com/office/2006/documentManagement/types"/>
    <ds:schemaRef ds:uri="453a0c7f-c966-4a5c-a0f8-de0f8150ea1e"/>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bdf04112-6931-4610-9724-cd62e91446a3"/>
    <ds:schemaRef ds:uri="04672002-f21f-4240-adfb-f0b653fb6fb5"/>
    <ds:schemaRef ds:uri="http://schemas.microsoft.com/sharepoint/v3/fields"/>
    <ds:schemaRef ds:uri="http://www.w3.org/XML/1998/namespace"/>
    <ds:schemaRef ds:uri="http://purl.org/dc/terms/"/>
  </ds:schemaRefs>
</ds:datastoreItem>
</file>

<file path=customXml/itemProps4.xml><?xml version="1.0" encoding="utf-8"?>
<ds:datastoreItem xmlns:ds="http://schemas.openxmlformats.org/officeDocument/2006/customXml" ds:itemID="{ACDDB819-B1C6-44E0-A4E7-79EC63B129E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1357</Words>
  <Application>Microsoft Office PowerPoint</Application>
  <PresentationFormat>On-screen Show (16:9)</PresentationFormat>
  <Paragraphs>251</Paragraphs>
  <Slides>18</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Times New Roman</vt:lpstr>
      <vt:lpstr>Arial</vt:lpstr>
      <vt:lpstr>Segoe UI</vt:lpstr>
      <vt:lpstr>Montserrat Light</vt:lpstr>
      <vt:lpstr>Century Gothic</vt:lpstr>
      <vt:lpstr>Montserrat ExtraBold</vt:lpstr>
      <vt:lpstr>Montserrat school</vt:lpstr>
      <vt:lpstr>Montserrat</vt:lpstr>
      <vt:lpstr>Calibri</vt:lpstr>
      <vt:lpstr>Aptos</vt:lpstr>
      <vt:lpstr>Office Theme</vt:lpstr>
      <vt:lpstr> </vt:lpstr>
      <vt:lpstr>God our Father,  You sent your Son Jesus to show us how to love. Help us to learn to work together in love, and to make the world a better place for everyone.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978</cp:revision>
  <dcterms:created xsi:type="dcterms:W3CDTF">2025-02-19T13:24:09Z</dcterms:created>
  <dcterms:modified xsi:type="dcterms:W3CDTF">2026-05-13T21:28:42Z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e78d3c41-3d10-4479-a7c7-e35ff00b506b</vt:lpwstr>
  </property>
  <property fmtid="{D5CDD505-2E9C-101B-9397-08002B2CF9AE}" pid="8" name="MediaServiceImageTags">
    <vt:lpwstr/>
  </property>
</Properties>
</file>