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5"/>
  </p:sldMasterIdLst>
  <p:notesMasterIdLst>
    <p:notesMasterId r:id="rId18"/>
  </p:notesMasterIdLst>
  <p:sldIdLst>
    <p:sldId id="256" r:id="rId6"/>
    <p:sldId id="335" r:id="rId7"/>
    <p:sldId id="336" r:id="rId8"/>
    <p:sldId id="341" r:id="rId9"/>
    <p:sldId id="349" r:id="rId10"/>
    <p:sldId id="342" r:id="rId11"/>
    <p:sldId id="343" r:id="rId12"/>
    <p:sldId id="337" r:id="rId13"/>
    <p:sldId id="339" r:id="rId14"/>
    <p:sldId id="347" r:id="rId15"/>
    <p:sldId id="346" r:id="rId16"/>
    <p:sldId id="345" r:id="rId17"/>
  </p:sldIdLst>
  <p:sldSz cx="12192000" cy="6858000"/>
  <p:notesSz cx="6858000" cy="9144000"/>
  <p:embeddedFontLs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Montserrat SemiBold" panose="00000700000000000000" pitchFamily="2" charset="0"/>
      <p:bold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80CCE36-EE4E-FF05-BECD-67AFEE35E950}" name="Jessica Bailey" initials="JB" userId="S::jbailey@cafod.org.uk::965a1b90-078f-4270-a62d-d042259dd1b7" providerId="AD"/>
  <p188:author id="{4D3EBB43-96DF-2130-A728-4A7AF807420D}" name="Victoria Ahmed" initials="VA" userId="S::vahmed@cafod.org.uk::d7b2ef2b-6674-4efc-b11b-0c38a2fd5536" providerId="AD"/>
  <p188:author id="{ECAA0D8B-7E1D-1A74-150E-3E52785CC2FD}" name="Neil Thorns" initials="NT" userId="S::nthorns@cafod.org.uk::ffa65697-94d2-4be8-b5e4-57ca8463559f" providerId="AD"/>
  <p188:author id="{A8B52B8E-3E37-ADDB-8D0B-9660FE4C4E2D}" name="Janet Symes" initials="JS" userId="S::jsymes@cafod.org.uk::a59d5c4c-82b8-47d0-92c5-bd39979f9255" providerId="AD"/>
  <p188:author id="{274C51BF-D33F-C526-5BB3-792668F60543}" name="Elizabeth Funnell" initials="EF" userId="S::efunnell@cafod.org.uk::49632312-5126-4231-bbb1-a50db9387449" providerId="AD"/>
  <p188:author id="{CA0678F1-724C-F242-2DC6-7187C3A0A281}" name="Callum MacLean" initials="" userId="S::cmaclean@cafod.org.uk::5dc3dd58-dd39-4bde-a9b1-197018d921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643"/>
    <a:srgbClr val="D57AFA"/>
    <a:srgbClr val="D11208"/>
    <a:srgbClr val="A4C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EE4BD7-4ECE-455E-864E-B16B3AEA3C58}" v="10" dt="2025-10-15T12:17:09.1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ia Ahmed" userId="d7b2ef2b-6674-4efc-b11b-0c38a2fd5536" providerId="ADAL" clId="{629844DA-B5BD-4A6C-AADA-5CBDC6E3B461}"/>
    <pc:docChg chg="custSel modSld sldOrd">
      <pc:chgData name="Victoria Ahmed" userId="d7b2ef2b-6674-4efc-b11b-0c38a2fd5536" providerId="ADAL" clId="{629844DA-B5BD-4A6C-AADA-5CBDC6E3B461}" dt="2025-10-15T12:17:57.335" v="24"/>
      <pc:docMkLst>
        <pc:docMk/>
      </pc:docMkLst>
      <pc:sldChg chg="ord">
        <pc:chgData name="Victoria Ahmed" userId="d7b2ef2b-6674-4efc-b11b-0c38a2fd5536" providerId="ADAL" clId="{629844DA-B5BD-4A6C-AADA-5CBDC6E3B461}" dt="2025-10-15T12:17:52.228" v="22"/>
        <pc:sldMkLst>
          <pc:docMk/>
          <pc:sldMk cId="2259390294" sldId="337"/>
        </pc:sldMkLst>
      </pc:sldChg>
      <pc:sldChg chg="ord">
        <pc:chgData name="Victoria Ahmed" userId="d7b2ef2b-6674-4efc-b11b-0c38a2fd5536" providerId="ADAL" clId="{629844DA-B5BD-4A6C-AADA-5CBDC6E3B461}" dt="2025-10-15T12:17:57.335" v="24"/>
        <pc:sldMkLst>
          <pc:docMk/>
          <pc:sldMk cId="1374999960" sldId="339"/>
        </pc:sldMkLst>
      </pc:sldChg>
      <pc:sldChg chg="modSp mod">
        <pc:chgData name="Victoria Ahmed" userId="d7b2ef2b-6674-4efc-b11b-0c38a2fd5536" providerId="ADAL" clId="{629844DA-B5BD-4A6C-AADA-5CBDC6E3B461}" dt="2025-10-15T12:17:09.141" v="16" actId="114"/>
        <pc:sldMkLst>
          <pc:docMk/>
          <pc:sldMk cId="3307290348" sldId="342"/>
        </pc:sldMkLst>
        <pc:spChg chg="mod">
          <ac:chgData name="Victoria Ahmed" userId="d7b2ef2b-6674-4efc-b11b-0c38a2fd5536" providerId="ADAL" clId="{629844DA-B5BD-4A6C-AADA-5CBDC6E3B461}" dt="2025-10-15T12:17:09.141" v="16" actId="114"/>
          <ac:spMkLst>
            <pc:docMk/>
            <pc:sldMk cId="3307290348" sldId="342"/>
            <ac:spMk id="3" creationId="{C67D861C-483C-A9AC-AE04-302EB2B41770}"/>
          </ac:spMkLst>
        </pc:spChg>
      </pc:sldChg>
      <pc:sldChg chg="ord">
        <pc:chgData name="Victoria Ahmed" userId="d7b2ef2b-6674-4efc-b11b-0c38a2fd5536" providerId="ADAL" clId="{629844DA-B5BD-4A6C-AADA-5CBDC6E3B461}" dt="2025-10-15T12:17:50.691" v="20"/>
        <pc:sldMkLst>
          <pc:docMk/>
          <pc:sldMk cId="2369393401" sldId="343"/>
        </pc:sldMkLst>
      </pc:sldChg>
      <pc:sldChg chg="delSp modSp mod">
        <pc:chgData name="Victoria Ahmed" userId="d7b2ef2b-6674-4efc-b11b-0c38a2fd5536" providerId="ADAL" clId="{629844DA-B5BD-4A6C-AADA-5CBDC6E3B461}" dt="2025-10-15T12:16:16.003" v="4" actId="478"/>
        <pc:sldMkLst>
          <pc:docMk/>
          <pc:sldMk cId="1625959551" sldId="345"/>
        </pc:sldMkLst>
        <pc:spChg chg="del mod">
          <ac:chgData name="Victoria Ahmed" userId="d7b2ef2b-6674-4efc-b11b-0c38a2fd5536" providerId="ADAL" clId="{629844DA-B5BD-4A6C-AADA-5CBDC6E3B461}" dt="2025-10-15T12:16:16.003" v="4" actId="478"/>
          <ac:spMkLst>
            <pc:docMk/>
            <pc:sldMk cId="1625959551" sldId="345"/>
            <ac:spMk id="7" creationId="{4FA22FCC-AEB8-0053-048E-3CECE24DA4A5}"/>
          </ac:spMkLst>
        </pc:spChg>
        <pc:spChg chg="mod">
          <ac:chgData name="Victoria Ahmed" userId="d7b2ef2b-6674-4efc-b11b-0c38a2fd5536" providerId="ADAL" clId="{629844DA-B5BD-4A6C-AADA-5CBDC6E3B461}" dt="2025-10-15T12:15:52.929" v="2" actId="207"/>
          <ac:spMkLst>
            <pc:docMk/>
            <pc:sldMk cId="1625959551" sldId="345"/>
            <ac:spMk id="8" creationId="{FD7044E8-DD17-8C55-DA32-47B5C528A061}"/>
          </ac:spMkLst>
        </pc:spChg>
      </pc:sldChg>
      <pc:sldChg chg="modSp mod">
        <pc:chgData name="Victoria Ahmed" userId="d7b2ef2b-6674-4efc-b11b-0c38a2fd5536" providerId="ADAL" clId="{629844DA-B5BD-4A6C-AADA-5CBDC6E3B461}" dt="2025-10-15T12:15:47.652" v="1" actId="2711"/>
        <pc:sldMkLst>
          <pc:docMk/>
          <pc:sldMk cId="2962175118" sldId="346"/>
        </pc:sldMkLst>
        <pc:spChg chg="mod">
          <ac:chgData name="Victoria Ahmed" userId="d7b2ef2b-6674-4efc-b11b-0c38a2fd5536" providerId="ADAL" clId="{629844DA-B5BD-4A6C-AADA-5CBDC6E3B461}" dt="2025-10-15T12:15:47.652" v="1" actId="2711"/>
          <ac:spMkLst>
            <pc:docMk/>
            <pc:sldMk cId="2962175118" sldId="346"/>
            <ac:spMk id="4" creationId="{FC08333B-F8A9-D282-95F0-122A72C1DB66}"/>
          </ac:spMkLst>
        </pc:spChg>
      </pc:sldChg>
      <pc:sldChg chg="modSp mod">
        <pc:chgData name="Victoria Ahmed" userId="d7b2ef2b-6674-4efc-b11b-0c38a2fd5536" providerId="ADAL" clId="{629844DA-B5BD-4A6C-AADA-5CBDC6E3B461}" dt="2025-10-15T12:16:42.211" v="5" actId="20577"/>
        <pc:sldMkLst>
          <pc:docMk/>
          <pc:sldMk cId="3085137001" sldId="349"/>
        </pc:sldMkLst>
        <pc:spChg chg="mod">
          <ac:chgData name="Victoria Ahmed" userId="d7b2ef2b-6674-4efc-b11b-0c38a2fd5536" providerId="ADAL" clId="{629844DA-B5BD-4A6C-AADA-5CBDC6E3B461}" dt="2025-10-15T12:16:42.211" v="5" actId="20577"/>
          <ac:spMkLst>
            <pc:docMk/>
            <pc:sldMk cId="3085137001" sldId="349"/>
            <ac:spMk id="3" creationId="{DFD52FFB-179E-AE34-0C19-32FADC46A22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20452-BE0A-4B37-A5E8-AA1059E39BFD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AE2A4-6F3A-42F6-880A-9F327031E6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791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Please find the most current updates about the situation, and the link to make any donations to our appeal, at: https://cafod.org.uk/News/Emergencies-news</a:t>
            </a:r>
          </a:p>
          <a:p>
            <a:endParaRPr lang="en-GB"/>
          </a:p>
          <a:p>
            <a:r>
              <a:rPr lang="en-GB"/>
              <a:t>Thank you for your prayerful and generous support. As part of the CAFOD and Caritas family, you are already there in this emergency. </a:t>
            </a:r>
          </a:p>
          <a:p>
            <a:endParaRPr lang="en-GB">
              <a:cs typeface="Calibri" panose="020F0502020204030204"/>
            </a:endParaRPr>
          </a:p>
          <a:p>
            <a:r>
              <a:rPr lang="en-GB" i="1">
                <a:cs typeface="Calibri" panose="020F0502020204030204"/>
              </a:rPr>
              <a:t>Image credit: Withheld for security reasons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96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C6313-DAC1-327C-EBD5-CA165625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D44BC3-36FD-CC2C-3D0A-563A218D7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3CA719-50C2-BB23-AAEA-AA406B2FE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/>
              <a:t>Image credit: DEC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55B4E-6459-EFEB-2AB5-5C736D278E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90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0E529-BD0F-CADC-FE02-23BDEF27D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D4CF08-26FE-FCAE-EAAE-8C411107D1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750C47-C2A7-59E7-D505-AEA1C12C3A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/>
              <a:t>Image credit: DEC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20250-7610-7206-8970-FFB7586EC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3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552E9-5AC1-85AE-3598-563818675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D5D849-E031-71D1-2D0F-CD33181F3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F8E6F7-F108-54DD-1351-8997738E7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/>
              <a:t>Image credit: Caritas Jerusalem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48123-79C3-0D21-75B2-D0D93E5055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36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9EB9D-A5A8-AD5B-FE8D-08A11A7CF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DF3516-CC2B-655E-C435-DBC0CAF419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F221FE-72F3-DEC6-C77A-4C36C86B8B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/>
              <a:t>Image credit: DEC. CAFOD use </a:t>
            </a:r>
            <a:r>
              <a:rPr lang="en-GB" i="1" err="1"/>
              <a:t>psuedonyms</a:t>
            </a:r>
            <a:r>
              <a:rPr lang="en-GB" i="1"/>
              <a:t> for the security of our partners.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3B6B5-289E-E80B-4027-79CFBC2D49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84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0E2A7-513A-5BDA-48CB-C7F63C0E6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532534-1C9C-6A31-727F-4F5B655B21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7D181-CC10-A10A-E1F4-CD2076DE1F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/>
              <a:t>Image credit: Caritas Jerusalem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357D4-7470-2B90-CD8D-387404034E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83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FE05F-FB3A-C687-BF5C-AEB906650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9A1F8-0B4E-4AA8-6579-AC3923DAE7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790DD1-62AB-CEF9-06DC-8901E66063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/>
              <a:t>Image credit: Caritas Jerusalem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F1750-DAAD-21D8-9297-65B6BFB44E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22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AC5C6-8A58-A4C3-AEDF-E07697980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89E109-01F9-42E6-4222-137B9554E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E8CBE8-7B37-9D3D-580A-3E7089B6D7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/>
              <a:t>Image credit: Caritas Jerusalem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C1477-E83F-C9F6-1D22-66AB9E3A40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4624E-B634-F14D-9B38-7A51566F68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6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31CB-EA7E-C827-3D1B-10612BCB3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170A8-C4C4-A4C8-9901-AADF3F5AC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D3935-BB54-E492-FB76-D3D81961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C5FE2-53E2-B244-2488-B669F6C8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CEEA6-74C1-E9E2-6A25-F8F8F1F86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84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A356-9D00-FEF4-5825-7316A334E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E4224-BDC4-1446-83B9-C29B69F0F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BD5D2-3A0B-8EF7-D282-9C14535C4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4091E-101B-2D69-9BBF-E0303AA65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94EAD-559B-2764-7108-238015B97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862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F6CF24-23C4-443F-3B9C-42E4ABC6FE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1931C-0A5E-70E7-0B92-2E82790A2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1B22D-FFF1-FAAA-1642-398343E70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7023B-7A0E-4BBA-B7FF-BE3996E2F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A1661-6698-6B55-FB2B-BF179EB56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12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E2CF-538C-020A-3EC8-AE725642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4A9A9-4DEC-763A-E70D-F8E5643EE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BA912-929B-A411-93AC-FB2D586EA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1DC0D-086B-F541-CB32-51EECD623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A5379-1A43-E4DC-B726-21CED7D2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29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A3D49-9DA9-C0BD-37A6-AB3A3CAF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E2EEA-CEED-BB3B-BCF4-DC1AE1886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55909-97A8-06AD-821B-3DCFCB97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F1732-85BC-D526-8489-CB6DE082A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91D40-18A6-A4A1-D5C5-1D966E7E5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392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AB7C-CB83-184E-D5E2-169AE34F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5E81E-47D7-46DC-2A79-B6D618620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654FC-CA0C-7174-B7EE-0C576EFD8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BBF7B-1675-10FE-57DF-52AADEDBA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7FE29-5E07-4860-A0B1-02FB8AC79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550A1-8C6F-2A7D-3124-6D738263F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65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FF076-85EE-AC30-2DDE-887697E5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7A8C2-E3E0-E5F7-4AB6-541918ADD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5B2FE4-D222-A5C0-2362-28C98B1BD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9C24C7-5FF0-6801-8966-19BACAF6F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F5E9A4-D82B-7A26-2F8E-40ABD5204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3238C4-991A-AF7E-61C9-A2A5C26A4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38392B-3F45-F9C7-A131-EC7B25D2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4C63E7-3C95-71E5-70CF-7BBA8CECB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25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52A71-7C78-F5B9-403D-EEB67D430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F9208-329E-5999-E2AC-8740D7072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A4002-6893-3241-34A9-A61F058F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27CCC4-7BAD-529F-8014-17F06347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233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948D6E-787E-C04B-7CA8-1746BBA86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383E5F-AD9D-D8CD-B20C-ED56AAFA2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82D76-3DD2-93CA-F295-45520DC4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52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21BC-5CAA-6015-D014-29E86FD9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F4CD4-2818-C16F-DE35-103CA2A76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0E2CB-6C9C-7EC2-1B4F-8C44943F9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6B647-99E9-8E4A-03C7-5D4756CF9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18094-F17F-8DCC-6132-4D7509DD9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EDB32-7558-6A1C-F2E3-F87EBA11F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720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47CF-5FBA-143F-1E89-E13CDE329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56B877-93F8-B8EB-DA25-CA433FD94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C6DAFA-3E6B-24B3-7896-68D064ED3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CF6AB-ED39-C2FA-ACDF-B100B59C0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34AC2-3535-96F2-ADCC-0C98F8B0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53C9B-7B60-C71C-9BA3-B6C07B25A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30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5FED9C-1E45-9D1A-9FB0-B461B094C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BF32B-C8E8-F3CF-13A2-032644F5B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5AE78-9CED-0DB0-06F9-07700C6A9B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03959-9B6C-4834-94FE-A1766716C738}" type="datetimeFigureOut">
              <a:rPr lang="en-GB" smtClean="0"/>
              <a:t>15/10/2025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5A519-A971-0C77-2254-28AB7A97C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03F1F-0AC3-9831-532D-6D61ABC7D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30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afod.org.uk/give/donate-to-emergencies/gaza-crisis-appea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304731"/>
            <a:ext cx="12192000" cy="553269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broken wall&#10;&#10;AI-generated content may be incorrect.">
            <a:extLst>
              <a:ext uri="{FF2B5EF4-FFF2-40B4-BE49-F238E27FC236}">
                <a16:creationId xmlns:a16="http://schemas.microsoft.com/office/drawing/2014/main" id="{0068DC94-6C03-25EE-5777-FA9B7D989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45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1A87C-9765-6D18-982F-553D577F5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FAA78-4079-F43A-F167-F3BCCDE48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Video</a:t>
            </a:r>
            <a:endParaRPr lang="en-US"/>
          </a:p>
        </p:txBody>
      </p:sp>
      <p:pic>
        <p:nvPicPr>
          <p:cNvPr id="5" name="Caritas Jerusalem Quote (3)">
            <a:hlinkClick r:id="" action="ppaction://media"/>
            <a:extLst>
              <a:ext uri="{FF2B5EF4-FFF2-40B4-BE49-F238E27FC236}">
                <a16:creationId xmlns:a16="http://schemas.microsoft.com/office/drawing/2014/main" id="{9EFDF6B3-B8C0-E838-B1C4-40A6BCECF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8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2BB12-5B44-5A3F-C798-62243AE62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81391C8-84DD-122F-CA88-2CC876DA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44" y="960161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>
                <a:solidFill>
                  <a:srgbClr val="C0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Let us pray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08333B-F8A9-D282-95F0-122A72C1DB66}"/>
              </a:ext>
            </a:extLst>
          </p:cNvPr>
          <p:cNvSpPr txBox="1"/>
          <p:nvPr/>
        </p:nvSpPr>
        <p:spPr>
          <a:xfrm>
            <a:off x="164644" y="1842430"/>
            <a:ext cx="37624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i="0" dirty="0">
                <a:effectLst/>
                <a:latin typeface="Montserrat" panose="00000500000000000000" pitchFamily="2" charset="0"/>
              </a:rPr>
              <a:t>God of peace, bearer of hope,  </a:t>
            </a:r>
            <a:br>
              <a:rPr lang="en-US" sz="2000" b="0" i="0" dirty="0">
                <a:effectLst/>
                <a:latin typeface="Montserrat" panose="00000500000000000000" pitchFamily="2" charset="0"/>
              </a:rPr>
            </a:br>
            <a:r>
              <a:rPr lang="en-US" sz="2000" b="0" i="0" dirty="0">
                <a:effectLst/>
                <a:latin typeface="Montserrat" panose="00000500000000000000" pitchFamily="2" charset="0"/>
              </a:rPr>
              <a:t>we seek your help  </a:t>
            </a:r>
            <a:br>
              <a:rPr lang="en-US" sz="2000" b="0" i="0" dirty="0">
                <a:effectLst/>
                <a:latin typeface="Montserrat" panose="00000500000000000000" pitchFamily="2" charset="0"/>
              </a:rPr>
            </a:br>
            <a:r>
              <a:rPr lang="en-US" sz="2000" b="0" i="0" dirty="0">
                <a:effectLst/>
                <a:latin typeface="Montserrat" panose="00000500000000000000" pitchFamily="2" charset="0"/>
              </a:rPr>
              <a:t>for the peoples of the Middle East. </a:t>
            </a:r>
            <a:br>
              <a:rPr lang="en-US" sz="2000" b="0" i="0" dirty="0">
                <a:effectLst/>
                <a:latin typeface="Montserrat" panose="00000500000000000000" pitchFamily="2" charset="0"/>
              </a:rPr>
            </a:br>
            <a:endParaRPr lang="en-US" sz="2000" b="0" i="0" dirty="0">
              <a:effectLst/>
              <a:latin typeface="Montserrat" panose="00000500000000000000" pitchFamily="2" charset="0"/>
            </a:endParaRPr>
          </a:p>
          <a:p>
            <a:pPr algn="l"/>
            <a:r>
              <a:rPr lang="en-US" sz="2000" b="0" i="0" dirty="0">
                <a:effectLst/>
                <a:latin typeface="Montserrat" panose="00000500000000000000" pitchFamily="2" charset="0"/>
              </a:rPr>
              <a:t>Quiet the </a:t>
            </a:r>
            <a:r>
              <a:rPr lang="en-US" sz="2000" b="0" i="0" dirty="0" err="1">
                <a:effectLst/>
                <a:latin typeface="Montserrat" panose="00000500000000000000" pitchFamily="2" charset="0"/>
              </a:rPr>
              <a:t>clamour</a:t>
            </a:r>
            <a:r>
              <a:rPr lang="en-US" sz="2000" b="0" i="0" dirty="0">
                <a:effectLst/>
                <a:latin typeface="Montserrat" panose="00000500000000000000" pitchFamily="2" charset="0"/>
              </a:rPr>
              <a:t> of war  </a:t>
            </a:r>
            <a:br>
              <a:rPr lang="en-US" sz="2000" b="0" i="0" dirty="0">
                <a:effectLst/>
                <a:latin typeface="Montserrat" panose="00000500000000000000" pitchFamily="2" charset="0"/>
              </a:rPr>
            </a:br>
            <a:r>
              <a:rPr lang="en-US" sz="2000" b="0" i="0" dirty="0">
                <a:effectLst/>
                <a:latin typeface="Montserrat" panose="00000500000000000000" pitchFamily="2" charset="0"/>
              </a:rPr>
              <a:t>and guide us towards peace. </a:t>
            </a:r>
            <a:br>
              <a:rPr lang="en-US" sz="2000" b="0" i="0" dirty="0">
                <a:effectLst/>
                <a:latin typeface="Montserrat" panose="00000500000000000000" pitchFamily="2" charset="0"/>
              </a:rPr>
            </a:br>
            <a:endParaRPr lang="en-US" sz="2000" b="0" i="0" dirty="0">
              <a:effectLst/>
              <a:latin typeface="Montserrat" panose="00000500000000000000" pitchFamily="2" charset="0"/>
            </a:endParaRPr>
          </a:p>
          <a:p>
            <a:pPr algn="l"/>
            <a:r>
              <a:rPr lang="en-US" sz="2000" b="0" i="0" dirty="0">
                <a:effectLst/>
                <a:latin typeface="Montserrat" panose="00000500000000000000" pitchFamily="2" charset="0"/>
              </a:rPr>
              <a:t>Where there is hatred and division  </a:t>
            </a:r>
            <a:br>
              <a:rPr lang="en-US" sz="2000" b="0" i="0" dirty="0">
                <a:effectLst/>
                <a:latin typeface="Montserrat" panose="00000500000000000000" pitchFamily="2" charset="0"/>
              </a:rPr>
            </a:br>
            <a:r>
              <a:rPr lang="en-US" sz="2000" b="0" i="0" dirty="0">
                <a:effectLst/>
                <a:latin typeface="Montserrat" panose="00000500000000000000" pitchFamily="2" charset="0"/>
              </a:rPr>
              <a:t>sow seeds of calm and openness. </a:t>
            </a:r>
            <a:br>
              <a:rPr lang="en-US" sz="2000" b="0" i="0" dirty="0">
                <a:effectLst/>
                <a:latin typeface="Montserrat" panose="00000500000000000000" pitchFamily="2" charset="0"/>
              </a:rPr>
            </a:br>
            <a:endParaRPr lang="en-US" sz="2000" b="0" i="0" dirty="0">
              <a:effectLst/>
              <a:latin typeface="Montserrat" panose="00000500000000000000" pitchFamily="2" charset="0"/>
            </a:endParaRPr>
          </a:p>
        </p:txBody>
      </p:sp>
      <p:pic>
        <p:nvPicPr>
          <p:cNvPr id="6" name="Picture 5" descr="A person in a black robe holding a black box with a group of people in the background&#10;&#10;AI-generated content may be incorrect.">
            <a:extLst>
              <a:ext uri="{FF2B5EF4-FFF2-40B4-BE49-F238E27FC236}">
                <a16:creationId xmlns:a16="http://schemas.microsoft.com/office/drawing/2014/main" id="{3839A0EA-7629-17EA-8A4F-2A06E30DF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11" y="1412608"/>
            <a:ext cx="6929673" cy="3901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A5197C-00C5-05E0-F713-5D77FCB14016}"/>
              </a:ext>
            </a:extLst>
          </p:cNvPr>
          <p:cNvSpPr txBox="1"/>
          <p:nvPr/>
        </p:nvSpPr>
        <p:spPr>
          <a:xfrm>
            <a:off x="4800111" y="5620840"/>
            <a:ext cx="5022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38383C"/>
                </a:solidFill>
                <a:effectLst/>
                <a:latin typeface="Montserrat" panose="00000500000000000000" pitchFamily="2" charset="0"/>
              </a:rPr>
              <a:t>Children’s groups in Gaza</a:t>
            </a:r>
            <a:endParaRPr lang="en-US" sz="1200" dirty="0">
              <a:latin typeface="Montserrat" panose="00000500000000000000" pitchFamily="2" charset="0"/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0CD28418-D5EF-03B3-E157-6EFA820E9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8"/>
          <a:stretch/>
        </p:blipFill>
        <p:spPr>
          <a:xfrm>
            <a:off x="0" y="12051"/>
            <a:ext cx="12192000" cy="114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75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A5208-4119-3427-60AD-71779B58E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D7044E8-DD17-8C55-DA32-47B5C528A061}"/>
              </a:ext>
            </a:extLst>
          </p:cNvPr>
          <p:cNvSpPr txBox="1"/>
          <p:nvPr/>
        </p:nvSpPr>
        <p:spPr>
          <a:xfrm>
            <a:off x="7888234" y="1344625"/>
            <a:ext cx="413912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dirty="0">
                <a:effectLst/>
                <a:latin typeface="Montserrat" panose="00000500000000000000" pitchFamily="2" charset="0"/>
              </a:rPr>
              <a:t>Where there is destruction  </a:t>
            </a:r>
            <a:br>
              <a:rPr lang="en-US" sz="2000" b="0" i="0" dirty="0">
                <a:effectLst/>
                <a:latin typeface="Montserrat" panose="00000500000000000000" pitchFamily="2" charset="0"/>
              </a:rPr>
            </a:br>
            <a:r>
              <a:rPr lang="en-US" sz="2000" b="0" i="0" dirty="0">
                <a:effectLst/>
                <a:latin typeface="Montserrat" panose="00000500000000000000" pitchFamily="2" charset="0"/>
              </a:rPr>
              <a:t>help us to rebuild. </a:t>
            </a:r>
            <a:br>
              <a:rPr lang="en-US" sz="2000" b="0" i="0" dirty="0">
                <a:effectLst/>
                <a:latin typeface="Montserrat" panose="00000500000000000000" pitchFamily="2" charset="0"/>
              </a:rPr>
            </a:br>
            <a:endParaRPr lang="en-US" sz="2000" b="0" i="0" dirty="0">
              <a:effectLst/>
              <a:latin typeface="Montserrat" panose="00000500000000000000" pitchFamily="2" charset="0"/>
            </a:endParaRPr>
          </a:p>
          <a:p>
            <a:pPr algn="l"/>
            <a:r>
              <a:rPr lang="en-US" sz="2000" b="0" i="0" dirty="0">
                <a:effectLst/>
                <a:latin typeface="Montserrat" panose="00000500000000000000" pitchFamily="2" charset="0"/>
              </a:rPr>
              <a:t>Where children are crying  </a:t>
            </a:r>
            <a:br>
              <a:rPr lang="en-US" sz="2000" b="0" i="0" dirty="0">
                <a:effectLst/>
                <a:latin typeface="Montserrat" panose="00000500000000000000" pitchFamily="2" charset="0"/>
              </a:rPr>
            </a:br>
            <a:r>
              <a:rPr lang="en-US" sz="2000" b="0" i="0" dirty="0">
                <a:effectLst/>
                <a:latin typeface="Montserrat" panose="00000500000000000000" pitchFamily="2" charset="0"/>
              </a:rPr>
              <a:t>bring an end to tears. </a:t>
            </a:r>
            <a:br>
              <a:rPr lang="en-US" sz="2000" b="0" i="0" dirty="0">
                <a:effectLst/>
                <a:latin typeface="Montserrat" panose="00000500000000000000" pitchFamily="2" charset="0"/>
              </a:rPr>
            </a:br>
            <a:endParaRPr lang="en-US" sz="2000" b="0" i="0" dirty="0">
              <a:effectLst/>
              <a:latin typeface="Montserrat" panose="00000500000000000000" pitchFamily="2" charset="0"/>
            </a:endParaRPr>
          </a:p>
          <a:p>
            <a:pPr algn="l"/>
            <a:r>
              <a:rPr lang="en-US" sz="2000" b="0" i="0" dirty="0">
                <a:effectLst/>
                <a:latin typeface="Montserrat" panose="00000500000000000000" pitchFamily="2" charset="0"/>
              </a:rPr>
              <a:t>Shelter your peoples and protect them  </a:t>
            </a:r>
            <a:br>
              <a:rPr lang="en-US" sz="2000" b="0" i="0" dirty="0">
                <a:effectLst/>
                <a:latin typeface="Montserrat" panose="00000500000000000000" pitchFamily="2" charset="0"/>
              </a:rPr>
            </a:br>
            <a:r>
              <a:rPr lang="en-US" sz="2000" b="0" i="0" dirty="0">
                <a:effectLst/>
                <a:latin typeface="Montserrat" panose="00000500000000000000" pitchFamily="2" charset="0"/>
              </a:rPr>
              <a:t>Guide them and keep them from harm. </a:t>
            </a:r>
            <a:br>
              <a:rPr lang="en-US" sz="2000" b="0" i="0" dirty="0">
                <a:effectLst/>
                <a:latin typeface="Montserrat" panose="00000500000000000000" pitchFamily="2" charset="0"/>
              </a:rPr>
            </a:br>
            <a:endParaRPr lang="en-US" sz="2000" b="0" i="0" dirty="0">
              <a:effectLst/>
              <a:latin typeface="Montserrat" panose="00000500000000000000" pitchFamily="2" charset="0"/>
            </a:endParaRPr>
          </a:p>
          <a:p>
            <a:pPr algn="l"/>
            <a:r>
              <a:rPr lang="en-US" sz="2000" b="0" i="0" dirty="0">
                <a:effectLst/>
                <a:latin typeface="Montserrat" panose="00000500000000000000" pitchFamily="2" charset="0"/>
              </a:rPr>
              <a:t>Show us how to break down the barriers of history and fear  </a:t>
            </a:r>
            <a:br>
              <a:rPr lang="en-US" sz="2000" b="0" i="0" dirty="0">
                <a:effectLst/>
                <a:latin typeface="Montserrat" panose="00000500000000000000" pitchFamily="2" charset="0"/>
              </a:rPr>
            </a:br>
            <a:r>
              <a:rPr lang="en-US" sz="2000" b="0" i="0" dirty="0">
                <a:effectLst/>
                <a:latin typeface="Montserrat" panose="00000500000000000000" pitchFamily="2" charset="0"/>
              </a:rPr>
              <a:t>and breathe whispers of hope. </a:t>
            </a:r>
          </a:p>
        </p:txBody>
      </p:sp>
      <p:pic>
        <p:nvPicPr>
          <p:cNvPr id="5" name="Picture 4" descr="A group of children sitting on the floor&#10;&#10;AI-generated content may be incorrect.">
            <a:extLst>
              <a:ext uri="{FF2B5EF4-FFF2-40B4-BE49-F238E27FC236}">
                <a16:creationId xmlns:a16="http://schemas.microsoft.com/office/drawing/2014/main" id="{61697616-89DF-538E-F98D-004AD7489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2048732"/>
            <a:ext cx="6333962" cy="3565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A9E69B-7219-7768-5D1F-5E3469C96142}"/>
              </a:ext>
            </a:extLst>
          </p:cNvPr>
          <p:cNvSpPr txBox="1"/>
          <p:nvPr/>
        </p:nvSpPr>
        <p:spPr>
          <a:xfrm>
            <a:off x="326571" y="5759339"/>
            <a:ext cx="5022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38383C"/>
                </a:solidFill>
                <a:effectLst/>
                <a:latin typeface="Montserrat" panose="00000500000000000000" pitchFamily="2" charset="0"/>
              </a:rPr>
              <a:t>Children’s groups in Gaza</a:t>
            </a:r>
            <a:endParaRPr lang="en-US" sz="1200" dirty="0">
              <a:latin typeface="Montserrat" panose="00000500000000000000" pitchFamily="2" charset="0"/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879F1DC2-572A-98F3-29E6-77A2852DE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8"/>
          <a:stretch/>
        </p:blipFill>
        <p:spPr>
          <a:xfrm>
            <a:off x="0" y="12051"/>
            <a:ext cx="12192000" cy="114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59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58C53B-790D-1D79-7B5D-C36CAF391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AFDFDA-2525-ADDE-FA27-7A896865AC00}"/>
              </a:ext>
            </a:extLst>
          </p:cNvPr>
          <p:cNvSpPr txBox="1"/>
          <p:nvPr/>
        </p:nvSpPr>
        <p:spPr>
          <a:xfrm>
            <a:off x="315686" y="950357"/>
            <a:ext cx="6096000" cy="44627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800" b="1" dirty="0">
                <a:latin typeface="Montserrat"/>
              </a:rPr>
              <a:t> </a:t>
            </a:r>
          </a:p>
          <a:p>
            <a:r>
              <a:rPr lang="en-GB" sz="2800" b="1" dirty="0">
                <a:latin typeface="Montserrat"/>
              </a:rPr>
              <a:t>15 October 2025</a:t>
            </a:r>
          </a:p>
          <a:p>
            <a:endParaRPr lang="en-GB" sz="2800" b="1" dirty="0">
              <a:latin typeface="Montserrat" pitchFamily="2" charset="0"/>
            </a:endParaRPr>
          </a:p>
          <a:p>
            <a:r>
              <a:rPr lang="en-GB" sz="2000" dirty="0">
                <a:latin typeface="Montserrat"/>
              </a:rPr>
              <a:t>Note to teachers: This PowerPoint is intended to update schools and colleges on recent developments in the Middle East and the work of CAFOD. We invite you to pray with us. </a:t>
            </a:r>
          </a:p>
          <a:p>
            <a:endParaRPr lang="en-GB" sz="2000" dirty="0">
              <a:latin typeface="Montserrat" pitchFamily="2" charset="0"/>
            </a:endParaRPr>
          </a:p>
          <a:p>
            <a:r>
              <a:rPr lang="en-GB" sz="2000" dirty="0">
                <a:latin typeface="Montserrat"/>
              </a:rPr>
              <a:t>It has been made for a secondary school audience with the aim of helping students pray about the suffering, death and starvation they have seen on the news, and in the context of CAFOD’s work.</a:t>
            </a:r>
            <a:endParaRPr lang="en-US" sz="2000" dirty="0">
              <a:latin typeface="Montserra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EA23DA-74F4-2E8D-F8B0-56C0BF80FA59}"/>
              </a:ext>
            </a:extLst>
          </p:cNvPr>
          <p:cNvSpPr txBox="1"/>
          <p:nvPr/>
        </p:nvSpPr>
        <p:spPr>
          <a:xfrm>
            <a:off x="76200" y="6331861"/>
            <a:ext cx="71736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i="1">
                <a:solidFill>
                  <a:srgbClr val="38383C"/>
                </a:solidFill>
                <a:effectLst/>
                <a:latin typeface="Montserrat" panose="00000500000000000000" pitchFamily="2" charset="0"/>
              </a:rPr>
              <a:t>The Holy Family Church in Gaza, a sanctuary for displaced civilians, was struck by a shell causing injuries and widespread panic. (Photo taken </a:t>
            </a:r>
            <a:r>
              <a:rPr lang="en-US" sz="1100" b="1" i="0">
                <a:solidFill>
                  <a:srgbClr val="38383C"/>
                </a:solidFill>
                <a:effectLst/>
                <a:latin typeface="Montserrat" panose="00000500000000000000" pitchFamily="2" charset="0"/>
              </a:rPr>
              <a:t>17 July 2025)</a:t>
            </a:r>
            <a:endParaRPr lang="en-US" sz="1100" b="1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8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680B0-94CB-24E3-E957-FD496CD4A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904B31-B9D8-124C-1882-0C9FCAD8A415}"/>
              </a:ext>
            </a:extLst>
          </p:cNvPr>
          <p:cNvSpPr txBox="1">
            <a:spLocks/>
          </p:cNvSpPr>
          <p:nvPr/>
        </p:nvSpPr>
        <p:spPr>
          <a:xfrm>
            <a:off x="1382485" y="2046577"/>
            <a:ext cx="10189029" cy="35519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Montserrat SemiBold"/>
              </a:rPr>
              <a:t>Learn about the situation from multiple, reliable sources. CAFOD listens carefully to our partners in the Middle East, </a:t>
            </a:r>
            <a:r>
              <a:rPr lang="en-US" sz="2400" dirty="0">
                <a:latin typeface="Montserrat SemiBold"/>
                <a:ea typeface="+mn-lt"/>
                <a:cs typeface="+mn-lt"/>
              </a:rPr>
              <a:t>and to reputable </a:t>
            </a:r>
            <a:r>
              <a:rPr lang="en-US" sz="2400" dirty="0" err="1">
                <a:latin typeface="Montserrat SemiBold"/>
                <a:ea typeface="+mn-lt"/>
                <a:cs typeface="+mn-lt"/>
              </a:rPr>
              <a:t>organisations</a:t>
            </a:r>
            <a:r>
              <a:rPr lang="en-US" sz="2400" dirty="0">
                <a:latin typeface="Montserrat SemiBold"/>
                <a:ea typeface="+mn-lt"/>
                <a:cs typeface="+mn-lt"/>
              </a:rPr>
              <a:t> working on the ground.</a:t>
            </a:r>
            <a:r>
              <a:rPr lang="en-US" sz="2400" dirty="0">
                <a:latin typeface="Montserrat SemiBold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Montserrat SemiBold" panose="000007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Montserrat SemiBold"/>
              </a:rPr>
              <a:t>Pray for all the people involved in this situation.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Montserrat SemiBold" panose="000007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Montserrat SemiBold" panose="000007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Montserrat SemiBold"/>
              </a:rPr>
              <a:t>Respond sensitively as this is a fast-changing situation. Make sure you think carefully before you speak or act.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Montserrat SemiBold" panose="00000700000000000000" pitchFamily="2" charset="0"/>
            </a:endParaRP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7CFE871F-B3AF-E16C-82CC-650CFB4900E6}"/>
              </a:ext>
            </a:extLst>
          </p:cNvPr>
          <p:cNvSpPr/>
          <p:nvPr/>
        </p:nvSpPr>
        <p:spPr>
          <a:xfrm>
            <a:off x="838200" y="2046577"/>
            <a:ext cx="435428" cy="419101"/>
          </a:xfrm>
          <a:prstGeom prst="diamond">
            <a:avLst/>
          </a:prstGeom>
          <a:solidFill>
            <a:srgbClr val="112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F42DE11D-8E00-FEEC-B1D8-FD224FA088A5}"/>
              </a:ext>
            </a:extLst>
          </p:cNvPr>
          <p:cNvSpPr/>
          <p:nvPr/>
        </p:nvSpPr>
        <p:spPr>
          <a:xfrm>
            <a:off x="838200" y="3429000"/>
            <a:ext cx="435428" cy="419101"/>
          </a:xfrm>
          <a:prstGeom prst="diamond">
            <a:avLst/>
          </a:prstGeom>
          <a:solidFill>
            <a:srgbClr val="112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F0751A9C-99AA-26A4-2562-267B002C4F75}"/>
              </a:ext>
            </a:extLst>
          </p:cNvPr>
          <p:cNvSpPr/>
          <p:nvPr/>
        </p:nvSpPr>
        <p:spPr>
          <a:xfrm>
            <a:off x="827314" y="4749257"/>
            <a:ext cx="435428" cy="419101"/>
          </a:xfrm>
          <a:prstGeom prst="diamond">
            <a:avLst/>
          </a:prstGeom>
          <a:solidFill>
            <a:srgbClr val="112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5D78310D-EE49-FF9E-333B-AE37BDA53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8"/>
          <a:stretch/>
        </p:blipFill>
        <p:spPr>
          <a:xfrm>
            <a:off x="0" y="12051"/>
            <a:ext cx="12192000" cy="114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60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BE2C6-2E94-5F91-4423-5727CFC02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BF8D271-D9FF-D71E-1097-57E342045E7C}"/>
              </a:ext>
            </a:extLst>
          </p:cNvPr>
          <p:cNvSpPr txBox="1"/>
          <p:nvPr/>
        </p:nvSpPr>
        <p:spPr>
          <a:xfrm>
            <a:off x="195945" y="1230361"/>
            <a:ext cx="623751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0" i="0" dirty="0">
                <a:solidFill>
                  <a:srgbClr val="212544"/>
                </a:solidFill>
                <a:effectLst/>
                <a:latin typeface="Montserrat" panose="00000500000000000000" pitchFamily="2" charset="0"/>
              </a:rPr>
              <a:t>On 22 July, Cardinal </a:t>
            </a:r>
            <a:r>
              <a:rPr lang="en-US" b="0" i="0" dirty="0" err="1">
                <a:solidFill>
                  <a:srgbClr val="212544"/>
                </a:solidFill>
                <a:effectLst/>
                <a:latin typeface="Montserrat" panose="00000500000000000000" pitchFamily="2" charset="0"/>
              </a:rPr>
              <a:t>Pierbattista</a:t>
            </a:r>
            <a:r>
              <a:rPr lang="en-US" b="0" i="0" dirty="0">
                <a:solidFill>
                  <a:srgbClr val="212544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b="0" i="0" dirty="0" err="1">
                <a:solidFill>
                  <a:srgbClr val="212544"/>
                </a:solidFill>
                <a:effectLst/>
                <a:latin typeface="Montserrat" panose="00000500000000000000" pitchFamily="2" charset="0"/>
              </a:rPr>
              <a:t>Pizzaballa</a:t>
            </a:r>
            <a:r>
              <a:rPr lang="en-US" b="0" i="0" dirty="0">
                <a:solidFill>
                  <a:srgbClr val="212544"/>
                </a:solidFill>
                <a:effectLst/>
                <a:latin typeface="Montserrat" panose="00000500000000000000" pitchFamily="2" charset="0"/>
              </a:rPr>
              <a:t>, the Latin Patriarch of Jerusalem, offered a powerful reflection on the suffering in Gaza:</a:t>
            </a:r>
          </a:p>
          <a:p>
            <a:pPr algn="l">
              <a:buNone/>
            </a:pPr>
            <a:endParaRPr lang="en-US" b="0" i="0" dirty="0">
              <a:solidFill>
                <a:srgbClr val="212544"/>
              </a:solidFill>
              <a:effectLst/>
              <a:latin typeface="Montserrat" panose="00000500000000000000" pitchFamily="2" charset="0"/>
            </a:endParaRPr>
          </a:p>
          <a:p>
            <a:pPr algn="l"/>
            <a:r>
              <a:rPr lang="en-US" sz="2800" b="1" i="0" dirty="0">
                <a:solidFill>
                  <a:srgbClr val="212544"/>
                </a:solidFill>
                <a:effectLst/>
                <a:latin typeface="Montserrat" panose="00000500000000000000" pitchFamily="2" charset="0"/>
              </a:rPr>
              <a:t>“Christ is not absent from Gaza. He is there — crucified in the wounded, buried beneath the rubble, and yet present in every act of mercy, every candle in the darkness, every hand extended to the suffering.”</a:t>
            </a:r>
          </a:p>
          <a:p>
            <a:pPr algn="l"/>
            <a:endParaRPr lang="en-US" sz="1200" b="1" dirty="0">
              <a:solidFill>
                <a:srgbClr val="212544"/>
              </a:solidFill>
              <a:latin typeface="Montserrat" panose="00000500000000000000" pitchFamily="2" charset="0"/>
            </a:endParaRPr>
          </a:p>
          <a:p>
            <a:pPr algn="l"/>
            <a:r>
              <a:rPr lang="en-US" sz="2000" b="1" dirty="0">
                <a:solidFill>
                  <a:srgbClr val="C00000"/>
                </a:solidFill>
                <a:latin typeface="Montserrat" panose="00000500000000000000" pitchFamily="2" charset="0"/>
              </a:rPr>
              <a:t>We ask you join us in prayer as we share updates from our partners. </a:t>
            </a:r>
            <a:endParaRPr lang="en-US" sz="2000" b="1" i="0" dirty="0">
              <a:solidFill>
                <a:srgbClr val="C00000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A6A5F-17E5-D610-B194-765F434CE68F}"/>
              </a:ext>
            </a:extLst>
          </p:cNvPr>
          <p:cNvSpPr txBox="1"/>
          <p:nvPr/>
        </p:nvSpPr>
        <p:spPr>
          <a:xfrm>
            <a:off x="6542316" y="5551715"/>
            <a:ext cx="5022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>
                <a:solidFill>
                  <a:srgbClr val="38383C"/>
                </a:solidFill>
                <a:effectLst/>
                <a:latin typeface="Montserrat" panose="00000500000000000000" pitchFamily="2" charset="0"/>
              </a:rPr>
              <a:t>Aaliyah* and her daughter sits on the remains of a damaged building.</a:t>
            </a:r>
            <a:endParaRPr lang="en-US" sz="1200">
              <a:latin typeface="Montserrat" panose="00000500000000000000" pitchFamily="2" charset="0"/>
            </a:endParaRPr>
          </a:p>
        </p:txBody>
      </p:sp>
      <p:pic>
        <p:nvPicPr>
          <p:cNvPr id="6" name="Picture 5" descr="A person holding a child in front of rubble&#10;&#10;AI-generated content may be incorrect.">
            <a:extLst>
              <a:ext uri="{FF2B5EF4-FFF2-40B4-BE49-F238E27FC236}">
                <a16:creationId xmlns:a16="http://schemas.microsoft.com/office/drawing/2014/main" id="{3AF29643-7BE2-438D-72E0-A021DD27F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57" y="2068286"/>
            <a:ext cx="4898572" cy="3265714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71E9F1F-E64F-6C9E-3F0C-15090B612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8"/>
          <a:stretch/>
        </p:blipFill>
        <p:spPr>
          <a:xfrm>
            <a:off x="0" y="12051"/>
            <a:ext cx="12192000" cy="114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65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92E14-C3B9-D9B8-C4D5-A13B5063F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CA6015-0945-17B2-BACA-DACC93427CAF}"/>
              </a:ext>
            </a:extLst>
          </p:cNvPr>
          <p:cNvSpPr txBox="1"/>
          <p:nvPr/>
        </p:nvSpPr>
        <p:spPr>
          <a:xfrm>
            <a:off x="6542316" y="5551715"/>
            <a:ext cx="5022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>
                <a:solidFill>
                  <a:srgbClr val="38383C"/>
                </a:solidFill>
                <a:effectLst/>
                <a:latin typeface="Montserrat" panose="00000500000000000000" pitchFamily="2" charset="0"/>
              </a:rPr>
              <a:t>Aaliyah* and her daughter sits on the remains of a damaged building.</a:t>
            </a:r>
            <a:endParaRPr lang="en-US" sz="1200">
              <a:latin typeface="Montserrat" panose="00000500000000000000" pitchFamily="2" charset="0"/>
            </a:endParaRPr>
          </a:p>
        </p:txBody>
      </p:sp>
      <p:pic>
        <p:nvPicPr>
          <p:cNvPr id="6" name="Picture 5" descr="A person holding a child in front of rubble&#10;&#10;AI-generated content may be incorrect.">
            <a:extLst>
              <a:ext uri="{FF2B5EF4-FFF2-40B4-BE49-F238E27FC236}">
                <a16:creationId xmlns:a16="http://schemas.microsoft.com/office/drawing/2014/main" id="{44DEEA59-0057-0DBD-7902-AD1C27C93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57" y="2068286"/>
            <a:ext cx="4898572" cy="3265714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68A3E2F6-8B3A-26A9-3D56-6321661EE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8"/>
          <a:stretch/>
        </p:blipFill>
        <p:spPr>
          <a:xfrm>
            <a:off x="0" y="12051"/>
            <a:ext cx="12192000" cy="11454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765764-B54D-C43A-4FC4-408306994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44" y="9601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The ceasefire</a:t>
            </a:r>
            <a:endParaRPr lang="en-GB" sz="3200" b="1" dirty="0">
              <a:solidFill>
                <a:srgbClr val="C00000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D52FFB-179E-AE34-0C19-32FADC46A226}"/>
              </a:ext>
            </a:extLst>
          </p:cNvPr>
          <p:cNvSpPr txBox="1"/>
          <p:nvPr/>
        </p:nvSpPr>
        <p:spPr>
          <a:xfrm>
            <a:off x="320040" y="2167128"/>
            <a:ext cx="5775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ontserrat" panose="00000500000000000000" pitchFamily="2" charset="0"/>
              </a:rPr>
              <a:t>After a two-year war in this region, the ceasefire has brought a glimmer of hope.</a:t>
            </a:r>
          </a:p>
          <a:p>
            <a:endParaRPr lang="en-GB" dirty="0">
              <a:latin typeface="Montserrat" panose="00000500000000000000" pitchFamily="2" charset="0"/>
            </a:endParaRPr>
          </a:p>
          <a:p>
            <a:r>
              <a:rPr lang="en-GB" dirty="0">
                <a:latin typeface="Montserrat" panose="00000500000000000000" pitchFamily="2" charset="0"/>
              </a:rPr>
              <a:t>The US-led 20-point plan outlines initial steps to bring an end to the fighting.</a:t>
            </a:r>
          </a:p>
          <a:p>
            <a:endParaRPr lang="en-GB" dirty="0">
              <a:latin typeface="Montserrat" panose="00000500000000000000" pitchFamily="2" charset="0"/>
            </a:endParaRPr>
          </a:p>
          <a:p>
            <a:r>
              <a:rPr lang="en-GB" dirty="0">
                <a:latin typeface="Montserrat" panose="00000500000000000000" pitchFamily="2" charset="0"/>
              </a:rPr>
              <a:t>However, the ceasefire is just the first step. Aid has not yet been permitted to enter at the scale that is needed and the humanitarian situation is catastrophic. </a:t>
            </a:r>
          </a:p>
          <a:p>
            <a:endParaRPr lang="en-GB" dirty="0">
              <a:latin typeface="Montserrat" panose="00000500000000000000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513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41E61-98E9-FF95-6E3E-FAD3736C3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E2421F4-83D6-2548-38CE-4B373F94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44" y="9601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What our partners are saying</a:t>
            </a:r>
            <a:endParaRPr lang="en-GB" sz="3200" b="1" dirty="0">
              <a:solidFill>
                <a:srgbClr val="C00000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7D861C-483C-A9AC-AE04-302EB2B41770}"/>
              </a:ext>
            </a:extLst>
          </p:cNvPr>
          <p:cNvSpPr txBox="1"/>
          <p:nvPr/>
        </p:nvSpPr>
        <p:spPr>
          <a:xfrm>
            <a:off x="159656" y="1883632"/>
            <a:ext cx="11782407" cy="44935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latin typeface="Montserrat" panose="00000500000000000000" pitchFamily="2" charset="0"/>
              </a:rPr>
              <a:t>Partners in Gaza reacted to the news of the ceasefire:</a:t>
            </a:r>
          </a:p>
          <a:p>
            <a:endParaRPr lang="en-GB" dirty="0">
              <a:latin typeface="Montserrat" panose="00000500000000000000" pitchFamily="2" charset="0"/>
            </a:endParaRPr>
          </a:p>
          <a:p>
            <a:r>
              <a:rPr lang="en-GB" sz="2800" dirty="0">
                <a:latin typeface="Montserrat" panose="00000500000000000000" pitchFamily="2" charset="0"/>
              </a:rPr>
              <a:t>“It is good news. A first step, we have to rejoice about this.”</a:t>
            </a:r>
          </a:p>
          <a:p>
            <a:endParaRPr lang="en-GB" dirty="0">
              <a:latin typeface="Montserrat" panose="00000500000000000000" pitchFamily="2" charset="0"/>
            </a:endParaRPr>
          </a:p>
          <a:p>
            <a:endParaRPr lang="en-GB" dirty="0">
              <a:latin typeface="Montserrat" panose="00000500000000000000" pitchFamily="2" charset="0"/>
            </a:endParaRPr>
          </a:p>
          <a:p>
            <a:r>
              <a:rPr lang="en-GB" dirty="0">
                <a:latin typeface="Montserrat" panose="00000500000000000000" pitchFamily="2" charset="0"/>
              </a:rPr>
              <a:t>Elizabeth Funnel, CAFOD’s Country Programme Representative in the Middle East said:</a:t>
            </a:r>
          </a:p>
          <a:p>
            <a:endParaRPr lang="en-GB" dirty="0">
              <a:latin typeface="Montserrat" panose="00000500000000000000" pitchFamily="2" charset="0"/>
            </a:endParaRPr>
          </a:p>
          <a:p>
            <a:r>
              <a:rPr lang="en-GB" sz="2800" dirty="0">
                <a:latin typeface="Montserrat" panose="00000500000000000000" pitchFamily="2" charset="0"/>
              </a:rPr>
              <a:t>“There needs to be a massive increase in aid now into Gaza with unimpeded access to food, water and healthcare to reverse the spread of famine and malnutrition.”</a:t>
            </a:r>
          </a:p>
          <a:p>
            <a:endParaRPr lang="en-GB" sz="2800" dirty="0">
              <a:latin typeface="Montserrat" panose="00000500000000000000" pitchFamily="2" charset="0"/>
            </a:endParaRPr>
          </a:p>
          <a:p>
            <a:endParaRPr lang="en-GB" b="1" dirty="0">
              <a:latin typeface="Montserrat" panose="00000500000000000000" pitchFamily="2" charset="0"/>
            </a:endParaRPr>
          </a:p>
          <a:p>
            <a:pPr algn="ctr"/>
            <a:r>
              <a:rPr lang="en-GB" sz="2000" dirty="0">
                <a:latin typeface="Montserrat"/>
              </a:rPr>
              <a:t> </a:t>
            </a:r>
            <a:endParaRPr lang="en-US" sz="2000" dirty="0">
              <a:latin typeface="Montserrat"/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141DC348-7745-02FD-F8E6-04C3028C1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8"/>
          <a:stretch/>
        </p:blipFill>
        <p:spPr>
          <a:xfrm>
            <a:off x="0" y="12051"/>
            <a:ext cx="12192000" cy="114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0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01609-7FAB-9B66-EA7C-9A25651D8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6250BBE-6017-019C-05FB-AFD0A05BC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44" y="9601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What our partners are saying</a:t>
            </a:r>
            <a:endParaRPr lang="en-GB" sz="3200" b="1" dirty="0">
              <a:solidFill>
                <a:srgbClr val="C00000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552F5A-7773-2CFD-9DE5-3EC7A0583987}"/>
              </a:ext>
            </a:extLst>
          </p:cNvPr>
          <p:cNvSpPr txBox="1"/>
          <p:nvPr/>
        </p:nvSpPr>
        <p:spPr>
          <a:xfrm>
            <a:off x="0" y="2048732"/>
            <a:ext cx="4223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0">
                <a:solidFill>
                  <a:srgbClr val="39393C"/>
                </a:solidFill>
                <a:effectLst/>
                <a:latin typeface="Montserrat" panose="00000500000000000000" pitchFamily="2" charset="0"/>
              </a:rPr>
              <a:t>Zein’s story (Lebanon)</a:t>
            </a:r>
            <a:endParaRPr lang="en-GB" sz="2400" b="1">
              <a:latin typeface="Montserrat" pitchFamily="2" charset="0"/>
            </a:endParaRPr>
          </a:p>
          <a:p>
            <a:pPr algn="ctr"/>
            <a:r>
              <a:rPr lang="en-GB" sz="2000">
                <a:latin typeface="Montserrat" pitchFamily="2" charset="0"/>
              </a:rPr>
              <a:t> </a:t>
            </a:r>
            <a:endParaRPr lang="en-US" sz="2000"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FC8F9A-A283-B082-8FCD-CF4FC437E765}"/>
              </a:ext>
            </a:extLst>
          </p:cNvPr>
          <p:cNvSpPr txBox="1"/>
          <p:nvPr/>
        </p:nvSpPr>
        <p:spPr>
          <a:xfrm>
            <a:off x="250373" y="2586244"/>
            <a:ext cx="58456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Montserrat" panose="00000500000000000000" pitchFamily="2" charset="0"/>
              </a:rPr>
              <a:t>As the war in the Middle East escalated and involved other countries, Zein* (8) was displaced from his home in southern Lebanon and is currently staying at a camp for displaced people in North Lebanon.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8C8A29-46C8-99B4-A0DD-03DCE9273D15}"/>
              </a:ext>
            </a:extLst>
          </p:cNvPr>
          <p:cNvSpPr txBox="1"/>
          <p:nvPr/>
        </p:nvSpPr>
        <p:spPr>
          <a:xfrm>
            <a:off x="250373" y="4039828"/>
            <a:ext cx="56605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Montserrat" panose="00000500000000000000" pitchFamily="2" charset="0"/>
              </a:rPr>
              <a:t>Zein is feeling homesick and as his family only brought essential items with them, he’s also missing his toys and being able to draw.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CAECF-8C16-80E3-30A5-BB97ED869164}"/>
              </a:ext>
            </a:extLst>
          </p:cNvPr>
          <p:cNvSpPr txBox="1"/>
          <p:nvPr/>
        </p:nvSpPr>
        <p:spPr>
          <a:xfrm>
            <a:off x="184602" y="4963158"/>
            <a:ext cx="52914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Montserrat" panose="00000500000000000000" pitchFamily="2" charset="0"/>
              </a:rPr>
              <a:t>‘‘What I want most is to go back home and for the war to stop. I love my home, and I just want to return, sleep there, and feel safe and comfortable. No one understands the value of home until they leave it’’</a:t>
            </a:r>
          </a:p>
          <a:p>
            <a:endParaRPr lang="en-US" sz="1600" b="1">
              <a:latin typeface="Montserrat" panose="00000500000000000000" pitchFamily="2" charset="0"/>
            </a:endParaRPr>
          </a:p>
          <a:p>
            <a:pPr algn="ctr"/>
            <a:r>
              <a:rPr lang="en-US" sz="1600" b="1">
                <a:latin typeface="Montserrat" panose="00000500000000000000" pitchFamily="2" charset="0"/>
              </a:rPr>
              <a:t>Zein (8), Lebanon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02A24F-0A57-587A-DA42-D427F5014B16}"/>
              </a:ext>
            </a:extLst>
          </p:cNvPr>
          <p:cNvSpPr txBox="1"/>
          <p:nvPr/>
        </p:nvSpPr>
        <p:spPr>
          <a:xfrm>
            <a:off x="6587059" y="5945876"/>
            <a:ext cx="5022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38383C"/>
                </a:solidFill>
                <a:effectLst/>
                <a:latin typeface="Montserrat" panose="00000500000000000000" pitchFamily="2" charset="0"/>
              </a:rPr>
              <a:t>Zein* and his sister </a:t>
            </a:r>
            <a:r>
              <a:rPr lang="en-US" sz="1200" dirty="0">
                <a:solidFill>
                  <a:srgbClr val="38383C"/>
                </a:solidFill>
                <a:latin typeface="Montserrat" panose="00000500000000000000" pitchFamily="2" charset="0"/>
              </a:rPr>
              <a:t>Ji</a:t>
            </a:r>
            <a:r>
              <a:rPr lang="en-US" sz="1200" b="0" i="0" dirty="0">
                <a:solidFill>
                  <a:srgbClr val="38383C"/>
                </a:solidFill>
                <a:effectLst/>
                <a:latin typeface="Montserrat" panose="00000500000000000000" pitchFamily="2" charset="0"/>
              </a:rPr>
              <a:t>nane* doing school work together. </a:t>
            </a:r>
            <a:endParaRPr lang="en-US" sz="1200" dirty="0">
              <a:latin typeface="Montserrat" panose="00000500000000000000" pitchFamily="2" charset="0"/>
            </a:endParaRPr>
          </a:p>
        </p:txBody>
      </p:sp>
      <p:pic>
        <p:nvPicPr>
          <p:cNvPr id="6" name="Picture 5" descr="A person and a child sitting on a couch&#10;&#10;AI-generated content may be incorrect.">
            <a:extLst>
              <a:ext uri="{FF2B5EF4-FFF2-40B4-BE49-F238E27FC236}">
                <a16:creationId xmlns:a16="http://schemas.microsoft.com/office/drawing/2014/main" id="{6214C44E-0FF8-D341-DAEC-0198A1D7F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73" y="2177143"/>
            <a:ext cx="5274129" cy="3516086"/>
          </a:xfrm>
          <a:prstGeom prst="rect">
            <a:avLst/>
          </a:prstGeo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AD207381-0168-B3F3-9E46-23C2577B1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8"/>
          <a:stretch/>
        </p:blipFill>
        <p:spPr>
          <a:xfrm>
            <a:off x="0" y="12051"/>
            <a:ext cx="12192000" cy="114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93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4F1E6-E2BE-8330-C52B-3C1B3DEF7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91B18-DDF1-1056-2A6A-E9C4E2202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ein Lebanon">
            <a:hlinkClick r:id="" action="ppaction://media"/>
            <a:extLst>
              <a:ext uri="{FF2B5EF4-FFF2-40B4-BE49-F238E27FC236}">
                <a16:creationId xmlns:a16="http://schemas.microsoft.com/office/drawing/2014/main" id="{B70AB5D5-D36A-F076-0CF2-A1A10385BE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0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9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26067-F641-DE64-5073-8B1817047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CDEE377-4E32-0A60-31BE-82C1FD6F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44" y="9601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What is CAFOD calling for?</a:t>
            </a:r>
            <a:endParaRPr lang="en-GB" sz="3200" b="1">
              <a:solidFill>
                <a:srgbClr val="C00000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0BA4EE-2562-0C12-0B02-238E8ED96761}"/>
              </a:ext>
            </a:extLst>
          </p:cNvPr>
          <p:cNvSpPr txBox="1"/>
          <p:nvPr/>
        </p:nvSpPr>
        <p:spPr>
          <a:xfrm>
            <a:off x="164644" y="2048732"/>
            <a:ext cx="11862712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 dirty="0">
                <a:latin typeface="Montserrat" panose="00000500000000000000" pitchFamily="2" charset="0"/>
              </a:rPr>
              <a:t>Supporting the people of Gaza after the ceasefire </a:t>
            </a:r>
          </a:p>
          <a:p>
            <a:endParaRPr lang="en-GB" sz="2000" b="1" dirty="0">
              <a:latin typeface="Montserrat" panose="00000500000000000000" pitchFamily="2" charset="0"/>
            </a:endParaRPr>
          </a:p>
          <a:p>
            <a:r>
              <a:rPr lang="en-GB" sz="2000" dirty="0">
                <a:latin typeface="Montserrat" panose="00000500000000000000" pitchFamily="2" charset="0"/>
              </a:rPr>
              <a:t>Following the ceasefire in Gaza, our support and prayers are needed more than ever.</a:t>
            </a:r>
          </a:p>
          <a:p>
            <a:endParaRPr lang="en-GB" sz="2000" dirty="0">
              <a:latin typeface="Montserrat" panose="00000500000000000000" pitchFamily="2" charset="0"/>
            </a:endParaRPr>
          </a:p>
          <a:p>
            <a:r>
              <a:rPr lang="en-GB" sz="2000" dirty="0">
                <a:latin typeface="Montserrat" panose="00000500000000000000" pitchFamily="2" charset="0"/>
              </a:rPr>
              <a:t>CAFOD’s Church partners, working with great courage, continue to bring food, shelter, medical care and comfort to families in need. </a:t>
            </a:r>
          </a:p>
          <a:p>
            <a:endParaRPr lang="en-GB" sz="2000" dirty="0">
              <a:latin typeface="Montserrat" panose="00000500000000000000" pitchFamily="2" charset="0"/>
            </a:endParaRPr>
          </a:p>
          <a:p>
            <a:r>
              <a:rPr lang="en-GB" sz="2000" dirty="0">
                <a:latin typeface="Montserrat" panose="00000500000000000000" pitchFamily="2" charset="0"/>
              </a:rPr>
              <a:t>Cardinal </a:t>
            </a:r>
            <a:r>
              <a:rPr lang="en-GB" sz="2000" dirty="0" err="1">
                <a:latin typeface="Montserrat" panose="00000500000000000000" pitchFamily="2" charset="0"/>
              </a:rPr>
              <a:t>Pizzaballa</a:t>
            </a:r>
            <a:r>
              <a:rPr lang="en-GB" sz="2000" dirty="0">
                <a:latin typeface="Montserrat" panose="00000500000000000000" pitchFamily="2" charset="0"/>
              </a:rPr>
              <a:t>, the Latin Patriarch of Jerusalem, has urged us to “stand beside the people of Gaza as they begin the journey of healing, recovery and rebuilding”. </a:t>
            </a:r>
          </a:p>
          <a:p>
            <a:endParaRPr lang="en-GB" sz="2000" dirty="0">
              <a:latin typeface="Montserrat" panose="00000500000000000000" pitchFamily="2" charset="0"/>
            </a:endParaRPr>
          </a:p>
          <a:p>
            <a:r>
              <a:rPr lang="en-GB" sz="2000" dirty="0">
                <a:latin typeface="Montserrat" panose="00000500000000000000" pitchFamily="2" charset="0"/>
              </a:rPr>
              <a:t>Let us respond with love and generosity – please fundraise today and pray for lasting peace in the Holy Land. </a:t>
            </a:r>
          </a:p>
          <a:p>
            <a:endParaRPr lang="en-GB" sz="2000" dirty="0">
              <a:latin typeface="Montserrat" panose="00000500000000000000" pitchFamily="2" charset="0"/>
            </a:endParaRPr>
          </a:p>
          <a:p>
            <a:r>
              <a:rPr lang="en-GB" sz="2000" dirty="0">
                <a:latin typeface="Montserrat" panose="00000500000000000000" pitchFamily="2" charset="0"/>
              </a:rPr>
              <a:t> </a:t>
            </a:r>
            <a:r>
              <a:rPr lang="en-GB" sz="2000" b="1" dirty="0">
                <a:latin typeface="Montserrat" panose="00000500000000000000" pitchFamily="2" charset="0"/>
                <a:hlinkClick r:id="rId3" tooltip="https://cafod.org.uk/give/donate-to-emergencies/gaza-crisis-appeal"/>
              </a:rPr>
              <a:t>cafod.org.uk/middle-east</a:t>
            </a:r>
            <a:r>
              <a:rPr lang="en-GB" sz="2000" dirty="0">
                <a:latin typeface="Montserrat" panose="00000500000000000000" pitchFamily="2" charset="0"/>
              </a:rPr>
              <a:t>  </a:t>
            </a:r>
          </a:p>
          <a:p>
            <a:endParaRPr lang="en-US" sz="2000" i="1" dirty="0">
              <a:solidFill>
                <a:srgbClr val="212544"/>
              </a:solidFill>
              <a:effectLst/>
              <a:latin typeface="Montserrat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AA15D3CA-5AA1-61CB-07FC-458C7C333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8"/>
          <a:stretch/>
        </p:blipFill>
        <p:spPr>
          <a:xfrm>
            <a:off x="0" y="12051"/>
            <a:ext cx="12192000" cy="114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99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3a0c7f-c966-4a5c-a0f8-de0f8150ea1e" xsi:nil="true"/>
    <_dlc_DocId xmlns="04672002-f21f-4240-adfb-f0b653fb6fb5">SZUU6KYVHK2A-1013458315-1027</_dlc_DocId>
    <_dlc_DocIdUrl xmlns="04672002-f21f-4240-adfb-f0b653fb6fb5">
      <Url>https://cafod365.sharepoint.com/sites/int/Education/_layouts/15/DocIdRedir.aspx?ID=SZUU6KYVHK2A-1013458315-1027</Url>
      <Description>SZUU6KYVHK2A-1013458315-1027</Description>
    </_dlc_DocIdUrl>
    <lcf76f155ced4ddcb4097134ff3c332f xmlns="236a9a4b-a03c-46ba-8ec6-624c184acbc6">
      <Terms xmlns="http://schemas.microsoft.com/office/infopath/2007/PartnerControls"/>
    </lcf76f155ced4ddcb4097134ff3c332f>
    <Activity xmlns="236a9a4b-a03c-46ba-8ec6-624c184acbc6">Advent</Activity>
    <Audience xmlns="236a9a4b-a03c-46ba-8ec6-624c184acbc6">11-18</Audience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6" ma:contentTypeDescription="Create a new document." ma:contentTypeScope="" ma:versionID="1cd5efdf3ce76515720b5128cd026d23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xmlns:ns6="453a0c7f-c966-4a5c-a0f8-de0f8150ea1e" targetNamespace="http://schemas.microsoft.com/office/2006/metadata/properties" ma:root="true" ma:fieldsID="67d2abc0b29ab5b5c3b0a78c25a21d22" ns2:_="" ns3:_="" ns4:_="" ns5:_="" ns6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import namespace="453a0c7f-c966-4a5c-a0f8-de0f8150ea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6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73aede18-5762-4cff-92fc-bd8aa2d29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0c7f-c966-4a5c-a0f8-de0f8150ea1e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3b9f4064-c5ee-4255-b955-fb8a72b2bce5}" ma:internalName="TaxCatchAll" ma:showField="CatchAllData" ma:web="04672002-f21f-4240-adfb-f0b653fb6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E4D4905-CD5F-40E1-BA63-832F4F87AE31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453a0c7f-c966-4a5c-a0f8-de0f8150ea1e"/>
    <ds:schemaRef ds:uri="http://purl.org/dc/terms/"/>
    <ds:schemaRef ds:uri="04672002-f21f-4240-adfb-f0b653fb6fb5"/>
    <ds:schemaRef ds:uri="bdf04112-6931-4610-9724-cd62e91446a3"/>
    <ds:schemaRef ds:uri="http://schemas.microsoft.com/office/2006/documentManagement/types"/>
    <ds:schemaRef ds:uri="http://schemas.microsoft.com/sharepoint/v3/fields"/>
    <ds:schemaRef ds:uri="236a9a4b-a03c-46ba-8ec6-624c184acbc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1230F85-0E3E-4DDC-8E30-0F2FBCCA1D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BF62BF-004A-4B1B-959E-1558766868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236a9a4b-a03c-46ba-8ec6-624c184acbc6"/>
    <ds:schemaRef ds:uri="http://schemas.microsoft.com/sharepoint/v3/fields"/>
    <ds:schemaRef ds:uri="bdf04112-6931-4610-9724-cd62e91446a3"/>
    <ds:schemaRef ds:uri="453a0c7f-c966-4a5c-a0f8-de0f8150ea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8ABF5E0-9745-4D4E-A435-2FEE1F0BC3B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</TotalTime>
  <Words>920</Words>
  <Application>Microsoft Office PowerPoint</Application>
  <PresentationFormat>Widescreen</PresentationFormat>
  <Paragraphs>90</Paragraphs>
  <Slides>12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Montserrat SemiBold</vt:lpstr>
      <vt:lpstr>Calibri Light</vt:lpstr>
      <vt:lpstr>Montserrat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The ceasefire</vt:lpstr>
      <vt:lpstr>What our partners are saying</vt:lpstr>
      <vt:lpstr>What our partners are saying</vt:lpstr>
      <vt:lpstr>PowerPoint Presentation</vt:lpstr>
      <vt:lpstr>What is CAFOD calling for?</vt:lpstr>
      <vt:lpstr>PowerPoint Presentation</vt:lpstr>
      <vt:lpstr>Let us pray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Bailey</dc:creator>
  <cp:lastModifiedBy>Victoria Ahmed</cp:lastModifiedBy>
  <cp:revision>15</cp:revision>
  <dcterms:created xsi:type="dcterms:W3CDTF">2023-11-03T14:52:57Z</dcterms:created>
  <dcterms:modified xsi:type="dcterms:W3CDTF">2025-10-15T12:17:58Z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8351d29f-0ac2-4b15-a203-d766149f5d6e</vt:lpwstr>
  </property>
  <property fmtid="{D5CDD505-2E9C-101B-9397-08002B2CF9AE}" pid="4" name="MediaServiceImageTags">
    <vt:lpwstr/>
  </property>
</Properties>
</file>