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4"/>
  </p:notesMasterIdLst>
  <p:sldIdLst>
    <p:sldId id="288" r:id="rId6"/>
    <p:sldId id="273" r:id="rId7"/>
    <p:sldId id="275" r:id="rId8"/>
    <p:sldId id="269" r:id="rId9"/>
    <p:sldId id="386" r:id="rId10"/>
    <p:sldId id="368" r:id="rId11"/>
    <p:sldId id="381" r:id="rId12"/>
    <p:sldId id="382" r:id="rId13"/>
    <p:sldId id="389" r:id="rId14"/>
    <p:sldId id="390" r:id="rId15"/>
    <p:sldId id="263" r:id="rId16"/>
    <p:sldId id="262" r:id="rId17"/>
    <p:sldId id="261" r:id="rId18"/>
    <p:sldId id="260" r:id="rId19"/>
    <p:sldId id="361" r:id="rId20"/>
    <p:sldId id="258" r:id="rId21"/>
    <p:sldId id="363" r:id="rId22"/>
    <p:sldId id="2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20FDCF-2263-4297-9F11-B94205DCFD4D}" v="1" dt="2025-06-25T22:33:36.2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71" autoAdjust="0"/>
    <p:restoredTop sz="86410" autoAdjust="0"/>
  </p:normalViewPr>
  <p:slideViewPr>
    <p:cSldViewPr snapToGrid="0">
      <p:cViewPr varScale="1">
        <p:scale>
          <a:sx n="71" d="100"/>
          <a:sy n="71" d="100"/>
        </p:scale>
        <p:origin x="264" y="5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92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6220FDCF-2263-4297-9F11-B94205DCFD4D}"/>
    <pc:docChg chg="modSld">
      <pc:chgData name="Victoria Ahmed" userId="d7b2ef2b-6674-4efc-b11b-0c38a2fd5536" providerId="ADAL" clId="{6220FDCF-2263-4297-9F11-B94205DCFD4D}" dt="2025-06-25T22:34:20.233" v="10" actId="20577"/>
      <pc:docMkLst>
        <pc:docMk/>
      </pc:docMkLst>
      <pc:sldChg chg="addSp modSp mod">
        <pc:chgData name="Victoria Ahmed" userId="d7b2ef2b-6674-4efc-b11b-0c38a2fd5536" providerId="ADAL" clId="{6220FDCF-2263-4297-9F11-B94205DCFD4D}" dt="2025-06-25T22:33:42.172" v="4" actId="1076"/>
        <pc:sldMkLst>
          <pc:docMk/>
          <pc:sldMk cId="3665926613" sldId="288"/>
        </pc:sldMkLst>
        <pc:picChg chg="add mod">
          <ac:chgData name="Victoria Ahmed" userId="d7b2ef2b-6674-4efc-b11b-0c38a2fd5536" providerId="ADAL" clId="{6220FDCF-2263-4297-9F11-B94205DCFD4D}" dt="2025-06-25T22:33:42.172" v="4" actId="1076"/>
          <ac:picMkLst>
            <pc:docMk/>
            <pc:sldMk cId="3665926613" sldId="288"/>
            <ac:picMk id="3" creationId="{6B96133D-DC60-2BEE-A4E8-E0FF2C753A9F}"/>
          </ac:picMkLst>
        </pc:picChg>
      </pc:sldChg>
      <pc:sldChg chg="modNotesTx">
        <pc:chgData name="Victoria Ahmed" userId="d7b2ef2b-6674-4efc-b11b-0c38a2fd5536" providerId="ADAL" clId="{6220FDCF-2263-4297-9F11-B94205DCFD4D}" dt="2025-06-25T22:34:14.056" v="7" actId="20577"/>
        <pc:sldMkLst>
          <pc:docMk/>
          <pc:sldMk cId="3226336725" sldId="389"/>
        </pc:sldMkLst>
      </pc:sldChg>
      <pc:sldChg chg="modNotesTx">
        <pc:chgData name="Victoria Ahmed" userId="d7b2ef2b-6674-4efc-b11b-0c38a2fd5536" providerId="ADAL" clId="{6220FDCF-2263-4297-9F11-B94205DCFD4D}" dt="2025-06-25T22:34:20.233" v="10" actId="20577"/>
        <pc:sldMkLst>
          <pc:docMk/>
          <pc:sldMk cId="2568595245" sldId="3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Children’s liturgy: Saints Peter and Paul (Year C)</a:t>
            </a:r>
          </a:p>
          <a:p>
            <a:endParaRPr lang="en-US" b="1" dirty="0"/>
          </a:p>
          <a:p>
            <a:r>
              <a:rPr lang="en-US" b="1" dirty="0">
                <a:effectLst/>
              </a:rPr>
              <a:t>Preparation of the worship space</a:t>
            </a:r>
            <a:endParaRPr lang="en-US" b="1" dirty="0">
              <a:ea typeface="Calibri"/>
              <a:cs typeface="Calibri"/>
            </a:endParaRPr>
          </a:p>
          <a:p>
            <a:r>
              <a:rPr lang="en-US" b="1" dirty="0" err="1">
                <a:effectLst/>
              </a:rPr>
              <a:t>Colour</a:t>
            </a:r>
            <a:r>
              <a:rPr lang="en-US" b="1" dirty="0">
                <a:effectLst/>
              </a:rPr>
              <a:t>: </a:t>
            </a:r>
            <a:r>
              <a:rPr lang="en-US" dirty="0"/>
              <a:t>red </a:t>
            </a:r>
            <a:endParaRPr lang="en-GB" dirty="0"/>
          </a:p>
          <a:p>
            <a:r>
              <a:rPr lang="en-US" b="1" dirty="0"/>
              <a:t>Props: </a:t>
            </a:r>
            <a:r>
              <a:rPr lang="en-US" dirty="0" err="1"/>
              <a:t>Coloured</a:t>
            </a:r>
            <a:r>
              <a:rPr lang="en-US" dirty="0"/>
              <a:t> pens and pencils. A small bag of rocks or pebbles – one for each child.</a:t>
            </a:r>
            <a:endParaRPr lang="en-GB" dirty="0">
              <a:ea typeface="Calibri"/>
              <a:cs typeface="Calibri"/>
            </a:endParaRPr>
          </a:p>
          <a:p>
            <a:endParaRPr lang="en-US" dirty="0"/>
          </a:p>
          <a:p>
            <a:r>
              <a:rPr lang="en-US" b="1" dirty="0">
                <a:effectLst/>
              </a:rPr>
              <a:t>Song suggestions</a:t>
            </a:r>
            <a:endParaRPr lang="en-US" b="1" dirty="0">
              <a:ea typeface="Calibri"/>
              <a:cs typeface="Calibri"/>
            </a:endParaRPr>
          </a:p>
          <a:p>
            <a:r>
              <a:rPr lang="en-US" dirty="0"/>
              <a:t>Here in this place </a:t>
            </a:r>
            <a:r>
              <a:rPr lang="en-US" dirty="0">
                <a:effectLst/>
              </a:rPr>
              <a:t>(</a:t>
            </a:r>
            <a:r>
              <a:rPr lang="en-US" dirty="0"/>
              <a:t>475</a:t>
            </a:r>
            <a:r>
              <a:rPr lang="en-US" dirty="0">
                <a:effectLst/>
              </a:rPr>
              <a:t>, Laudate)</a:t>
            </a:r>
            <a:endParaRPr lang="en-US" dirty="0">
              <a:ea typeface="Calibri"/>
              <a:cs typeface="Calibri"/>
            </a:endParaRPr>
          </a:p>
          <a:p>
            <a:pPr>
              <a:defRPr/>
            </a:pPr>
            <a:endParaRPr lang="en-US" b="1" dirty="0">
              <a:ea typeface="Calibri"/>
              <a:cs typeface="Calibri"/>
            </a:endParaRPr>
          </a:p>
          <a:p>
            <a:pPr>
              <a:defRPr/>
            </a:pPr>
            <a:r>
              <a:rPr lang="en-US" b="1" dirty="0">
                <a:effectLst/>
              </a:rPr>
              <a:t>Welcome</a:t>
            </a:r>
            <a:endParaRPr lang="en-US" b="1" dirty="0">
              <a:ea typeface="Calibri"/>
              <a:cs typeface="Calibri"/>
            </a:endParaRPr>
          </a:p>
          <a:p>
            <a:pPr>
              <a:defRPr/>
            </a:pPr>
            <a:r>
              <a:rPr lang="en-US" dirty="0"/>
              <a:t>Today we hear how the disciple Simon </a:t>
            </a:r>
            <a:r>
              <a:rPr lang="en-US" err="1"/>
              <a:t>recognises</a:t>
            </a:r>
            <a:r>
              <a:rPr lang="en-US" dirty="0"/>
              <a:t> Jesus as the Son of God and how Jesus gives Simon a new name – Peter</a:t>
            </a:r>
            <a:r>
              <a:rPr lang="en-US" dirty="0">
                <a:effectLst/>
              </a:rPr>
              <a:t>. </a:t>
            </a:r>
            <a:r>
              <a:rPr lang="en-US" dirty="0"/>
              <a:t>Jesus tells Peter that he will build his church on him.</a:t>
            </a:r>
            <a:endParaRPr lang="en-US" dirty="0">
              <a:ea typeface="Calibri"/>
              <a:cs typeface="Calibri"/>
            </a:endParaRPr>
          </a:p>
          <a:p>
            <a:pPr>
              <a:defRPr/>
            </a:pPr>
            <a:endParaRPr lang="en-US" b="1" dirty="0">
              <a:ea typeface="Calibri"/>
              <a:cs typeface="Calibri"/>
            </a:endParaRPr>
          </a:p>
          <a:p>
            <a:pPr>
              <a:defRPr/>
            </a:pPr>
            <a:r>
              <a:rPr lang="en-US" dirty="0">
                <a:solidFill>
                  <a:srgbClr val="000000"/>
                </a:solidFill>
                <a:ea typeface="Calibri"/>
                <a:cs typeface="Calibri"/>
              </a:rPr>
              <a:t>Girl thinking</a:t>
            </a:r>
          </a:p>
          <a:p>
            <a:pPr>
              <a:defRPr/>
            </a:pPr>
            <a:r>
              <a:rPr lang="en-US" dirty="0">
                <a:solidFill>
                  <a:srgbClr val="000000"/>
                </a:solidFill>
                <a:ea typeface="Calibri"/>
                <a:cs typeface="Calibri"/>
              </a:rPr>
              <a:t>Photo credit: Stock image</a:t>
            </a:r>
            <a:endParaRPr lang="en-US" dirty="0">
              <a:solidFill>
                <a:srgbClr val="38383C"/>
              </a:solidFill>
              <a:ea typeface="Calibri"/>
              <a:cs typeface="Calibri"/>
            </a:endParaRPr>
          </a:p>
          <a:p>
            <a:pPr>
              <a:defRPr/>
            </a:pPr>
            <a:endParaRPr lang="en-US" dirty="0">
              <a:solidFill>
                <a:srgbClr val="000000"/>
              </a:solidFill>
              <a:ea typeface="Calibri"/>
              <a:cs typeface="Calibri"/>
            </a:endParaRPr>
          </a:p>
          <a:p>
            <a:pPr>
              <a:defRPr/>
            </a:pPr>
            <a:endParaRPr lang="en-US" b="1"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dirty="0"/>
          </a:p>
        </p:txBody>
      </p:sp>
    </p:spTree>
    <p:extLst>
      <p:ext uri="{BB962C8B-B14F-4D97-AF65-F5344CB8AC3E}">
        <p14:creationId xmlns:p14="http://schemas.microsoft.com/office/powerpoint/2010/main" val="61657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rPr>
              <a:t>Jubilee Pilgrims of Hope - St Mary's RC High School</a:t>
            </a:r>
            <a:endParaRPr lang="en-US" dirty="0">
              <a:solidFill>
                <a:srgbClr val="444444"/>
              </a:solidFill>
            </a:endParaRPr>
          </a:p>
          <a:p>
            <a:r>
              <a:rPr lang="en-US" dirty="0">
                <a:solidFill>
                  <a:srgbClr val="38383C"/>
                </a:solidFill>
              </a:rPr>
              <a:t>Photo credit: Vicky Ahmed</a:t>
            </a:r>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11</a:t>
            </a:fld>
            <a:endParaRPr lang="en-GB"/>
          </a:p>
        </p:txBody>
      </p:sp>
    </p:spTree>
    <p:extLst>
      <p:ext uri="{BB962C8B-B14F-4D97-AF65-F5344CB8AC3E}">
        <p14:creationId xmlns:p14="http://schemas.microsoft.com/office/powerpoint/2010/main" val="1186176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13</a:t>
            </a:fld>
            <a:endParaRPr lang="en-US"/>
          </a:p>
        </p:txBody>
      </p:sp>
    </p:spTree>
    <p:extLst>
      <p:ext uri="{BB962C8B-B14F-4D97-AF65-F5344CB8AC3E}">
        <p14:creationId xmlns:p14="http://schemas.microsoft.com/office/powerpoint/2010/main" val="2825538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ea typeface="Calibri"/>
                <a:cs typeface="Calibri"/>
              </a:rPr>
              <a:t>Young campaigners</a:t>
            </a:r>
          </a:p>
          <a:p>
            <a:r>
              <a:rPr lang="en-US" dirty="0">
                <a:ea typeface="Calibri"/>
                <a:cs typeface="Calibri"/>
              </a:rPr>
              <a:t>Photo credit: Annie </a:t>
            </a:r>
            <a:r>
              <a:rPr lang="en-US" dirty="0" err="1">
                <a:ea typeface="Calibri"/>
                <a:cs typeface="Calibri"/>
              </a:rPr>
              <a:t>Bungeroth</a:t>
            </a:r>
          </a:p>
        </p:txBody>
      </p:sp>
      <p:sp>
        <p:nvSpPr>
          <p:cNvPr id="4" name="Slide Number Placeholder 3"/>
          <p:cNvSpPr>
            <a:spLocks noGrp="1"/>
          </p:cNvSpPr>
          <p:nvPr>
            <p:ph type="sldNum" sz="quarter" idx="5"/>
          </p:nvPr>
        </p:nvSpPr>
        <p:spPr/>
        <p:txBody>
          <a:bodyPr/>
          <a:lstStyle/>
          <a:p>
            <a:fld id="{467C0A84-E356-4051-98B9-B29298D6E6F5}" type="slidenum">
              <a:rPr lang="en-GB" smtClean="0"/>
              <a:t>14</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Illustration: Jane Smith</a:t>
            </a:r>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15</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Illustration: Jane Smith</a:t>
            </a: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16</a:t>
            </a:fld>
            <a:endParaRPr lang="en-GB"/>
          </a:p>
        </p:txBody>
      </p:sp>
    </p:spTree>
    <p:extLst>
      <p:ext uri="{BB962C8B-B14F-4D97-AF65-F5344CB8AC3E}">
        <p14:creationId xmlns:p14="http://schemas.microsoft.com/office/powerpoint/2010/main" val="1640135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18</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at Our Lady Queen of Heaven Primary School</a:t>
            </a:r>
            <a:endParaRPr lang="en-US" dirty="0"/>
          </a:p>
          <a:p>
            <a:r>
              <a:rPr lang="en-GB" dirty="0"/>
              <a:t>Photo credit: Thom Flint</a:t>
            </a:r>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ea typeface="Calibri"/>
                <a:cs typeface="Calibri"/>
              </a:rPr>
              <a:t>Question mark</a:t>
            </a:r>
          </a:p>
          <a:p>
            <a:r>
              <a:rPr lang="en-GB" dirty="0">
                <a:ea typeface="Calibri"/>
                <a:cs typeface="Calibri"/>
              </a:rPr>
              <a:t>Photo credit: Stock image</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Fisherman James Pyne, Monrovia, Liberia</a:t>
            </a:r>
          </a:p>
          <a:p>
            <a:r>
              <a:rPr lang="en-US" dirty="0">
                <a:ea typeface="Calibri"/>
                <a:cs typeface="Calibri"/>
              </a:rPr>
              <a:t>Photo credit: Thom Flint</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Rock</a:t>
            </a:r>
          </a:p>
          <a:p>
            <a:r>
              <a:rPr lang="en-GB" dirty="0"/>
              <a:t>Photo credit: Stock image</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87012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Pope Leo XIV</a:t>
            </a:r>
            <a:endParaRPr lang="en-US" dirty="0">
              <a:ea typeface="Calibri"/>
              <a:cs typeface="Calibri"/>
            </a:endParaRPr>
          </a:p>
          <a:p>
            <a:r>
              <a:rPr lang="en-US" dirty="0"/>
              <a:t>Photo credit: </a:t>
            </a:r>
            <a:r>
              <a:rPr lang="en-US" dirty="0">
                <a:solidFill>
                  <a:srgbClr val="38383C"/>
                </a:solidFill>
              </a:rPr>
              <a:t>© Mazur/cbcew.org.uk</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Local market, Marsabit, Kenya</a:t>
            </a:r>
          </a:p>
          <a:p>
            <a:r>
              <a:rPr lang="en-US" dirty="0">
                <a:ea typeface="Calibri"/>
                <a:cs typeface="Calibri"/>
              </a:rPr>
              <a:t>Photo credit: Louise Norton</a:t>
            </a: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rPr>
              <a:t>Jubilee Pilgrims of Hope - St Mary's RC High School</a:t>
            </a:r>
            <a:endParaRPr lang="en-US" dirty="0"/>
          </a:p>
          <a:p>
            <a:r>
              <a:rPr lang="en-US" dirty="0">
                <a:solidFill>
                  <a:srgbClr val="38383C"/>
                </a:solidFill>
              </a:rPr>
              <a:t>Photo credit: Vicky Ahmed</a:t>
            </a:r>
            <a:endParaRPr lang="en-US" dirty="0">
              <a:solidFill>
                <a:srgbClr val="38383C"/>
              </a:solidFill>
              <a:ea typeface="Calibri"/>
              <a:cs typeface="Calibri"/>
            </a:endParaRPr>
          </a:p>
          <a:p>
            <a:endParaRPr lang="en-US" b="1" dirty="0">
              <a:solidFill>
                <a:srgbClr val="38383C"/>
              </a:solidFill>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2234219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cafod.org.uk/jubilee-schools" TargetMode="External"/><Relationship Id="rId2" Type="http://schemas.openxmlformats.org/officeDocument/2006/relationships/hyperlink" Target="https://cafod.org.uk/jubilee-schools/jubilee-pledge" TargetMode="Externa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C719EA-E584-C84C-A030-1119C7870560}"/>
              </a:ext>
            </a:extLst>
          </p:cNvPr>
          <p:cNvGrpSpPr/>
          <p:nvPr/>
        </p:nvGrpSpPr>
        <p:grpSpPr>
          <a:xfrm>
            <a:off x="313436" y="6030646"/>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Century Gothic"/>
                  <a:ea typeface="Verdana"/>
                  <a:cs typeface="Arial"/>
                </a:rPr>
                <a:t>Gather</a:t>
              </a:r>
              <a:endParaRPr kumimoji="0" lang="en-GB" altLang="en-US" sz="2800" b="1" i="0" u="none" strike="noStrike" kern="0" cap="none" spc="0" normalizeH="0" baseline="0" noProof="0" dirty="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sp>
        <p:nvSpPr>
          <p:cNvPr id="4" name="Subtitle 2">
            <a:extLst>
              <a:ext uri="{FF2B5EF4-FFF2-40B4-BE49-F238E27FC236}">
                <a16:creationId xmlns:a16="http://schemas.microsoft.com/office/drawing/2014/main" id="{9969988A-DAD8-9A4A-9AC4-2561F3723218}"/>
              </a:ext>
            </a:extLst>
          </p:cNvPr>
          <p:cNvSpPr txBox="1">
            <a:spLocks/>
          </p:cNvSpPr>
          <p:nvPr/>
        </p:nvSpPr>
        <p:spPr>
          <a:xfrm>
            <a:off x="504262" y="2056082"/>
            <a:ext cx="5112573" cy="184934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dirty="0">
              <a:solidFill>
                <a:schemeClr val="tx1"/>
              </a:solidFill>
              <a:latin typeface="Century Gothic" panose="020B0502020202020204" pitchFamily="34" charset="0"/>
            </a:endParaRPr>
          </a:p>
        </p:txBody>
      </p:sp>
      <p:sp>
        <p:nvSpPr>
          <p:cNvPr id="10" name="Subtitle 2">
            <a:extLst>
              <a:ext uri="{FF2B5EF4-FFF2-40B4-BE49-F238E27FC236}">
                <a16:creationId xmlns:a16="http://schemas.microsoft.com/office/drawing/2014/main" id="{48469EA3-C1FB-46AC-849A-3346F98B592B}"/>
              </a:ext>
            </a:extLst>
          </p:cNvPr>
          <p:cNvSpPr txBox="1">
            <a:spLocks/>
          </p:cNvSpPr>
          <p:nvPr/>
        </p:nvSpPr>
        <p:spPr>
          <a:xfrm>
            <a:off x="508535" y="2368904"/>
            <a:ext cx="4155182" cy="307091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GB" sz="3200" dirty="0">
                <a:solidFill>
                  <a:schemeClr val="tx1"/>
                </a:solidFill>
                <a:latin typeface="Century Gothic"/>
                <a:cs typeface="Times New Roman"/>
              </a:rPr>
              <a:t>Can you be strong in your faith and show others what you believe?</a:t>
            </a:r>
            <a:endParaRPr lang="en-US" dirty="0">
              <a:solidFill>
                <a:schemeClr val="tx1"/>
              </a:solidFill>
            </a:endParaRPr>
          </a:p>
          <a:p>
            <a:pPr marL="0" indent="0">
              <a:buNone/>
            </a:pPr>
            <a:endParaRPr lang="en-US" sz="4000" dirty="0">
              <a:solidFill>
                <a:schemeClr val="tx1"/>
              </a:solidFill>
              <a:latin typeface="Century Gothic"/>
            </a:endParaRPr>
          </a:p>
        </p:txBody>
      </p:sp>
      <p:pic>
        <p:nvPicPr>
          <p:cNvPr id="3" name="Picture 2" descr="A group of people holding a banner&#10;&#10;AI-generated content may be incorrect.">
            <a:extLst>
              <a:ext uri="{FF2B5EF4-FFF2-40B4-BE49-F238E27FC236}">
                <a16:creationId xmlns:a16="http://schemas.microsoft.com/office/drawing/2014/main" id="{6B96133D-DC60-2BEE-A4E8-E0FF2C753A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3747" y="1418177"/>
            <a:ext cx="7202877" cy="4801918"/>
          </a:xfrm>
          <a:prstGeom prst="rect">
            <a:avLst/>
          </a:prstGeom>
        </p:spPr>
      </p:pic>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girls holding a banner in a park&#10;&#10;AI-generated content may be incorrect.">
            <a:extLst>
              <a:ext uri="{FF2B5EF4-FFF2-40B4-BE49-F238E27FC236}">
                <a16:creationId xmlns:a16="http://schemas.microsoft.com/office/drawing/2014/main" id="{07BC9DEB-F711-5594-E3D3-4F76FD2BD88E}"/>
              </a:ext>
            </a:extLst>
          </p:cNvPr>
          <p:cNvPicPr>
            <a:picLocks noChangeAspect="1"/>
          </p:cNvPicPr>
          <p:nvPr/>
        </p:nvPicPr>
        <p:blipFill>
          <a:blip r:embed="rId3"/>
          <a:stretch>
            <a:fillRect/>
          </a:stretch>
        </p:blipFill>
        <p:spPr>
          <a:xfrm>
            <a:off x="4291446" y="1174606"/>
            <a:ext cx="7599218" cy="5062970"/>
          </a:xfrm>
          <a:prstGeom prst="rect">
            <a:avLst/>
          </a:prstGeom>
        </p:spPr>
      </p:pic>
      <p:sp>
        <p:nvSpPr>
          <p:cNvPr id="5" name="TextBox 4">
            <a:extLst>
              <a:ext uri="{FF2B5EF4-FFF2-40B4-BE49-F238E27FC236}">
                <a16:creationId xmlns:a16="http://schemas.microsoft.com/office/drawing/2014/main" id="{B4307E97-9C4B-73CE-D2D6-AB073B06F0E9}"/>
              </a:ext>
            </a:extLst>
          </p:cNvPr>
          <p:cNvSpPr txBox="1"/>
          <p:nvPr/>
        </p:nvSpPr>
        <p:spPr>
          <a:xfrm>
            <a:off x="298239" y="1178462"/>
            <a:ext cx="399180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Arial"/>
              </a:rPr>
              <a:t>In the sunshine, they took part in the Big Lent Walk, raising money for CAFOD to help their brothers and sisters in need around the world. </a:t>
            </a:r>
          </a:p>
          <a:p>
            <a:endParaRPr lang="en-US" sz="2400" dirty="0">
              <a:latin typeface="Century Gothic"/>
              <a:cs typeface="Arial"/>
            </a:endParaRPr>
          </a:p>
          <a:p>
            <a:r>
              <a:rPr lang="en-US" sz="2400" dirty="0">
                <a:latin typeface="Century Gothic"/>
                <a:cs typeface="Arial"/>
              </a:rPr>
              <a:t>Proudly holding their banners, the pupils celebrated their faith and showed their community they believe in helping others. </a:t>
            </a:r>
          </a:p>
        </p:txBody>
      </p:sp>
    </p:spTree>
    <p:extLst>
      <p:ext uri="{BB962C8B-B14F-4D97-AF65-F5344CB8AC3E}">
        <p14:creationId xmlns:p14="http://schemas.microsoft.com/office/powerpoint/2010/main" val="2568595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dirty="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670143" y="1619933"/>
            <a:ext cx="10910030" cy="1815882"/>
          </a:xfrm>
          <a:prstGeom prst="rect">
            <a:avLst/>
          </a:prstGeom>
          <a:noFill/>
        </p:spPr>
        <p:txBody>
          <a:bodyPr wrap="square" lIns="91440" tIns="45720" rIns="91440" bIns="45720" rtlCol="0" anchor="t">
            <a:spAutoFit/>
          </a:bodyPr>
          <a:lstStyle/>
          <a:p>
            <a:r>
              <a:rPr lang="en-GB" sz="2800" dirty="0">
                <a:solidFill>
                  <a:schemeClr val="bg1"/>
                </a:solidFill>
                <a:effectLst/>
                <a:latin typeface="Century Gothic"/>
                <a:ea typeface="Calibri"/>
                <a:cs typeface="Times New Roman"/>
              </a:rPr>
              <a:t>We pray for </a:t>
            </a:r>
            <a:r>
              <a:rPr lang="en-GB" sz="2800" dirty="0">
                <a:solidFill>
                  <a:schemeClr val="bg1"/>
                </a:solidFill>
                <a:latin typeface="Century Gothic"/>
                <a:ea typeface="Calibri"/>
                <a:cs typeface="Times New Roman"/>
              </a:rPr>
              <a:t>our new pope, Leo XIV. May he and all who serve the Church find strength in God to continue their work</a:t>
            </a:r>
            <a:r>
              <a:rPr lang="en-GB" sz="2800" dirty="0">
                <a:solidFill>
                  <a:schemeClr val="bg1"/>
                </a:solidFill>
                <a:effectLst/>
                <a:latin typeface="Century Gothic"/>
                <a:ea typeface="Calibri"/>
                <a:cs typeface="Times New Roman"/>
              </a:rPr>
              <a:t>. </a:t>
            </a:r>
            <a:endParaRPr lang="en-US">
              <a:solidFill>
                <a:schemeClr val="bg1"/>
              </a:solidFill>
              <a:latin typeface="Century Gothic"/>
              <a:ea typeface="Calibri"/>
              <a:cs typeface="Times New Roman"/>
            </a:endParaRPr>
          </a:p>
          <a:p>
            <a:r>
              <a:rPr lang="en-GB" sz="2800" dirty="0">
                <a:solidFill>
                  <a:schemeClr val="bg1"/>
                </a:solidFill>
                <a:effectLst/>
                <a:latin typeface="Century Gothic"/>
                <a:ea typeface="Calibri"/>
                <a:cs typeface="Times New Roman"/>
              </a:rPr>
              <a:t>Lord in your mercy…</a:t>
            </a:r>
            <a:endParaRPr lang="en-US">
              <a:solidFill>
                <a:schemeClr val="bg1"/>
              </a:solidFill>
              <a:latin typeface="Century Gothic"/>
            </a:endParaRPr>
          </a:p>
          <a:p>
            <a:endParaRPr lang="en-GB" sz="2800" dirty="0">
              <a:solidFill>
                <a:schemeClr val="bg1"/>
              </a:solidFill>
              <a:latin typeface="Century Gothic"/>
              <a:ea typeface="Calibri"/>
              <a:cs typeface="Times New Roman"/>
            </a:endParaRP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6377" y="3428649"/>
            <a:ext cx="2374900" cy="2997200"/>
          </a:xfrm>
          <a:prstGeom prst="rect">
            <a:avLst/>
          </a:prstGeom>
        </p:spPr>
      </p:pic>
      <p:sp>
        <p:nvSpPr>
          <p:cNvPr id="4" name="TextBox 3">
            <a:extLst>
              <a:ext uri="{FF2B5EF4-FFF2-40B4-BE49-F238E27FC236}">
                <a16:creationId xmlns:a16="http://schemas.microsoft.com/office/drawing/2014/main" id="{540D993E-6F7F-4AE1-D87B-90523BD82023}"/>
              </a:ext>
            </a:extLst>
          </p:cNvPr>
          <p:cNvSpPr txBox="1"/>
          <p:nvPr/>
        </p:nvSpPr>
        <p:spPr>
          <a:xfrm>
            <a:off x="3574318" y="3801335"/>
            <a:ext cx="817496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chemeClr val="bg1"/>
                </a:solidFill>
                <a:latin typeface="Century Gothic"/>
                <a:cs typeface="Times New Roman"/>
              </a:rPr>
              <a:t>We pray for our parish, family and friends: that we may be inspired by Simon Peter’s example of faith and service to speak up for what we believe and share our faith by our actions. Lord in your mercy…</a:t>
            </a:r>
            <a:endParaRPr lang="en-US" dirty="0">
              <a:solidFill>
                <a:schemeClr val="bg1"/>
              </a:solidFill>
              <a:latin typeface="Century Gothic"/>
            </a:endParaRPr>
          </a:p>
        </p:txBody>
      </p:sp>
    </p:spTree>
    <p:extLst>
      <p:ext uri="{BB962C8B-B14F-4D97-AF65-F5344CB8AC3E}">
        <p14:creationId xmlns:p14="http://schemas.microsoft.com/office/powerpoint/2010/main" val="1053679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364972" y="1496009"/>
            <a:ext cx="11462056" cy="523220"/>
          </a:xfrm>
          <a:prstGeom prst="rect">
            <a:avLst/>
          </a:prstGeom>
          <a:noFill/>
        </p:spPr>
        <p:txBody>
          <a:bodyPr wrap="square" lIns="91440" tIns="45720" rIns="91440" bIns="45720" anchor="t">
            <a:spAutoFit/>
          </a:bodyPr>
          <a:lstStyle/>
          <a:p>
            <a:pPr fontAlgn="base"/>
            <a:endParaRPr lang="en-GB" sz="2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9132" y="3434138"/>
            <a:ext cx="2513795" cy="3172490"/>
          </a:xfrm>
          <a:prstGeom prst="rect">
            <a:avLst/>
          </a:prstGeom>
        </p:spPr>
      </p:pic>
      <p:sp>
        <p:nvSpPr>
          <p:cNvPr id="8" name="TextBox 7">
            <a:extLst>
              <a:ext uri="{FF2B5EF4-FFF2-40B4-BE49-F238E27FC236}">
                <a16:creationId xmlns:a16="http://schemas.microsoft.com/office/drawing/2014/main" id="{15BD7F77-76DA-44B6-9AE2-DD0A91A749FE}"/>
              </a:ext>
            </a:extLst>
          </p:cNvPr>
          <p:cNvSpPr txBox="1"/>
          <p:nvPr/>
        </p:nvSpPr>
        <p:spPr>
          <a:xfrm>
            <a:off x="527497" y="1717786"/>
            <a:ext cx="11306145" cy="1815882"/>
          </a:xfrm>
          <a:prstGeom prst="rect">
            <a:avLst/>
          </a:prstGeom>
          <a:noFill/>
        </p:spPr>
        <p:txBody>
          <a:bodyPr wrap="square" lIns="91440" tIns="45720" rIns="91440" bIns="45720" anchor="t">
            <a:spAutoFit/>
          </a:bodyPr>
          <a:lstStyle/>
          <a:p>
            <a:r>
              <a:rPr lang="en-GB" sz="2800" dirty="0">
                <a:solidFill>
                  <a:schemeClr val="bg1"/>
                </a:solidFill>
                <a:latin typeface="Century Gothic"/>
                <a:cs typeface="Times New Roman"/>
              </a:rPr>
              <a:t>In this Jubilee Year, we pray that we may be signs of hope in our world through all that we do and how we treat one another. Lord, in your mercy…</a:t>
            </a:r>
            <a:endParaRPr lang="en-US" dirty="0">
              <a:solidFill>
                <a:schemeClr val="bg1"/>
              </a:solidFill>
              <a:latin typeface="Century Gothic"/>
            </a:endParaRPr>
          </a:p>
          <a:p>
            <a:endParaRPr lang="en-GB" sz="2800" dirty="0">
              <a:solidFill>
                <a:schemeClr val="bg1"/>
              </a:solidFill>
              <a:latin typeface="Century Gothic"/>
              <a:cs typeface="Times New Roman"/>
            </a:endParaRPr>
          </a:p>
        </p:txBody>
      </p:sp>
      <p:sp>
        <p:nvSpPr>
          <p:cNvPr id="2" name="TextBox 1">
            <a:extLst>
              <a:ext uri="{FF2B5EF4-FFF2-40B4-BE49-F238E27FC236}">
                <a16:creationId xmlns:a16="http://schemas.microsoft.com/office/drawing/2014/main" id="{E7A54B81-EA68-8D37-5D3B-84FD83FFF260}"/>
              </a:ext>
            </a:extLst>
          </p:cNvPr>
          <p:cNvSpPr txBox="1"/>
          <p:nvPr/>
        </p:nvSpPr>
        <p:spPr>
          <a:xfrm>
            <a:off x="3765910" y="3680604"/>
            <a:ext cx="801345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cs typeface="Times New Roman"/>
              </a:rPr>
              <a:t>Christ Jesus, may our hearts be filled with joy as we </a:t>
            </a:r>
            <a:r>
              <a:rPr lang="en-US" sz="2800" err="1">
                <a:solidFill>
                  <a:schemeClr val="bg1"/>
                </a:solidFill>
                <a:latin typeface="Century Gothic"/>
                <a:cs typeface="Times New Roman"/>
              </a:rPr>
              <a:t>honour</a:t>
            </a:r>
            <a:r>
              <a:rPr lang="en-US" sz="2800" dirty="0">
                <a:solidFill>
                  <a:schemeClr val="bg1"/>
                </a:solidFill>
                <a:latin typeface="Century Gothic"/>
                <a:cs typeface="Times New Roman"/>
              </a:rPr>
              <a:t> Simon Peter, our leader and rock in the faith. May we be inspired to be like him, serving others both here and around the world and speaking up for what we believe. Amen.</a:t>
            </a:r>
            <a:endParaRPr lang="en-US" dirty="0">
              <a:solidFill>
                <a:schemeClr val="bg1"/>
              </a:solidFill>
              <a:latin typeface="Century Gothic"/>
            </a:endParaRPr>
          </a:p>
        </p:txBody>
      </p:sp>
    </p:spTree>
    <p:extLst>
      <p:ext uri="{BB962C8B-B14F-4D97-AF65-F5344CB8AC3E}">
        <p14:creationId xmlns:p14="http://schemas.microsoft.com/office/powerpoint/2010/main" val="3015573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870494" y="2023428"/>
            <a:ext cx="3699316" cy="3767460"/>
          </a:xfrm>
        </p:spPr>
        <p:txBody>
          <a:bodyPr vert="horz" lIns="91440" tIns="45720" rIns="91440" bIns="45720" rtlCol="0" anchor="t">
            <a:noAutofit/>
          </a:bodyPr>
          <a:lstStyle/>
          <a:p>
            <a:pPr marL="0" indent="0">
              <a:lnSpc>
                <a:spcPct val="120000"/>
              </a:lnSpc>
              <a:buNone/>
            </a:pPr>
            <a:r>
              <a:rPr lang="en-US" sz="2400" dirty="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dirty="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3200" i="1" dirty="0">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572643" y="5795314"/>
            <a:ext cx="1824434" cy="729895"/>
            <a:chOff x="318457" y="5627837"/>
            <a:chExt cx="182443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1051891" cy="523220"/>
            </a:xfrm>
            <a:prstGeom prst="rect">
              <a:avLst/>
            </a:prstGeom>
          </p:spPr>
          <p:txBody>
            <a:bodyPr wrap="none" lIns="91440" tIns="45720" rIns="91440" bIns="45720" anchor="t">
              <a:spAutoFit/>
            </a:bodyPr>
            <a:lstStyle/>
            <a:p>
              <a:r>
                <a:rPr lang="en-GB" sz="2800" b="1" i="1" dirty="0">
                  <a:solidFill>
                    <a:srgbClr val="008DAE"/>
                  </a:solidFill>
                  <a:latin typeface="Century Gothic"/>
                  <a:ea typeface="Verdana"/>
                  <a:cs typeface="Arial"/>
                </a:rPr>
                <a:t>Send</a:t>
              </a:r>
              <a:endParaRPr lang="en-GB" sz="2800" b="1" i="1" dirty="0">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525837" y="2168932"/>
            <a:ext cx="471922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Century Gothic"/>
                <a:cs typeface="Times New Roman"/>
              </a:rPr>
              <a:t>Can you be strong in your faith, speaking up for what you believe in, like Simon Peter, </a:t>
            </a:r>
            <a:endParaRPr lang="en-US" sz="3200" dirty="0">
              <a:latin typeface="Century Gothic"/>
              <a:cs typeface="Times New Roman"/>
            </a:endParaRPr>
          </a:p>
          <a:p>
            <a:r>
              <a:rPr lang="en-GB" sz="3200" dirty="0">
                <a:latin typeface="Century Gothic"/>
                <a:cs typeface="Times New Roman"/>
              </a:rPr>
              <a:t>this week?</a:t>
            </a:r>
            <a:endParaRPr lang="en-US" sz="3200">
              <a:latin typeface="Century Gothic"/>
              <a:cs typeface="Times New Roman"/>
            </a:endParaRPr>
          </a:p>
          <a:p>
            <a:endParaRPr lang="en-US" sz="3200">
              <a:latin typeface="Century Gothic"/>
              <a:cs typeface="Times New Roman"/>
            </a:endParaRPr>
          </a:p>
          <a:p>
            <a:endParaRPr lang="en-GB" sz="3200" dirty="0">
              <a:latin typeface="Century Gothic"/>
              <a:cs typeface="Times New Roman"/>
            </a:endParaRPr>
          </a:p>
          <a:p>
            <a:endParaRPr lang="en-GB" sz="3200" dirty="0">
              <a:latin typeface="Century Gothic"/>
              <a:cs typeface="Times New Roman"/>
            </a:endParaRPr>
          </a:p>
          <a:p>
            <a:endParaRPr lang="en-GB" sz="3200" dirty="0">
              <a:latin typeface="Times New Roman"/>
              <a:cs typeface="Times New Roman"/>
            </a:endParaRPr>
          </a:p>
        </p:txBody>
      </p:sp>
      <p:pic>
        <p:nvPicPr>
          <p:cNvPr id="2" name="Picture 1" descr="A group of people holding up a sign&#10;&#10;AI-generated content may be incorrect.">
            <a:extLst>
              <a:ext uri="{FF2B5EF4-FFF2-40B4-BE49-F238E27FC236}">
                <a16:creationId xmlns:a16="http://schemas.microsoft.com/office/drawing/2014/main" id="{AC3503D2-75DA-FF21-C8A1-4C0D02348568}"/>
              </a:ext>
            </a:extLst>
          </p:cNvPr>
          <p:cNvPicPr>
            <a:picLocks noChangeAspect="1"/>
          </p:cNvPicPr>
          <p:nvPr/>
        </p:nvPicPr>
        <p:blipFill>
          <a:blip r:embed="rId5"/>
          <a:stretch>
            <a:fillRect/>
          </a:stretch>
        </p:blipFill>
        <p:spPr>
          <a:xfrm>
            <a:off x="5243898" y="1417609"/>
            <a:ext cx="7094147" cy="4896930"/>
          </a:xfrm>
          <a:prstGeom prst="rect">
            <a:avLst/>
          </a:prstGeom>
        </p:spPr>
      </p:pic>
    </p:spTree>
    <p:extLst>
      <p:ext uri="{BB962C8B-B14F-4D97-AF65-F5344CB8AC3E}">
        <p14:creationId xmlns:p14="http://schemas.microsoft.com/office/powerpoint/2010/main" val="2809459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354118" y="955556"/>
            <a:ext cx="8099762" cy="4031873"/>
          </a:xfrm>
          <a:prstGeom prst="rect">
            <a:avLst/>
          </a:prstGeom>
          <a:noFill/>
        </p:spPr>
        <p:txBody>
          <a:bodyPr wrap="square" lIns="91440" tIns="45720" rIns="91440" bIns="45720" anchor="t">
            <a:spAutoFit/>
          </a:bodyPr>
          <a:lstStyle/>
          <a:p>
            <a:r>
              <a:rPr lang="en-GB" sz="1600" b="1" dirty="0">
                <a:latin typeface="Century Gothic"/>
              </a:rPr>
              <a:t>Activity suggestions</a:t>
            </a:r>
          </a:p>
          <a:p>
            <a:endParaRPr lang="en-GB" sz="1600" dirty="0">
              <a:latin typeface="Century Gothic"/>
              <a:cs typeface="Times New Roman"/>
            </a:endParaRPr>
          </a:p>
          <a:p>
            <a:r>
              <a:rPr lang="en-GB" sz="1600" dirty="0">
                <a:effectLst/>
                <a:latin typeface="Century Gothic"/>
                <a:ea typeface="Times New Roman" panose="02020603050405020304" pitchFamily="18" charset="0"/>
                <a:cs typeface="Times New Roman"/>
              </a:rPr>
              <a:t>Invite the children to </a:t>
            </a:r>
            <a:r>
              <a:rPr lang="en-GB" sz="1600" dirty="0">
                <a:latin typeface="Century Gothic"/>
                <a:ea typeface="Times New Roman" panose="02020603050405020304" pitchFamily="18" charset="0"/>
                <a:cs typeface="Times New Roman"/>
              </a:rPr>
              <a:t>colour </a:t>
            </a:r>
            <a:r>
              <a:rPr lang="en-GB" sz="1600" dirty="0">
                <a:effectLst/>
                <a:latin typeface="Century Gothic"/>
                <a:ea typeface="Times New Roman" panose="02020603050405020304" pitchFamily="18" charset="0"/>
                <a:cs typeface="Times New Roman"/>
              </a:rPr>
              <a:t>in the accompanying </a:t>
            </a:r>
            <a:r>
              <a:rPr lang="en-GB" sz="1600" dirty="0">
                <a:latin typeface="Century Gothic"/>
                <a:ea typeface="Times New Roman" panose="02020603050405020304" pitchFamily="18" charset="0"/>
                <a:cs typeface="Times New Roman"/>
              </a:rPr>
              <a:t>illustration of a rock and to write or draw on it how they will live out their faith this week.</a:t>
            </a:r>
            <a:endParaRPr lang="en-GB" sz="1600">
              <a:latin typeface="Century Gothic"/>
            </a:endParaRPr>
          </a:p>
          <a:p>
            <a:endParaRPr lang="en-GB" sz="1600" dirty="0">
              <a:latin typeface="Century Gothic"/>
              <a:ea typeface="Times New Roman" panose="02020603050405020304" pitchFamily="18" charset="0"/>
              <a:cs typeface="Times New Roman"/>
            </a:endParaRPr>
          </a:p>
          <a:p>
            <a:r>
              <a:rPr lang="en-GB" sz="1600" dirty="0">
                <a:latin typeface="Century Gothic"/>
                <a:ea typeface="Times New Roman" panose="02020603050405020304" pitchFamily="18" charset="0"/>
                <a:cs typeface="Times New Roman"/>
              </a:rPr>
              <a:t>Invite the children to choose a rock or pebble from the bag and to use it as a prayer tool when they are at home during the week. Encourage them to hold it as they pray and to think about all they have heard and thought about today, and how they can follow Simon Peter’s example of faith and service to others.</a:t>
            </a:r>
            <a:endParaRPr lang="en-GB" sz="1600">
              <a:latin typeface="Century Gothic"/>
            </a:endParaRPr>
          </a:p>
          <a:p>
            <a:endParaRPr lang="en-GB" sz="1600" dirty="0">
              <a:latin typeface="Century Gothic"/>
              <a:ea typeface="Times New Roman" panose="02020603050405020304" pitchFamily="18" charset="0"/>
              <a:cs typeface="Times New Roman"/>
            </a:endParaRPr>
          </a:p>
          <a:p>
            <a:r>
              <a:rPr lang="en-GB" sz="1600" dirty="0">
                <a:latin typeface="Century Gothic"/>
                <a:ea typeface="Times New Roman" panose="02020603050405020304" pitchFamily="18" charset="0"/>
                <a:cs typeface="Times New Roman"/>
              </a:rPr>
              <a:t>Encourage the children to speak up for something they believe in. For example, in the Jubilee Year, people across the world are uniting in solidarity to demand action on the global debt crisis. This is because around the world many countries are spending more on debt repayments than on health, education and tackling the climate crisis. Find out more and discover resources to help the children get involved at: cafod.org.uk/jubilee-schools and click on “Ways to take action.”</a:t>
            </a:r>
          </a:p>
        </p:txBody>
      </p:sp>
      <p:pic>
        <p:nvPicPr>
          <p:cNvPr id="2" name="Picture 1" descr="A black and white drawing of a person standing next to a large rock&#10;&#10;AI-generated content may be incorrect.">
            <a:extLst>
              <a:ext uri="{FF2B5EF4-FFF2-40B4-BE49-F238E27FC236}">
                <a16:creationId xmlns:a16="http://schemas.microsoft.com/office/drawing/2014/main" id="{1A04EBEA-D1A1-E922-C3C1-0B54F52C7C31}"/>
              </a:ext>
            </a:extLst>
          </p:cNvPr>
          <p:cNvPicPr>
            <a:picLocks noChangeAspect="1"/>
          </p:cNvPicPr>
          <p:nvPr/>
        </p:nvPicPr>
        <p:blipFill>
          <a:blip r:embed="rId3"/>
          <a:stretch>
            <a:fillRect/>
          </a:stretch>
        </p:blipFill>
        <p:spPr>
          <a:xfrm>
            <a:off x="8656629" y="1086787"/>
            <a:ext cx="3373167" cy="2360954"/>
          </a:xfrm>
          <a:prstGeom prst="rect">
            <a:avLst/>
          </a:prstGeom>
        </p:spPr>
      </p:pic>
      <p:sp>
        <p:nvSpPr>
          <p:cNvPr id="4" name="TextBox 3">
            <a:extLst>
              <a:ext uri="{FF2B5EF4-FFF2-40B4-BE49-F238E27FC236}">
                <a16:creationId xmlns:a16="http://schemas.microsoft.com/office/drawing/2014/main" id="{ADAAACAB-E985-61D5-3429-018579ECBA1F}"/>
              </a:ext>
            </a:extLst>
          </p:cNvPr>
          <p:cNvSpPr txBox="1"/>
          <p:nvPr/>
        </p:nvSpPr>
        <p:spPr>
          <a:xfrm>
            <a:off x="350097" y="4837572"/>
            <a:ext cx="11674839"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entury Gothic"/>
            </a:endParaRPr>
          </a:p>
          <a:p>
            <a:r>
              <a:rPr lang="en-GB" sz="1600" dirty="0">
                <a:latin typeface="Century Gothic"/>
              </a:rPr>
              <a:t>The name Peter means “rock”. Spend some time with the children exploring what their names mean. Does it reflect how they live their lives?</a:t>
            </a:r>
            <a:endParaRPr lang="en-GB"/>
          </a:p>
          <a:p>
            <a:endParaRPr lang="en-GB" sz="1600" dirty="0">
              <a:latin typeface="Century Gothic"/>
            </a:endParaRPr>
          </a:p>
          <a:p>
            <a:r>
              <a:rPr lang="en-GB" sz="1600" dirty="0">
                <a:latin typeface="Century Gothic"/>
              </a:rPr>
              <a:t>Remind the children to tell the people that they live with all that they have heard and thought about in the liturgy today. Encourage them to speak out for what they believe in and to show their faith through their actions.</a:t>
            </a:r>
          </a:p>
          <a:p>
            <a:pPr algn="l"/>
            <a:endParaRPr lang="en-US" dirty="0">
              <a:cs typeface="Arial"/>
            </a:endParaRPr>
          </a:p>
        </p:txBody>
      </p:sp>
    </p:spTree>
    <p:extLst>
      <p:ext uri="{BB962C8B-B14F-4D97-AF65-F5344CB8AC3E}">
        <p14:creationId xmlns:p14="http://schemas.microsoft.com/office/powerpoint/2010/main" val="2384125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drawing of a person standing next to a large rock&#10;&#10;AI-generated content may be incorrect.">
            <a:extLst>
              <a:ext uri="{FF2B5EF4-FFF2-40B4-BE49-F238E27FC236}">
                <a16:creationId xmlns:a16="http://schemas.microsoft.com/office/drawing/2014/main" id="{4F6448F1-3CF3-A876-2DF6-8C34CD276F12}"/>
              </a:ext>
            </a:extLst>
          </p:cNvPr>
          <p:cNvPicPr>
            <a:picLocks noChangeAspect="1"/>
          </p:cNvPicPr>
          <p:nvPr/>
        </p:nvPicPr>
        <p:blipFill>
          <a:blip r:embed="rId3"/>
          <a:stretch>
            <a:fillRect/>
          </a:stretch>
        </p:blipFill>
        <p:spPr>
          <a:xfrm>
            <a:off x="2044019" y="931804"/>
            <a:ext cx="8100150" cy="5744750"/>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3A8ED9-1869-E6E9-AF4D-A87A390B16F1}"/>
              </a:ext>
            </a:extLst>
          </p:cNvPr>
          <p:cNvSpPr>
            <a:spLocks noGrp="1"/>
          </p:cNvSpPr>
          <p:nvPr>
            <p:ph idx="1"/>
          </p:nvPr>
        </p:nvSpPr>
        <p:spPr>
          <a:xfrm>
            <a:off x="307584" y="991912"/>
            <a:ext cx="8111630" cy="6894195"/>
          </a:xfrm>
        </p:spPr>
        <p:txBody>
          <a:bodyPr vert="horz" wrap="square" lIns="91440" tIns="45720" rIns="91440" bIns="45720" rtlCol="0" anchor="t">
            <a:spAutoFit/>
          </a:bodyPr>
          <a:lstStyle/>
          <a:p>
            <a:pPr marL="0" indent="0">
              <a:spcBef>
                <a:spcPts val="0"/>
              </a:spcBef>
              <a:spcAft>
                <a:spcPts val="0"/>
              </a:spcAft>
              <a:buNone/>
            </a:pPr>
            <a:r>
              <a:rPr lang="en-GB" sz="2200" b="1" dirty="0">
                <a:solidFill>
                  <a:srgbClr val="000000"/>
                </a:solidFill>
                <a:latin typeface="Century Gothic"/>
                <a:cs typeface="Arial" panose="020B0604020202020204"/>
              </a:rPr>
              <a:t>Planning your Jubilee Pledge?</a:t>
            </a:r>
            <a:endParaRPr lang="en-US" sz="2200" dirty="0">
              <a:solidFill>
                <a:srgbClr val="000000"/>
              </a:solidFill>
              <a:latin typeface="Century Gothic"/>
              <a:cs typeface="Arial" panose="020B0604020202020204"/>
            </a:endParaRPr>
          </a:p>
          <a:p>
            <a:pPr marL="0" indent="0">
              <a:spcBef>
                <a:spcPts val="0"/>
              </a:spcBef>
              <a:spcAft>
                <a:spcPts val="0"/>
              </a:spcAft>
              <a:buNone/>
            </a:pPr>
            <a:endParaRPr lang="en-GB" sz="2400" b="1" dirty="0">
              <a:solidFill>
                <a:srgbClr val="000000"/>
              </a:solidFill>
              <a:latin typeface="Century Gothic"/>
              <a:cs typeface="Arial" panose="020B0604020202020204"/>
            </a:endParaRPr>
          </a:p>
          <a:p>
            <a:pPr marL="0" indent="0">
              <a:spcBef>
                <a:spcPts val="0"/>
              </a:spcBef>
              <a:spcAft>
                <a:spcPts val="0"/>
              </a:spcAft>
              <a:buNone/>
            </a:pPr>
            <a:r>
              <a:rPr lang="en-GB" sz="1800" dirty="0">
                <a:solidFill>
                  <a:srgbClr val="000000"/>
                </a:solidFill>
                <a:latin typeface="Century Gothic"/>
                <a:cs typeface="Arial" panose="020B0604020202020204"/>
              </a:rPr>
              <a:t>It's time to make your Jubilee Pledge!</a:t>
            </a:r>
          </a:p>
          <a:p>
            <a:pPr marL="0" indent="0">
              <a:spcBef>
                <a:spcPts val="0"/>
              </a:spcBef>
              <a:spcAft>
                <a:spcPts val="0"/>
              </a:spcAft>
              <a:buNone/>
            </a:pPr>
            <a:endParaRPr lang="en-GB"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In June or July, all Catholic schools are invited to make a Jubilee Pledge to live out Catholic Social Teaching. </a:t>
            </a: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A better world needs all of us, and the Pledge will be a whole school, long-term commitment to building a fairer world. </a:t>
            </a: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Watch </a:t>
            </a:r>
            <a:r>
              <a:rPr lang="en-US" sz="1800">
                <a:solidFill>
                  <a:srgbClr val="000000"/>
                </a:solidFill>
                <a:latin typeface="Century Gothic"/>
                <a:cs typeface="Arial" panose="020B0604020202020204"/>
              </a:rPr>
              <a:t>our films </a:t>
            </a:r>
            <a:r>
              <a:rPr lang="en-US" sz="1800" dirty="0">
                <a:solidFill>
                  <a:srgbClr val="000000"/>
                </a:solidFill>
                <a:latin typeface="Century Gothic"/>
                <a:cs typeface="Arial" panose="020B0604020202020204"/>
              </a:rPr>
              <a:t>and download our resources to help you write your Pledge and plan your Pledge Day:</a:t>
            </a:r>
            <a:endParaRPr lang="en-US" sz="1800" b="1"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ea typeface="+mn-lt"/>
                <a:cs typeface="+mn-lt"/>
                <a:hlinkClick r:id="rId2"/>
              </a:rPr>
              <a:t>Jubilee pledge for schools</a:t>
            </a:r>
            <a:endParaRPr lang="en-US" dirty="0">
              <a:latin typeface="Century Gothic"/>
              <a:ea typeface="+mn-lt"/>
              <a:cs typeface="+mn-lt"/>
            </a:endParaRPr>
          </a:p>
          <a:p>
            <a:pPr marL="0" indent="0">
              <a:spcBef>
                <a:spcPts val="0"/>
              </a:spcBef>
              <a:spcAft>
                <a:spcPts val="0"/>
              </a:spcAft>
              <a:buNone/>
            </a:pPr>
            <a:endParaRPr lang="en-US" sz="1800" b="1"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The Jubilee Year is a landmark moment in the life of the global church. School communities are invited to join together as pilgrims of hope, pledging to work together for God’s kingdom of justice, peace and love. Find resources at: </a:t>
            </a:r>
          </a:p>
          <a:p>
            <a:pPr marL="0" indent="0">
              <a:spcBef>
                <a:spcPts val="0"/>
              </a:spcBef>
              <a:spcAft>
                <a:spcPts val="0"/>
              </a:spcAft>
              <a:buNone/>
            </a:pPr>
            <a:r>
              <a:rPr lang="en-US" sz="1800" dirty="0">
                <a:solidFill>
                  <a:srgbClr val="000000"/>
                </a:solidFill>
                <a:latin typeface="Century Gothic"/>
                <a:cs typeface="Arial" panose="020B0604020202020204"/>
                <a:hlinkClick r:id="rId3"/>
              </a:rPr>
              <a:t>Jubilee for schools 2025 – Pilgrims of Hope</a:t>
            </a: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600" dirty="0">
              <a:solidFill>
                <a:srgbClr val="000000"/>
              </a:solidFill>
              <a:latin typeface="Century Gothic"/>
              <a:cs typeface="Arial"/>
            </a:endParaRPr>
          </a:p>
          <a:p>
            <a:pPr marL="171450" indent="-171450">
              <a:spcBef>
                <a:spcPts val="0"/>
              </a:spcBef>
              <a:spcAft>
                <a:spcPts val="0"/>
              </a:spcAft>
              <a:buNone/>
            </a:pPr>
            <a:endParaRPr lang="en-GB" sz="1800" dirty="0">
              <a:solidFill>
                <a:srgbClr val="000000"/>
              </a:solidFill>
              <a:latin typeface="Century Gothic"/>
              <a:cs typeface="Arial"/>
            </a:endParaRPr>
          </a:p>
          <a:p>
            <a:pPr marL="0" indent="0">
              <a:spcBef>
                <a:spcPts val="0"/>
              </a:spcBef>
              <a:spcAft>
                <a:spcPts val="0"/>
              </a:spcAft>
              <a:buNone/>
            </a:pPr>
            <a:endParaRPr lang="en-US" sz="1800" dirty="0">
              <a:solidFill>
                <a:srgbClr val="000000"/>
              </a:solidFill>
              <a:latin typeface="Century Gothic"/>
              <a:cs typeface="Arial"/>
            </a:endParaRPr>
          </a:p>
        </p:txBody>
      </p:sp>
      <p:pic>
        <p:nvPicPr>
          <p:cNvPr id="5" name="Picture 4" descr="A logo with a cross and a boat&#10;&#10;Description automatically generated">
            <a:extLst>
              <a:ext uri="{FF2B5EF4-FFF2-40B4-BE49-F238E27FC236}">
                <a16:creationId xmlns:a16="http://schemas.microsoft.com/office/drawing/2014/main" id="{A7113F69-8C37-27E3-D142-E1B9D3FB5BD3}"/>
              </a:ext>
            </a:extLst>
          </p:cNvPr>
          <p:cNvPicPr>
            <a:picLocks noChangeAspect="1"/>
          </p:cNvPicPr>
          <p:nvPr/>
        </p:nvPicPr>
        <p:blipFill>
          <a:blip r:embed="rId4"/>
          <a:stretch>
            <a:fillRect/>
          </a:stretch>
        </p:blipFill>
        <p:spPr>
          <a:xfrm>
            <a:off x="7439305" y="2791"/>
            <a:ext cx="5168827" cy="7383025"/>
          </a:xfrm>
          <a:prstGeom prst="rect">
            <a:avLst/>
          </a:prstGeom>
        </p:spPr>
      </p:pic>
    </p:spTree>
    <p:extLst>
      <p:ext uri="{BB962C8B-B14F-4D97-AF65-F5344CB8AC3E}">
        <p14:creationId xmlns:p14="http://schemas.microsoft.com/office/powerpoint/2010/main" val="3386802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A8697F-6FCB-481B-AD0F-C217C505E145}"/>
              </a:ext>
            </a:extLst>
          </p:cNvPr>
          <p:cNvSpPr txBox="1"/>
          <p:nvPr/>
        </p:nvSpPr>
        <p:spPr>
          <a:xfrm>
            <a:off x="6626799" y="2080523"/>
            <a:ext cx="5057510" cy="4093428"/>
          </a:xfrm>
          <a:prstGeom prst="rect">
            <a:avLst/>
          </a:prstGeom>
          <a:noFill/>
        </p:spPr>
        <p:txBody>
          <a:bodyPr wrap="square" lIns="91440" tIns="45720" rIns="91440" bIns="45720" rtlCol="0" anchor="t">
            <a:spAutoFit/>
          </a:bodyPr>
          <a:lstStyle/>
          <a:p>
            <a:r>
              <a:rPr lang="en-GB" sz="3200" dirty="0">
                <a:latin typeface="Century Gothic"/>
                <a:ea typeface="Times New Roman" panose="02020603050405020304" pitchFamily="18" charset="0"/>
                <a:cs typeface="Times New Roman"/>
              </a:rPr>
              <a:t>God of all, </a:t>
            </a:r>
            <a:endParaRPr lang="en-US" dirty="0">
              <a:latin typeface="Century Gothic"/>
              <a:ea typeface="Times New Roman" panose="02020603050405020304" pitchFamily="18" charset="0"/>
              <a:cs typeface="Times New Roman"/>
            </a:endParaRPr>
          </a:p>
          <a:p>
            <a:r>
              <a:rPr lang="en-GB" sz="3200" dirty="0">
                <a:latin typeface="Century Gothic"/>
                <a:ea typeface="Times New Roman" panose="02020603050405020304" pitchFamily="18" charset="0"/>
                <a:cs typeface="Times New Roman"/>
              </a:rPr>
              <a:t>Just as Simon Peter built the Church, may we be rocks of faith and stand firm in your name. </a:t>
            </a:r>
            <a:r>
              <a:rPr lang="en-GB" sz="3200" dirty="0">
                <a:effectLst/>
                <a:latin typeface="Century Gothic"/>
                <a:ea typeface="Times New Roman" panose="02020603050405020304" pitchFamily="18" charset="0"/>
                <a:cs typeface="Times New Roman"/>
              </a:rPr>
              <a:t>Amen.</a:t>
            </a:r>
            <a:endParaRPr lang="en-US">
              <a:latin typeface="Century Gothic"/>
            </a:endParaRPr>
          </a:p>
          <a:p>
            <a:pPr fontAlgn="base"/>
            <a:endParaRPr lang="en-GB" sz="32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3600" dirty="0">
              <a:latin typeface="Century Gothic" panose="020B0502020202020204" pitchFamily="34" charset="0"/>
              <a:ea typeface="+mn-lt"/>
              <a:cs typeface="+mn-lt"/>
            </a:endParaRPr>
          </a:p>
        </p:txBody>
      </p:sp>
      <p:pic>
        <p:nvPicPr>
          <p:cNvPr id="6" name="Picture 2">
            <a:extLst>
              <a:ext uri="{FF2B5EF4-FFF2-40B4-BE49-F238E27FC236}">
                <a16:creationId xmlns:a16="http://schemas.microsoft.com/office/drawing/2014/main" id="{87B10231-3F69-4259-9DA7-B5DC50F6A8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5407" y="949877"/>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9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7531569" y="214957"/>
            <a:ext cx="4654813" cy="461665"/>
          </a:xfrm>
          <a:prstGeom prst="rect">
            <a:avLst/>
          </a:prstGeom>
          <a:noFill/>
        </p:spPr>
        <p:txBody>
          <a:bodyPr wrap="square" lIns="91440" tIns="45720" rIns="91440" bIns="45720" rtlCol="0" anchor="t">
            <a:spAutoFit/>
          </a:bodyPr>
          <a:lstStyle/>
          <a:p>
            <a:r>
              <a:rPr lang="en-US" sz="2400" b="1" dirty="0">
                <a:latin typeface="Century Gothic"/>
                <a:cs typeface="Segoe UI"/>
              </a:rPr>
              <a:t>Gospel: Matthew 16: 13-19</a:t>
            </a:r>
            <a:endParaRPr lang="en-US" sz="2400" b="1" dirty="0">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9519220" y="6112035"/>
            <a:ext cx="7221092" cy="718457"/>
            <a:chOff x="344402" y="5655667"/>
            <a:chExt cx="7221092" cy="718457"/>
          </a:xfrm>
        </p:grpSpPr>
        <p:sp>
          <p:nvSpPr>
            <p:cNvPr id="7" name="Rectangle 6">
              <a:extLst>
                <a:ext uri="{FF2B5EF4-FFF2-40B4-BE49-F238E27FC236}">
                  <a16:creationId xmlns:a16="http://schemas.microsoft.com/office/drawing/2014/main" id="{0A072B9C-E184-0244-BB43-DBA58811F855}"/>
                </a:ext>
              </a:extLst>
            </p:cNvPr>
            <p:cNvSpPr/>
            <p:nvPr/>
          </p:nvSpPr>
          <p:spPr>
            <a:xfrm>
              <a:off x="1061635" y="5793752"/>
              <a:ext cx="6503859" cy="523220"/>
            </a:xfrm>
            <a:prstGeom prst="rect">
              <a:avLst/>
            </a:prstGeom>
          </p:spPr>
          <p:txBody>
            <a:bodyPr wrap="square" lIns="91440" tIns="45720" rIns="91440" bIns="45720" anchor="t">
              <a:spAutoFit/>
            </a:bodyPr>
            <a:lstStyle/>
            <a:p>
              <a:r>
                <a:rPr lang="en-GB" sz="2800" b="1" i="1" dirty="0">
                  <a:solidFill>
                    <a:srgbClr val="A1C60F"/>
                  </a:solidFill>
                  <a:latin typeface="Century Gothic"/>
                  <a:ea typeface="Times New Roman" panose="02020603050405020304" pitchFamily="18" charset="0"/>
                  <a:cs typeface="Arial"/>
                </a:rPr>
                <a:t>Word </a:t>
              </a:r>
              <a:endParaRPr lang="en-GB" sz="2800" b="1" dirty="0">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55667"/>
              <a:ext cx="717233" cy="718457"/>
            </a:xfrm>
            <a:prstGeom prst="rect">
              <a:avLst/>
            </a:prstGeom>
          </p:spPr>
        </p:pic>
      </p:grpSp>
      <p:sp>
        <p:nvSpPr>
          <p:cNvPr id="9" name="TextBox 8">
            <a:extLst>
              <a:ext uri="{FF2B5EF4-FFF2-40B4-BE49-F238E27FC236}">
                <a16:creationId xmlns:a16="http://schemas.microsoft.com/office/drawing/2014/main" id="{BC610C57-B7D8-4A07-8F6D-4C75DF40C943}"/>
              </a:ext>
            </a:extLst>
          </p:cNvPr>
          <p:cNvSpPr txBox="1"/>
          <p:nvPr/>
        </p:nvSpPr>
        <p:spPr>
          <a:xfrm>
            <a:off x="302713" y="1149856"/>
            <a:ext cx="11593206" cy="6940361"/>
          </a:xfrm>
          <a:prstGeom prst="rect">
            <a:avLst/>
          </a:prstGeom>
          <a:noFill/>
        </p:spPr>
        <p:txBody>
          <a:bodyPr wrap="square" lIns="91440" tIns="45720" rIns="91440" bIns="45720" anchor="t">
            <a:spAutoFit/>
          </a:bodyPr>
          <a:lstStyle/>
          <a:p>
            <a:r>
              <a:rPr lang="en-GB" sz="2000" dirty="0">
                <a:solidFill>
                  <a:srgbClr val="000000"/>
                </a:solidFill>
                <a:latin typeface="Century Gothic"/>
                <a:ea typeface="Times New Roman" panose="02020603050405020304" pitchFamily="18" charset="0"/>
                <a:cs typeface="Times New Roman"/>
              </a:rPr>
              <a:t>Jesus went to the territory near the town of Caesarea Philippi, where he asked his disciples, “Who do people say the Son of Man is?”</a:t>
            </a:r>
            <a:endParaRPr lang="en-GB" sz="2000" dirty="0">
              <a:latin typeface="Century Gothic"/>
              <a:cs typeface="Times New Roman"/>
            </a:endParaRPr>
          </a:p>
          <a:p>
            <a:endParaRPr lang="en-GB" sz="2000" dirty="0">
              <a:solidFill>
                <a:srgbClr val="000000"/>
              </a:solidFill>
              <a:latin typeface="Century Gothic"/>
              <a:ea typeface="Times New Roman" panose="02020603050405020304" pitchFamily="18" charset="0"/>
              <a:cs typeface="Times New Roman"/>
            </a:endParaRPr>
          </a:p>
          <a:p>
            <a:r>
              <a:rPr lang="en-GB" sz="2000" dirty="0">
                <a:solidFill>
                  <a:srgbClr val="000000"/>
                </a:solidFill>
                <a:latin typeface="Century Gothic"/>
                <a:ea typeface="Times New Roman" panose="02020603050405020304" pitchFamily="18" charset="0"/>
                <a:cs typeface="Times New Roman"/>
              </a:rPr>
              <a:t>“Some say John the Baptist,” they answered. “Others say Elijah, while others say Jeremiah or some other prophet.”</a:t>
            </a:r>
            <a:endParaRPr lang="en-GB" sz="2000" dirty="0">
              <a:latin typeface="Century Gothic"/>
              <a:cs typeface="Times New Roman"/>
            </a:endParaRPr>
          </a:p>
          <a:p>
            <a:endParaRPr lang="en-GB" sz="2000" dirty="0">
              <a:solidFill>
                <a:srgbClr val="000000"/>
              </a:solidFill>
              <a:latin typeface="Century Gothic"/>
              <a:ea typeface="Times New Roman" panose="02020603050405020304" pitchFamily="18" charset="0"/>
              <a:cs typeface="Times New Roman"/>
            </a:endParaRPr>
          </a:p>
          <a:p>
            <a:r>
              <a:rPr lang="en-GB" sz="2000" dirty="0">
                <a:solidFill>
                  <a:srgbClr val="000000"/>
                </a:solidFill>
                <a:latin typeface="Century Gothic"/>
                <a:ea typeface="Times New Roman" panose="02020603050405020304" pitchFamily="18" charset="0"/>
                <a:cs typeface="Times New Roman"/>
              </a:rPr>
              <a:t>“What about you?” he asked them. “Who do you say I am?” Simon Peter answered, “You are the Messiah, the Son of the living God.”</a:t>
            </a:r>
            <a:endParaRPr lang="en-GB" sz="2000" dirty="0">
              <a:latin typeface="Century Gothic"/>
              <a:cs typeface="Times New Roman"/>
            </a:endParaRPr>
          </a:p>
          <a:p>
            <a:endParaRPr lang="en-GB" sz="2000" dirty="0">
              <a:solidFill>
                <a:srgbClr val="000000"/>
              </a:solidFill>
              <a:latin typeface="Century Gothic"/>
              <a:ea typeface="Times New Roman" panose="02020603050405020304" pitchFamily="18" charset="0"/>
              <a:cs typeface="Times New Roman"/>
            </a:endParaRPr>
          </a:p>
          <a:p>
            <a:r>
              <a:rPr lang="en-GB" sz="2000" dirty="0">
                <a:solidFill>
                  <a:srgbClr val="000000"/>
                </a:solidFill>
                <a:latin typeface="Century Gothic"/>
                <a:ea typeface="Times New Roman" panose="02020603050405020304" pitchFamily="18" charset="0"/>
                <a:cs typeface="Times New Roman"/>
              </a:rPr>
              <a:t>“Good for you, Simon son of John!” answered Jesus. “For this truth did not come to you from any human being, but it was given to you directly by my Father in heaven. And so I tell you, Peter: you are a rock, and on this rock foundation I will build my church, and not even death will ever be able to overcome it. I will give you the keys of the Kingdom of heaven; what you prohibit on earth will be prohibited in heaven, and what you permit on earth, will be permitted in heaven.”</a:t>
            </a:r>
            <a:endParaRPr lang="en-GB" dirty="0">
              <a:latin typeface="Century Gothic"/>
            </a:endParaRPr>
          </a:p>
          <a:p>
            <a:endParaRPr lang="en-GB" sz="2000" dirty="0">
              <a:latin typeface="Century Gothic"/>
              <a:cs typeface="Times New Roman"/>
            </a:endParaRPr>
          </a:p>
          <a:p>
            <a:endParaRPr lang="en-GB" sz="2000" dirty="0">
              <a:latin typeface="Century Gothic"/>
              <a:cs typeface="Times New Roman"/>
            </a:endParaRPr>
          </a:p>
          <a:p>
            <a:endParaRPr lang="en-GB" sz="2000" dirty="0">
              <a:latin typeface="Century Gothic"/>
              <a:cs typeface="Times New Roman"/>
            </a:endParaRPr>
          </a:p>
          <a:p>
            <a:endParaRPr lang="en-GB" sz="2000" dirty="0">
              <a:latin typeface="Century Gothic"/>
              <a:cs typeface="Times New Roman"/>
            </a:endParaRPr>
          </a:p>
          <a:p>
            <a:endParaRPr lang="en-GB" sz="2200" dirty="0">
              <a:latin typeface="Century Gothic"/>
              <a:cs typeface="Times New Roman"/>
            </a:endParaRPr>
          </a:p>
          <a:p>
            <a:endParaRPr lang="en-GB" sz="2400" dirty="0">
              <a:effectLst/>
              <a:latin typeface="Century Gothic"/>
              <a:ea typeface="Times New Roman" panose="02020603050405020304" pitchFamily="18" charset="0"/>
            </a:endParaRPr>
          </a:p>
          <a:p>
            <a:endParaRPr lang="en-GB" sz="1900" dirty="0">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248878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1107996"/>
          </a:xfrm>
        </p:spPr>
        <p:txBody>
          <a:bodyPr vert="horz" wrap="square" lIns="91440" tIns="45720" rIns="91440" bIns="45720" rtlCol="0" anchor="t">
            <a:spAutoFit/>
          </a:bodyPr>
          <a:lstStyle/>
          <a:p>
            <a:pPr marL="0" indent="0">
              <a:buNone/>
            </a:pPr>
            <a:endParaRPr lang="en-GB" sz="2800" dirty="0">
              <a:solidFill>
                <a:schemeClr val="tx1"/>
              </a:solidFill>
              <a:latin typeface="Century Gothic" panose="020B0502020202020204" pitchFamily="34" charset="0"/>
            </a:endParaRPr>
          </a:p>
          <a:p>
            <a:pPr algn="just">
              <a:buNone/>
            </a:pPr>
            <a:endParaRPr lang="en-US" sz="2800" dirty="0">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375429" y="5990454"/>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lIns="91440" tIns="45720" rIns="91440" bIns="45720" anchor="t">
              <a:spAutoFit/>
            </a:bodyPr>
            <a:lstStyle/>
            <a:p>
              <a:r>
                <a:rPr lang="en-GB" sz="2800" b="1" i="1" dirty="0">
                  <a:solidFill>
                    <a:srgbClr val="C51B8A"/>
                  </a:solidFill>
                  <a:latin typeface="Century Gothic"/>
                  <a:cs typeface="Arial"/>
                </a:rPr>
                <a:t>Respond</a:t>
              </a:r>
              <a:endParaRPr lang="en-GB" sz="2800" b="1" dirty="0">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379538" y="1055375"/>
            <a:ext cx="11432924" cy="5262979"/>
          </a:xfrm>
          <a:prstGeom prst="rect">
            <a:avLst/>
          </a:prstGeom>
        </p:spPr>
        <p:txBody>
          <a:bodyPr wrap="square">
            <a:spAutoFit/>
          </a:bodyPr>
          <a:lstStyle/>
          <a:p>
            <a:endParaRPr lang="en-US"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r>
              <a:rPr lang="en-GB" sz="2800" dirty="0">
                <a:latin typeface="Century Gothic" panose="020B0502020202020204" pitchFamily="34" charset="0"/>
              </a:rPr>
              <a:t> </a:t>
            </a: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GB" sz="2800" dirty="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5367190" y="1766523"/>
            <a:ext cx="6806620" cy="461665"/>
          </a:xfrm>
          <a:prstGeom prst="rect">
            <a:avLst/>
          </a:prstGeom>
          <a:noFill/>
        </p:spPr>
        <p:txBody>
          <a:bodyPr wrap="square" lIns="91440" tIns="45720" rIns="91440" bIns="45720" rtlCol="0" anchor="t">
            <a:spAutoFit/>
          </a:bodyPr>
          <a:lstStyle/>
          <a:p>
            <a:endParaRPr lang="en-GB" sz="2400" dirty="0">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383358" y="1060091"/>
            <a:ext cx="11785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Century Gothic"/>
              </a:rPr>
              <a:t>What do you remember from the Gospel reading? </a:t>
            </a:r>
            <a:endParaRPr lang="en-US" dirty="0"/>
          </a:p>
        </p:txBody>
      </p:sp>
      <p:sp>
        <p:nvSpPr>
          <p:cNvPr id="12" name="TextBox 11">
            <a:extLst>
              <a:ext uri="{FF2B5EF4-FFF2-40B4-BE49-F238E27FC236}">
                <a16:creationId xmlns:a16="http://schemas.microsoft.com/office/drawing/2014/main" id="{C89DF7C7-FFF9-60C8-740D-9D64E0A5262E}"/>
              </a:ext>
            </a:extLst>
          </p:cNvPr>
          <p:cNvSpPr txBox="1"/>
          <p:nvPr/>
        </p:nvSpPr>
        <p:spPr>
          <a:xfrm>
            <a:off x="375042" y="1999628"/>
            <a:ext cx="5887998"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Times New Roman"/>
              </a:rPr>
              <a:t>In our gospel, Jesus asks the disciples who people say that he is.</a:t>
            </a:r>
            <a:endParaRPr lang="en-US" sz="2400">
              <a:latin typeface="Century Gothic"/>
              <a:cs typeface="Arial"/>
            </a:endParaRPr>
          </a:p>
          <a:p>
            <a:endParaRPr lang="en-US" sz="2400" dirty="0">
              <a:latin typeface="Century Gothic"/>
              <a:cs typeface="Times New Roman"/>
            </a:endParaRPr>
          </a:p>
          <a:p>
            <a:r>
              <a:rPr lang="en-US" sz="2400" dirty="0">
                <a:latin typeface="Century Gothic"/>
                <a:cs typeface="Times New Roman"/>
              </a:rPr>
              <a:t>The disciples say that people think Jesus might be John the Baptist, Elijah, Jeremiah or one of the prophets.</a:t>
            </a:r>
            <a:endParaRPr lang="en-US" sz="2400">
              <a:latin typeface="Century Gothic"/>
              <a:cs typeface="Arial"/>
            </a:endParaRPr>
          </a:p>
          <a:p>
            <a:endParaRPr lang="en-US" sz="2400" dirty="0">
              <a:latin typeface="Century Gothic"/>
              <a:cs typeface="Times New Roman"/>
            </a:endParaRPr>
          </a:p>
          <a:p>
            <a:r>
              <a:rPr lang="en-US" sz="2400" dirty="0">
                <a:latin typeface="Century Gothic"/>
                <a:cs typeface="Times New Roman"/>
              </a:rPr>
              <a:t>Then Jesus asks the disciples who they believe he is. What does Simon say?</a:t>
            </a:r>
            <a:endParaRPr lang="en-US" sz="2400">
              <a:latin typeface="Century Gothic"/>
              <a:cs typeface="Arial"/>
            </a:endParaRPr>
          </a:p>
          <a:p>
            <a:endParaRPr lang="en-US" sz="2400" dirty="0">
              <a:latin typeface="Century Gothic"/>
              <a:cs typeface="Times New Roman"/>
            </a:endParaRPr>
          </a:p>
          <a:p>
            <a:endParaRPr lang="en-US" sz="2400" dirty="0">
              <a:latin typeface="Century Gothic"/>
              <a:cs typeface="Times New Roman"/>
            </a:endParaRPr>
          </a:p>
          <a:p>
            <a:pPr algn="l"/>
            <a:endParaRPr lang="en-US" dirty="0">
              <a:cs typeface="Arial"/>
            </a:endParaRPr>
          </a:p>
        </p:txBody>
      </p:sp>
      <p:pic>
        <p:nvPicPr>
          <p:cNvPr id="13" name="Picture 12" descr="A white question mark on a blue background&#10;&#10;AI-generated content may be incorrect.">
            <a:extLst>
              <a:ext uri="{FF2B5EF4-FFF2-40B4-BE49-F238E27FC236}">
                <a16:creationId xmlns:a16="http://schemas.microsoft.com/office/drawing/2014/main" id="{96C7CBCA-E923-D9D3-69A4-8014E4E89D11}"/>
              </a:ext>
            </a:extLst>
          </p:cNvPr>
          <p:cNvPicPr>
            <a:picLocks noChangeAspect="1"/>
          </p:cNvPicPr>
          <p:nvPr/>
        </p:nvPicPr>
        <p:blipFill>
          <a:blip r:embed="rId5"/>
          <a:stretch>
            <a:fillRect/>
          </a:stretch>
        </p:blipFill>
        <p:spPr>
          <a:xfrm>
            <a:off x="6308362" y="1923738"/>
            <a:ext cx="5508885" cy="4072328"/>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562922-A73F-572E-052F-F3FCBAA911B6}"/>
              </a:ext>
            </a:extLst>
          </p:cNvPr>
          <p:cNvSpPr txBox="1"/>
          <p:nvPr/>
        </p:nvSpPr>
        <p:spPr>
          <a:xfrm>
            <a:off x="6411964" y="1126650"/>
            <a:ext cx="5561733" cy="7109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Times New Roman"/>
              </a:rPr>
              <a:t>Simon says that Jesus is the Son of God. Simon believes in Jesus and he is not afraid to say so.</a:t>
            </a:r>
          </a:p>
          <a:p>
            <a:endParaRPr lang="en-US" sz="2400" dirty="0">
              <a:latin typeface="Century Gothic"/>
              <a:cs typeface="Times New Roman"/>
            </a:endParaRPr>
          </a:p>
          <a:p>
            <a:r>
              <a:rPr lang="en-US" sz="2400" dirty="0">
                <a:latin typeface="Century Gothic"/>
                <a:cs typeface="Times New Roman"/>
              </a:rPr>
              <a:t>What does Jesus say and do next to </a:t>
            </a:r>
            <a:r>
              <a:rPr lang="en-US" sz="2400">
                <a:latin typeface="Century Gothic"/>
                <a:cs typeface="Times New Roman"/>
              </a:rPr>
              <a:t>Simon? </a:t>
            </a:r>
            <a:r>
              <a:rPr lang="en-GB" sz="2400" dirty="0">
                <a:latin typeface="Century Gothic"/>
                <a:cs typeface="Times New Roman"/>
              </a:rPr>
              <a:t>Jesus gives Simon a new name – Peter. And Jesus tells Simon Peter that he will have the keys to the kingdom of heaven.</a:t>
            </a:r>
            <a:endParaRPr lang="en-US"/>
          </a:p>
          <a:p>
            <a:endParaRPr lang="en-GB" sz="2400" dirty="0">
              <a:latin typeface="Century Gothic"/>
              <a:cs typeface="Times New Roman"/>
            </a:endParaRPr>
          </a:p>
          <a:p>
            <a:r>
              <a:rPr lang="en-GB" sz="2400" dirty="0">
                <a:latin typeface="Century Gothic"/>
                <a:cs typeface="Times New Roman"/>
              </a:rPr>
              <a:t>Simon Peter was just an ordinary fisherman with his brother Andrew. But he was one of the first disciples of Jesus.</a:t>
            </a:r>
            <a:endParaRPr lang="en-GB" dirty="0">
              <a:latin typeface="Century Gothic"/>
            </a:endParaRPr>
          </a:p>
          <a:p>
            <a:endParaRPr lang="en-GB" sz="2400" dirty="0">
              <a:latin typeface="Century Gothic"/>
              <a:cs typeface="Times New Roman"/>
            </a:endParaRPr>
          </a:p>
          <a:p>
            <a:endParaRPr lang="en-GB" sz="2400" dirty="0">
              <a:latin typeface="Century Gothic"/>
              <a:cs typeface="Times New Roman"/>
            </a:endParaRPr>
          </a:p>
          <a:p>
            <a:endParaRPr lang="en-GB" sz="2400" dirty="0">
              <a:latin typeface="Century Gothic"/>
              <a:cs typeface="Times New Roman"/>
            </a:endParaRPr>
          </a:p>
          <a:p>
            <a:endParaRPr lang="en-GB" sz="2400" dirty="0">
              <a:latin typeface="Century Gothic"/>
              <a:cs typeface="Times New Roman"/>
            </a:endParaRPr>
          </a:p>
          <a:p>
            <a:endParaRPr lang="en-GB" sz="2400" dirty="0">
              <a:latin typeface="Century Gothic"/>
              <a:cs typeface="Times New Roman"/>
            </a:endParaRPr>
          </a:p>
        </p:txBody>
      </p:sp>
      <p:pic>
        <p:nvPicPr>
          <p:cNvPr id="5" name="Picture 4" descr="A person sitting on a beach with a boat in the water&#10;&#10;AI-generated content may be incorrect.">
            <a:extLst>
              <a:ext uri="{FF2B5EF4-FFF2-40B4-BE49-F238E27FC236}">
                <a16:creationId xmlns:a16="http://schemas.microsoft.com/office/drawing/2014/main" id="{EFA48E04-DCB2-78CD-DD07-0B6640B09E17}"/>
              </a:ext>
            </a:extLst>
          </p:cNvPr>
          <p:cNvPicPr>
            <a:picLocks noChangeAspect="1"/>
          </p:cNvPicPr>
          <p:nvPr/>
        </p:nvPicPr>
        <p:blipFill>
          <a:blip r:embed="rId3"/>
          <a:stretch>
            <a:fillRect/>
          </a:stretch>
        </p:blipFill>
        <p:spPr>
          <a:xfrm>
            <a:off x="-321664" y="1499017"/>
            <a:ext cx="6414542" cy="4347148"/>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7869C3-CD0B-2AAD-3B22-6885E296DF3A}"/>
              </a:ext>
            </a:extLst>
          </p:cNvPr>
          <p:cNvSpPr txBox="1"/>
          <p:nvPr/>
        </p:nvSpPr>
        <p:spPr>
          <a:xfrm>
            <a:off x="12573000" y="863600"/>
            <a:ext cx="4622800" cy="5715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B164F200-3848-E2A1-85C8-E7D45D853C8D}"/>
              </a:ext>
            </a:extLst>
          </p:cNvPr>
          <p:cNvSpPr txBox="1"/>
          <p:nvPr/>
        </p:nvSpPr>
        <p:spPr>
          <a:xfrm>
            <a:off x="448712" y="1543105"/>
            <a:ext cx="4340420"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cs typeface="Times New Roman"/>
              </a:rPr>
              <a:t>Jesus gave Simon the name Peter which means ‘rock’ in Greek. Jesus wanted to build his Church on strong ground and rock is a strong material. </a:t>
            </a:r>
          </a:p>
          <a:p>
            <a:endParaRPr lang="en-GB" sz="2400" dirty="0">
              <a:latin typeface="Century Gothic"/>
              <a:cs typeface="Times New Roman"/>
            </a:endParaRPr>
          </a:p>
          <a:p>
            <a:r>
              <a:rPr lang="en-GB" sz="2400" dirty="0">
                <a:latin typeface="Century Gothic"/>
                <a:cs typeface="Times New Roman"/>
              </a:rPr>
              <a:t>Simon Peter’s faith was strong in this story, like a rock, so Peter was a good name for him!</a:t>
            </a:r>
            <a:endParaRPr lang="en-US" dirty="0">
              <a:latin typeface="Arial" panose="020B0604020202020204"/>
              <a:cs typeface="Arial" panose="020B0604020202020204"/>
            </a:endParaRPr>
          </a:p>
          <a:p>
            <a:endParaRPr lang="en-GB" sz="2400" dirty="0">
              <a:latin typeface="Century Gothic"/>
              <a:cs typeface="Times New Roman"/>
            </a:endParaRPr>
          </a:p>
          <a:p>
            <a:endParaRPr lang="en-GB" sz="2400" dirty="0">
              <a:latin typeface="Century Gothic"/>
              <a:cs typeface="Times New Roman"/>
            </a:endParaRPr>
          </a:p>
        </p:txBody>
      </p:sp>
      <p:pic>
        <p:nvPicPr>
          <p:cNvPr id="4" name="Picture 3" descr="A close up of a stone&#10;&#10;AI-generated content may be incorrect.">
            <a:extLst>
              <a:ext uri="{FF2B5EF4-FFF2-40B4-BE49-F238E27FC236}">
                <a16:creationId xmlns:a16="http://schemas.microsoft.com/office/drawing/2014/main" id="{2E8B6804-B9B7-83A3-CCC2-865A1BF09389}"/>
              </a:ext>
            </a:extLst>
          </p:cNvPr>
          <p:cNvPicPr>
            <a:picLocks noChangeAspect="1"/>
          </p:cNvPicPr>
          <p:nvPr/>
        </p:nvPicPr>
        <p:blipFill>
          <a:blip r:embed="rId3"/>
          <a:stretch>
            <a:fillRect/>
          </a:stretch>
        </p:blipFill>
        <p:spPr>
          <a:xfrm>
            <a:off x="4904567" y="1330271"/>
            <a:ext cx="6838627" cy="4520339"/>
          </a:xfrm>
          <a:prstGeom prst="rect">
            <a:avLst/>
          </a:prstGeom>
        </p:spPr>
      </p:pic>
    </p:spTree>
    <p:extLst>
      <p:ext uri="{BB962C8B-B14F-4D97-AF65-F5344CB8AC3E}">
        <p14:creationId xmlns:p14="http://schemas.microsoft.com/office/powerpoint/2010/main" val="227958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4F9584-9540-6EA5-93D5-2AFB20C13A70}"/>
              </a:ext>
            </a:extLst>
          </p:cNvPr>
          <p:cNvSpPr txBox="1"/>
          <p:nvPr/>
        </p:nvSpPr>
        <p:spPr>
          <a:xfrm>
            <a:off x="892379" y="1311599"/>
            <a:ext cx="6087914"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cs typeface="Times New Roman"/>
              </a:rPr>
              <a:t>Peter is one of the greatest leaders of the early Church. He believed in Jesus and wanted to follow him and serve him. And in this story Peter also spoke up about what he believed.</a:t>
            </a:r>
            <a:endParaRPr lang="en-US" sz="2400" dirty="0">
              <a:latin typeface="Century Gothic"/>
              <a:cs typeface="Times New Roman"/>
            </a:endParaRPr>
          </a:p>
          <a:p>
            <a:endParaRPr lang="en-GB" sz="2400" dirty="0">
              <a:latin typeface="Century Gothic"/>
              <a:cs typeface="Times New Roman"/>
            </a:endParaRPr>
          </a:p>
          <a:p>
            <a:r>
              <a:rPr lang="en-GB" sz="2400" dirty="0">
                <a:latin typeface="Century Gothic"/>
                <a:cs typeface="Times New Roman"/>
              </a:rPr>
              <a:t>What does Simon Peter teach us about knowing Jesus? What does he teach us about serving Jesus?</a:t>
            </a:r>
          </a:p>
          <a:p>
            <a:endParaRPr lang="en-GB" sz="2400" dirty="0">
              <a:latin typeface="Century Gothic"/>
              <a:cs typeface="Times New Roman"/>
            </a:endParaRPr>
          </a:p>
          <a:p>
            <a:r>
              <a:rPr lang="en-US" sz="2400" dirty="0">
                <a:latin typeface="Century Gothic"/>
                <a:cs typeface="Times New Roman"/>
              </a:rPr>
              <a:t>Simon Peter is considered to be the first pope. All the popes since then have followed on from Peter. </a:t>
            </a:r>
            <a:endParaRPr lang="en-US">
              <a:latin typeface="Century Gothic"/>
              <a:cs typeface="Times New Roman"/>
            </a:endParaRPr>
          </a:p>
          <a:p>
            <a:endParaRPr lang="en-US" sz="2400" dirty="0">
              <a:latin typeface="Century Gothic"/>
              <a:cs typeface="Times New Roman"/>
            </a:endParaRPr>
          </a:p>
          <a:p>
            <a:endParaRPr lang="en-US" dirty="0">
              <a:latin typeface="Arial" panose="020B0604020202020204"/>
              <a:cs typeface="Arial"/>
            </a:endParaRPr>
          </a:p>
        </p:txBody>
      </p:sp>
      <p:pic>
        <p:nvPicPr>
          <p:cNvPr id="2" name="Picture 1" descr="A person in a religious outfit waving&#10;&#10;AI-generated content may be incorrect.">
            <a:extLst>
              <a:ext uri="{FF2B5EF4-FFF2-40B4-BE49-F238E27FC236}">
                <a16:creationId xmlns:a16="http://schemas.microsoft.com/office/drawing/2014/main" id="{098CBDC7-BC48-9441-CB27-8B10B4DEA592}"/>
              </a:ext>
            </a:extLst>
          </p:cNvPr>
          <p:cNvPicPr>
            <a:picLocks noChangeAspect="1"/>
          </p:cNvPicPr>
          <p:nvPr/>
        </p:nvPicPr>
        <p:blipFill>
          <a:blip r:embed="rId3"/>
          <a:stretch>
            <a:fillRect/>
          </a:stretch>
        </p:blipFill>
        <p:spPr>
          <a:xfrm>
            <a:off x="7620000" y="0"/>
            <a:ext cx="4572000" cy="6858000"/>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1207921" y="1718603"/>
            <a:ext cx="4486626"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0000"/>
                </a:solidFill>
                <a:latin typeface="Century Gothic"/>
                <a:ea typeface="+mn-lt"/>
                <a:cs typeface="Times New Roman"/>
              </a:rPr>
              <a:t>Pope Francis called us to be ‘Pilgrims of hope’ in this Jubilee Year and our new pope, Pope Leo XIV reminds us that the Church wants always to seek peace and to be “close above all to those who are suffering.” </a:t>
            </a:r>
          </a:p>
          <a:p>
            <a:endParaRPr lang="en-US" sz="2400" dirty="0">
              <a:solidFill>
                <a:srgbClr val="000000"/>
              </a:solidFill>
              <a:latin typeface="Century Gothic"/>
              <a:ea typeface="+mn-lt"/>
              <a:cs typeface="Times New Roman"/>
            </a:endParaRPr>
          </a:p>
          <a:p>
            <a:r>
              <a:rPr lang="en-US" sz="2400" dirty="0">
                <a:solidFill>
                  <a:srgbClr val="000000"/>
                </a:solidFill>
                <a:latin typeface="Century Gothic"/>
                <a:ea typeface="+mn-lt"/>
                <a:cs typeface="Times New Roman"/>
              </a:rPr>
              <a:t>How do you think you might do that?</a:t>
            </a:r>
          </a:p>
          <a:p>
            <a:endParaRPr lang="en-US" sz="2400" dirty="0">
              <a:latin typeface="Century Gothic"/>
              <a:cs typeface="Times New Roman"/>
            </a:endParaRPr>
          </a:p>
          <a:p>
            <a:endParaRPr lang="en-US" sz="2400" dirty="0">
              <a:solidFill>
                <a:srgbClr val="000000"/>
              </a:solidFill>
              <a:latin typeface="Century Gothic"/>
              <a:ea typeface="+mn-lt"/>
              <a:cs typeface="Times New Roman"/>
            </a:endParaRPr>
          </a:p>
          <a:p>
            <a:endParaRPr lang="en-US" sz="2400" dirty="0">
              <a:latin typeface="Century Gothic"/>
              <a:cs typeface="Times New Roman"/>
            </a:endParaRPr>
          </a:p>
          <a:p>
            <a:endParaRPr lang="en-US" sz="2400" dirty="0">
              <a:solidFill>
                <a:srgbClr val="000000"/>
              </a:solidFill>
              <a:latin typeface="Century Gothic"/>
              <a:ea typeface="+mn-lt"/>
              <a:cs typeface="Times New Roman"/>
            </a:endParaRPr>
          </a:p>
        </p:txBody>
      </p:sp>
      <p:pic>
        <p:nvPicPr>
          <p:cNvPr id="3" name="Picture 2" descr="A logo with a cross and a boat&#10;&#10;Description automatically generated">
            <a:extLst>
              <a:ext uri="{FF2B5EF4-FFF2-40B4-BE49-F238E27FC236}">
                <a16:creationId xmlns:a16="http://schemas.microsoft.com/office/drawing/2014/main" id="{3B1ECE36-8793-8102-3699-7017CF8091AA}"/>
              </a:ext>
            </a:extLst>
          </p:cNvPr>
          <p:cNvPicPr>
            <a:picLocks noChangeAspect="1"/>
          </p:cNvPicPr>
          <p:nvPr/>
        </p:nvPicPr>
        <p:blipFill>
          <a:blip r:embed="rId3"/>
          <a:stretch>
            <a:fillRect/>
          </a:stretch>
        </p:blipFill>
        <p:spPr>
          <a:xfrm>
            <a:off x="5165978" y="-901519"/>
            <a:ext cx="6870228" cy="9752607"/>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holding a banner&#10;&#10;AI-generated content may be incorrect.">
            <a:extLst>
              <a:ext uri="{FF2B5EF4-FFF2-40B4-BE49-F238E27FC236}">
                <a16:creationId xmlns:a16="http://schemas.microsoft.com/office/drawing/2014/main" id="{FB36E4F0-2853-9BA7-9895-6649781BFF74}"/>
              </a:ext>
            </a:extLst>
          </p:cNvPr>
          <p:cNvPicPr>
            <a:picLocks noChangeAspect="1"/>
          </p:cNvPicPr>
          <p:nvPr/>
        </p:nvPicPr>
        <p:blipFill>
          <a:blip r:embed="rId3"/>
          <a:stretch>
            <a:fillRect/>
          </a:stretch>
        </p:blipFill>
        <p:spPr>
          <a:xfrm>
            <a:off x="857561" y="1161511"/>
            <a:ext cx="7635785" cy="5090523"/>
          </a:xfrm>
          <a:prstGeom prst="rect">
            <a:avLst/>
          </a:prstGeom>
        </p:spPr>
      </p:pic>
      <p:sp>
        <p:nvSpPr>
          <p:cNvPr id="7" name="TextBox 6">
            <a:extLst>
              <a:ext uri="{FF2B5EF4-FFF2-40B4-BE49-F238E27FC236}">
                <a16:creationId xmlns:a16="http://schemas.microsoft.com/office/drawing/2014/main" id="{80C08A8F-8B38-5FB7-4868-5ACC24624FF4}"/>
              </a:ext>
            </a:extLst>
          </p:cNvPr>
          <p:cNvSpPr txBox="1"/>
          <p:nvPr/>
        </p:nvSpPr>
        <p:spPr>
          <a:xfrm>
            <a:off x="166349" y="5343961"/>
            <a:ext cx="58430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
        <p:nvSpPr>
          <p:cNvPr id="8" name="TextBox 7">
            <a:extLst>
              <a:ext uri="{FF2B5EF4-FFF2-40B4-BE49-F238E27FC236}">
                <a16:creationId xmlns:a16="http://schemas.microsoft.com/office/drawing/2014/main" id="{5988917A-FF21-74FD-F09E-DD2BC6E6B029}"/>
              </a:ext>
            </a:extLst>
          </p:cNvPr>
          <p:cNvSpPr txBox="1"/>
          <p:nvPr/>
        </p:nvSpPr>
        <p:spPr>
          <a:xfrm>
            <a:off x="8650290" y="2286731"/>
            <a:ext cx="305666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Arial"/>
              </a:rPr>
              <a:t>Pupils at St Mary's Roman Catholic school are enjoying being Pilgrims of Hope!</a:t>
            </a:r>
            <a:endParaRPr lang="en-US" sz="2400" dirty="0">
              <a:latin typeface="Century Gothic"/>
            </a:endParaRPr>
          </a:p>
        </p:txBody>
      </p:sp>
    </p:spTree>
    <p:extLst>
      <p:ext uri="{BB962C8B-B14F-4D97-AF65-F5344CB8AC3E}">
        <p14:creationId xmlns:p14="http://schemas.microsoft.com/office/powerpoint/2010/main" val="3226336725"/>
      </p:ext>
    </p:extLst>
  </p:cSld>
  <p:clrMapOvr>
    <a:masterClrMapping/>
  </p:clrMapOvr>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_dlc_DocId xmlns="04672002-f21f-4240-adfb-f0b653fb6fb5">SZUU6KYVHK2A-2146017777-18748</_dlc_DocId>
    <_dlc_DocIdUrl xmlns="04672002-f21f-4240-adfb-f0b653fb6fb5">
      <Url>https://cafod365.sharepoint.com/sites/int/Education/_layouts/15/DocIdRedir.aspx?ID=SZUU6KYVHK2A-2146017777-18748</Url>
      <Description>SZUU6KYVHK2A-2146017777-18748</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5CB3E2-8709-4147-8C75-634C1593348D}">
  <ds:schemaRefs>
    <ds:schemaRef ds:uri="http://schemas.microsoft.com/sharepoint/events"/>
  </ds:schemaRefs>
</ds:datastoreItem>
</file>

<file path=customXml/itemProps2.xml><?xml version="1.0" encoding="utf-8"?>
<ds:datastoreItem xmlns:ds="http://schemas.openxmlformats.org/officeDocument/2006/customXml" ds:itemID="{7FDDA5B9-3490-495B-84D2-C69657A09701}">
  <ds:schemaRefs>
    <ds:schemaRef ds:uri="http://schemas.microsoft.com/sharepoint/v3/contenttype/forms"/>
  </ds:schemaRefs>
</ds:datastoreItem>
</file>

<file path=customXml/itemProps3.xml><?xml version="1.0" encoding="utf-8"?>
<ds:datastoreItem xmlns:ds="http://schemas.openxmlformats.org/officeDocument/2006/customXml" ds:itemID="{AD0FDB06-B221-499B-BA77-123DF03D2BB2}">
  <ds:schemaRef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236a9a4b-a03c-46ba-8ec6-624c184acbc6"/>
    <ds:schemaRef ds:uri="http://purl.org/dc/terms/"/>
    <ds:schemaRef ds:uri="453a0c7f-c966-4a5c-a0f8-de0f8150ea1e"/>
    <ds:schemaRef ds:uri="bdf04112-6931-4610-9724-cd62e91446a3"/>
    <ds:schemaRef ds:uri="http://purl.org/dc/dcmitype/"/>
    <ds:schemaRef ds:uri="http://schemas.microsoft.com/sharepoint/v3/fields"/>
    <ds:schemaRef ds:uri="04672002-f21f-4240-adfb-f0b653fb6fb5"/>
    <ds:schemaRef ds:uri="http://www.w3.org/XML/1998/namespace"/>
  </ds:schemaRefs>
</ds:datastoreItem>
</file>

<file path=customXml/itemProps4.xml><?xml version="1.0" encoding="utf-8"?>
<ds:datastoreItem xmlns:ds="http://schemas.openxmlformats.org/officeDocument/2006/customXml" ds:itemID="{D3847099-E9AA-480C-AD33-EFE4B0D77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9431</TotalTime>
  <Words>1447</Words>
  <Application>Microsoft Office PowerPoint</Application>
  <PresentationFormat>Widescreen</PresentationFormat>
  <Paragraphs>156</Paragraphs>
  <Slides>18</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Arial Black</vt:lpstr>
      <vt:lpstr>Calibri</vt:lpstr>
      <vt:lpstr>Century Gothic</vt:lpstr>
      <vt:lpstr>Segoe UI</vt:lpstr>
      <vt:lpstr>Times New Roman</vt:lpstr>
      <vt:lpstr>Wingdings</vt: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lastModifiedBy>Victoria Ahmed</cp:lastModifiedBy>
  <cp:revision>4004</cp:revision>
  <dcterms:created xsi:type="dcterms:W3CDTF">2021-02-16T09:08:51Z</dcterms:created>
  <dcterms:modified xsi:type="dcterms:W3CDTF">2025-06-25T22:34:23Z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f1867787-00c2-4a4f-bc71-226e589a6717</vt:lpwstr>
  </property>
  <property fmtid="{D5CDD505-2E9C-101B-9397-08002B2CF9AE}" pid="4" name="MediaServiceImageTags">
    <vt:lpwstr/>
  </property>
</Properties>
</file>