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3" r:id="rId6"/>
  </p:sldMasterIdLst>
  <p:notesMasterIdLst>
    <p:notesMasterId r:id="rId29"/>
  </p:notesMasterIdLst>
  <p:sldIdLst>
    <p:sldId id="594" r:id="rId7"/>
    <p:sldId id="1103" r:id="rId8"/>
    <p:sldId id="1808" r:id="rId9"/>
    <p:sldId id="1977" r:id="rId10"/>
    <p:sldId id="1978" r:id="rId11"/>
    <p:sldId id="258" r:id="rId12"/>
    <p:sldId id="1979" r:id="rId13"/>
    <p:sldId id="1980" r:id="rId14"/>
    <p:sldId id="1934" r:id="rId15"/>
    <p:sldId id="1976" r:id="rId16"/>
    <p:sldId id="1981" r:id="rId17"/>
    <p:sldId id="1982" r:id="rId18"/>
    <p:sldId id="1939" r:id="rId19"/>
    <p:sldId id="1964" r:id="rId20"/>
    <p:sldId id="1984" r:id="rId21"/>
    <p:sldId id="1983" r:id="rId22"/>
    <p:sldId id="1941" r:id="rId23"/>
    <p:sldId id="1932" r:id="rId24"/>
    <p:sldId id="1936" r:id="rId25"/>
    <p:sldId id="605" r:id="rId26"/>
    <p:sldId id="611" r:id="rId27"/>
    <p:sldId id="6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544"/>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8A502-677C-4643-9214-33138830A133}" v="3" dt="2024-10-07T13:24:05.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2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06DB2-820F-42DD-A92D-91623A5F91C0}" type="datetimeFigureOut">
              <a:rPr lang="en-GB" smtClean="0"/>
              <a:t>07/10/2024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E0D7F-A3FC-4FFA-B558-81E0AB1459DD}" type="slidenum">
              <a:rPr lang="en-GB" smtClean="0"/>
              <a:t>‹#›</a:t>
            </a:fld>
            <a:endParaRPr lang="en-GB"/>
          </a:p>
        </p:txBody>
      </p:sp>
    </p:spTree>
    <p:extLst>
      <p:ext uri="{BB962C8B-B14F-4D97-AF65-F5344CB8AC3E}">
        <p14:creationId xmlns:p14="http://schemas.microsoft.com/office/powerpoint/2010/main" val="236870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a:t>
            </a:fld>
            <a:endParaRPr lang="en-GB"/>
          </a:p>
        </p:txBody>
      </p:sp>
    </p:spTree>
    <p:extLst>
      <p:ext uri="{BB962C8B-B14F-4D97-AF65-F5344CB8AC3E}">
        <p14:creationId xmlns:p14="http://schemas.microsoft.com/office/powerpoint/2010/main" val="1327053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As we watch this animation, think about why we as a Catholic school are invited by Pope Francis, and the bishops of England and Wales, to take part in this Jubilee year.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(If the animation is not available):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A Jubilee is a significant moment in the life of the Church that happens every 25 years.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Biblically, the Jubilee is a time of renewal, celebration, rest and freedom.</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In Old Testament times, debts were cancelled, prisoners and enslaved people were freed, and even the land was able to rest.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Pope Francis has called this Jubilee Year ‘Pilgrims of Hope’. It’s an invitation to renew our hope, a hope which comes from knowing that God loves each one of us, whoever we are.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He has asked us to be signs of hope for others, by putting Catholic Social Teaching into action through caring for our common home, and supporting our sisters and brothers who are experiencing war, hunger or poverty.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1800" i="1">
                <a:effectLst/>
                <a:latin typeface="Arial" panose="020B0604020202020204" pitchFamily="34" charset="0"/>
                <a:ea typeface="Aptos" panose="020B0004020202020204" pitchFamily="34" charset="0"/>
              </a:rPr>
              <a:t>What’s this got to do with us? Why is it such a great opportunity for our school? </a:t>
            </a:r>
            <a:r>
              <a:rPr lang="en-GB" sz="1800">
                <a:effectLst/>
                <a:latin typeface="Aptos" panose="020B0004020202020204" pitchFamily="34" charset="0"/>
                <a:ea typeface="Aptos" panose="020B0004020202020204" pitchFamily="34" charset="0"/>
                <a:cs typeface="Arial" panose="020B0604020202020204" pitchFamily="34" charset="0"/>
              </a:rPr>
              <a:t>  </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10</a:t>
            </a:fld>
            <a:endParaRPr lang="en-GB"/>
          </a:p>
        </p:txBody>
      </p:sp>
    </p:spTree>
    <p:extLst>
      <p:ext uri="{BB962C8B-B14F-4D97-AF65-F5344CB8AC3E}">
        <p14:creationId xmlns:p14="http://schemas.microsoft.com/office/powerpoint/2010/main" val="328292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200" i="1">
                <a:effectLst/>
                <a:latin typeface="Arial" panose="020B0604020202020204" pitchFamily="34" charset="0"/>
                <a:ea typeface="Aptos" panose="020B0004020202020204" pitchFamily="34" charset="0"/>
              </a:rPr>
              <a:t>What’s this got to do with us? Why is it such a great opportunity for our school? </a:t>
            </a:r>
            <a:r>
              <a:rPr lang="en-GB" sz="1200">
                <a:effectLst/>
                <a:latin typeface="Aptos" panose="020B0004020202020204" pitchFamily="34" charset="0"/>
                <a:ea typeface="Aptos" panose="020B0004020202020204" pitchFamily="34" charset="0"/>
                <a:cs typeface="Arial" panose="020B0604020202020204" pitchFamily="34" charset="0"/>
              </a:rPr>
              <a:t>  </a:t>
            </a:r>
          </a:p>
          <a:p>
            <a:pPr>
              <a:spcAft>
                <a:spcPts val="800"/>
              </a:spcAft>
            </a:pPr>
            <a:endParaRPr lang="en-GB" sz="1200">
              <a:effectLst/>
              <a:latin typeface="Aptos" panose="020B0004020202020204" pitchFamily="34" charset="0"/>
              <a:cs typeface="Arial" panose="020B0604020202020204" pitchFamily="34" charset="0"/>
            </a:endParaRPr>
          </a:p>
          <a:p>
            <a:pPr>
              <a:spcAft>
                <a:spcPts val="800"/>
              </a:spcAft>
            </a:pPr>
            <a:r>
              <a:rPr lang="en-GB" sz="1200">
                <a:effectLst/>
                <a:latin typeface="Aptos" panose="020B0004020202020204" pitchFamily="34" charset="0"/>
                <a:cs typeface="Arial" panose="020B0604020202020204" pitchFamily="34" charset="0"/>
              </a:rPr>
              <a:t>Discuss briefly and share ideas.</a:t>
            </a:r>
            <a:endParaRPr lang="en-GB"/>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11</a:t>
            </a:fld>
            <a:endParaRPr lang="en-GB"/>
          </a:p>
        </p:txBody>
      </p:sp>
    </p:spTree>
    <p:extLst>
      <p:ext uri="{BB962C8B-B14F-4D97-AF65-F5344CB8AC3E}">
        <p14:creationId xmlns:p14="http://schemas.microsoft.com/office/powerpoint/2010/main" val="20946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Here are some suggestions. What else can we come up with?</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Rather than feeling powerless when they watch the news, and feel anxious when they hear statistics like the ones we started with, our pupils can explore the vital role they have in </a:t>
            </a:r>
            <a:r>
              <a:rPr lang="en-GB" sz="1800" b="1" kern="100">
                <a:effectLst/>
                <a:latin typeface="Arial" panose="020B0604020202020204" pitchFamily="34" charset="0"/>
                <a:ea typeface="Aptos" panose="020B0004020202020204" pitchFamily="34" charset="0"/>
                <a:cs typeface="Arial" panose="020B0604020202020204" pitchFamily="34" charset="0"/>
              </a:rPr>
              <a:t>making change</a:t>
            </a:r>
            <a:r>
              <a:rPr lang="en-GB" sz="1800" kern="100">
                <a:effectLst/>
                <a:latin typeface="Arial" panose="020B0604020202020204" pitchFamily="34" charset="0"/>
                <a:ea typeface="Aptos" panose="020B0004020202020204" pitchFamily="34" charset="0"/>
                <a:cs typeface="Arial" panose="020B0604020202020204" pitchFamily="34" charset="0"/>
              </a:rPr>
              <a:t> and </a:t>
            </a:r>
            <a:r>
              <a:rPr lang="en-GB" sz="1800" b="1" kern="100">
                <a:effectLst/>
                <a:latin typeface="Arial" panose="020B0604020202020204" pitchFamily="34" charset="0"/>
                <a:ea typeface="Aptos" panose="020B0004020202020204" pitchFamily="34" charset="0"/>
                <a:cs typeface="Arial" panose="020B0604020202020204" pitchFamily="34" charset="0"/>
              </a:rPr>
              <a:t>bringing hope</a:t>
            </a:r>
            <a:r>
              <a:rPr lang="en-GB" sz="1800" kern="100">
                <a:effectLst/>
                <a:latin typeface="Arial" panose="020B0604020202020204" pitchFamily="34" charset="0"/>
                <a:ea typeface="Aptos" panose="020B0004020202020204" pitchFamily="34" charset="0"/>
                <a:cs typeface="Arial" panose="020B0604020202020204" pitchFamily="34" charset="0"/>
              </a:rPr>
              <a:t> in an unfair world.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There will be many clear ways for our pupils to get involved with putting their </a:t>
            </a:r>
            <a:r>
              <a:rPr lang="en-GB" sz="1800" b="1" kern="100">
                <a:effectLst/>
                <a:latin typeface="Arial" panose="020B0604020202020204" pitchFamily="34" charset="0"/>
                <a:ea typeface="Aptos" panose="020B0004020202020204" pitchFamily="34" charset="0"/>
                <a:cs typeface="Arial" panose="020B0604020202020204" pitchFamily="34" charset="0"/>
              </a:rPr>
              <a:t>faith into action</a:t>
            </a:r>
            <a:r>
              <a:rPr lang="en-GB" sz="1800" kern="100">
                <a:effectLst/>
                <a:latin typeface="Arial" panose="020B0604020202020204" pitchFamily="34" charset="0"/>
                <a:ea typeface="Aptos" panose="020B0004020202020204" pitchFamily="34" charset="0"/>
                <a:cs typeface="Arial" panose="020B0604020202020204" pitchFamily="34" charset="0"/>
              </a:rPr>
              <a:t>, locally, nationally and globally.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will have an opportunity to </a:t>
            </a:r>
            <a:r>
              <a:rPr lang="en-GB" sz="1800" b="1" kern="100">
                <a:effectLst/>
                <a:latin typeface="Arial" panose="020B0604020202020204" pitchFamily="34" charset="0"/>
                <a:ea typeface="Aptos" panose="020B0004020202020204" pitchFamily="34" charset="0"/>
                <a:cs typeface="Arial" panose="020B0604020202020204" pitchFamily="34" charset="0"/>
              </a:rPr>
              <a:t>renew our mission</a:t>
            </a:r>
            <a:r>
              <a:rPr lang="en-GB" sz="1800" kern="100">
                <a:effectLst/>
                <a:latin typeface="Arial" panose="020B0604020202020204" pitchFamily="34" charset="0"/>
                <a:ea typeface="Aptos" panose="020B0004020202020204" pitchFamily="34" charset="0"/>
                <a:cs typeface="Arial" panose="020B0604020202020204" pitchFamily="34" charset="0"/>
              </a:rPr>
              <a:t> as Catholic school.</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It’s a time for us to experience and renew our hope and put </a:t>
            </a:r>
            <a:r>
              <a:rPr lang="en-GB" sz="1800" b="1" kern="100">
                <a:effectLst/>
                <a:latin typeface="Arial" panose="020B0604020202020204" pitchFamily="34" charset="0"/>
                <a:ea typeface="Aptos" panose="020B0004020202020204" pitchFamily="34" charset="0"/>
                <a:cs typeface="Arial" panose="020B0604020202020204" pitchFamily="34" charset="0"/>
              </a:rPr>
              <a:t>Catholic Social Teaching</a:t>
            </a:r>
            <a:r>
              <a:rPr lang="en-GB" sz="1800" kern="100">
                <a:effectLst/>
                <a:latin typeface="Arial" panose="020B0604020202020204" pitchFamily="34" charset="0"/>
                <a:ea typeface="Aptos" panose="020B0004020202020204" pitchFamily="34" charset="0"/>
                <a:cs typeface="Arial" panose="020B0604020202020204" pitchFamily="34" charset="0"/>
              </a:rPr>
              <a:t> into action.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can be </a:t>
            </a:r>
            <a:r>
              <a:rPr lang="en-GB" sz="1800" b="1" kern="100">
                <a:effectLst/>
                <a:latin typeface="Arial" panose="020B0604020202020204" pitchFamily="34" charset="0"/>
                <a:ea typeface="Aptos" panose="020B0004020202020204" pitchFamily="34" charset="0"/>
                <a:cs typeface="Arial" panose="020B0604020202020204" pitchFamily="34" charset="0"/>
              </a:rPr>
              <a:t>part of something big</a:t>
            </a:r>
            <a:r>
              <a:rPr lang="en-GB" sz="1800" kern="100">
                <a:effectLst/>
                <a:latin typeface="Arial" panose="020B0604020202020204" pitchFamily="34" charset="0"/>
                <a:ea typeface="Aptos" panose="020B0004020202020204" pitchFamily="34" charset="0"/>
                <a:cs typeface="Arial" panose="020B0604020202020204" pitchFamily="34" charset="0"/>
              </a:rPr>
              <a:t> as part of the Catholic community, not only in England and Wales, but globally.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12</a:t>
            </a:fld>
            <a:endParaRPr lang="en-GB"/>
          </a:p>
        </p:txBody>
      </p:sp>
    </p:spTree>
    <p:extLst>
      <p:ext uri="{BB962C8B-B14F-4D97-AF65-F5344CB8AC3E}">
        <p14:creationId xmlns:p14="http://schemas.microsoft.com/office/powerpoint/2010/main" val="119056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The Jubilee year begins on 24 December 2024 and will close on 6 January 2026. In England and Wales, there will be a launch on 24 January 2025. Here are some key dates for schools:</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Friday 24 January 2025: Jubilee Launch Day for Schools</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The gospel reading on Sunday 26 January is Luke 4:16-21, a key text for the Jubilee year.</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Take time to reflect on the Jubilee journey ahead using the prayers and resources that will be provided.​</a:t>
            </a:r>
            <a:r>
              <a:rPr lang="en-GB" sz="800" kern="100">
                <a:effectLst/>
                <a:latin typeface="Aptos" panose="020B0004020202020204" pitchFamily="34" charset="0"/>
                <a:ea typeface="Aptos" panose="020B0004020202020204" pitchFamily="34" charset="0"/>
                <a:cs typeface="Arial" panose="020B0604020202020204" pitchFamily="34" charset="0"/>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June or July 2025: Jubilee Pledge Day</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Schools are invited to reflect on their mission and choose a date to commit to stand in solidarity with the poorest communities, sharing hope and challenging injustice by pledging to take concrete actions to make their community, country and world a better place.​</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Friday 21 November 2025: Jubilee Finale</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Celebrating the end of the Jubilee year and looking ahead with hope.</a:t>
            </a:r>
            <a:endParaRPr lang="en-GB" sz="11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13</a:t>
            </a:fld>
            <a:endParaRPr lang="en-GB"/>
          </a:p>
        </p:txBody>
      </p:sp>
    </p:spTree>
    <p:extLst>
      <p:ext uri="{BB962C8B-B14F-4D97-AF65-F5344CB8AC3E}">
        <p14:creationId xmlns:p14="http://schemas.microsoft.com/office/powerpoint/2010/main" val="334546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GB"/>
              <a:t>Visit jubilee-schools.org.uk to find resources. Order copies of the pilgrims of hope journey map.</a:t>
            </a:r>
          </a:p>
          <a:p>
            <a:pPr marL="0" lvl="0" indent="0">
              <a:lnSpc>
                <a:spcPct val="107000"/>
              </a:lnSpc>
              <a:spcAft>
                <a:spcPts val="800"/>
              </a:spcAft>
              <a:buFont typeface="Arial" panose="020B0604020202020204" pitchFamily="34" charset="0"/>
              <a:buNone/>
              <a:tabLst>
                <a:tab pos="457200" algn="l"/>
              </a:tabLst>
            </a:pPr>
            <a:r>
              <a:rPr lang="en-GB"/>
              <a:t> </a:t>
            </a:r>
          </a:p>
        </p:txBody>
      </p:sp>
      <p:sp>
        <p:nvSpPr>
          <p:cNvPr id="4" name="Slide Number Placeholder 3"/>
          <p:cNvSpPr>
            <a:spLocks noGrp="1"/>
          </p:cNvSpPr>
          <p:nvPr>
            <p:ph type="sldNum" sz="quarter" idx="5"/>
          </p:nvPr>
        </p:nvSpPr>
        <p:spPr/>
        <p:txBody>
          <a:bodyPr/>
          <a:lstStyle/>
          <a:p>
            <a:fld id="{ECEE0D7F-A3FC-4FFA-B558-81E0AB1459DD}" type="slidenum">
              <a:rPr lang="en-GB" smtClean="0"/>
              <a:t>14</a:t>
            </a:fld>
            <a:endParaRPr lang="en-GB"/>
          </a:p>
        </p:txBody>
      </p:sp>
    </p:spTree>
    <p:extLst>
      <p:ext uri="{BB962C8B-B14F-4D97-AF65-F5344CB8AC3E}">
        <p14:creationId xmlns:p14="http://schemas.microsoft.com/office/powerpoint/2010/main" val="364186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During the Jubilee year schools are invited to revisit and renew their mission statement. Part of our mission is to put our faith into action as we commit to stand with the poorest communities locally and globally, </a:t>
            </a:r>
            <a:r>
              <a:rPr lang="en-GB" sz="1200" b="1" kern="100">
                <a:effectLst/>
                <a:latin typeface="Arial" panose="020B0604020202020204" pitchFamily="34" charset="0"/>
                <a:ea typeface="Aptos" panose="020B0004020202020204" pitchFamily="34" charset="0"/>
                <a:cs typeface="Times New Roman" panose="02020603050405020304" pitchFamily="18" charset="0"/>
              </a:rPr>
              <a:t>sharing hope and challenging injustice</a:t>
            </a:r>
            <a:r>
              <a:rPr lang="en-GB" sz="1200" kern="100">
                <a:effectLst/>
                <a:latin typeface="Arial" panose="020B0604020202020204" pitchFamily="34" charset="0"/>
                <a:ea typeface="Aptos" panose="020B0004020202020204" pitchFamily="34" charset="0"/>
                <a:cs typeface="Times New Roman" panose="02020603050405020304" pitchFamily="18" charset="0"/>
              </a:rPr>
              <a:t>.</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In the summer, schools are invited to take part in a joint pledge to take concrete actions to make the world a better place, for example taking part in </a:t>
            </a:r>
            <a:r>
              <a:rPr lang="en-GB" sz="1200" b="1" kern="100">
                <a:effectLst/>
                <a:latin typeface="Arial" panose="020B0604020202020204" pitchFamily="34" charset="0"/>
                <a:ea typeface="Aptos" panose="020B0004020202020204" pitchFamily="34" charset="0"/>
                <a:cs typeface="Times New Roman" panose="02020603050405020304" pitchFamily="18" charset="0"/>
              </a:rPr>
              <a:t>raising our voices against the injustice</a:t>
            </a:r>
            <a:r>
              <a:rPr lang="en-GB" sz="1200" kern="100">
                <a:effectLst/>
                <a:latin typeface="Arial" panose="020B0604020202020204" pitchFamily="34" charset="0"/>
                <a:ea typeface="Aptos" panose="020B0004020202020204" pitchFamily="34" charset="0"/>
                <a:cs typeface="Times New Roman" panose="02020603050405020304" pitchFamily="18" charset="0"/>
              </a:rPr>
              <a:t> of international debt.</a:t>
            </a:r>
          </a:p>
          <a:p>
            <a:pPr marL="342900" lvl="0" indent="-342900">
              <a:lnSpc>
                <a:spcPct val="107000"/>
              </a:lnSpc>
              <a:spcAft>
                <a:spcPts val="800"/>
              </a:spcAft>
              <a:buFont typeface="Arial" panose="020B0604020202020204" pitchFamily="34" charset="0"/>
              <a:buChar char="•"/>
              <a:tabLst>
                <a:tab pos="457200" algn="l"/>
              </a:tabLst>
            </a:pPr>
            <a:endParaRPr lang="en-GB" sz="1200" kern="10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This is the text of the Jubilee pledge. There will be more resources to support you coming soon. </a:t>
            </a:r>
            <a:endParaRPr lang="en-GB" sz="1200" kern="10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EE0D7F-A3FC-4FFA-B558-81E0AB1459DD}" type="slidenum">
              <a:rPr lang="en-GB" smtClean="0"/>
              <a:t>15</a:t>
            </a:fld>
            <a:endParaRPr lang="en-GB"/>
          </a:p>
        </p:txBody>
      </p:sp>
    </p:spTree>
    <p:extLst>
      <p:ext uri="{BB962C8B-B14F-4D97-AF65-F5344CB8AC3E}">
        <p14:creationId xmlns:p14="http://schemas.microsoft.com/office/powerpoint/2010/main" val="3452541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Biblically, the Jubilee was a time for </a:t>
            </a:r>
            <a:r>
              <a:rPr lang="en-GB" sz="1200" b="1" kern="100">
                <a:effectLst/>
                <a:latin typeface="Arial" panose="020B0604020202020204" pitchFamily="34" charset="0"/>
                <a:ea typeface="Aptos" panose="020B0004020202020204" pitchFamily="34" charset="0"/>
                <a:cs typeface="Times New Roman" panose="02020603050405020304" pitchFamily="18" charset="0"/>
              </a:rPr>
              <a:t>cancelling debts</a:t>
            </a:r>
            <a:r>
              <a:rPr lang="en-GB" sz="1200" kern="100">
                <a:effectLst/>
                <a:latin typeface="Arial" panose="020B0604020202020204" pitchFamily="34" charset="0"/>
                <a:ea typeface="Aptos" panose="020B0004020202020204" pitchFamily="34" charset="0"/>
                <a:cs typeface="Times New Roman" panose="02020603050405020304" pitchFamily="18" charset="0"/>
              </a:rPr>
              <a:t>.</a:t>
            </a:r>
            <a:r>
              <a:rPr lang="en-GB" sz="1200" b="1" kern="100">
                <a:effectLst/>
                <a:latin typeface="Arial" panose="020B0604020202020204" pitchFamily="34" charset="0"/>
                <a:ea typeface="Aptos" panose="020B0004020202020204" pitchFamily="34" charset="0"/>
                <a:cs typeface="Times New Roman" panose="02020603050405020304" pitchFamily="18" charset="0"/>
              </a:rPr>
              <a:t> </a:t>
            </a:r>
            <a:r>
              <a:rPr lang="en-GB" sz="1200" kern="100">
                <a:effectLst/>
                <a:latin typeface="Arial" panose="020B0604020202020204" pitchFamily="34" charset="0"/>
                <a:ea typeface="Aptos" panose="020B0004020202020204" pitchFamily="34" charset="0"/>
                <a:cs typeface="Times New Roman" panose="02020603050405020304" pitchFamily="18" charset="0"/>
              </a:rPr>
              <a:t>This year, CAFOD will focus on asking our government to take action on the international debt crisis, and as part of our pledge to challenge injustice, we can join CAFOD in asking our government to act:</a:t>
            </a:r>
          </a:p>
          <a:p>
            <a:pPr marL="0" lvl="0" indent="0">
              <a:lnSpc>
                <a:spcPct val="107000"/>
              </a:lnSpc>
              <a:spcAft>
                <a:spcPts val="800"/>
              </a:spcAft>
              <a:buFont typeface="Arial" panose="020B0604020202020204" pitchFamily="34" charset="0"/>
              <a:buNone/>
              <a:tabLst>
                <a:tab pos="457200" algn="l"/>
              </a:tabLs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Over three billion people are living in countries where governments are spending more money on debts than on health or education.</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200">
                <a:effectLst/>
                <a:latin typeface="Arial" panose="020B0604020202020204" pitchFamily="34" charset="0"/>
                <a:ea typeface="Aptos" panose="020B0004020202020204" pitchFamily="34" charset="0"/>
              </a:rPr>
              <a:t>Pope Francis says, “If we really wish to prepare a path to peace in our world, let us commit ourselves to remedying the remote causes of injustice, </a:t>
            </a:r>
            <a:r>
              <a:rPr lang="en-GB" sz="1200" b="1">
                <a:effectLst/>
                <a:latin typeface="Arial" panose="020B0604020202020204" pitchFamily="34" charset="0"/>
                <a:ea typeface="Aptos" panose="020B0004020202020204" pitchFamily="34" charset="0"/>
              </a:rPr>
              <a:t>settling unjust and unpayable debts</a:t>
            </a:r>
            <a:r>
              <a:rPr lang="en-GB" sz="1200">
                <a:effectLst/>
                <a:latin typeface="Arial" panose="020B0604020202020204" pitchFamily="34" charset="0"/>
                <a:ea typeface="Aptos" panose="020B0004020202020204" pitchFamily="34" charset="0"/>
              </a:rPr>
              <a:t>, and feeding the hungry.” (Spes non </a:t>
            </a:r>
            <a:r>
              <a:rPr lang="en-GB" sz="1200" err="1">
                <a:effectLst/>
                <a:latin typeface="Arial" panose="020B0604020202020204" pitchFamily="34" charset="0"/>
                <a:ea typeface="Aptos" panose="020B0004020202020204" pitchFamily="34" charset="0"/>
              </a:rPr>
              <a:t>confundit</a:t>
            </a:r>
            <a:r>
              <a:rPr lang="en-GB" sz="1200">
                <a:effectLst/>
                <a:latin typeface="Arial" panose="020B0604020202020204" pitchFamily="34" charset="0"/>
                <a:ea typeface="Aptos" panose="020B0004020202020204" pitchFamily="34" charset="0"/>
              </a:rPr>
              <a:t>, #16)</a:t>
            </a:r>
            <a:endParaRPr lang="en-GB"/>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16</a:t>
            </a:fld>
            <a:endParaRPr lang="en-GB"/>
          </a:p>
        </p:txBody>
      </p:sp>
    </p:spTree>
    <p:extLst>
      <p:ext uri="{BB962C8B-B14F-4D97-AF65-F5344CB8AC3E}">
        <p14:creationId xmlns:p14="http://schemas.microsoft.com/office/powerpoint/2010/main" val="279286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jubilee-schools.org.uk</a:t>
            </a: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17</a:t>
            </a:fld>
            <a:endParaRPr lang="en-GB"/>
          </a:p>
        </p:txBody>
      </p:sp>
    </p:spTree>
    <p:extLst>
      <p:ext uri="{BB962C8B-B14F-4D97-AF65-F5344CB8AC3E}">
        <p14:creationId xmlns:p14="http://schemas.microsoft.com/office/powerpoint/2010/main" val="341161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If you have time, read Luke 4:16-21, which will be a key scripture as we launch the Jubilee in schools. You might want to spend time reflecting on the artwork. </a:t>
            </a:r>
          </a:p>
          <a:p>
            <a:endParaRPr lang="en-GB">
              <a:effectLst/>
            </a:endParaRPr>
          </a:p>
          <a:p>
            <a:r>
              <a:rPr lang="en-GB">
                <a:effectLst/>
              </a:rPr>
              <a:t>"Christ the Liberator", an artwork commissioned for the Jubilee Year 2025 from Académie Kivu Arts "AKA" in Goma, DRC.</a:t>
            </a:r>
            <a:endParaRPr lang="en-GB"/>
          </a:p>
          <a:p>
            <a:r>
              <a:rPr lang="en-GB"/>
              <a:t>Credit: CAFOD/Joe Newman</a:t>
            </a:r>
          </a:p>
        </p:txBody>
      </p:sp>
      <p:sp>
        <p:nvSpPr>
          <p:cNvPr id="4" name="Slide Number Placeholder 3"/>
          <p:cNvSpPr>
            <a:spLocks noGrp="1"/>
          </p:cNvSpPr>
          <p:nvPr>
            <p:ph type="sldNum" sz="quarter" idx="5"/>
          </p:nvPr>
        </p:nvSpPr>
        <p:spPr/>
        <p:txBody>
          <a:bodyPr/>
          <a:lstStyle/>
          <a:p>
            <a:fld id="{ECEE0D7F-A3FC-4FFA-B558-81E0AB1459DD}" type="slidenum">
              <a:rPr lang="en-GB" smtClean="0"/>
              <a:t>18</a:t>
            </a:fld>
            <a:endParaRPr lang="en-GB"/>
          </a:p>
        </p:txBody>
      </p:sp>
    </p:spTree>
    <p:extLst>
      <p:ext uri="{BB962C8B-B14F-4D97-AF65-F5344CB8AC3E}">
        <p14:creationId xmlns:p14="http://schemas.microsoft.com/office/powerpoint/2010/main" val="3066776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If you have time, read Luke 4:16-21, which will be a key scripture as we launch the Jubilee in schools. You might want to spend time reflecting on the artwork and the scripture.</a:t>
            </a:r>
          </a:p>
          <a:p>
            <a:endParaRPr lang="en-GB"/>
          </a:p>
          <a:p>
            <a:pPr algn="l"/>
            <a:r>
              <a:rPr lang="en-GB" b="1" i="0" baseline="30000">
                <a:solidFill>
                  <a:srgbClr val="000000"/>
                </a:solidFill>
                <a:effectLst/>
                <a:highlight>
                  <a:srgbClr val="FFFFFF"/>
                </a:highlight>
                <a:latin typeface="system-ui"/>
              </a:rPr>
              <a:t>16 </a:t>
            </a:r>
            <a:r>
              <a:rPr lang="en-GB" b="0" i="0">
                <a:solidFill>
                  <a:srgbClr val="000000"/>
                </a:solidFill>
                <a:effectLst/>
                <a:highlight>
                  <a:srgbClr val="FFFFFF"/>
                </a:highlight>
                <a:latin typeface="system-ui"/>
              </a:rPr>
              <a:t>And he came to Nazareth, where he had been brought up. And as was his custom, he went to the synagogue on the Sabbath day, and he stood up to read. </a:t>
            </a:r>
            <a:r>
              <a:rPr lang="en-GB" b="1" i="0" baseline="30000">
                <a:solidFill>
                  <a:srgbClr val="000000"/>
                </a:solidFill>
                <a:effectLst/>
                <a:highlight>
                  <a:srgbClr val="FFFFFF"/>
                </a:highlight>
                <a:latin typeface="system-ui"/>
              </a:rPr>
              <a:t>17 </a:t>
            </a:r>
            <a:r>
              <a:rPr lang="en-GB" b="0" i="0">
                <a:solidFill>
                  <a:srgbClr val="000000"/>
                </a:solidFill>
                <a:effectLst/>
                <a:highlight>
                  <a:srgbClr val="FFFFFF"/>
                </a:highlight>
                <a:latin typeface="system-ui"/>
              </a:rPr>
              <a:t>And the scroll of the prophet Isaiah was given to him. He unrolled the scroll and found the place where it was written,</a:t>
            </a:r>
          </a:p>
          <a:p>
            <a:pPr algn="l"/>
            <a:r>
              <a:rPr lang="en-GB" b="1" i="0" baseline="30000">
                <a:solidFill>
                  <a:srgbClr val="000000"/>
                </a:solidFill>
                <a:effectLst/>
                <a:highlight>
                  <a:srgbClr val="FFFFFF"/>
                </a:highlight>
                <a:latin typeface="system-ui"/>
              </a:rPr>
              <a:t>18 </a:t>
            </a:r>
            <a:r>
              <a:rPr lang="en-GB" b="0" i="0">
                <a:solidFill>
                  <a:srgbClr val="000000"/>
                </a:solidFill>
                <a:effectLst/>
                <a:highlight>
                  <a:srgbClr val="FFFFFF"/>
                </a:highlight>
                <a:latin typeface="system-ui"/>
              </a:rPr>
              <a:t>“The Spirit of the Lord is upon me,</a:t>
            </a:r>
            <a:br>
              <a:rPr lang="en-GB" b="0" i="0">
                <a:solidFill>
                  <a:srgbClr val="000000"/>
                </a:solidFill>
                <a:effectLst/>
                <a:highlight>
                  <a:srgbClr val="FFFFFF"/>
                </a:highlight>
                <a:latin typeface="system-ui"/>
              </a:rPr>
            </a:br>
            <a:r>
              <a:rPr lang="en-GB" b="0" i="0">
                <a:solidFill>
                  <a:srgbClr val="000000"/>
                </a:solidFill>
                <a:effectLst/>
                <a:highlight>
                  <a:srgbClr val="FFFFFF"/>
                </a:highlight>
                <a:latin typeface="Courier New" panose="02070309020205020404" pitchFamily="49" charset="0"/>
              </a:rPr>
              <a:t>    </a:t>
            </a:r>
            <a:r>
              <a:rPr lang="en-GB" b="0" i="0">
                <a:solidFill>
                  <a:srgbClr val="000000"/>
                </a:solidFill>
                <a:effectLst/>
                <a:highlight>
                  <a:srgbClr val="FFFFFF"/>
                </a:highlight>
                <a:latin typeface="system-ui"/>
              </a:rPr>
              <a:t>because he has anointed me</a:t>
            </a:r>
            <a:br>
              <a:rPr lang="en-GB" b="0" i="0">
                <a:solidFill>
                  <a:srgbClr val="000000"/>
                </a:solidFill>
                <a:effectLst/>
                <a:highlight>
                  <a:srgbClr val="FFFFFF"/>
                </a:highlight>
                <a:latin typeface="system-ui"/>
              </a:rPr>
            </a:br>
            <a:r>
              <a:rPr lang="en-GB" b="0" i="0">
                <a:solidFill>
                  <a:srgbClr val="000000"/>
                </a:solidFill>
                <a:effectLst/>
                <a:highlight>
                  <a:srgbClr val="FFFFFF"/>
                </a:highlight>
                <a:latin typeface="Courier New" panose="02070309020205020404" pitchFamily="49" charset="0"/>
              </a:rPr>
              <a:t>    </a:t>
            </a:r>
            <a:r>
              <a:rPr lang="en-GB" b="0" i="0">
                <a:solidFill>
                  <a:srgbClr val="000000"/>
                </a:solidFill>
                <a:effectLst/>
                <a:highlight>
                  <a:srgbClr val="FFFFFF"/>
                </a:highlight>
                <a:latin typeface="system-ui"/>
              </a:rPr>
              <a:t>to proclaim good news to the poor.</a:t>
            </a:r>
            <a:br>
              <a:rPr lang="en-GB" b="0" i="0">
                <a:solidFill>
                  <a:srgbClr val="000000"/>
                </a:solidFill>
                <a:effectLst/>
                <a:highlight>
                  <a:srgbClr val="FFFFFF"/>
                </a:highlight>
                <a:latin typeface="system-ui"/>
              </a:rPr>
            </a:br>
            <a:r>
              <a:rPr lang="en-GB" b="0" i="0">
                <a:solidFill>
                  <a:srgbClr val="000000"/>
                </a:solidFill>
                <a:effectLst/>
                <a:highlight>
                  <a:srgbClr val="FFFFFF"/>
                </a:highlight>
                <a:latin typeface="system-ui"/>
              </a:rPr>
              <a:t>He has sent me to proclaim liberty to the captives</a:t>
            </a:r>
            <a:br>
              <a:rPr lang="en-GB" b="0" i="0">
                <a:solidFill>
                  <a:srgbClr val="000000"/>
                </a:solidFill>
                <a:effectLst/>
                <a:highlight>
                  <a:srgbClr val="FFFFFF"/>
                </a:highlight>
                <a:latin typeface="system-ui"/>
              </a:rPr>
            </a:br>
            <a:r>
              <a:rPr lang="en-GB" b="0" i="0">
                <a:solidFill>
                  <a:srgbClr val="000000"/>
                </a:solidFill>
                <a:effectLst/>
                <a:highlight>
                  <a:srgbClr val="FFFFFF"/>
                </a:highlight>
                <a:latin typeface="Courier New" panose="02070309020205020404" pitchFamily="49" charset="0"/>
              </a:rPr>
              <a:t>    </a:t>
            </a:r>
            <a:r>
              <a:rPr lang="en-GB" b="0" i="0">
                <a:solidFill>
                  <a:srgbClr val="000000"/>
                </a:solidFill>
                <a:effectLst/>
                <a:highlight>
                  <a:srgbClr val="FFFFFF"/>
                </a:highlight>
                <a:latin typeface="system-ui"/>
              </a:rPr>
              <a:t>and recovering of sight to the blind,</a:t>
            </a:r>
            <a:br>
              <a:rPr lang="en-GB" b="0" i="0">
                <a:solidFill>
                  <a:srgbClr val="000000"/>
                </a:solidFill>
                <a:effectLst/>
                <a:highlight>
                  <a:srgbClr val="FFFFFF"/>
                </a:highlight>
                <a:latin typeface="system-ui"/>
              </a:rPr>
            </a:br>
            <a:r>
              <a:rPr lang="en-GB" b="0" i="0">
                <a:solidFill>
                  <a:srgbClr val="000000"/>
                </a:solidFill>
                <a:effectLst/>
                <a:highlight>
                  <a:srgbClr val="FFFFFF"/>
                </a:highlight>
                <a:latin typeface="Courier New" panose="02070309020205020404" pitchFamily="49" charset="0"/>
              </a:rPr>
              <a:t>    </a:t>
            </a:r>
            <a:r>
              <a:rPr lang="en-GB" b="0" i="0">
                <a:solidFill>
                  <a:srgbClr val="000000"/>
                </a:solidFill>
                <a:effectLst/>
                <a:highlight>
                  <a:srgbClr val="FFFFFF"/>
                </a:highlight>
                <a:latin typeface="system-ui"/>
              </a:rPr>
              <a:t>to set at liberty those who are oppressed,</a:t>
            </a:r>
            <a:br>
              <a:rPr lang="en-GB" b="0" i="0">
                <a:solidFill>
                  <a:srgbClr val="000000"/>
                </a:solidFill>
                <a:effectLst/>
                <a:highlight>
                  <a:srgbClr val="FFFFFF"/>
                </a:highlight>
                <a:latin typeface="system-ui"/>
              </a:rPr>
            </a:br>
            <a:r>
              <a:rPr lang="en-GB" b="1" i="0" baseline="30000">
                <a:solidFill>
                  <a:srgbClr val="000000"/>
                </a:solidFill>
                <a:effectLst/>
                <a:highlight>
                  <a:srgbClr val="FFFFFF"/>
                </a:highlight>
                <a:latin typeface="system-ui"/>
              </a:rPr>
              <a:t>19 </a:t>
            </a:r>
            <a:r>
              <a:rPr lang="en-GB" b="0" i="0">
                <a:solidFill>
                  <a:srgbClr val="000000"/>
                </a:solidFill>
                <a:effectLst/>
                <a:highlight>
                  <a:srgbClr val="FFFFFF"/>
                </a:highlight>
                <a:latin typeface="system-ui"/>
              </a:rPr>
              <a:t>to proclaim the year of the Lord's </a:t>
            </a:r>
            <a:r>
              <a:rPr lang="en-GB" b="0" i="0" err="1">
                <a:solidFill>
                  <a:srgbClr val="000000"/>
                </a:solidFill>
                <a:effectLst/>
                <a:highlight>
                  <a:srgbClr val="FFFFFF"/>
                </a:highlight>
                <a:latin typeface="system-ui"/>
              </a:rPr>
              <a:t>favor</a:t>
            </a:r>
            <a:r>
              <a:rPr lang="en-GB" b="0" i="0">
                <a:solidFill>
                  <a:srgbClr val="000000"/>
                </a:solidFill>
                <a:effectLst/>
                <a:highlight>
                  <a:srgbClr val="FFFFFF"/>
                </a:highlight>
                <a:latin typeface="system-ui"/>
              </a:rPr>
              <a:t>.”</a:t>
            </a:r>
          </a:p>
          <a:p>
            <a:pPr algn="l"/>
            <a:r>
              <a:rPr lang="en-GB" b="1" i="0" baseline="30000">
                <a:solidFill>
                  <a:srgbClr val="000000"/>
                </a:solidFill>
                <a:effectLst/>
                <a:highlight>
                  <a:srgbClr val="FFFFFF"/>
                </a:highlight>
                <a:latin typeface="system-ui"/>
              </a:rPr>
              <a:t>20 </a:t>
            </a:r>
            <a:r>
              <a:rPr lang="en-GB" b="0" i="0">
                <a:solidFill>
                  <a:srgbClr val="000000"/>
                </a:solidFill>
                <a:effectLst/>
                <a:highlight>
                  <a:srgbClr val="FFFFFF"/>
                </a:highlight>
                <a:latin typeface="system-ui"/>
              </a:rPr>
              <a:t>And he rolled up the scroll and gave it back to the attendant and sat down. And the eyes of all in the synagogue were fixed on him. </a:t>
            </a:r>
            <a:r>
              <a:rPr lang="en-GB" b="1" i="0" baseline="30000">
                <a:solidFill>
                  <a:srgbClr val="000000"/>
                </a:solidFill>
                <a:effectLst/>
                <a:highlight>
                  <a:srgbClr val="FFFFFF"/>
                </a:highlight>
                <a:latin typeface="system-ui"/>
              </a:rPr>
              <a:t>21 </a:t>
            </a:r>
            <a:r>
              <a:rPr lang="en-GB" b="0" i="0">
                <a:solidFill>
                  <a:srgbClr val="000000"/>
                </a:solidFill>
                <a:effectLst/>
                <a:highlight>
                  <a:srgbClr val="FFFFFF"/>
                </a:highlight>
                <a:latin typeface="system-ui"/>
              </a:rPr>
              <a:t>And he began to say to them, “Today this Scripture has been fulfilled in your hearing.”</a:t>
            </a:r>
          </a:p>
          <a:p>
            <a:endParaRPr lang="en-GB">
              <a:effectLst/>
            </a:endParaRPr>
          </a:p>
          <a:p>
            <a:endParaRPr lang="en-GB">
              <a:effectLst/>
            </a:endParaRPr>
          </a:p>
          <a:p>
            <a:r>
              <a:rPr lang="en-GB">
                <a:effectLst/>
              </a:rPr>
              <a:t>"Christ the Liberator", an artwork commissioned for the Jubilee Year 2025 from Académie Kivu Arts "AKA" in Goma, DRC.</a:t>
            </a:r>
            <a:endParaRPr lang="en-GB"/>
          </a:p>
          <a:p>
            <a:r>
              <a:rPr lang="en-GB"/>
              <a:t>Credit: CAFOD/Joe Newman</a:t>
            </a:r>
          </a:p>
          <a:p>
            <a:r>
              <a:rPr lang="en-GB"/>
              <a:t>Bible translation: English Standard Version (Anglicised version)</a:t>
            </a: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19</a:t>
            </a:fld>
            <a:endParaRPr lang="en-GB"/>
          </a:p>
        </p:txBody>
      </p:sp>
    </p:spTree>
    <p:extLst>
      <p:ext uri="{BB962C8B-B14F-4D97-AF65-F5344CB8AC3E}">
        <p14:creationId xmlns:p14="http://schemas.microsoft.com/office/powerpoint/2010/main" val="36357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2</a:t>
            </a:fld>
            <a:endParaRPr lang="en-GB"/>
          </a:p>
        </p:txBody>
      </p:sp>
    </p:spTree>
    <p:extLst>
      <p:ext uri="{BB962C8B-B14F-4D97-AF65-F5344CB8AC3E}">
        <p14:creationId xmlns:p14="http://schemas.microsoft.com/office/powerpoint/2010/main" val="90327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prayer for the Year of Prayer. </a:t>
            </a:r>
          </a:p>
          <a:p>
            <a:endParaRPr lang="en-GB"/>
          </a:p>
          <a:p>
            <a:r>
              <a:rPr lang="en-GB"/>
              <a:t>Let’s finish by saying this prayer together. </a:t>
            </a:r>
          </a:p>
        </p:txBody>
      </p:sp>
      <p:sp>
        <p:nvSpPr>
          <p:cNvPr id="4" name="Slide Number Placeholder 3"/>
          <p:cNvSpPr>
            <a:spLocks noGrp="1"/>
          </p:cNvSpPr>
          <p:nvPr>
            <p:ph type="sldNum" sz="quarter" idx="5"/>
          </p:nvPr>
        </p:nvSpPr>
        <p:spPr/>
        <p:txBody>
          <a:bodyPr/>
          <a:lstStyle/>
          <a:p>
            <a:fld id="{ECEE0D7F-A3FC-4FFA-B558-81E0AB1459DD}" type="slidenum">
              <a:rPr lang="en-GB" smtClean="0"/>
              <a:t>20</a:t>
            </a:fld>
            <a:endParaRPr lang="en-GB"/>
          </a:p>
        </p:txBody>
      </p:sp>
    </p:spTree>
    <p:extLst>
      <p:ext uri="{BB962C8B-B14F-4D97-AF65-F5344CB8AC3E}">
        <p14:creationId xmlns:p14="http://schemas.microsoft.com/office/powerpoint/2010/main" val="318711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91758"/>
          </a:xfrm>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000" b="0" i="0">
                <a:solidFill>
                  <a:srgbClr val="4A4A4A"/>
                </a:solidFill>
                <a:effectLst/>
                <a:latin typeface="Open Sans" panose="020B0606030504020204" pitchFamily="34" charset="0"/>
              </a:rPr>
              <a:t>Credit: CAFOD/Joe Newman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2000" b="0" i="1">
              <a:solidFill>
                <a:srgbClr val="4A4A4A"/>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67A35-6BAE-40BF-BDDB-A716CDA101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63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Can you fill in the gaps with the correct number?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Choices: 1, 10, 24, 43, 75, half, two thirds, 530 million, 735 million, 998 million, 1 billion, three billion, four billion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We live in an unequal world. The world’s richest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1</a:t>
            </a:r>
            <a:r>
              <a:rPr lang="en-GB" sz="1800" kern="100">
                <a:effectLst/>
                <a:latin typeface="Arial" panose="020B0604020202020204" pitchFamily="34" charset="0"/>
                <a:ea typeface="Aptos" panose="020B0004020202020204" pitchFamily="34" charset="0"/>
                <a:cs typeface="Arial" panose="020B0604020202020204" pitchFamily="34" charset="0"/>
              </a:rPr>
              <a:t>% own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43</a:t>
            </a:r>
            <a:r>
              <a:rPr lang="en-GB" sz="1800" kern="100">
                <a:effectLst/>
                <a:latin typeface="Arial" panose="020B0604020202020204" pitchFamily="34" charset="0"/>
                <a:ea typeface="Aptos" panose="020B0004020202020204" pitchFamily="34" charset="0"/>
                <a:cs typeface="Arial" panose="020B0604020202020204" pitchFamily="34" charset="0"/>
              </a:rPr>
              <a:t>% of all global financial assets and emit as much carbon pollution as the poorest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two-thirds </a:t>
            </a:r>
            <a:r>
              <a:rPr lang="en-GB" sz="1800" kern="100">
                <a:effectLst/>
                <a:latin typeface="Arial" panose="020B0604020202020204" pitchFamily="34" charset="0"/>
                <a:ea typeface="Aptos" panose="020B0004020202020204" pitchFamily="34" charset="0"/>
                <a:cs typeface="Arial" panose="020B0604020202020204" pitchFamily="34" charset="0"/>
              </a:rPr>
              <a:t>of humanity.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Despite there being enough food in the world to feed everyone, approximately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735 million </a:t>
            </a:r>
            <a:r>
              <a:rPr lang="en-GB" sz="1800" kern="100">
                <a:effectLst/>
                <a:latin typeface="Arial" panose="020B0604020202020204" pitchFamily="34" charset="0"/>
                <a:ea typeface="Aptos" panose="020B0004020202020204" pitchFamily="34" charset="0"/>
                <a:cs typeface="Arial" panose="020B0604020202020204" pitchFamily="34" charset="0"/>
              </a:rPr>
              <a:t>people worldwide face hunger daily.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Over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three billion </a:t>
            </a:r>
            <a:r>
              <a:rPr lang="en-GB" sz="1800" kern="100">
                <a:effectLst/>
                <a:latin typeface="Arial" panose="020B0604020202020204" pitchFamily="34" charset="0"/>
                <a:ea typeface="Aptos" panose="020B0004020202020204" pitchFamily="34" charset="0"/>
                <a:cs typeface="Arial" panose="020B0604020202020204" pitchFamily="34" charset="0"/>
              </a:rPr>
              <a:t>people are living in countries where governments are spending more money on debts than on health or education.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Show the correct answers.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sz="1800">
              <a:effectLst/>
              <a:latin typeface="Arial" panose="020B0604020202020204" pitchFamily="34" charset="0"/>
              <a:ea typeface="Aptos" panose="020B0004020202020204" pitchFamily="34" charset="0"/>
            </a:endParaRPr>
          </a:p>
          <a:p>
            <a:r>
              <a:rPr lang="en-GB" sz="1800">
                <a:effectLst/>
                <a:latin typeface="Arial" panose="020B0604020202020204" pitchFamily="34" charset="0"/>
                <a:ea typeface="Aptos" panose="020B0004020202020204" pitchFamily="34" charset="0"/>
              </a:rPr>
              <a:t>How does this make you feel? [Share thoughts – you might even want to set up a Mentimeter to gather these via phones.]</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4</a:t>
            </a:fld>
            <a:endParaRPr lang="en-GB"/>
          </a:p>
        </p:txBody>
      </p:sp>
    </p:spTree>
    <p:extLst>
      <p:ext uri="{BB962C8B-B14F-4D97-AF65-F5344CB8AC3E}">
        <p14:creationId xmlns:p14="http://schemas.microsoft.com/office/powerpoint/2010/main" val="112534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Can you fill in the gaps with the correct number?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Choices: 1, 10, 24, 43, 75, half, two thirds, 530 million, 735 million, 998 million, 1 billion, three billion, four billion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We live in an unequal world. The world’s richest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1</a:t>
            </a:r>
            <a:r>
              <a:rPr lang="en-GB" sz="1800" kern="100">
                <a:effectLst/>
                <a:latin typeface="Arial" panose="020B0604020202020204" pitchFamily="34" charset="0"/>
                <a:ea typeface="Aptos" panose="020B0004020202020204" pitchFamily="34" charset="0"/>
                <a:cs typeface="Arial" panose="020B0604020202020204" pitchFamily="34" charset="0"/>
              </a:rPr>
              <a:t>% own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43</a:t>
            </a:r>
            <a:r>
              <a:rPr lang="en-GB" sz="1800" kern="100">
                <a:effectLst/>
                <a:latin typeface="Arial" panose="020B0604020202020204" pitchFamily="34" charset="0"/>
                <a:ea typeface="Aptos" panose="020B0004020202020204" pitchFamily="34" charset="0"/>
                <a:cs typeface="Arial" panose="020B0604020202020204" pitchFamily="34" charset="0"/>
              </a:rPr>
              <a:t>% of all global financial assets and emit as much carbon pollution as the poorest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two-thirds </a:t>
            </a:r>
            <a:r>
              <a:rPr lang="en-GB" sz="1800" kern="100">
                <a:effectLst/>
                <a:latin typeface="Arial" panose="020B0604020202020204" pitchFamily="34" charset="0"/>
                <a:ea typeface="Aptos" panose="020B0004020202020204" pitchFamily="34" charset="0"/>
                <a:cs typeface="Arial" panose="020B0604020202020204" pitchFamily="34" charset="0"/>
              </a:rPr>
              <a:t>of humanity.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Despite there being enough food in the world to feed everyone, approximately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735 million </a:t>
            </a:r>
            <a:r>
              <a:rPr lang="en-GB" sz="1800" kern="100">
                <a:effectLst/>
                <a:latin typeface="Arial" panose="020B0604020202020204" pitchFamily="34" charset="0"/>
                <a:ea typeface="Aptos" panose="020B0004020202020204" pitchFamily="34" charset="0"/>
                <a:cs typeface="Arial" panose="020B0604020202020204" pitchFamily="34" charset="0"/>
              </a:rPr>
              <a:t>people worldwide face hunger daily.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Over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three billion </a:t>
            </a:r>
            <a:r>
              <a:rPr lang="en-GB" sz="1800" kern="100">
                <a:effectLst/>
                <a:latin typeface="Arial" panose="020B0604020202020204" pitchFamily="34" charset="0"/>
                <a:ea typeface="Aptos" panose="020B0004020202020204" pitchFamily="34" charset="0"/>
                <a:cs typeface="Arial" panose="020B0604020202020204" pitchFamily="34" charset="0"/>
              </a:rPr>
              <a:t>people are living in countries where governments are spending more money on debts than on health or education.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Show the correct answers.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sz="1800">
              <a:effectLst/>
              <a:latin typeface="Arial" panose="020B0604020202020204" pitchFamily="34" charset="0"/>
              <a:ea typeface="Aptos" panose="020B0004020202020204" pitchFamily="34" charset="0"/>
            </a:endParaRPr>
          </a:p>
          <a:p>
            <a:r>
              <a:rPr lang="en-GB" sz="1800">
                <a:effectLst/>
                <a:latin typeface="Arial" panose="020B0604020202020204" pitchFamily="34" charset="0"/>
                <a:ea typeface="Aptos" panose="020B0004020202020204" pitchFamily="34" charset="0"/>
              </a:rPr>
              <a:t>How does this make you feel? [Share thoughts – you might even want to set up a Mentimeter to gather these via phones.]</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5</a:t>
            </a:fld>
            <a:endParaRPr lang="en-GB"/>
          </a:p>
        </p:txBody>
      </p:sp>
    </p:spTree>
    <p:extLst>
      <p:ext uri="{BB962C8B-B14F-4D97-AF65-F5344CB8AC3E}">
        <p14:creationId xmlns:p14="http://schemas.microsoft.com/office/powerpoint/2010/main" val="21621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__________ be an opportunity to be renewed in hope. God’s word helps us find reasons for that hope.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17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Catholic Church of England and Wales Flickr</a:t>
            </a:r>
          </a:p>
          <a:p>
            <a:endParaRPr lang="en-US"/>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1800" b="1" kern="100">
                <a:solidFill>
                  <a:srgbClr val="FF0000"/>
                </a:solidFill>
                <a:effectLst/>
                <a:latin typeface="Arial" panose="020B0604020202020204" pitchFamily="34" charset="0"/>
                <a:ea typeface="Aptos" panose="020B0004020202020204" pitchFamily="34" charset="0"/>
                <a:cs typeface="Arial" panose="020B0604020202020204" pitchFamily="34" charset="0"/>
              </a:rPr>
              <a:t>Jubilee</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en-GB" sz="1800" kern="100">
                <a:effectLst/>
                <a:latin typeface="Arial" panose="020B0604020202020204" pitchFamily="34" charset="0"/>
                <a:ea typeface="Aptos" panose="020B0004020202020204" pitchFamily="34" charset="0"/>
                <a:cs typeface="Arial" panose="020B0604020202020204" pitchFamily="34" charset="0"/>
              </a:rPr>
              <a:t>be an opportunity to be renewed in hope. God’s word helps us find reasons for that hope.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US"/>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It was Pope Francis. This is in the opening paragraph of the decree that announced the purpose and spirit of the next Holy Year – the </a:t>
            </a:r>
            <a:r>
              <a:rPr lang="en-GB" sz="1800" b="1" i="1" kern="100">
                <a:effectLst/>
                <a:latin typeface="Arial" panose="020B0604020202020204" pitchFamily="34" charset="0"/>
                <a:ea typeface="Aptos" panose="020B0004020202020204" pitchFamily="34" charset="0"/>
                <a:cs typeface="Arial" panose="020B0604020202020204" pitchFamily="34" charset="0"/>
              </a:rPr>
              <a:t>Jubilee</a:t>
            </a: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r>
              <a:rPr lang="en-GB" sz="1800" i="1">
                <a:effectLst/>
                <a:latin typeface="Arial" panose="020B0604020202020204" pitchFamily="34" charset="0"/>
                <a:ea typeface="Aptos" panose="020B0004020202020204" pitchFamily="34" charset="0"/>
              </a:rPr>
              <a:t>What do you think links this reflection to the statistics we looked at earlier?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3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credit: Catholic Church of England and Wales Flickr</a:t>
            </a:r>
            <a:endParaRPr lang="en-GB"/>
          </a:p>
          <a:p>
            <a:endParaRPr lang="en-US"/>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1200" kern="100">
                <a:solidFill>
                  <a:srgbClr val="FF0000"/>
                </a:solidFill>
                <a:effectLst/>
                <a:latin typeface="Arial" panose="020B0604020202020204" pitchFamily="34" charset="0"/>
                <a:ea typeface="Aptos" panose="020B0004020202020204" pitchFamily="34" charset="0"/>
                <a:cs typeface="Arial" panose="020B0604020202020204" pitchFamily="34" charset="0"/>
              </a:rPr>
              <a:t>Jubilee </a:t>
            </a:r>
            <a:r>
              <a:rPr lang="en-GB" sz="1200" kern="100">
                <a:effectLst/>
                <a:latin typeface="Arial" panose="020B0604020202020204" pitchFamily="34" charset="0"/>
                <a:ea typeface="Aptos" panose="020B0004020202020204" pitchFamily="34" charset="0"/>
                <a:cs typeface="Arial" panose="020B0604020202020204" pitchFamily="34" charset="0"/>
              </a:rPr>
              <a:t>be an opportunity to be renewed in hope. God’s word helps us find reasons for that hope.</a:t>
            </a:r>
            <a:endParaRPr lang="en-GB" sz="1200" kern="100">
              <a:effectLst/>
              <a:latin typeface="Aptos" panose="020B0004020202020204" pitchFamily="34" charset="0"/>
              <a:ea typeface="Aptos" panose="020B0004020202020204" pitchFamily="34" charset="0"/>
              <a:cs typeface="Arial" panose="020B0604020202020204" pitchFamily="34" charset="0"/>
            </a:endParaRPr>
          </a:p>
          <a:p>
            <a:endParaRPr lang="en-US"/>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It was Pope Francis. This is in the opening paragraph of the decree that announced the purpose and spirit of the next Holy Year – the </a:t>
            </a:r>
            <a:r>
              <a:rPr lang="en-GB" sz="1200" b="1" i="1" kern="100">
                <a:effectLst/>
                <a:latin typeface="Arial" panose="020B0604020202020204" pitchFamily="34" charset="0"/>
                <a:ea typeface="Aptos" panose="020B0004020202020204" pitchFamily="34" charset="0"/>
                <a:cs typeface="Arial" panose="020B0604020202020204" pitchFamily="34" charset="0"/>
              </a:rPr>
              <a:t>Jubilee</a:t>
            </a:r>
            <a:r>
              <a:rPr lang="en-GB" sz="1200" i="1"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r>
              <a:rPr lang="en-GB" sz="1200" i="1">
                <a:effectLst/>
                <a:latin typeface="Arial" panose="020B0604020202020204" pitchFamily="34" charset="0"/>
                <a:ea typeface="Aptos" panose="020B0004020202020204" pitchFamily="34" charset="0"/>
              </a:rPr>
              <a:t>What do you think links this reflection to the statistics we looked at earlier?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25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kern="100">
                <a:effectLst/>
                <a:latin typeface="Arial" panose="020B0604020202020204" pitchFamily="34" charset="0"/>
                <a:ea typeface="Aptos" panose="020B0004020202020204" pitchFamily="34" charset="0"/>
                <a:cs typeface="Arial" panose="020B0604020202020204" pitchFamily="34" charset="0"/>
              </a:rPr>
              <a:t>As we watch this animation, think about why we as a Catholic school are invited by Pope Francis, and the bishops of England and Wales, to take part in this Jubilee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kern="10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GB" sz="1800" i="1">
                <a:effectLst/>
                <a:latin typeface="Arial" panose="020B0604020202020204" pitchFamily="34" charset="0"/>
                <a:ea typeface="Aptos" panose="020B0004020202020204" pitchFamily="34" charset="0"/>
              </a:rPr>
              <a:t>What’s this got to do with us? Why is it such a great opportunity for our school? </a:t>
            </a:r>
            <a:r>
              <a:rPr lang="en-GB" sz="1800">
                <a:effectLst/>
                <a:latin typeface="Aptos" panose="020B0004020202020204" pitchFamily="34" charset="0"/>
                <a:ea typeface="Aptos" panose="020B0004020202020204" pitchFamily="34" charset="0"/>
                <a:cs typeface="Arial" panose="020B0604020202020204" pitchFamily="34" charset="0"/>
              </a:rPr>
              <a:t>  </a:t>
            </a:r>
            <a:endParaRPr lang="en-GB"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9</a:t>
            </a:fld>
            <a:endParaRPr lang="en-GB"/>
          </a:p>
        </p:txBody>
      </p:sp>
    </p:spTree>
    <p:extLst>
      <p:ext uri="{BB962C8B-B14F-4D97-AF65-F5344CB8AC3E}">
        <p14:creationId xmlns:p14="http://schemas.microsoft.com/office/powerpoint/2010/main" val="571461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746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14256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41068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22441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07428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41070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75690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91017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312322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21036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37920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35733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0191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1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752B-92DD-8E8B-7A94-584DDDB33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16DC10-F558-5F95-E29F-4890A9FB5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0AC2D1-D861-1D52-3494-6D8BEEE6EC07}"/>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E5C6D617-01E8-2DA2-C22B-B5D8324ED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E9B3C-5DCE-A5F4-E864-6A60977DA26E}"/>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2278614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49DF-D9C0-E446-CE99-18359C9983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23BA70-D443-1CEC-C6F1-DB788E351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AFDCA-ABCF-8910-D398-F15D6FEE19FB}"/>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4813CB5E-387D-8FE9-6976-B80C269BBF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358769-8E7A-FC3F-B7B7-6A17DE748FAB}"/>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719164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CD02-D670-E031-8C98-257760BF95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0BCB85D-5266-8A3B-DBFB-4BB887C98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7B123-ED70-2F1B-5FEB-64413348C324}"/>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CAC9CD6B-DE0F-9671-AE78-4967E26C2C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66E3A7-1D48-F550-FF3B-24F91D3B2BFE}"/>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329265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C375-92D4-D2E0-F210-B74C156C85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8B2776-D4BD-3BCE-B95E-F5A99E346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06E243-1771-5B0F-79AD-B80F70C284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418006-0281-920E-ADE1-A1211DA310BA}"/>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6" name="Footer Placeholder 5">
            <a:extLst>
              <a:ext uri="{FF2B5EF4-FFF2-40B4-BE49-F238E27FC236}">
                <a16:creationId xmlns:a16="http://schemas.microsoft.com/office/drawing/2014/main" id="{3534A6F2-8CFE-5697-F4B6-806FC872B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94B7D4-CDE0-48D5-7629-A28663511F13}"/>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4067949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CB3-005C-4F1D-1604-DF81717FE4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BAA798-C4C6-35F8-9CD1-CA5BC901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6D80B8-0193-F9D7-0885-B16D608D3B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B6956B-72F1-9C35-58CA-AAFDA424B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D6C91-553A-B66C-7443-363731B0B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1EFD0FB-A735-E277-BC30-B2E5C733736B}"/>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8" name="Footer Placeholder 7">
            <a:extLst>
              <a:ext uri="{FF2B5EF4-FFF2-40B4-BE49-F238E27FC236}">
                <a16:creationId xmlns:a16="http://schemas.microsoft.com/office/drawing/2014/main" id="{C694572A-E127-2BB2-AC09-5290930E52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ADCE9E-D847-AAC9-1491-B125183BE654}"/>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348018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D3B3-CA46-DE4C-5B71-3FD87024EF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BCCAB6-7315-3C92-1D99-B29F9E796BAB}"/>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4" name="Footer Placeholder 3">
            <a:extLst>
              <a:ext uri="{FF2B5EF4-FFF2-40B4-BE49-F238E27FC236}">
                <a16:creationId xmlns:a16="http://schemas.microsoft.com/office/drawing/2014/main" id="{52DD9318-CC33-C2B7-1F7A-AC25392189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B49D9-7E33-086B-351F-1143D575E915}"/>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3881995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E4F5E-1DFB-0519-2532-05D9C6F4D036}"/>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3" name="Footer Placeholder 2">
            <a:extLst>
              <a:ext uri="{FF2B5EF4-FFF2-40B4-BE49-F238E27FC236}">
                <a16:creationId xmlns:a16="http://schemas.microsoft.com/office/drawing/2014/main" id="{0C313409-64B3-4D9A-D3E3-E47B857559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D22320-A795-59B9-74A5-429CFBE34230}"/>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00222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9FD3-648C-E72D-568A-2EC61F90E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8DFCAB-33FF-E065-62AA-BC17103DF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14990-B355-37EA-3119-73506F221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5CDAE-A2EB-555A-FB84-CFB5C54B11FD}"/>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6" name="Footer Placeholder 5">
            <a:extLst>
              <a:ext uri="{FF2B5EF4-FFF2-40B4-BE49-F238E27FC236}">
                <a16:creationId xmlns:a16="http://schemas.microsoft.com/office/drawing/2014/main" id="{37229387-BB90-A1B3-979E-4F67414C48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2718DF-E38C-0922-791F-B550F15178D1}"/>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81944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60473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20C5-B000-038B-602D-FD341BCF0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BEC86C-D924-6305-72FA-716490E41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250254-D3CE-3709-AA4A-BEB0CAC53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CA511-B94F-2A8D-312D-16F9F56D2226}"/>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6" name="Footer Placeholder 5">
            <a:extLst>
              <a:ext uri="{FF2B5EF4-FFF2-40B4-BE49-F238E27FC236}">
                <a16:creationId xmlns:a16="http://schemas.microsoft.com/office/drawing/2014/main" id="{74DC4C86-DD9E-C1E0-E9DD-A783FEF9B5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19F99-114F-BF03-6D9E-551AEDB04979}"/>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454178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C1C8-29B0-E20B-70C2-AF30234799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5638DD-3776-2460-478D-FB99CD88D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1A1A3-18F8-1633-4CF9-B676DF37F6FD}"/>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A037EC0D-BE75-F829-9D67-82B8D80FE8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FB32F-8156-DB2D-DE73-50A47BB37123}"/>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2556950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E6EB4-DCBE-6A8D-7FFD-B9FEB2AE5C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142F88-5B15-E6D2-DED3-B4BED2963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1B75F8-2927-C4F7-AC45-8AD10882DD82}"/>
              </a:ext>
            </a:extLst>
          </p:cNvPr>
          <p:cNvSpPr>
            <a:spLocks noGrp="1"/>
          </p:cNvSpPr>
          <p:nvPr>
            <p:ph type="dt" sz="half" idx="10"/>
          </p:nvPr>
        </p:nvSpPr>
        <p:spPr/>
        <p:txBody>
          <a:body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07E4C0FF-2F3F-BAA7-832B-707371935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1DDB7-2100-8B1F-E35A-1DA5CECBD72C}"/>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3933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84267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1934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360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809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852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316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1297401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0B647-9568-9682-66B3-9C3000068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541DDD-7B65-D909-D8FA-80F5B521B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2ABAAB-894F-8CA9-371C-D359DCF09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BAD7-15F5-44AD-9083-FCBFF0CB5A0F}" type="datetimeFigureOut">
              <a:rPr lang="en-GB" smtClean="0"/>
              <a:t>07/10/2024</a:t>
            </a:fld>
            <a:endParaRPr lang="en-GB"/>
          </a:p>
        </p:txBody>
      </p:sp>
      <p:sp>
        <p:nvSpPr>
          <p:cNvPr id="5" name="Footer Placeholder 4">
            <a:extLst>
              <a:ext uri="{FF2B5EF4-FFF2-40B4-BE49-F238E27FC236}">
                <a16:creationId xmlns:a16="http://schemas.microsoft.com/office/drawing/2014/main" id="{5BD2137C-9A18-55F7-B037-DC0066408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F202F5-9751-FB68-BFF1-F0BD26E44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9D44E-E513-4878-8309-EB7BDAEF588B}" type="slidenum">
              <a:rPr lang="en-GB" smtClean="0"/>
              <a:t>‹#›</a:t>
            </a:fld>
            <a:endParaRPr lang="en-GB"/>
          </a:p>
        </p:txBody>
      </p:sp>
    </p:spTree>
    <p:extLst>
      <p:ext uri="{BB962C8B-B14F-4D97-AF65-F5344CB8AC3E}">
        <p14:creationId xmlns:p14="http://schemas.microsoft.com/office/powerpoint/2010/main" val="6094029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yia25rOML2Q?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31" y="588452"/>
            <a:ext cx="4264945" cy="60329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903701-2E46-072F-5678-C52D94E477F7}"/>
              </a:ext>
            </a:extLst>
          </p:cNvPr>
          <p:cNvSpPr txBox="1"/>
          <p:nvPr/>
        </p:nvSpPr>
        <p:spPr>
          <a:xfrm>
            <a:off x="4810376" y="1712089"/>
            <a:ext cx="6562505" cy="3785652"/>
          </a:xfrm>
          <a:prstGeom prst="rect">
            <a:avLst/>
          </a:prstGeom>
          <a:noFill/>
        </p:spPr>
        <p:txBody>
          <a:bodyPr wrap="square" rtlCol="0">
            <a:spAutoFit/>
          </a:bodyPr>
          <a:lstStyle/>
          <a:p>
            <a:r>
              <a:rPr lang="en-GB" sz="6000" b="1">
                <a:solidFill>
                  <a:schemeClr val="bg1"/>
                </a:solidFill>
                <a:latin typeface="+mj-lt"/>
              </a:rPr>
              <a:t>Jubilee 2025:</a:t>
            </a:r>
          </a:p>
          <a:p>
            <a:r>
              <a:rPr lang="en-GB" sz="6000" b="1">
                <a:solidFill>
                  <a:schemeClr val="bg1"/>
                </a:solidFill>
                <a:latin typeface="+mj-lt"/>
              </a:rPr>
              <a:t>Pilgrims of Hope:</a:t>
            </a:r>
          </a:p>
          <a:p>
            <a:r>
              <a:rPr lang="en-GB" sz="6000" b="1">
                <a:solidFill>
                  <a:schemeClr val="bg1"/>
                </a:solidFill>
                <a:latin typeface="+mj-lt"/>
              </a:rPr>
              <a:t>An overview for school staff</a:t>
            </a:r>
          </a:p>
        </p:txBody>
      </p:sp>
    </p:spTree>
    <p:extLst>
      <p:ext uri="{BB962C8B-B14F-4D97-AF65-F5344CB8AC3E}">
        <p14:creationId xmlns:p14="http://schemas.microsoft.com/office/powerpoint/2010/main" val="268980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59AF-66D5-AD5C-2736-C8E97811D62E}"/>
              </a:ext>
            </a:extLst>
          </p:cNvPr>
          <p:cNvSpPr>
            <a:spLocks noGrp="1"/>
          </p:cNvSpPr>
          <p:nvPr>
            <p:ph type="title"/>
          </p:nvPr>
        </p:nvSpPr>
        <p:spPr>
          <a:xfrm>
            <a:off x="637200" y="1299600"/>
            <a:ext cx="10890000" cy="456279"/>
          </a:xfrm>
        </p:spPr>
        <p:txBody>
          <a:bodyPr/>
          <a:lstStyle/>
          <a:p>
            <a:r>
              <a:rPr lang="en-GB"/>
              <a:t>What is the Jubilee?</a:t>
            </a:r>
          </a:p>
        </p:txBody>
      </p:sp>
      <p:sp>
        <p:nvSpPr>
          <p:cNvPr id="5" name="Content Placeholder 4">
            <a:extLst>
              <a:ext uri="{FF2B5EF4-FFF2-40B4-BE49-F238E27FC236}">
                <a16:creationId xmlns:a16="http://schemas.microsoft.com/office/drawing/2014/main" id="{BFE7E06A-4CB5-8BE6-ABCA-BAEE0FC3728B}"/>
              </a:ext>
            </a:extLst>
          </p:cNvPr>
          <p:cNvSpPr>
            <a:spLocks noGrp="1"/>
          </p:cNvSpPr>
          <p:nvPr>
            <p:ph idx="1"/>
          </p:nvPr>
        </p:nvSpPr>
        <p:spPr>
          <a:xfrm>
            <a:off x="637200" y="2278800"/>
            <a:ext cx="10890000" cy="3362524"/>
          </a:xfrm>
        </p:spPr>
        <p:txBody>
          <a:bodyPr/>
          <a:lstStyle/>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A Jubilee is a significant moment in the life of the Church that happens every 25 years.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Biblically, the Jubilee is a time of renewal, celebration, rest and freedom.</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In Old Testament times, debts were cancelled, prisoners and enslaved people were freed, and even the land was able to rest.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Pope Francis has called this Jubilee Year ‘Pilgrims of Hope’. It’s an invitation to renew our hope, a hope which comes from knowing that God loves each one of us, whoever we are.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He has asked us to be signs of hope for others, by putting Catholic Social Teaching into action through caring for our common home, and supporting our sisters and brothers who are experiencing war, hunger or poverty.</a:t>
            </a:r>
            <a:endParaRPr lang="en-GB" sz="1800" kern="10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1178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5F69F5-7070-1C00-DA2F-F12B1B4EF164}"/>
              </a:ext>
            </a:extLst>
          </p:cNvPr>
          <p:cNvSpPr>
            <a:spLocks noGrp="1"/>
          </p:cNvSpPr>
          <p:nvPr>
            <p:ph type="ctrTitle"/>
          </p:nvPr>
        </p:nvSpPr>
        <p:spPr>
          <a:xfrm>
            <a:off x="1829649" y="2140683"/>
            <a:ext cx="8532702" cy="3895810"/>
          </a:xfrm>
        </p:spPr>
        <p:txBody>
          <a:bodyPr/>
          <a:lstStyle/>
          <a:p>
            <a:pPr>
              <a:lnSpc>
                <a:spcPts val="6000"/>
              </a:lnSpc>
            </a:pPr>
            <a:r>
              <a:rPr lang="en-GB" sz="4400"/>
              <a:t>What’s this got to do with us? Why is it such a great opportunity for our school? </a:t>
            </a:r>
          </a:p>
        </p:txBody>
      </p:sp>
    </p:spTree>
    <p:extLst>
      <p:ext uri="{BB962C8B-B14F-4D97-AF65-F5344CB8AC3E}">
        <p14:creationId xmlns:p14="http://schemas.microsoft.com/office/powerpoint/2010/main" val="94261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ABA92-13B1-1222-46E6-AF2D311013DC}"/>
              </a:ext>
            </a:extLst>
          </p:cNvPr>
          <p:cNvSpPr>
            <a:spLocks noGrp="1"/>
          </p:cNvSpPr>
          <p:nvPr>
            <p:ph type="title"/>
          </p:nvPr>
        </p:nvSpPr>
        <p:spPr>
          <a:xfrm>
            <a:off x="637200" y="1299600"/>
            <a:ext cx="10890000" cy="456279"/>
          </a:xfrm>
        </p:spPr>
        <p:txBody>
          <a:bodyPr/>
          <a:lstStyle/>
          <a:p>
            <a:r>
              <a:rPr lang="en-GB"/>
              <a:t>Why is this such a great opportunity for our school?</a:t>
            </a:r>
          </a:p>
        </p:txBody>
      </p:sp>
      <p:sp>
        <p:nvSpPr>
          <p:cNvPr id="3" name="Content Placeholder 2">
            <a:extLst>
              <a:ext uri="{FF2B5EF4-FFF2-40B4-BE49-F238E27FC236}">
                <a16:creationId xmlns:a16="http://schemas.microsoft.com/office/drawing/2014/main" id="{0D4B380C-D446-05A9-638C-DC4DD5831DE3}"/>
              </a:ext>
            </a:extLst>
          </p:cNvPr>
          <p:cNvSpPr>
            <a:spLocks noGrp="1"/>
          </p:cNvSpPr>
          <p:nvPr>
            <p:ph idx="1"/>
          </p:nvPr>
        </p:nvSpPr>
        <p:spPr>
          <a:xfrm>
            <a:off x="637200" y="1964475"/>
            <a:ext cx="10890000" cy="4413259"/>
          </a:xfrm>
        </p:spPr>
        <p:txBody>
          <a:bodyPr/>
          <a:lstStyle/>
          <a:p>
            <a:pPr marL="0" lvl="0" indent="0">
              <a:lnSpc>
                <a:spcPct val="107000"/>
              </a:lnSpc>
              <a:buNone/>
            </a:pPr>
            <a:r>
              <a:rPr lang="en-GB" sz="2800" i="1" kern="100">
                <a:latin typeface="Arial" panose="020B0604020202020204" pitchFamily="34" charset="0"/>
                <a:ea typeface="Aptos" panose="020B0004020202020204" pitchFamily="34" charset="0"/>
                <a:cs typeface="Arial" panose="020B0604020202020204" pitchFamily="34" charset="0"/>
              </a:rPr>
              <a:t>Here are some suggestions. What else can we come up with?</a:t>
            </a:r>
            <a:endParaRPr lang="en-GB" sz="2800" i="1" kern="1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Rather than feeling powerless when they watch the news, and feel anxious when they hear statistics like the ones we started with, our pupils can explore the vital role they have in </a:t>
            </a:r>
            <a:r>
              <a:rPr lang="en-GB" sz="1800" b="1" kern="100">
                <a:effectLst/>
                <a:latin typeface="Arial" panose="020B0604020202020204" pitchFamily="34" charset="0"/>
                <a:ea typeface="Aptos" panose="020B0004020202020204" pitchFamily="34" charset="0"/>
                <a:cs typeface="Arial" panose="020B0604020202020204" pitchFamily="34" charset="0"/>
              </a:rPr>
              <a:t>making change</a:t>
            </a:r>
            <a:r>
              <a:rPr lang="en-GB" sz="1800" kern="100">
                <a:effectLst/>
                <a:latin typeface="Arial" panose="020B0604020202020204" pitchFamily="34" charset="0"/>
                <a:ea typeface="Aptos" panose="020B0004020202020204" pitchFamily="34" charset="0"/>
                <a:cs typeface="Arial" panose="020B0604020202020204" pitchFamily="34" charset="0"/>
              </a:rPr>
              <a:t> and </a:t>
            </a:r>
            <a:r>
              <a:rPr lang="en-GB" sz="1800" b="1" kern="100">
                <a:effectLst/>
                <a:latin typeface="Arial" panose="020B0604020202020204" pitchFamily="34" charset="0"/>
                <a:ea typeface="Aptos" panose="020B0004020202020204" pitchFamily="34" charset="0"/>
                <a:cs typeface="Arial" panose="020B0604020202020204" pitchFamily="34" charset="0"/>
              </a:rPr>
              <a:t>bringing hope</a:t>
            </a:r>
            <a:r>
              <a:rPr lang="en-GB" sz="1800" kern="100">
                <a:effectLst/>
                <a:latin typeface="Arial" panose="020B0604020202020204" pitchFamily="34" charset="0"/>
                <a:ea typeface="Aptos" panose="020B0004020202020204" pitchFamily="34" charset="0"/>
                <a:cs typeface="Arial" panose="020B0604020202020204" pitchFamily="34" charset="0"/>
              </a:rPr>
              <a:t> in an unfair world.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There will be many clear ways for our pupils to get involved with putting their </a:t>
            </a:r>
            <a:r>
              <a:rPr lang="en-GB" sz="1800" b="1" kern="100">
                <a:effectLst/>
                <a:latin typeface="Arial" panose="020B0604020202020204" pitchFamily="34" charset="0"/>
                <a:ea typeface="Aptos" panose="020B0004020202020204" pitchFamily="34" charset="0"/>
                <a:cs typeface="Arial" panose="020B0604020202020204" pitchFamily="34" charset="0"/>
              </a:rPr>
              <a:t>faith into action</a:t>
            </a:r>
            <a:r>
              <a:rPr lang="en-GB" sz="1800" kern="100">
                <a:effectLst/>
                <a:latin typeface="Arial" panose="020B0604020202020204" pitchFamily="34" charset="0"/>
                <a:ea typeface="Aptos" panose="020B0004020202020204" pitchFamily="34" charset="0"/>
                <a:cs typeface="Arial" panose="020B0604020202020204" pitchFamily="34" charset="0"/>
              </a:rPr>
              <a:t>, locally, nationally and globally.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will have an opportunity to </a:t>
            </a:r>
            <a:r>
              <a:rPr lang="en-GB" sz="1800" b="1" kern="100">
                <a:effectLst/>
                <a:latin typeface="Arial" panose="020B0604020202020204" pitchFamily="34" charset="0"/>
                <a:ea typeface="Aptos" panose="020B0004020202020204" pitchFamily="34" charset="0"/>
                <a:cs typeface="Arial" panose="020B0604020202020204" pitchFamily="34" charset="0"/>
              </a:rPr>
              <a:t>renew our mission</a:t>
            </a:r>
            <a:r>
              <a:rPr lang="en-GB" sz="1800" kern="100">
                <a:effectLst/>
                <a:latin typeface="Arial" panose="020B0604020202020204" pitchFamily="34" charset="0"/>
                <a:ea typeface="Aptos" panose="020B0004020202020204" pitchFamily="34" charset="0"/>
                <a:cs typeface="Arial" panose="020B0604020202020204" pitchFamily="34" charset="0"/>
              </a:rPr>
              <a:t> as Catholic school.</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It’s a time for us to experience and renew our hope and put </a:t>
            </a:r>
            <a:r>
              <a:rPr lang="en-GB" sz="1800" b="1" kern="100">
                <a:effectLst/>
                <a:latin typeface="Arial" panose="020B0604020202020204" pitchFamily="34" charset="0"/>
                <a:ea typeface="Aptos" panose="020B0004020202020204" pitchFamily="34" charset="0"/>
                <a:cs typeface="Arial" panose="020B0604020202020204" pitchFamily="34" charset="0"/>
              </a:rPr>
              <a:t>Catholic Social Teaching</a:t>
            </a:r>
            <a:r>
              <a:rPr lang="en-GB" sz="1800" kern="100">
                <a:effectLst/>
                <a:latin typeface="Arial" panose="020B0604020202020204" pitchFamily="34" charset="0"/>
                <a:ea typeface="Aptos" panose="020B0004020202020204" pitchFamily="34" charset="0"/>
                <a:cs typeface="Arial" panose="020B0604020202020204" pitchFamily="34" charset="0"/>
              </a:rPr>
              <a:t> into action.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can be </a:t>
            </a:r>
            <a:r>
              <a:rPr lang="en-GB" sz="1800" b="1" kern="100">
                <a:effectLst/>
                <a:latin typeface="Arial" panose="020B0604020202020204" pitchFamily="34" charset="0"/>
                <a:ea typeface="Aptos" panose="020B0004020202020204" pitchFamily="34" charset="0"/>
                <a:cs typeface="Arial" panose="020B0604020202020204" pitchFamily="34" charset="0"/>
              </a:rPr>
              <a:t>part of something big</a:t>
            </a:r>
            <a:r>
              <a:rPr lang="en-GB" sz="1800" kern="100">
                <a:effectLst/>
                <a:latin typeface="Arial" panose="020B0604020202020204" pitchFamily="34" charset="0"/>
                <a:ea typeface="Aptos" panose="020B0004020202020204" pitchFamily="34" charset="0"/>
                <a:cs typeface="Arial" panose="020B0604020202020204" pitchFamily="34" charset="0"/>
              </a:rPr>
              <a:t> as part of the Catholic community, not only in England and Wales, but globally.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05355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05BACC-F1AF-4248-6729-88BA790562C7}"/>
              </a:ext>
            </a:extLst>
          </p:cNvPr>
          <p:cNvSpPr>
            <a:spLocks noGrp="1"/>
          </p:cNvSpPr>
          <p:nvPr>
            <p:ph type="title"/>
          </p:nvPr>
        </p:nvSpPr>
        <p:spPr>
          <a:xfrm>
            <a:off x="637200" y="1299600"/>
            <a:ext cx="10890000" cy="456279"/>
          </a:xfrm>
        </p:spPr>
        <p:txBody>
          <a:bodyPr/>
          <a:lstStyle/>
          <a:p>
            <a:r>
              <a:rPr lang="en-GB"/>
              <a:t>When is this taking place?</a:t>
            </a:r>
          </a:p>
        </p:txBody>
      </p:sp>
      <p:sp>
        <p:nvSpPr>
          <p:cNvPr id="3" name="Content Placeholder 2">
            <a:extLst>
              <a:ext uri="{FF2B5EF4-FFF2-40B4-BE49-F238E27FC236}">
                <a16:creationId xmlns:a16="http://schemas.microsoft.com/office/drawing/2014/main" id="{DE6D911A-EB0D-DB48-EC7B-E1CECDE29E44}"/>
              </a:ext>
            </a:extLst>
          </p:cNvPr>
          <p:cNvSpPr>
            <a:spLocks noGrp="1"/>
          </p:cNvSpPr>
          <p:nvPr>
            <p:ph idx="1"/>
          </p:nvPr>
        </p:nvSpPr>
        <p:spPr>
          <a:xfrm>
            <a:off x="637200" y="1955415"/>
            <a:ext cx="9311602" cy="4570482"/>
          </a:xfrm>
        </p:spPr>
        <p:txBody>
          <a:bodyPr/>
          <a:lstStyle/>
          <a:p>
            <a:pPr marL="0" indent="0" algn="l" rtl="0" fontAlgn="base">
              <a:spcBef>
                <a:spcPts val="600"/>
              </a:spcBef>
              <a:spcAft>
                <a:spcPts val="0"/>
              </a:spcAft>
              <a:buNone/>
            </a:pPr>
            <a:r>
              <a:rPr lang="en-GB" sz="1800">
                <a:effectLst/>
                <a:ea typeface="Aptos" panose="020B0004020202020204" pitchFamily="34" charset="0"/>
              </a:rPr>
              <a:t>The Jubilee year begins on 24 December 2024 and will close on 6 January 2026. In England and Wales, there will be key dates for schools:</a:t>
            </a:r>
            <a:endParaRPr lang="en-GB" sz="1800">
              <a:solidFill>
                <a:srgbClr val="222544"/>
              </a:solidFill>
            </a:endParaRPr>
          </a:p>
          <a:p>
            <a:pPr algn="l" rtl="0" fontAlgn="base">
              <a:spcBef>
                <a:spcPts val="600"/>
              </a:spcBef>
              <a:spcAft>
                <a:spcPts val="0"/>
              </a:spcAft>
            </a:pPr>
            <a:r>
              <a:rPr lang="en-GB">
                <a:solidFill>
                  <a:srgbClr val="222544"/>
                </a:solidFill>
              </a:rPr>
              <a:t>Friday 24 Jan 2025: Jubilee Launch Day for Schools​</a:t>
            </a:r>
          </a:p>
          <a:p>
            <a:pPr marL="742950" lvl="1" indent="-285750">
              <a:spcBef>
                <a:spcPts val="600"/>
              </a:spcBef>
              <a:spcAft>
                <a:spcPts val="0"/>
              </a:spcAft>
              <a:buFont typeface="Wingdings" panose="05000000000000000000" pitchFamily="2" charset="2"/>
              <a:buChar char=""/>
              <a:tabLst>
                <a:tab pos="914400" algn="l"/>
              </a:tabLst>
            </a:pPr>
            <a:r>
              <a:rPr lang="en-GB" sz="1800" kern="100">
                <a:effectLst/>
                <a:ea typeface="Aptos" panose="020B0004020202020204" pitchFamily="34" charset="0"/>
                <a:cs typeface="Arial" panose="020B0604020202020204" pitchFamily="34" charset="0"/>
              </a:rPr>
              <a:t>The gospel reading on Sunday 26 January is Luke 4:16-21, a key text for the Jubilee year. </a:t>
            </a:r>
            <a:r>
              <a:rPr lang="en-GB" sz="1800" i="1" kern="100">
                <a:effectLst/>
                <a:ea typeface="Aptos" panose="020B0004020202020204" pitchFamily="34" charset="0"/>
                <a:cs typeface="Arial" panose="020B0604020202020204" pitchFamily="34" charset="0"/>
              </a:rPr>
              <a:t>(See the text on slide 20)</a:t>
            </a:r>
            <a:endParaRPr lang="en-GB" sz="1800" kern="100">
              <a:ea typeface="Aptos" panose="020B0004020202020204" pitchFamily="34" charset="0"/>
              <a:cs typeface="Arial" panose="020B0604020202020204" pitchFamily="34" charset="0"/>
            </a:endParaRPr>
          </a:p>
          <a:p>
            <a:pPr marL="742950" lvl="1" indent="-285750">
              <a:spcBef>
                <a:spcPts val="600"/>
              </a:spcBef>
              <a:spcAft>
                <a:spcPts val="0"/>
              </a:spcAft>
              <a:buFont typeface="Wingdings" panose="05000000000000000000" pitchFamily="2" charset="2"/>
              <a:buChar char=""/>
              <a:tabLst>
                <a:tab pos="914400" algn="l"/>
              </a:tabLst>
            </a:pPr>
            <a:r>
              <a:rPr lang="en-GB" sz="1800">
                <a:effectLst/>
                <a:ea typeface="Aptos" panose="020B0004020202020204" pitchFamily="34" charset="0"/>
              </a:rPr>
              <a:t>Take time to reflect on the Jubilee journey ahead using the prayers and resources that will be provided</a:t>
            </a:r>
            <a:endParaRPr lang="en-GB" sz="1800">
              <a:solidFill>
                <a:srgbClr val="222544"/>
              </a:solidFill>
            </a:endParaRPr>
          </a:p>
          <a:p>
            <a:pPr algn="l" rtl="0" fontAlgn="base">
              <a:spcBef>
                <a:spcPts val="600"/>
              </a:spcBef>
              <a:spcAft>
                <a:spcPts val="0"/>
              </a:spcAft>
            </a:pPr>
            <a:r>
              <a:rPr lang="en-GB">
                <a:solidFill>
                  <a:srgbClr val="222544"/>
                </a:solidFill>
              </a:rPr>
              <a:t>June or July 2025: Jubilee Pledge Day</a:t>
            </a:r>
          </a:p>
          <a:p>
            <a:pPr lvl="1" fontAlgn="base">
              <a:spcBef>
                <a:spcPts val="600"/>
              </a:spcBef>
              <a:spcAft>
                <a:spcPts val="0"/>
              </a:spcAft>
            </a:pPr>
            <a:r>
              <a:rPr lang="en-GB" sz="1800">
                <a:solidFill>
                  <a:srgbClr val="222544"/>
                </a:solidFill>
              </a:rPr>
              <a:t>Schools are invited to reflect on their mission and choose a date to commit to stand in solidarity with the poorest communities, sharing hope and challenging injustice by pledging to take concrete actions to make their community, country and world a better place.​</a:t>
            </a:r>
          </a:p>
          <a:p>
            <a:pPr algn="l" rtl="0" fontAlgn="base">
              <a:spcBef>
                <a:spcPts val="600"/>
              </a:spcBef>
              <a:spcAft>
                <a:spcPts val="0"/>
              </a:spcAft>
            </a:pPr>
            <a:r>
              <a:rPr lang="en-GB">
                <a:solidFill>
                  <a:srgbClr val="222544"/>
                </a:solidFill>
              </a:rPr>
              <a:t>Friday 21 November 2025: Jubilee Finale</a:t>
            </a:r>
          </a:p>
          <a:p>
            <a:pPr lvl="1" fontAlgn="base">
              <a:spcBef>
                <a:spcPts val="600"/>
              </a:spcBef>
              <a:spcAft>
                <a:spcPts val="0"/>
              </a:spcAft>
            </a:pPr>
            <a:r>
              <a:rPr lang="en-GB" sz="1800">
                <a:solidFill>
                  <a:srgbClr val="222544"/>
                </a:solidFill>
              </a:rPr>
              <a:t>Celebrating the end of the Jubilee year and looking ahead with hope. ​</a:t>
            </a:r>
          </a:p>
        </p:txBody>
      </p:sp>
      <p:pic>
        <p:nvPicPr>
          <p:cNvPr id="2" name="Picture 4" descr="Caritas Social Action Network - Caritas Social Action ...">
            <a:extLst>
              <a:ext uri="{FF2B5EF4-FFF2-40B4-BE49-F238E27FC236}">
                <a16:creationId xmlns:a16="http://schemas.microsoft.com/office/drawing/2014/main" id="{76B9A1BD-4D0D-EFED-E2E6-2DDE3EC52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40" y="2362791"/>
            <a:ext cx="1956721" cy="66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black background&#10;&#10;Description automatically generated">
            <a:extLst>
              <a:ext uri="{FF2B5EF4-FFF2-40B4-BE49-F238E27FC236}">
                <a16:creationId xmlns:a16="http://schemas.microsoft.com/office/drawing/2014/main" id="{766F304C-54A4-4F30-0ABB-33335041BBB1}"/>
              </a:ext>
            </a:extLst>
          </p:cNvPr>
          <p:cNvPicPr>
            <a:picLocks noChangeAspect="1"/>
          </p:cNvPicPr>
          <p:nvPr/>
        </p:nvPicPr>
        <p:blipFill>
          <a:blip r:embed="rId4"/>
          <a:stretch>
            <a:fillRect/>
          </a:stretch>
        </p:blipFill>
        <p:spPr>
          <a:xfrm>
            <a:off x="10656391" y="4596607"/>
            <a:ext cx="1101090" cy="1090930"/>
          </a:xfrm>
          <a:prstGeom prst="rect">
            <a:avLst/>
          </a:prstGeom>
        </p:spPr>
      </p:pic>
      <p:pic>
        <p:nvPicPr>
          <p:cNvPr id="6" name="Picture 2" descr="History of Catholic Education">
            <a:extLst>
              <a:ext uri="{FF2B5EF4-FFF2-40B4-BE49-F238E27FC236}">
                <a16:creationId xmlns:a16="http://schemas.microsoft.com/office/drawing/2014/main" id="{57DDCA0F-E41E-05EA-EC0A-6F11AFDDF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464" y="3223319"/>
            <a:ext cx="1194945" cy="1173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a green cross&#10;&#10;Description automatically generated">
            <a:extLst>
              <a:ext uri="{FF2B5EF4-FFF2-40B4-BE49-F238E27FC236}">
                <a16:creationId xmlns:a16="http://schemas.microsoft.com/office/drawing/2014/main" id="{F15B6DD9-27B5-D3B0-E215-F9350E852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8802" y="1240044"/>
            <a:ext cx="2243198" cy="923211"/>
          </a:xfrm>
          <a:prstGeom prst="rect">
            <a:avLst/>
          </a:prstGeom>
        </p:spPr>
      </p:pic>
    </p:spTree>
    <p:extLst>
      <p:ext uri="{BB962C8B-B14F-4D97-AF65-F5344CB8AC3E}">
        <p14:creationId xmlns:p14="http://schemas.microsoft.com/office/powerpoint/2010/main" val="3368733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340D4D-9245-7D26-D3CF-8FD411F3A870}"/>
              </a:ext>
            </a:extLst>
          </p:cNvPr>
          <p:cNvSpPr txBox="1"/>
          <p:nvPr/>
        </p:nvSpPr>
        <p:spPr>
          <a:xfrm>
            <a:off x="191911" y="1007553"/>
            <a:ext cx="363502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This Jubilee Pilgrims of Hope </a:t>
            </a:r>
            <a:r>
              <a:rPr kumimoji="0" lang="en-GB" sz="24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rPr>
              <a:t>journey map will be available, </a:t>
            </a:r>
            <a:r>
              <a:rPr lang="en-GB" sz="2400">
                <a:solidFill>
                  <a:srgbClr val="222544"/>
                </a:solidFill>
                <a:effectLst/>
                <a:latin typeface="Arial" panose="020B0604020202020204" pitchFamily="34" charset="0"/>
                <a:ea typeface="Aptos" panose="020B0004020202020204" pitchFamily="34" charset="0"/>
                <a:cs typeface="Arial" panose="020B0604020202020204" pitchFamily="34" charset="0"/>
              </a:rPr>
              <a:t>to help us journey through the year together.</a:t>
            </a:r>
            <a:endParaRPr lang="en-GB" sz="2400">
              <a:solidFill>
                <a:srgbClr val="22254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225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Mark key moments on your Pilgrims of Hope journey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225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Can you complete all the pilgrim points by the end of the Jubilee year?</a:t>
            </a:r>
          </a:p>
        </p:txBody>
      </p:sp>
      <p:pic>
        <p:nvPicPr>
          <p:cNvPr id="6" name="Content Placeholder 5" descr="A map of a river and mountains&#10;&#10;Description automatically generated">
            <a:extLst>
              <a:ext uri="{FF2B5EF4-FFF2-40B4-BE49-F238E27FC236}">
                <a16:creationId xmlns:a16="http://schemas.microsoft.com/office/drawing/2014/main" id="{E3B86EB3-98F6-929A-2DD1-21A2DE0177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0913" y="1007553"/>
            <a:ext cx="8087262" cy="5719818"/>
          </a:xfrm>
        </p:spPr>
      </p:pic>
    </p:spTree>
    <p:extLst>
      <p:ext uri="{BB962C8B-B14F-4D97-AF65-F5344CB8AC3E}">
        <p14:creationId xmlns:p14="http://schemas.microsoft.com/office/powerpoint/2010/main" val="154570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A166-1631-BFE8-6E6F-19FF9A3513DA}"/>
              </a:ext>
            </a:extLst>
          </p:cNvPr>
          <p:cNvSpPr>
            <a:spLocks noGrp="1"/>
          </p:cNvSpPr>
          <p:nvPr>
            <p:ph type="title"/>
          </p:nvPr>
        </p:nvSpPr>
        <p:spPr>
          <a:xfrm>
            <a:off x="637200" y="1299600"/>
            <a:ext cx="10890000" cy="456279"/>
          </a:xfrm>
        </p:spPr>
        <p:txBody>
          <a:bodyPr/>
          <a:lstStyle/>
          <a:p>
            <a:r>
              <a:rPr lang="en-GB"/>
              <a:t>How can we get involved?</a:t>
            </a:r>
          </a:p>
        </p:txBody>
      </p:sp>
      <p:sp>
        <p:nvSpPr>
          <p:cNvPr id="3" name="Content Placeholder 2">
            <a:extLst>
              <a:ext uri="{FF2B5EF4-FFF2-40B4-BE49-F238E27FC236}">
                <a16:creationId xmlns:a16="http://schemas.microsoft.com/office/drawing/2014/main" id="{E4B7258A-D6F0-76B3-B678-02963A250142}"/>
              </a:ext>
            </a:extLst>
          </p:cNvPr>
          <p:cNvSpPr>
            <a:spLocks noGrp="1"/>
          </p:cNvSpPr>
          <p:nvPr>
            <p:ph idx="1"/>
          </p:nvPr>
        </p:nvSpPr>
        <p:spPr>
          <a:xfrm>
            <a:off x="637200" y="1755879"/>
            <a:ext cx="10890000" cy="3842270"/>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GB" kern="100">
                <a:effectLst/>
                <a:ea typeface="Aptos" panose="020B0004020202020204" pitchFamily="34" charset="0"/>
                <a:cs typeface="Times New Roman" panose="02020603050405020304" pitchFamily="18" charset="0"/>
              </a:rPr>
              <a:t>During the Jubilee year schools are invited to revisit and renew their mission statement. Part of our mission is to put our faith into action as we commit to stand with the poorest communities locally and globally, </a:t>
            </a:r>
            <a:r>
              <a:rPr lang="en-GB" b="1" kern="100">
                <a:effectLst/>
                <a:ea typeface="Aptos" panose="020B0004020202020204" pitchFamily="34" charset="0"/>
                <a:cs typeface="Times New Roman" panose="02020603050405020304" pitchFamily="18" charset="0"/>
              </a:rPr>
              <a:t>sharing hope and challenging injustice</a:t>
            </a:r>
            <a:r>
              <a:rPr lang="en-GB" kern="100">
                <a:effectLst/>
                <a:ea typeface="Aptos" panose="020B0004020202020204" pitchFamily="34" charset="0"/>
                <a:cs typeface="Times New Roman" panose="02020603050405020304" pitchFamily="18" charset="0"/>
              </a:rPr>
              <a:t>.</a:t>
            </a:r>
          </a:p>
          <a:p>
            <a:pPr marL="342900" lvl="0" indent="-342900">
              <a:lnSpc>
                <a:spcPct val="107000"/>
              </a:lnSpc>
              <a:spcAft>
                <a:spcPts val="800"/>
              </a:spcAft>
              <a:buFont typeface="Arial" panose="020B0604020202020204" pitchFamily="34" charset="0"/>
              <a:buChar char="•"/>
              <a:tabLst>
                <a:tab pos="457200" algn="l"/>
              </a:tabLst>
            </a:pPr>
            <a:r>
              <a:rPr lang="en-GB" kern="100">
                <a:effectLst/>
                <a:ea typeface="Aptos" panose="020B0004020202020204" pitchFamily="34" charset="0"/>
                <a:cs typeface="Times New Roman" panose="02020603050405020304" pitchFamily="18" charset="0"/>
              </a:rPr>
              <a:t>In the summer, schools are invited to take part in a </a:t>
            </a:r>
            <a:r>
              <a:rPr lang="en-GB" b="1" kern="100">
                <a:ea typeface="Aptos" panose="020B0004020202020204" pitchFamily="34" charset="0"/>
                <a:cs typeface="Times New Roman" panose="02020603050405020304" pitchFamily="18" charset="0"/>
              </a:rPr>
              <a:t>whole school Jubilee </a:t>
            </a:r>
            <a:r>
              <a:rPr lang="en-GB" b="1" kern="100">
                <a:effectLst/>
                <a:ea typeface="Aptos" panose="020B0004020202020204" pitchFamily="34" charset="0"/>
                <a:cs typeface="Times New Roman" panose="02020603050405020304" pitchFamily="18" charset="0"/>
              </a:rPr>
              <a:t>pledge day </a:t>
            </a:r>
            <a:r>
              <a:rPr lang="en-GB" kern="100">
                <a:effectLst/>
                <a:ea typeface="Aptos" panose="020B0004020202020204" pitchFamily="34" charset="0"/>
                <a:cs typeface="Times New Roman" panose="02020603050405020304" pitchFamily="18" charset="0"/>
              </a:rPr>
              <a:t>to take concrete actions to make the world a better place</a:t>
            </a:r>
            <a:r>
              <a:rPr lang="en-GB" kern="100">
                <a:ea typeface="Aptos" panose="020B0004020202020204" pitchFamily="34" charset="0"/>
                <a:cs typeface="Times New Roman" panose="02020603050405020304" pitchFamily="18" charset="0"/>
              </a:rPr>
              <a:t>.</a:t>
            </a:r>
            <a:endParaRPr lang="en-GB" kern="10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a:t>CAFOD, CSAN and the CES are working together with CYMFed to provide schools with resources to support you on this day – visit our Jubilee Schools website for more details.</a:t>
            </a:r>
          </a:p>
          <a:p>
            <a:pPr marL="342900" lvl="0" indent="-342900">
              <a:lnSpc>
                <a:spcPct val="107000"/>
              </a:lnSpc>
              <a:spcAft>
                <a:spcPts val="800"/>
              </a:spcAft>
              <a:buFont typeface="Arial" panose="020B0604020202020204" pitchFamily="34" charset="0"/>
              <a:buChar char="•"/>
              <a:tabLst>
                <a:tab pos="457200" algn="l"/>
              </a:tabLst>
            </a:pPr>
            <a:endParaRPr lang="en-GB" sz="1800"/>
          </a:p>
          <a:p>
            <a:pPr marL="342900" lvl="0" indent="-342900">
              <a:lnSpc>
                <a:spcPct val="107000"/>
              </a:lnSpc>
              <a:spcAft>
                <a:spcPts val="800"/>
              </a:spcAft>
              <a:buFont typeface="Arial" panose="020B0604020202020204" pitchFamily="34" charset="0"/>
              <a:buChar char="•"/>
              <a:tabLst>
                <a:tab pos="457200" algn="l"/>
              </a:tabLst>
            </a:pPr>
            <a:endParaRPr lang="en-GB" sz="1800"/>
          </a:p>
          <a:p>
            <a:pPr marL="342900" lvl="0" indent="-342900">
              <a:lnSpc>
                <a:spcPct val="107000"/>
              </a:lnSpc>
              <a:spcAft>
                <a:spcPts val="800"/>
              </a:spcAft>
              <a:buFont typeface="Arial" panose="020B0604020202020204" pitchFamily="34" charset="0"/>
              <a:buChar char="•"/>
              <a:tabLst>
                <a:tab pos="457200" algn="l"/>
              </a:tabLst>
            </a:pPr>
            <a:endParaRPr lang="en-GB" sz="1800" kern="100">
              <a:effectLst/>
              <a:ea typeface="Aptos" panose="020B0004020202020204" pitchFamily="34" charset="0"/>
              <a:cs typeface="Times New Roman" panose="02020603050405020304" pitchFamily="18" charset="0"/>
            </a:endParaRPr>
          </a:p>
        </p:txBody>
      </p:sp>
      <p:sp>
        <p:nvSpPr>
          <p:cNvPr id="5" name="Ribbon: Tilted Up 4">
            <a:extLst>
              <a:ext uri="{FF2B5EF4-FFF2-40B4-BE49-F238E27FC236}">
                <a16:creationId xmlns:a16="http://schemas.microsoft.com/office/drawing/2014/main" id="{E3D7AA01-3846-957F-F152-1224DBDD5490}"/>
              </a:ext>
            </a:extLst>
          </p:cNvPr>
          <p:cNvSpPr/>
          <p:nvPr/>
        </p:nvSpPr>
        <p:spPr>
          <a:xfrm>
            <a:off x="637200" y="4561113"/>
            <a:ext cx="11064943" cy="1937657"/>
          </a:xfrm>
          <a:prstGeom prst="ribbon2">
            <a:avLst>
              <a:gd name="adj1" fmla="val 16667"/>
              <a:gd name="adj2" fmla="val 74639"/>
            </a:avLst>
          </a:prstGeom>
          <a:solidFill>
            <a:srgbClr val="A2C617"/>
          </a:solidFill>
          <a:ln>
            <a:solidFill>
              <a:srgbClr val="222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We are pilgrims of hope. We walk in solidarity with our sisters and brothers worldwide, sharing challenges and celebrating joys. We promise to be agents of change, working together for justice, love and peace, locally and globally. We want to build a fairer world, where every person, and the earth, can flourish.</a:t>
            </a:r>
          </a:p>
          <a:p>
            <a:pPr algn="r"/>
            <a:r>
              <a:rPr lang="en-GB" i="1"/>
              <a:t>Jubilee schools pledge</a:t>
            </a:r>
          </a:p>
        </p:txBody>
      </p:sp>
    </p:spTree>
    <p:extLst>
      <p:ext uri="{BB962C8B-B14F-4D97-AF65-F5344CB8AC3E}">
        <p14:creationId xmlns:p14="http://schemas.microsoft.com/office/powerpoint/2010/main" val="367290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A166-1631-BFE8-6E6F-19FF9A3513DA}"/>
              </a:ext>
            </a:extLst>
          </p:cNvPr>
          <p:cNvSpPr>
            <a:spLocks noGrp="1"/>
          </p:cNvSpPr>
          <p:nvPr>
            <p:ph type="title"/>
          </p:nvPr>
        </p:nvSpPr>
        <p:spPr>
          <a:xfrm>
            <a:off x="637200" y="1299600"/>
            <a:ext cx="10890000" cy="456279"/>
          </a:xfrm>
        </p:spPr>
        <p:txBody>
          <a:bodyPr/>
          <a:lstStyle/>
          <a:p>
            <a:r>
              <a:rPr lang="en-GB"/>
              <a:t>How can we get involved? </a:t>
            </a:r>
          </a:p>
        </p:txBody>
      </p:sp>
      <p:sp>
        <p:nvSpPr>
          <p:cNvPr id="3" name="Content Placeholder 2">
            <a:extLst>
              <a:ext uri="{FF2B5EF4-FFF2-40B4-BE49-F238E27FC236}">
                <a16:creationId xmlns:a16="http://schemas.microsoft.com/office/drawing/2014/main" id="{E4B7258A-D6F0-76B3-B678-02963A250142}"/>
              </a:ext>
            </a:extLst>
          </p:cNvPr>
          <p:cNvSpPr>
            <a:spLocks noGrp="1"/>
          </p:cNvSpPr>
          <p:nvPr>
            <p:ph idx="1"/>
          </p:nvPr>
        </p:nvSpPr>
        <p:spPr>
          <a:xfrm>
            <a:off x="637200" y="1988868"/>
            <a:ext cx="10890000" cy="4246162"/>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GB" sz="2400" kern="100">
                <a:effectLst/>
                <a:ea typeface="Aptos" panose="020B0004020202020204" pitchFamily="34" charset="0"/>
                <a:cs typeface="Times New Roman" panose="02020603050405020304" pitchFamily="18" charset="0"/>
              </a:rPr>
              <a:t>Biblically, the Jubilee was a time for </a:t>
            </a:r>
            <a:r>
              <a:rPr lang="en-GB" sz="2400" b="1" kern="100">
                <a:effectLst/>
                <a:ea typeface="Aptos" panose="020B0004020202020204" pitchFamily="34" charset="0"/>
                <a:cs typeface="Times New Roman" panose="02020603050405020304" pitchFamily="18" charset="0"/>
              </a:rPr>
              <a:t>cancelling debts</a:t>
            </a:r>
            <a:r>
              <a:rPr lang="en-GB" sz="2400" kern="100">
                <a:effectLst/>
                <a:ea typeface="Aptos" panose="020B0004020202020204" pitchFamily="34" charset="0"/>
                <a:cs typeface="Times New Roman" panose="02020603050405020304" pitchFamily="18" charset="0"/>
              </a:rPr>
              <a:t>.</a:t>
            </a:r>
            <a:r>
              <a:rPr lang="en-GB" sz="2400" b="1" kern="100">
                <a:effectLst/>
                <a:ea typeface="Aptos" panose="020B0004020202020204" pitchFamily="34" charset="0"/>
                <a:cs typeface="Times New Roman" panose="02020603050405020304" pitchFamily="18" charset="0"/>
              </a:rPr>
              <a:t> </a:t>
            </a:r>
            <a:r>
              <a:rPr lang="en-GB" sz="2400" kern="100">
                <a:ea typeface="Aptos" panose="020B0004020202020204" pitchFamily="34" charset="0"/>
                <a:cs typeface="Times New Roman" panose="02020603050405020304" pitchFamily="18" charset="0"/>
              </a:rPr>
              <a:t>This year, </a:t>
            </a:r>
            <a:r>
              <a:rPr lang="en-GB" sz="2400" kern="100">
                <a:effectLst/>
                <a:ea typeface="Aptos" panose="020B0004020202020204" pitchFamily="34" charset="0"/>
                <a:cs typeface="Times New Roman" panose="02020603050405020304" pitchFamily="18" charset="0"/>
              </a:rPr>
              <a:t>CAFOD will focus on asking our government to take action on the international debt crisis, and as part of our pledge to challenge injustice, we can join CAFOD in asking our government to act:</a:t>
            </a:r>
          </a:p>
          <a:p>
            <a:pPr marL="876300" lvl="1" indent="-342900">
              <a:lnSpc>
                <a:spcPct val="107000"/>
              </a:lnSpc>
              <a:spcAft>
                <a:spcPts val="800"/>
              </a:spcAft>
              <a:buFont typeface="Arial" panose="020B0604020202020204" pitchFamily="34" charset="0"/>
              <a:buChar char="•"/>
              <a:tabLst>
                <a:tab pos="457200" algn="l"/>
              </a:tabLst>
            </a:pPr>
            <a:r>
              <a:rPr lang="en-GB" sz="2400" kern="100">
                <a:effectLst/>
                <a:ea typeface="Aptos" panose="020B0004020202020204" pitchFamily="34" charset="0"/>
                <a:cs typeface="Times New Roman" panose="02020603050405020304" pitchFamily="18" charset="0"/>
              </a:rPr>
              <a:t>Over three billion people are living in countries where governments are spending more money on debts than on health or education.</a:t>
            </a:r>
          </a:p>
          <a:p>
            <a:pPr marL="876300" lvl="1" indent="-342900">
              <a:lnSpc>
                <a:spcPct val="107000"/>
              </a:lnSpc>
              <a:spcAft>
                <a:spcPts val="800"/>
              </a:spcAft>
              <a:buFont typeface="Arial" panose="020B0604020202020204" pitchFamily="34" charset="0"/>
              <a:buChar char="•"/>
              <a:tabLst>
                <a:tab pos="457200" algn="l"/>
              </a:tabLst>
            </a:pPr>
            <a:r>
              <a:rPr lang="en-GB" sz="2400">
                <a:effectLst/>
                <a:ea typeface="Aptos" panose="020B0004020202020204" pitchFamily="34" charset="0"/>
              </a:rPr>
              <a:t>Pope Francis says, “If we really wish to prepare a path to peace in our world, let us commit ourselves to remedying the remote causes of injustice, </a:t>
            </a:r>
            <a:r>
              <a:rPr lang="en-GB" sz="2400" b="1">
                <a:effectLst/>
                <a:ea typeface="Aptos" panose="020B0004020202020204" pitchFamily="34" charset="0"/>
              </a:rPr>
              <a:t>settling unjust and unpayable debts</a:t>
            </a:r>
            <a:r>
              <a:rPr lang="en-GB" sz="2400">
                <a:effectLst/>
                <a:ea typeface="Aptos" panose="020B0004020202020204" pitchFamily="34" charset="0"/>
              </a:rPr>
              <a:t>, and feeding the hungry.” (Spes non </a:t>
            </a:r>
            <a:r>
              <a:rPr lang="en-GB" sz="2400" err="1">
                <a:effectLst/>
                <a:ea typeface="Aptos" panose="020B0004020202020204" pitchFamily="34" charset="0"/>
              </a:rPr>
              <a:t>confundit</a:t>
            </a:r>
            <a:r>
              <a:rPr lang="en-GB" sz="2400">
                <a:effectLst/>
                <a:ea typeface="Aptos" panose="020B0004020202020204" pitchFamily="34" charset="0"/>
              </a:rPr>
              <a:t>, #16)</a:t>
            </a:r>
            <a:endParaRPr lang="en-GB" sz="2400"/>
          </a:p>
        </p:txBody>
      </p:sp>
    </p:spTree>
    <p:extLst>
      <p:ext uri="{BB962C8B-B14F-4D97-AF65-F5344CB8AC3E}">
        <p14:creationId xmlns:p14="http://schemas.microsoft.com/office/powerpoint/2010/main" val="23847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3A06-BD84-4330-84B7-DCC6940EB8FC}"/>
              </a:ext>
            </a:extLst>
          </p:cNvPr>
          <p:cNvSpPr>
            <a:spLocks noGrp="1"/>
          </p:cNvSpPr>
          <p:nvPr>
            <p:ph type="ctrTitle"/>
          </p:nvPr>
        </p:nvSpPr>
        <p:spPr>
          <a:xfrm>
            <a:off x="931974" y="2134438"/>
            <a:ext cx="10328049" cy="716158"/>
          </a:xfrm>
        </p:spPr>
        <p:txBody>
          <a:bodyPr/>
          <a:lstStyle/>
          <a:p>
            <a:pPr algn="ctr"/>
            <a:r>
              <a:rPr lang="en-GB"/>
              <a:t>jubilee-schools.org.uk</a:t>
            </a:r>
          </a:p>
        </p:txBody>
      </p:sp>
      <p:sp>
        <p:nvSpPr>
          <p:cNvPr id="3" name="Content Placeholder 2">
            <a:extLst>
              <a:ext uri="{FF2B5EF4-FFF2-40B4-BE49-F238E27FC236}">
                <a16:creationId xmlns:a16="http://schemas.microsoft.com/office/drawing/2014/main" id="{CD05EA6E-FF40-FE92-7C50-E6156E3A438B}"/>
              </a:ext>
            </a:extLst>
          </p:cNvPr>
          <p:cNvSpPr>
            <a:spLocks noGrp="1"/>
          </p:cNvSpPr>
          <p:nvPr>
            <p:ph type="subTitle" idx="1"/>
          </p:nvPr>
        </p:nvSpPr>
        <p:spPr>
          <a:xfrm>
            <a:off x="2935199" y="3618350"/>
            <a:ext cx="6321600" cy="1754326"/>
          </a:xfrm>
        </p:spPr>
        <p:txBody>
          <a:bodyPr/>
          <a:lstStyle/>
          <a:p>
            <a:pPr algn="ctr"/>
            <a:r>
              <a:rPr lang="en-GB" sz="3600"/>
              <a:t>Visit the Jubilee Schools website for more information and resources</a:t>
            </a:r>
          </a:p>
        </p:txBody>
      </p:sp>
    </p:spTree>
    <p:extLst>
      <p:ext uri="{BB962C8B-B14F-4D97-AF65-F5344CB8AC3E}">
        <p14:creationId xmlns:p14="http://schemas.microsoft.com/office/powerpoint/2010/main" val="354831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AAEB06-8DB0-0CB2-94CF-6964A40C2346}"/>
              </a:ext>
            </a:extLst>
          </p:cNvPr>
          <p:cNvSpPr/>
          <p:nvPr/>
        </p:nvSpPr>
        <p:spPr>
          <a:xfrm>
            <a:off x="0" y="0"/>
            <a:ext cx="3363686" cy="6858000"/>
          </a:xfrm>
          <a:prstGeom prst="rect">
            <a:avLst/>
          </a:prstGeom>
          <a:solidFill>
            <a:srgbClr val="2225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ainting of a person dancing with people around him&#10;&#10;Description automatically generated">
            <a:extLst>
              <a:ext uri="{FF2B5EF4-FFF2-40B4-BE49-F238E27FC236}">
                <a16:creationId xmlns:a16="http://schemas.microsoft.com/office/drawing/2014/main" id="{E54B37BF-E450-8116-40C8-4C3ADFC3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883" y="3509"/>
            <a:ext cx="10062117" cy="6854491"/>
          </a:xfrm>
          <a:prstGeom prst="rect">
            <a:avLst/>
          </a:prstGeom>
        </p:spPr>
      </p:pic>
      <p:sp>
        <p:nvSpPr>
          <p:cNvPr id="2" name="TextBox 1">
            <a:extLst>
              <a:ext uri="{FF2B5EF4-FFF2-40B4-BE49-F238E27FC236}">
                <a16:creationId xmlns:a16="http://schemas.microsoft.com/office/drawing/2014/main" id="{CB90E65D-210A-157A-0B16-0F2B633420D2}"/>
              </a:ext>
            </a:extLst>
          </p:cNvPr>
          <p:cNvSpPr txBox="1"/>
          <p:nvPr/>
        </p:nvSpPr>
        <p:spPr>
          <a:xfrm>
            <a:off x="300419" y="5131685"/>
            <a:ext cx="3658927" cy="1477328"/>
          </a:xfrm>
          <a:prstGeom prst="rect">
            <a:avLst/>
          </a:prstGeom>
          <a:solidFill>
            <a:srgbClr val="222544">
              <a:alpha val="50000"/>
            </a:srgbClr>
          </a:solidFill>
        </p:spPr>
        <p:txBody>
          <a:bodyPr wrap="square" rtlCol="0">
            <a:spAutoFit/>
          </a:bodyPr>
          <a:lstStyle/>
          <a:p>
            <a:r>
              <a:rPr lang="en-GB">
                <a:solidFill>
                  <a:schemeClr val="bg1"/>
                </a:solidFill>
              </a:rPr>
              <a:t>“Christ the Liberator”, </a:t>
            </a:r>
            <a:r>
              <a:rPr lang="en-GB">
                <a:solidFill>
                  <a:schemeClr val="bg1"/>
                </a:solidFill>
                <a:effectLst/>
              </a:rPr>
              <a:t>an artwork commissioned for the Jubilee Year 2025 from Académie Kivu Arts "AKA" in Goma, Democratic Republic of Congo.</a:t>
            </a:r>
            <a:endParaRPr lang="en-GB">
              <a:solidFill>
                <a:schemeClr val="bg1"/>
              </a:solidFill>
            </a:endParaRPr>
          </a:p>
        </p:txBody>
      </p:sp>
      <p:pic>
        <p:nvPicPr>
          <p:cNvPr id="3" name="Picture 2">
            <a:extLst>
              <a:ext uri="{FF2B5EF4-FFF2-40B4-BE49-F238E27FC236}">
                <a16:creationId xmlns:a16="http://schemas.microsoft.com/office/drawing/2014/main" id="{730C5047-48B5-3A1E-498A-76616F46B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3" y="324922"/>
            <a:ext cx="1953818" cy="803840"/>
          </a:xfrm>
          <a:prstGeom prst="rect">
            <a:avLst/>
          </a:prstGeom>
        </p:spPr>
      </p:pic>
    </p:spTree>
    <p:extLst>
      <p:ext uri="{BB962C8B-B14F-4D97-AF65-F5344CB8AC3E}">
        <p14:creationId xmlns:p14="http://schemas.microsoft.com/office/powerpoint/2010/main" val="239529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dancing with people around him&#10;&#10;Description automatically generated">
            <a:extLst>
              <a:ext uri="{FF2B5EF4-FFF2-40B4-BE49-F238E27FC236}">
                <a16:creationId xmlns:a16="http://schemas.microsoft.com/office/drawing/2014/main" id="{E54B37BF-E450-8116-40C8-4C3ADFC3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883" y="3509"/>
            <a:ext cx="10062117" cy="6854491"/>
          </a:xfrm>
          <a:prstGeom prst="rect">
            <a:avLst/>
          </a:prstGeom>
        </p:spPr>
      </p:pic>
      <p:sp>
        <p:nvSpPr>
          <p:cNvPr id="6" name="Rectangle 5">
            <a:extLst>
              <a:ext uri="{FF2B5EF4-FFF2-40B4-BE49-F238E27FC236}">
                <a16:creationId xmlns:a16="http://schemas.microsoft.com/office/drawing/2014/main" id="{21AAEB06-8DB0-0CB2-94CF-6964A40C2346}"/>
              </a:ext>
            </a:extLst>
          </p:cNvPr>
          <p:cNvSpPr/>
          <p:nvPr/>
        </p:nvSpPr>
        <p:spPr>
          <a:xfrm>
            <a:off x="0" y="0"/>
            <a:ext cx="12192000" cy="6858000"/>
          </a:xfrm>
          <a:prstGeom prst="rect">
            <a:avLst/>
          </a:prstGeom>
          <a:gradFill flip="none" rotWithShape="1">
            <a:gsLst>
              <a:gs pos="0">
                <a:srgbClr val="222544">
                  <a:alpha val="20000"/>
                </a:srgbClr>
              </a:gs>
              <a:gs pos="74000">
                <a:srgbClr val="222544">
                  <a:alpha val="50000"/>
                </a:srgbClr>
              </a:gs>
              <a:gs pos="83000">
                <a:srgbClr val="222544"/>
              </a:gs>
              <a:gs pos="100000">
                <a:srgbClr val="222544"/>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C14269C-F6FB-F814-6C07-9B422F9F888B}"/>
              </a:ext>
            </a:extLst>
          </p:cNvPr>
          <p:cNvSpPr>
            <a:spLocks noGrp="1"/>
          </p:cNvSpPr>
          <p:nvPr>
            <p:ph type="title"/>
          </p:nvPr>
        </p:nvSpPr>
        <p:spPr>
          <a:xfrm>
            <a:off x="651000" y="911261"/>
            <a:ext cx="10890000" cy="456279"/>
          </a:xfrm>
        </p:spPr>
        <p:txBody>
          <a:bodyPr/>
          <a:lstStyle/>
          <a:p>
            <a:r>
              <a:rPr lang="en-GB">
                <a:solidFill>
                  <a:schemeClr val="bg1"/>
                </a:solidFill>
              </a:rPr>
              <a:t>Luke 4:16-21</a:t>
            </a:r>
          </a:p>
        </p:txBody>
      </p:sp>
      <p:sp>
        <p:nvSpPr>
          <p:cNvPr id="4" name="Content Placeholder 3">
            <a:extLst>
              <a:ext uri="{FF2B5EF4-FFF2-40B4-BE49-F238E27FC236}">
                <a16:creationId xmlns:a16="http://schemas.microsoft.com/office/drawing/2014/main" id="{03DABADF-E0CA-8C4D-4521-BAD5E98DC882}"/>
              </a:ext>
            </a:extLst>
          </p:cNvPr>
          <p:cNvSpPr>
            <a:spLocks noGrp="1"/>
          </p:cNvSpPr>
          <p:nvPr>
            <p:ph idx="1"/>
          </p:nvPr>
        </p:nvSpPr>
        <p:spPr>
          <a:xfrm>
            <a:off x="651000" y="1597191"/>
            <a:ext cx="10890000" cy="5029582"/>
          </a:xfrm>
        </p:spPr>
        <p:txBody>
          <a:bodyPr/>
          <a:lstStyle/>
          <a:p>
            <a:pPr marL="0" indent="0">
              <a:spcBef>
                <a:spcPts val="0"/>
              </a:spcBef>
              <a:spcAft>
                <a:spcPts val="0"/>
              </a:spcAft>
              <a:buNone/>
            </a:pPr>
            <a:r>
              <a:rPr lang="en-GB">
                <a:solidFill>
                  <a:schemeClr val="bg1"/>
                </a:solidFill>
              </a:rPr>
              <a:t>And he came up to Nazareth, where he had been brought up. And as was his custom, he went to the synagogue on the Sabbath day, and he stood up to read. And the scroll of the prophet Isaiah was given to him. He unrolled the scroll and found the place where it was written:</a:t>
            </a:r>
          </a:p>
          <a:p>
            <a:pPr marL="0" indent="0">
              <a:spcBef>
                <a:spcPts val="0"/>
              </a:spcBef>
              <a:spcAft>
                <a:spcPts val="0"/>
              </a:spcAft>
              <a:buNone/>
            </a:pPr>
            <a:endParaRPr lang="en-GB">
              <a:solidFill>
                <a:schemeClr val="bg1"/>
              </a:solidFill>
            </a:endParaRPr>
          </a:p>
          <a:p>
            <a:pPr marL="0" indent="0">
              <a:spcBef>
                <a:spcPts val="0"/>
              </a:spcBef>
              <a:spcAft>
                <a:spcPts val="0"/>
              </a:spcAft>
              <a:buNone/>
            </a:pPr>
            <a:r>
              <a:rPr lang="en-GB">
                <a:solidFill>
                  <a:schemeClr val="bg1"/>
                </a:solidFill>
              </a:rPr>
              <a:t>“The Spirit of the Lord is upon me,</a:t>
            </a:r>
          </a:p>
          <a:p>
            <a:pPr marL="0" indent="0">
              <a:spcBef>
                <a:spcPts val="0"/>
              </a:spcBef>
              <a:spcAft>
                <a:spcPts val="0"/>
              </a:spcAft>
              <a:buNone/>
            </a:pPr>
            <a:r>
              <a:rPr lang="en-GB">
                <a:solidFill>
                  <a:schemeClr val="bg1"/>
                </a:solidFill>
              </a:rPr>
              <a:t>    because he has anointed me</a:t>
            </a:r>
          </a:p>
          <a:p>
            <a:pPr marL="0" indent="0">
              <a:spcBef>
                <a:spcPts val="0"/>
              </a:spcBef>
              <a:spcAft>
                <a:spcPts val="0"/>
              </a:spcAft>
              <a:buNone/>
            </a:pPr>
            <a:r>
              <a:rPr lang="en-GB">
                <a:solidFill>
                  <a:schemeClr val="bg1"/>
                </a:solidFill>
              </a:rPr>
              <a:t>    to proclaim good news to the poor.</a:t>
            </a:r>
          </a:p>
          <a:p>
            <a:pPr marL="0" indent="0">
              <a:spcBef>
                <a:spcPts val="0"/>
              </a:spcBef>
              <a:spcAft>
                <a:spcPts val="0"/>
              </a:spcAft>
              <a:buNone/>
            </a:pPr>
            <a:r>
              <a:rPr lang="en-GB">
                <a:solidFill>
                  <a:schemeClr val="bg1"/>
                </a:solidFill>
              </a:rPr>
              <a:t>He has sent me to proclaim liberty to the captives</a:t>
            </a:r>
          </a:p>
          <a:p>
            <a:pPr marL="0" indent="0">
              <a:spcBef>
                <a:spcPts val="0"/>
              </a:spcBef>
              <a:spcAft>
                <a:spcPts val="0"/>
              </a:spcAft>
              <a:buNone/>
            </a:pPr>
            <a:r>
              <a:rPr lang="en-GB">
                <a:solidFill>
                  <a:schemeClr val="bg1"/>
                </a:solidFill>
              </a:rPr>
              <a:t>    and recovering of sight to the blind,</a:t>
            </a:r>
          </a:p>
          <a:p>
            <a:pPr marL="0" indent="0">
              <a:spcBef>
                <a:spcPts val="0"/>
              </a:spcBef>
              <a:spcAft>
                <a:spcPts val="0"/>
              </a:spcAft>
              <a:buNone/>
            </a:pPr>
            <a:r>
              <a:rPr lang="en-GB">
                <a:solidFill>
                  <a:schemeClr val="bg1"/>
                </a:solidFill>
              </a:rPr>
              <a:t>to set at liberty those who are oppressed free,</a:t>
            </a:r>
          </a:p>
          <a:p>
            <a:pPr marL="0" indent="0">
              <a:spcBef>
                <a:spcPts val="0"/>
              </a:spcBef>
              <a:spcAft>
                <a:spcPts val="0"/>
              </a:spcAft>
              <a:buNone/>
            </a:pPr>
            <a:r>
              <a:rPr lang="en-GB">
                <a:solidFill>
                  <a:schemeClr val="bg1"/>
                </a:solidFill>
              </a:rPr>
              <a:t>    to proclaim the year of the Lord’s favour.”</a:t>
            </a:r>
          </a:p>
          <a:p>
            <a:pPr marL="0" indent="0">
              <a:spcBef>
                <a:spcPts val="0"/>
              </a:spcBef>
              <a:spcAft>
                <a:spcPts val="0"/>
              </a:spcAft>
              <a:buNone/>
            </a:pPr>
            <a:endParaRPr lang="en-GB">
              <a:solidFill>
                <a:schemeClr val="bg1"/>
              </a:solidFill>
            </a:endParaRPr>
          </a:p>
          <a:p>
            <a:pPr marL="0" indent="0">
              <a:spcBef>
                <a:spcPts val="0"/>
              </a:spcBef>
              <a:spcAft>
                <a:spcPts val="0"/>
              </a:spcAft>
              <a:buNone/>
            </a:pPr>
            <a:r>
              <a:rPr lang="en-GB">
                <a:solidFill>
                  <a:schemeClr val="bg1"/>
                </a:solidFill>
              </a:rPr>
              <a:t>And he rolled up the scroll and gave it back to the attendant and sat down. And the eyes of all in the synagogue were fixed on him. And he began to say to them, “Today this scripture has been fulfilled in your hearing.”</a:t>
            </a:r>
          </a:p>
          <a:p>
            <a:pPr marL="0" indent="0">
              <a:buNone/>
            </a:pPr>
            <a:endParaRPr lang="en-GB">
              <a:solidFill>
                <a:schemeClr val="bg1"/>
              </a:solidFill>
            </a:endParaRPr>
          </a:p>
        </p:txBody>
      </p:sp>
    </p:spTree>
    <p:extLst>
      <p:ext uri="{BB962C8B-B14F-4D97-AF65-F5344CB8AC3E}">
        <p14:creationId xmlns:p14="http://schemas.microsoft.com/office/powerpoint/2010/main" val="2545376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5A43F2-3265-B9AB-8000-A37D321EFC19}"/>
              </a:ext>
            </a:extLst>
          </p:cNvPr>
          <p:cNvSpPr/>
          <p:nvPr/>
        </p:nvSpPr>
        <p:spPr>
          <a:xfrm>
            <a:off x="0" y="921078"/>
            <a:ext cx="12192000" cy="5925312"/>
          </a:xfrm>
          <a:prstGeom prst="rect">
            <a:avLst/>
          </a:prstGeom>
          <a:solidFill>
            <a:srgbClr val="1625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Title 1">
            <a:extLst>
              <a:ext uri="{FF2B5EF4-FFF2-40B4-BE49-F238E27FC236}">
                <a16:creationId xmlns:a16="http://schemas.microsoft.com/office/drawing/2014/main" id="{7090A144-8614-9BE8-EC33-5ECBF419D36A}"/>
              </a:ext>
            </a:extLst>
          </p:cNvPr>
          <p:cNvSpPr>
            <a:spLocks noGrp="1"/>
          </p:cNvSpPr>
          <p:nvPr>
            <p:ph type="title"/>
          </p:nvPr>
        </p:nvSpPr>
        <p:spPr>
          <a:xfrm>
            <a:off x="637200" y="1299600"/>
            <a:ext cx="10890000" cy="478401"/>
          </a:xfrm>
        </p:spPr>
        <p:txBody>
          <a:bodyPr/>
          <a:lstStyle/>
          <a:p>
            <a:r>
              <a:rPr lang="en-GB" sz="4000">
                <a:solidFill>
                  <a:schemeClr val="bg1"/>
                </a:solidFill>
                <a:latin typeface="+mj-lt"/>
              </a:rPr>
              <a:t>OUTCOMES</a:t>
            </a:r>
          </a:p>
        </p:txBody>
      </p:sp>
      <p:sp>
        <p:nvSpPr>
          <p:cNvPr id="3" name="Content Placeholder 2">
            <a:extLst>
              <a:ext uri="{FF2B5EF4-FFF2-40B4-BE49-F238E27FC236}">
                <a16:creationId xmlns:a16="http://schemas.microsoft.com/office/drawing/2014/main" id="{86D2D89E-CC0A-D9F9-F10D-E3CF1F9DEE46}"/>
              </a:ext>
            </a:extLst>
          </p:cNvPr>
          <p:cNvSpPr>
            <a:spLocks noGrp="1"/>
          </p:cNvSpPr>
          <p:nvPr>
            <p:ph idx="1"/>
          </p:nvPr>
        </p:nvSpPr>
        <p:spPr>
          <a:xfrm>
            <a:off x="652800" y="2134401"/>
            <a:ext cx="10886400" cy="2769989"/>
          </a:xfrm>
        </p:spPr>
        <p:txBody>
          <a:bodyPr/>
          <a:lstStyle/>
          <a:p>
            <a:pPr marL="0" indent="0" algn="l" rtl="0" fontAlgn="base">
              <a:buNone/>
            </a:pPr>
            <a:r>
              <a:rPr lang="en-GB" sz="2400" dirty="0">
                <a:solidFill>
                  <a:schemeClr val="bg1"/>
                </a:solidFill>
              </a:rPr>
              <a:t>By the end of this session, you should:</a:t>
            </a:r>
          </a:p>
          <a:p>
            <a:pPr fontAlgn="base"/>
            <a:r>
              <a:rPr lang="en-GB" sz="2400" dirty="0">
                <a:solidFill>
                  <a:schemeClr val="bg1"/>
                </a:solidFill>
              </a:rPr>
              <a:t>understand why a Jubilee year is a landmark time for Catholic schools, which will support the Catholic life and mission of our school;</a:t>
            </a:r>
          </a:p>
          <a:p>
            <a:pPr fontAlgn="base"/>
            <a:r>
              <a:rPr lang="en-GB" sz="2400" dirty="0">
                <a:solidFill>
                  <a:schemeClr val="bg1"/>
                </a:solidFill>
              </a:rPr>
              <a:t>understand ways in which, during this Jubilee Year, our school can be outward looking and can commit to challenging injustice </a:t>
            </a:r>
            <a:r>
              <a:rPr lang="en-GB" sz="2400">
                <a:solidFill>
                  <a:schemeClr val="bg1"/>
                </a:solidFill>
              </a:rPr>
              <a:t>as pilgrims of hope</a:t>
            </a:r>
            <a:r>
              <a:rPr lang="en-GB" sz="2400" dirty="0">
                <a:solidFill>
                  <a:schemeClr val="bg1"/>
                </a:solidFill>
              </a:rPr>
              <a:t>;</a:t>
            </a:r>
          </a:p>
          <a:p>
            <a:pPr fontAlgn="base"/>
            <a:r>
              <a:rPr lang="en-GB" sz="2400" dirty="0">
                <a:solidFill>
                  <a:schemeClr val="bg1"/>
                </a:solidFill>
              </a:rPr>
              <a:t>be able to start planning the Jubilee journey for our school throughout 2025.</a:t>
            </a:r>
          </a:p>
        </p:txBody>
      </p:sp>
    </p:spTree>
    <p:extLst>
      <p:ext uri="{BB962C8B-B14F-4D97-AF65-F5344CB8AC3E}">
        <p14:creationId xmlns:p14="http://schemas.microsoft.com/office/powerpoint/2010/main" val="322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1904" y="-309266"/>
            <a:ext cx="1078992" cy="1526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rayer for the Year of Prayer">
            <a:extLst>
              <a:ext uri="{FF2B5EF4-FFF2-40B4-BE49-F238E27FC236}">
                <a16:creationId xmlns:a16="http://schemas.microsoft.com/office/drawing/2014/main" id="{385011A7-105C-167F-9CC5-F8785FE7E975}"/>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24326"/>
          <a:stretch/>
        </p:blipFill>
        <p:spPr bwMode="auto">
          <a:xfrm>
            <a:off x="2587752" y="1696301"/>
            <a:ext cx="6455664" cy="3465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01E68B-E59C-D65F-9A3B-8983D8A42C43}"/>
              </a:ext>
            </a:extLst>
          </p:cNvPr>
          <p:cNvSpPr txBox="1"/>
          <p:nvPr/>
        </p:nvSpPr>
        <p:spPr>
          <a:xfrm>
            <a:off x="158115" y="1207865"/>
            <a:ext cx="11875770" cy="572464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God of blessings,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in this year ahead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help us to listen and be open to your word,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as we look towards your kingdom.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As we journey towards the Jubilee,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 time of new beginnings,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we pray for help and strength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to take better care for each other and the earth</a:t>
            </a:r>
            <a:r>
              <a:rPr kumimoji="0" lang="en-GB" sz="4000" b="0" i="0" u="none" strike="noStrike" kern="1200" cap="none" spc="0" normalizeH="0" baseline="0" noProof="0">
                <a:ln>
                  <a:noFill/>
                </a:ln>
                <a:solidFill>
                  <a:prstClr val="white"/>
                </a:solidFill>
                <a:effectLst/>
                <a:uLnTx/>
                <a:uFillTx/>
                <a:ea typeface="+mn-ea"/>
                <a:cs typeface="+mn-cs"/>
              </a:rPr>
              <a:t>. </a:t>
            </a: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highlight>
                  <a:srgbClr val="FFFFFF"/>
                </a:highligh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00000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highlight>
                <a:srgbClr val="FFFFFF"/>
              </a:highligh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5226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04" y="-309266"/>
            <a:ext cx="1078992" cy="1526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rayer for the Year of Prayer">
            <a:extLst>
              <a:ext uri="{FF2B5EF4-FFF2-40B4-BE49-F238E27FC236}">
                <a16:creationId xmlns:a16="http://schemas.microsoft.com/office/drawing/2014/main" id="{385011A7-105C-167F-9CC5-F8785FE7E975}"/>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24326"/>
          <a:stretch/>
        </p:blipFill>
        <p:spPr bwMode="auto">
          <a:xfrm>
            <a:off x="2587752" y="1696301"/>
            <a:ext cx="6455664" cy="3465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01E68B-E59C-D65F-9A3B-8983D8A42C43}"/>
              </a:ext>
            </a:extLst>
          </p:cNvPr>
          <p:cNvSpPr txBox="1"/>
          <p:nvPr/>
        </p:nvSpPr>
        <p:spPr>
          <a:xfrm>
            <a:off x="158115" y="991255"/>
            <a:ext cx="11875770" cy="569386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Sing your song of love over us,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giving us faith and courage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so that we can join our voices together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in songs of hope and peace.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Help us to listen to the Spirit,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and the needs of the world,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as we join as one global family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in a great song of prayer and praise.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Amen  </a:t>
            </a:r>
          </a:p>
        </p:txBody>
      </p:sp>
    </p:spTree>
    <p:extLst>
      <p:ext uri="{BB962C8B-B14F-4D97-AF65-F5344CB8AC3E}">
        <p14:creationId xmlns:p14="http://schemas.microsoft.com/office/powerpoint/2010/main" val="25155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D7C1C5-A4F8-3A2A-7349-889FEA4FF2D0}"/>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2" descr="A prayer for the Year of Prayer">
            <a:extLst>
              <a:ext uri="{FF2B5EF4-FFF2-40B4-BE49-F238E27FC236}">
                <a16:creationId xmlns:a16="http://schemas.microsoft.com/office/drawing/2014/main" id="{1F6C940A-DFC4-6B28-2315-D29F26140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0" r="18378"/>
          <a:stretch/>
        </p:blipFill>
        <p:spPr bwMode="auto">
          <a:xfrm>
            <a:off x="1027697" y="1218329"/>
            <a:ext cx="4517136" cy="5153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7786024-A086-D02F-1132-634AA54E6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121" y="-572831"/>
            <a:ext cx="6175409" cy="873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6559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tree, person&#10;&#10;Description automatically generated">
            <a:extLst>
              <a:ext uri="{FF2B5EF4-FFF2-40B4-BE49-F238E27FC236}">
                <a16:creationId xmlns:a16="http://schemas.microsoft.com/office/drawing/2014/main" id="{A930A4DA-605B-6313-0734-304308741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22" y="882872"/>
            <a:ext cx="9012211" cy="6008911"/>
          </a:xfrm>
          <a:prstGeom prst="rect">
            <a:avLst/>
          </a:prstGeom>
        </p:spPr>
      </p:pic>
      <p:sp>
        <p:nvSpPr>
          <p:cNvPr id="8" name="Rectangle 7">
            <a:extLst>
              <a:ext uri="{FF2B5EF4-FFF2-40B4-BE49-F238E27FC236}">
                <a16:creationId xmlns:a16="http://schemas.microsoft.com/office/drawing/2014/main" id="{065791C8-06FA-F9C7-6F58-8B6D9B71FB3C}"/>
              </a:ext>
            </a:extLst>
          </p:cNvPr>
          <p:cNvSpPr/>
          <p:nvPr/>
        </p:nvSpPr>
        <p:spPr>
          <a:xfrm>
            <a:off x="7172696" y="883152"/>
            <a:ext cx="5034418" cy="5970338"/>
          </a:xfrm>
          <a:prstGeom prst="rect">
            <a:avLst/>
          </a:prstGeom>
          <a:solidFill>
            <a:srgbClr val="112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B561486-F033-9D5C-B3D5-3C1115D35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448161" y="6336019"/>
            <a:ext cx="578669" cy="478575"/>
          </a:xfrm>
          <a:prstGeom prst="rect">
            <a:avLst/>
          </a:prstGeom>
        </p:spPr>
      </p:pic>
      <p:sp>
        <p:nvSpPr>
          <p:cNvPr id="10" name="Text Placeholder 4">
            <a:extLst>
              <a:ext uri="{FF2B5EF4-FFF2-40B4-BE49-F238E27FC236}">
                <a16:creationId xmlns:a16="http://schemas.microsoft.com/office/drawing/2014/main" id="{BD834AC7-878C-8B97-EC2A-56D08FEB3D7C}"/>
              </a:ext>
            </a:extLst>
          </p:cNvPr>
          <p:cNvSpPr txBox="1">
            <a:spLocks/>
          </p:cNvSpPr>
          <p:nvPr/>
        </p:nvSpPr>
        <p:spPr>
          <a:xfrm>
            <a:off x="7463790" y="1131570"/>
            <a:ext cx="4477495" cy="5506415"/>
          </a:xfrm>
          <a:prstGeom prst="rect">
            <a:avLst/>
          </a:prstGeom>
        </p:spPr>
        <p:txBody>
          <a:bodyPr>
            <a:normAutofit lnSpcReduction="10000"/>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GB" sz="36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All it takes is one good person to restore hope!</a:t>
            </a: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r>
              <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Laudato Si’  71</a:t>
            </a:r>
          </a:p>
          <a:p>
            <a:pPr marL="0" marR="0" lvl="0" indent="0" algn="l" defTabSz="914400" rtl="0" eaLnBrk="1" fontAlgn="auto" latinLnBrk="0" hangingPunct="1">
              <a:lnSpc>
                <a:spcPts val="2400"/>
              </a:lnSpc>
              <a:spcBef>
                <a:spcPct val="0"/>
              </a:spcBef>
              <a:spcAft>
                <a:spcPts val="0"/>
              </a:spcAft>
              <a:buClrTx/>
              <a:buSzTx/>
              <a:buFontTx/>
              <a:buNone/>
              <a:tabLst/>
              <a:defRPr/>
            </a:pPr>
            <a:endParaRPr lang="en-GB" sz="2400" i="1">
              <a:solidFill>
                <a:prstClr val="white"/>
              </a:solidFill>
              <a:latin typeface="Arial" panose="020B0604020202020204"/>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spcBef>
                <a:spcPct val="0"/>
              </a:spcBef>
              <a:spcAft>
                <a:spcPts val="0"/>
              </a:spcAft>
              <a:buClrTx/>
              <a:buSzTx/>
              <a:buFontTx/>
              <a:buNone/>
              <a:tabLst/>
              <a:defRPr/>
            </a:pPr>
            <a:r>
              <a:rPr lang="en-GB" sz="3200" i="1">
                <a:solidFill>
                  <a:prstClr val="white"/>
                </a:solidFill>
                <a:latin typeface="Arial" panose="020B0604020202020204"/>
                <a:cs typeface="Arial" panose="020B0604020202020204" pitchFamily="34" charset="0"/>
              </a:rPr>
              <a:t>We must fan the flame of hope that has been given us…</a:t>
            </a:r>
          </a:p>
          <a:p>
            <a:pPr marL="0" marR="0" lvl="0" indent="0" algn="l" defTabSz="914400" rtl="0" eaLnBrk="1" fontAlgn="auto" latinLnBrk="0" hangingPunct="1">
              <a:lnSpc>
                <a:spcPts val="2400"/>
              </a:lnSpc>
              <a:spcBef>
                <a:spcPct val="0"/>
              </a:spcBef>
              <a:spcAft>
                <a:spcPts val="0"/>
              </a:spcAft>
              <a:buClrTx/>
              <a:buSzTx/>
              <a:buFontTx/>
              <a:buNone/>
              <a:tabLst/>
              <a:defRPr/>
            </a:pPr>
            <a:endParaRPr lang="en-GB" sz="2400" i="1">
              <a:solidFill>
                <a:prstClr val="white"/>
              </a:solidFill>
              <a:latin typeface="Arial" panose="020B0604020202020204"/>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r>
              <a:rPr lang="en-GB" sz="2400" i="1">
                <a:solidFill>
                  <a:prstClr val="white"/>
                </a:solidFill>
                <a:latin typeface="Arial" panose="020B0604020202020204"/>
                <a:cs typeface="Arial" panose="020B0604020202020204" pitchFamily="34" charset="0"/>
              </a:rPr>
              <a:t>Letter for the </a:t>
            </a:r>
          </a:p>
          <a:p>
            <a:pPr marL="0" marR="0" lvl="0" indent="0" algn="l" defTabSz="914400" rtl="0" eaLnBrk="1" fontAlgn="auto" latinLnBrk="0" hangingPunct="1">
              <a:lnSpc>
                <a:spcPts val="2400"/>
              </a:lnSpc>
              <a:spcBef>
                <a:spcPct val="0"/>
              </a:spcBef>
              <a:spcAft>
                <a:spcPts val="0"/>
              </a:spcAft>
              <a:buClrTx/>
              <a:buSzTx/>
              <a:buFontTx/>
              <a:buNone/>
              <a:tabLst/>
              <a:defRPr/>
            </a:pPr>
            <a:r>
              <a:rPr lang="en-GB" sz="2400" i="1">
                <a:solidFill>
                  <a:prstClr val="white"/>
                </a:solidFill>
                <a:latin typeface="Arial" panose="020B0604020202020204"/>
                <a:cs typeface="Arial" panose="020B0604020202020204" pitchFamily="34" charset="0"/>
              </a:rPr>
              <a:t>Jubilee</a:t>
            </a: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4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pic>
        <p:nvPicPr>
          <p:cNvPr id="2" name="Picture 2" descr="Official Logo of Jubilee unveiled - Vatican News">
            <a:extLst>
              <a:ext uri="{FF2B5EF4-FFF2-40B4-BE49-F238E27FC236}">
                <a16:creationId xmlns:a16="http://schemas.microsoft.com/office/drawing/2014/main" id="{19EA3965-5390-BFCC-70D0-7D1ABAA69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09" t="2294" r="20637" b="1936"/>
          <a:stretch/>
        </p:blipFill>
        <p:spPr bwMode="auto">
          <a:xfrm>
            <a:off x="10351477" y="5216867"/>
            <a:ext cx="1589808" cy="149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6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EE03AC-6045-FF0F-40AC-37DCDC34DF44}"/>
              </a:ext>
            </a:extLst>
          </p:cNvPr>
          <p:cNvSpPr txBox="1"/>
          <p:nvPr/>
        </p:nvSpPr>
        <p:spPr>
          <a:xfrm>
            <a:off x="871653" y="1452882"/>
            <a:ext cx="8038171" cy="4874283"/>
          </a:xfrm>
          <a:prstGeom prst="rect">
            <a:avLst/>
          </a:prstGeom>
          <a:noFill/>
        </p:spPr>
        <p:txBody>
          <a:bodyPr wrap="square" rtlCol="0">
            <a:spAutoFit/>
          </a:bodyPr>
          <a:lstStyle/>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We live in an unequal world. The world’s richest __% own ___% of all global financial assets and emit as much carbon pollution as the poorest __________ of humanity.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Despite there being enough food in the world to feed everyone, approximately ___________ people worldwide face hunger daily.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Over ____________ people are living in countries where governments are spending more money on debts than on health or education.</a:t>
            </a:r>
          </a:p>
        </p:txBody>
      </p:sp>
      <p:sp>
        <p:nvSpPr>
          <p:cNvPr id="2" name="TextBox 1">
            <a:extLst>
              <a:ext uri="{FF2B5EF4-FFF2-40B4-BE49-F238E27FC236}">
                <a16:creationId xmlns:a16="http://schemas.microsoft.com/office/drawing/2014/main" id="{6871E303-2E4D-221B-D3E6-ECF5FA014166}"/>
              </a:ext>
            </a:extLst>
          </p:cNvPr>
          <p:cNvSpPr txBox="1"/>
          <p:nvPr/>
        </p:nvSpPr>
        <p:spPr>
          <a:xfrm>
            <a:off x="9177455" y="1043090"/>
            <a:ext cx="2575931" cy="5693866"/>
          </a:xfrm>
          <a:prstGeom prst="rect">
            <a:avLst/>
          </a:prstGeom>
          <a:noFill/>
        </p:spPr>
        <p:txBody>
          <a:bodyPr wrap="square" rtlCol="0">
            <a:spAutoFit/>
          </a:bodyPr>
          <a:lstStyle/>
          <a:p>
            <a:pPr algn="r"/>
            <a:r>
              <a:rPr lang="en-GB" sz="2800" i="1">
                <a:solidFill>
                  <a:srgbClr val="FF0000"/>
                </a:solidFill>
                <a:effectLst/>
                <a:latin typeface="Arial" panose="020B0604020202020204" pitchFamily="34" charset="0"/>
                <a:ea typeface="Aptos" panose="020B0004020202020204" pitchFamily="34" charset="0"/>
              </a:rPr>
              <a:t>1 </a:t>
            </a:r>
          </a:p>
          <a:p>
            <a:pPr algn="r"/>
            <a:r>
              <a:rPr lang="en-GB" sz="2800" i="1">
                <a:solidFill>
                  <a:srgbClr val="FF0000"/>
                </a:solidFill>
                <a:effectLst/>
                <a:latin typeface="Arial" panose="020B0604020202020204" pitchFamily="34" charset="0"/>
                <a:ea typeface="Aptos" panose="020B0004020202020204" pitchFamily="34" charset="0"/>
              </a:rPr>
              <a:t>10 </a:t>
            </a:r>
          </a:p>
          <a:p>
            <a:pPr algn="r"/>
            <a:r>
              <a:rPr lang="en-GB" sz="2800" i="1">
                <a:solidFill>
                  <a:srgbClr val="FF0000"/>
                </a:solidFill>
                <a:effectLst/>
                <a:latin typeface="Arial" panose="020B0604020202020204" pitchFamily="34" charset="0"/>
                <a:ea typeface="Aptos" panose="020B0004020202020204" pitchFamily="34" charset="0"/>
              </a:rPr>
              <a:t>24 </a:t>
            </a:r>
          </a:p>
          <a:p>
            <a:pPr algn="r"/>
            <a:r>
              <a:rPr lang="en-GB" sz="2800" i="1">
                <a:solidFill>
                  <a:srgbClr val="FF0000"/>
                </a:solidFill>
                <a:effectLst/>
                <a:latin typeface="Arial" panose="020B0604020202020204" pitchFamily="34" charset="0"/>
                <a:ea typeface="Aptos" panose="020B0004020202020204" pitchFamily="34" charset="0"/>
              </a:rPr>
              <a:t>43 </a:t>
            </a:r>
          </a:p>
          <a:p>
            <a:pPr algn="r"/>
            <a:r>
              <a:rPr lang="en-GB" sz="2800" i="1">
                <a:solidFill>
                  <a:srgbClr val="FF0000"/>
                </a:solidFill>
                <a:effectLst/>
                <a:latin typeface="Arial" panose="020B0604020202020204" pitchFamily="34" charset="0"/>
                <a:ea typeface="Aptos" panose="020B0004020202020204" pitchFamily="34" charset="0"/>
              </a:rPr>
              <a:t>75 </a:t>
            </a:r>
          </a:p>
          <a:p>
            <a:pPr algn="r"/>
            <a:r>
              <a:rPr lang="en-GB" sz="2800" i="1">
                <a:solidFill>
                  <a:srgbClr val="FF0000"/>
                </a:solidFill>
                <a:latin typeface="Arial" panose="020B0604020202020204" pitchFamily="34" charset="0"/>
                <a:ea typeface="Aptos" panose="020B0004020202020204" pitchFamily="34" charset="0"/>
              </a:rPr>
              <a:t>h</a:t>
            </a:r>
            <a:r>
              <a:rPr lang="en-GB" sz="2800" i="1">
                <a:solidFill>
                  <a:srgbClr val="FF0000"/>
                </a:solidFill>
                <a:effectLst/>
                <a:latin typeface="Arial" panose="020B0604020202020204" pitchFamily="34" charset="0"/>
                <a:ea typeface="Aptos" panose="020B0004020202020204" pitchFamily="34" charset="0"/>
              </a:rPr>
              <a:t>alf</a:t>
            </a:r>
          </a:p>
          <a:p>
            <a:pPr algn="r"/>
            <a:r>
              <a:rPr lang="en-GB" sz="2800" i="1">
                <a:solidFill>
                  <a:srgbClr val="FF0000"/>
                </a:solidFill>
                <a:effectLst/>
                <a:latin typeface="Arial" panose="020B0604020202020204" pitchFamily="34" charset="0"/>
                <a:ea typeface="Aptos" panose="020B0004020202020204" pitchFamily="34" charset="0"/>
              </a:rPr>
              <a:t>two thirds</a:t>
            </a:r>
          </a:p>
          <a:p>
            <a:pPr algn="r"/>
            <a:r>
              <a:rPr lang="en-GB" sz="2800" i="1">
                <a:solidFill>
                  <a:srgbClr val="FF0000"/>
                </a:solidFill>
                <a:effectLst/>
                <a:latin typeface="Arial" panose="020B0604020202020204" pitchFamily="34" charset="0"/>
                <a:ea typeface="Aptos" panose="020B0004020202020204" pitchFamily="34" charset="0"/>
              </a:rPr>
              <a:t>530 million</a:t>
            </a:r>
          </a:p>
          <a:p>
            <a:pPr algn="r"/>
            <a:r>
              <a:rPr lang="en-GB" sz="2800" i="1">
                <a:solidFill>
                  <a:srgbClr val="FF0000"/>
                </a:solidFill>
                <a:effectLst/>
                <a:latin typeface="Arial" panose="020B0604020202020204" pitchFamily="34" charset="0"/>
                <a:ea typeface="Aptos" panose="020B0004020202020204" pitchFamily="34" charset="0"/>
              </a:rPr>
              <a:t>735 million</a:t>
            </a:r>
          </a:p>
          <a:p>
            <a:pPr algn="r"/>
            <a:r>
              <a:rPr lang="en-GB" sz="2800" i="1">
                <a:solidFill>
                  <a:srgbClr val="FF0000"/>
                </a:solidFill>
                <a:effectLst/>
                <a:latin typeface="Arial" panose="020B0604020202020204" pitchFamily="34" charset="0"/>
                <a:ea typeface="Aptos" panose="020B0004020202020204" pitchFamily="34" charset="0"/>
              </a:rPr>
              <a:t>998 million</a:t>
            </a:r>
          </a:p>
          <a:p>
            <a:pPr algn="r"/>
            <a:r>
              <a:rPr lang="en-GB" sz="2800" i="1">
                <a:solidFill>
                  <a:srgbClr val="FF0000"/>
                </a:solidFill>
                <a:latin typeface="Arial" panose="020B0604020202020204" pitchFamily="34" charset="0"/>
                <a:ea typeface="Aptos" panose="020B0004020202020204" pitchFamily="34" charset="0"/>
              </a:rPr>
              <a:t>one</a:t>
            </a:r>
            <a:r>
              <a:rPr lang="en-GB" sz="2800" i="1">
                <a:solidFill>
                  <a:srgbClr val="FF0000"/>
                </a:solidFill>
                <a:effectLst/>
                <a:latin typeface="Arial" panose="020B0604020202020204" pitchFamily="34" charset="0"/>
                <a:ea typeface="Aptos" panose="020B0004020202020204" pitchFamily="34" charset="0"/>
              </a:rPr>
              <a:t> billion three billion four billion</a:t>
            </a:r>
            <a:endParaRPr lang="en-GB" sz="2800">
              <a:solidFill>
                <a:srgbClr val="FF0000"/>
              </a:solidFill>
            </a:endParaRPr>
          </a:p>
        </p:txBody>
      </p:sp>
    </p:spTree>
    <p:extLst>
      <p:ext uri="{BB962C8B-B14F-4D97-AF65-F5344CB8AC3E}">
        <p14:creationId xmlns:p14="http://schemas.microsoft.com/office/powerpoint/2010/main" val="2816053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EE03AC-6045-FF0F-40AC-37DCDC34DF44}"/>
              </a:ext>
            </a:extLst>
          </p:cNvPr>
          <p:cNvSpPr txBox="1"/>
          <p:nvPr/>
        </p:nvSpPr>
        <p:spPr>
          <a:xfrm>
            <a:off x="871654" y="1452882"/>
            <a:ext cx="8004718" cy="4874283"/>
          </a:xfrm>
          <a:prstGeom prst="rect">
            <a:avLst/>
          </a:prstGeom>
          <a:noFill/>
        </p:spPr>
        <p:txBody>
          <a:bodyPr wrap="square" rtlCol="0">
            <a:spAutoFit/>
          </a:bodyPr>
          <a:lstStyle/>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We live in an unequal world. The world’s richest </a:t>
            </a:r>
            <a:r>
              <a:rPr lang="en-GB" sz="2800" kern="100">
                <a:solidFill>
                  <a:srgbClr val="FF0000"/>
                </a:solidFill>
                <a:effectLst/>
                <a:ea typeface="Aptos" panose="020B0004020202020204" pitchFamily="34" charset="0"/>
                <a:cs typeface="Arial" panose="020B0604020202020204" pitchFamily="34" charset="0"/>
              </a:rPr>
              <a:t>1</a:t>
            </a:r>
            <a:r>
              <a:rPr lang="en-GB" sz="2800" kern="100">
                <a:solidFill>
                  <a:schemeClr val="bg1"/>
                </a:solidFill>
                <a:effectLst/>
                <a:ea typeface="Aptos" panose="020B0004020202020204" pitchFamily="34" charset="0"/>
                <a:cs typeface="Arial" panose="020B0604020202020204" pitchFamily="34" charset="0"/>
              </a:rPr>
              <a:t>% own </a:t>
            </a:r>
            <a:r>
              <a:rPr lang="en-GB" sz="2800" kern="100">
                <a:solidFill>
                  <a:srgbClr val="FF0000"/>
                </a:solidFill>
                <a:effectLst/>
                <a:ea typeface="Aptos" panose="020B0004020202020204" pitchFamily="34" charset="0"/>
                <a:cs typeface="Arial" panose="020B0604020202020204" pitchFamily="34" charset="0"/>
              </a:rPr>
              <a:t>43</a:t>
            </a:r>
            <a:r>
              <a:rPr lang="en-GB" sz="2800" kern="100">
                <a:solidFill>
                  <a:schemeClr val="bg1"/>
                </a:solidFill>
                <a:effectLst/>
                <a:ea typeface="Aptos" panose="020B0004020202020204" pitchFamily="34" charset="0"/>
                <a:cs typeface="Arial" panose="020B0604020202020204" pitchFamily="34" charset="0"/>
              </a:rPr>
              <a:t>% of all global financial assets and emit as much carbon pollution as the poorest </a:t>
            </a:r>
            <a:r>
              <a:rPr lang="en-GB" sz="2800" kern="100">
                <a:solidFill>
                  <a:srgbClr val="FF0000"/>
                </a:solidFill>
                <a:effectLst/>
                <a:ea typeface="Aptos" panose="020B0004020202020204" pitchFamily="34" charset="0"/>
                <a:cs typeface="Arial" panose="020B0604020202020204" pitchFamily="34" charset="0"/>
              </a:rPr>
              <a:t>two-thirds</a:t>
            </a:r>
            <a:r>
              <a:rPr lang="en-GB" sz="2800" kern="100">
                <a:solidFill>
                  <a:schemeClr val="bg1"/>
                </a:solidFill>
                <a:effectLst/>
                <a:ea typeface="Aptos" panose="020B0004020202020204" pitchFamily="34" charset="0"/>
                <a:cs typeface="Arial" panose="020B0604020202020204" pitchFamily="34" charset="0"/>
              </a:rPr>
              <a:t> of humanity.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Despite there being enough food in the world to feed everyone, approximately </a:t>
            </a:r>
            <a:r>
              <a:rPr lang="en-GB" sz="2800" kern="100">
                <a:solidFill>
                  <a:srgbClr val="FF0000"/>
                </a:solidFill>
                <a:effectLst/>
                <a:ea typeface="Aptos" panose="020B0004020202020204" pitchFamily="34" charset="0"/>
                <a:cs typeface="Arial" panose="020B0604020202020204" pitchFamily="34" charset="0"/>
              </a:rPr>
              <a:t>735 million </a:t>
            </a:r>
            <a:r>
              <a:rPr lang="en-GB" sz="2800" kern="100">
                <a:solidFill>
                  <a:schemeClr val="bg1"/>
                </a:solidFill>
                <a:effectLst/>
                <a:ea typeface="Aptos" panose="020B0004020202020204" pitchFamily="34" charset="0"/>
                <a:cs typeface="Arial" panose="020B0604020202020204" pitchFamily="34" charset="0"/>
              </a:rPr>
              <a:t>people worldwide face hunger daily.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Over </a:t>
            </a:r>
            <a:r>
              <a:rPr lang="en-GB" sz="2800" kern="100">
                <a:solidFill>
                  <a:srgbClr val="FF0000"/>
                </a:solidFill>
                <a:effectLst/>
                <a:ea typeface="Aptos" panose="020B0004020202020204" pitchFamily="34" charset="0"/>
                <a:cs typeface="Arial" panose="020B0604020202020204" pitchFamily="34" charset="0"/>
              </a:rPr>
              <a:t>three billion </a:t>
            </a:r>
            <a:r>
              <a:rPr lang="en-GB" sz="2800" kern="100">
                <a:solidFill>
                  <a:schemeClr val="bg1"/>
                </a:solidFill>
                <a:effectLst/>
                <a:ea typeface="Aptos" panose="020B0004020202020204" pitchFamily="34" charset="0"/>
                <a:cs typeface="Arial" panose="020B0604020202020204" pitchFamily="34" charset="0"/>
              </a:rPr>
              <a:t>people are living in countries where governments are spending more money on debts than on health or education.</a:t>
            </a:r>
          </a:p>
        </p:txBody>
      </p:sp>
      <p:sp>
        <p:nvSpPr>
          <p:cNvPr id="2" name="TextBox 1">
            <a:extLst>
              <a:ext uri="{FF2B5EF4-FFF2-40B4-BE49-F238E27FC236}">
                <a16:creationId xmlns:a16="http://schemas.microsoft.com/office/drawing/2014/main" id="{40E8381C-C02D-150E-D02A-3E7FB384432E}"/>
              </a:ext>
            </a:extLst>
          </p:cNvPr>
          <p:cNvSpPr txBox="1"/>
          <p:nvPr/>
        </p:nvSpPr>
        <p:spPr>
          <a:xfrm>
            <a:off x="8976732" y="2920527"/>
            <a:ext cx="2888166" cy="1938992"/>
          </a:xfrm>
          <a:prstGeom prst="rect">
            <a:avLst/>
          </a:prstGeom>
          <a:noFill/>
        </p:spPr>
        <p:txBody>
          <a:bodyPr wrap="square" rtlCol="0">
            <a:spAutoFit/>
          </a:bodyPr>
          <a:lstStyle/>
          <a:p>
            <a:pPr algn="ctr"/>
            <a:r>
              <a:rPr lang="en-GB" sz="4000">
                <a:solidFill>
                  <a:schemeClr val="bg1"/>
                </a:solidFill>
              </a:rPr>
              <a:t>How do we feel about this?</a:t>
            </a:r>
          </a:p>
        </p:txBody>
      </p:sp>
    </p:spTree>
    <p:extLst>
      <p:ext uri="{BB962C8B-B14F-4D97-AF65-F5344CB8AC3E}">
        <p14:creationId xmlns:p14="http://schemas.microsoft.com/office/powerpoint/2010/main" val="373293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39703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______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11" name="Isosceles Triangle 10">
            <a:extLst>
              <a:ext uri="{FF2B5EF4-FFF2-40B4-BE49-F238E27FC236}">
                <a16:creationId xmlns:a16="http://schemas.microsoft.com/office/drawing/2014/main" id="{D1A8C744-0760-9A2D-6852-EA63F41EA9C1}"/>
              </a:ext>
            </a:extLst>
          </p:cNvPr>
          <p:cNvSpPr/>
          <p:nvPr/>
        </p:nvSpPr>
        <p:spPr>
          <a:xfrm>
            <a:off x="8188986" y="-641840"/>
            <a:ext cx="4448950" cy="3828581"/>
          </a:xfrm>
          <a:prstGeom prst="triangle">
            <a:avLst/>
          </a:prstGeom>
          <a:solidFill>
            <a:srgbClr val="222544"/>
          </a:solidFill>
          <a:ln>
            <a:solidFill>
              <a:srgbClr val="222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Who said this, and in what context? What is the missing word?</a:t>
            </a:r>
          </a:p>
        </p:txBody>
      </p:sp>
    </p:spTree>
    <p:extLst>
      <p:ext uri="{BB962C8B-B14F-4D97-AF65-F5344CB8AC3E}">
        <p14:creationId xmlns:p14="http://schemas.microsoft.com/office/powerpoint/2010/main" val="182072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805BEAD5-CEFB-BBE8-D5C3-56626F147DBA}"/>
              </a:ext>
            </a:extLst>
          </p:cNvPr>
          <p:cNvSpPr/>
          <p:nvPr/>
        </p:nvSpPr>
        <p:spPr>
          <a:xfrm rot="4039078">
            <a:off x="8659858" y="-877936"/>
            <a:ext cx="4298545" cy="4000600"/>
          </a:xfrm>
          <a:prstGeom prst="triangle">
            <a:avLst/>
          </a:prstGeom>
          <a:blipFill dpi="0" rotWithShape="0">
            <a:blip r:embed="rId5"/>
            <a:srcRect/>
            <a:stretch>
              <a:fillRect/>
            </a:stretch>
          </a:blip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440120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2800">
                <a:solidFill>
                  <a:srgbClr val="FF0000"/>
                </a:solidFill>
                <a:latin typeface="Arial" panose="020B0604020202020204" pitchFamily="34" charset="0"/>
                <a:cs typeface="Arial" panose="020B0604020202020204" pitchFamily="34" charset="0"/>
              </a:rPr>
              <a:t>Jubilee</a:t>
            </a:r>
            <a:r>
              <a:rPr lang="en-GB" sz="2800">
                <a:solidFill>
                  <a:srgbClr val="222544"/>
                </a:solidFill>
                <a:latin typeface="Arial" panose="020B0604020202020204" pitchFamily="34" charset="0"/>
                <a:cs typeface="Arial" panose="020B0604020202020204" pitchFamily="34" charset="0"/>
              </a:rPr>
              <a:t>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800" i="1">
                <a:solidFill>
                  <a:srgbClr val="222544"/>
                </a:solidFill>
                <a:latin typeface="Arial" panose="020B0604020202020204" pitchFamily="34" charset="0"/>
                <a:cs typeface="Arial" panose="020B0604020202020204" pitchFamily="34" charset="0"/>
              </a:rPr>
              <a:t>Spes non </a:t>
            </a:r>
            <a:r>
              <a:rPr lang="en-GB" sz="2800" i="1" err="1">
                <a:solidFill>
                  <a:srgbClr val="222544"/>
                </a:solidFill>
                <a:latin typeface="Arial" panose="020B0604020202020204" pitchFamily="34" charset="0"/>
                <a:cs typeface="Arial" panose="020B0604020202020204" pitchFamily="34" charset="0"/>
              </a:rPr>
              <a:t>confundit</a:t>
            </a:r>
            <a:r>
              <a:rPr lang="en-GB" sz="2800" i="1">
                <a:solidFill>
                  <a:srgbClr val="222544"/>
                </a:solidFill>
                <a:latin typeface="Arial" panose="020B0604020202020204" pitchFamily="34" charset="0"/>
                <a:cs typeface="Arial" panose="020B0604020202020204" pitchFamily="34" charset="0"/>
              </a:rPr>
              <a:t> #1</a:t>
            </a:r>
            <a:endParaRPr kumimoji="0" lang="en-GB" sz="2400" b="0" i="1"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01363E-DA90-C93D-4A0B-D1CD791EDD2D}"/>
              </a:ext>
            </a:extLst>
          </p:cNvPr>
          <p:cNvSpPr txBox="1"/>
          <p:nvPr/>
        </p:nvSpPr>
        <p:spPr>
          <a:xfrm>
            <a:off x="7875759" y="3837479"/>
            <a:ext cx="3870305" cy="1631216"/>
          </a:xfrm>
          <a:prstGeom prst="rect">
            <a:avLst/>
          </a:prstGeom>
          <a:noFill/>
        </p:spPr>
        <p:txBody>
          <a:bodyPr wrap="square" rtlCol="0">
            <a:spAutoFit/>
          </a:bodyPr>
          <a:lstStyle/>
          <a:p>
            <a:r>
              <a:rPr lang="en-GB" sz="2000" i="1">
                <a:solidFill>
                  <a:srgbClr val="222544"/>
                </a:solidFill>
                <a:latin typeface="Arial" panose="020B0604020202020204" pitchFamily="34" charset="0"/>
                <a:cs typeface="Arial" panose="020B0604020202020204" pitchFamily="34" charset="0"/>
              </a:rPr>
              <a:t>Pope Francis said t</a:t>
            </a:r>
            <a:r>
              <a:rPr lang="en-GB" sz="2000" i="1">
                <a:solidFill>
                  <a:srgbClr val="222544"/>
                </a:solidFill>
                <a:effectLst/>
                <a:latin typeface="Arial" panose="020B0604020202020204" pitchFamily="34" charset="0"/>
                <a:ea typeface="Aptos" panose="020B0004020202020204" pitchFamily="34" charset="0"/>
                <a:cs typeface="Arial" panose="020B0604020202020204" pitchFamily="34" charset="0"/>
              </a:rPr>
              <a:t>his is in the opening paragraph of the decree that announced the purpose and spirit of the next Holy Year – the </a:t>
            </a:r>
            <a:r>
              <a:rPr lang="en-GB" sz="2000" b="1" i="1">
                <a:solidFill>
                  <a:srgbClr val="222544"/>
                </a:solidFill>
                <a:effectLst/>
                <a:latin typeface="Arial" panose="020B0604020202020204" pitchFamily="34" charset="0"/>
                <a:ea typeface="Aptos" panose="020B0004020202020204" pitchFamily="34" charset="0"/>
                <a:cs typeface="Arial" panose="020B0604020202020204" pitchFamily="34" charset="0"/>
              </a:rPr>
              <a:t>Jubilee</a:t>
            </a:r>
            <a:r>
              <a:rPr lang="en-GB" sz="2000" i="1">
                <a:solidFill>
                  <a:srgbClr val="222544"/>
                </a:solidFill>
                <a:effectLst/>
                <a:latin typeface="Arial" panose="020B0604020202020204" pitchFamily="34" charset="0"/>
                <a:ea typeface="Aptos" panose="020B0004020202020204" pitchFamily="34" charset="0"/>
                <a:cs typeface="Arial" panose="020B0604020202020204" pitchFamily="34" charset="0"/>
              </a:rPr>
              <a:t>. </a:t>
            </a:r>
            <a:endParaRPr lang="en-GB" sz="2000" i="1">
              <a:solidFill>
                <a:srgbClr val="2225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9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805BEAD5-CEFB-BBE8-D5C3-56626F147DBA}"/>
              </a:ext>
            </a:extLst>
          </p:cNvPr>
          <p:cNvSpPr/>
          <p:nvPr/>
        </p:nvSpPr>
        <p:spPr>
          <a:xfrm rot="4039078">
            <a:off x="8659858" y="-877936"/>
            <a:ext cx="4298545" cy="4000600"/>
          </a:xfrm>
          <a:prstGeom prst="triangle">
            <a:avLst/>
          </a:prstGeom>
          <a:blipFill dpi="0" rotWithShape="0">
            <a:blip r:embed="rId5"/>
            <a:srcRect/>
            <a:stretch>
              <a:fillRect/>
            </a:stretch>
          </a:blip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440120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2800">
                <a:solidFill>
                  <a:srgbClr val="FF0000"/>
                </a:solidFill>
                <a:latin typeface="Arial" panose="020B0604020202020204" pitchFamily="34" charset="0"/>
                <a:cs typeface="Arial" panose="020B0604020202020204" pitchFamily="34" charset="0"/>
              </a:rPr>
              <a:t>Jubilee</a:t>
            </a:r>
            <a:r>
              <a:rPr lang="en-GB" sz="2800">
                <a:solidFill>
                  <a:srgbClr val="222544"/>
                </a:solidFill>
                <a:latin typeface="Arial" panose="020B0604020202020204" pitchFamily="34" charset="0"/>
                <a:cs typeface="Arial" panose="020B0604020202020204" pitchFamily="34" charset="0"/>
              </a:rPr>
              <a:t>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800" i="1">
                <a:solidFill>
                  <a:srgbClr val="222544"/>
                </a:solidFill>
                <a:latin typeface="Arial" panose="020B0604020202020204" pitchFamily="34" charset="0"/>
                <a:cs typeface="Arial" panose="020B0604020202020204" pitchFamily="34" charset="0"/>
              </a:rPr>
              <a:t>Spes non </a:t>
            </a:r>
            <a:r>
              <a:rPr lang="en-GB" sz="2800" i="1" err="1">
                <a:solidFill>
                  <a:srgbClr val="222544"/>
                </a:solidFill>
                <a:latin typeface="Arial" panose="020B0604020202020204" pitchFamily="34" charset="0"/>
                <a:cs typeface="Arial" panose="020B0604020202020204" pitchFamily="34" charset="0"/>
              </a:rPr>
              <a:t>confundit</a:t>
            </a:r>
            <a:r>
              <a:rPr lang="en-GB" sz="2800" i="1">
                <a:solidFill>
                  <a:srgbClr val="222544"/>
                </a:solidFill>
                <a:latin typeface="Arial" panose="020B0604020202020204" pitchFamily="34" charset="0"/>
                <a:cs typeface="Arial" panose="020B0604020202020204" pitchFamily="34" charset="0"/>
              </a:rPr>
              <a:t> #1</a:t>
            </a:r>
            <a:endParaRPr kumimoji="0" lang="en-GB" sz="2400" b="0" i="1"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01363E-DA90-C93D-4A0B-D1CD791EDD2D}"/>
              </a:ext>
            </a:extLst>
          </p:cNvPr>
          <p:cNvSpPr txBox="1"/>
          <p:nvPr/>
        </p:nvSpPr>
        <p:spPr>
          <a:xfrm>
            <a:off x="7875759" y="3837479"/>
            <a:ext cx="3870305" cy="1815882"/>
          </a:xfrm>
          <a:prstGeom prst="rect">
            <a:avLst/>
          </a:prstGeom>
          <a:noFill/>
        </p:spPr>
        <p:txBody>
          <a:bodyPr wrap="square" rtlCol="0">
            <a:spAutoFit/>
          </a:bodyPr>
          <a:lstStyle/>
          <a:p>
            <a:r>
              <a:rPr lang="en-GB" sz="2800" i="1">
                <a:solidFill>
                  <a:srgbClr val="222544"/>
                </a:solidFill>
              </a:rPr>
              <a:t>What do you think links this reflection to the statistics we looked at earlier?</a:t>
            </a:r>
            <a:endParaRPr lang="en-GB" sz="3200" i="1">
              <a:solidFill>
                <a:srgbClr val="2225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414E-90AC-1931-ECE5-0A03B561A8A8}"/>
              </a:ext>
            </a:extLst>
          </p:cNvPr>
          <p:cNvSpPr>
            <a:spLocks noGrp="1"/>
          </p:cNvSpPr>
          <p:nvPr>
            <p:ph type="title"/>
          </p:nvPr>
        </p:nvSpPr>
        <p:spPr>
          <a:xfrm>
            <a:off x="637200" y="1299600"/>
            <a:ext cx="10890000" cy="456279"/>
          </a:xfrm>
        </p:spPr>
        <p:txBody>
          <a:bodyPr/>
          <a:lstStyle/>
          <a:p>
            <a:r>
              <a:rPr lang="en-GB"/>
              <a:t>Watch this animation:</a:t>
            </a:r>
          </a:p>
        </p:txBody>
      </p:sp>
      <p:pic>
        <p:nvPicPr>
          <p:cNvPr id="4" name="Online Media 3" title="Jubilee for Schools Animation | CAFOD">
            <a:hlinkClick r:id="" action="ppaction://media"/>
            <a:extLst>
              <a:ext uri="{FF2B5EF4-FFF2-40B4-BE49-F238E27FC236}">
                <a16:creationId xmlns:a16="http://schemas.microsoft.com/office/drawing/2014/main" id="{D2D006D0-47C9-C291-6ACA-E6D2E67F18B6}"/>
              </a:ext>
            </a:extLst>
          </p:cNvPr>
          <p:cNvPicPr>
            <a:picLocks noGrp="1" noRot="1" noChangeAspect="1"/>
          </p:cNvPicPr>
          <p:nvPr>
            <p:ph idx="1"/>
            <a:videoFile r:link="rId1"/>
          </p:nvPr>
        </p:nvPicPr>
        <p:blipFill>
          <a:blip r:embed="rId4"/>
          <a:stretch>
            <a:fillRect/>
          </a:stretch>
        </p:blipFill>
        <p:spPr>
          <a:xfrm>
            <a:off x="2231119" y="1908279"/>
            <a:ext cx="8121196" cy="4588832"/>
          </a:xfrm>
          <a:prstGeom prst="rect">
            <a:avLst/>
          </a:prstGeom>
        </p:spPr>
      </p:pic>
    </p:spTree>
    <p:extLst>
      <p:ext uri="{BB962C8B-B14F-4D97-AF65-F5344CB8AC3E}">
        <p14:creationId xmlns:p14="http://schemas.microsoft.com/office/powerpoint/2010/main" val="38991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SZUU6KYVHK2A-877776833-15381</_dlc_DocId>
    <_dlc_DocIdUrl xmlns="04672002-f21f-4240-adfb-f0b653fb6fb5">
      <Url>https://cafod365.sharepoint.com/sites/int/Education/_layouts/15/DocIdRedir.aspx?ID=SZUU6KYVHK2A-877776833-15381</Url>
      <Description>SZUU6KYVHK2A-877776833-15381</Description>
    </_dlc_DocIdUrl>
    <TaxCatchAll xmlns="453a0c7f-c966-4a5c-a0f8-de0f8150ea1e" xsi:nil="true"/>
    <Activity xmlns="f198e0bd-c17b-4511-ad03-ce28218f2c86">Budgets</Activity>
    <lcf76f155ced4ddcb4097134ff3c332f xmlns="f198e0bd-c17b-4511-ad03-ce28218f2c86">
      <Terms xmlns="http://schemas.microsoft.com/office/infopath/2007/PartnerControls"/>
    </lcf76f155ced4ddcb4097134ff3c332f>
    <M_x0026_E_x0020_Activity xmlns="f198e0bd-c17b-4511-ad03-ce28218f2c86">Activity Monitoring</M_x0026_E_x0020_Activ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F59E71814B58459211ABFEAC119CC8" ma:contentTypeVersion="2977" ma:contentTypeDescription="Create a new document." ma:contentTypeScope="" ma:versionID="2079d85b50fba40b74b8397ba9ada3db">
  <xsd:schema xmlns:xsd="http://www.w3.org/2001/XMLSchema" xmlns:xs="http://www.w3.org/2001/XMLSchema" xmlns:p="http://schemas.microsoft.com/office/2006/metadata/properties" xmlns:ns2="04672002-f21f-4240-adfb-f0b653fb6fb5" xmlns:ns3="f198e0bd-c17b-4511-ad03-ce28218f2c86" xmlns:ns4="bdf04112-6931-4610-9724-cd62e91446a3" xmlns:ns5="453a0c7f-c966-4a5c-a0f8-de0f8150ea1e" targetNamespace="http://schemas.microsoft.com/office/2006/metadata/properties" ma:root="true" ma:fieldsID="71a68bdf7399a5ce325003a00522e0ff" ns2:_="" ns3:_="" ns4:_="" ns5:_="">
    <xsd:import namespace="04672002-f21f-4240-adfb-f0b653fb6fb5"/>
    <xsd:import namespace="f198e0bd-c17b-4511-ad03-ce28218f2c86"/>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ctivity" minOccurs="0"/>
                <xsd:element ref="ns3:MediaServiceMetadata" minOccurs="0"/>
                <xsd:element ref="ns3:MediaServiceFastMetadata" minOccurs="0"/>
                <xsd:element ref="ns4:SharedWithUsers" minOccurs="0"/>
                <xsd:element ref="ns4:SharedWithDetails" minOccurs="0"/>
                <xsd:element ref="ns3:M_x0026_E_x0020_Activity"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5: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98e0bd-c17b-4511-ad03-ce28218f2c86" elementFormDefault="qualified">
    <xsd:import namespace="http://schemas.microsoft.com/office/2006/documentManagement/types"/>
    <xsd:import namespace="http://schemas.microsoft.com/office/infopath/2007/PartnerControls"/>
    <xsd:element name="Activity" ma:index="11" nillable="true" ma:displayName="Activity" ma:default="Budgets" ma:format="Dropdown" ma:internalName="Activity">
      <xsd:simpleType>
        <xsd:restriction base="dms:Choice">
          <xsd:enumeration value="Budgets"/>
          <xsd:enumeration value="Historic Documents"/>
          <xsd:enumeration value="Networking and External Org"/>
          <xsd:enumeration value="Monitoring and Evaluation"/>
          <xsd:enumeration value="Planning"/>
          <xsd:enumeration value="Research"/>
          <xsd:enumeration value="Section Meetings"/>
          <xsd:enumeration value="Strategies"/>
          <xsd:enumeration value="Work in Progres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_x0026_E_x0020_Activity" ma:index="16" nillable="true" ma:displayName="M&amp;E Activity" ma:default="Activity Monitoring" ma:format="Dropdown" ma:internalName="M_x0026_E_x0020_Activity">
      <xsd:simpleType>
        <xsd:restriction base="dms:Choice">
          <xsd:enumeration value="Activity Monitoring"/>
          <xsd:enumeration value="Projects Evaluations"/>
          <xsd:enumeration value="Reporting"/>
          <xsd:enumeration value="Come and See"/>
          <xsd:enumeration value="GCSE and PoG"/>
          <xsd:enumeration value="Targets"/>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E19A83A-01A8-4E4C-8BA8-F99CB8001AB4}">
  <ds:schemaRefs>
    <ds:schemaRef ds:uri="http://schemas.microsoft.com/sharepoint/v3/contenttype/forms"/>
  </ds:schemaRefs>
</ds:datastoreItem>
</file>

<file path=customXml/itemProps2.xml><?xml version="1.0" encoding="utf-8"?>
<ds:datastoreItem xmlns:ds="http://schemas.openxmlformats.org/officeDocument/2006/customXml" ds:itemID="{BD48AB1B-DB81-42B4-A270-81BAEDAB92E3}">
  <ds:schemaRefs>
    <ds:schemaRef ds:uri="http://schemas.microsoft.com/office/infopath/2007/PartnerControls"/>
    <ds:schemaRef ds:uri="http://purl.org/dc/elements/1.1/"/>
    <ds:schemaRef ds:uri="http://schemas.microsoft.com/office/2006/metadata/properties"/>
    <ds:schemaRef ds:uri="04672002-f21f-4240-adfb-f0b653fb6fb5"/>
    <ds:schemaRef ds:uri="bdf04112-6931-4610-9724-cd62e91446a3"/>
    <ds:schemaRef ds:uri="http://purl.org/dc/terms/"/>
    <ds:schemaRef ds:uri="http://schemas.microsoft.com/office/2006/documentManagement/types"/>
    <ds:schemaRef ds:uri="http://schemas.openxmlformats.org/package/2006/metadata/core-properties"/>
    <ds:schemaRef ds:uri="http://purl.org/dc/dcmitype/"/>
    <ds:schemaRef ds:uri="453a0c7f-c966-4a5c-a0f8-de0f8150ea1e"/>
    <ds:schemaRef ds:uri="f198e0bd-c17b-4511-ad03-ce28218f2c86"/>
    <ds:schemaRef ds:uri="http://www.w3.org/XML/1998/namespace"/>
  </ds:schemaRefs>
</ds:datastoreItem>
</file>

<file path=customXml/itemProps3.xml><?xml version="1.0" encoding="utf-8"?>
<ds:datastoreItem xmlns:ds="http://schemas.openxmlformats.org/officeDocument/2006/customXml" ds:itemID="{8926BFE7-101D-4A7E-BDA1-420E8EAAA6AF}">
  <ds:schemaRefs>
    <ds:schemaRef ds:uri="04672002-f21f-4240-adfb-f0b653fb6fb5"/>
    <ds:schemaRef ds:uri="453a0c7f-c966-4a5c-a0f8-de0f8150ea1e"/>
    <ds:schemaRef ds:uri="bdf04112-6931-4610-9724-cd62e91446a3"/>
    <ds:schemaRef ds:uri="f198e0bd-c17b-4511-ad03-ce28218f2c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3649E1D-B56F-4A98-913F-AF347C36E0D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TotalTime>
  <Words>3606</Words>
  <Application>Microsoft Office PowerPoint</Application>
  <PresentationFormat>Widescreen</PresentationFormat>
  <Paragraphs>245</Paragraphs>
  <Slides>22</Slides>
  <Notes>20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Aptos</vt:lpstr>
      <vt:lpstr>Arial</vt:lpstr>
      <vt:lpstr>Arial Black</vt:lpstr>
      <vt:lpstr>Calibri</vt:lpstr>
      <vt:lpstr>Calibri Light</vt:lpstr>
      <vt:lpstr>Century Gothic</vt:lpstr>
      <vt:lpstr>Courier New</vt:lpstr>
      <vt:lpstr>Montserrat SemiBold</vt:lpstr>
      <vt:lpstr>Open Sans</vt:lpstr>
      <vt:lpstr>Segoe UI</vt:lpstr>
      <vt:lpstr>Symbol</vt:lpstr>
      <vt:lpstr>system-ui</vt:lpstr>
      <vt:lpstr>Times New Roman</vt:lpstr>
      <vt:lpstr>Wingdings</vt:lpstr>
      <vt:lpstr>Standard CAFOD theme</vt:lpstr>
      <vt:lpstr>Office Theme</vt:lpstr>
      <vt:lpstr>PowerPoint Presentation</vt:lpstr>
      <vt:lpstr>OUTCOMES</vt:lpstr>
      <vt:lpstr>PowerPoint Presentation</vt:lpstr>
      <vt:lpstr>PowerPoint Presentation</vt:lpstr>
      <vt:lpstr>PowerPoint Presentation</vt:lpstr>
      <vt:lpstr>PowerPoint Presentation</vt:lpstr>
      <vt:lpstr>PowerPoint Presentation</vt:lpstr>
      <vt:lpstr>PowerPoint Presentation</vt:lpstr>
      <vt:lpstr>Watch this animation:</vt:lpstr>
      <vt:lpstr>What is the Jubilee?</vt:lpstr>
      <vt:lpstr>What’s this got to do with us? Why is it such a great opportunity for our school? </vt:lpstr>
      <vt:lpstr>Why is this such a great opportunity for our school?</vt:lpstr>
      <vt:lpstr>When is this taking place?</vt:lpstr>
      <vt:lpstr>PowerPoint Presentation</vt:lpstr>
      <vt:lpstr>How can we get involved?</vt:lpstr>
      <vt:lpstr>How can we get involved? </vt:lpstr>
      <vt:lpstr>jubilee-schools.org.uk</vt:lpstr>
      <vt:lpstr>PowerPoint Presentation</vt:lpstr>
      <vt:lpstr>Luke 4:16-21</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Brinn;skambalu@cafod.org.uk</dc:creator>
  <cp:lastModifiedBy>Jessica Bailey</cp:lastModifiedBy>
  <cp:revision>2</cp:revision>
  <dcterms:created xsi:type="dcterms:W3CDTF">2024-04-12T13:41:17Z</dcterms:created>
  <dcterms:modified xsi:type="dcterms:W3CDTF">2024-10-07T13:27:12Z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a4de33ae-4543-43d0-a8d4-4782b48cad9b</vt:lpwstr>
  </property>
  <property fmtid="{D5CDD505-2E9C-101B-9397-08002B2CF9AE}" pid="4" name="ContentTypeId">
    <vt:lpwstr>0x0101007CF59E71814B58459211ABFEAC119CC8</vt:lpwstr>
  </property>
</Properties>
</file>