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58" r:id="rId6"/>
  </p:sldMasterIdLst>
  <p:notesMasterIdLst>
    <p:notesMasterId r:id="rId44"/>
  </p:notesMasterIdLst>
  <p:sldIdLst>
    <p:sldId id="515" r:id="rId7"/>
    <p:sldId id="292" r:id="rId8"/>
    <p:sldId id="381" r:id="rId9"/>
    <p:sldId id="462" r:id="rId10"/>
    <p:sldId id="514" r:id="rId11"/>
    <p:sldId id="465" r:id="rId12"/>
    <p:sldId id="461" r:id="rId13"/>
    <p:sldId id="466" r:id="rId14"/>
    <p:sldId id="471" r:id="rId15"/>
    <p:sldId id="470" r:id="rId16"/>
    <p:sldId id="463" r:id="rId17"/>
    <p:sldId id="472" r:id="rId18"/>
    <p:sldId id="467" r:id="rId19"/>
    <p:sldId id="477" r:id="rId20"/>
    <p:sldId id="496" r:id="rId21"/>
    <p:sldId id="497" r:id="rId22"/>
    <p:sldId id="495" r:id="rId23"/>
    <p:sldId id="516" r:id="rId24"/>
    <p:sldId id="498" r:id="rId25"/>
    <p:sldId id="468" r:id="rId26"/>
    <p:sldId id="478" r:id="rId27"/>
    <p:sldId id="500" r:id="rId28"/>
    <p:sldId id="517" r:id="rId29"/>
    <p:sldId id="503" r:id="rId30"/>
    <p:sldId id="469" r:id="rId31"/>
    <p:sldId id="479" r:id="rId32"/>
    <p:sldId id="505" r:id="rId33"/>
    <p:sldId id="506" r:id="rId34"/>
    <p:sldId id="507" r:id="rId35"/>
    <p:sldId id="518" r:id="rId36"/>
    <p:sldId id="508" r:id="rId37"/>
    <p:sldId id="509" r:id="rId38"/>
    <p:sldId id="510" r:id="rId39"/>
    <p:sldId id="519" r:id="rId40"/>
    <p:sldId id="520" r:id="rId41"/>
    <p:sldId id="521" r:id="rId42"/>
    <p:sldId id="51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C400"/>
    <a:srgbClr val="112643"/>
    <a:srgbClr val="E8EAED"/>
    <a:srgbClr val="409F4C"/>
    <a:srgbClr val="34AD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46FC87-DC3F-4470-A87C-9CCDB1DA3A8F}" v="1" dt="2025-06-05T23:06:31.190"/>
  </p1510:revLst>
</p1510:revInfo>
</file>

<file path=ppt/tableStyles.xml><?xml version="1.0" encoding="utf-8"?>
<a:tblStyleLst xmlns:a="http://schemas.openxmlformats.org/drawingml/2006/main" def="{5C22544A-7EE6-4342-B048-85BDC9FD1C3A}">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86" autoAdjust="0"/>
    <p:restoredTop sz="58974" autoAdjust="0"/>
  </p:normalViewPr>
  <p:slideViewPr>
    <p:cSldViewPr snapToGrid="0">
      <p:cViewPr varScale="1">
        <p:scale>
          <a:sx n="48" d="100"/>
          <a:sy n="48" d="100"/>
        </p:scale>
        <p:origin x="1882" y="58"/>
      </p:cViewPr>
      <p:guideLst/>
    </p:cSldViewPr>
  </p:slideViewPr>
  <p:outlineViewPr>
    <p:cViewPr>
      <p:scale>
        <a:sx n="33" d="100"/>
        <a:sy n="33" d="100"/>
      </p:scale>
      <p:origin x="0" y="-6928"/>
    </p:cViewPr>
  </p:outlineViewPr>
  <p:notesTextViewPr>
    <p:cViewPr>
      <p:scale>
        <a:sx n="125" d="100"/>
        <a:sy n="125" d="100"/>
      </p:scale>
      <p:origin x="0" y="0"/>
    </p:cViewPr>
  </p:notesTextViewPr>
  <p:sorterViewPr>
    <p:cViewPr>
      <p:scale>
        <a:sx n="100" d="100"/>
        <a:sy n="100" d="100"/>
      </p:scale>
      <p:origin x="0" y="-14072"/>
    </p:cViewPr>
  </p:sorterViewPr>
  <p:notesViewPr>
    <p:cSldViewPr snapToGrid="0">
      <p:cViewPr>
        <p:scale>
          <a:sx n="70" d="100"/>
          <a:sy n="70" d="100"/>
        </p:scale>
        <p:origin x="2288" y="-7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ableStyles" Target="tableStyle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Ahmed" userId="d7b2ef2b-6674-4efc-b11b-0c38a2fd5536" providerId="ADAL" clId="{AE46FC87-DC3F-4470-A87C-9CCDB1DA3A8F}"/>
    <pc:docChg chg="delSld modSld">
      <pc:chgData name="Victoria Ahmed" userId="d7b2ef2b-6674-4efc-b11b-0c38a2fd5536" providerId="ADAL" clId="{AE46FC87-DC3F-4470-A87C-9CCDB1DA3A8F}" dt="2025-06-05T23:06:34.730" v="1" actId="47"/>
      <pc:docMkLst>
        <pc:docMk/>
      </pc:docMkLst>
      <pc:sldChg chg="del">
        <pc:chgData name="Victoria Ahmed" userId="d7b2ef2b-6674-4efc-b11b-0c38a2fd5536" providerId="ADAL" clId="{AE46FC87-DC3F-4470-A87C-9CCDB1DA3A8F}" dt="2025-06-05T23:06:34.730" v="1" actId="47"/>
        <pc:sldMkLst>
          <pc:docMk/>
          <pc:sldMk cId="2686129652" sldId="499"/>
        </pc:sldMkLst>
      </pc:sldChg>
      <pc:sldChg chg="modNotesTx">
        <pc:chgData name="Victoria Ahmed" userId="d7b2ef2b-6674-4efc-b11b-0c38a2fd5536" providerId="ADAL" clId="{AE46FC87-DC3F-4470-A87C-9CCDB1DA3A8F}" dt="2025-06-05T23:06:30.576" v="0" actId="20577"/>
        <pc:sldMkLst>
          <pc:docMk/>
          <pc:sldMk cId="19605357" sldId="5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AF5031-E1FD-4377-B1E0-4F6F8249720B}" type="datetimeFigureOut">
              <a:rPr lang="en-GB" smtClean="0"/>
              <a:t>06/06/2025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76E7C-A6AE-4FD1-AFE5-00287C0352B5}" type="slidenum">
              <a:rPr lang="en-GB" smtClean="0"/>
              <a:t>‹#›</a:t>
            </a:fld>
            <a:endParaRPr lang="en-GB"/>
          </a:p>
        </p:txBody>
      </p:sp>
    </p:spTree>
    <p:extLst>
      <p:ext uri="{BB962C8B-B14F-4D97-AF65-F5344CB8AC3E}">
        <p14:creationId xmlns:p14="http://schemas.microsoft.com/office/powerpoint/2010/main" val="3870700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cafod.org.uk/education/primary-teaching-resources/cst-pack-for-childre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afod.org.uk/education/primary-teaching-resources/cst-pack-for-children"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cafod.org.uk/education/primary-teaching-resources/cst-pack-for-children"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afod.org.uk/education/primary-teaching-resources/cst-pack-for-childr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FF940-E732-6BC9-D462-BE6F61E9CC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07B8FD-7834-5E96-035D-CB09987571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9AFF7C-9657-2B94-27AA-7D89B093A8EA}"/>
              </a:ext>
            </a:extLst>
          </p:cNvPr>
          <p:cNvSpPr>
            <a:spLocks noGrp="1"/>
          </p:cNvSpPr>
          <p:nvPr>
            <p:ph type="body" idx="1"/>
          </p:nvPr>
        </p:nvSpPr>
        <p:spPr/>
        <p:txBody>
          <a:bodyPr/>
          <a:lstStyle/>
          <a:p>
            <a:pPr>
              <a:lnSpc>
                <a:spcPct val="107000"/>
              </a:lnSpc>
              <a:spcAft>
                <a:spcPts val="800"/>
              </a:spcAft>
              <a:buNone/>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Before you begin, explain: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This is a pilgrimage for the Jubilee Year of Hope</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We will be stopping at four stations on the way, all linked to HOPE and CST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At each station, we will hear the stories from boys and girls around the world and reflect on their lives and our own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You are invited to take part in the prayers and actions at each station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15CBC281-5C86-DF6B-2D58-CE09F2F80CBC}"/>
              </a:ext>
            </a:extLst>
          </p:cNvPr>
          <p:cNvSpPr>
            <a:spLocks noGrp="1"/>
          </p:cNvSpPr>
          <p:nvPr>
            <p:ph type="sldNum" sz="quarter" idx="5"/>
          </p:nvPr>
        </p:nvSpPr>
        <p:spPr/>
        <p:txBody>
          <a:bodyPr/>
          <a:lstStyle/>
          <a:p>
            <a:fld id="{7A176E7C-A6AE-4FD1-AFE5-00287C0352B5}" type="slidenum">
              <a:rPr lang="en-GB" smtClean="0"/>
              <a:t>1</a:t>
            </a:fld>
            <a:endParaRPr lang="en-GB"/>
          </a:p>
        </p:txBody>
      </p:sp>
    </p:spTree>
    <p:extLst>
      <p:ext uri="{BB962C8B-B14F-4D97-AF65-F5344CB8AC3E}">
        <p14:creationId xmlns:p14="http://schemas.microsoft.com/office/powerpoint/2010/main" val="188794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401BC-C435-0889-BF3F-22122A761D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D2E27-851A-8FA8-0369-7E9ECFCF50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1D2BD7-638B-CE7A-EA08-C0D6E61C9723}"/>
              </a:ext>
            </a:extLst>
          </p:cNvPr>
          <p:cNvSpPr>
            <a:spLocks noGrp="1"/>
          </p:cNvSpPr>
          <p:nvPr>
            <p:ph type="body" idx="1"/>
          </p:nvPr>
        </p:nvSpPr>
        <p:spPr/>
        <p:txBody>
          <a:bodyPr/>
          <a:lstStyle/>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But Khera and other women in the village formed the Glitter Group to support one another. They shared what little they had, believing in the dignity of every person and the power of working together. With CAFOD’s help, they received chickens, which needed less water than cows.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Caring for the chickens became a family effort. They cleaned the chicken house, fed the birds, and let them roam for food. These small steps helped them earn money and provide for their children.</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kern="100" dirty="0">
                <a:effectLst/>
                <a:latin typeface="Caviat"/>
                <a:ea typeface="Aptos" panose="020B0004020202020204" pitchFamily="34" charset="0"/>
                <a:cs typeface="Times New Roman" panose="02020603050405020304" pitchFamily="18" charset="0"/>
              </a:rPr>
              <a:t>The Glitter Group’s story shows that dignity comes from working together, supporting each other, and finding hope in difficult times. When people help one another, they build a stronger, more just world for all.</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A0C97DC2-7CF3-187B-B38F-1B84EAC3D0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057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F253A-7FE4-0A6A-F206-DFD35D3959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F440BA-7F32-DB72-1A45-998D3C9869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EE816F-7926-6741-01F8-DDB67322D23C}"/>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Reflect: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Think about </a:t>
            </a:r>
            <a:r>
              <a:rPr lang="en-GB" sz="1800" kern="100" dirty="0" err="1">
                <a:effectLst/>
                <a:latin typeface="Century Gothic" panose="020B0502020202020204" pitchFamily="34" charset="0"/>
                <a:ea typeface="Aptos" panose="020B0004020202020204" pitchFamily="34" charset="0"/>
                <a:cs typeface="Times New Roman" panose="02020603050405020304" pitchFamily="18" charset="0"/>
              </a:rPr>
              <a:t>Chirri’s</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story and how it would feel if we didn’t have enough water for our families and animals. Imagine living with very little money to survive. Remember, it's important to see the dignity in every person, no matter where they live in the world.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Act: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Invite pupils to reflect on their own value, saying to themselves, “I am special, I have human dignity. No one can take that away from me. God knows every part of me and loves me. He wants me to look at others as he looks at me.”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5100988-3F38-3285-4393-907366BB1301}"/>
              </a:ext>
            </a:extLst>
          </p:cNvPr>
          <p:cNvSpPr>
            <a:spLocks noGrp="1"/>
          </p:cNvSpPr>
          <p:nvPr>
            <p:ph type="sldNum" sz="quarter" idx="5"/>
          </p:nvPr>
        </p:nvSpPr>
        <p:spPr/>
        <p:txBody>
          <a:bodyPr/>
          <a:lstStyle/>
          <a:p>
            <a:fld id="{7A176E7C-A6AE-4FD1-AFE5-00287C0352B5}" type="slidenum">
              <a:rPr lang="en-GB" smtClean="0"/>
              <a:t>11</a:t>
            </a:fld>
            <a:endParaRPr lang="en-GB" dirty="0"/>
          </a:p>
        </p:txBody>
      </p:sp>
    </p:spTree>
    <p:extLst>
      <p:ext uri="{BB962C8B-B14F-4D97-AF65-F5344CB8AC3E}">
        <p14:creationId xmlns:p14="http://schemas.microsoft.com/office/powerpoint/2010/main" val="4047736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7EBFB-CA05-8C7D-7E21-5788CE6943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488263-AC96-B5DD-E139-75106FBD10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AEF4A-4CF2-D9F1-FAE5-5152D102E599}"/>
              </a:ext>
            </a:extLst>
          </p:cNvPr>
          <p:cNvSpPr>
            <a:spLocks noGrp="1"/>
          </p:cNvSpPr>
          <p:nvPr>
            <p:ph type="body" idx="1"/>
          </p:nvPr>
        </p:nvSpPr>
        <p:spPr/>
        <p:txBody>
          <a:bodyPr/>
          <a:lstStyle/>
          <a:p>
            <a:pPr algn="just">
              <a:lnSpc>
                <a:spcPct val="107000"/>
              </a:lnSpc>
              <a:spcAft>
                <a:spcPts val="800"/>
              </a:spcAft>
              <a:buNone/>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Let us pray:</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Lord, thank you for creating each person in your image. Help us to recognise your face in every person we meet and treat them with the dignity they deserve. Amen.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Walk and reflect:</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As you walk to Station 2, reflect on how to protect the dignity of families like </a:t>
            </a:r>
            <a:r>
              <a:rPr lang="en-GB" sz="1200" kern="100" dirty="0" err="1">
                <a:effectLst/>
                <a:latin typeface="Century Gothic" panose="020B0502020202020204" pitchFamily="34" charset="0"/>
                <a:ea typeface="Aptos" panose="020B0004020202020204" pitchFamily="34" charset="0"/>
                <a:cs typeface="Times New Roman" panose="02020603050405020304" pitchFamily="18" charset="0"/>
              </a:rPr>
              <a:t>Chirri’s</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as you walk to the second station.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BAD49942-80B4-71B4-1D63-2026B952B9DD}"/>
              </a:ext>
            </a:extLst>
          </p:cNvPr>
          <p:cNvSpPr>
            <a:spLocks noGrp="1"/>
          </p:cNvSpPr>
          <p:nvPr>
            <p:ph type="sldNum" sz="quarter" idx="5"/>
          </p:nvPr>
        </p:nvSpPr>
        <p:spPr/>
        <p:txBody>
          <a:bodyPr/>
          <a:lstStyle/>
          <a:p>
            <a:fld id="{7A176E7C-A6AE-4FD1-AFE5-00287C0352B5}" type="slidenum">
              <a:rPr lang="en-GB" smtClean="0"/>
              <a:t>12</a:t>
            </a:fld>
            <a:endParaRPr lang="en-GB"/>
          </a:p>
        </p:txBody>
      </p:sp>
    </p:spTree>
    <p:extLst>
      <p:ext uri="{BB962C8B-B14F-4D97-AF65-F5344CB8AC3E}">
        <p14:creationId xmlns:p14="http://schemas.microsoft.com/office/powerpoint/2010/main" val="4126152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7A0A5-4D1F-94F9-5087-1D7B9F93F7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424792-AA49-A4B2-9EA4-72E6F2782D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426FCC-D505-74FE-EC0D-E7F6B1696F3F}"/>
              </a:ext>
            </a:extLst>
          </p:cNvPr>
          <p:cNvSpPr>
            <a:spLocks noGrp="1"/>
          </p:cNvSpPr>
          <p:nvPr>
            <p:ph type="body" idx="1"/>
          </p:nvPr>
        </p:nvSpPr>
        <p:spPr/>
        <p:txBody>
          <a:bodyPr/>
          <a:lstStyle/>
          <a:p>
            <a:pPr>
              <a:lnSpc>
                <a:spcPct val="107000"/>
              </a:lnSpc>
              <a:spcAft>
                <a:spcPts val="800"/>
              </a:spcAft>
              <a:buNone/>
            </a:pPr>
            <a:r>
              <a:rPr lang="en-GB" b="1" kern="100" dirty="0">
                <a:effectLst/>
                <a:latin typeface="Caviat"/>
                <a:ea typeface="Aptos" panose="020B0004020202020204" pitchFamily="34" charset="0"/>
                <a:cs typeface="Times New Roman" panose="02020603050405020304" pitchFamily="18" charset="0"/>
              </a:rPr>
              <a:t>2. Second Station</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kern="100" dirty="0">
                <a:effectLst/>
                <a:latin typeface="Caviat"/>
                <a:ea typeface="Aptos" panose="020B0004020202020204" pitchFamily="34" charset="0"/>
                <a:cs typeface="Times New Roman" panose="02020603050405020304" pitchFamily="18" charset="0"/>
              </a:rPr>
              <a:t>As you stop at the second station, put the cross and candle down beside the picture of Arya and her family. Stand in silence.</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effectLst/>
                <a:latin typeface="Caviat"/>
                <a:ea typeface="Aptos" panose="020B0004020202020204" pitchFamily="34" charset="0"/>
                <a:cs typeface="Times New Roman" panose="02020603050405020304" pitchFamily="18" charset="0"/>
              </a:rPr>
              <a:t>Catholic Social Teaching Connection:</a:t>
            </a:r>
            <a:br>
              <a:rPr lang="en-GB" dirty="0">
                <a:effectLst/>
                <a:latin typeface="Caviat"/>
                <a:ea typeface="Aptos" panose="020B0004020202020204" pitchFamily="34" charset="0"/>
                <a:cs typeface="Times New Roman" panose="02020603050405020304" pitchFamily="18" charset="0"/>
              </a:rPr>
            </a:br>
            <a:r>
              <a:rPr lang="en-GB" dirty="0">
                <a:effectLst/>
                <a:latin typeface="Caviat"/>
                <a:ea typeface="Aptos" panose="020B0004020202020204" pitchFamily="34" charset="0"/>
                <a:cs typeface="Times New Roman" panose="02020603050405020304" pitchFamily="18" charset="0"/>
              </a:rPr>
              <a:t>The principle of "Option for the Poor" calls us to place the needs of the most vulnerable at the centre of our actions. We are invited to choose solidarity with the poor and marginalised, just as Jesus did. It is a choice to act with generosity, to see the dignity of every person, and to make sure that those who have the least are treated with love and respect.</a:t>
            </a:r>
            <a:endParaRPr lang="en-GB" dirty="0"/>
          </a:p>
        </p:txBody>
      </p:sp>
      <p:sp>
        <p:nvSpPr>
          <p:cNvPr id="4" name="Slide Number Placeholder 3">
            <a:extLst>
              <a:ext uri="{FF2B5EF4-FFF2-40B4-BE49-F238E27FC236}">
                <a16:creationId xmlns:a16="http://schemas.microsoft.com/office/drawing/2014/main" id="{696AA491-C166-5593-A5C7-4EC965FF35BF}"/>
              </a:ext>
            </a:extLst>
          </p:cNvPr>
          <p:cNvSpPr>
            <a:spLocks noGrp="1"/>
          </p:cNvSpPr>
          <p:nvPr>
            <p:ph type="sldNum" sz="quarter" idx="5"/>
          </p:nvPr>
        </p:nvSpPr>
        <p:spPr/>
        <p:txBody>
          <a:bodyPr/>
          <a:lstStyle/>
          <a:p>
            <a:fld id="{7A176E7C-A6AE-4FD1-AFE5-00287C0352B5}" type="slidenum">
              <a:rPr lang="en-GB" smtClean="0"/>
              <a:t>13</a:t>
            </a:fld>
            <a:endParaRPr lang="en-GB"/>
          </a:p>
        </p:txBody>
      </p:sp>
    </p:spTree>
    <p:extLst>
      <p:ext uri="{BB962C8B-B14F-4D97-AF65-F5344CB8AC3E}">
        <p14:creationId xmlns:p14="http://schemas.microsoft.com/office/powerpoint/2010/main" val="2171665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E6EC2-6368-F9FD-468D-D598F86C5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E641F-9EF0-5280-72C8-0D66C14CC6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A2FEF8-4E3E-03F4-2D73-4C152F45A8CD}"/>
              </a:ext>
            </a:extLst>
          </p:cNvPr>
          <p:cNvSpPr>
            <a:spLocks noGrp="1"/>
          </p:cNvSpPr>
          <p:nvPr>
            <p:ph type="body" idx="1"/>
          </p:nvPr>
        </p:nvSpPr>
        <p:spPr/>
        <p:txBody>
          <a:bodyPr/>
          <a:lstStyle/>
          <a:p>
            <a:endParaRPr lang="en-GB" dirty="0">
              <a:latin typeface="Century Gothic" panose="020B0502020202020204" pitchFamily="34" charset="0"/>
            </a:endParaRPr>
          </a:p>
          <a:p>
            <a:r>
              <a:rPr lang="en-GB" dirty="0">
                <a:latin typeface="Century Gothic" panose="020B0502020202020204" pitchFamily="34" charset="0"/>
              </a:rPr>
              <a:t>For further teacher support for embedding CST throughout the school see:</a:t>
            </a:r>
          </a:p>
          <a:p>
            <a:r>
              <a:rPr lang="en-GB" dirty="0">
                <a:latin typeface="Century Gothic" panose="020B0502020202020204" pitchFamily="34" charset="0"/>
                <a:hlinkClick r:id="rId3"/>
              </a:rPr>
              <a:t>https://cafod.org.uk/education/primary-teaching-resources/cst-pack-for-children</a:t>
            </a:r>
            <a:endParaRPr lang="en-GB" dirty="0">
              <a:latin typeface="Century Gothic" panose="020B0502020202020204" pitchFamily="34" charset="0"/>
            </a:endParaRPr>
          </a:p>
          <a:p>
            <a:endParaRPr lang="en-GB" dirty="0"/>
          </a:p>
        </p:txBody>
      </p:sp>
      <p:sp>
        <p:nvSpPr>
          <p:cNvPr id="4" name="Slide Number Placeholder 3">
            <a:extLst>
              <a:ext uri="{FF2B5EF4-FFF2-40B4-BE49-F238E27FC236}">
                <a16:creationId xmlns:a16="http://schemas.microsoft.com/office/drawing/2014/main" id="{FA319D4B-CFEF-4C6C-DE50-D84AC8BAF8D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3362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5FFD8-B4C4-0971-C266-A29C4BB7BF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1A9588-E136-5920-BE3C-39C75B55E1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107FC-854B-B1A6-9AFA-87E743808BC0}"/>
              </a:ext>
            </a:extLst>
          </p:cNvPr>
          <p:cNvSpPr>
            <a:spLocks noGrp="1"/>
          </p:cNvSpPr>
          <p:nvPr>
            <p:ph type="body" idx="1"/>
          </p:nvPr>
        </p:nvSpPr>
        <p:spPr/>
        <p:txBody>
          <a:bodyPr/>
          <a:lstStyle/>
          <a:p>
            <a:pPr>
              <a:buNone/>
            </a:pPr>
            <a:r>
              <a:rPr lang="en-US" sz="1800" b="0" i="0" dirty="0">
                <a:solidFill>
                  <a:srgbClr val="38383C"/>
                </a:solidFill>
                <a:effectLst/>
                <a:latin typeface="Century Gothic" panose="020B0502020202020204" pitchFamily="34" charset="0"/>
              </a:rPr>
              <a:t>Photo credit: Thom Flint, CAFOD</a:t>
            </a:r>
          </a:p>
          <a:p>
            <a:pPr>
              <a:buNone/>
            </a:pPr>
            <a:endParaRPr lang="en-US" sz="1800" b="0" i="0" dirty="0">
              <a:solidFill>
                <a:srgbClr val="38383C"/>
              </a:solidFill>
              <a:effectLst/>
              <a:latin typeface="Century Gothic" panose="020B0502020202020204" pitchFamily="34" charset="0"/>
            </a:endParaRPr>
          </a:p>
          <a:p>
            <a:pPr>
              <a:buNone/>
            </a:pPr>
            <a:r>
              <a:rPr lang="en-US" sz="1800" b="0" i="0" dirty="0" err="1">
                <a:solidFill>
                  <a:srgbClr val="38383C"/>
                </a:solidFill>
                <a:effectLst/>
                <a:latin typeface="Century Gothic" panose="020B0502020202020204" pitchFamily="34" charset="0"/>
              </a:rPr>
              <a:t>Lokho</a:t>
            </a:r>
            <a:r>
              <a:rPr lang="en-US" sz="1800" b="0" i="0" dirty="0">
                <a:solidFill>
                  <a:srgbClr val="38383C"/>
                </a:solidFill>
                <a:effectLst/>
                <a:latin typeface="Century Gothic" panose="020B0502020202020204" pitchFamily="34" charset="0"/>
              </a:rPr>
              <a:t> and </a:t>
            </a:r>
            <a:r>
              <a:rPr lang="en-US" sz="1800" b="0" i="0" dirty="0" err="1">
                <a:solidFill>
                  <a:srgbClr val="38383C"/>
                </a:solidFill>
                <a:effectLst/>
                <a:latin typeface="Century Gothic" panose="020B0502020202020204" pitchFamily="34" charset="0"/>
              </a:rPr>
              <a:t>Worqi</a:t>
            </a:r>
            <a:r>
              <a:rPr lang="en-US" sz="1800" b="0" i="0" dirty="0">
                <a:solidFill>
                  <a:srgbClr val="38383C"/>
                </a:solidFill>
                <a:effectLst/>
                <a:latin typeface="Century Gothic" panose="020B0502020202020204" pitchFamily="34" charset="0"/>
              </a:rPr>
              <a:t> live in a different part of Kenya but also experienced the same drought as Kiera and </a:t>
            </a:r>
            <a:r>
              <a:rPr lang="en-US" sz="1800" b="0" i="0" dirty="0" err="1">
                <a:solidFill>
                  <a:srgbClr val="38383C"/>
                </a:solidFill>
                <a:effectLst/>
                <a:latin typeface="Century Gothic" panose="020B0502020202020204" pitchFamily="34" charset="0"/>
              </a:rPr>
              <a:t>Chirri</a:t>
            </a:r>
            <a:r>
              <a:rPr lang="en-US" sz="1800" b="0" i="0" dirty="0">
                <a:solidFill>
                  <a:srgbClr val="38383C"/>
                </a:solidFill>
                <a:effectLst/>
                <a:latin typeface="Century Gothic" panose="020B0502020202020204" pitchFamily="34" charset="0"/>
              </a:rPr>
              <a:t>. They also lost all their animals, leaving them with no way to get food or earn a living. Caritas experts provided shade nets to protect young plants from the burning sun. </a:t>
            </a:r>
            <a:endParaRPr lang="en-GB" dirty="0"/>
          </a:p>
        </p:txBody>
      </p:sp>
      <p:sp>
        <p:nvSpPr>
          <p:cNvPr id="4" name="Slide Number Placeholder 3">
            <a:extLst>
              <a:ext uri="{FF2B5EF4-FFF2-40B4-BE49-F238E27FC236}">
                <a16:creationId xmlns:a16="http://schemas.microsoft.com/office/drawing/2014/main" id="{497DD765-4132-CD5B-F976-337BA731AED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4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0FABC-83BD-BC34-9173-3C88D01B97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381E97-C67A-A0BD-8503-2D8E690A25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F0063A-29FF-C33A-A847-721D94D7DFD4}"/>
              </a:ext>
            </a:extLst>
          </p:cNvPr>
          <p:cNvSpPr>
            <a:spLocks noGrp="1"/>
          </p:cNvSpPr>
          <p:nvPr>
            <p:ph type="body" idx="1"/>
          </p:nvPr>
        </p:nvSpPr>
        <p:spPr/>
        <p:txBody>
          <a:bodyPr/>
          <a:lstStyle/>
          <a:p>
            <a:pPr>
              <a:buNone/>
            </a:pPr>
            <a:r>
              <a:rPr lang="en-US" b="0" i="0" dirty="0">
                <a:solidFill>
                  <a:srgbClr val="38383C"/>
                </a:solidFill>
                <a:effectLst/>
                <a:latin typeface="Inter"/>
              </a:rPr>
              <a:t>Photo credit: Thom Flint, CAFOD</a:t>
            </a:r>
          </a:p>
          <a:p>
            <a:pPr>
              <a:buNone/>
            </a:pPr>
            <a:endParaRPr lang="en-US" b="0" i="0" dirty="0">
              <a:solidFill>
                <a:srgbClr val="38383C"/>
              </a:solidFill>
              <a:effectLst/>
              <a:latin typeface="Inter"/>
            </a:endParaRPr>
          </a:p>
          <a:p>
            <a:pPr>
              <a:buNone/>
            </a:pPr>
            <a:r>
              <a:rPr lang="en-US" b="0" i="0" dirty="0" err="1">
                <a:solidFill>
                  <a:srgbClr val="38383C"/>
                </a:solidFill>
                <a:effectLst/>
                <a:latin typeface="Inter"/>
              </a:rPr>
              <a:t>Lokho</a:t>
            </a:r>
            <a:r>
              <a:rPr lang="en-US" b="0" i="0" dirty="0">
                <a:solidFill>
                  <a:srgbClr val="38383C"/>
                </a:solidFill>
                <a:effectLst/>
                <a:latin typeface="Inter"/>
              </a:rPr>
              <a:t> and </a:t>
            </a:r>
            <a:r>
              <a:rPr lang="en-US" b="0" i="0" dirty="0" err="1">
                <a:solidFill>
                  <a:srgbClr val="38383C"/>
                </a:solidFill>
                <a:effectLst/>
                <a:latin typeface="Inter"/>
              </a:rPr>
              <a:t>Worqi</a:t>
            </a:r>
            <a:r>
              <a:rPr lang="en-US" b="0" i="0" dirty="0">
                <a:solidFill>
                  <a:srgbClr val="38383C"/>
                </a:solidFill>
                <a:effectLst/>
                <a:latin typeface="Inter"/>
              </a:rPr>
              <a:t> live in a different part of Kenya but also experienced the drought. They also lost all their animals, leaving her with no way to provide food for her family or earn a living. Caritas experts provided shade nets to protect young plants from the burning sun.</a:t>
            </a:r>
            <a:endParaRPr lang="en-GB" dirty="0"/>
          </a:p>
        </p:txBody>
      </p:sp>
      <p:sp>
        <p:nvSpPr>
          <p:cNvPr id="4" name="Slide Number Placeholder 3">
            <a:extLst>
              <a:ext uri="{FF2B5EF4-FFF2-40B4-BE49-F238E27FC236}">
                <a16:creationId xmlns:a16="http://schemas.microsoft.com/office/drawing/2014/main" id="{919B5699-109A-ADCF-4247-06A0E58C1A5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2680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8793C-BD8B-C7FB-F692-5EABF855E0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693DA-0E81-BA19-2F74-2841F230AB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7FBC9A-6EFD-A671-886C-F70BDA0318F0}"/>
              </a:ext>
            </a:extLst>
          </p:cNvPr>
          <p:cNvSpPr>
            <a:spLocks noGrp="1"/>
          </p:cNvSpPr>
          <p:nvPr>
            <p:ph type="body" idx="1"/>
          </p:nvPr>
        </p:nvSpPr>
        <p:spPr/>
        <p:txBody>
          <a:bodyPr/>
          <a:lstStyle/>
          <a:p>
            <a:pPr>
              <a:buNone/>
            </a:pPr>
            <a:r>
              <a:rPr lang="en-US" sz="1800" b="0" i="0" dirty="0">
                <a:solidFill>
                  <a:srgbClr val="38383C"/>
                </a:solidFill>
                <a:effectLst/>
                <a:latin typeface="Century Gothic" panose="020B0502020202020204" pitchFamily="34" charset="0"/>
              </a:rPr>
              <a:t>Photo credit: Thom Flint, CAFOD</a:t>
            </a:r>
          </a:p>
          <a:p>
            <a:pPr>
              <a:buNone/>
            </a:pPr>
            <a:endParaRPr lang="en-US" sz="1800" b="0" i="0" dirty="0">
              <a:solidFill>
                <a:srgbClr val="38383C"/>
              </a:solidFill>
              <a:effectLst/>
              <a:latin typeface="Century Gothic" panose="020B0502020202020204" pitchFamily="34" charset="0"/>
            </a:endParaRPr>
          </a:p>
          <a:p>
            <a:pPr>
              <a:buNone/>
            </a:pPr>
            <a:r>
              <a:rPr lang="en-US" sz="1800" b="0" i="0" dirty="0">
                <a:solidFill>
                  <a:srgbClr val="38383C"/>
                </a:solidFill>
                <a:effectLst/>
                <a:latin typeface="Century Gothic" panose="020B0502020202020204" pitchFamily="34" charset="0"/>
              </a:rPr>
              <a:t>Fatu, (6), and </a:t>
            </a:r>
            <a:r>
              <a:rPr lang="en-US" sz="1800" b="0" i="0" dirty="0" err="1">
                <a:solidFill>
                  <a:srgbClr val="38383C"/>
                </a:solidFill>
                <a:effectLst/>
                <a:latin typeface="Century Gothic" panose="020B0502020202020204" pitchFamily="34" charset="0"/>
              </a:rPr>
              <a:t>Worqi</a:t>
            </a:r>
            <a:r>
              <a:rPr lang="en-US" sz="1800" b="0" i="0" dirty="0">
                <a:solidFill>
                  <a:srgbClr val="38383C"/>
                </a:solidFill>
                <a:effectLst/>
                <a:latin typeface="Century Gothic" panose="020B0502020202020204" pitchFamily="34" charset="0"/>
              </a:rPr>
              <a:t>, (9) use </a:t>
            </a:r>
            <a:r>
              <a:rPr lang="en-US" sz="1800" b="0" i="0" dirty="0" err="1">
                <a:solidFill>
                  <a:srgbClr val="38383C"/>
                </a:solidFill>
                <a:effectLst/>
                <a:latin typeface="Century Gothic" panose="020B0502020202020204" pitchFamily="34" charset="0"/>
              </a:rPr>
              <a:t>colourful</a:t>
            </a:r>
            <a:r>
              <a:rPr lang="en-US" sz="1800" b="0" i="0" dirty="0">
                <a:solidFill>
                  <a:srgbClr val="38383C"/>
                </a:solidFill>
                <a:effectLst/>
                <a:latin typeface="Century Gothic" panose="020B0502020202020204" pitchFamily="34" charset="0"/>
              </a:rPr>
              <a:t> bottle caps to play various games, such as pretending to be shopkeepers buying and selling goods, or herders caring for their animals. Their mother, </a:t>
            </a:r>
            <a:r>
              <a:rPr lang="en-US" sz="1800" b="0" i="0" dirty="0" err="1">
                <a:solidFill>
                  <a:srgbClr val="38383C"/>
                </a:solidFill>
                <a:effectLst/>
                <a:latin typeface="Century Gothic" panose="020B0502020202020204" pitchFamily="34" charset="0"/>
              </a:rPr>
              <a:t>Lokho</a:t>
            </a:r>
            <a:r>
              <a:rPr lang="en-US" sz="1800" b="0" i="0" dirty="0">
                <a:solidFill>
                  <a:srgbClr val="38383C"/>
                </a:solidFill>
                <a:effectLst/>
                <a:latin typeface="Century Gothic" panose="020B0502020202020204" pitchFamily="34" charset="0"/>
              </a:rPr>
              <a:t>, had always dreamed of being a shopkeeper. </a:t>
            </a:r>
          </a:p>
          <a:p>
            <a:pPr>
              <a:buNone/>
            </a:pPr>
            <a:endParaRPr lang="en-US" sz="1800" b="0" i="0" dirty="0">
              <a:solidFill>
                <a:srgbClr val="38383C"/>
              </a:solidFill>
              <a:effectLst/>
              <a:latin typeface="Century Gothic" panose="020B0502020202020204" pitchFamily="34" charset="0"/>
            </a:endParaRPr>
          </a:p>
        </p:txBody>
      </p:sp>
      <p:sp>
        <p:nvSpPr>
          <p:cNvPr id="4" name="Slide Number Placeholder 3">
            <a:extLst>
              <a:ext uri="{FF2B5EF4-FFF2-40B4-BE49-F238E27FC236}">
                <a16:creationId xmlns:a16="http://schemas.microsoft.com/office/drawing/2014/main" id="{859283B1-6B73-D44B-6D99-B08FF61069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8249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5555D-6BFB-9CC6-0430-C164D63A2E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A30DA-5779-9B32-892A-1E25DF927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DADC3B-6BC6-2ED0-02EB-396FCAF3B705}"/>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Reflect: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Think about </a:t>
            </a:r>
            <a:r>
              <a:rPr lang="en-GB" sz="1800" kern="100" dirty="0" err="1">
                <a:effectLst/>
                <a:latin typeface="Century Gothic" panose="020B0502020202020204" pitchFamily="34" charset="0"/>
                <a:ea typeface="Aptos" panose="020B0004020202020204" pitchFamily="34" charset="0"/>
                <a:cs typeface="Times New Roman" panose="02020603050405020304" pitchFamily="18" charset="0"/>
              </a:rPr>
              <a:t>Lokho</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and </a:t>
            </a:r>
            <a:r>
              <a:rPr lang="en-GB" sz="1800" kern="100" dirty="0" err="1">
                <a:effectLst/>
                <a:latin typeface="Century Gothic" panose="020B0502020202020204" pitchFamily="34" charset="0"/>
                <a:ea typeface="Aptos" panose="020B0004020202020204" pitchFamily="34" charset="0"/>
                <a:cs typeface="Times New Roman" panose="02020603050405020304" pitchFamily="18" charset="0"/>
              </a:rPr>
              <a:t>Worqi’s</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story and the challenges their family has faced. Reflect on how we can help people who are vulnerable and live in poverty in our own communities. How can we act with compassion toward those who are struggling with illness, hunger, or poverty? What small actions can you take to show love to those who need it the most?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Act: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Invite pupils to reflect on how they can share what they have with others in need. Ask one or two children to share their ideas.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5E7E042-F06A-5DE0-AAD8-00003BC91067}"/>
              </a:ext>
            </a:extLst>
          </p:cNvPr>
          <p:cNvSpPr>
            <a:spLocks noGrp="1"/>
          </p:cNvSpPr>
          <p:nvPr>
            <p:ph type="sldNum" sz="quarter" idx="5"/>
          </p:nvPr>
        </p:nvSpPr>
        <p:spPr/>
        <p:txBody>
          <a:bodyPr/>
          <a:lstStyle/>
          <a:p>
            <a:fld id="{7A176E7C-A6AE-4FD1-AFE5-00287C0352B5}" type="slidenum">
              <a:rPr lang="en-GB" smtClean="0"/>
              <a:t>18</a:t>
            </a:fld>
            <a:endParaRPr lang="en-GB" dirty="0"/>
          </a:p>
        </p:txBody>
      </p:sp>
    </p:spTree>
    <p:extLst>
      <p:ext uri="{BB962C8B-B14F-4D97-AF65-F5344CB8AC3E}">
        <p14:creationId xmlns:p14="http://schemas.microsoft.com/office/powerpoint/2010/main" val="30011602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4B439-A736-13DE-32F2-756D8935A7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E94C38-6C0C-DED2-1C00-5DD29F644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EE8FC-E060-D141-3538-D4895F3340ED}"/>
              </a:ext>
            </a:extLst>
          </p:cNvPr>
          <p:cNvSpPr>
            <a:spLocks noGrp="1"/>
          </p:cNvSpPr>
          <p:nvPr>
            <p:ph type="body" idx="1"/>
          </p:nvPr>
        </p:nvSpPr>
        <p:spPr/>
        <p:txBody>
          <a:bodyPr/>
          <a:lstStyle/>
          <a:p>
            <a:pPr algn="just">
              <a:lnSpc>
                <a:spcPct val="107000"/>
              </a:lnSpc>
              <a:spcAft>
                <a:spcPts val="800"/>
              </a:spcAft>
              <a:buNone/>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Let us pray:</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en-GB" sz="1200" i="1" kern="100" dirty="0">
                <a:effectLst/>
                <a:latin typeface="Century Gothic" panose="020B0502020202020204" pitchFamily="34" charset="0"/>
                <a:ea typeface="Aptos" panose="020B0004020202020204" pitchFamily="34" charset="0"/>
                <a:cs typeface="Times New Roman" panose="02020603050405020304" pitchFamily="18" charset="0"/>
              </a:rPr>
              <a:t>Lord, we thank you for teaching us to be kind. Help us see when others need help and show love and care. Let us speak up for those who are struggling, and always remember that when we help, we are helping you. Amen.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Walk and reflect:</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As you walk to the third station, reflect on how you can support people who are vulnerable or marginalised in your daily life. Think about ways you can make a difference through small actions, like sharing your time or resources.</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E33EE13E-5E38-4963-B793-4830F783EF71}"/>
              </a:ext>
            </a:extLst>
          </p:cNvPr>
          <p:cNvSpPr>
            <a:spLocks noGrp="1"/>
          </p:cNvSpPr>
          <p:nvPr>
            <p:ph type="sldNum" sz="quarter" idx="5"/>
          </p:nvPr>
        </p:nvSpPr>
        <p:spPr/>
        <p:txBody>
          <a:bodyPr/>
          <a:lstStyle/>
          <a:p>
            <a:fld id="{7A176E7C-A6AE-4FD1-AFE5-00287C0352B5}" type="slidenum">
              <a:rPr lang="en-GB" smtClean="0"/>
              <a:t>19</a:t>
            </a:fld>
            <a:endParaRPr lang="en-GB"/>
          </a:p>
        </p:txBody>
      </p:sp>
    </p:spTree>
    <p:extLst>
      <p:ext uri="{BB962C8B-B14F-4D97-AF65-F5344CB8AC3E}">
        <p14:creationId xmlns:p14="http://schemas.microsoft.com/office/powerpoint/2010/main" val="4076652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2</a:t>
            </a:fld>
            <a:endParaRPr lang="en-GB"/>
          </a:p>
        </p:txBody>
      </p:sp>
    </p:spTree>
    <p:extLst>
      <p:ext uri="{BB962C8B-B14F-4D97-AF65-F5344CB8AC3E}">
        <p14:creationId xmlns:p14="http://schemas.microsoft.com/office/powerpoint/2010/main" val="560847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4F85C-63A4-7BB0-14E3-EA82C68810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50DE59-1B80-BFC4-B55A-1D4E69C895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139890-4871-EDAE-94A7-5B4EA4AC8BCC}"/>
              </a:ext>
            </a:extLst>
          </p:cNvPr>
          <p:cNvSpPr>
            <a:spLocks noGrp="1"/>
          </p:cNvSpPr>
          <p:nvPr>
            <p:ph type="body" idx="1"/>
          </p:nvPr>
        </p:nvSpPr>
        <p:spPr/>
        <p:txBody>
          <a:bodyPr/>
          <a:lstStyle/>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As you stop at the third station, put the cross and candle down beside the picture of the children’s groups in Gaza. </a:t>
            </a:r>
          </a:p>
          <a:p>
            <a:pPr>
              <a:lnSpc>
                <a:spcPct val="107000"/>
              </a:lnSpc>
              <a:spcAft>
                <a:spcPts val="800"/>
              </a:spcAft>
              <a:buNone/>
            </a:pP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b="1" kern="100" dirty="0">
                <a:effectLst/>
                <a:latin typeface="Caviat"/>
                <a:ea typeface="Aptos" panose="020B0004020202020204" pitchFamily="34" charset="0"/>
                <a:cs typeface="Times New Roman" panose="02020603050405020304" pitchFamily="18" charset="0"/>
              </a:rPr>
              <a:t>Catholic Social Teaching Connection:</a:t>
            </a:r>
            <a:br>
              <a:rPr lang="en-GB" kern="100" dirty="0">
                <a:effectLst/>
                <a:latin typeface="Caviat"/>
                <a:ea typeface="Aptos" panose="020B0004020202020204" pitchFamily="34" charset="0"/>
                <a:cs typeface="Times New Roman" panose="02020603050405020304" pitchFamily="18" charset="0"/>
              </a:rPr>
            </a:br>
            <a:r>
              <a:rPr lang="en-GB" kern="100" dirty="0">
                <a:effectLst/>
                <a:latin typeface="Caviat"/>
                <a:ea typeface="Aptos" panose="020B0004020202020204" pitchFamily="34" charset="0"/>
                <a:cs typeface="Times New Roman" panose="02020603050405020304" pitchFamily="18" charset="0"/>
              </a:rPr>
              <a:t>Peace is not just the absence of conflict. It means bringing justice, reconciliation, and harmony in all relationships, whether local or global. Peace is something we work for in our hearts, our communities, and our world.</a:t>
            </a:r>
          </a:p>
          <a:p>
            <a:pPr>
              <a:lnSpc>
                <a:spcPct val="107000"/>
              </a:lnSpc>
              <a:spcAft>
                <a:spcPts val="800"/>
              </a:spcAft>
            </a:pPr>
            <a:endParaRPr lang="en-GB" kern="100" dirty="0">
              <a:effectLst/>
              <a:latin typeface="Caviat"/>
              <a:ea typeface="Aptos" panose="020B0004020202020204" pitchFamily="34" charset="0"/>
              <a:cs typeface="Times New Roman" panose="02020603050405020304" pitchFamily="18" charset="0"/>
            </a:endParaRPr>
          </a:p>
          <a:p>
            <a:pPr>
              <a:lnSpc>
                <a:spcPct val="107000"/>
              </a:lnSpc>
              <a:spcAft>
                <a:spcPts val="800"/>
              </a:spcAft>
            </a:pPr>
            <a:r>
              <a:rPr lang="en-GB" b="1" kern="100" dirty="0">
                <a:effectLst/>
                <a:latin typeface="Caviat"/>
                <a:ea typeface="Aptos" panose="020B0004020202020204" pitchFamily="34" charset="0"/>
                <a:cs typeface="Times New Roman" panose="02020603050405020304" pitchFamily="18" charset="0"/>
              </a:rPr>
              <a:t>CAFOD Link:</a:t>
            </a:r>
          </a:p>
          <a:p>
            <a:pPr>
              <a:lnSpc>
                <a:spcPct val="107000"/>
              </a:lnSpc>
              <a:spcAft>
                <a:spcPts val="800"/>
              </a:spcAft>
            </a:pPr>
            <a:r>
              <a:rPr lang="en-GB" dirty="0">
                <a:effectLst/>
                <a:latin typeface="Caviat"/>
                <a:ea typeface="Aptos" panose="020B0004020202020204" pitchFamily="34" charset="0"/>
                <a:cs typeface="Times New Roman" panose="02020603050405020304" pitchFamily="18" charset="0"/>
              </a:rPr>
              <a:t>Peace isn't just about stopping violence—it’s about bringing justice. In places like Gaza and South Sudan, children long for peace. They face struggles every day, but they still hope for a better future, teaching us that peace starts with small acts of kindness, respect, and helping others.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34A85EF0-7DE7-CDCF-C1E5-A5B16F60209D}"/>
              </a:ext>
            </a:extLst>
          </p:cNvPr>
          <p:cNvSpPr>
            <a:spLocks noGrp="1"/>
          </p:cNvSpPr>
          <p:nvPr>
            <p:ph type="sldNum" sz="quarter" idx="5"/>
          </p:nvPr>
        </p:nvSpPr>
        <p:spPr/>
        <p:txBody>
          <a:bodyPr/>
          <a:lstStyle/>
          <a:p>
            <a:fld id="{7A176E7C-A6AE-4FD1-AFE5-00287C0352B5}" type="slidenum">
              <a:rPr lang="en-GB" smtClean="0"/>
              <a:t>20</a:t>
            </a:fld>
            <a:endParaRPr lang="en-GB"/>
          </a:p>
        </p:txBody>
      </p:sp>
    </p:spTree>
    <p:extLst>
      <p:ext uri="{BB962C8B-B14F-4D97-AF65-F5344CB8AC3E}">
        <p14:creationId xmlns:p14="http://schemas.microsoft.com/office/powerpoint/2010/main" val="1635932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25C01-DBC1-294F-3C8C-208CC6E0F4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C09491-3D82-0D80-3315-EB2296DB7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2469BF-F75C-A825-58AD-0C14EDAAC288}"/>
              </a:ext>
            </a:extLst>
          </p:cNvPr>
          <p:cNvSpPr>
            <a:spLocks noGrp="1"/>
          </p:cNvSpPr>
          <p:nvPr>
            <p:ph type="body" idx="1"/>
          </p:nvPr>
        </p:nvSpPr>
        <p:spPr/>
        <p:txBody>
          <a:bodyPr/>
          <a:lstStyle/>
          <a:p>
            <a:endParaRPr lang="en-GB" dirty="0">
              <a:latin typeface="Century Gothic" panose="020B0502020202020204" pitchFamily="34" charset="0"/>
            </a:endParaRPr>
          </a:p>
          <a:p>
            <a:r>
              <a:rPr lang="en-GB" dirty="0">
                <a:latin typeface="Century Gothic" panose="020B0502020202020204" pitchFamily="34" charset="0"/>
              </a:rPr>
              <a:t>For more teacher support for embedding CST throughout the school see:</a:t>
            </a:r>
          </a:p>
          <a:p>
            <a:r>
              <a:rPr lang="en-GB" dirty="0">
                <a:latin typeface="Century Gothic" panose="020B0502020202020204" pitchFamily="34" charset="0"/>
                <a:hlinkClick r:id="rId3"/>
              </a:rPr>
              <a:t>https://cafod.org.uk/education/primary-teaching-resources/cst-pack-for-children</a:t>
            </a:r>
            <a:endParaRPr lang="en-GB" dirty="0">
              <a:latin typeface="Century Gothic" panose="020B0502020202020204" pitchFamily="34" charset="0"/>
            </a:endParaRPr>
          </a:p>
          <a:p>
            <a:endParaRPr lang="en-GB" dirty="0"/>
          </a:p>
        </p:txBody>
      </p:sp>
      <p:sp>
        <p:nvSpPr>
          <p:cNvPr id="4" name="Slide Number Placeholder 3">
            <a:extLst>
              <a:ext uri="{FF2B5EF4-FFF2-40B4-BE49-F238E27FC236}">
                <a16:creationId xmlns:a16="http://schemas.microsoft.com/office/drawing/2014/main" id="{64EF7B7A-9833-2A89-04C8-B07CFE1B8D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4472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B7C45-6707-9B51-BEEB-BB829BA5E8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45B00-A1FC-22B5-F3EC-560B06C5E4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A530BA-2F8A-A500-2E32-2E9DDED43E0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8383C"/>
                </a:solidFill>
                <a:effectLst/>
                <a:latin typeface="Inter"/>
              </a:rPr>
              <a:t>Photo credit: Withheld for security reasons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8383C"/>
              </a:solidFill>
              <a:effectLst/>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8383C"/>
                </a:solidFill>
                <a:effectLst/>
                <a:latin typeface="Inter"/>
              </a:rPr>
              <a:t>CAFOD’s partner in southern Gaza is providing a space for children’s activities, a small moment peace during the war that surrounds them. </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8383C"/>
              </a:solidFill>
              <a:effectLst/>
              <a:latin typeface="Inte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8383C"/>
                </a:solidFill>
                <a:effectLst/>
                <a:latin typeface="Inter"/>
              </a:rPr>
              <a:t>Arts and crafts are a good way to help when they are feeling very worried about the war. The children have painted pictures which reflect their desire for a better future, free from violence.</a:t>
            </a:r>
            <a:endParaRPr lang="en-GB" dirty="0"/>
          </a:p>
          <a:p>
            <a:pPr>
              <a:buNone/>
            </a:pPr>
            <a:endParaRPr lang="en-GB" dirty="0"/>
          </a:p>
        </p:txBody>
      </p:sp>
      <p:sp>
        <p:nvSpPr>
          <p:cNvPr id="4" name="Slide Number Placeholder 3">
            <a:extLst>
              <a:ext uri="{FF2B5EF4-FFF2-40B4-BE49-F238E27FC236}">
                <a16:creationId xmlns:a16="http://schemas.microsoft.com/office/drawing/2014/main" id="{DCA1AD5A-D2CC-048C-FD09-C16D47896E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947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08C2E-1D5C-ABE2-A2E7-33BFC68156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664173-1D52-0BE5-EE30-C8FD19CE92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076B01-673F-92A9-CBB5-C829DB6CD5DF}"/>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Reflect: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Think about the children at the art group. How would it feel if we had to leave our home because of fighting? How would we feel if we didn’t have enough to eat? Reflect on how we can work for peace by helping others who are struggling.</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Act:</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Invite pupils to reflect on how they can help build peace in their own community through actions like listening, sharing, or being kind to others. Ask one or two children to share their ideas.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07F10FE6-626A-EE1A-F328-513416416551}"/>
              </a:ext>
            </a:extLst>
          </p:cNvPr>
          <p:cNvSpPr>
            <a:spLocks noGrp="1"/>
          </p:cNvSpPr>
          <p:nvPr>
            <p:ph type="sldNum" sz="quarter" idx="5"/>
          </p:nvPr>
        </p:nvSpPr>
        <p:spPr/>
        <p:txBody>
          <a:bodyPr/>
          <a:lstStyle/>
          <a:p>
            <a:fld id="{7A176E7C-A6AE-4FD1-AFE5-00287C0352B5}" type="slidenum">
              <a:rPr lang="en-GB" smtClean="0"/>
              <a:t>23</a:t>
            </a:fld>
            <a:endParaRPr lang="en-GB" dirty="0"/>
          </a:p>
        </p:txBody>
      </p:sp>
    </p:spTree>
    <p:extLst>
      <p:ext uri="{BB962C8B-B14F-4D97-AF65-F5344CB8AC3E}">
        <p14:creationId xmlns:p14="http://schemas.microsoft.com/office/powerpoint/2010/main" val="4144948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715C0-24E4-427E-247A-AE91C26834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1DA1F6-AB7B-3455-4198-6A168A29E3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BFB2BC-D1AE-B432-750B-BC6BB276313B}"/>
              </a:ext>
            </a:extLst>
          </p:cNvPr>
          <p:cNvSpPr>
            <a:spLocks noGrp="1"/>
          </p:cNvSpPr>
          <p:nvPr>
            <p:ph type="body" idx="1"/>
          </p:nvPr>
        </p:nvSpPr>
        <p:spPr/>
        <p:txBody>
          <a:bodyPr/>
          <a:lstStyle/>
          <a:p>
            <a:pPr algn="just">
              <a:lnSpc>
                <a:spcPct val="107000"/>
              </a:lnSpc>
              <a:spcAft>
                <a:spcPts val="800"/>
              </a:spcAft>
              <a:buNone/>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Let us pray:</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en-GB" sz="1200" i="1" kern="100" dirty="0">
                <a:effectLst/>
                <a:latin typeface="Century Gothic" panose="020B0502020202020204" pitchFamily="34" charset="0"/>
                <a:ea typeface="Aptos" panose="020B0004020202020204" pitchFamily="34" charset="0"/>
                <a:cs typeface="Times New Roman" panose="02020603050405020304" pitchFamily="18" charset="0"/>
              </a:rPr>
              <a:t>Lord, help us to be peacemakers. Show us how to act with kindness, understanding, and love so that we can bring peace to those who need it most. Amen.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Walk and reflect:</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As you walk to the fourth station, think about how you can bring peace into your own community, whether it’s through kindness, helping someone who is struggling, or standing up for justice.</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B54CC03-8682-450A-0DEC-74D1DAC38074}"/>
              </a:ext>
            </a:extLst>
          </p:cNvPr>
          <p:cNvSpPr>
            <a:spLocks noGrp="1"/>
          </p:cNvSpPr>
          <p:nvPr>
            <p:ph type="sldNum" sz="quarter" idx="5"/>
          </p:nvPr>
        </p:nvSpPr>
        <p:spPr/>
        <p:txBody>
          <a:bodyPr/>
          <a:lstStyle/>
          <a:p>
            <a:fld id="{7A176E7C-A6AE-4FD1-AFE5-00287C0352B5}" type="slidenum">
              <a:rPr lang="en-GB" smtClean="0"/>
              <a:t>24</a:t>
            </a:fld>
            <a:endParaRPr lang="en-GB"/>
          </a:p>
        </p:txBody>
      </p:sp>
    </p:spTree>
    <p:extLst>
      <p:ext uri="{BB962C8B-B14F-4D97-AF65-F5344CB8AC3E}">
        <p14:creationId xmlns:p14="http://schemas.microsoft.com/office/powerpoint/2010/main" val="2256176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995FB-46C7-67C1-8E60-C3DBA0A327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1D6F2D-43B2-A8BE-69FC-10E6016DB1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5433E2-8F15-7E2D-FE6E-64A30CB726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a:defRPr/>
            </a:pPr>
            <a:r>
              <a:rPr lang="en-GB" kern="100" dirty="0">
                <a:effectLst/>
                <a:latin typeface="Caviat"/>
                <a:ea typeface="Aptos" panose="020B0004020202020204" pitchFamily="34" charset="0"/>
                <a:cs typeface="Times New Roman" panose="02020603050405020304" pitchFamily="18" charset="0"/>
              </a:rPr>
              <a:t>As you stop at the fourth station, put the cross and candle down beside the picture of Dristy. Stand in silence.</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a:defRPr/>
            </a:pPr>
            <a:r>
              <a:rPr lang="en-GB" b="1" kern="100" dirty="0">
                <a:effectLst/>
                <a:latin typeface="Caviat"/>
                <a:ea typeface="Aptos" panose="020B0004020202020204" pitchFamily="34" charset="0"/>
                <a:cs typeface="Times New Roman" panose="02020603050405020304" pitchFamily="18" charset="0"/>
              </a:rPr>
              <a:t>Catholic Social Teaching Connection:</a:t>
            </a:r>
            <a:br>
              <a:rPr lang="en-GB" kern="100" dirty="0">
                <a:effectLst/>
                <a:latin typeface="Caviat"/>
                <a:ea typeface="Aptos" panose="020B0004020202020204" pitchFamily="34" charset="0"/>
                <a:cs typeface="Times New Roman" panose="02020603050405020304" pitchFamily="18" charset="0"/>
              </a:rPr>
            </a:br>
            <a:r>
              <a:rPr lang="en-GB" kern="100" dirty="0">
                <a:effectLst/>
                <a:latin typeface="Caviat"/>
                <a:ea typeface="Aptos" panose="020B0004020202020204" pitchFamily="34" charset="0"/>
                <a:cs typeface="Times New Roman" panose="02020603050405020304" pitchFamily="18" charset="0"/>
              </a:rPr>
              <a:t>CST teaches that we have a responsibility to care for God's creation. Stewardship is about recognising the earth as a gift from God and acting in a way that preserves and protects the environment for future generations.</a:t>
            </a:r>
          </a:p>
          <a:p>
            <a:pPr>
              <a:defRPr/>
            </a:pPr>
            <a:endParaRPr lang="en-GB" kern="100" dirty="0">
              <a:effectLst/>
              <a:latin typeface="Caviat"/>
              <a:ea typeface="Aptos" panose="020B0004020202020204" pitchFamily="34" charset="0"/>
              <a:cs typeface="Times New Roman" panose="02020603050405020304" pitchFamily="18" charset="0"/>
            </a:endParaRPr>
          </a:p>
          <a:p>
            <a:pPr>
              <a:defRPr/>
            </a:pPr>
            <a:r>
              <a:rPr lang="en-GB" b="1" kern="100" dirty="0">
                <a:effectLst/>
                <a:latin typeface="Caviat"/>
                <a:ea typeface="Aptos" panose="020B0004020202020204" pitchFamily="34" charset="0"/>
                <a:cs typeface="Times New Roman" panose="02020603050405020304" pitchFamily="18" charset="0"/>
              </a:rPr>
              <a:t>CAFOD Link: </a:t>
            </a:r>
            <a:r>
              <a:rPr lang="en-GB" sz="1800" dirty="0">
                <a:effectLst/>
                <a:latin typeface="Caviat"/>
                <a:ea typeface="Aptos" panose="020B0004020202020204" pitchFamily="34" charset="0"/>
                <a:cs typeface="Times New Roman" panose="02020603050405020304" pitchFamily="18" charset="0"/>
              </a:rPr>
              <a:t>Climate change is affecting the most vulnerable, including people in places like Bangladesh, where Dristy lives. Her community is impacted by flooding caused by climate change. As stewards of the earth, we must act now to protect our planet for future generations.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4EF22147-F8F3-4245-51A5-D04B300A1849}"/>
              </a:ext>
            </a:extLst>
          </p:cNvPr>
          <p:cNvSpPr>
            <a:spLocks noGrp="1"/>
          </p:cNvSpPr>
          <p:nvPr>
            <p:ph type="sldNum" sz="quarter" idx="5"/>
          </p:nvPr>
        </p:nvSpPr>
        <p:spPr/>
        <p:txBody>
          <a:bodyPr/>
          <a:lstStyle/>
          <a:p>
            <a:fld id="{7A176E7C-A6AE-4FD1-AFE5-00287C0352B5}" type="slidenum">
              <a:rPr lang="en-GB" smtClean="0"/>
              <a:t>25</a:t>
            </a:fld>
            <a:endParaRPr lang="en-GB"/>
          </a:p>
        </p:txBody>
      </p:sp>
    </p:spTree>
    <p:extLst>
      <p:ext uri="{BB962C8B-B14F-4D97-AF65-F5344CB8AC3E}">
        <p14:creationId xmlns:p14="http://schemas.microsoft.com/office/powerpoint/2010/main" val="44370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6E023-D926-70FA-A2EE-65070A1BED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C5982C-AB63-5A09-FDE6-D99AA2B49B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01BCA5-C31C-943B-B2F5-1D0219133FEB}"/>
              </a:ext>
            </a:extLst>
          </p:cNvPr>
          <p:cNvSpPr>
            <a:spLocks noGrp="1"/>
          </p:cNvSpPr>
          <p:nvPr>
            <p:ph type="body" idx="1"/>
          </p:nvPr>
        </p:nvSpPr>
        <p:spPr/>
        <p:txBody>
          <a:bodyPr/>
          <a:lstStyle/>
          <a:p>
            <a:endParaRPr lang="en-GB" dirty="0">
              <a:latin typeface="Century Gothic" panose="020B0502020202020204" pitchFamily="34" charset="0"/>
            </a:endParaRPr>
          </a:p>
          <a:p>
            <a:r>
              <a:rPr lang="en-GB" dirty="0">
                <a:latin typeface="Century Gothic" panose="020B0502020202020204" pitchFamily="34" charset="0"/>
              </a:rPr>
              <a:t>For further teacher support for embedding CST throughout the school see:</a:t>
            </a:r>
          </a:p>
          <a:p>
            <a:r>
              <a:rPr lang="en-GB" dirty="0">
                <a:latin typeface="Century Gothic" panose="020B0502020202020204" pitchFamily="34" charset="0"/>
                <a:hlinkClick r:id="rId3"/>
              </a:rPr>
              <a:t>https://cafod.org.uk/education/primary-teaching-resources/cst-pack-for-children</a:t>
            </a:r>
            <a:endParaRPr lang="en-GB" dirty="0">
              <a:latin typeface="Century Gothic" panose="020B0502020202020204" pitchFamily="34" charset="0"/>
            </a:endParaRPr>
          </a:p>
          <a:p>
            <a:endParaRPr lang="en-GB" dirty="0"/>
          </a:p>
        </p:txBody>
      </p:sp>
      <p:sp>
        <p:nvSpPr>
          <p:cNvPr id="4" name="Slide Number Placeholder 3">
            <a:extLst>
              <a:ext uri="{FF2B5EF4-FFF2-40B4-BE49-F238E27FC236}">
                <a16:creationId xmlns:a16="http://schemas.microsoft.com/office/drawing/2014/main" id="{E30A1950-3F06-D347-051A-856841B3CE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296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EFA3E-901C-BC4B-B0B2-B380A0C2A3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53933F-9AC4-A3AE-FF6A-F0914DA4C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C3AE96-F2C2-D4CB-442D-B6DE3ED917D3}"/>
              </a:ext>
            </a:extLst>
          </p:cNvPr>
          <p:cNvSpPr>
            <a:spLocks noGrp="1"/>
          </p:cNvSpPr>
          <p:nvPr>
            <p:ph type="body" idx="1"/>
          </p:nvPr>
        </p:nvSpPr>
        <p:spPr/>
        <p:txBody>
          <a:bodyPr/>
          <a:lstStyle/>
          <a:p>
            <a:pPr>
              <a:buNone/>
            </a:pPr>
            <a:r>
              <a:rPr lang="en-GB" dirty="0">
                <a:effectLst/>
                <a:latin typeface="Caviat"/>
                <a:ea typeface="Aptos" panose="020B0004020202020204" pitchFamily="34" charset="0"/>
                <a:cs typeface="Times New Roman" panose="02020603050405020304" pitchFamily="18" charset="0"/>
              </a:rPr>
              <a:t>Dristy is 14 years old and lives in Bangladesh with her parents in an eco-village. In this special village, they work hard to take care of nature. Dristy loves working in her family’s garden, planting seeds, and growing vegetables with her mum and dad. She dreams of becoming a doctor one day because her village doesn't have one, and she wants to help people stay healthy.</a:t>
            </a:r>
            <a:endParaRPr lang="en-GB" dirty="0"/>
          </a:p>
        </p:txBody>
      </p:sp>
      <p:sp>
        <p:nvSpPr>
          <p:cNvPr id="4" name="Slide Number Placeholder 3">
            <a:extLst>
              <a:ext uri="{FF2B5EF4-FFF2-40B4-BE49-F238E27FC236}">
                <a16:creationId xmlns:a16="http://schemas.microsoft.com/office/drawing/2014/main" id="{01054C87-D7D8-8169-D917-1A157C2DF9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8855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78B23-B8D7-3962-67CD-DDA8C01E73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BA87A1-2309-7C31-5961-B1DA6DE618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DE500-4222-68F9-A7AD-76F41EFFE2B8}"/>
              </a:ext>
            </a:extLst>
          </p:cNvPr>
          <p:cNvSpPr>
            <a:spLocks noGrp="1"/>
          </p:cNvSpPr>
          <p:nvPr>
            <p:ph type="body" idx="1"/>
          </p:nvPr>
        </p:nvSpPr>
        <p:spPr/>
        <p:txBody>
          <a:bodyPr/>
          <a:lstStyle/>
          <a:p>
            <a:pPr>
              <a:buNone/>
            </a:pPr>
            <a:r>
              <a:rPr lang="en-GB" dirty="0">
                <a:effectLst/>
                <a:latin typeface="Caviat"/>
                <a:ea typeface="Aptos" panose="020B0004020202020204" pitchFamily="34" charset="0"/>
                <a:cs typeface="Times New Roman" panose="02020603050405020304" pitchFamily="18" charset="0"/>
              </a:rPr>
              <a:t>But Dristy’s village has been affected by cyclones, which cause big storms that flood the land, destroy crops, and damage homes. </a:t>
            </a:r>
            <a:endParaRPr lang="en-GB" dirty="0"/>
          </a:p>
        </p:txBody>
      </p:sp>
      <p:sp>
        <p:nvSpPr>
          <p:cNvPr id="4" name="Slide Number Placeholder 3">
            <a:extLst>
              <a:ext uri="{FF2B5EF4-FFF2-40B4-BE49-F238E27FC236}">
                <a16:creationId xmlns:a16="http://schemas.microsoft.com/office/drawing/2014/main" id="{DC47B302-9296-BCBA-6ABF-4FE45958B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106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CB992-A253-8DE8-1627-75DC31A117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DD481-5916-AA2F-D917-DAB8E9917B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DC5957-4D54-E92E-FA68-E866487C2ABA}"/>
              </a:ext>
            </a:extLst>
          </p:cNvPr>
          <p:cNvSpPr>
            <a:spLocks noGrp="1"/>
          </p:cNvSpPr>
          <p:nvPr>
            <p:ph type="body" idx="1"/>
          </p:nvPr>
        </p:nvSpPr>
        <p:spPr/>
        <p:txBody>
          <a:bodyPr/>
          <a:lstStyle/>
          <a:p>
            <a:pPr>
              <a:buNone/>
            </a:pPr>
            <a:r>
              <a:rPr lang="en-GB" dirty="0">
                <a:effectLst/>
                <a:latin typeface="Century Gothic" panose="020B0502020202020204" pitchFamily="34" charset="0"/>
                <a:ea typeface="Aptos" panose="020B0004020202020204" pitchFamily="34" charset="0"/>
                <a:cs typeface="Times New Roman" panose="02020603050405020304" pitchFamily="18" charset="0"/>
              </a:rPr>
              <a:t>Despite the challenges, Dristy’s village is learning how to protect the land and stay safe from these storms. They work together to care for the earth and ensure a better future for everyone.</a:t>
            </a:r>
            <a:endParaRPr lang="en-GB" dirty="0">
              <a:latin typeface="Century Gothic" panose="020B0502020202020204" pitchFamily="34" charset="0"/>
            </a:endParaRPr>
          </a:p>
        </p:txBody>
      </p:sp>
      <p:sp>
        <p:nvSpPr>
          <p:cNvPr id="4" name="Slide Number Placeholder 3">
            <a:extLst>
              <a:ext uri="{FF2B5EF4-FFF2-40B4-BE49-F238E27FC236}">
                <a16:creationId xmlns:a16="http://schemas.microsoft.com/office/drawing/2014/main" id="{54B504CB-BDB0-A1E6-1757-BDAB328785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7084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Begin: In the name of the Father and of the Son and of the Holy Spirit.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defRPr/>
            </a:pPr>
            <a:endParaRPr lang="en-GB" sz="1100" dirty="0">
              <a:latin typeface="Century Gothic" panose="020B0502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7A176E7C-A6AE-4FD1-AFE5-00287C0352B5}" type="slidenum">
              <a:rPr lang="en-GB" smtClean="0"/>
              <a:t>3</a:t>
            </a:fld>
            <a:endParaRPr lang="en-GB"/>
          </a:p>
        </p:txBody>
      </p:sp>
    </p:spTree>
    <p:extLst>
      <p:ext uri="{BB962C8B-B14F-4D97-AF65-F5344CB8AC3E}">
        <p14:creationId xmlns:p14="http://schemas.microsoft.com/office/powerpoint/2010/main" val="17094338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B84FF-1DBF-0DC9-526D-A3C376B380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A7788A-6313-AAD0-736C-1F2C9337E5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F72292-2FE7-4824-E59E-C4EE09E359E7}"/>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Reflect: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Think about Dristy’s story and the ways in which her community works together to protect nature. How can we take care of the earth in our own lives?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Act:</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Invite pupils to reflect on small actions they can take to care for the earth and protect it for future generations. Ask one or two children to share their ideas.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024B4FB-EA6B-313C-8AA1-1F65D84D9ED7}"/>
              </a:ext>
            </a:extLst>
          </p:cNvPr>
          <p:cNvSpPr>
            <a:spLocks noGrp="1"/>
          </p:cNvSpPr>
          <p:nvPr>
            <p:ph type="sldNum" sz="quarter" idx="5"/>
          </p:nvPr>
        </p:nvSpPr>
        <p:spPr/>
        <p:txBody>
          <a:bodyPr/>
          <a:lstStyle/>
          <a:p>
            <a:fld id="{7A176E7C-A6AE-4FD1-AFE5-00287C0352B5}" type="slidenum">
              <a:rPr lang="en-GB" smtClean="0"/>
              <a:t>30</a:t>
            </a:fld>
            <a:endParaRPr lang="en-GB" dirty="0"/>
          </a:p>
        </p:txBody>
      </p:sp>
    </p:spTree>
    <p:extLst>
      <p:ext uri="{BB962C8B-B14F-4D97-AF65-F5344CB8AC3E}">
        <p14:creationId xmlns:p14="http://schemas.microsoft.com/office/powerpoint/2010/main" val="652618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E7C05-D9CB-F709-822D-78EB80BD6C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D1BEC3-E8A8-6CB9-B421-6EF51F9A12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96992B-6A69-8BF1-803F-5041F9D7C2A8}"/>
              </a:ext>
            </a:extLst>
          </p:cNvPr>
          <p:cNvSpPr>
            <a:spLocks noGrp="1"/>
          </p:cNvSpPr>
          <p:nvPr>
            <p:ph type="body" idx="1"/>
          </p:nvPr>
        </p:nvSpPr>
        <p:spPr/>
        <p:txBody>
          <a:bodyPr/>
          <a:lstStyle/>
          <a:p>
            <a:pPr algn="just">
              <a:lnSpc>
                <a:spcPct val="107000"/>
              </a:lnSpc>
              <a:spcAft>
                <a:spcPts val="800"/>
              </a:spcAft>
              <a:buNone/>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Let us pray:</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Lord, thank you for creating this beautiful world. Help us to care for the earth, protect its resources, and work together to keep it safe for everyone. Amen.</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200" b="1" kern="100" dirty="0">
                <a:effectLst/>
                <a:latin typeface="Century Gothic" panose="020B0502020202020204" pitchFamily="34" charset="0"/>
                <a:ea typeface="Aptos" panose="020B0004020202020204" pitchFamily="34" charset="0"/>
                <a:cs typeface="Times New Roman" panose="02020603050405020304" pitchFamily="18" charset="0"/>
              </a:rPr>
              <a:t>Walk and reflect:</a:t>
            </a:r>
            <a:r>
              <a:rPr lang="en-GB" sz="12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en-GB" sz="1200" i="1" kern="100" dirty="0">
                <a:effectLst/>
                <a:latin typeface="Century Gothic" panose="020B0502020202020204" pitchFamily="34" charset="0"/>
                <a:ea typeface="Aptos" panose="020B0004020202020204" pitchFamily="34" charset="0"/>
                <a:cs typeface="Times New Roman" panose="02020603050405020304" pitchFamily="18" charset="0"/>
              </a:rPr>
              <a:t>As you walk to the end of the journey, think about how you can protect and care for God’s creation through your daily actions.</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B03A472-B5AB-2BEA-79F5-485117270CA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29126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E742B-2C42-F55A-15B1-0FEDE34593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2F8497-291C-1F2A-6829-55628D743D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05B99-1B78-9C2B-375C-72A211E3683A}"/>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STOP:</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a:t>
            </a:r>
            <a:r>
              <a:rPr lang="en-GB" sz="1800" i="1" kern="100" dirty="0">
                <a:effectLst/>
                <a:latin typeface="Century Gothic" panose="020B0502020202020204" pitchFamily="34" charset="0"/>
                <a:ea typeface="Aptos" panose="020B0004020202020204" pitchFamily="34" charset="0"/>
                <a:cs typeface="Times New Roman" panose="02020603050405020304" pitchFamily="18" charset="0"/>
              </a:rPr>
              <a:t>Gather together in a quiet space. Place the cross, candle, and hope banner in the centre. Stand in silence.</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Reflect: </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As we come to the end of our pilgrimage, we take a moment to think about the journey we have made—both with our feet and in our hearts.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At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Station 1</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we learned that every person has human dignity and deserves respect.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At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Station 2</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we remembered to care for those most in need, especially those in the poorest communities, just as Jesus did.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At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Station 3</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we discovered that peace begins with small acts of kindness and fairness.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07000"/>
              </a:lnSpc>
              <a:spcAft>
                <a:spcPts val="800"/>
              </a:spcAft>
              <a:buSzPts val="1000"/>
              <a:buFont typeface="Symbol" panose="05050102010706020507" pitchFamily="18" charset="2"/>
              <a:buChar char=""/>
              <a:tabLst>
                <a:tab pos="457200" algn="l"/>
              </a:tabLs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At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Station 4</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we promised to take care of the environment and God’s creation for future generations.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Through these stations, we have seen how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hope, love, and working together</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can bring real change to people’s lives.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189A7F5D-4EDA-ED14-F079-579FC4F018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89477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065A0-ED69-BD9A-C38F-F39B0B3E23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869D6D-0200-8C29-BBED-79F139597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4DB8C8-EDFC-CEA4-F930-F5F81F6D3C47}"/>
              </a:ext>
            </a:extLst>
          </p:cNvPr>
          <p:cNvSpPr>
            <a:spLocks noGrp="1"/>
          </p:cNvSpPr>
          <p:nvPr>
            <p:ph type="body" idx="1"/>
          </p:nvPr>
        </p:nvSpPr>
        <p:spPr/>
        <p:txBody>
          <a:bodyPr/>
          <a:lstStyle/>
          <a:p>
            <a:r>
              <a:rPr lang="en-GB" dirty="0"/>
              <a:t>Have the Bible ready and read this passage.</a:t>
            </a:r>
          </a:p>
          <a:p>
            <a:endParaRPr lang="en-GB" dirty="0"/>
          </a:p>
          <a:p>
            <a:pPr>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Act: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Turn to the person next to you and say: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"You are a light of hope."</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endParaRPr lang="en-GB" sz="1800" b="1" kern="100" dirty="0">
              <a:effectLst/>
              <a:latin typeface="Century Gothic" panose="020B0502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Sending Forth:</a:t>
            </a:r>
            <a:b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b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As we finish our pilgrimage, we are sent out to be </a:t>
            </a: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pilgrims of hope</a:t>
            </a: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in our daily lives. </a:t>
            </a:r>
            <a:endParaRPr lang="en-GB" dirty="0"/>
          </a:p>
        </p:txBody>
      </p:sp>
      <p:sp>
        <p:nvSpPr>
          <p:cNvPr id="4" name="Slide Number Placeholder 3">
            <a:extLst>
              <a:ext uri="{FF2B5EF4-FFF2-40B4-BE49-F238E27FC236}">
                <a16:creationId xmlns:a16="http://schemas.microsoft.com/office/drawing/2014/main" id="{5147BA38-21E7-3597-13EA-B3B954D5A5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32945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BB06E-7C9D-025B-C22D-589B95A78F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129814-3BB0-90CC-E066-076BCE7630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A452B0-7853-72A4-58B1-6798CA9D23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Century Gothic" panose="020B0502020202020204" pitchFamily="34" charset="0"/>
                <a:ea typeface="Aptos" panose="020B0004020202020204" pitchFamily="34" charset="0"/>
                <a:cs typeface="Times New Roman" panose="02020603050405020304" pitchFamily="18" charset="0"/>
              </a:rPr>
              <a:t>Let us say this Jubilee prayer of hope together.</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45EF8796-3DF8-69A3-5C51-4167BD0F4AE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65472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B3B89-4256-DE63-7225-7E06F72ECF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EA37E1-F883-AF75-A189-CF5A012FD7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50998-5467-49A2-F1E3-A9F3A9D484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EFAC34C-6779-78D3-50DD-85EF14E6626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08457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A9979-1A29-30A9-6BD4-D2EA53D69C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51DBB5-FF67-86E7-CB4B-60C65C2F2D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347D8-1CF4-8EE5-0233-789267E19EA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4366340-5BFA-A94F-CD5A-43F9F031FC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41060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775C-3D3C-AEA8-4471-B145E60352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9E2DD2-8A4C-1B59-B313-287676C99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72EB4E-F976-94B7-47BA-2E299630077C}"/>
              </a:ext>
            </a:extLst>
          </p:cNvPr>
          <p:cNvSpPr>
            <a:spLocks noGrp="1"/>
          </p:cNvSpPr>
          <p:nvPr>
            <p:ph type="body" idx="1"/>
          </p:nvPr>
        </p:nvSpPr>
        <p:spPr/>
        <p:txBody>
          <a:bodyPr/>
          <a:lstStyle/>
          <a:p>
            <a:pPr algn="just">
              <a:lnSpc>
                <a:spcPct val="107000"/>
              </a:lnSpc>
              <a:spcAft>
                <a:spcPts val="800"/>
              </a:spcAft>
              <a:buNone/>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Walk and Reflect:</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buNone/>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As you walk away from this pilgrimage, remember that hope is not just a word—it is something we live out through our actions. Let us go and share hope, love, and joy with the world!</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0EA76C8A-D5CF-3673-043B-352CB5C868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0807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B3086-D069-D8CB-AA89-EE709E877A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60BFB7-0CE9-F52A-E35D-9BD23D6872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D915C-0A5F-E7CA-08A3-3C735FDD18D3}"/>
              </a:ext>
            </a:extLst>
          </p:cNvPr>
          <p:cNvSpPr>
            <a:spLocks noGrp="1"/>
          </p:cNvSpPr>
          <p:nvPr>
            <p:ph type="body" idx="1"/>
          </p:nvPr>
        </p:nvSpPr>
        <p:spPr/>
        <p:txBody>
          <a:bodyPr/>
          <a:lstStyle/>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We carry this candle with us as a sign of Jesus’ light, that can give hope in times of darkness.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We carry the cross to remind us that there is always hope even in the most challenging of times, because Jesus has conquered the darkness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kern="100" dirty="0">
                <a:effectLst/>
                <a:latin typeface="Caviat"/>
                <a:ea typeface="Aptos" panose="020B0004020202020204" pitchFamily="34" charset="0"/>
                <a:cs typeface="Times New Roman" panose="02020603050405020304" pitchFamily="18" charset="0"/>
              </a:rPr>
              <a:t>We carry our hope banner/sign to remind us that we are pilgrims of hope, ready to shine our light and help those in most need of hope.</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6ED94EC8-1732-4446-7922-8DC3A78D16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6222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A5ACB-A5B9-D1F0-6617-F84186B4B1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752B3F-1F51-C6B6-E932-B68AD6796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E4F171-139B-ABBA-6E5D-9E650D40122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03775B4-4058-9715-9FD4-B2980D984850}"/>
              </a:ext>
            </a:extLst>
          </p:cNvPr>
          <p:cNvSpPr>
            <a:spLocks noGrp="1"/>
          </p:cNvSpPr>
          <p:nvPr>
            <p:ph type="sldNum" sz="quarter" idx="5"/>
          </p:nvPr>
        </p:nvSpPr>
        <p:spPr/>
        <p:txBody>
          <a:bodyPr/>
          <a:lstStyle/>
          <a:p>
            <a:fld id="{7A176E7C-A6AE-4FD1-AFE5-00287C0352B5}" type="slidenum">
              <a:rPr lang="en-GB" smtClean="0"/>
              <a:t>5</a:t>
            </a:fld>
            <a:endParaRPr lang="en-GB"/>
          </a:p>
        </p:txBody>
      </p:sp>
    </p:spTree>
    <p:extLst>
      <p:ext uri="{BB962C8B-B14F-4D97-AF65-F5344CB8AC3E}">
        <p14:creationId xmlns:p14="http://schemas.microsoft.com/office/powerpoint/2010/main" val="768039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83891-7304-EF69-ABB0-227DDE6C40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D4A072-14AC-B30A-4DE8-972BF5A1E7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1F9B04-A316-103D-30DE-6E007C8E0A18}"/>
              </a:ext>
            </a:extLst>
          </p:cNvPr>
          <p:cNvSpPr>
            <a:spLocks noGrp="1"/>
          </p:cNvSpPr>
          <p:nvPr>
            <p:ph type="body" idx="1"/>
          </p:nvPr>
        </p:nvSpPr>
        <p:spPr/>
        <p:txBody>
          <a:bodyPr/>
          <a:lstStyle/>
          <a:p>
            <a:pPr>
              <a:defRPr/>
            </a:pPr>
            <a:r>
              <a:rPr lang="en-GB" kern="100" dirty="0">
                <a:effectLst/>
                <a:latin typeface="Caviat"/>
                <a:ea typeface="Aptos" panose="020B0004020202020204" pitchFamily="34" charset="0"/>
                <a:cs typeface="Times New Roman" panose="02020603050405020304" pitchFamily="18" charset="0"/>
              </a:rPr>
              <a:t>As you stop at the first station, put the cross and candle down beside the picture of Chirri. Stand in silence</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a:defRPr/>
            </a:pPr>
            <a:r>
              <a:rPr lang="en-GB" b="1" kern="100" dirty="0">
                <a:effectLst/>
                <a:latin typeface="Caviat"/>
                <a:ea typeface="Aptos" panose="020B0004020202020204" pitchFamily="34" charset="0"/>
                <a:cs typeface="Times New Roman" panose="02020603050405020304" pitchFamily="18" charset="0"/>
              </a:rPr>
              <a:t>Catholic Social Teaching Connection: </a:t>
            </a:r>
            <a:r>
              <a:rPr lang="en-GB" kern="100" dirty="0">
                <a:effectLst/>
                <a:latin typeface="Caviat"/>
                <a:ea typeface="Aptos" panose="020B0004020202020204" pitchFamily="34" charset="0"/>
                <a:cs typeface="Times New Roman" panose="02020603050405020304" pitchFamily="18" charset="0"/>
              </a:rPr>
              <a:t>Human dignity is the foundation of all CST. Every person is created in God’s image and should be treated with respect, regardless of their circumstances.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a:extLst>
              <a:ext uri="{FF2B5EF4-FFF2-40B4-BE49-F238E27FC236}">
                <a16:creationId xmlns:a16="http://schemas.microsoft.com/office/drawing/2014/main" id="{F28B676B-D999-9C48-A495-47867523C8ED}"/>
              </a:ext>
            </a:extLst>
          </p:cNvPr>
          <p:cNvSpPr>
            <a:spLocks noGrp="1"/>
          </p:cNvSpPr>
          <p:nvPr>
            <p:ph type="sldNum" sz="quarter" idx="5"/>
          </p:nvPr>
        </p:nvSpPr>
        <p:spPr/>
        <p:txBody>
          <a:bodyPr/>
          <a:lstStyle/>
          <a:p>
            <a:fld id="{7A176E7C-A6AE-4FD1-AFE5-00287C0352B5}" type="slidenum">
              <a:rPr lang="en-GB" smtClean="0"/>
              <a:t>6</a:t>
            </a:fld>
            <a:endParaRPr lang="en-GB"/>
          </a:p>
        </p:txBody>
      </p:sp>
    </p:spTree>
    <p:extLst>
      <p:ext uri="{BB962C8B-B14F-4D97-AF65-F5344CB8AC3E}">
        <p14:creationId xmlns:p14="http://schemas.microsoft.com/office/powerpoint/2010/main" val="214193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21484-A5FA-7E12-198A-66E2C9CDF2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D2F938-F77D-9566-3E1E-3F0CD10377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EDA7F9-6399-997D-DA87-AF225EEEEED1}"/>
              </a:ext>
            </a:extLst>
          </p:cNvPr>
          <p:cNvSpPr>
            <a:spLocks noGrp="1"/>
          </p:cNvSpPr>
          <p:nvPr>
            <p:ph type="body" idx="1"/>
          </p:nvPr>
        </p:nvSpPr>
        <p:spPr/>
        <p:txBody>
          <a:bodyPr/>
          <a:lstStyle/>
          <a:p>
            <a:endParaRPr lang="en-GB" dirty="0">
              <a:latin typeface="Century Gothic" panose="020B0502020202020204" pitchFamily="34" charset="0"/>
            </a:endParaRPr>
          </a:p>
          <a:p>
            <a:r>
              <a:rPr lang="en-GB" dirty="0">
                <a:latin typeface="Century Gothic" panose="020B0502020202020204" pitchFamily="34" charset="0"/>
              </a:rPr>
              <a:t>For further teacher support for embedding CST throughout the school see:</a:t>
            </a:r>
          </a:p>
          <a:p>
            <a:r>
              <a:rPr lang="en-GB" dirty="0">
                <a:latin typeface="Century Gothic" panose="020B0502020202020204" pitchFamily="34" charset="0"/>
                <a:hlinkClick r:id="rId3"/>
              </a:rPr>
              <a:t>https://cafod.org.uk/education/primary-teaching-resources/cst-pack-for-children</a:t>
            </a:r>
            <a:endParaRPr lang="en-GB" dirty="0">
              <a:latin typeface="Century Gothic" panose="020B0502020202020204" pitchFamily="34" charset="0"/>
            </a:endParaRPr>
          </a:p>
          <a:p>
            <a:endParaRPr lang="en-GB" dirty="0"/>
          </a:p>
        </p:txBody>
      </p:sp>
      <p:sp>
        <p:nvSpPr>
          <p:cNvPr id="4" name="Slide Number Placeholder 3">
            <a:extLst>
              <a:ext uri="{FF2B5EF4-FFF2-40B4-BE49-F238E27FC236}">
                <a16:creationId xmlns:a16="http://schemas.microsoft.com/office/drawing/2014/main" id="{01BB6A8F-C9F6-2787-2205-A00391205B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3241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F4170-B643-35EB-24B6-474939B758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8959AB-CBB7-32E6-E40D-D97024FDF4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F2380E-FA1E-846B-BDF3-5BCA60C694B0}"/>
              </a:ext>
            </a:extLst>
          </p:cNvPr>
          <p:cNvSpPr>
            <a:spLocks noGrp="1"/>
          </p:cNvSpPr>
          <p:nvPr>
            <p:ph type="body" idx="1"/>
          </p:nvPr>
        </p:nvSpPr>
        <p:spPr/>
        <p:txBody>
          <a:bodyPr/>
          <a:lstStyle/>
          <a:p>
            <a:r>
              <a:rPr lang="en-GB" sz="1800" b="1" kern="100" dirty="0">
                <a:effectLst/>
                <a:latin typeface="Caviat"/>
                <a:ea typeface="Aptos" panose="020B0004020202020204" pitchFamily="34" charset="0"/>
                <a:cs typeface="Times New Roman" panose="02020603050405020304" pitchFamily="18" charset="0"/>
              </a:rPr>
              <a:t>Story:</a:t>
            </a:r>
            <a:r>
              <a:rPr lang="en-GB" sz="1800" kern="100" dirty="0">
                <a:effectLst/>
                <a:latin typeface="Caviat"/>
                <a:ea typeface="Aptos" panose="020B0004020202020204" pitchFamily="34" charset="0"/>
                <a:cs typeface="Times New Roman" panose="02020603050405020304" pitchFamily="18" charset="0"/>
              </a:rPr>
              <a:t> </a:t>
            </a:r>
            <a:r>
              <a:rPr lang="en-GB" sz="1800" b="1" kern="100" dirty="0">
                <a:effectLst/>
                <a:latin typeface="Caviat"/>
                <a:ea typeface="Aptos" panose="020B0004020202020204" pitchFamily="34" charset="0"/>
                <a:cs typeface="Times New Roman" panose="02020603050405020304" pitchFamily="18" charset="0"/>
              </a:rPr>
              <a:t>The Dignity of Chirri and the Glitter Group</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a:p>
            <a:r>
              <a:rPr lang="en-GB" dirty="0"/>
              <a:t>This is a story about Chirri. Here she is with her mum, Kiera, her dad and her brothers.</a:t>
            </a:r>
          </a:p>
        </p:txBody>
      </p:sp>
      <p:sp>
        <p:nvSpPr>
          <p:cNvPr id="4" name="Slide Number Placeholder 3">
            <a:extLst>
              <a:ext uri="{FF2B5EF4-FFF2-40B4-BE49-F238E27FC236}">
                <a16:creationId xmlns:a16="http://schemas.microsoft.com/office/drawing/2014/main" id="{EC2BED32-5F98-1E8E-B11B-46B40BD39C0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562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DD49A-34E4-F294-02C1-B06AE622C5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DA3C14-8AC3-6DA2-355A-3674D2B3E9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4722E-498B-1053-588E-62129970AC0C}"/>
              </a:ext>
            </a:extLst>
          </p:cNvPr>
          <p:cNvSpPr>
            <a:spLocks noGrp="1"/>
          </p:cNvSpPr>
          <p:nvPr>
            <p:ph type="body" idx="1"/>
          </p:nvPr>
        </p:nvSpPr>
        <p:spPr/>
        <p:txBody>
          <a:bodyPr/>
          <a:lstStyle/>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This is Khera’s village. In this photograph, you can see lots of green, but it hasn’t always been this way.</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kern="100" dirty="0">
                <a:effectLst/>
                <a:latin typeface="Caviat"/>
                <a:ea typeface="Aptos" panose="020B0004020202020204" pitchFamily="34" charset="0"/>
                <a:cs typeface="Times New Roman" panose="02020603050405020304" pitchFamily="18" charset="0"/>
              </a:rPr>
              <a:t>A few years ago, there was very little rain. Without water, crops and animals died, leaving families struggling for food and money. Khera, Chirri’s mother, remembers: “Most of the time, our children went to school on an empty stomach.”</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kern="100" dirty="0">
                <a:effectLst/>
                <a:latin typeface="Caviat"/>
                <a:ea typeface="Aptos" panose="020B0004020202020204" pitchFamily="34" charset="0"/>
                <a:cs typeface="Times New Roman" panose="02020603050405020304" pitchFamily="18" charset="0"/>
              </a:rPr>
              <a:t>Chirri, who is 12 years old, remembers how hard life was. “There was no rain for years,” she says. Every morning, she walked three hours to fetch water. By the time she returned, she was exhausted, hot, and thirsty. Without enough water, her family had little income for food or school supplies.</a:t>
            </a:r>
            <a:endParaRPr lang="en-GB"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a:extLst>
              <a:ext uri="{FF2B5EF4-FFF2-40B4-BE49-F238E27FC236}">
                <a16:creationId xmlns:a16="http://schemas.microsoft.com/office/drawing/2014/main" id="{C0E5B459-0587-9137-A0D7-4A53F0E59F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A176E7C-A6AE-4FD1-AFE5-00287C0352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4229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lef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03249"/>
            <a:ext cx="12188829" cy="5954751"/>
          </a:xfrm>
          <a:prstGeom prst="rect">
            <a:avLst/>
          </a:prstGeom>
        </p:spPr>
      </p:pic>
      <p:sp>
        <p:nvSpPr>
          <p:cNvPr id="8" name="Title 1"/>
          <p:cNvSpPr>
            <a:spLocks noGrp="1"/>
          </p:cNvSpPr>
          <p:nvPr>
            <p:ph type="ctrTitle"/>
          </p:nvPr>
        </p:nvSpPr>
        <p:spPr>
          <a:xfrm>
            <a:off x="485999" y="2116800"/>
            <a:ext cx="5884983" cy="1323439"/>
          </a:xfrm>
        </p:spPr>
        <p:txBody>
          <a:bodyPr wrap="square" anchor="t" anchorCtr="0">
            <a:spAutoFit/>
          </a:bodyPr>
          <a:lstStyle>
            <a:lvl1pPr algn="l">
              <a:lnSpc>
                <a:spcPts val="4800"/>
              </a:lnSpc>
              <a:defRPr sz="4800">
                <a:solidFill>
                  <a:schemeClr val="bg1"/>
                </a:solidFill>
              </a:defRPr>
            </a:lvl1pPr>
          </a:lstStyle>
          <a:p>
            <a:r>
              <a:rPr lang="en-GB"/>
              <a:t>Click to edit Master title style</a:t>
            </a:r>
            <a:endParaRPr lang="en-US"/>
          </a:p>
        </p:txBody>
      </p:sp>
      <p:sp>
        <p:nvSpPr>
          <p:cNvPr id="9" name="Subtitle 2"/>
          <p:cNvSpPr>
            <a:spLocks noGrp="1"/>
          </p:cNvSpPr>
          <p:nvPr>
            <p:ph type="subTitle" idx="1"/>
          </p:nvPr>
        </p:nvSpPr>
        <p:spPr>
          <a:xfrm>
            <a:off x="486000" y="4935600"/>
            <a:ext cx="5608800" cy="400110"/>
          </a:xfrm>
        </p:spPr>
        <p:txBody>
          <a:bodyPr/>
          <a:lstStyle>
            <a:lvl1pPr marL="0" indent="0" algn="l">
              <a:buNone/>
              <a:defRPr sz="2000" b="1"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51183525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on right">
    <p:spTree>
      <p:nvGrpSpPr>
        <p:cNvPr id="1" name=""/>
        <p:cNvGrpSpPr/>
        <p:nvPr/>
      </p:nvGrpSpPr>
      <p:grpSpPr>
        <a:xfrm>
          <a:off x="0" y="0"/>
          <a:ext cx="0" cy="0"/>
          <a:chOff x="0" y="0"/>
          <a:chExt cx="0" cy="0"/>
        </a:xfrm>
      </p:grpSpPr>
      <p:sp>
        <p:nvSpPr>
          <p:cNvPr id="3" name="Title 1"/>
          <p:cNvSpPr>
            <a:spLocks noGrp="1"/>
          </p:cNvSpPr>
          <p:nvPr>
            <p:ph type="title"/>
          </p:nvPr>
        </p:nvSpPr>
        <p:spPr>
          <a:xfrm>
            <a:off x="637200" y="1299600"/>
            <a:ext cx="10890000" cy="810000"/>
          </a:xfrm>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7100888"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3979710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on righ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7100888"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2263748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5406412"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637200"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56352853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on left grey">
    <p:spTree>
      <p:nvGrpSpPr>
        <p:cNvPr id="1" name=""/>
        <p:cNvGrpSpPr/>
        <p:nvPr/>
      </p:nvGrpSpPr>
      <p:grpSpPr>
        <a:xfrm>
          <a:off x="0" y="0"/>
          <a:ext cx="0" cy="0"/>
          <a:chOff x="0" y="0"/>
          <a:chExt cx="0" cy="0"/>
        </a:xfrm>
      </p:grpSpPr>
      <p:sp>
        <p:nvSpPr>
          <p:cNvPr id="5" name="Rectangle 4"/>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5406412" y="2278800"/>
            <a:ext cx="6120788"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2">
            <a:extLst>
              <a:ext uri="{FF2B5EF4-FFF2-40B4-BE49-F238E27FC236}">
                <a16:creationId xmlns:a16="http://schemas.microsoft.com/office/drawing/2014/main" id="{B7E6365E-529D-41D3-8B07-AE13821ED07D}"/>
              </a:ext>
            </a:extLst>
          </p:cNvPr>
          <p:cNvSpPr>
            <a:spLocks noGrp="1"/>
          </p:cNvSpPr>
          <p:nvPr>
            <p:ph type="pic" idx="10"/>
          </p:nvPr>
        </p:nvSpPr>
        <p:spPr>
          <a:xfrm>
            <a:off x="637200" y="2278800"/>
            <a:ext cx="4426312" cy="40791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39296227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image or video grab">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16874453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rge image or video grab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50897883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rge image or video grab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B7E6365E-529D-41D3-8B07-AE13821ED07D}"/>
              </a:ext>
            </a:extLst>
          </p:cNvPr>
          <p:cNvSpPr>
            <a:spLocks noGrp="1" noChangeAspect="1"/>
          </p:cNvSpPr>
          <p:nvPr>
            <p:ph type="pic" idx="10"/>
          </p:nvPr>
        </p:nvSpPr>
        <p:spPr>
          <a:xfrm>
            <a:off x="1580401" y="1321200"/>
            <a:ext cx="8646567" cy="5108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Tree>
    <p:extLst>
      <p:ext uri="{BB962C8B-B14F-4D97-AF65-F5344CB8AC3E}">
        <p14:creationId xmlns:p14="http://schemas.microsoft.com/office/powerpoint/2010/main" val="9799810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lvl1pPr>
          </a:lstStyle>
          <a:p>
            <a:r>
              <a:rPr lang="en-US"/>
              <a:t>Click to edit Master title style</a:t>
            </a:r>
            <a:endParaRPr lang="en-GB"/>
          </a:p>
        </p:txBody>
      </p:sp>
      <p:sp>
        <p:nvSpPr>
          <p:cNvPr id="3" name="TextBox 2"/>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rgbClr val="112643"/>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rgbClr val="112643"/>
                </a:solidFill>
                <a:latin typeface="+mn-lt"/>
                <a:ea typeface="+mn-ea"/>
                <a:cs typeface="+mn-cs"/>
              </a:rPr>
            </a:br>
            <a:r>
              <a:rPr lang="en-GB" sz="1300" b="0" i="0" u="none" strike="noStrike" kern="1200" baseline="30000">
                <a:solidFill>
                  <a:srgbClr val="112643"/>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245508748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slide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lvl1pPr>
          </a:lstStyle>
          <a:p>
            <a:r>
              <a:rPr lang="en-US"/>
              <a:t>Click to edit Master title style</a:t>
            </a:r>
            <a:endParaRPr lang="en-GB"/>
          </a:p>
        </p:txBody>
      </p:sp>
      <p:sp>
        <p:nvSpPr>
          <p:cNvPr id="6" name="TextBox 5"/>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rgbClr val="112643"/>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rgbClr val="112643"/>
                </a:solidFill>
                <a:latin typeface="+mn-lt"/>
                <a:ea typeface="+mn-ea"/>
                <a:cs typeface="+mn-cs"/>
              </a:rPr>
            </a:br>
            <a:r>
              <a:rPr lang="en-GB" sz="1300" b="0" i="0" u="none" strike="noStrike" kern="1200" baseline="30000">
                <a:solidFill>
                  <a:srgbClr val="112643"/>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4246427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slide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05E36402-BA29-4830-8DA5-DACDD67A1BE6}"/>
              </a:ext>
            </a:extLst>
          </p:cNvPr>
          <p:cNvSpPr>
            <a:spLocks noGrp="1"/>
          </p:cNvSpPr>
          <p:nvPr>
            <p:ph type="title"/>
          </p:nvPr>
        </p:nvSpPr>
        <p:spPr>
          <a:xfrm>
            <a:off x="831850" y="3362400"/>
            <a:ext cx="10515600" cy="707886"/>
          </a:xfrm>
        </p:spPr>
        <p:txBody>
          <a:bodyPr anchor="t" anchorCtr="0"/>
          <a:lstStyle>
            <a:lvl1pPr algn="ctr">
              <a:lnSpc>
                <a:spcPts val="4800"/>
              </a:lnSpc>
              <a:defRPr sz="4800">
                <a:solidFill>
                  <a:schemeClr val="bg1"/>
                </a:solidFill>
              </a:defRPr>
            </a:lvl1pPr>
          </a:lstStyle>
          <a:p>
            <a:r>
              <a:rPr lang="en-US"/>
              <a:t>Click to edit Master title style</a:t>
            </a:r>
            <a:endParaRPr lang="en-GB"/>
          </a:p>
        </p:txBody>
      </p:sp>
      <p:sp>
        <p:nvSpPr>
          <p:cNvPr id="6" name="TextBox 5"/>
          <p:cNvSpPr txBox="1"/>
          <p:nvPr userDrawn="1"/>
        </p:nvSpPr>
        <p:spPr>
          <a:xfrm>
            <a:off x="248478" y="6350000"/>
            <a:ext cx="11694602" cy="35907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300" b="0" i="0" u="none" strike="noStrike" kern="1200" baseline="30000">
                <a:solidFill>
                  <a:schemeClr val="bg1"/>
                </a:solidFill>
                <a:latin typeface="+mn-lt"/>
                <a:ea typeface="+mn-ea"/>
                <a:cs typeface="+mn-cs"/>
              </a:rPr>
              <a:t>The Catholic Agency for Overseas Development (CAFOD) is the official aid agency of the Catholic Church in England and Wales and part of Caritas International.  </a:t>
            </a:r>
            <a:br>
              <a:rPr lang="en-GB" sz="1300" b="0" i="0" u="none" strike="noStrike" kern="1200" baseline="30000">
                <a:solidFill>
                  <a:schemeClr val="bg1"/>
                </a:solidFill>
                <a:latin typeface="+mn-lt"/>
                <a:ea typeface="+mn-ea"/>
                <a:cs typeface="+mn-cs"/>
              </a:rPr>
            </a:br>
            <a:r>
              <a:rPr lang="en-GB" sz="1300" b="0" i="0" u="none" strike="noStrike" kern="1200" baseline="30000">
                <a:solidFill>
                  <a:schemeClr val="bg1"/>
                </a:solidFill>
                <a:latin typeface="+mn-lt"/>
                <a:ea typeface="+mn-ea"/>
                <a:cs typeface="+mn-cs"/>
              </a:rPr>
              <a:t>Registered charity number 1160384. Company limited by guarantee registered in England and Wales number 09387398.</a:t>
            </a:r>
          </a:p>
        </p:txBody>
      </p:sp>
    </p:spTree>
    <p:extLst>
      <p:ext uri="{BB962C8B-B14F-4D97-AF65-F5344CB8AC3E}">
        <p14:creationId xmlns:p14="http://schemas.microsoft.com/office/powerpoint/2010/main" val="2576718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03249"/>
            <a:ext cx="12188829" cy="5954751"/>
          </a:xfrm>
          <a:prstGeom prst="rect">
            <a:avLst/>
          </a:prstGeom>
        </p:spPr>
      </p:pic>
      <p:sp>
        <p:nvSpPr>
          <p:cNvPr id="4" name="Title 1"/>
          <p:cNvSpPr>
            <a:spLocks noGrp="1"/>
          </p:cNvSpPr>
          <p:nvPr>
            <p:ph type="title"/>
          </p:nvPr>
        </p:nvSpPr>
        <p:spPr>
          <a:xfrm>
            <a:off x="6094800" y="2116800"/>
            <a:ext cx="5608800" cy="1323439"/>
          </a:xfrm>
        </p:spPr>
        <p:txBody>
          <a:bodyPr/>
          <a:lstStyle>
            <a:lvl1pPr>
              <a:lnSpc>
                <a:spcPts val="4800"/>
              </a:lnSpc>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6094800" y="4935600"/>
            <a:ext cx="5608800" cy="400110"/>
          </a:xfrm>
        </p:spPr>
        <p:txBody>
          <a:bodyPr/>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33109743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5AF46-C57D-4982-BFAE-3CE62740AED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046089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5572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Photo cover or section slide text lef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68060"/>
            <a:ext cx="12192000" cy="5589939"/>
          </a:xfrm>
          <a:prstGeom prst="rect">
            <a:avLst/>
          </a:prstGeom>
        </p:spPr>
      </p:pic>
      <p:sp>
        <p:nvSpPr>
          <p:cNvPr id="2" name="Title 1"/>
          <p:cNvSpPr>
            <a:spLocks noGrp="1"/>
          </p:cNvSpPr>
          <p:nvPr>
            <p:ph type="ctrTitle"/>
          </p:nvPr>
        </p:nvSpPr>
        <p:spPr>
          <a:xfrm>
            <a:off x="486000" y="2116800"/>
            <a:ext cx="5934678" cy="1323439"/>
          </a:xfrm>
        </p:spPr>
        <p:txBody>
          <a:bodyPr wrap="square" anchor="t" anchorCtr="0">
            <a:spAutoFit/>
          </a:bodyPr>
          <a:lstStyle>
            <a:lvl1pPr algn="l">
              <a:defRPr sz="4800">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486000" y="4935600"/>
            <a:ext cx="56088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499066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cover or section slide text r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68060"/>
            <a:ext cx="12192000" cy="5589939"/>
          </a:xfrm>
          <a:prstGeom prst="rect">
            <a:avLst/>
          </a:prstGeom>
        </p:spPr>
      </p:pic>
      <p:sp>
        <p:nvSpPr>
          <p:cNvPr id="2" name="Title 1"/>
          <p:cNvSpPr>
            <a:spLocks noGrp="1"/>
          </p:cNvSpPr>
          <p:nvPr>
            <p:ph type="title"/>
          </p:nvPr>
        </p:nvSpPr>
        <p:spPr>
          <a:xfrm>
            <a:off x="6094800" y="2116800"/>
            <a:ext cx="5608800" cy="1323439"/>
          </a:xfrm>
        </p:spPr>
        <p:txBody>
          <a:bodyPr/>
          <a:lstStyle>
            <a:lvl1pPr>
              <a:defRPr>
                <a:solidFill>
                  <a:schemeClr val="bg1"/>
                </a:solidFill>
              </a:defRPr>
            </a:lvl1pPr>
          </a:lstStyle>
          <a:p>
            <a:r>
              <a:rPr lang="en-GB"/>
              <a:t>Click to edit Master title style</a:t>
            </a:r>
            <a:endParaRPr lang="en-US"/>
          </a:p>
        </p:txBody>
      </p:sp>
      <p:sp>
        <p:nvSpPr>
          <p:cNvPr id="3" name="Subtitle 2"/>
          <p:cNvSpPr>
            <a:spLocks noGrp="1"/>
          </p:cNvSpPr>
          <p:nvPr>
            <p:ph type="subTitle" idx="1"/>
          </p:nvPr>
        </p:nvSpPr>
        <p:spPr>
          <a:xfrm>
            <a:off x="6094800" y="4935600"/>
            <a:ext cx="56088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5599090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rgbClr val="11264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5470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rgbClr val="112643"/>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rgbClr val="11264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4936309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1271588"/>
            <a:ext cx="12192000" cy="5586412"/>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10769245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6E84E-E248-4528-BBAA-120DF610877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840303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or section slide plain">
    <p:spTree>
      <p:nvGrpSpPr>
        <p:cNvPr id="1" name=""/>
        <p:cNvGrpSpPr/>
        <p:nvPr/>
      </p:nvGrpSpPr>
      <p:grpSpPr>
        <a:xfrm>
          <a:off x="0" y="0"/>
          <a:ext cx="0" cy="0"/>
          <a:chOff x="0" y="0"/>
          <a:chExt cx="0" cy="0"/>
        </a:xfrm>
      </p:grpSpPr>
      <p:sp>
        <p:nvSpPr>
          <p:cNvPr id="3"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rgbClr val="112643"/>
                </a:solidFill>
              </a:defRPr>
            </a:lvl1pPr>
          </a:lstStyle>
          <a:p>
            <a:r>
              <a:rPr lang="en-GB"/>
              <a:t>Click to edit Master title style</a:t>
            </a:r>
            <a:endParaRPr lang="en-US"/>
          </a:p>
        </p:txBody>
      </p:sp>
      <p:sp>
        <p:nvSpPr>
          <p:cNvPr id="4" name="Subtitle 2"/>
          <p:cNvSpPr>
            <a:spLocks noGrp="1"/>
          </p:cNvSpPr>
          <p:nvPr>
            <p:ph type="subTitle" idx="1"/>
          </p:nvPr>
        </p:nvSpPr>
        <p:spPr>
          <a:xfrm>
            <a:off x="2919600" y="4521600"/>
            <a:ext cx="6321600" cy="400110"/>
          </a:xfrm>
        </p:spPr>
        <p:txBody>
          <a:bodyPr/>
          <a:lstStyle>
            <a:lvl1pPr marL="0" indent="0" algn="l">
              <a:buNone/>
              <a:defRPr sz="2000" b="1" i="0">
                <a:solidFill>
                  <a:srgbClr val="112643"/>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81199369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or section slide green">
    <p:spTree>
      <p:nvGrpSpPr>
        <p:cNvPr id="1" name=""/>
        <p:cNvGrpSpPr/>
        <p:nvPr/>
      </p:nvGrpSpPr>
      <p:grpSpPr>
        <a:xfrm>
          <a:off x="0" y="0"/>
          <a:ext cx="0" cy="0"/>
          <a:chOff x="0" y="0"/>
          <a:chExt cx="0" cy="0"/>
        </a:xfrm>
      </p:grpSpPr>
      <p:sp>
        <p:nvSpPr>
          <p:cNvPr id="5" name="Rectangle 4"/>
          <p:cNvSpPr/>
          <p:nvPr userDrawn="1"/>
        </p:nvSpPr>
        <p:spPr>
          <a:xfrm>
            <a:off x="0" y="885825"/>
            <a:ext cx="12192000" cy="5972175"/>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rgbClr val="112643"/>
                </a:solidFill>
              </a:defRPr>
            </a:lvl1pPr>
          </a:lstStyle>
          <a:p>
            <a:r>
              <a:rPr lang="en-GB"/>
              <a:t>Click to edit Master title style</a:t>
            </a:r>
            <a:endParaRPr lang="en-US"/>
          </a:p>
        </p:txBody>
      </p:sp>
      <p:sp>
        <p:nvSpPr>
          <p:cNvPr id="4" name="Subtitle 2"/>
          <p:cNvSpPr>
            <a:spLocks noGrp="1"/>
          </p:cNvSpPr>
          <p:nvPr>
            <p:ph type="subTitle" idx="1"/>
          </p:nvPr>
        </p:nvSpPr>
        <p:spPr>
          <a:xfrm>
            <a:off x="2919600" y="4521600"/>
            <a:ext cx="6321600" cy="400110"/>
          </a:xfrm>
        </p:spPr>
        <p:txBody>
          <a:bodyPr/>
          <a:lstStyle>
            <a:lvl1pPr marL="0" indent="0" algn="l">
              <a:buNone/>
              <a:defRPr sz="2000" b="1" i="0">
                <a:solidFill>
                  <a:srgbClr val="112643"/>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60139460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or section slide dark blue">
    <p:spTree>
      <p:nvGrpSpPr>
        <p:cNvPr id="1" name=""/>
        <p:cNvGrpSpPr/>
        <p:nvPr/>
      </p:nvGrpSpPr>
      <p:grpSpPr>
        <a:xfrm>
          <a:off x="0" y="0"/>
          <a:ext cx="0" cy="0"/>
          <a:chOff x="0" y="0"/>
          <a:chExt cx="0" cy="0"/>
        </a:xfrm>
      </p:grpSpPr>
      <p:sp>
        <p:nvSpPr>
          <p:cNvPr id="3" name="Rectangle 2"/>
          <p:cNvSpPr/>
          <p:nvPr userDrawn="1"/>
        </p:nvSpPr>
        <p:spPr>
          <a:xfrm>
            <a:off x="0" y="885825"/>
            <a:ext cx="12192000" cy="5972175"/>
          </a:xfrm>
          <a:prstGeom prst="rect">
            <a:avLst/>
          </a:prstGeom>
          <a:solidFill>
            <a:srgbClr val="112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ctrTitle"/>
          </p:nvPr>
        </p:nvSpPr>
        <p:spPr>
          <a:xfrm>
            <a:off x="2919600" y="2296800"/>
            <a:ext cx="6321600" cy="1323439"/>
          </a:xfrm>
        </p:spPr>
        <p:txBody>
          <a:bodyPr anchor="t" anchorCtr="0">
            <a:spAutoFit/>
          </a:bodyPr>
          <a:lstStyle>
            <a:lvl1pPr algn="l">
              <a:lnSpc>
                <a:spcPts val="4800"/>
              </a:lnSpc>
              <a:defRPr sz="4800">
                <a:solidFill>
                  <a:schemeClr val="bg1"/>
                </a:solidFill>
              </a:defRPr>
            </a:lvl1pPr>
          </a:lstStyle>
          <a:p>
            <a:r>
              <a:rPr lang="en-GB"/>
              <a:t>Click to edit Master title style</a:t>
            </a:r>
            <a:endParaRPr lang="en-US"/>
          </a:p>
        </p:txBody>
      </p:sp>
      <p:sp>
        <p:nvSpPr>
          <p:cNvPr id="5" name="Subtitle 2"/>
          <p:cNvSpPr>
            <a:spLocks noGrp="1"/>
          </p:cNvSpPr>
          <p:nvPr>
            <p:ph type="subTitle" idx="1"/>
          </p:nvPr>
        </p:nvSpPr>
        <p:spPr>
          <a:xfrm>
            <a:off x="2919600" y="4521600"/>
            <a:ext cx="6321600" cy="400110"/>
          </a:xfrm>
        </p:spPr>
        <p:txBody>
          <a:bodyPr/>
          <a:lstStyle>
            <a:lvl1pPr marL="0" indent="0" algn="l">
              <a:buNone/>
              <a:defRPr sz="2000" b="1"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32791253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Standar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6E84E-E248-4528-BBAA-120DF610877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44847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conten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5"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108900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527950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0"/>
          </p:nvPr>
        </p:nvSpPr>
        <p:spPr>
          <a:xfrm>
            <a:off x="61704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812692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s text grey">
    <p:spTree>
      <p:nvGrpSpPr>
        <p:cNvPr id="1" name=""/>
        <p:cNvGrpSpPr/>
        <p:nvPr/>
      </p:nvGrpSpPr>
      <p:grpSpPr>
        <a:xfrm>
          <a:off x="0" y="0"/>
          <a:ext cx="0" cy="0"/>
          <a:chOff x="0" y="0"/>
          <a:chExt cx="0" cy="0"/>
        </a:xfrm>
      </p:grpSpPr>
      <p:sp>
        <p:nvSpPr>
          <p:cNvPr id="3" name="Rectangle 2"/>
          <p:cNvSpPr/>
          <p:nvPr userDrawn="1"/>
        </p:nvSpPr>
        <p:spPr>
          <a:xfrm>
            <a:off x="0" y="948968"/>
            <a:ext cx="12192000" cy="5909032"/>
          </a:xfrm>
          <a:prstGeom prst="rect">
            <a:avLst/>
          </a:prstGeom>
          <a:solidFill>
            <a:srgbClr val="11264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GB"/>
              <a:t>Click to edit Master title style</a:t>
            </a:r>
            <a:endParaRPr lang="en-US"/>
          </a:p>
        </p:txBody>
      </p:sp>
      <p:sp>
        <p:nvSpPr>
          <p:cNvPr id="4" name="Content Placeholder 2">
            <a:extLst>
              <a:ext uri="{FF2B5EF4-FFF2-40B4-BE49-F238E27FC236}">
                <a16:creationId xmlns:a16="http://schemas.microsoft.com/office/drawing/2014/main" id="{F5719C18-ACC8-489E-9F78-7161B1A03AF2}"/>
              </a:ext>
            </a:extLst>
          </p:cNvPr>
          <p:cNvSpPr>
            <a:spLocks noGrp="1"/>
          </p:cNvSpPr>
          <p:nvPr>
            <p:ph idx="1"/>
          </p:nvPr>
        </p:nvSpPr>
        <p:spPr>
          <a:xfrm>
            <a:off x="6372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F5719C18-ACC8-489E-9F78-7161B1A03AF2}"/>
              </a:ext>
            </a:extLst>
          </p:cNvPr>
          <p:cNvSpPr>
            <a:spLocks noGrp="1"/>
          </p:cNvSpPr>
          <p:nvPr>
            <p:ph idx="10"/>
          </p:nvPr>
        </p:nvSpPr>
        <p:spPr>
          <a:xfrm>
            <a:off x="6170400" y="2278800"/>
            <a:ext cx="5295600" cy="224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30912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24.xml"/><Relationship Id="rId7"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A6B0B3-DE56-41B8-BF63-E55B60D3E6AF}"/>
              </a:ext>
            </a:extLst>
          </p:cNvPr>
          <p:cNvSpPr>
            <a:spLocks noGrp="1"/>
          </p:cNvSpPr>
          <p:nvPr>
            <p:ph type="title"/>
          </p:nvPr>
        </p:nvSpPr>
        <p:spPr>
          <a:xfrm>
            <a:off x="637200" y="1299600"/>
            <a:ext cx="10890000" cy="451406"/>
          </a:xfrm>
          <a:prstGeom prst="rect">
            <a:avLst/>
          </a:prstGeom>
        </p:spPr>
        <p:txBody>
          <a:bodyPr vert="horz" lIns="91440" tIns="45720" rIns="91440" bIns="45720" rtlCol="0" anchor="t" anchorCtr="0">
            <a:sp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5D7B7D7-9F2A-45E8-B552-FAE2315F9032}"/>
              </a:ext>
            </a:extLst>
          </p:cNvPr>
          <p:cNvSpPr>
            <a:spLocks noGrp="1"/>
          </p:cNvSpPr>
          <p:nvPr>
            <p:ph type="body" idx="1"/>
          </p:nvPr>
        </p:nvSpPr>
        <p:spPr>
          <a:xfrm>
            <a:off x="637200" y="2278800"/>
            <a:ext cx="10890000" cy="2246400"/>
          </a:xfrm>
          <a:prstGeom prst="rect">
            <a:avLst/>
          </a:prstGeom>
        </p:spPr>
        <p:txBody>
          <a:bodyPr vert="horz" lIns="91440" tIns="45720" rIns="91440" bIns="4572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325555" y="329271"/>
            <a:ext cx="2707578" cy="273330"/>
          </a:xfrm>
          <a:prstGeom prst="rect">
            <a:avLst/>
          </a:prstGeom>
        </p:spPr>
      </p:pic>
      <p:sp>
        <p:nvSpPr>
          <p:cNvPr id="10" name="Rectangle 9"/>
          <p:cNvSpPr/>
          <p:nvPr userDrawn="1"/>
        </p:nvSpPr>
        <p:spPr>
          <a:xfrm>
            <a:off x="0" y="903249"/>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5340850"/>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5" r:id="rId3"/>
    <p:sldLayoutId id="2147483666" r:id="rId4"/>
    <p:sldLayoutId id="2147483667" r:id="rId5"/>
    <p:sldLayoutId id="2147483650"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51" r:id="rId17"/>
    <p:sldLayoutId id="2147483678" r:id="rId18"/>
    <p:sldLayoutId id="2147483679" r:id="rId19"/>
    <p:sldLayoutId id="2147483654" r:id="rId20"/>
    <p:sldLayoutId id="2147483655" r:id="rId21"/>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l" defTabSz="914400" rtl="0" eaLnBrk="1" latinLnBrk="0" hangingPunct="1">
        <a:lnSpc>
          <a:spcPts val="2800"/>
        </a:lnSpc>
        <a:spcBef>
          <a:spcPct val="0"/>
        </a:spcBef>
        <a:buNone/>
        <a:defRPr sz="2800" b="1" i="0" kern="1200">
          <a:solidFill>
            <a:srgbClr val="112643"/>
          </a:solidFill>
          <a:latin typeface="Arial Black" charset="0"/>
          <a:ea typeface="Arial Black" charset="0"/>
          <a:cs typeface="Arial Black" charset="0"/>
        </a:defRPr>
      </a:lvl1pPr>
    </p:titleStyle>
    <p:bodyStyle>
      <a:lvl1pPr marL="2286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1pPr>
      <a:lvl2pPr marL="762000" indent="-304800" algn="l" defTabSz="914400" rtl="0" eaLnBrk="1" latinLnBrk="0" hangingPunct="1">
        <a:lnSpc>
          <a:spcPct val="100000"/>
        </a:lnSpc>
        <a:spcBef>
          <a:spcPts val="100"/>
        </a:spcBef>
        <a:spcAft>
          <a:spcPts val="1100"/>
        </a:spcAft>
        <a:buClr>
          <a:srgbClr val="A5C400"/>
        </a:buClr>
        <a:buSzPct val="120000"/>
        <a:buFont typeface="Wingdings" charset="2"/>
        <a:buChar char="ü"/>
        <a:tabLst/>
        <a:defRPr sz="2000" kern="1200">
          <a:solidFill>
            <a:srgbClr val="112643"/>
          </a:solidFill>
          <a:latin typeface="+mn-lt"/>
          <a:ea typeface="+mn-ea"/>
          <a:cs typeface="+mn-cs"/>
        </a:defRPr>
      </a:lvl2pPr>
      <a:lvl3pPr marL="11430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3pPr>
      <a:lvl4pPr marL="16002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4pPr>
      <a:lvl5pPr marL="2057400" indent="-228600" algn="l" defTabSz="914400" rtl="0" eaLnBrk="1" latinLnBrk="0" hangingPunct="1">
        <a:lnSpc>
          <a:spcPct val="100000"/>
        </a:lnSpc>
        <a:spcBef>
          <a:spcPts val="100"/>
        </a:spcBef>
        <a:spcAft>
          <a:spcPts val="1100"/>
        </a:spcAft>
        <a:buClr>
          <a:srgbClr val="A5C400"/>
        </a:buClr>
        <a:buSzPct val="120000"/>
        <a:buFont typeface="Arial" panose="020B0604020202020204" pitchFamily="34" charset="0"/>
        <a:buChar char="•"/>
        <a:defRPr sz="2000" kern="1200">
          <a:solidFill>
            <a:srgbClr val="11264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49618" y="353334"/>
            <a:ext cx="5796237" cy="585130"/>
          </a:xfrm>
          <a:prstGeom prst="rect">
            <a:avLst/>
          </a:prstGeom>
        </p:spPr>
      </p:pic>
      <p:sp>
        <p:nvSpPr>
          <p:cNvPr id="2" name="Title Placeholder 1"/>
          <p:cNvSpPr>
            <a:spLocks noGrp="1"/>
          </p:cNvSpPr>
          <p:nvPr>
            <p:ph type="title"/>
          </p:nvPr>
        </p:nvSpPr>
        <p:spPr>
          <a:xfrm>
            <a:off x="486000" y="2116800"/>
            <a:ext cx="5894922" cy="1323439"/>
          </a:xfrm>
          <a:prstGeom prst="rect">
            <a:avLst/>
          </a:prstGeom>
        </p:spPr>
        <p:txBody>
          <a:bodyPr vert="horz" wrap="square" lIns="91440" tIns="45720" rIns="91440" bIns="45720" rtlCol="0" anchor="t" anchorCtr="0">
            <a:spAutoFit/>
          </a:bodyPr>
          <a:lstStyle/>
          <a:p>
            <a:r>
              <a:rPr lang="en-GB"/>
              <a:t>Click to edit Master title style</a:t>
            </a:r>
            <a:endParaRPr lang="en-US"/>
          </a:p>
        </p:txBody>
      </p:sp>
      <p:sp>
        <p:nvSpPr>
          <p:cNvPr id="3" name="Text Placeholder 2"/>
          <p:cNvSpPr>
            <a:spLocks noGrp="1"/>
          </p:cNvSpPr>
          <p:nvPr>
            <p:ph type="body" idx="1"/>
          </p:nvPr>
        </p:nvSpPr>
        <p:spPr>
          <a:xfrm>
            <a:off x="486000" y="4935600"/>
            <a:ext cx="5608800" cy="400110"/>
          </a:xfrm>
          <a:prstGeom prst="rect">
            <a:avLst/>
          </a:prstGeom>
        </p:spPr>
        <p:txBody>
          <a:bodyPr vert="horz" lIns="91440" tIns="45720" rIns="91440" bIns="45720" rtlCol="0">
            <a:spAutoFit/>
          </a:bodyPr>
          <a:lstStyle/>
          <a:p>
            <a:pPr lvl="0"/>
            <a:r>
              <a:rPr lang="en-GB"/>
              <a:t>Click to edit Master text styles</a:t>
            </a:r>
          </a:p>
        </p:txBody>
      </p:sp>
      <p:sp>
        <p:nvSpPr>
          <p:cNvPr id="20" name="Rectangle 19"/>
          <p:cNvSpPr/>
          <p:nvPr userDrawn="1"/>
        </p:nvSpPr>
        <p:spPr>
          <a:xfrm>
            <a:off x="0" y="1274727"/>
            <a:ext cx="12192000" cy="45719"/>
          </a:xfrm>
          <a:prstGeom prst="rect">
            <a:avLst/>
          </a:prstGeom>
          <a:solidFill>
            <a:srgbClr val="A5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187865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92" r:id="rId6"/>
  </p:sldLayoutIdLst>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xStyles>
    <p:titleStyle>
      <a:lvl1pPr algn="l" defTabSz="914400" rtl="0" eaLnBrk="1" latinLnBrk="0" hangingPunct="1">
        <a:lnSpc>
          <a:spcPts val="4800"/>
        </a:lnSpc>
        <a:spcBef>
          <a:spcPct val="0"/>
        </a:spcBef>
        <a:buNone/>
        <a:defRPr sz="4800" b="1" i="0" kern="1200">
          <a:solidFill>
            <a:srgbClr val="112643"/>
          </a:solidFill>
          <a:latin typeface="Arial Black" charset="0"/>
          <a:ea typeface="Arial Black" charset="0"/>
          <a:cs typeface="Arial Black" charset="0"/>
        </a:defRPr>
      </a:lvl1pPr>
    </p:titleStyle>
    <p:bodyStyle>
      <a:lvl1pPr marL="0" indent="0" algn="l" defTabSz="914400" rtl="0" eaLnBrk="1" latinLnBrk="0" hangingPunct="1">
        <a:lnSpc>
          <a:spcPct val="100000"/>
        </a:lnSpc>
        <a:spcBef>
          <a:spcPts val="0"/>
        </a:spcBef>
        <a:buFont typeface="Arial"/>
        <a:buNone/>
        <a:defRPr sz="2000" b="1" i="0" kern="1200">
          <a:solidFill>
            <a:srgbClr val="112643"/>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7.xml"/><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7.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7.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5.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7.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905B5-3D3C-1CAB-D68D-47B2C97A556B}"/>
            </a:ext>
          </a:extLst>
        </p:cNvPr>
        <p:cNvGrpSpPr/>
        <p:nvPr/>
      </p:nvGrpSpPr>
      <p:grpSpPr>
        <a:xfrm>
          <a:off x="0" y="0"/>
          <a:ext cx="0" cy="0"/>
          <a:chOff x="0" y="0"/>
          <a:chExt cx="0" cy="0"/>
        </a:xfrm>
      </p:grpSpPr>
      <p:pic>
        <p:nvPicPr>
          <p:cNvPr id="3" name="Picture 4" descr="Jubilee 2025 – Pilgrims of Hope – Archdiocese of Philadelphia">
            <a:extLst>
              <a:ext uri="{FF2B5EF4-FFF2-40B4-BE49-F238E27FC236}">
                <a16:creationId xmlns:a16="http://schemas.microsoft.com/office/drawing/2014/main" id="{106A7B69-FB89-512F-E7CA-80EBCE2219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2FE79B2-56AE-B4F1-8AC8-1032C953E205}"/>
              </a:ext>
            </a:extLst>
          </p:cNvPr>
          <p:cNvSpPr txBox="1"/>
          <p:nvPr/>
        </p:nvSpPr>
        <p:spPr>
          <a:xfrm>
            <a:off x="1632858" y="3200400"/>
            <a:ext cx="9568542" cy="14255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3360"/>
              </a:lnSpc>
            </a:pPr>
            <a:r>
              <a:rPr lang="en-GB" sz="10000" b="1" dirty="0">
                <a:solidFill>
                  <a:srgbClr val="FFFFFF"/>
                </a:solidFill>
                <a:cs typeface="Segoe UI"/>
              </a:rPr>
              <a:t>HOPE</a:t>
            </a:r>
            <a:r>
              <a:rPr lang="en-GB" sz="4800" b="1" dirty="0">
                <a:solidFill>
                  <a:srgbClr val="FFFFFF"/>
                </a:solidFill>
                <a:cs typeface="Segoe UI"/>
              </a:rPr>
              <a:t> </a:t>
            </a:r>
            <a:r>
              <a:rPr lang="en-US" sz="4800" dirty="0">
                <a:cs typeface="Segoe UI"/>
              </a:rPr>
              <a:t>​</a:t>
            </a:r>
          </a:p>
          <a:p>
            <a:pPr>
              <a:lnSpc>
                <a:spcPts val="3360"/>
              </a:lnSpc>
            </a:pPr>
            <a:r>
              <a:rPr lang="en-GB" sz="4800" dirty="0">
                <a:cs typeface="Segoe UI"/>
              </a:rPr>
              <a:t>​</a:t>
            </a:r>
          </a:p>
          <a:p>
            <a:pPr>
              <a:lnSpc>
                <a:spcPts val="3360"/>
              </a:lnSpc>
            </a:pPr>
            <a:r>
              <a:rPr lang="en-GB" sz="4800" b="1" dirty="0">
                <a:solidFill>
                  <a:srgbClr val="FFFFFF"/>
                </a:solidFill>
                <a:cs typeface="Segoe UI"/>
              </a:rPr>
              <a:t>Pilgrimage for primary schools</a:t>
            </a:r>
          </a:p>
        </p:txBody>
      </p:sp>
    </p:spTree>
    <p:extLst>
      <p:ext uri="{BB962C8B-B14F-4D97-AF65-F5344CB8AC3E}">
        <p14:creationId xmlns:p14="http://schemas.microsoft.com/office/powerpoint/2010/main" val="152168691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71CDC-1AE3-9969-0BF4-29AE675F68AA}"/>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C53147CC-4975-6C15-6F61-260CAC41FE84}"/>
              </a:ext>
            </a:extLst>
          </p:cNvPr>
          <p:cNvPicPr>
            <a:picLocks noChangeAspect="1"/>
          </p:cNvPicPr>
          <p:nvPr/>
        </p:nvPicPr>
        <p:blipFill>
          <a:blip r:embed="rId3"/>
          <a:stretch>
            <a:fillRect/>
          </a:stretch>
        </p:blipFill>
        <p:spPr>
          <a:xfrm>
            <a:off x="0" y="1330113"/>
            <a:ext cx="9900692" cy="5527887"/>
          </a:xfrm>
          <a:prstGeom prst="rect">
            <a:avLst/>
          </a:prstGeom>
        </p:spPr>
      </p:pic>
      <p:sp>
        <p:nvSpPr>
          <p:cNvPr id="2" name="TextBox 1">
            <a:extLst>
              <a:ext uri="{FF2B5EF4-FFF2-40B4-BE49-F238E27FC236}">
                <a16:creationId xmlns:a16="http://schemas.microsoft.com/office/drawing/2014/main" id="{A2F82B05-6BC5-E581-C3B1-7D9BD880BB87}"/>
              </a:ext>
            </a:extLst>
          </p:cNvPr>
          <p:cNvSpPr txBox="1"/>
          <p:nvPr/>
        </p:nvSpPr>
        <p:spPr>
          <a:xfrm>
            <a:off x="7904480" y="1474668"/>
            <a:ext cx="4023360" cy="5262979"/>
          </a:xfrm>
          <a:prstGeom prst="rect">
            <a:avLst/>
          </a:prstGeom>
          <a:solidFill>
            <a:schemeClr val="bg1"/>
          </a:solidFill>
        </p:spPr>
        <p:txBody>
          <a:bodyPr wrap="square" rtlCol="0">
            <a:spAutoFit/>
          </a:bodyPr>
          <a:lstStyle/>
          <a:p>
            <a:r>
              <a:rPr lang="en-GB" sz="4800" dirty="0">
                <a:latin typeface="Century Gothic" panose="020B0502020202020204" pitchFamily="34" charset="0"/>
              </a:rPr>
              <a:t>Chirri’s</a:t>
            </a:r>
            <a:br>
              <a:rPr lang="en-GB" sz="4800" dirty="0">
                <a:latin typeface="Century Gothic" panose="020B0502020202020204" pitchFamily="34" charset="0"/>
              </a:rPr>
            </a:br>
            <a:r>
              <a:rPr lang="en-GB" sz="4800" dirty="0">
                <a:latin typeface="Century Gothic" panose="020B0502020202020204" pitchFamily="34" charset="0"/>
              </a:rPr>
              <a:t>community with the glitter chickens</a:t>
            </a:r>
          </a:p>
          <a:p>
            <a:endParaRPr lang="en-GB" sz="4800" dirty="0">
              <a:latin typeface="Century Gothic" panose="020B0502020202020204" pitchFamily="34" charset="0"/>
            </a:endParaRPr>
          </a:p>
          <a:p>
            <a:endParaRPr lang="en-GB" sz="4800" dirty="0">
              <a:latin typeface="Century Gothic" panose="020B0502020202020204" pitchFamily="34" charset="0"/>
            </a:endParaRPr>
          </a:p>
        </p:txBody>
      </p:sp>
      <p:pic>
        <p:nvPicPr>
          <p:cNvPr id="5" name="Picture 4" descr="Jubilee 2025 – Pilgrims of Hope – Archdiocese of Philadelphia">
            <a:extLst>
              <a:ext uri="{FF2B5EF4-FFF2-40B4-BE49-F238E27FC236}">
                <a16:creationId xmlns:a16="http://schemas.microsoft.com/office/drawing/2014/main" id="{DCB49F19-A281-AF04-B173-80A257D571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6059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C8895-767C-8987-A76B-9327D132B34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FE384F38-379F-24D7-BAE9-7595739046A0}"/>
              </a:ext>
            </a:extLst>
          </p:cNvPr>
          <p:cNvSpPr txBox="1"/>
          <p:nvPr/>
        </p:nvSpPr>
        <p:spPr>
          <a:xfrm>
            <a:off x="607040" y="1971207"/>
            <a:ext cx="8009709" cy="3226011"/>
          </a:xfrm>
          <a:prstGeom prst="rect">
            <a:avLst/>
          </a:prstGeom>
          <a:noFill/>
        </p:spPr>
        <p:txBody>
          <a:bodyPr wrap="square" rtlCol="0">
            <a:spAutoFit/>
          </a:bodyPr>
          <a:lstStyle/>
          <a:p>
            <a:pPr algn="ctr">
              <a:lnSpc>
                <a:spcPct val="107000"/>
              </a:lnSpc>
              <a:spcAft>
                <a:spcPts val="800"/>
              </a:spcAft>
              <a:buNone/>
            </a:pPr>
            <a:r>
              <a:rPr lang="en-GB" sz="6600" b="1" i="1" dirty="0">
                <a:solidFill>
                  <a:srgbClr val="112643"/>
                </a:solidFill>
                <a:latin typeface="Century Gothic" panose="020B0502020202020204" pitchFamily="34" charset="0"/>
              </a:rPr>
              <a:t>REFLECT</a:t>
            </a:r>
          </a:p>
          <a:p>
            <a:pPr algn="ctr">
              <a:lnSpc>
                <a:spcPct val="107000"/>
              </a:lnSpc>
              <a:spcAft>
                <a:spcPts val="800"/>
              </a:spcAft>
            </a:pPr>
            <a:r>
              <a:rPr lang="en-GB" sz="6600" b="1" dirty="0">
                <a:solidFill>
                  <a:schemeClr val="bg1"/>
                </a:solidFill>
                <a:latin typeface="Century Gothic" panose="020B0502020202020204" pitchFamily="34" charset="0"/>
              </a:rPr>
              <a:t>ACT</a:t>
            </a:r>
            <a:endParaRPr lang="en-GB" sz="6600" b="1" i="1" dirty="0">
              <a:solidFill>
                <a:schemeClr val="bg1"/>
              </a:solidFill>
              <a:latin typeface="Century Gothic" panose="020B0502020202020204" pitchFamily="34" charset="0"/>
            </a:endParaRP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8" name="Picture 7">
            <a:extLst>
              <a:ext uri="{FF2B5EF4-FFF2-40B4-BE49-F238E27FC236}">
                <a16:creationId xmlns:a16="http://schemas.microsoft.com/office/drawing/2014/main" id="{49C6927B-7B52-7C4F-B30B-D5B787A35C0D}"/>
              </a:ext>
            </a:extLst>
          </p:cNvPr>
          <p:cNvPicPr>
            <a:picLocks noChangeAspect="1"/>
          </p:cNvPicPr>
          <p:nvPr/>
        </p:nvPicPr>
        <p:blipFill>
          <a:blip r:embed="rId3"/>
          <a:stretch>
            <a:fillRect/>
          </a:stretch>
        </p:blipFill>
        <p:spPr>
          <a:xfrm>
            <a:off x="9601200" y="2634905"/>
            <a:ext cx="2293025" cy="3964054"/>
          </a:xfrm>
          <a:prstGeom prst="rect">
            <a:avLst/>
          </a:prstGeom>
          <a:ln w="50800">
            <a:solidFill>
              <a:srgbClr val="112643"/>
            </a:solidFill>
          </a:ln>
        </p:spPr>
      </p:pic>
      <p:pic>
        <p:nvPicPr>
          <p:cNvPr id="9" name="Picture 4" descr="Jubilee 2025 – Pilgrims of Hope – Archdiocese of Philadelphia">
            <a:extLst>
              <a:ext uri="{FF2B5EF4-FFF2-40B4-BE49-F238E27FC236}">
                <a16:creationId xmlns:a16="http://schemas.microsoft.com/office/drawing/2014/main" id="{61607591-FD4F-5021-662B-AF7E6B4210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7445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DA212-80F7-B37C-D6EE-43A2AAF0BB0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9282FBB1-C37E-B1C5-09E1-63BFEBEBE7BE}"/>
              </a:ext>
            </a:extLst>
          </p:cNvPr>
          <p:cNvSpPr txBox="1"/>
          <p:nvPr/>
        </p:nvSpPr>
        <p:spPr>
          <a:xfrm>
            <a:off x="687251" y="1474437"/>
            <a:ext cx="9736909" cy="6563528"/>
          </a:xfrm>
          <a:prstGeom prst="rect">
            <a:avLst/>
          </a:prstGeom>
          <a:noFill/>
        </p:spPr>
        <p:txBody>
          <a:bodyPr wrap="square" rtlCol="0">
            <a:spAutoFit/>
          </a:bodyPr>
          <a:lstStyle/>
          <a:p>
            <a:pPr>
              <a:lnSpc>
                <a:spcPct val="107000"/>
              </a:lnSpc>
              <a:spcAft>
                <a:spcPts val="800"/>
              </a:spcAft>
              <a:buNone/>
            </a:pPr>
            <a:r>
              <a:rPr lang="en-GB" sz="4000" i="1" dirty="0">
                <a:solidFill>
                  <a:srgbClr val="112643"/>
                </a:solidFill>
                <a:latin typeface="Century Gothic" panose="020B0502020202020204" pitchFamily="34" charset="0"/>
              </a:rPr>
              <a:t>Lord, </a:t>
            </a:r>
          </a:p>
          <a:p>
            <a:pPr>
              <a:lnSpc>
                <a:spcPct val="107000"/>
              </a:lnSpc>
              <a:spcAft>
                <a:spcPts val="800"/>
              </a:spcAft>
              <a:buNone/>
            </a:pPr>
            <a:r>
              <a:rPr lang="en-GB" sz="4000" i="1" dirty="0">
                <a:solidFill>
                  <a:srgbClr val="112643"/>
                </a:solidFill>
                <a:latin typeface="Century Gothic" panose="020B0502020202020204" pitchFamily="34" charset="0"/>
              </a:rPr>
              <a:t>Thank you for creating each person in your image. </a:t>
            </a:r>
          </a:p>
          <a:p>
            <a:pPr>
              <a:lnSpc>
                <a:spcPct val="107000"/>
              </a:lnSpc>
              <a:spcAft>
                <a:spcPts val="800"/>
              </a:spcAft>
              <a:buNone/>
            </a:pPr>
            <a:r>
              <a:rPr lang="en-GB" sz="4000" i="1" dirty="0">
                <a:solidFill>
                  <a:srgbClr val="112643"/>
                </a:solidFill>
                <a:latin typeface="Century Gothic" panose="020B0502020202020204" pitchFamily="34" charset="0"/>
              </a:rPr>
              <a:t>Help us to recognise your face in every person we meet and treat them with the dignity they deserve. </a:t>
            </a:r>
          </a:p>
          <a:p>
            <a:pPr>
              <a:lnSpc>
                <a:spcPct val="107000"/>
              </a:lnSpc>
              <a:spcAft>
                <a:spcPts val="800"/>
              </a:spcAft>
              <a:buNone/>
            </a:pPr>
            <a:r>
              <a:rPr lang="en-GB" sz="4000" i="1" dirty="0">
                <a:solidFill>
                  <a:srgbClr val="112643"/>
                </a:solidFill>
                <a:latin typeface="Century Gothic" panose="020B0502020202020204" pitchFamily="34" charset="0"/>
              </a:rPr>
              <a:t>Amen</a:t>
            </a:r>
          </a:p>
          <a:p>
            <a:pPr>
              <a:lnSpc>
                <a:spcPct val="107000"/>
              </a:lnSpc>
              <a:spcAft>
                <a:spcPts val="800"/>
              </a:spcAft>
              <a:buNone/>
            </a:pPr>
            <a:endParaRPr kumimoji="0" lang="en-GB" sz="3600" b="1" i="1" u="none" strike="noStrike" kern="1200" cap="none" spc="0" normalizeH="0" baseline="0" noProof="0" dirty="0">
              <a:ln>
                <a:noFill/>
              </a:ln>
              <a:solidFill>
                <a:schemeClr val="bg1"/>
              </a:solidFill>
              <a:effectLst/>
              <a:uLnTx/>
              <a:uFillTx/>
              <a:latin typeface="Century Gothic" panose="020B0502020202020204" pitchFamily="34" charset="0"/>
              <a:ea typeface="Arial Black" charset="0"/>
              <a:cs typeface="Arial Black" charset="0"/>
            </a:endParaRP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8" name="Picture 7">
            <a:extLst>
              <a:ext uri="{FF2B5EF4-FFF2-40B4-BE49-F238E27FC236}">
                <a16:creationId xmlns:a16="http://schemas.microsoft.com/office/drawing/2014/main" id="{0331F789-D0AB-8C72-9F45-919785567B83}"/>
              </a:ext>
            </a:extLst>
          </p:cNvPr>
          <p:cNvPicPr>
            <a:picLocks noChangeAspect="1"/>
          </p:cNvPicPr>
          <p:nvPr/>
        </p:nvPicPr>
        <p:blipFill>
          <a:blip r:embed="rId3"/>
          <a:stretch>
            <a:fillRect/>
          </a:stretch>
        </p:blipFill>
        <p:spPr>
          <a:xfrm>
            <a:off x="10797331" y="4756201"/>
            <a:ext cx="1010534" cy="1746955"/>
          </a:xfrm>
          <a:prstGeom prst="rect">
            <a:avLst/>
          </a:prstGeom>
          <a:ln w="50800">
            <a:solidFill>
              <a:srgbClr val="112643"/>
            </a:solidFill>
          </a:ln>
        </p:spPr>
      </p:pic>
      <p:pic>
        <p:nvPicPr>
          <p:cNvPr id="3" name="Picture 4" descr="Jubilee 2025 – Pilgrims of Hope – Archdiocese of Philadelphia">
            <a:extLst>
              <a:ext uri="{FF2B5EF4-FFF2-40B4-BE49-F238E27FC236}">
                <a16:creationId xmlns:a16="http://schemas.microsoft.com/office/drawing/2014/main" id="{942F3476-B384-B88B-1107-DCBFD1BCB4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47109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A603B-9E27-879C-5A05-5A4555A3F48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DDCC3CB-E313-57B9-94C5-E1A74C200323}"/>
              </a:ext>
            </a:extLst>
          </p:cNvPr>
          <p:cNvSpPr txBox="1"/>
          <p:nvPr/>
        </p:nvSpPr>
        <p:spPr>
          <a:xfrm>
            <a:off x="-111760" y="1413696"/>
            <a:ext cx="12129589" cy="5816977"/>
          </a:xfrm>
          <a:prstGeom prst="rect">
            <a:avLst/>
          </a:prstGeom>
          <a:noFill/>
        </p:spPr>
        <p:txBody>
          <a:bodyPr wrap="square" rtlCol="0">
            <a:spAutoFit/>
          </a:bodyPr>
          <a:lstStyle/>
          <a:p>
            <a:pPr algn="ctr"/>
            <a:endParaRPr lang="en-GB" sz="2400" kern="100" dirty="0">
              <a:solidFill>
                <a:srgbClr val="00B050"/>
              </a:solidFill>
              <a:latin typeface="Century Gothic" panose="020B0502020202020204" pitchFamily="34" charset="0"/>
              <a:ea typeface="Aptos" panose="020B0004020202020204" pitchFamily="34" charset="0"/>
              <a:cs typeface="Times New Roman" panose="02020603050405020304" pitchFamily="18" charset="0"/>
            </a:endParaRP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H</a:t>
            </a:r>
            <a:r>
              <a:rPr lang="en-GB" sz="10000" b="1" kern="100" dirty="0">
                <a:solidFill>
                  <a:schemeClr val="bg1"/>
                </a:solidFill>
                <a:highlight>
                  <a:srgbClr val="A5C400"/>
                </a:highlight>
                <a:latin typeface="Century Gothic" panose="020B0502020202020204" pitchFamily="34" charset="0"/>
                <a:ea typeface="Aptos" panose="020B0004020202020204" pitchFamily="34" charset="0"/>
                <a:cs typeface="Times New Roman" panose="02020603050405020304" pitchFamily="18" charset="0"/>
              </a:rPr>
              <a:t>O</a:t>
            </a: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PE</a:t>
            </a: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Station 2</a:t>
            </a:r>
          </a:p>
          <a:p>
            <a:pPr algn="ctr"/>
            <a:r>
              <a:rPr lang="en-GB" sz="10000" b="1" kern="100" dirty="0">
                <a:solidFill>
                  <a:srgbClr val="A5C400"/>
                </a:solidFill>
                <a:latin typeface="Century Gothic" panose="020B0502020202020204" pitchFamily="34" charset="0"/>
                <a:cs typeface="Times New Roman" panose="02020603050405020304" pitchFamily="18" charset="0"/>
              </a:rPr>
              <a:t>Option for the poor</a:t>
            </a:r>
            <a:br>
              <a:rPr lang="en-GB" sz="2400" kern="100" dirty="0">
                <a:solidFill>
                  <a:schemeClr val="bg1"/>
                </a:solidFill>
                <a:latin typeface="Century Gothic" panose="020B0502020202020204" pitchFamily="34" charset="0"/>
                <a:cs typeface="Times New Roman" panose="02020603050405020304" pitchFamily="18" charset="0"/>
              </a:rPr>
            </a:br>
            <a:endParaRPr lang="en-GB" sz="2400" kern="100" dirty="0">
              <a:solidFill>
                <a:schemeClr val="bg1"/>
              </a:solidFill>
              <a:latin typeface="Century Gothic" panose="020B0502020202020204" pitchFamily="34" charset="0"/>
              <a:cs typeface="Times New Roman" panose="02020603050405020304" pitchFamily="18" charset="0"/>
            </a:endParaRPr>
          </a:p>
          <a:p>
            <a:pPr algn="ctr"/>
            <a:endParaRPr lang="en-GB" sz="2400" kern="100" dirty="0">
              <a:solidFill>
                <a:schemeClr val="bg1"/>
              </a:solidFill>
              <a:latin typeface="Century Gothic" panose="020B0502020202020204" pitchFamily="34" charset="0"/>
              <a:cs typeface="Times New Roman" panose="02020603050405020304" pitchFamily="18" charset="0"/>
            </a:endParaRPr>
          </a:p>
        </p:txBody>
      </p:sp>
      <p:pic>
        <p:nvPicPr>
          <p:cNvPr id="2" name="Picture 4" descr="Jubilee 2025 – Pilgrims of Hope – Archdiocese of Philadelphia">
            <a:extLst>
              <a:ext uri="{FF2B5EF4-FFF2-40B4-BE49-F238E27FC236}">
                <a16:creationId xmlns:a16="http://schemas.microsoft.com/office/drawing/2014/main" id="{A950B92A-E9B1-C6F3-8211-F2BD4AA652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3739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EF870-1352-A068-5823-A807CA2AA0F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30DBF7B-7EB3-9FB2-CA11-9EA236E4B7D0}"/>
              </a:ext>
            </a:extLst>
          </p:cNvPr>
          <p:cNvSpPr>
            <a:spLocks noGrp="1"/>
          </p:cNvSpPr>
          <p:nvPr>
            <p:ph type="title"/>
          </p:nvPr>
        </p:nvSpPr>
        <p:spPr>
          <a:xfrm>
            <a:off x="4530164" y="1699870"/>
            <a:ext cx="7224834" cy="707886"/>
          </a:xfrm>
        </p:spPr>
        <p:txBody>
          <a:bodyPr/>
          <a:lstStyle/>
          <a:p>
            <a:r>
              <a:rPr lang="en-GB" sz="4000" dirty="0"/>
              <a:t>CST: </a:t>
            </a:r>
            <a:r>
              <a:rPr lang="en-GB" sz="4000" dirty="0">
                <a:solidFill>
                  <a:srgbClr val="A5C400"/>
                </a:solidFill>
              </a:rPr>
              <a:t>O</a:t>
            </a:r>
            <a:r>
              <a:rPr lang="en-GB" sz="4000" dirty="0"/>
              <a:t>ption for the Poor</a:t>
            </a:r>
          </a:p>
        </p:txBody>
      </p:sp>
      <p:sp>
        <p:nvSpPr>
          <p:cNvPr id="12" name="Text Box 6">
            <a:extLst>
              <a:ext uri="{FF2B5EF4-FFF2-40B4-BE49-F238E27FC236}">
                <a16:creationId xmlns:a16="http://schemas.microsoft.com/office/drawing/2014/main" id="{C46B65A7-EB55-3EB9-B21C-F5F9FA14E2B8}"/>
              </a:ext>
            </a:extLst>
          </p:cNvPr>
          <p:cNvSpPr txBox="1"/>
          <p:nvPr/>
        </p:nvSpPr>
        <p:spPr>
          <a:xfrm>
            <a:off x="5251655" y="3054513"/>
            <a:ext cx="6407319" cy="2971800"/>
          </a:xfrm>
          <a:prstGeom prst="rect">
            <a:avLst/>
          </a:prstGeom>
          <a:solidFill>
            <a:srgbClr val="84BE41">
              <a:alpha val="7059"/>
            </a:srgbClr>
          </a:solidFill>
          <a:ln w="57150">
            <a:solidFill>
              <a:srgbClr val="83BD4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This means:</a:t>
            </a: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mn-cs"/>
              </a:rPr>
            </a:br>
            <a:r>
              <a:rPr lang="en-GB" sz="2000" dirty="0">
                <a:solidFill>
                  <a:srgbClr val="000000"/>
                </a:solidFill>
                <a:latin typeface="Montserrat" panose="00000500000000000000" pitchFamily="2" charset="0"/>
                <a:ea typeface="Calibri" panose="020F0502020204030204" pitchFamily="34" charset="0"/>
              </a:rPr>
              <a:t>✔Caring for those in need first</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Sharing what we have with others</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Standing up for fairness and justice</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Making sure no one is left out</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Working together for a better world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50" b="0" i="0" u="none" strike="noStrike" kern="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AppleSystemUIFont"/>
              </a:rPr>
              <a:t>.</a:t>
            </a:r>
            <a:endParaRPr kumimoji="0" lang="en-GB"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Content Placeholder 8">
            <a:extLst>
              <a:ext uri="{FF2B5EF4-FFF2-40B4-BE49-F238E27FC236}">
                <a16:creationId xmlns:a16="http://schemas.microsoft.com/office/drawing/2014/main" id="{9F039D7F-E072-0D75-5117-D9A8CBD27EAC}"/>
              </a:ext>
            </a:extLst>
          </p:cNvPr>
          <p:cNvPicPr>
            <a:picLocks noGrp="1" noChangeAspect="1"/>
          </p:cNvPicPr>
          <p:nvPr>
            <p:ph idx="1"/>
          </p:nvPr>
        </p:nvPicPr>
        <p:blipFill>
          <a:blip r:embed="rId3"/>
          <a:stretch>
            <a:fillRect/>
          </a:stretch>
        </p:blipFill>
        <p:spPr>
          <a:xfrm rot="20645222">
            <a:off x="1157324" y="1341525"/>
            <a:ext cx="3597145" cy="5056744"/>
          </a:xfrm>
          <a:ln>
            <a:solidFill>
              <a:srgbClr val="112643"/>
            </a:solidFill>
          </a:ln>
        </p:spPr>
      </p:pic>
      <p:pic>
        <p:nvPicPr>
          <p:cNvPr id="2" name="Picture 4" descr="Jubilee 2025 – Pilgrims of Hope – Archdiocese of Philadelphia">
            <a:extLst>
              <a:ext uri="{FF2B5EF4-FFF2-40B4-BE49-F238E27FC236}">
                <a16:creationId xmlns:a16="http://schemas.microsoft.com/office/drawing/2014/main" id="{7253D79D-44D7-438B-ED2A-FA7C139E6A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502194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DFD07-8081-DEE3-0A39-7A435EF50F9D}"/>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511DD183-FBF9-4F7F-69FA-8D44F3754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631819F-A75A-EA11-B147-53A3B4C781B1}"/>
              </a:ext>
            </a:extLst>
          </p:cNvPr>
          <p:cNvSpPr txBox="1"/>
          <p:nvPr/>
        </p:nvSpPr>
        <p:spPr>
          <a:xfrm>
            <a:off x="7746521" y="1721850"/>
            <a:ext cx="4181319" cy="3170099"/>
          </a:xfrm>
          <a:prstGeom prst="rect">
            <a:avLst/>
          </a:prstGeom>
          <a:solidFill>
            <a:schemeClr val="bg1"/>
          </a:solidFill>
        </p:spPr>
        <p:txBody>
          <a:bodyPr wrap="square" rtlCol="0">
            <a:spAutoFit/>
          </a:bodyPr>
          <a:lstStyle/>
          <a:p>
            <a:r>
              <a:rPr lang="en-GB" sz="4000" dirty="0" err="1">
                <a:latin typeface="Century Gothic" panose="020B0502020202020204" pitchFamily="34" charset="0"/>
              </a:rPr>
              <a:t>Worqi</a:t>
            </a:r>
            <a:r>
              <a:rPr lang="en-GB" sz="4000" dirty="0">
                <a:latin typeface="Century Gothic" panose="020B0502020202020204" pitchFamily="34" charset="0"/>
              </a:rPr>
              <a:t> (bottom left) lives with her Mum, </a:t>
            </a:r>
            <a:r>
              <a:rPr lang="en-GB" sz="4000" dirty="0" err="1">
                <a:latin typeface="Century Gothic" panose="020B0502020202020204" pitchFamily="34" charset="0"/>
              </a:rPr>
              <a:t>Lokho</a:t>
            </a:r>
            <a:r>
              <a:rPr lang="en-GB" sz="4000" dirty="0">
                <a:latin typeface="Century Gothic" panose="020B0502020202020204" pitchFamily="34" charset="0"/>
              </a:rPr>
              <a:t>, in Kenya.  </a:t>
            </a:r>
            <a:endParaRPr lang="en-GB" sz="4800" dirty="0">
              <a:latin typeface="Century Gothic" panose="020B0502020202020204" pitchFamily="34" charset="0"/>
            </a:endParaRPr>
          </a:p>
        </p:txBody>
      </p:sp>
      <p:pic>
        <p:nvPicPr>
          <p:cNvPr id="6" name="Picture 5" descr="A person holding a group of children&#10;&#10;AI-generated content may be incorrect.">
            <a:extLst>
              <a:ext uri="{FF2B5EF4-FFF2-40B4-BE49-F238E27FC236}">
                <a16:creationId xmlns:a16="http://schemas.microsoft.com/office/drawing/2014/main" id="{F681BBC1-0787-DF54-3394-AD77D5A6BC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186" y="1721850"/>
            <a:ext cx="6789231" cy="4526588"/>
          </a:xfrm>
          <a:prstGeom prst="rect">
            <a:avLst/>
          </a:prstGeom>
        </p:spPr>
      </p:pic>
    </p:spTree>
    <p:extLst>
      <p:ext uri="{BB962C8B-B14F-4D97-AF65-F5344CB8AC3E}">
        <p14:creationId xmlns:p14="http://schemas.microsoft.com/office/powerpoint/2010/main" val="14516740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CA913-9DE6-B12A-F641-E02B149CF3FC}"/>
            </a:ext>
          </a:extLst>
        </p:cNvPr>
        <p:cNvGrpSpPr/>
        <p:nvPr/>
      </p:nvGrpSpPr>
      <p:grpSpPr>
        <a:xfrm>
          <a:off x="0" y="0"/>
          <a:ext cx="0" cy="0"/>
          <a:chOff x="0" y="0"/>
          <a:chExt cx="0" cy="0"/>
        </a:xfrm>
      </p:grpSpPr>
      <p:pic>
        <p:nvPicPr>
          <p:cNvPr id="4" name="Picture 3" descr="A greenhouse in a field&#10;&#10;AI-generated content may be incorrect.">
            <a:extLst>
              <a:ext uri="{FF2B5EF4-FFF2-40B4-BE49-F238E27FC236}">
                <a16:creationId xmlns:a16="http://schemas.microsoft.com/office/drawing/2014/main" id="{350593F7-C91B-ADAF-83D9-99EBA6978CFA}"/>
              </a:ext>
            </a:extLst>
          </p:cNvPr>
          <p:cNvPicPr>
            <a:picLocks noChangeAspect="1"/>
          </p:cNvPicPr>
          <p:nvPr/>
        </p:nvPicPr>
        <p:blipFill>
          <a:blip r:embed="rId3">
            <a:extLst>
              <a:ext uri="{28A0092B-C50C-407E-A947-70E740481C1C}">
                <a14:useLocalDpi xmlns:a14="http://schemas.microsoft.com/office/drawing/2010/main" val="0"/>
              </a:ext>
            </a:extLst>
          </a:blip>
          <a:srcRect t="6808" b="8772"/>
          <a:stretch/>
        </p:blipFill>
        <p:spPr>
          <a:xfrm>
            <a:off x="264159" y="1479429"/>
            <a:ext cx="7671511" cy="4317521"/>
          </a:xfrm>
          <a:prstGeom prst="rect">
            <a:avLst/>
          </a:prstGeom>
        </p:spPr>
      </p:pic>
      <p:sp>
        <p:nvSpPr>
          <p:cNvPr id="2" name="TextBox 1">
            <a:extLst>
              <a:ext uri="{FF2B5EF4-FFF2-40B4-BE49-F238E27FC236}">
                <a16:creationId xmlns:a16="http://schemas.microsoft.com/office/drawing/2014/main" id="{CFEC54FC-5080-60A6-1848-88799BB239EB}"/>
              </a:ext>
            </a:extLst>
          </p:cNvPr>
          <p:cNvSpPr txBox="1"/>
          <p:nvPr/>
        </p:nvSpPr>
        <p:spPr>
          <a:xfrm>
            <a:off x="8173241" y="1683808"/>
            <a:ext cx="3754599" cy="4524315"/>
          </a:xfrm>
          <a:prstGeom prst="rect">
            <a:avLst/>
          </a:prstGeom>
          <a:solidFill>
            <a:schemeClr val="bg1"/>
          </a:solidFill>
        </p:spPr>
        <p:txBody>
          <a:bodyPr wrap="square" rtlCol="0">
            <a:spAutoFit/>
          </a:bodyPr>
          <a:lstStyle/>
          <a:p>
            <a:r>
              <a:rPr lang="en-GB" sz="4000" dirty="0">
                <a:latin typeface="Century Gothic" panose="020B0502020202020204" pitchFamily="34" charset="0"/>
              </a:rPr>
              <a:t>Shade nets in Kenya to protect young seeds from the burning sun.</a:t>
            </a:r>
          </a:p>
          <a:p>
            <a:endParaRPr lang="en-GB" sz="4800" dirty="0">
              <a:latin typeface="Century Gothic" panose="020B0502020202020204" pitchFamily="34" charset="0"/>
            </a:endParaRPr>
          </a:p>
        </p:txBody>
      </p:sp>
      <p:pic>
        <p:nvPicPr>
          <p:cNvPr id="5" name="Picture 4" descr="Jubilee 2025 – Pilgrims of Hope – Archdiocese of Philadelphia">
            <a:extLst>
              <a:ext uri="{FF2B5EF4-FFF2-40B4-BE49-F238E27FC236}">
                <a16:creationId xmlns:a16="http://schemas.microsoft.com/office/drawing/2014/main" id="{9C3769DB-59E2-FFE7-6599-C6D44F5916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776196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334E3-7F1A-9099-C3CE-C4D53E6A832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C21C4C4-1FF9-30AC-95E4-412B4C3AB0D3}"/>
              </a:ext>
            </a:extLst>
          </p:cNvPr>
          <p:cNvSpPr txBox="1"/>
          <p:nvPr/>
        </p:nvSpPr>
        <p:spPr>
          <a:xfrm>
            <a:off x="7741920" y="1687345"/>
            <a:ext cx="4185920" cy="4524315"/>
          </a:xfrm>
          <a:prstGeom prst="rect">
            <a:avLst/>
          </a:prstGeom>
          <a:solidFill>
            <a:schemeClr val="bg1"/>
          </a:solidFill>
        </p:spPr>
        <p:txBody>
          <a:bodyPr wrap="square" rtlCol="0">
            <a:spAutoFit/>
          </a:bodyPr>
          <a:lstStyle/>
          <a:p>
            <a:r>
              <a:rPr lang="en-GB" sz="4000" dirty="0" err="1">
                <a:latin typeface="Century Gothic" panose="020B0502020202020204" pitchFamily="34" charset="0"/>
              </a:rPr>
              <a:t>Worqi</a:t>
            </a:r>
            <a:r>
              <a:rPr lang="en-GB" sz="4000" dirty="0">
                <a:latin typeface="Century Gothic" panose="020B0502020202020204" pitchFamily="34" charset="0"/>
              </a:rPr>
              <a:t> and her sister Fatu (6) play shopkeepers with plastic bottle tops.</a:t>
            </a:r>
          </a:p>
          <a:p>
            <a:endParaRPr lang="en-GB" sz="4800" dirty="0">
              <a:latin typeface="Century Gothic" panose="020B0502020202020204" pitchFamily="34" charset="0"/>
            </a:endParaRPr>
          </a:p>
        </p:txBody>
      </p:sp>
      <p:pic>
        <p:nvPicPr>
          <p:cNvPr id="5" name="Picture 4" descr="Jubilee 2025 – Pilgrims of Hope – Archdiocese of Philadelphia">
            <a:extLst>
              <a:ext uri="{FF2B5EF4-FFF2-40B4-BE49-F238E27FC236}">
                <a16:creationId xmlns:a16="http://schemas.microsoft.com/office/drawing/2014/main" id="{1E55734D-AAB4-1584-F044-1AB876BE58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ouple of girls playing with plastic caps&#10;&#10;AI-generated content may be incorrect.">
            <a:extLst>
              <a:ext uri="{FF2B5EF4-FFF2-40B4-BE49-F238E27FC236}">
                <a16:creationId xmlns:a16="http://schemas.microsoft.com/office/drawing/2014/main" id="{32F4D090-2DE0-4DC8-F001-B31AA8022532}"/>
              </a:ext>
            </a:extLst>
          </p:cNvPr>
          <p:cNvPicPr>
            <a:picLocks noChangeAspect="1"/>
          </p:cNvPicPr>
          <p:nvPr/>
        </p:nvPicPr>
        <p:blipFill>
          <a:blip r:embed="rId4">
            <a:extLst>
              <a:ext uri="{28A0092B-C50C-407E-A947-70E740481C1C}">
                <a14:useLocalDpi xmlns:a14="http://schemas.microsoft.com/office/drawing/2010/main" val="0"/>
              </a:ext>
            </a:extLst>
          </a:blip>
          <a:srcRect t="14880"/>
          <a:stretch/>
        </p:blipFill>
        <p:spPr>
          <a:xfrm>
            <a:off x="264160" y="1860392"/>
            <a:ext cx="7160309" cy="4002657"/>
          </a:xfrm>
          <a:prstGeom prst="rect">
            <a:avLst/>
          </a:prstGeom>
        </p:spPr>
      </p:pic>
    </p:spTree>
    <p:extLst>
      <p:ext uri="{BB962C8B-B14F-4D97-AF65-F5344CB8AC3E}">
        <p14:creationId xmlns:p14="http://schemas.microsoft.com/office/powerpoint/2010/main" val="33042227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9B7A9-949C-828F-DC9D-B4688144B0FF}"/>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9F5CDD4B-24A0-C6F4-83B6-27CDB79C4254}"/>
              </a:ext>
            </a:extLst>
          </p:cNvPr>
          <p:cNvSpPr txBox="1"/>
          <p:nvPr/>
        </p:nvSpPr>
        <p:spPr>
          <a:xfrm>
            <a:off x="607040" y="1971207"/>
            <a:ext cx="8009709" cy="3226011"/>
          </a:xfrm>
          <a:prstGeom prst="rect">
            <a:avLst/>
          </a:prstGeom>
          <a:noFill/>
        </p:spPr>
        <p:txBody>
          <a:bodyPr wrap="square" rtlCol="0">
            <a:spAutoFit/>
          </a:bodyPr>
          <a:lstStyle/>
          <a:p>
            <a:pPr algn="ctr">
              <a:lnSpc>
                <a:spcPct val="107000"/>
              </a:lnSpc>
              <a:spcAft>
                <a:spcPts val="800"/>
              </a:spcAft>
              <a:buNone/>
            </a:pPr>
            <a:r>
              <a:rPr lang="en-GB" sz="6600" b="1" i="1" dirty="0">
                <a:solidFill>
                  <a:srgbClr val="112643"/>
                </a:solidFill>
                <a:latin typeface="Century Gothic" panose="020B0502020202020204" pitchFamily="34" charset="0"/>
              </a:rPr>
              <a:t>REFLECT</a:t>
            </a:r>
          </a:p>
          <a:p>
            <a:pPr algn="ctr">
              <a:lnSpc>
                <a:spcPct val="107000"/>
              </a:lnSpc>
              <a:spcAft>
                <a:spcPts val="800"/>
              </a:spcAft>
            </a:pPr>
            <a:r>
              <a:rPr lang="en-GB" sz="6600" b="1" dirty="0">
                <a:solidFill>
                  <a:schemeClr val="bg1"/>
                </a:solidFill>
                <a:latin typeface="Century Gothic" panose="020B0502020202020204" pitchFamily="34" charset="0"/>
              </a:rPr>
              <a:t>ACT</a:t>
            </a:r>
            <a:endParaRPr lang="en-GB" sz="6600" b="1" i="1" dirty="0">
              <a:solidFill>
                <a:schemeClr val="bg1"/>
              </a:solidFill>
              <a:latin typeface="Century Gothic" panose="020B0502020202020204" pitchFamily="34" charset="0"/>
            </a:endParaRP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9" name="Picture 4" descr="Jubilee 2025 – Pilgrims of Hope – Archdiocese of Philadelphia">
            <a:extLst>
              <a:ext uri="{FF2B5EF4-FFF2-40B4-BE49-F238E27FC236}">
                <a16:creationId xmlns:a16="http://schemas.microsoft.com/office/drawing/2014/main" id="{4E8E3D76-DFCD-7BCE-EFBA-6A614FAA0C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503EBB0F-FC2D-7588-412C-E391A1F18185}"/>
              </a:ext>
            </a:extLst>
          </p:cNvPr>
          <p:cNvPicPr>
            <a:picLocks noChangeAspect="1"/>
          </p:cNvPicPr>
          <p:nvPr/>
        </p:nvPicPr>
        <p:blipFill>
          <a:blip r:embed="rId4"/>
          <a:stretch>
            <a:fillRect/>
          </a:stretch>
        </p:blipFill>
        <p:spPr>
          <a:xfrm>
            <a:off x="9545054" y="2650933"/>
            <a:ext cx="2386632" cy="3945470"/>
          </a:xfrm>
          <a:prstGeom prst="rect">
            <a:avLst/>
          </a:prstGeom>
          <a:ln w="50800">
            <a:solidFill>
              <a:srgbClr val="112643"/>
            </a:solidFill>
          </a:ln>
        </p:spPr>
      </p:pic>
    </p:spTree>
    <p:extLst>
      <p:ext uri="{BB962C8B-B14F-4D97-AF65-F5344CB8AC3E}">
        <p14:creationId xmlns:p14="http://schemas.microsoft.com/office/powerpoint/2010/main" val="22449036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67286-6231-075E-D59C-0A507FD12CD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A2F3A2F-D882-243F-FBA4-D5A142E7E7A7}"/>
              </a:ext>
            </a:extLst>
          </p:cNvPr>
          <p:cNvSpPr txBox="1"/>
          <p:nvPr/>
        </p:nvSpPr>
        <p:spPr>
          <a:xfrm>
            <a:off x="595811" y="1226756"/>
            <a:ext cx="9736909" cy="5662961"/>
          </a:xfrm>
          <a:prstGeom prst="rect">
            <a:avLst/>
          </a:prstGeom>
          <a:noFill/>
        </p:spPr>
        <p:txBody>
          <a:bodyPr wrap="square" rtlCol="0">
            <a:spAutoFit/>
          </a:bodyPr>
          <a:lstStyle/>
          <a:p>
            <a:pPr>
              <a:lnSpc>
                <a:spcPct val="107000"/>
              </a:lnSpc>
              <a:spcAft>
                <a:spcPts val="800"/>
              </a:spcAft>
              <a:buNone/>
            </a:pPr>
            <a:r>
              <a:rPr lang="en-GB" sz="4000" i="1" dirty="0">
                <a:solidFill>
                  <a:srgbClr val="112643"/>
                </a:solidFill>
                <a:latin typeface="Century Gothic" panose="020B0502020202020204" pitchFamily="34" charset="0"/>
              </a:rPr>
              <a:t>Lord, </a:t>
            </a:r>
          </a:p>
          <a:p>
            <a:pPr>
              <a:lnSpc>
                <a:spcPct val="107000"/>
              </a:lnSpc>
              <a:spcAft>
                <a:spcPts val="800"/>
              </a:spcAft>
            </a:pPr>
            <a:r>
              <a:rPr lang="en-GB" sz="4000" i="1" dirty="0">
                <a:solidFill>
                  <a:srgbClr val="112643"/>
                </a:solidFill>
                <a:latin typeface="Century Gothic" panose="020B0502020202020204" pitchFamily="34" charset="0"/>
              </a:rPr>
              <a:t>Thank you</a:t>
            </a:r>
            <a:r>
              <a:rPr lang="en-GB" sz="3600" dirty="0"/>
              <a:t> </a:t>
            </a:r>
            <a:r>
              <a:rPr lang="en-GB" sz="4000" i="1" dirty="0">
                <a:solidFill>
                  <a:srgbClr val="112643"/>
                </a:solidFill>
                <a:latin typeface="Century Gothic" panose="020B0502020202020204" pitchFamily="34" charset="0"/>
              </a:rPr>
              <a:t>for teaching us to be kind. Help us see when others need help and show love and care. Let us speak up for those who are struggling, and always remember that when we help, we are helping you. Amen.</a:t>
            </a: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3" name="Picture 4" descr="Jubilee 2025 – Pilgrims of Hope – Archdiocese of Philadelphia">
            <a:extLst>
              <a:ext uri="{FF2B5EF4-FFF2-40B4-BE49-F238E27FC236}">
                <a16:creationId xmlns:a16="http://schemas.microsoft.com/office/drawing/2014/main" id="{833156F2-C37A-BC96-0464-D5AAAEFA32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4003BC79-8804-0087-9FEB-D2C15DC03B02}"/>
              </a:ext>
            </a:extLst>
          </p:cNvPr>
          <p:cNvPicPr>
            <a:picLocks noChangeAspect="1"/>
          </p:cNvPicPr>
          <p:nvPr/>
        </p:nvPicPr>
        <p:blipFill>
          <a:blip r:embed="rId4"/>
          <a:stretch>
            <a:fillRect/>
          </a:stretch>
        </p:blipFill>
        <p:spPr>
          <a:xfrm>
            <a:off x="10332720" y="3953067"/>
            <a:ext cx="1598965" cy="2643335"/>
          </a:xfrm>
          <a:prstGeom prst="rect">
            <a:avLst/>
          </a:prstGeom>
          <a:ln w="50800">
            <a:solidFill>
              <a:srgbClr val="112643"/>
            </a:solidFill>
          </a:ln>
        </p:spPr>
      </p:pic>
    </p:spTree>
    <p:extLst>
      <p:ext uri="{BB962C8B-B14F-4D97-AF65-F5344CB8AC3E}">
        <p14:creationId xmlns:p14="http://schemas.microsoft.com/office/powerpoint/2010/main" val="101945819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11C7F1-88AC-BBE8-594A-6060725B6D9F}"/>
              </a:ext>
            </a:extLst>
          </p:cNvPr>
          <p:cNvSpPr txBox="1"/>
          <p:nvPr/>
        </p:nvSpPr>
        <p:spPr>
          <a:xfrm>
            <a:off x="31205" y="395992"/>
            <a:ext cx="12129589" cy="4278094"/>
          </a:xfrm>
          <a:prstGeom prst="rect">
            <a:avLst/>
          </a:prstGeom>
          <a:noFill/>
        </p:spPr>
        <p:txBody>
          <a:bodyPr wrap="square" rtlCol="0">
            <a:spAutoFit/>
          </a:bodyPr>
          <a:lstStyle/>
          <a:p>
            <a:pPr algn="ctr"/>
            <a:endParaRPr lang="en-GB" sz="2400" kern="100" dirty="0">
              <a:solidFill>
                <a:srgbClr val="00B050"/>
              </a:solidFill>
              <a:latin typeface="Century Gothic" panose="020B0502020202020204" pitchFamily="34" charset="0"/>
              <a:ea typeface="Aptos" panose="020B0004020202020204" pitchFamily="34" charset="0"/>
              <a:cs typeface="Times New Roman" panose="02020603050405020304" pitchFamily="18" charset="0"/>
            </a:endParaRPr>
          </a:p>
          <a:p>
            <a:pPr algn="ctr"/>
            <a:r>
              <a:rPr lang="en-GB" sz="10000" kern="100" dirty="0">
                <a:solidFill>
                  <a:schemeClr val="bg1"/>
                </a:solidFill>
                <a:latin typeface="Century Gothic" panose="020B0502020202020204" pitchFamily="34" charset="0"/>
                <a:cs typeface="Times New Roman" panose="02020603050405020304" pitchFamily="18" charset="0"/>
              </a:rPr>
              <a:t>We begin our journey of</a:t>
            </a:r>
            <a:br>
              <a:rPr lang="en-GB" sz="2400" kern="100" dirty="0">
                <a:solidFill>
                  <a:schemeClr val="bg1"/>
                </a:solidFill>
                <a:latin typeface="Century Gothic" panose="020B0502020202020204" pitchFamily="34" charset="0"/>
                <a:cs typeface="Times New Roman" panose="02020603050405020304" pitchFamily="18" charset="0"/>
              </a:rPr>
            </a:br>
            <a:endParaRPr lang="en-GB" sz="2400" kern="100" dirty="0">
              <a:solidFill>
                <a:schemeClr val="bg1"/>
              </a:solidFill>
              <a:latin typeface="Century Gothic" panose="020B0502020202020204" pitchFamily="34" charset="0"/>
              <a:cs typeface="Times New Roman" panose="02020603050405020304" pitchFamily="18" charset="0"/>
            </a:endParaRPr>
          </a:p>
          <a:p>
            <a:pPr algn="ctr"/>
            <a:endParaRPr lang="en-GB" sz="2400" kern="100" dirty="0">
              <a:solidFill>
                <a:schemeClr val="bg1"/>
              </a:solidFill>
              <a:latin typeface="Century Gothic" panose="020B0502020202020204" pitchFamily="34" charset="0"/>
              <a:cs typeface="Times New Roman" panose="02020603050405020304" pitchFamily="18" charset="0"/>
            </a:endParaRPr>
          </a:p>
        </p:txBody>
      </p:sp>
      <p:pic>
        <p:nvPicPr>
          <p:cNvPr id="3" name="Picture 4" descr="Jubilee 2025 – Pilgrims of Hope – Archdiocese of Philadelphia">
            <a:extLst>
              <a:ext uri="{FF2B5EF4-FFF2-40B4-BE49-F238E27FC236}">
                <a16:creationId xmlns:a16="http://schemas.microsoft.com/office/drawing/2014/main" id="{8040EAFB-E8B8-4DAF-6FC2-E2CE77036A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22E016B-B3B4-0299-763F-BDCDBBCCEBED}"/>
              </a:ext>
            </a:extLst>
          </p:cNvPr>
          <p:cNvPicPr>
            <a:picLocks noChangeAspect="1"/>
          </p:cNvPicPr>
          <p:nvPr/>
        </p:nvPicPr>
        <p:blipFill>
          <a:blip r:embed="rId4"/>
          <a:stretch>
            <a:fillRect/>
          </a:stretch>
        </p:blipFill>
        <p:spPr>
          <a:xfrm>
            <a:off x="3120871" y="4150489"/>
            <a:ext cx="5950256" cy="2311519"/>
          </a:xfrm>
          <a:custGeom>
            <a:avLst/>
            <a:gdLst>
              <a:gd name="connsiteX0" fmla="*/ 0 w 5950256"/>
              <a:gd name="connsiteY0" fmla="*/ 0 h 2311519"/>
              <a:gd name="connsiteX1" fmla="*/ 720642 w 5950256"/>
              <a:gd name="connsiteY1" fmla="*/ 0 h 2311519"/>
              <a:gd name="connsiteX2" fmla="*/ 1203274 w 5950256"/>
              <a:gd name="connsiteY2" fmla="*/ 0 h 2311519"/>
              <a:gd name="connsiteX3" fmla="*/ 1804911 w 5950256"/>
              <a:gd name="connsiteY3" fmla="*/ 0 h 2311519"/>
              <a:gd name="connsiteX4" fmla="*/ 2585056 w 5950256"/>
              <a:gd name="connsiteY4" fmla="*/ 0 h 2311519"/>
              <a:gd name="connsiteX5" fmla="*/ 3246195 w 5950256"/>
              <a:gd name="connsiteY5" fmla="*/ 0 h 2311519"/>
              <a:gd name="connsiteX6" fmla="*/ 3966837 w 5950256"/>
              <a:gd name="connsiteY6" fmla="*/ 0 h 2311519"/>
              <a:gd name="connsiteX7" fmla="*/ 4568474 w 5950256"/>
              <a:gd name="connsiteY7" fmla="*/ 0 h 2311519"/>
              <a:gd name="connsiteX8" fmla="*/ 5229614 w 5950256"/>
              <a:gd name="connsiteY8" fmla="*/ 0 h 2311519"/>
              <a:gd name="connsiteX9" fmla="*/ 5950256 w 5950256"/>
              <a:gd name="connsiteY9" fmla="*/ 0 h 2311519"/>
              <a:gd name="connsiteX10" fmla="*/ 5950256 w 5950256"/>
              <a:gd name="connsiteY10" fmla="*/ 531649 h 2311519"/>
              <a:gd name="connsiteX11" fmla="*/ 5950256 w 5950256"/>
              <a:gd name="connsiteY11" fmla="*/ 1040184 h 2311519"/>
              <a:gd name="connsiteX12" fmla="*/ 5950256 w 5950256"/>
              <a:gd name="connsiteY12" fmla="*/ 1571833 h 2311519"/>
              <a:gd name="connsiteX13" fmla="*/ 5950256 w 5950256"/>
              <a:gd name="connsiteY13" fmla="*/ 2311519 h 2311519"/>
              <a:gd name="connsiteX14" fmla="*/ 5289116 w 5950256"/>
              <a:gd name="connsiteY14" fmla="*/ 2311519 h 2311519"/>
              <a:gd name="connsiteX15" fmla="*/ 4627977 w 5950256"/>
              <a:gd name="connsiteY15" fmla="*/ 2311519 h 2311519"/>
              <a:gd name="connsiteX16" fmla="*/ 4085842 w 5950256"/>
              <a:gd name="connsiteY16" fmla="*/ 2311519 h 2311519"/>
              <a:gd name="connsiteX17" fmla="*/ 3424703 w 5950256"/>
              <a:gd name="connsiteY17" fmla="*/ 2311519 h 2311519"/>
              <a:gd name="connsiteX18" fmla="*/ 2763563 w 5950256"/>
              <a:gd name="connsiteY18" fmla="*/ 2311519 h 2311519"/>
              <a:gd name="connsiteX19" fmla="*/ 2102424 w 5950256"/>
              <a:gd name="connsiteY19" fmla="*/ 2311519 h 2311519"/>
              <a:gd name="connsiteX20" fmla="*/ 1441284 w 5950256"/>
              <a:gd name="connsiteY20" fmla="*/ 2311519 h 2311519"/>
              <a:gd name="connsiteX21" fmla="*/ 839647 w 5950256"/>
              <a:gd name="connsiteY21" fmla="*/ 2311519 h 2311519"/>
              <a:gd name="connsiteX22" fmla="*/ 0 w 5950256"/>
              <a:gd name="connsiteY22" fmla="*/ 2311519 h 2311519"/>
              <a:gd name="connsiteX23" fmla="*/ 0 w 5950256"/>
              <a:gd name="connsiteY23" fmla="*/ 1733639 h 2311519"/>
              <a:gd name="connsiteX24" fmla="*/ 0 w 5950256"/>
              <a:gd name="connsiteY24" fmla="*/ 1132644 h 2311519"/>
              <a:gd name="connsiteX25" fmla="*/ 0 w 5950256"/>
              <a:gd name="connsiteY25" fmla="*/ 531649 h 2311519"/>
              <a:gd name="connsiteX26" fmla="*/ 0 w 5950256"/>
              <a:gd name="connsiteY26" fmla="*/ 0 h 23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50256" h="2311519" fill="none" extrusionOk="0">
                <a:moveTo>
                  <a:pt x="0" y="0"/>
                </a:moveTo>
                <a:cubicBezTo>
                  <a:pt x="189102" y="-5451"/>
                  <a:pt x="475905" y="4105"/>
                  <a:pt x="720642" y="0"/>
                </a:cubicBezTo>
                <a:cubicBezTo>
                  <a:pt x="965379" y="-4105"/>
                  <a:pt x="1005372" y="-4490"/>
                  <a:pt x="1203274" y="0"/>
                </a:cubicBezTo>
                <a:cubicBezTo>
                  <a:pt x="1401176" y="4490"/>
                  <a:pt x="1639669" y="21224"/>
                  <a:pt x="1804911" y="0"/>
                </a:cubicBezTo>
                <a:cubicBezTo>
                  <a:pt x="1970153" y="-21224"/>
                  <a:pt x="2199792" y="178"/>
                  <a:pt x="2585056" y="0"/>
                </a:cubicBezTo>
                <a:cubicBezTo>
                  <a:pt x="2970321" y="-178"/>
                  <a:pt x="2970623" y="19420"/>
                  <a:pt x="3246195" y="0"/>
                </a:cubicBezTo>
                <a:cubicBezTo>
                  <a:pt x="3521767" y="-19420"/>
                  <a:pt x="3744622" y="17192"/>
                  <a:pt x="3966837" y="0"/>
                </a:cubicBezTo>
                <a:cubicBezTo>
                  <a:pt x="4189052" y="-17192"/>
                  <a:pt x="4431076" y="4895"/>
                  <a:pt x="4568474" y="0"/>
                </a:cubicBezTo>
                <a:cubicBezTo>
                  <a:pt x="4705872" y="-4895"/>
                  <a:pt x="5053522" y="12706"/>
                  <a:pt x="5229614" y="0"/>
                </a:cubicBezTo>
                <a:cubicBezTo>
                  <a:pt x="5405706" y="-12706"/>
                  <a:pt x="5612524" y="17165"/>
                  <a:pt x="5950256" y="0"/>
                </a:cubicBezTo>
                <a:cubicBezTo>
                  <a:pt x="5942147" y="126950"/>
                  <a:pt x="5962674" y="410906"/>
                  <a:pt x="5950256" y="531649"/>
                </a:cubicBezTo>
                <a:cubicBezTo>
                  <a:pt x="5937838" y="652392"/>
                  <a:pt x="5969213" y="891179"/>
                  <a:pt x="5950256" y="1040184"/>
                </a:cubicBezTo>
                <a:cubicBezTo>
                  <a:pt x="5931299" y="1189189"/>
                  <a:pt x="5967701" y="1452832"/>
                  <a:pt x="5950256" y="1571833"/>
                </a:cubicBezTo>
                <a:cubicBezTo>
                  <a:pt x="5932811" y="1690834"/>
                  <a:pt x="5926638" y="1962104"/>
                  <a:pt x="5950256" y="2311519"/>
                </a:cubicBezTo>
                <a:cubicBezTo>
                  <a:pt x="5626852" y="2344462"/>
                  <a:pt x="5483472" y="2291134"/>
                  <a:pt x="5289116" y="2311519"/>
                </a:cubicBezTo>
                <a:cubicBezTo>
                  <a:pt x="5094760" y="2331904"/>
                  <a:pt x="4789066" y="2305248"/>
                  <a:pt x="4627977" y="2311519"/>
                </a:cubicBezTo>
                <a:cubicBezTo>
                  <a:pt x="4466888" y="2317790"/>
                  <a:pt x="4309571" y="2319922"/>
                  <a:pt x="4085842" y="2311519"/>
                </a:cubicBezTo>
                <a:cubicBezTo>
                  <a:pt x="3862113" y="2303116"/>
                  <a:pt x="3564937" y="2338663"/>
                  <a:pt x="3424703" y="2311519"/>
                </a:cubicBezTo>
                <a:cubicBezTo>
                  <a:pt x="3284469" y="2284375"/>
                  <a:pt x="3050490" y="2323129"/>
                  <a:pt x="2763563" y="2311519"/>
                </a:cubicBezTo>
                <a:cubicBezTo>
                  <a:pt x="2476636" y="2299909"/>
                  <a:pt x="2406663" y="2278835"/>
                  <a:pt x="2102424" y="2311519"/>
                </a:cubicBezTo>
                <a:cubicBezTo>
                  <a:pt x="1798185" y="2344203"/>
                  <a:pt x="1764790" y="2281178"/>
                  <a:pt x="1441284" y="2311519"/>
                </a:cubicBezTo>
                <a:cubicBezTo>
                  <a:pt x="1117778" y="2341860"/>
                  <a:pt x="1075727" y="2315336"/>
                  <a:pt x="839647" y="2311519"/>
                </a:cubicBezTo>
                <a:cubicBezTo>
                  <a:pt x="603567" y="2307702"/>
                  <a:pt x="388169" y="2350795"/>
                  <a:pt x="0" y="2311519"/>
                </a:cubicBezTo>
                <a:cubicBezTo>
                  <a:pt x="144" y="2041136"/>
                  <a:pt x="-4193" y="1944578"/>
                  <a:pt x="0" y="1733639"/>
                </a:cubicBezTo>
                <a:cubicBezTo>
                  <a:pt x="4193" y="1522700"/>
                  <a:pt x="7443" y="1291652"/>
                  <a:pt x="0" y="1132644"/>
                </a:cubicBezTo>
                <a:cubicBezTo>
                  <a:pt x="-7443" y="973636"/>
                  <a:pt x="2471" y="703743"/>
                  <a:pt x="0" y="531649"/>
                </a:cubicBezTo>
                <a:cubicBezTo>
                  <a:pt x="-2471" y="359555"/>
                  <a:pt x="11555" y="261233"/>
                  <a:pt x="0" y="0"/>
                </a:cubicBezTo>
                <a:close/>
              </a:path>
              <a:path w="5950256" h="2311519" stroke="0" extrusionOk="0">
                <a:moveTo>
                  <a:pt x="0" y="0"/>
                </a:moveTo>
                <a:cubicBezTo>
                  <a:pt x="127085" y="15359"/>
                  <a:pt x="354662" y="27259"/>
                  <a:pt x="601637" y="0"/>
                </a:cubicBezTo>
                <a:cubicBezTo>
                  <a:pt x="848612" y="-27259"/>
                  <a:pt x="965492" y="17119"/>
                  <a:pt x="1084269" y="0"/>
                </a:cubicBezTo>
                <a:cubicBezTo>
                  <a:pt x="1203046" y="-17119"/>
                  <a:pt x="1538712" y="-35583"/>
                  <a:pt x="1864414" y="0"/>
                </a:cubicBezTo>
                <a:cubicBezTo>
                  <a:pt x="2190117" y="35583"/>
                  <a:pt x="2214070" y="10756"/>
                  <a:pt x="2466051" y="0"/>
                </a:cubicBezTo>
                <a:cubicBezTo>
                  <a:pt x="2718032" y="-10756"/>
                  <a:pt x="2920088" y="-24074"/>
                  <a:pt x="3067688" y="0"/>
                </a:cubicBezTo>
                <a:cubicBezTo>
                  <a:pt x="3215288" y="24074"/>
                  <a:pt x="3508595" y="25824"/>
                  <a:pt x="3847832" y="0"/>
                </a:cubicBezTo>
                <a:cubicBezTo>
                  <a:pt x="4187069" y="-25824"/>
                  <a:pt x="4191164" y="-2683"/>
                  <a:pt x="4389967" y="0"/>
                </a:cubicBezTo>
                <a:cubicBezTo>
                  <a:pt x="4588770" y="2683"/>
                  <a:pt x="4880346" y="26355"/>
                  <a:pt x="5170111" y="0"/>
                </a:cubicBezTo>
                <a:cubicBezTo>
                  <a:pt x="5459876" y="-26355"/>
                  <a:pt x="5775639" y="-7813"/>
                  <a:pt x="5950256" y="0"/>
                </a:cubicBezTo>
                <a:cubicBezTo>
                  <a:pt x="5962053" y="272706"/>
                  <a:pt x="5941219" y="462017"/>
                  <a:pt x="5950256" y="577880"/>
                </a:cubicBezTo>
                <a:cubicBezTo>
                  <a:pt x="5959293" y="693743"/>
                  <a:pt x="5954743" y="990838"/>
                  <a:pt x="5950256" y="1155760"/>
                </a:cubicBezTo>
                <a:cubicBezTo>
                  <a:pt x="5945769" y="1320682"/>
                  <a:pt x="5943340" y="1491768"/>
                  <a:pt x="5950256" y="1756754"/>
                </a:cubicBezTo>
                <a:cubicBezTo>
                  <a:pt x="5957172" y="2021740"/>
                  <a:pt x="5924385" y="2132982"/>
                  <a:pt x="5950256" y="2311519"/>
                </a:cubicBezTo>
                <a:cubicBezTo>
                  <a:pt x="5791313" y="2330951"/>
                  <a:pt x="5618665" y="2314121"/>
                  <a:pt x="5289116" y="2311519"/>
                </a:cubicBezTo>
                <a:cubicBezTo>
                  <a:pt x="4959567" y="2308917"/>
                  <a:pt x="4923326" y="2284666"/>
                  <a:pt x="4746982" y="2311519"/>
                </a:cubicBezTo>
                <a:cubicBezTo>
                  <a:pt x="4570638" y="2338372"/>
                  <a:pt x="4265149" y="2329969"/>
                  <a:pt x="4085842" y="2311519"/>
                </a:cubicBezTo>
                <a:cubicBezTo>
                  <a:pt x="3906535" y="2293069"/>
                  <a:pt x="3639204" y="2310347"/>
                  <a:pt x="3305698" y="2311519"/>
                </a:cubicBezTo>
                <a:cubicBezTo>
                  <a:pt x="2972192" y="2312691"/>
                  <a:pt x="2805192" y="2303374"/>
                  <a:pt x="2644558" y="2311519"/>
                </a:cubicBezTo>
                <a:cubicBezTo>
                  <a:pt x="2483924" y="2319664"/>
                  <a:pt x="2260792" y="2308987"/>
                  <a:pt x="2161926" y="2311519"/>
                </a:cubicBezTo>
                <a:cubicBezTo>
                  <a:pt x="2063060" y="2314051"/>
                  <a:pt x="1763982" y="2288321"/>
                  <a:pt x="1619792" y="2311519"/>
                </a:cubicBezTo>
                <a:cubicBezTo>
                  <a:pt x="1475602" y="2334717"/>
                  <a:pt x="1084802" y="2325792"/>
                  <a:pt x="839647" y="2311519"/>
                </a:cubicBezTo>
                <a:cubicBezTo>
                  <a:pt x="594492" y="2297246"/>
                  <a:pt x="362870" y="2308958"/>
                  <a:pt x="0" y="2311519"/>
                </a:cubicBezTo>
                <a:cubicBezTo>
                  <a:pt x="5636" y="2195713"/>
                  <a:pt x="-37" y="2017772"/>
                  <a:pt x="0" y="1779870"/>
                </a:cubicBezTo>
                <a:cubicBezTo>
                  <a:pt x="37" y="1541968"/>
                  <a:pt x="12276" y="1464096"/>
                  <a:pt x="0" y="1225105"/>
                </a:cubicBezTo>
                <a:cubicBezTo>
                  <a:pt x="-12276" y="986115"/>
                  <a:pt x="8553" y="852088"/>
                  <a:pt x="0" y="716571"/>
                </a:cubicBezTo>
                <a:cubicBezTo>
                  <a:pt x="-8553" y="581054"/>
                  <a:pt x="-4657" y="221487"/>
                  <a:pt x="0" y="0"/>
                </a:cubicBezTo>
                <a:close/>
              </a:path>
            </a:pathLst>
          </a:custGeom>
          <a:ln w="50800">
            <a:solidFill>
              <a:srgbClr val="A5C40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23808601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BDCC8-3705-8D93-2EB1-9ECB6F081D6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E0C5912-2721-9B2F-3217-8D752A467D98}"/>
              </a:ext>
            </a:extLst>
          </p:cNvPr>
          <p:cNvSpPr txBox="1"/>
          <p:nvPr/>
        </p:nvSpPr>
        <p:spPr>
          <a:xfrm>
            <a:off x="-111760" y="1413696"/>
            <a:ext cx="12129589" cy="5816977"/>
          </a:xfrm>
          <a:prstGeom prst="rect">
            <a:avLst/>
          </a:prstGeom>
          <a:noFill/>
        </p:spPr>
        <p:txBody>
          <a:bodyPr wrap="square" rtlCol="0">
            <a:spAutoFit/>
          </a:bodyPr>
          <a:lstStyle/>
          <a:p>
            <a:pPr algn="ctr"/>
            <a:endParaRPr lang="en-GB" sz="2400" kern="100" dirty="0">
              <a:solidFill>
                <a:srgbClr val="00B050"/>
              </a:solidFill>
              <a:latin typeface="Century Gothic" panose="020B0502020202020204" pitchFamily="34" charset="0"/>
              <a:ea typeface="Aptos" panose="020B0004020202020204" pitchFamily="34" charset="0"/>
              <a:cs typeface="Times New Roman" panose="02020603050405020304" pitchFamily="18" charset="0"/>
            </a:endParaRP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HO</a:t>
            </a:r>
            <a:r>
              <a:rPr lang="en-GB" sz="10000" b="1" kern="100" dirty="0">
                <a:solidFill>
                  <a:schemeClr val="bg1"/>
                </a:solidFill>
                <a:highlight>
                  <a:srgbClr val="A5C400"/>
                </a:highlight>
                <a:latin typeface="Century Gothic" panose="020B0502020202020204" pitchFamily="34" charset="0"/>
                <a:ea typeface="Aptos" panose="020B0004020202020204" pitchFamily="34" charset="0"/>
                <a:cs typeface="Times New Roman" panose="02020603050405020304" pitchFamily="18" charset="0"/>
              </a:rPr>
              <a:t>P</a:t>
            </a: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E</a:t>
            </a: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Station 3</a:t>
            </a:r>
          </a:p>
          <a:p>
            <a:pPr algn="ctr"/>
            <a:r>
              <a:rPr lang="en-GB" sz="10000" b="1" kern="100" dirty="0">
                <a:solidFill>
                  <a:srgbClr val="A5C400"/>
                </a:solidFill>
                <a:latin typeface="Century Gothic" panose="020B0502020202020204" pitchFamily="34" charset="0"/>
                <a:cs typeface="Times New Roman" panose="02020603050405020304" pitchFamily="18" charset="0"/>
              </a:rPr>
              <a:t>Peace</a:t>
            </a:r>
            <a:br>
              <a:rPr lang="en-GB" sz="2400" kern="100" dirty="0">
                <a:solidFill>
                  <a:schemeClr val="bg1"/>
                </a:solidFill>
                <a:latin typeface="Century Gothic" panose="020B0502020202020204" pitchFamily="34" charset="0"/>
                <a:cs typeface="Times New Roman" panose="02020603050405020304" pitchFamily="18" charset="0"/>
              </a:rPr>
            </a:br>
            <a:endParaRPr lang="en-GB" sz="2400" kern="100" dirty="0">
              <a:solidFill>
                <a:schemeClr val="bg1"/>
              </a:solidFill>
              <a:latin typeface="Century Gothic" panose="020B0502020202020204" pitchFamily="34" charset="0"/>
              <a:cs typeface="Times New Roman" panose="02020603050405020304" pitchFamily="18" charset="0"/>
            </a:endParaRPr>
          </a:p>
          <a:p>
            <a:pPr algn="ctr"/>
            <a:endParaRPr lang="en-GB" sz="2400" kern="100" dirty="0">
              <a:solidFill>
                <a:schemeClr val="bg1"/>
              </a:solidFill>
              <a:latin typeface="Century Gothic" panose="020B0502020202020204" pitchFamily="34" charset="0"/>
              <a:cs typeface="Times New Roman" panose="02020603050405020304" pitchFamily="18" charset="0"/>
            </a:endParaRPr>
          </a:p>
        </p:txBody>
      </p:sp>
      <p:pic>
        <p:nvPicPr>
          <p:cNvPr id="2" name="Picture 4" descr="Jubilee 2025 – Pilgrims of Hope – Archdiocese of Philadelphia">
            <a:extLst>
              <a:ext uri="{FF2B5EF4-FFF2-40B4-BE49-F238E27FC236}">
                <a16:creationId xmlns:a16="http://schemas.microsoft.com/office/drawing/2014/main" id="{3B20BDBF-9F8A-E4CE-B073-3B9CD8FF40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132838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427B1-BBE9-10C8-948C-D7B3C301568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69B57A8-9BF6-EBAB-A6DD-0D40F44CCA9A}"/>
              </a:ext>
            </a:extLst>
          </p:cNvPr>
          <p:cNvSpPr>
            <a:spLocks noGrp="1"/>
          </p:cNvSpPr>
          <p:nvPr>
            <p:ph type="title"/>
          </p:nvPr>
        </p:nvSpPr>
        <p:spPr>
          <a:xfrm>
            <a:off x="4530164" y="1699870"/>
            <a:ext cx="7224834" cy="707886"/>
          </a:xfrm>
        </p:spPr>
        <p:txBody>
          <a:bodyPr/>
          <a:lstStyle/>
          <a:p>
            <a:r>
              <a:rPr lang="en-GB" sz="4000" dirty="0"/>
              <a:t>CST: </a:t>
            </a:r>
            <a:r>
              <a:rPr lang="en-GB" sz="4000" dirty="0">
                <a:solidFill>
                  <a:srgbClr val="A5C400"/>
                </a:solidFill>
              </a:rPr>
              <a:t>P</a:t>
            </a:r>
            <a:r>
              <a:rPr lang="en-GB" sz="4000" dirty="0"/>
              <a:t>romoting Peace</a:t>
            </a:r>
          </a:p>
        </p:txBody>
      </p:sp>
      <p:sp>
        <p:nvSpPr>
          <p:cNvPr id="12" name="Text Box 6">
            <a:extLst>
              <a:ext uri="{FF2B5EF4-FFF2-40B4-BE49-F238E27FC236}">
                <a16:creationId xmlns:a16="http://schemas.microsoft.com/office/drawing/2014/main" id="{B6BC63F8-BC06-F8E3-79D4-749A3A90F266}"/>
              </a:ext>
            </a:extLst>
          </p:cNvPr>
          <p:cNvSpPr txBox="1"/>
          <p:nvPr/>
        </p:nvSpPr>
        <p:spPr>
          <a:xfrm>
            <a:off x="5251655" y="3054512"/>
            <a:ext cx="6407319" cy="3346287"/>
          </a:xfrm>
          <a:prstGeom prst="rect">
            <a:avLst/>
          </a:prstGeom>
          <a:solidFill>
            <a:srgbClr val="84BE41">
              <a:alpha val="7059"/>
            </a:srgbClr>
          </a:solidFill>
          <a:ln w="57150">
            <a:solidFill>
              <a:srgbClr val="83BD4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This means:</a:t>
            </a:r>
          </a:p>
          <a:p>
            <a:pPr marL="0" marR="0" lvl="0" indent="0" algn="ctr" defTabSz="914400" rtl="0" eaLnBrk="1" fontAlgn="auto" latinLnBrk="0" hangingPunct="1">
              <a:lnSpc>
                <a:spcPct val="100000"/>
              </a:lnSpc>
              <a:spcBef>
                <a:spcPts val="0"/>
              </a:spcBef>
              <a:spcAft>
                <a:spcPts val="0"/>
              </a:spcAft>
              <a:buClrTx/>
              <a:buSzTx/>
              <a:buFontTx/>
              <a:buNone/>
              <a:tabLst/>
              <a:defRPr/>
            </a:pPr>
            <a:br>
              <a:rPr lang="en-GB" sz="2000" dirty="0"/>
            </a:br>
            <a:r>
              <a:rPr lang="en-GB" sz="2000" dirty="0">
                <a:solidFill>
                  <a:srgbClr val="000000"/>
                </a:solidFill>
                <a:latin typeface="Montserrat" panose="00000500000000000000" pitchFamily="2" charset="0"/>
                <a:ea typeface="Calibri" panose="020F0502020204030204" pitchFamily="34" charset="0"/>
              </a:rPr>
              <a:t>✔ Listening and understanding others, even when we disagree</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Solving problems peacefully, without harm</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Forgiving and working together to build friendships</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Standing up for justice and helping those affected by conflict.</a:t>
            </a:r>
          </a:p>
        </p:txBody>
      </p:sp>
      <p:pic>
        <p:nvPicPr>
          <p:cNvPr id="9" name="Content Placeholder 8">
            <a:extLst>
              <a:ext uri="{FF2B5EF4-FFF2-40B4-BE49-F238E27FC236}">
                <a16:creationId xmlns:a16="http://schemas.microsoft.com/office/drawing/2014/main" id="{F4E101DA-4812-3FCA-C2F9-3AA58504AF02}"/>
              </a:ext>
            </a:extLst>
          </p:cNvPr>
          <p:cNvPicPr>
            <a:picLocks noGrp="1" noChangeAspect="1"/>
          </p:cNvPicPr>
          <p:nvPr>
            <p:ph idx="1"/>
          </p:nvPr>
        </p:nvPicPr>
        <p:blipFill>
          <a:blip r:embed="rId3"/>
          <a:stretch>
            <a:fillRect/>
          </a:stretch>
        </p:blipFill>
        <p:spPr>
          <a:xfrm rot="20645222">
            <a:off x="1157324" y="1341525"/>
            <a:ext cx="3597145" cy="5056744"/>
          </a:xfrm>
          <a:ln>
            <a:solidFill>
              <a:srgbClr val="112643"/>
            </a:solidFill>
          </a:ln>
        </p:spPr>
      </p:pic>
      <p:pic>
        <p:nvPicPr>
          <p:cNvPr id="2" name="Picture 4" descr="Jubilee 2025 – Pilgrims of Hope – Archdiocese of Philadelphia">
            <a:extLst>
              <a:ext uri="{FF2B5EF4-FFF2-40B4-BE49-F238E27FC236}">
                <a16:creationId xmlns:a16="http://schemas.microsoft.com/office/drawing/2014/main" id="{AEDA58DF-F97A-81B4-6C1F-FE4A21B489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96509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BA89F-0079-F773-1BF5-BAB20107D683}"/>
            </a:ext>
          </a:extLst>
        </p:cNvPr>
        <p:cNvGrpSpPr/>
        <p:nvPr/>
      </p:nvGrpSpPr>
      <p:grpSpPr>
        <a:xfrm>
          <a:off x="0" y="0"/>
          <a:ext cx="0" cy="0"/>
          <a:chOff x="0" y="0"/>
          <a:chExt cx="0" cy="0"/>
        </a:xfrm>
      </p:grpSpPr>
      <p:pic>
        <p:nvPicPr>
          <p:cNvPr id="5" name="Picture 4" descr="Jubilee 2025 – Pilgrims of Hope – Archdiocese of Philadelphia">
            <a:extLst>
              <a:ext uri="{FF2B5EF4-FFF2-40B4-BE49-F238E27FC236}">
                <a16:creationId xmlns:a16="http://schemas.microsoft.com/office/drawing/2014/main" id="{E702B79F-D26E-49E1-174B-4B2244BE2D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olorful paper lantern from a string&#10;&#10;AI-generated content may be incorrect.">
            <a:extLst>
              <a:ext uri="{FF2B5EF4-FFF2-40B4-BE49-F238E27FC236}">
                <a16:creationId xmlns:a16="http://schemas.microsoft.com/office/drawing/2014/main" id="{B7C04255-1A3A-2254-9A33-4AFEE6954EE7}"/>
              </a:ext>
            </a:extLst>
          </p:cNvPr>
          <p:cNvPicPr>
            <a:picLocks noChangeAspect="1"/>
          </p:cNvPicPr>
          <p:nvPr/>
        </p:nvPicPr>
        <p:blipFill>
          <a:blip r:embed="rId4">
            <a:extLst>
              <a:ext uri="{28A0092B-C50C-407E-A947-70E740481C1C}">
                <a14:useLocalDpi xmlns:a14="http://schemas.microsoft.com/office/drawing/2010/main" val="0"/>
              </a:ext>
            </a:extLst>
          </a:blip>
          <a:srcRect t="4039" b="20961"/>
          <a:stretch/>
        </p:blipFill>
        <p:spPr>
          <a:xfrm>
            <a:off x="483078" y="1696169"/>
            <a:ext cx="8057072" cy="4532103"/>
          </a:xfrm>
          <a:prstGeom prst="rect">
            <a:avLst/>
          </a:prstGeom>
        </p:spPr>
      </p:pic>
      <p:sp>
        <p:nvSpPr>
          <p:cNvPr id="4" name="TextBox 3">
            <a:extLst>
              <a:ext uri="{FF2B5EF4-FFF2-40B4-BE49-F238E27FC236}">
                <a16:creationId xmlns:a16="http://schemas.microsoft.com/office/drawing/2014/main" id="{17FF3616-AC78-1B9F-D154-DFBA370C0A98}"/>
              </a:ext>
            </a:extLst>
          </p:cNvPr>
          <p:cNvSpPr txBox="1"/>
          <p:nvPr/>
        </p:nvSpPr>
        <p:spPr>
          <a:xfrm>
            <a:off x="8770571" y="1653896"/>
            <a:ext cx="3157269" cy="3108543"/>
          </a:xfrm>
          <a:prstGeom prst="rect">
            <a:avLst/>
          </a:prstGeom>
          <a:noFill/>
        </p:spPr>
        <p:txBody>
          <a:bodyPr wrap="square">
            <a:spAutoFit/>
          </a:bodyPr>
          <a:lstStyle/>
          <a:p>
            <a:r>
              <a:rPr lang="en-US" sz="2800" b="0" i="0" dirty="0">
                <a:solidFill>
                  <a:srgbClr val="38383C"/>
                </a:solidFill>
                <a:effectLst/>
                <a:latin typeface="Montserrat" panose="00000500000000000000" pitchFamily="2" charset="0"/>
              </a:rPr>
              <a:t>Arts and crafts are a good way to help children when they are feeling very worried about the war.</a:t>
            </a:r>
            <a:endParaRPr lang="en-US" sz="2800" dirty="0">
              <a:latin typeface="Montserrat" panose="00000500000000000000" pitchFamily="2" charset="0"/>
            </a:endParaRPr>
          </a:p>
        </p:txBody>
      </p:sp>
    </p:spTree>
    <p:extLst>
      <p:ext uri="{BB962C8B-B14F-4D97-AF65-F5344CB8AC3E}">
        <p14:creationId xmlns:p14="http://schemas.microsoft.com/office/powerpoint/2010/main" val="1960535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3A194-2F37-1CFB-F4AA-DEBD6AE76CB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402AED6-40CF-22BA-9477-B566A80558E4}"/>
              </a:ext>
            </a:extLst>
          </p:cNvPr>
          <p:cNvSpPr txBox="1"/>
          <p:nvPr/>
        </p:nvSpPr>
        <p:spPr>
          <a:xfrm>
            <a:off x="607040" y="1971207"/>
            <a:ext cx="8009709" cy="3226011"/>
          </a:xfrm>
          <a:prstGeom prst="rect">
            <a:avLst/>
          </a:prstGeom>
          <a:noFill/>
        </p:spPr>
        <p:txBody>
          <a:bodyPr wrap="square" rtlCol="0">
            <a:spAutoFit/>
          </a:bodyPr>
          <a:lstStyle/>
          <a:p>
            <a:pPr algn="ctr">
              <a:lnSpc>
                <a:spcPct val="107000"/>
              </a:lnSpc>
              <a:spcAft>
                <a:spcPts val="800"/>
              </a:spcAft>
              <a:buNone/>
            </a:pPr>
            <a:r>
              <a:rPr lang="en-GB" sz="6600" b="1" i="1" dirty="0">
                <a:solidFill>
                  <a:srgbClr val="112643"/>
                </a:solidFill>
                <a:latin typeface="Century Gothic" panose="020B0502020202020204" pitchFamily="34" charset="0"/>
              </a:rPr>
              <a:t>REFLECT</a:t>
            </a:r>
          </a:p>
          <a:p>
            <a:pPr algn="ctr">
              <a:lnSpc>
                <a:spcPct val="107000"/>
              </a:lnSpc>
              <a:spcAft>
                <a:spcPts val="800"/>
              </a:spcAft>
            </a:pPr>
            <a:r>
              <a:rPr lang="en-GB" sz="6600" b="1" dirty="0">
                <a:solidFill>
                  <a:schemeClr val="bg1"/>
                </a:solidFill>
                <a:latin typeface="Century Gothic" panose="020B0502020202020204" pitchFamily="34" charset="0"/>
              </a:rPr>
              <a:t>ACT</a:t>
            </a:r>
            <a:endParaRPr lang="en-GB" sz="6600" b="1" i="1" dirty="0">
              <a:solidFill>
                <a:schemeClr val="bg1"/>
              </a:solidFill>
              <a:latin typeface="Century Gothic" panose="020B0502020202020204" pitchFamily="34" charset="0"/>
            </a:endParaRP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9" name="Picture 4" descr="Jubilee 2025 – Pilgrims of Hope – Archdiocese of Philadelphia">
            <a:extLst>
              <a:ext uri="{FF2B5EF4-FFF2-40B4-BE49-F238E27FC236}">
                <a16:creationId xmlns:a16="http://schemas.microsoft.com/office/drawing/2014/main" id="{8F3A1FF7-07B4-A95A-3B61-A36FA785EF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253FFADE-D273-3129-F2A1-64549205D399}"/>
              </a:ext>
            </a:extLst>
          </p:cNvPr>
          <p:cNvPicPr>
            <a:picLocks noChangeAspect="1"/>
          </p:cNvPicPr>
          <p:nvPr/>
        </p:nvPicPr>
        <p:blipFill>
          <a:blip r:embed="rId4"/>
          <a:stretch>
            <a:fillRect/>
          </a:stretch>
        </p:blipFill>
        <p:spPr>
          <a:xfrm>
            <a:off x="9548973" y="2949074"/>
            <a:ext cx="2316038" cy="3628814"/>
          </a:xfrm>
          <a:prstGeom prst="rect">
            <a:avLst/>
          </a:prstGeom>
          <a:ln w="50800">
            <a:solidFill>
              <a:srgbClr val="112643"/>
            </a:solidFill>
          </a:ln>
        </p:spPr>
      </p:pic>
    </p:spTree>
    <p:extLst>
      <p:ext uri="{BB962C8B-B14F-4D97-AF65-F5344CB8AC3E}">
        <p14:creationId xmlns:p14="http://schemas.microsoft.com/office/powerpoint/2010/main" val="24686811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DAB4D-9F38-7B72-62F1-599D29F2DC2D}"/>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5FB23B9-1D9C-C2E7-C2D6-355FB6BCE966}"/>
              </a:ext>
            </a:extLst>
          </p:cNvPr>
          <p:cNvSpPr txBox="1"/>
          <p:nvPr/>
        </p:nvSpPr>
        <p:spPr>
          <a:xfrm>
            <a:off x="595811" y="1226756"/>
            <a:ext cx="8324669" cy="4754571"/>
          </a:xfrm>
          <a:prstGeom prst="rect">
            <a:avLst/>
          </a:prstGeom>
          <a:noFill/>
        </p:spPr>
        <p:txBody>
          <a:bodyPr wrap="square" rtlCol="0">
            <a:spAutoFit/>
          </a:bodyPr>
          <a:lstStyle/>
          <a:p>
            <a:pPr>
              <a:lnSpc>
                <a:spcPct val="107000"/>
              </a:lnSpc>
              <a:spcAft>
                <a:spcPts val="800"/>
              </a:spcAft>
              <a:buNone/>
            </a:pPr>
            <a:r>
              <a:rPr lang="en-GB" sz="4000" i="1" dirty="0">
                <a:solidFill>
                  <a:srgbClr val="112643"/>
                </a:solidFill>
                <a:latin typeface="Century Gothic" panose="020B0502020202020204" pitchFamily="34" charset="0"/>
              </a:rPr>
              <a:t>Lord, </a:t>
            </a:r>
          </a:p>
          <a:p>
            <a:pPr>
              <a:lnSpc>
                <a:spcPct val="107000"/>
              </a:lnSpc>
              <a:spcAft>
                <a:spcPts val="800"/>
              </a:spcAft>
            </a:pPr>
            <a:r>
              <a:rPr lang="en-GB" sz="4000" i="1" dirty="0">
                <a:solidFill>
                  <a:srgbClr val="112643"/>
                </a:solidFill>
                <a:latin typeface="Century Gothic" panose="020B0502020202020204" pitchFamily="34" charset="0"/>
              </a:rPr>
              <a:t>Help us to be peacemakers. Show us how to act with kindness, understanding, and love so that we can bring peace to those who need it most. Amen.</a:t>
            </a:r>
          </a:p>
        </p:txBody>
      </p:sp>
      <p:pic>
        <p:nvPicPr>
          <p:cNvPr id="3" name="Picture 4" descr="Jubilee 2025 – Pilgrims of Hope – Archdiocese of Philadelphia">
            <a:extLst>
              <a:ext uri="{FF2B5EF4-FFF2-40B4-BE49-F238E27FC236}">
                <a16:creationId xmlns:a16="http://schemas.microsoft.com/office/drawing/2014/main" id="{41814CD3-E2F7-93F9-F2DE-A0D8D42E74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83137A5C-A9E9-75FA-08FC-3D23B31B4F8C}"/>
              </a:ext>
            </a:extLst>
          </p:cNvPr>
          <p:cNvPicPr>
            <a:picLocks noChangeAspect="1"/>
          </p:cNvPicPr>
          <p:nvPr/>
        </p:nvPicPr>
        <p:blipFill>
          <a:blip r:embed="rId4"/>
          <a:stretch>
            <a:fillRect/>
          </a:stretch>
        </p:blipFill>
        <p:spPr>
          <a:xfrm>
            <a:off x="10504057" y="4445518"/>
            <a:ext cx="1360954" cy="2132370"/>
          </a:xfrm>
          <a:prstGeom prst="rect">
            <a:avLst/>
          </a:prstGeom>
          <a:ln w="50800">
            <a:solidFill>
              <a:srgbClr val="112643"/>
            </a:solidFill>
          </a:ln>
        </p:spPr>
      </p:pic>
    </p:spTree>
    <p:extLst>
      <p:ext uri="{BB962C8B-B14F-4D97-AF65-F5344CB8AC3E}">
        <p14:creationId xmlns:p14="http://schemas.microsoft.com/office/powerpoint/2010/main" val="21485620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D981E-1D06-FA87-98F8-A40A4EB7E5A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2140C93-EEA1-0C66-20E7-27563F07D976}"/>
              </a:ext>
            </a:extLst>
          </p:cNvPr>
          <p:cNvSpPr txBox="1"/>
          <p:nvPr/>
        </p:nvSpPr>
        <p:spPr>
          <a:xfrm>
            <a:off x="-111760" y="1413696"/>
            <a:ext cx="12129589" cy="5509200"/>
          </a:xfrm>
          <a:prstGeom prst="rect">
            <a:avLst/>
          </a:prstGeom>
          <a:noFill/>
        </p:spPr>
        <p:txBody>
          <a:bodyPr wrap="square" rtlCol="0">
            <a:spAutoFit/>
          </a:bodyPr>
          <a:lstStyle/>
          <a:p>
            <a:pPr algn="ctr"/>
            <a:endParaRPr lang="en-GB" sz="2400" kern="100" dirty="0">
              <a:solidFill>
                <a:srgbClr val="00B050"/>
              </a:solidFill>
              <a:latin typeface="Century Gothic" panose="020B0502020202020204" pitchFamily="34" charset="0"/>
              <a:ea typeface="Aptos" panose="020B0004020202020204" pitchFamily="34" charset="0"/>
              <a:cs typeface="Times New Roman" panose="02020603050405020304" pitchFamily="18" charset="0"/>
            </a:endParaRP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HOP</a:t>
            </a:r>
            <a:r>
              <a:rPr lang="en-GB" sz="10000" b="1" kern="100" dirty="0">
                <a:solidFill>
                  <a:schemeClr val="bg1"/>
                </a:solidFill>
                <a:highlight>
                  <a:srgbClr val="A5C400"/>
                </a:highlight>
                <a:latin typeface="Century Gothic" panose="020B0502020202020204" pitchFamily="34" charset="0"/>
                <a:ea typeface="Aptos" panose="020B0004020202020204" pitchFamily="34" charset="0"/>
                <a:cs typeface="Times New Roman" panose="02020603050405020304" pitchFamily="18" charset="0"/>
              </a:rPr>
              <a:t>E</a:t>
            </a: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Station 4</a:t>
            </a:r>
          </a:p>
          <a:p>
            <a:pPr algn="ctr"/>
            <a:r>
              <a:rPr lang="en-GB" sz="8000" b="1" kern="100" dirty="0">
                <a:solidFill>
                  <a:srgbClr val="A5C400"/>
                </a:solidFill>
                <a:latin typeface="Century Gothic" panose="020B0502020202020204" pitchFamily="34" charset="0"/>
                <a:cs typeface="Times New Roman" panose="02020603050405020304" pitchFamily="18" charset="0"/>
              </a:rPr>
              <a:t>Environment/Creation</a:t>
            </a:r>
            <a:br>
              <a:rPr lang="en-GB" sz="2400" kern="100" dirty="0">
                <a:solidFill>
                  <a:schemeClr val="bg1"/>
                </a:solidFill>
                <a:latin typeface="Century Gothic" panose="020B0502020202020204" pitchFamily="34" charset="0"/>
                <a:cs typeface="Times New Roman" panose="02020603050405020304" pitchFamily="18" charset="0"/>
              </a:rPr>
            </a:br>
            <a:endParaRPr lang="en-GB" sz="2400" kern="100" dirty="0">
              <a:solidFill>
                <a:schemeClr val="bg1"/>
              </a:solidFill>
              <a:latin typeface="Century Gothic" panose="020B0502020202020204" pitchFamily="34" charset="0"/>
              <a:cs typeface="Times New Roman" panose="02020603050405020304" pitchFamily="18" charset="0"/>
            </a:endParaRPr>
          </a:p>
          <a:p>
            <a:pPr algn="ctr"/>
            <a:endParaRPr lang="en-GB" sz="2400" kern="100" dirty="0">
              <a:solidFill>
                <a:schemeClr val="bg1"/>
              </a:solidFill>
              <a:latin typeface="Century Gothic" panose="020B0502020202020204" pitchFamily="34" charset="0"/>
              <a:cs typeface="Times New Roman" panose="02020603050405020304" pitchFamily="18" charset="0"/>
            </a:endParaRPr>
          </a:p>
        </p:txBody>
      </p:sp>
      <p:pic>
        <p:nvPicPr>
          <p:cNvPr id="2" name="Picture 4" descr="Jubilee 2025 – Pilgrims of Hope – Archdiocese of Philadelphia">
            <a:extLst>
              <a:ext uri="{FF2B5EF4-FFF2-40B4-BE49-F238E27FC236}">
                <a16:creationId xmlns:a16="http://schemas.microsoft.com/office/drawing/2014/main" id="{789C89E6-AFBF-A5A8-F2B8-43AA6B90CE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77802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5FDAD-EFBC-3971-7786-CCF793A343F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81CDB57-9D0E-24BD-774D-8D9BC572B0A9}"/>
              </a:ext>
            </a:extLst>
          </p:cNvPr>
          <p:cNvSpPr>
            <a:spLocks noGrp="1"/>
          </p:cNvSpPr>
          <p:nvPr>
            <p:ph type="title"/>
          </p:nvPr>
        </p:nvSpPr>
        <p:spPr>
          <a:xfrm>
            <a:off x="4530164" y="1699870"/>
            <a:ext cx="7224834" cy="1323439"/>
          </a:xfrm>
        </p:spPr>
        <p:txBody>
          <a:bodyPr/>
          <a:lstStyle/>
          <a:p>
            <a:r>
              <a:rPr lang="en-GB" sz="4000" dirty="0"/>
              <a:t>CST: </a:t>
            </a:r>
            <a:r>
              <a:rPr lang="en-GB" sz="4000" dirty="0">
                <a:solidFill>
                  <a:srgbClr val="A5C400"/>
                </a:solidFill>
              </a:rPr>
              <a:t>E</a:t>
            </a:r>
            <a:r>
              <a:rPr lang="en-GB" sz="4000" dirty="0"/>
              <a:t>nvironment and Creation (Stewardship)</a:t>
            </a:r>
          </a:p>
        </p:txBody>
      </p:sp>
      <p:sp>
        <p:nvSpPr>
          <p:cNvPr id="12" name="Text Box 6">
            <a:extLst>
              <a:ext uri="{FF2B5EF4-FFF2-40B4-BE49-F238E27FC236}">
                <a16:creationId xmlns:a16="http://schemas.microsoft.com/office/drawing/2014/main" id="{4FE242D5-F139-3E88-38E3-DF4EE92F9C80}"/>
              </a:ext>
            </a:extLst>
          </p:cNvPr>
          <p:cNvSpPr txBox="1"/>
          <p:nvPr/>
        </p:nvSpPr>
        <p:spPr>
          <a:xfrm>
            <a:off x="5251655" y="3054512"/>
            <a:ext cx="6407319" cy="2858201"/>
          </a:xfrm>
          <a:prstGeom prst="rect">
            <a:avLst/>
          </a:prstGeom>
          <a:solidFill>
            <a:srgbClr val="84BE41">
              <a:alpha val="7059"/>
            </a:srgbClr>
          </a:solidFill>
          <a:ln w="57150">
            <a:solidFill>
              <a:srgbClr val="83BD4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This means:</a:t>
            </a:r>
          </a:p>
          <a:p>
            <a:pPr marL="0" marR="0" lvl="0" indent="0" algn="ctr" defTabSz="914400" rtl="0" eaLnBrk="1" fontAlgn="auto" latinLnBrk="0" hangingPunct="1">
              <a:lnSpc>
                <a:spcPct val="100000"/>
              </a:lnSpc>
              <a:spcBef>
                <a:spcPts val="0"/>
              </a:spcBef>
              <a:spcAft>
                <a:spcPts val="0"/>
              </a:spcAft>
              <a:buClrTx/>
              <a:buSzTx/>
              <a:buFontTx/>
              <a:buNone/>
              <a:tabLst/>
              <a:defRPr/>
            </a:pP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Looking after the world God gave us</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Reducing waste and recycling</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Protecting animals and nature</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Using resources wisely and not wasting them</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Taking action to stop pollution</a:t>
            </a:r>
          </a:p>
        </p:txBody>
      </p:sp>
      <p:pic>
        <p:nvPicPr>
          <p:cNvPr id="9" name="Content Placeholder 8">
            <a:extLst>
              <a:ext uri="{FF2B5EF4-FFF2-40B4-BE49-F238E27FC236}">
                <a16:creationId xmlns:a16="http://schemas.microsoft.com/office/drawing/2014/main" id="{CD29F2D4-184B-F9CC-BD04-B0371B7A9F7C}"/>
              </a:ext>
            </a:extLst>
          </p:cNvPr>
          <p:cNvPicPr>
            <a:picLocks noGrp="1" noChangeAspect="1"/>
          </p:cNvPicPr>
          <p:nvPr>
            <p:ph idx="1"/>
          </p:nvPr>
        </p:nvPicPr>
        <p:blipFill>
          <a:blip r:embed="rId3"/>
          <a:stretch>
            <a:fillRect/>
          </a:stretch>
        </p:blipFill>
        <p:spPr>
          <a:xfrm rot="20645222">
            <a:off x="1157324" y="1341525"/>
            <a:ext cx="3597145" cy="5056744"/>
          </a:xfrm>
          <a:ln>
            <a:solidFill>
              <a:srgbClr val="112643"/>
            </a:solidFill>
          </a:ln>
        </p:spPr>
      </p:pic>
      <p:pic>
        <p:nvPicPr>
          <p:cNvPr id="2" name="Picture 4" descr="Jubilee 2025 – Pilgrims of Hope – Archdiocese of Philadelphia">
            <a:extLst>
              <a:ext uri="{FF2B5EF4-FFF2-40B4-BE49-F238E27FC236}">
                <a16:creationId xmlns:a16="http://schemas.microsoft.com/office/drawing/2014/main" id="{D8D62095-49F3-1F51-855E-9D76B9BA8F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882855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7E90C2-3833-4136-D4ED-C006389C78F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2CC9849-1B6D-1576-B2A9-A211D1D978CF}"/>
              </a:ext>
            </a:extLst>
          </p:cNvPr>
          <p:cNvSpPr txBox="1"/>
          <p:nvPr/>
        </p:nvSpPr>
        <p:spPr>
          <a:xfrm>
            <a:off x="7749967" y="1881068"/>
            <a:ext cx="3749040" cy="230832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Dristy with her mum in Bangladesh</a:t>
            </a:r>
          </a:p>
        </p:txBody>
      </p:sp>
      <p:pic>
        <p:nvPicPr>
          <p:cNvPr id="5" name="Picture 4" descr="Jubilee 2025 – Pilgrims of Hope – Archdiocese of Philadelphia">
            <a:extLst>
              <a:ext uri="{FF2B5EF4-FFF2-40B4-BE49-F238E27FC236}">
                <a16:creationId xmlns:a16="http://schemas.microsoft.com/office/drawing/2014/main" id="{00530B37-8728-A715-FD8C-034BDC5533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68C8974-BEC5-6174-3E26-E6E0A13E3E90}"/>
              </a:ext>
            </a:extLst>
          </p:cNvPr>
          <p:cNvPicPr>
            <a:picLocks noChangeAspect="1"/>
          </p:cNvPicPr>
          <p:nvPr/>
        </p:nvPicPr>
        <p:blipFill>
          <a:blip r:embed="rId4"/>
          <a:stretch>
            <a:fillRect/>
          </a:stretch>
        </p:blipFill>
        <p:spPr>
          <a:xfrm>
            <a:off x="227867" y="1499803"/>
            <a:ext cx="7471599" cy="5081189"/>
          </a:xfrm>
          <a:prstGeom prst="rect">
            <a:avLst/>
          </a:prstGeom>
        </p:spPr>
      </p:pic>
    </p:spTree>
    <p:extLst>
      <p:ext uri="{BB962C8B-B14F-4D97-AF65-F5344CB8AC3E}">
        <p14:creationId xmlns:p14="http://schemas.microsoft.com/office/powerpoint/2010/main" val="412626171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F79F4-6854-7C85-579B-1439AD64C68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FE315B2-BECF-509B-41D5-C5AA070FDF42}"/>
              </a:ext>
            </a:extLst>
          </p:cNvPr>
          <p:cNvSpPr txBox="1"/>
          <p:nvPr/>
        </p:nvSpPr>
        <p:spPr>
          <a:xfrm>
            <a:off x="7749967" y="1881068"/>
            <a:ext cx="3749040" cy="2308324"/>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Storms ruined the village</a:t>
            </a:r>
          </a:p>
        </p:txBody>
      </p:sp>
      <p:pic>
        <p:nvPicPr>
          <p:cNvPr id="5" name="Picture 4" descr="Jubilee 2025 – Pilgrims of Hope – Archdiocese of Philadelphia">
            <a:extLst>
              <a:ext uri="{FF2B5EF4-FFF2-40B4-BE49-F238E27FC236}">
                <a16:creationId xmlns:a16="http://schemas.microsoft.com/office/drawing/2014/main" id="{CE8BCD72-DC6A-615B-B8D0-69BB500BD8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A48D3B93-DA4C-2FB6-4493-DA00281A3939}"/>
              </a:ext>
            </a:extLst>
          </p:cNvPr>
          <p:cNvPicPr>
            <a:picLocks noChangeAspect="1"/>
          </p:cNvPicPr>
          <p:nvPr/>
        </p:nvPicPr>
        <p:blipFill>
          <a:blip r:embed="rId4"/>
          <a:stretch>
            <a:fillRect/>
          </a:stretch>
        </p:blipFill>
        <p:spPr>
          <a:xfrm>
            <a:off x="265340" y="1543618"/>
            <a:ext cx="6968705" cy="5131501"/>
          </a:xfrm>
          <a:prstGeom prst="rect">
            <a:avLst/>
          </a:prstGeom>
        </p:spPr>
      </p:pic>
    </p:spTree>
    <p:extLst>
      <p:ext uri="{BB962C8B-B14F-4D97-AF65-F5344CB8AC3E}">
        <p14:creationId xmlns:p14="http://schemas.microsoft.com/office/powerpoint/2010/main" val="247083491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41DCD-8E68-044E-D904-E10EABE8BC0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9989D03-4DAD-31C4-590A-A599D20B10FA}"/>
              </a:ext>
            </a:extLst>
          </p:cNvPr>
          <p:cNvSpPr txBox="1"/>
          <p:nvPr/>
        </p:nvSpPr>
        <p:spPr>
          <a:xfrm>
            <a:off x="7526957" y="1881068"/>
            <a:ext cx="3972050" cy="378565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Dristy growing vegetables in the eco-village</a:t>
            </a:r>
          </a:p>
        </p:txBody>
      </p:sp>
      <p:pic>
        <p:nvPicPr>
          <p:cNvPr id="5" name="Picture 4" descr="Jubilee 2025 – Pilgrims of Hope – Archdiocese of Philadelphia">
            <a:extLst>
              <a:ext uri="{FF2B5EF4-FFF2-40B4-BE49-F238E27FC236}">
                <a16:creationId xmlns:a16="http://schemas.microsoft.com/office/drawing/2014/main" id="{3270037C-91BD-1CE6-F516-0C753EED53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69D52EF-771C-029B-1AB9-3141632E2DB1}"/>
              </a:ext>
            </a:extLst>
          </p:cNvPr>
          <p:cNvPicPr>
            <a:picLocks noChangeAspect="1"/>
          </p:cNvPicPr>
          <p:nvPr/>
        </p:nvPicPr>
        <p:blipFill>
          <a:blip r:embed="rId4"/>
          <a:stretch>
            <a:fillRect/>
          </a:stretch>
        </p:blipFill>
        <p:spPr>
          <a:xfrm>
            <a:off x="309925" y="1571593"/>
            <a:ext cx="6832019" cy="4984845"/>
          </a:xfrm>
          <a:prstGeom prst="rect">
            <a:avLst/>
          </a:prstGeom>
        </p:spPr>
      </p:pic>
    </p:spTree>
    <p:extLst>
      <p:ext uri="{BB962C8B-B14F-4D97-AF65-F5344CB8AC3E}">
        <p14:creationId xmlns:p14="http://schemas.microsoft.com/office/powerpoint/2010/main" val="41616163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Jubilee 2025 – Pilgrims of Hope – Archdiocese of Philadelphia">
            <a:extLst>
              <a:ext uri="{FF2B5EF4-FFF2-40B4-BE49-F238E27FC236}">
                <a16:creationId xmlns:a16="http://schemas.microsoft.com/office/drawing/2014/main" id="{497E2CD0-E382-57C3-2A5C-5F589D529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4879" y="3725394"/>
            <a:ext cx="2809875" cy="27908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2D18CDB-52F2-D02F-D69D-28817F31C0BB}"/>
              </a:ext>
            </a:extLst>
          </p:cNvPr>
          <p:cNvSpPr txBox="1"/>
          <p:nvPr/>
        </p:nvSpPr>
        <p:spPr>
          <a:xfrm>
            <a:off x="696092" y="1213008"/>
            <a:ext cx="7868787" cy="5970865"/>
          </a:xfrm>
          <a:prstGeom prst="rect">
            <a:avLst/>
          </a:prstGeom>
          <a:noFill/>
        </p:spPr>
        <p:txBody>
          <a:bodyPr wrap="square">
            <a:spAutoFit/>
          </a:bodyPr>
          <a:lstStyle/>
          <a:p>
            <a:r>
              <a:rPr lang="en-GB" sz="5000" dirty="0">
                <a:latin typeface="Century Gothic" panose="020B0502020202020204" pitchFamily="34" charset="0"/>
              </a:rPr>
              <a:t>Lord, as we start on our pilgrimage today, open our hearts and minds so that we can make space for you in our lives. </a:t>
            </a:r>
            <a:br>
              <a:rPr lang="en-GB" sz="5000" dirty="0">
                <a:latin typeface="Century Gothic" panose="020B0502020202020204" pitchFamily="34" charset="0"/>
              </a:rPr>
            </a:br>
            <a:r>
              <a:rPr lang="en-GB" sz="5000" dirty="0">
                <a:latin typeface="Century Gothic" panose="020B0502020202020204" pitchFamily="34" charset="0"/>
              </a:rPr>
              <a:t>Amen. </a:t>
            </a:r>
          </a:p>
          <a:p>
            <a:endParaRPr lang="en-GB" sz="3200" dirty="0">
              <a:latin typeface="Century Gothic" panose="020B0502020202020204" pitchFamily="34" charset="0"/>
            </a:endParaRPr>
          </a:p>
        </p:txBody>
      </p:sp>
    </p:spTree>
    <p:extLst>
      <p:ext uri="{BB962C8B-B14F-4D97-AF65-F5344CB8AC3E}">
        <p14:creationId xmlns:p14="http://schemas.microsoft.com/office/powerpoint/2010/main" val="2524435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A91E6-8CC6-3972-1A78-9CB5DAB47E5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FA33F3BA-817A-9D94-8D84-6D1883A96F5F}"/>
              </a:ext>
            </a:extLst>
          </p:cNvPr>
          <p:cNvSpPr txBox="1"/>
          <p:nvPr/>
        </p:nvSpPr>
        <p:spPr>
          <a:xfrm>
            <a:off x="607040" y="1971207"/>
            <a:ext cx="8009709" cy="3226011"/>
          </a:xfrm>
          <a:prstGeom prst="rect">
            <a:avLst/>
          </a:prstGeom>
          <a:noFill/>
        </p:spPr>
        <p:txBody>
          <a:bodyPr wrap="square" rtlCol="0">
            <a:spAutoFit/>
          </a:bodyPr>
          <a:lstStyle/>
          <a:p>
            <a:pPr algn="ctr">
              <a:lnSpc>
                <a:spcPct val="107000"/>
              </a:lnSpc>
              <a:spcAft>
                <a:spcPts val="800"/>
              </a:spcAft>
              <a:buNone/>
            </a:pPr>
            <a:r>
              <a:rPr lang="en-GB" sz="6600" b="1" i="1" dirty="0">
                <a:solidFill>
                  <a:srgbClr val="112643"/>
                </a:solidFill>
                <a:latin typeface="Century Gothic" panose="020B0502020202020204" pitchFamily="34" charset="0"/>
              </a:rPr>
              <a:t>REFLECT</a:t>
            </a:r>
          </a:p>
          <a:p>
            <a:pPr algn="ctr">
              <a:lnSpc>
                <a:spcPct val="107000"/>
              </a:lnSpc>
              <a:spcAft>
                <a:spcPts val="800"/>
              </a:spcAft>
            </a:pPr>
            <a:r>
              <a:rPr lang="en-GB" sz="6600" b="1" dirty="0">
                <a:solidFill>
                  <a:schemeClr val="bg1"/>
                </a:solidFill>
                <a:latin typeface="Century Gothic" panose="020B0502020202020204" pitchFamily="34" charset="0"/>
              </a:rPr>
              <a:t>ACT</a:t>
            </a:r>
            <a:endParaRPr lang="en-GB" sz="6600" b="1" i="1" dirty="0">
              <a:solidFill>
                <a:schemeClr val="bg1"/>
              </a:solidFill>
              <a:latin typeface="Century Gothic" panose="020B0502020202020204" pitchFamily="34" charset="0"/>
            </a:endParaRPr>
          </a:p>
          <a:p>
            <a:pPr>
              <a:lnSpc>
                <a:spcPct val="107000"/>
              </a:lnSpc>
              <a:spcAft>
                <a:spcPts val="800"/>
              </a:spcAft>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9" name="Picture 4" descr="Jubilee 2025 – Pilgrims of Hope – Archdiocese of Philadelphia">
            <a:extLst>
              <a:ext uri="{FF2B5EF4-FFF2-40B4-BE49-F238E27FC236}">
                <a16:creationId xmlns:a16="http://schemas.microsoft.com/office/drawing/2014/main" id="{316A626B-C421-D6C6-9EF4-E5F7E7A4C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FFAA1B5-32BF-B949-43AB-3FB579B73F29}"/>
              </a:ext>
            </a:extLst>
          </p:cNvPr>
          <p:cNvPicPr>
            <a:picLocks noChangeAspect="1"/>
          </p:cNvPicPr>
          <p:nvPr/>
        </p:nvPicPr>
        <p:blipFill>
          <a:blip r:embed="rId4"/>
          <a:stretch>
            <a:fillRect/>
          </a:stretch>
        </p:blipFill>
        <p:spPr>
          <a:xfrm>
            <a:off x="9687344" y="2931102"/>
            <a:ext cx="2254285" cy="3707983"/>
          </a:xfrm>
          <a:prstGeom prst="rect">
            <a:avLst/>
          </a:prstGeom>
          <a:ln w="50800">
            <a:solidFill>
              <a:srgbClr val="112643"/>
            </a:solidFill>
          </a:ln>
        </p:spPr>
      </p:pic>
    </p:spTree>
    <p:extLst>
      <p:ext uri="{BB962C8B-B14F-4D97-AF65-F5344CB8AC3E}">
        <p14:creationId xmlns:p14="http://schemas.microsoft.com/office/powerpoint/2010/main" val="17798945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06D3F-B97D-5FC0-F7BD-B0C826AB1F9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C394BF6-C473-A765-EAF3-18BF9DE67D40}"/>
              </a:ext>
            </a:extLst>
          </p:cNvPr>
          <p:cNvSpPr txBox="1"/>
          <p:nvPr/>
        </p:nvSpPr>
        <p:spPr>
          <a:xfrm>
            <a:off x="595811" y="1226756"/>
            <a:ext cx="8324669" cy="5618398"/>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4000" b="0"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rPr>
              <a:t>Lord, </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4000" i="1" dirty="0">
                <a:solidFill>
                  <a:srgbClr val="112643"/>
                </a:solidFill>
                <a:latin typeface="Century Gothic" panose="020B0502020202020204" pitchFamily="34" charset="0"/>
              </a:rPr>
              <a:t>Thank you for creating this beautiful world. Help us to care for the earth, protect its resources, and work together to keep it safe for everyone. </a:t>
            </a:r>
          </a:p>
          <a:p>
            <a:pPr marL="0" marR="0" lvl="0" indent="0" algn="l" defTabSz="914400" rtl="0" eaLnBrk="1" fontAlgn="auto" latinLnBrk="0" hangingPunct="1">
              <a:lnSpc>
                <a:spcPct val="107000"/>
              </a:lnSpc>
              <a:spcBef>
                <a:spcPts val="0"/>
              </a:spcBef>
              <a:spcAft>
                <a:spcPts val="800"/>
              </a:spcAft>
              <a:buClrTx/>
              <a:buSzTx/>
              <a:buFontTx/>
              <a:buNone/>
              <a:tabLst/>
              <a:defRPr/>
            </a:pPr>
            <a:r>
              <a:rPr lang="en-GB" sz="4000" i="1" dirty="0">
                <a:solidFill>
                  <a:srgbClr val="112643"/>
                </a:solidFill>
                <a:latin typeface="Century Gothic" panose="020B0502020202020204" pitchFamily="34" charset="0"/>
              </a:rPr>
              <a:t>Amen.</a:t>
            </a: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GB" sz="4000" b="0"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0C7B1979-1255-5584-F2FC-E06A516609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049C8-C6BB-1A4C-8AC2-6C7EE815B767}"/>
              </a:ext>
            </a:extLst>
          </p:cNvPr>
          <p:cNvPicPr>
            <a:picLocks noChangeAspect="1"/>
          </p:cNvPicPr>
          <p:nvPr/>
        </p:nvPicPr>
        <p:blipFill>
          <a:blip r:embed="rId4"/>
          <a:stretch>
            <a:fillRect/>
          </a:stretch>
        </p:blipFill>
        <p:spPr>
          <a:xfrm>
            <a:off x="10491828" y="4254366"/>
            <a:ext cx="1449801" cy="2384719"/>
          </a:xfrm>
          <a:prstGeom prst="rect">
            <a:avLst/>
          </a:prstGeom>
          <a:ln w="50800">
            <a:solidFill>
              <a:srgbClr val="112643"/>
            </a:solidFill>
          </a:ln>
        </p:spPr>
      </p:pic>
    </p:spTree>
    <p:extLst>
      <p:ext uri="{BB962C8B-B14F-4D97-AF65-F5344CB8AC3E}">
        <p14:creationId xmlns:p14="http://schemas.microsoft.com/office/powerpoint/2010/main" val="52989575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662EE-BCF0-D392-F777-E35F1ED5DE2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C0E064-EB61-364E-354D-447DCB4986EA}"/>
              </a:ext>
            </a:extLst>
          </p:cNvPr>
          <p:cNvSpPr txBox="1"/>
          <p:nvPr/>
        </p:nvSpPr>
        <p:spPr>
          <a:xfrm>
            <a:off x="31205" y="395992"/>
            <a:ext cx="12129589" cy="42780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srgbClr val="00B050"/>
              </a:solidFill>
              <a:effectLst/>
              <a:uLnTx/>
              <a:uFillTx/>
              <a:latin typeface="Century Gothic" panose="020B0502020202020204" pitchFamily="34" charset="0"/>
              <a:ea typeface="Aptos" panose="020B000402020202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t>We end our journey of</a:t>
            </a:r>
            <a:br>
              <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rPr>
            </a:b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00" cap="none" spc="0" normalizeH="0" baseline="0" noProof="0" dirty="0">
              <a:ln>
                <a:noFill/>
              </a:ln>
              <a:solidFill>
                <a:prstClr val="white"/>
              </a:solidFill>
              <a:effectLst/>
              <a:uLnTx/>
              <a:uFillTx/>
              <a:latin typeface="Century Gothic" panose="020B0502020202020204" pitchFamily="34" charset="0"/>
              <a:ea typeface="+mn-ea"/>
              <a:cs typeface="Times New Roman" panose="02020603050405020304" pitchFamily="18" charset="0"/>
            </a:endParaRPr>
          </a:p>
        </p:txBody>
      </p:sp>
      <p:pic>
        <p:nvPicPr>
          <p:cNvPr id="3" name="Picture 4" descr="Jubilee 2025 – Pilgrims of Hope – Archdiocese of Philadelphia">
            <a:extLst>
              <a:ext uri="{FF2B5EF4-FFF2-40B4-BE49-F238E27FC236}">
                <a16:creationId xmlns:a16="http://schemas.microsoft.com/office/drawing/2014/main" id="{B681234B-6371-EDE9-D2EC-181131E43E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6B9416E-FFC4-183E-1004-D21961F8F2DD}"/>
              </a:ext>
            </a:extLst>
          </p:cNvPr>
          <p:cNvPicPr>
            <a:picLocks noChangeAspect="1"/>
          </p:cNvPicPr>
          <p:nvPr/>
        </p:nvPicPr>
        <p:blipFill>
          <a:blip r:embed="rId4"/>
          <a:stretch>
            <a:fillRect/>
          </a:stretch>
        </p:blipFill>
        <p:spPr>
          <a:xfrm>
            <a:off x="3120871" y="4150489"/>
            <a:ext cx="5950256" cy="2311519"/>
          </a:xfrm>
          <a:custGeom>
            <a:avLst/>
            <a:gdLst>
              <a:gd name="connsiteX0" fmla="*/ 0 w 5950256"/>
              <a:gd name="connsiteY0" fmla="*/ 0 h 2311519"/>
              <a:gd name="connsiteX1" fmla="*/ 720642 w 5950256"/>
              <a:gd name="connsiteY1" fmla="*/ 0 h 2311519"/>
              <a:gd name="connsiteX2" fmla="*/ 1203274 w 5950256"/>
              <a:gd name="connsiteY2" fmla="*/ 0 h 2311519"/>
              <a:gd name="connsiteX3" fmla="*/ 1804911 w 5950256"/>
              <a:gd name="connsiteY3" fmla="*/ 0 h 2311519"/>
              <a:gd name="connsiteX4" fmla="*/ 2585056 w 5950256"/>
              <a:gd name="connsiteY4" fmla="*/ 0 h 2311519"/>
              <a:gd name="connsiteX5" fmla="*/ 3246195 w 5950256"/>
              <a:gd name="connsiteY5" fmla="*/ 0 h 2311519"/>
              <a:gd name="connsiteX6" fmla="*/ 3966837 w 5950256"/>
              <a:gd name="connsiteY6" fmla="*/ 0 h 2311519"/>
              <a:gd name="connsiteX7" fmla="*/ 4568474 w 5950256"/>
              <a:gd name="connsiteY7" fmla="*/ 0 h 2311519"/>
              <a:gd name="connsiteX8" fmla="*/ 5229614 w 5950256"/>
              <a:gd name="connsiteY8" fmla="*/ 0 h 2311519"/>
              <a:gd name="connsiteX9" fmla="*/ 5950256 w 5950256"/>
              <a:gd name="connsiteY9" fmla="*/ 0 h 2311519"/>
              <a:gd name="connsiteX10" fmla="*/ 5950256 w 5950256"/>
              <a:gd name="connsiteY10" fmla="*/ 531649 h 2311519"/>
              <a:gd name="connsiteX11" fmla="*/ 5950256 w 5950256"/>
              <a:gd name="connsiteY11" fmla="*/ 1040184 h 2311519"/>
              <a:gd name="connsiteX12" fmla="*/ 5950256 w 5950256"/>
              <a:gd name="connsiteY12" fmla="*/ 1571833 h 2311519"/>
              <a:gd name="connsiteX13" fmla="*/ 5950256 w 5950256"/>
              <a:gd name="connsiteY13" fmla="*/ 2311519 h 2311519"/>
              <a:gd name="connsiteX14" fmla="*/ 5289116 w 5950256"/>
              <a:gd name="connsiteY14" fmla="*/ 2311519 h 2311519"/>
              <a:gd name="connsiteX15" fmla="*/ 4627977 w 5950256"/>
              <a:gd name="connsiteY15" fmla="*/ 2311519 h 2311519"/>
              <a:gd name="connsiteX16" fmla="*/ 4085842 w 5950256"/>
              <a:gd name="connsiteY16" fmla="*/ 2311519 h 2311519"/>
              <a:gd name="connsiteX17" fmla="*/ 3424703 w 5950256"/>
              <a:gd name="connsiteY17" fmla="*/ 2311519 h 2311519"/>
              <a:gd name="connsiteX18" fmla="*/ 2763563 w 5950256"/>
              <a:gd name="connsiteY18" fmla="*/ 2311519 h 2311519"/>
              <a:gd name="connsiteX19" fmla="*/ 2102424 w 5950256"/>
              <a:gd name="connsiteY19" fmla="*/ 2311519 h 2311519"/>
              <a:gd name="connsiteX20" fmla="*/ 1441284 w 5950256"/>
              <a:gd name="connsiteY20" fmla="*/ 2311519 h 2311519"/>
              <a:gd name="connsiteX21" fmla="*/ 839647 w 5950256"/>
              <a:gd name="connsiteY21" fmla="*/ 2311519 h 2311519"/>
              <a:gd name="connsiteX22" fmla="*/ 0 w 5950256"/>
              <a:gd name="connsiteY22" fmla="*/ 2311519 h 2311519"/>
              <a:gd name="connsiteX23" fmla="*/ 0 w 5950256"/>
              <a:gd name="connsiteY23" fmla="*/ 1733639 h 2311519"/>
              <a:gd name="connsiteX24" fmla="*/ 0 w 5950256"/>
              <a:gd name="connsiteY24" fmla="*/ 1132644 h 2311519"/>
              <a:gd name="connsiteX25" fmla="*/ 0 w 5950256"/>
              <a:gd name="connsiteY25" fmla="*/ 531649 h 2311519"/>
              <a:gd name="connsiteX26" fmla="*/ 0 w 5950256"/>
              <a:gd name="connsiteY26" fmla="*/ 0 h 231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50256" h="2311519" fill="none" extrusionOk="0">
                <a:moveTo>
                  <a:pt x="0" y="0"/>
                </a:moveTo>
                <a:cubicBezTo>
                  <a:pt x="189102" y="-5451"/>
                  <a:pt x="475905" y="4105"/>
                  <a:pt x="720642" y="0"/>
                </a:cubicBezTo>
                <a:cubicBezTo>
                  <a:pt x="965379" y="-4105"/>
                  <a:pt x="1005372" y="-4490"/>
                  <a:pt x="1203274" y="0"/>
                </a:cubicBezTo>
                <a:cubicBezTo>
                  <a:pt x="1401176" y="4490"/>
                  <a:pt x="1639669" y="21224"/>
                  <a:pt x="1804911" y="0"/>
                </a:cubicBezTo>
                <a:cubicBezTo>
                  <a:pt x="1970153" y="-21224"/>
                  <a:pt x="2199792" y="178"/>
                  <a:pt x="2585056" y="0"/>
                </a:cubicBezTo>
                <a:cubicBezTo>
                  <a:pt x="2970321" y="-178"/>
                  <a:pt x="2970623" y="19420"/>
                  <a:pt x="3246195" y="0"/>
                </a:cubicBezTo>
                <a:cubicBezTo>
                  <a:pt x="3521767" y="-19420"/>
                  <a:pt x="3744622" y="17192"/>
                  <a:pt x="3966837" y="0"/>
                </a:cubicBezTo>
                <a:cubicBezTo>
                  <a:pt x="4189052" y="-17192"/>
                  <a:pt x="4431076" y="4895"/>
                  <a:pt x="4568474" y="0"/>
                </a:cubicBezTo>
                <a:cubicBezTo>
                  <a:pt x="4705872" y="-4895"/>
                  <a:pt x="5053522" y="12706"/>
                  <a:pt x="5229614" y="0"/>
                </a:cubicBezTo>
                <a:cubicBezTo>
                  <a:pt x="5405706" y="-12706"/>
                  <a:pt x="5612524" y="17165"/>
                  <a:pt x="5950256" y="0"/>
                </a:cubicBezTo>
                <a:cubicBezTo>
                  <a:pt x="5942147" y="126950"/>
                  <a:pt x="5962674" y="410906"/>
                  <a:pt x="5950256" y="531649"/>
                </a:cubicBezTo>
                <a:cubicBezTo>
                  <a:pt x="5937838" y="652392"/>
                  <a:pt x="5969213" y="891179"/>
                  <a:pt x="5950256" y="1040184"/>
                </a:cubicBezTo>
                <a:cubicBezTo>
                  <a:pt x="5931299" y="1189189"/>
                  <a:pt x="5967701" y="1452832"/>
                  <a:pt x="5950256" y="1571833"/>
                </a:cubicBezTo>
                <a:cubicBezTo>
                  <a:pt x="5932811" y="1690834"/>
                  <a:pt x="5926638" y="1962104"/>
                  <a:pt x="5950256" y="2311519"/>
                </a:cubicBezTo>
                <a:cubicBezTo>
                  <a:pt x="5626852" y="2344462"/>
                  <a:pt x="5483472" y="2291134"/>
                  <a:pt x="5289116" y="2311519"/>
                </a:cubicBezTo>
                <a:cubicBezTo>
                  <a:pt x="5094760" y="2331904"/>
                  <a:pt x="4789066" y="2305248"/>
                  <a:pt x="4627977" y="2311519"/>
                </a:cubicBezTo>
                <a:cubicBezTo>
                  <a:pt x="4466888" y="2317790"/>
                  <a:pt x="4309571" y="2319922"/>
                  <a:pt x="4085842" y="2311519"/>
                </a:cubicBezTo>
                <a:cubicBezTo>
                  <a:pt x="3862113" y="2303116"/>
                  <a:pt x="3564937" y="2338663"/>
                  <a:pt x="3424703" y="2311519"/>
                </a:cubicBezTo>
                <a:cubicBezTo>
                  <a:pt x="3284469" y="2284375"/>
                  <a:pt x="3050490" y="2323129"/>
                  <a:pt x="2763563" y="2311519"/>
                </a:cubicBezTo>
                <a:cubicBezTo>
                  <a:pt x="2476636" y="2299909"/>
                  <a:pt x="2406663" y="2278835"/>
                  <a:pt x="2102424" y="2311519"/>
                </a:cubicBezTo>
                <a:cubicBezTo>
                  <a:pt x="1798185" y="2344203"/>
                  <a:pt x="1764790" y="2281178"/>
                  <a:pt x="1441284" y="2311519"/>
                </a:cubicBezTo>
                <a:cubicBezTo>
                  <a:pt x="1117778" y="2341860"/>
                  <a:pt x="1075727" y="2315336"/>
                  <a:pt x="839647" y="2311519"/>
                </a:cubicBezTo>
                <a:cubicBezTo>
                  <a:pt x="603567" y="2307702"/>
                  <a:pt x="388169" y="2350795"/>
                  <a:pt x="0" y="2311519"/>
                </a:cubicBezTo>
                <a:cubicBezTo>
                  <a:pt x="144" y="2041136"/>
                  <a:pt x="-4193" y="1944578"/>
                  <a:pt x="0" y="1733639"/>
                </a:cubicBezTo>
                <a:cubicBezTo>
                  <a:pt x="4193" y="1522700"/>
                  <a:pt x="7443" y="1291652"/>
                  <a:pt x="0" y="1132644"/>
                </a:cubicBezTo>
                <a:cubicBezTo>
                  <a:pt x="-7443" y="973636"/>
                  <a:pt x="2471" y="703743"/>
                  <a:pt x="0" y="531649"/>
                </a:cubicBezTo>
                <a:cubicBezTo>
                  <a:pt x="-2471" y="359555"/>
                  <a:pt x="11555" y="261233"/>
                  <a:pt x="0" y="0"/>
                </a:cubicBezTo>
                <a:close/>
              </a:path>
              <a:path w="5950256" h="2311519" stroke="0" extrusionOk="0">
                <a:moveTo>
                  <a:pt x="0" y="0"/>
                </a:moveTo>
                <a:cubicBezTo>
                  <a:pt x="127085" y="15359"/>
                  <a:pt x="354662" y="27259"/>
                  <a:pt x="601637" y="0"/>
                </a:cubicBezTo>
                <a:cubicBezTo>
                  <a:pt x="848612" y="-27259"/>
                  <a:pt x="965492" y="17119"/>
                  <a:pt x="1084269" y="0"/>
                </a:cubicBezTo>
                <a:cubicBezTo>
                  <a:pt x="1203046" y="-17119"/>
                  <a:pt x="1538712" y="-35583"/>
                  <a:pt x="1864414" y="0"/>
                </a:cubicBezTo>
                <a:cubicBezTo>
                  <a:pt x="2190117" y="35583"/>
                  <a:pt x="2214070" y="10756"/>
                  <a:pt x="2466051" y="0"/>
                </a:cubicBezTo>
                <a:cubicBezTo>
                  <a:pt x="2718032" y="-10756"/>
                  <a:pt x="2920088" y="-24074"/>
                  <a:pt x="3067688" y="0"/>
                </a:cubicBezTo>
                <a:cubicBezTo>
                  <a:pt x="3215288" y="24074"/>
                  <a:pt x="3508595" y="25824"/>
                  <a:pt x="3847832" y="0"/>
                </a:cubicBezTo>
                <a:cubicBezTo>
                  <a:pt x="4187069" y="-25824"/>
                  <a:pt x="4191164" y="-2683"/>
                  <a:pt x="4389967" y="0"/>
                </a:cubicBezTo>
                <a:cubicBezTo>
                  <a:pt x="4588770" y="2683"/>
                  <a:pt x="4880346" y="26355"/>
                  <a:pt x="5170111" y="0"/>
                </a:cubicBezTo>
                <a:cubicBezTo>
                  <a:pt x="5459876" y="-26355"/>
                  <a:pt x="5775639" y="-7813"/>
                  <a:pt x="5950256" y="0"/>
                </a:cubicBezTo>
                <a:cubicBezTo>
                  <a:pt x="5962053" y="272706"/>
                  <a:pt x="5941219" y="462017"/>
                  <a:pt x="5950256" y="577880"/>
                </a:cubicBezTo>
                <a:cubicBezTo>
                  <a:pt x="5959293" y="693743"/>
                  <a:pt x="5954743" y="990838"/>
                  <a:pt x="5950256" y="1155760"/>
                </a:cubicBezTo>
                <a:cubicBezTo>
                  <a:pt x="5945769" y="1320682"/>
                  <a:pt x="5943340" y="1491768"/>
                  <a:pt x="5950256" y="1756754"/>
                </a:cubicBezTo>
                <a:cubicBezTo>
                  <a:pt x="5957172" y="2021740"/>
                  <a:pt x="5924385" y="2132982"/>
                  <a:pt x="5950256" y="2311519"/>
                </a:cubicBezTo>
                <a:cubicBezTo>
                  <a:pt x="5791313" y="2330951"/>
                  <a:pt x="5618665" y="2314121"/>
                  <a:pt x="5289116" y="2311519"/>
                </a:cubicBezTo>
                <a:cubicBezTo>
                  <a:pt x="4959567" y="2308917"/>
                  <a:pt x="4923326" y="2284666"/>
                  <a:pt x="4746982" y="2311519"/>
                </a:cubicBezTo>
                <a:cubicBezTo>
                  <a:pt x="4570638" y="2338372"/>
                  <a:pt x="4265149" y="2329969"/>
                  <a:pt x="4085842" y="2311519"/>
                </a:cubicBezTo>
                <a:cubicBezTo>
                  <a:pt x="3906535" y="2293069"/>
                  <a:pt x="3639204" y="2310347"/>
                  <a:pt x="3305698" y="2311519"/>
                </a:cubicBezTo>
                <a:cubicBezTo>
                  <a:pt x="2972192" y="2312691"/>
                  <a:pt x="2805192" y="2303374"/>
                  <a:pt x="2644558" y="2311519"/>
                </a:cubicBezTo>
                <a:cubicBezTo>
                  <a:pt x="2483924" y="2319664"/>
                  <a:pt x="2260792" y="2308987"/>
                  <a:pt x="2161926" y="2311519"/>
                </a:cubicBezTo>
                <a:cubicBezTo>
                  <a:pt x="2063060" y="2314051"/>
                  <a:pt x="1763982" y="2288321"/>
                  <a:pt x="1619792" y="2311519"/>
                </a:cubicBezTo>
                <a:cubicBezTo>
                  <a:pt x="1475602" y="2334717"/>
                  <a:pt x="1084802" y="2325792"/>
                  <a:pt x="839647" y="2311519"/>
                </a:cubicBezTo>
                <a:cubicBezTo>
                  <a:pt x="594492" y="2297246"/>
                  <a:pt x="362870" y="2308958"/>
                  <a:pt x="0" y="2311519"/>
                </a:cubicBezTo>
                <a:cubicBezTo>
                  <a:pt x="5636" y="2195713"/>
                  <a:pt x="-37" y="2017772"/>
                  <a:pt x="0" y="1779870"/>
                </a:cubicBezTo>
                <a:cubicBezTo>
                  <a:pt x="37" y="1541968"/>
                  <a:pt x="12276" y="1464096"/>
                  <a:pt x="0" y="1225105"/>
                </a:cubicBezTo>
                <a:cubicBezTo>
                  <a:pt x="-12276" y="986115"/>
                  <a:pt x="8553" y="852088"/>
                  <a:pt x="0" y="716571"/>
                </a:cubicBezTo>
                <a:cubicBezTo>
                  <a:pt x="-8553" y="581054"/>
                  <a:pt x="-4657" y="221487"/>
                  <a:pt x="0" y="0"/>
                </a:cubicBezTo>
                <a:close/>
              </a:path>
            </a:pathLst>
          </a:custGeom>
          <a:ln w="50800">
            <a:solidFill>
              <a:srgbClr val="A5C40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Tree>
    <p:extLst>
      <p:ext uri="{BB962C8B-B14F-4D97-AF65-F5344CB8AC3E}">
        <p14:creationId xmlns:p14="http://schemas.microsoft.com/office/powerpoint/2010/main" val="24437933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F8B30-4CEC-5FF0-A38A-B7EBE3AD46E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ED35BC2-940D-14D4-6746-13CDD3D9C428}"/>
              </a:ext>
            </a:extLst>
          </p:cNvPr>
          <p:cNvSpPr txBox="1"/>
          <p:nvPr/>
        </p:nvSpPr>
        <p:spPr>
          <a:xfrm>
            <a:off x="595811" y="1226756"/>
            <a:ext cx="9604829" cy="5845126"/>
          </a:xfrm>
          <a:prstGeom prst="rect">
            <a:avLst/>
          </a:prstGeom>
          <a:noFill/>
        </p:spPr>
        <p:txBody>
          <a:bodyPr wrap="square" rtlCol="0">
            <a:spAutoFit/>
          </a:bodyPr>
          <a:lstStyle/>
          <a:p>
            <a:pPr>
              <a:lnSpc>
                <a:spcPct val="107000"/>
              </a:lnSpc>
              <a:spcAft>
                <a:spcPts val="800"/>
              </a:spcAft>
              <a:defRPr/>
            </a:pPr>
            <a:r>
              <a:rPr lang="en-GB" sz="3000" i="1" dirty="0">
                <a:solidFill>
                  <a:srgbClr val="112643"/>
                </a:solidFill>
                <a:latin typeface="Century Gothic" panose="020B0502020202020204" pitchFamily="34" charset="0"/>
                <a:cs typeface="Arial" panose="020B0604020202020204" pitchFamily="34" charset="0"/>
              </a:rPr>
              <a:t>“The Spirit of the Lord is upon me,</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    because he has chosen me to bring </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good news to the poor.</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He has sent me to proclaim </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liberty to the captives</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    and recovery of sight to the blind,</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to set free the oppressed</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   and announce that the time has come</a:t>
            </a:r>
            <a:br>
              <a:rPr lang="en-GB" sz="3000" i="1" dirty="0">
                <a:solidFill>
                  <a:srgbClr val="112643"/>
                </a:solidFill>
                <a:latin typeface="Century Gothic" panose="020B0502020202020204" pitchFamily="34" charset="0"/>
                <a:cs typeface="Arial" panose="020B0604020202020204" pitchFamily="34" charset="0"/>
              </a:rPr>
            </a:br>
            <a:r>
              <a:rPr lang="en-GB" sz="3000" i="1" dirty="0">
                <a:solidFill>
                  <a:srgbClr val="112643"/>
                </a:solidFill>
                <a:latin typeface="Century Gothic" panose="020B0502020202020204" pitchFamily="34" charset="0"/>
                <a:cs typeface="Arial" panose="020B0604020202020204" pitchFamily="34" charset="0"/>
              </a:rPr>
              <a:t>    when the Lord will save his people.”</a:t>
            </a:r>
          </a:p>
          <a:p>
            <a:pPr>
              <a:lnSpc>
                <a:spcPct val="107000"/>
              </a:lnSpc>
              <a:spcAft>
                <a:spcPts val="800"/>
              </a:spcAft>
              <a:defRPr/>
            </a:pPr>
            <a:r>
              <a:rPr lang="en-GB" sz="3200" b="1" dirty="0"/>
              <a:t>(Luke 4:18-19)</a:t>
            </a:r>
            <a:endParaRPr lang="en-GB" sz="3000" b="1" i="1" dirty="0">
              <a:solidFill>
                <a:srgbClr val="112643"/>
              </a:solidFill>
              <a:latin typeface="Century Gothic" panose="020B050202020202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kumimoji="0" lang="en-GB" sz="4000" b="0"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8366527B-5142-CAD7-55BF-4AD80006D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334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B92DB-A3AD-9264-F4AE-66EC6A02CF1B}"/>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F3902FA-E1C0-8517-3286-77D6FB3E63DD}"/>
              </a:ext>
            </a:extLst>
          </p:cNvPr>
          <p:cNvSpPr txBox="1"/>
          <p:nvPr/>
        </p:nvSpPr>
        <p:spPr>
          <a:xfrm>
            <a:off x="595811" y="1116044"/>
            <a:ext cx="10532264" cy="6274603"/>
          </a:xfrm>
          <a:prstGeom prst="rect">
            <a:avLst/>
          </a:prstGeom>
          <a:noFill/>
        </p:spPr>
        <p:txBody>
          <a:bodyPr wrap="square" rtlCol="0">
            <a:spAutoFit/>
          </a:bodyPr>
          <a:lstStyle/>
          <a:p>
            <a:pPr>
              <a:lnSpc>
                <a:spcPct val="107000"/>
              </a:lnSpc>
              <a:spcAft>
                <a:spcPts val="800"/>
              </a:spcAft>
              <a:defRPr/>
            </a:pPr>
            <a:r>
              <a:rPr lang="en-GB" sz="3000" b="1" i="1" dirty="0">
                <a:solidFill>
                  <a:srgbClr val="112643"/>
                </a:solidFill>
                <a:latin typeface="Century Gothic" panose="020B0502020202020204" pitchFamily="34" charset="0"/>
                <a:cs typeface="Arial" panose="020B0604020202020204" pitchFamily="34" charset="0"/>
              </a:rPr>
              <a:t>Jubilee prayer of hope</a:t>
            </a:r>
          </a:p>
          <a:p>
            <a:pPr algn="just">
              <a:lnSpc>
                <a:spcPct val="107000"/>
              </a:lnSpc>
              <a:spcAft>
                <a:spcPts val="800"/>
              </a:spcAft>
              <a:buNone/>
            </a:pPr>
            <a:br>
              <a:rPr lang="en-GB" sz="3200" i="1" dirty="0">
                <a:solidFill>
                  <a:srgbClr val="112643"/>
                </a:solidFill>
                <a:cs typeface="Arial" panose="020B0604020202020204" pitchFamily="34" charset="0"/>
              </a:rPr>
            </a:br>
            <a:r>
              <a:rPr lang="en-GB" sz="3200" kern="100" dirty="0">
                <a:effectLst/>
                <a:ea typeface="Aptos" panose="020B0004020202020204" pitchFamily="34" charset="0"/>
                <a:cs typeface="Times New Roman" panose="02020603050405020304" pitchFamily="18" charset="0"/>
              </a:rPr>
              <a:t>God, our loving Father,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In this Jubilee year,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you remind us of our call to love creation.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Help us to work together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to replant, repair, and renew. </a:t>
            </a:r>
          </a:p>
          <a:p>
            <a:pPr algn="just">
              <a:lnSpc>
                <a:spcPct val="107000"/>
              </a:lnSpc>
              <a:spcAft>
                <a:spcPts val="800"/>
              </a:spcAft>
              <a:buNone/>
            </a:pPr>
            <a:r>
              <a:rPr lang="en-GB" sz="3200" b="1" kern="100" dirty="0">
                <a:effectLst/>
                <a:ea typeface="Aptos" panose="020B0004020202020204" pitchFamily="34" charset="0"/>
                <a:cs typeface="Times New Roman" panose="02020603050405020304" pitchFamily="18" charset="0"/>
              </a:rPr>
              <a:t>Guide us on our journey as pilgrims of hope.</a:t>
            </a:r>
            <a:r>
              <a:rPr lang="en-GB" sz="3200" kern="100" dirty="0">
                <a:effectLst/>
                <a:ea typeface="Aptos" panose="020B0004020202020204" pitchFamily="34" charset="0"/>
                <a:cs typeface="Times New Roman" panose="02020603050405020304" pitchFamily="18" charset="0"/>
              </a:rPr>
              <a:t> </a:t>
            </a:r>
          </a:p>
          <a:p>
            <a:pPr algn="just">
              <a:lnSpc>
                <a:spcPct val="107000"/>
              </a:lnSpc>
              <a:spcAft>
                <a:spcPts val="800"/>
              </a:spcAft>
              <a:buNone/>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defRPr/>
            </a:pPr>
            <a:endParaRPr kumimoji="0" lang="en-GB" sz="3200" b="1"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1D4E721D-C54F-3F8D-C2FE-D17C7EE0F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5746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FBB71-6AC4-AE8E-980A-5386F52C179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EB0E689-FF8A-1437-4487-D480861C5D7D}"/>
              </a:ext>
            </a:extLst>
          </p:cNvPr>
          <p:cNvSpPr txBox="1"/>
          <p:nvPr/>
        </p:nvSpPr>
        <p:spPr>
          <a:xfrm>
            <a:off x="595811" y="1116044"/>
            <a:ext cx="10532264" cy="5780621"/>
          </a:xfrm>
          <a:prstGeom prst="rect">
            <a:avLst/>
          </a:prstGeom>
          <a:noFill/>
        </p:spPr>
        <p:txBody>
          <a:bodyPr wrap="square" rtlCol="0">
            <a:spAutoFit/>
          </a:bodyPr>
          <a:lstStyle/>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Jesus, our light,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In this Jubilee year,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 you remind us of our call to love our neighbours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and to set free those who suffer.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Help us to treat everyone with dignity;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to be fair, forgiving and kind. </a:t>
            </a:r>
          </a:p>
          <a:p>
            <a:pPr algn="just">
              <a:lnSpc>
                <a:spcPct val="107000"/>
              </a:lnSpc>
              <a:spcAft>
                <a:spcPts val="800"/>
              </a:spcAft>
              <a:buNone/>
            </a:pPr>
            <a:r>
              <a:rPr lang="en-GB" sz="3200" b="1" kern="100" dirty="0">
                <a:effectLst/>
                <a:ea typeface="Aptos" panose="020B0004020202020204" pitchFamily="34" charset="0"/>
                <a:cs typeface="Times New Roman" panose="02020603050405020304" pitchFamily="18" charset="0"/>
              </a:rPr>
              <a:t>Guide us on our journey</a:t>
            </a:r>
            <a:r>
              <a:rPr lang="en-GB" sz="3200" kern="100" dirty="0">
                <a:effectLst/>
                <a:ea typeface="Aptos" panose="020B0004020202020204" pitchFamily="34" charset="0"/>
                <a:cs typeface="Times New Roman" panose="02020603050405020304" pitchFamily="18" charset="0"/>
              </a:rPr>
              <a:t> </a:t>
            </a:r>
            <a:r>
              <a:rPr lang="en-GB" sz="3200" b="1" kern="100" dirty="0">
                <a:effectLst/>
                <a:ea typeface="Aptos" panose="020B0004020202020204" pitchFamily="34" charset="0"/>
                <a:cs typeface="Times New Roman" panose="02020603050405020304" pitchFamily="18" charset="0"/>
              </a:rPr>
              <a:t>as pilgrims of hope.</a:t>
            </a:r>
            <a:r>
              <a:rPr lang="en-GB" sz="3200" kern="100" dirty="0">
                <a:effectLst/>
                <a:ea typeface="Aptos" panose="020B0004020202020204" pitchFamily="34" charset="0"/>
                <a:cs typeface="Times New Roman" panose="02020603050405020304" pitchFamily="18" charset="0"/>
              </a:rPr>
              <a:t> </a:t>
            </a:r>
          </a:p>
          <a:p>
            <a:pPr algn="just">
              <a:lnSpc>
                <a:spcPct val="107000"/>
              </a:lnSpc>
              <a:spcAft>
                <a:spcPts val="800"/>
              </a:spcAft>
              <a:buNone/>
            </a:pPr>
            <a:r>
              <a:rPr lang="en-GB" sz="1800" kern="100" dirty="0">
                <a:effectLst/>
                <a:latin typeface="Century Gothic" panose="020B0502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800" b="1" kern="100" dirty="0">
                <a:effectLst/>
                <a:latin typeface="Century Gothic" panose="020B050202020202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defRPr/>
            </a:pPr>
            <a:endParaRPr kumimoji="0" lang="en-GB" sz="3200" b="1"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D68800A6-9827-F3C2-F728-EC52979591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74694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EFB91-DE4B-4658-E2BD-CFF5E7951EC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7E6C8AC-AF68-C425-BBC4-574EBC039F56}"/>
              </a:ext>
            </a:extLst>
          </p:cNvPr>
          <p:cNvSpPr txBox="1"/>
          <p:nvPr/>
        </p:nvSpPr>
        <p:spPr>
          <a:xfrm>
            <a:off x="595811" y="1116044"/>
            <a:ext cx="10532264" cy="6666120"/>
          </a:xfrm>
          <a:prstGeom prst="rect">
            <a:avLst/>
          </a:prstGeom>
          <a:noFill/>
        </p:spPr>
        <p:txBody>
          <a:bodyPr wrap="square" rtlCol="0">
            <a:spAutoFit/>
          </a:bodyPr>
          <a:lstStyle/>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Holy Spirit, our inspiration,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In this Jubilee year, you remind us of our call to grow in faith and love.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Help us to hear you in scripture, to see Jesus in others,  </a:t>
            </a: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and to be united as God’s global family. </a:t>
            </a:r>
          </a:p>
          <a:p>
            <a:pPr algn="just">
              <a:lnSpc>
                <a:spcPct val="107000"/>
              </a:lnSpc>
              <a:spcAft>
                <a:spcPts val="800"/>
              </a:spcAft>
              <a:buNone/>
            </a:pPr>
            <a:r>
              <a:rPr lang="en-GB" sz="3200" b="1" kern="100" dirty="0">
                <a:effectLst/>
                <a:ea typeface="Aptos" panose="020B0004020202020204" pitchFamily="34" charset="0"/>
                <a:cs typeface="Times New Roman" panose="02020603050405020304" pitchFamily="18" charset="0"/>
              </a:rPr>
              <a:t>Guide us on our journey</a:t>
            </a:r>
            <a:r>
              <a:rPr lang="en-GB" sz="3200" kern="100" dirty="0">
                <a:effectLst/>
                <a:ea typeface="Aptos" panose="020B0004020202020204" pitchFamily="34" charset="0"/>
                <a:cs typeface="Times New Roman" panose="02020603050405020304" pitchFamily="18" charset="0"/>
              </a:rPr>
              <a:t> </a:t>
            </a:r>
            <a:r>
              <a:rPr lang="en-GB" sz="3200" b="1" kern="100" dirty="0">
                <a:effectLst/>
                <a:ea typeface="Aptos" panose="020B0004020202020204" pitchFamily="34" charset="0"/>
                <a:cs typeface="Times New Roman" panose="02020603050405020304" pitchFamily="18" charset="0"/>
              </a:rPr>
              <a:t>as pilgrims of hope.</a:t>
            </a:r>
            <a:r>
              <a:rPr lang="en-GB" sz="3200" kern="100" dirty="0">
                <a:effectLst/>
                <a:ea typeface="Aptos" panose="020B0004020202020204" pitchFamily="34" charset="0"/>
                <a:cs typeface="Times New Roman" panose="02020603050405020304" pitchFamily="18" charset="0"/>
              </a:rPr>
              <a:t> </a:t>
            </a:r>
          </a:p>
          <a:p>
            <a:pPr algn="just">
              <a:lnSpc>
                <a:spcPct val="107000"/>
              </a:lnSpc>
              <a:spcAft>
                <a:spcPts val="800"/>
              </a:spcAft>
              <a:buNone/>
            </a:pPr>
            <a:endParaRPr lang="en-GB" sz="3200" kern="100" dirty="0">
              <a:effectLst/>
              <a:ea typeface="Aptos" panose="020B0004020202020204" pitchFamily="34" charset="0"/>
              <a:cs typeface="Times New Roman" panose="02020603050405020304" pitchFamily="18" charset="0"/>
            </a:endParaRPr>
          </a:p>
          <a:p>
            <a:pPr algn="just">
              <a:lnSpc>
                <a:spcPct val="107000"/>
              </a:lnSpc>
              <a:spcAft>
                <a:spcPts val="800"/>
              </a:spcAft>
              <a:buNone/>
            </a:pPr>
            <a:r>
              <a:rPr lang="en-GB" sz="3200" kern="100" dirty="0">
                <a:effectLst/>
                <a:ea typeface="Aptos" panose="020B0004020202020204" pitchFamily="34" charset="0"/>
                <a:cs typeface="Times New Roman" panose="02020603050405020304" pitchFamily="18" charset="0"/>
              </a:rPr>
              <a:t>Amen </a:t>
            </a:r>
          </a:p>
          <a:p>
            <a:pPr>
              <a:lnSpc>
                <a:spcPct val="107000"/>
              </a:lnSpc>
              <a:spcAft>
                <a:spcPts val="800"/>
              </a:spcAft>
            </a:pPr>
            <a:r>
              <a:rPr lang="en-GB" sz="3200" b="1" kern="100" dirty="0">
                <a:effectLst/>
                <a:ea typeface="Aptos" panose="020B0004020202020204" pitchFamily="34" charset="0"/>
                <a:cs typeface="Times New Roman" panose="02020603050405020304" pitchFamily="18" charset="0"/>
              </a:rPr>
              <a:t> </a:t>
            </a:r>
            <a:endParaRPr lang="en-GB" sz="3200" kern="100" dirty="0">
              <a:effectLst/>
              <a:ea typeface="Aptos" panose="020B0004020202020204" pitchFamily="34" charset="0"/>
              <a:cs typeface="Times New Roman" panose="02020603050405020304" pitchFamily="18" charset="0"/>
            </a:endParaRPr>
          </a:p>
          <a:p>
            <a:pPr>
              <a:lnSpc>
                <a:spcPct val="107000"/>
              </a:lnSpc>
              <a:spcAft>
                <a:spcPts val="800"/>
              </a:spcAft>
              <a:defRPr/>
            </a:pPr>
            <a:endParaRPr kumimoji="0" lang="en-GB" sz="3200" b="1"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C58C2B8D-ECB7-63B1-FDB4-F2FBE401B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930589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76BD-29EB-D2B3-3EC7-A3E31C336CD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F03A53C-265F-3F8B-FCFC-37F74115AA1C}"/>
              </a:ext>
            </a:extLst>
          </p:cNvPr>
          <p:cNvSpPr txBox="1"/>
          <p:nvPr/>
        </p:nvSpPr>
        <p:spPr>
          <a:xfrm>
            <a:off x="595811" y="1116044"/>
            <a:ext cx="10532264" cy="5357236"/>
          </a:xfrm>
          <a:prstGeom prst="rect">
            <a:avLst/>
          </a:prstGeom>
          <a:noFill/>
        </p:spPr>
        <p:txBody>
          <a:bodyPr wrap="square" rtlCol="0">
            <a:spAutoFit/>
          </a:bodyPr>
          <a:lstStyle/>
          <a:p>
            <a:pPr>
              <a:lnSpc>
                <a:spcPct val="107000"/>
              </a:lnSpc>
              <a:spcAft>
                <a:spcPts val="800"/>
              </a:spcAft>
              <a:defRPr/>
            </a:pPr>
            <a:r>
              <a:rPr lang="en-GB" sz="3000" b="1" i="1" dirty="0">
                <a:solidFill>
                  <a:srgbClr val="112643"/>
                </a:solidFill>
                <a:latin typeface="Century Gothic" panose="020B0502020202020204" pitchFamily="34" charset="0"/>
                <a:cs typeface="Arial" panose="020B0604020202020204" pitchFamily="34" charset="0"/>
              </a:rPr>
              <a:t>Closing Prayer:</a:t>
            </a:r>
          </a:p>
          <a:p>
            <a:pPr>
              <a:lnSpc>
                <a:spcPct val="107000"/>
              </a:lnSpc>
              <a:spcAft>
                <a:spcPts val="800"/>
              </a:spcAft>
              <a:defRPr/>
            </a:pPr>
            <a:br>
              <a:rPr lang="en-GB" sz="3000" i="1" dirty="0">
                <a:solidFill>
                  <a:srgbClr val="112643"/>
                </a:solidFill>
                <a:latin typeface="Century Gothic" panose="020B0502020202020204" pitchFamily="34" charset="0"/>
                <a:cs typeface="Arial" panose="020B0604020202020204" pitchFamily="34"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God of love and hope,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thank you for guiding us on this journey.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Help us to bring light where there is darkness, kindness where there is hurt,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and hope where it is needed most.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Let us walk together in love,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caring for others and for your creation. </a:t>
            </a:r>
            <a:br>
              <a:rPr lang="en-GB" sz="3200" i="1" dirty="0">
                <a:effectLst/>
                <a:latin typeface="Century Gothic" panose="020B0502020202020204" pitchFamily="34" charset="0"/>
                <a:ea typeface="Aptos" panose="020B0004020202020204" pitchFamily="34" charset="0"/>
                <a:cs typeface="Times New Roman" panose="02020603050405020304" pitchFamily="18" charset="0"/>
              </a:rPr>
            </a:br>
            <a:r>
              <a:rPr lang="en-GB" sz="3200" i="1" dirty="0">
                <a:effectLst/>
                <a:latin typeface="Century Gothic" panose="020B0502020202020204" pitchFamily="34" charset="0"/>
                <a:ea typeface="Aptos" panose="020B0004020202020204" pitchFamily="34" charset="0"/>
                <a:cs typeface="Times New Roman" panose="02020603050405020304" pitchFamily="18" charset="0"/>
              </a:rPr>
              <a:t>Amen.</a:t>
            </a:r>
            <a:endParaRPr kumimoji="0" lang="en-GB" sz="3200" b="1" i="1" u="none" strike="noStrike" kern="1200" cap="none" spc="0" normalizeH="0" baseline="0" noProof="0" dirty="0">
              <a:ln>
                <a:noFill/>
              </a:ln>
              <a:solidFill>
                <a:srgbClr val="112643"/>
              </a:solidFill>
              <a:effectLst/>
              <a:uLnTx/>
              <a:uFillTx/>
              <a:latin typeface="Century Gothic" panose="020B0502020202020204" pitchFamily="34" charset="0"/>
              <a:ea typeface="+mn-ea"/>
              <a:cs typeface="+mn-cs"/>
            </a:endParaRPr>
          </a:p>
        </p:txBody>
      </p:sp>
      <p:pic>
        <p:nvPicPr>
          <p:cNvPr id="3" name="Picture 4" descr="Jubilee 2025 – Pilgrims of Hope – Archdiocese of Philadelphia">
            <a:extLst>
              <a:ext uri="{FF2B5EF4-FFF2-40B4-BE49-F238E27FC236}">
                <a16:creationId xmlns:a16="http://schemas.microsoft.com/office/drawing/2014/main" id="{3FD8FD15-9090-6E3D-7E06-89449F48C0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9451" y="976597"/>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54970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EC85E-E125-4DC6-6463-4FCEEDB8F2AA}"/>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03B8AB3F-48B4-8149-6B94-C0FFAEECFE6D}"/>
              </a:ext>
            </a:extLst>
          </p:cNvPr>
          <p:cNvPicPr>
            <a:picLocks noChangeAspect="1"/>
          </p:cNvPicPr>
          <p:nvPr/>
        </p:nvPicPr>
        <p:blipFill>
          <a:blip r:embed="rId3"/>
          <a:stretch>
            <a:fillRect/>
          </a:stretch>
        </p:blipFill>
        <p:spPr>
          <a:xfrm>
            <a:off x="285708" y="2324048"/>
            <a:ext cx="9092947" cy="3039100"/>
          </a:xfrm>
          <a:prstGeom prst="rect">
            <a:avLst/>
          </a:prstGeom>
        </p:spPr>
      </p:pic>
      <p:pic>
        <p:nvPicPr>
          <p:cNvPr id="15" name="Picture 14">
            <a:extLst>
              <a:ext uri="{FF2B5EF4-FFF2-40B4-BE49-F238E27FC236}">
                <a16:creationId xmlns:a16="http://schemas.microsoft.com/office/drawing/2014/main" id="{C5E6D5CA-2CDD-1211-F17A-BCA9E12473FD}"/>
              </a:ext>
            </a:extLst>
          </p:cNvPr>
          <p:cNvPicPr>
            <a:picLocks noChangeAspect="1"/>
          </p:cNvPicPr>
          <p:nvPr/>
        </p:nvPicPr>
        <p:blipFill>
          <a:blip r:embed="rId4"/>
          <a:stretch>
            <a:fillRect/>
          </a:stretch>
        </p:blipFill>
        <p:spPr>
          <a:xfrm rot="1255312">
            <a:off x="9783055" y="1599595"/>
            <a:ext cx="1718837" cy="2553899"/>
          </a:xfrm>
          <a:prstGeom prst="rect">
            <a:avLst/>
          </a:prstGeom>
        </p:spPr>
      </p:pic>
      <p:pic>
        <p:nvPicPr>
          <p:cNvPr id="17" name="Picture 16">
            <a:extLst>
              <a:ext uri="{FF2B5EF4-FFF2-40B4-BE49-F238E27FC236}">
                <a16:creationId xmlns:a16="http://schemas.microsoft.com/office/drawing/2014/main" id="{5AEDE262-F6BE-1181-A921-69D738C8AABF}"/>
              </a:ext>
            </a:extLst>
          </p:cNvPr>
          <p:cNvPicPr>
            <a:picLocks noChangeAspect="1"/>
          </p:cNvPicPr>
          <p:nvPr/>
        </p:nvPicPr>
        <p:blipFill>
          <a:blip r:embed="rId5"/>
          <a:stretch>
            <a:fillRect/>
          </a:stretch>
        </p:blipFill>
        <p:spPr>
          <a:xfrm>
            <a:off x="10752547" y="3779519"/>
            <a:ext cx="1153745" cy="2831519"/>
          </a:xfrm>
          <a:prstGeom prst="rect">
            <a:avLst/>
          </a:prstGeom>
        </p:spPr>
      </p:pic>
    </p:spTree>
    <p:extLst>
      <p:ext uri="{BB962C8B-B14F-4D97-AF65-F5344CB8AC3E}">
        <p14:creationId xmlns:p14="http://schemas.microsoft.com/office/powerpoint/2010/main" val="348433091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5A11D-5980-581F-FD04-F41EF56D9A7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4392F34-E8EF-4FB8-F067-4BE96DE9205A}"/>
              </a:ext>
            </a:extLst>
          </p:cNvPr>
          <p:cNvSpPr txBox="1"/>
          <p:nvPr/>
        </p:nvSpPr>
        <p:spPr>
          <a:xfrm>
            <a:off x="687251" y="1189957"/>
            <a:ext cx="10602686" cy="6359049"/>
          </a:xfrm>
          <a:prstGeom prst="rect">
            <a:avLst/>
          </a:prstGeom>
          <a:noFill/>
        </p:spPr>
        <p:txBody>
          <a:bodyPr wrap="square" rtlCol="0">
            <a:spAutoFit/>
          </a:bodyPr>
          <a:lstStyle/>
          <a:p>
            <a:pPr>
              <a:lnSpc>
                <a:spcPct val="107000"/>
              </a:lnSpc>
              <a:spcAft>
                <a:spcPts val="800"/>
              </a:spcAft>
              <a:buNone/>
            </a:pPr>
            <a:r>
              <a:rPr lang="en-GB" sz="3600" dirty="0">
                <a:solidFill>
                  <a:srgbClr val="112643"/>
                </a:solidFill>
                <a:latin typeface="Century Gothic" panose="020B0502020202020204" pitchFamily="34" charset="0"/>
              </a:rPr>
              <a:t>Walk with us, Lord, </a:t>
            </a:r>
            <a:br>
              <a:rPr lang="en-GB" sz="3600" dirty="0">
                <a:solidFill>
                  <a:srgbClr val="112643"/>
                </a:solidFill>
                <a:latin typeface="Century Gothic" panose="020B0502020202020204" pitchFamily="34" charset="0"/>
              </a:rPr>
            </a:br>
            <a:r>
              <a:rPr lang="en-GB" sz="3600" dirty="0">
                <a:solidFill>
                  <a:srgbClr val="112643"/>
                </a:solidFill>
                <a:latin typeface="Century Gothic" panose="020B0502020202020204" pitchFamily="34" charset="0"/>
              </a:rPr>
              <a:t>as we journey here together today. </a:t>
            </a:r>
            <a:br>
              <a:rPr lang="en-GB" sz="3600" dirty="0">
                <a:solidFill>
                  <a:srgbClr val="112643"/>
                </a:solidFill>
                <a:latin typeface="Century Gothic" panose="020B0502020202020204" pitchFamily="34" charset="0"/>
              </a:rPr>
            </a:br>
            <a:r>
              <a:rPr lang="en-GB" sz="3600" dirty="0">
                <a:solidFill>
                  <a:srgbClr val="112643"/>
                </a:solidFill>
                <a:latin typeface="Century Gothic" panose="020B0502020202020204" pitchFamily="34" charset="0"/>
              </a:rPr>
              <a:t>Touch our hearts and minds so that </a:t>
            </a:r>
            <a:br>
              <a:rPr lang="en-GB" sz="3600" dirty="0">
                <a:solidFill>
                  <a:srgbClr val="112643"/>
                </a:solidFill>
                <a:latin typeface="Century Gothic" panose="020B0502020202020204" pitchFamily="34" charset="0"/>
              </a:rPr>
            </a:br>
            <a:r>
              <a:rPr lang="en-GB" sz="3600" dirty="0">
                <a:solidFill>
                  <a:srgbClr val="112643"/>
                </a:solidFill>
                <a:latin typeface="Century Gothic" panose="020B0502020202020204" pitchFamily="34" charset="0"/>
              </a:rPr>
              <a:t>we bring hope to others in the world </a:t>
            </a:r>
            <a:br>
              <a:rPr lang="en-GB" sz="3600" dirty="0">
                <a:solidFill>
                  <a:srgbClr val="112643"/>
                </a:solidFill>
                <a:latin typeface="Century Gothic" panose="020B0502020202020204" pitchFamily="34" charset="0"/>
              </a:rPr>
            </a:br>
            <a:r>
              <a:rPr lang="en-GB" sz="3600" dirty="0">
                <a:solidFill>
                  <a:srgbClr val="112643"/>
                </a:solidFill>
                <a:latin typeface="Century Gothic" panose="020B0502020202020204" pitchFamily="34" charset="0"/>
              </a:rPr>
              <a:t>and make it a better place. </a:t>
            </a:r>
          </a:p>
          <a:p>
            <a:pPr>
              <a:lnSpc>
                <a:spcPct val="107000"/>
              </a:lnSpc>
              <a:spcAft>
                <a:spcPts val="800"/>
              </a:spcAft>
            </a:pPr>
            <a:endParaRPr lang="en-GB" sz="3600" i="1" dirty="0">
              <a:solidFill>
                <a:schemeClr val="bg1"/>
              </a:solidFill>
              <a:latin typeface="Century Gothic" panose="020B0502020202020204" pitchFamily="34" charset="0"/>
            </a:endParaRPr>
          </a:p>
          <a:p>
            <a:pPr>
              <a:lnSpc>
                <a:spcPct val="107000"/>
              </a:lnSpc>
              <a:spcAft>
                <a:spcPts val="800"/>
              </a:spcAft>
            </a:pPr>
            <a:r>
              <a:rPr lang="en-GB" sz="3600" i="1" dirty="0">
                <a:solidFill>
                  <a:schemeClr val="bg1"/>
                </a:solidFill>
                <a:latin typeface="Century Gothic" panose="020B0502020202020204" pitchFamily="34" charset="0"/>
              </a:rPr>
              <a:t>All: </a:t>
            </a:r>
            <a:r>
              <a:rPr lang="en-GB" sz="3600" b="1" i="1" dirty="0">
                <a:solidFill>
                  <a:schemeClr val="bg1"/>
                </a:solidFill>
                <a:latin typeface="Century Gothic" panose="020B0502020202020204" pitchFamily="34" charset="0"/>
              </a:rPr>
              <a:t>W</a:t>
            </a:r>
            <a:r>
              <a:rPr lang="en-GB" sz="3600" b="1" dirty="0">
                <a:solidFill>
                  <a:schemeClr val="bg1"/>
                </a:solidFill>
                <a:latin typeface="Century Gothic" panose="020B0502020202020204" pitchFamily="34" charset="0"/>
              </a:rPr>
              <a:t>alk with us, Lord, </a:t>
            </a:r>
            <a:br>
              <a:rPr lang="en-GB" sz="3600" b="1" dirty="0">
                <a:solidFill>
                  <a:schemeClr val="bg1"/>
                </a:solidFill>
                <a:latin typeface="Century Gothic" panose="020B0502020202020204" pitchFamily="34" charset="0"/>
              </a:rPr>
            </a:br>
            <a:r>
              <a:rPr lang="en-GB" sz="3600" b="1" dirty="0">
                <a:solidFill>
                  <a:schemeClr val="bg1"/>
                </a:solidFill>
                <a:latin typeface="Century Gothic" panose="020B0502020202020204" pitchFamily="34" charset="0"/>
              </a:rPr>
              <a:t>as we journey together</a:t>
            </a:r>
            <a:br>
              <a:rPr lang="en-GB" sz="3600" b="1" dirty="0">
                <a:solidFill>
                  <a:schemeClr val="bg1"/>
                </a:solidFill>
                <a:latin typeface="Century Gothic" panose="020B0502020202020204" pitchFamily="34" charset="0"/>
              </a:rPr>
            </a:br>
            <a:r>
              <a:rPr lang="en-GB" sz="3600" b="1" dirty="0">
                <a:solidFill>
                  <a:schemeClr val="bg1"/>
                </a:solidFill>
                <a:latin typeface="Century Gothic" panose="020B0502020202020204" pitchFamily="34" charset="0"/>
              </a:rPr>
              <a:t>as pilgrims of hope.</a:t>
            </a:r>
          </a:p>
          <a:p>
            <a:pPr>
              <a:lnSpc>
                <a:spcPts val="4800"/>
              </a:lnSpc>
            </a:pPr>
            <a:endParaRPr kumimoji="0" lang="en-GB" sz="4800" b="1" i="0" u="none" strike="noStrike" kern="1200" cap="none" spc="0" normalizeH="0" baseline="0" noProof="0" dirty="0">
              <a:ln>
                <a:noFill/>
              </a:ln>
              <a:solidFill>
                <a:srgbClr val="112643"/>
              </a:solidFill>
              <a:effectLst/>
              <a:uLnTx/>
              <a:uFillTx/>
              <a:latin typeface="Arial Black" charset="0"/>
              <a:ea typeface="Arial Black" charset="0"/>
              <a:cs typeface="Arial Black" charset="0"/>
            </a:endParaRPr>
          </a:p>
        </p:txBody>
      </p:sp>
      <p:pic>
        <p:nvPicPr>
          <p:cNvPr id="1028" name="Picture 4" descr="Jubilee 2025 – Pilgrims of Hope – Archdiocese of Philadelphia">
            <a:extLst>
              <a:ext uri="{FF2B5EF4-FFF2-40B4-BE49-F238E27FC236}">
                <a16:creationId xmlns:a16="http://schemas.microsoft.com/office/drawing/2014/main" id="{F3DDAEBF-BF28-F7FC-0592-E16FAF8CD9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4879" y="3725394"/>
            <a:ext cx="2809875" cy="279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22562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62393-B47C-36DC-6994-2356685853D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1453D60-CCA4-ED93-AC2E-15239F494739}"/>
              </a:ext>
            </a:extLst>
          </p:cNvPr>
          <p:cNvSpPr txBox="1"/>
          <p:nvPr/>
        </p:nvSpPr>
        <p:spPr>
          <a:xfrm>
            <a:off x="-111760" y="1413696"/>
            <a:ext cx="12129589" cy="5816977"/>
          </a:xfrm>
          <a:prstGeom prst="rect">
            <a:avLst/>
          </a:prstGeom>
          <a:noFill/>
        </p:spPr>
        <p:txBody>
          <a:bodyPr wrap="square" rtlCol="0">
            <a:spAutoFit/>
          </a:bodyPr>
          <a:lstStyle/>
          <a:p>
            <a:pPr algn="ctr"/>
            <a:endParaRPr lang="en-GB" sz="2400" kern="100" dirty="0">
              <a:solidFill>
                <a:srgbClr val="00B050"/>
              </a:solidFill>
              <a:latin typeface="Century Gothic" panose="020B0502020202020204" pitchFamily="34" charset="0"/>
              <a:ea typeface="Aptos" panose="020B0004020202020204" pitchFamily="34" charset="0"/>
              <a:cs typeface="Times New Roman" panose="02020603050405020304" pitchFamily="18" charset="0"/>
            </a:endParaRPr>
          </a:p>
          <a:p>
            <a:pPr algn="ctr"/>
            <a:r>
              <a:rPr lang="en-GB" sz="10000" b="1" kern="100" dirty="0">
                <a:solidFill>
                  <a:schemeClr val="bg1"/>
                </a:solidFill>
                <a:highlight>
                  <a:srgbClr val="A5C400"/>
                </a:highlight>
                <a:latin typeface="Century Gothic" panose="020B0502020202020204" pitchFamily="34" charset="0"/>
                <a:ea typeface="Aptos" panose="020B0004020202020204" pitchFamily="34" charset="0"/>
                <a:cs typeface="Times New Roman" panose="02020603050405020304" pitchFamily="18" charset="0"/>
              </a:rPr>
              <a:t>H</a:t>
            </a: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OPE</a:t>
            </a:r>
          </a:p>
          <a:p>
            <a:pPr algn="ctr"/>
            <a:r>
              <a:rPr lang="en-GB" sz="10000" b="1" kern="100" dirty="0">
                <a:solidFill>
                  <a:schemeClr val="bg1"/>
                </a:solidFill>
                <a:latin typeface="Century Gothic" panose="020B0502020202020204" pitchFamily="34" charset="0"/>
                <a:ea typeface="Aptos" panose="020B0004020202020204" pitchFamily="34" charset="0"/>
                <a:cs typeface="Times New Roman" panose="02020603050405020304" pitchFamily="18" charset="0"/>
              </a:rPr>
              <a:t>Station 1</a:t>
            </a:r>
          </a:p>
          <a:p>
            <a:pPr algn="ctr"/>
            <a:r>
              <a:rPr lang="en-GB" sz="10000" b="1" kern="100" dirty="0">
                <a:solidFill>
                  <a:srgbClr val="A5C400"/>
                </a:solidFill>
                <a:latin typeface="Century Gothic" panose="020B0502020202020204" pitchFamily="34" charset="0"/>
                <a:ea typeface="Aptos" panose="020B0004020202020204" pitchFamily="34" charset="0"/>
                <a:cs typeface="Times New Roman" panose="02020603050405020304" pitchFamily="18" charset="0"/>
              </a:rPr>
              <a:t>Human Dignity</a:t>
            </a:r>
            <a:br>
              <a:rPr lang="en-GB" sz="2400" kern="100" dirty="0">
                <a:solidFill>
                  <a:schemeClr val="bg1"/>
                </a:solidFill>
                <a:latin typeface="Century Gothic" panose="020B0502020202020204" pitchFamily="34" charset="0"/>
                <a:cs typeface="Times New Roman" panose="02020603050405020304" pitchFamily="18" charset="0"/>
              </a:rPr>
            </a:br>
            <a:endParaRPr lang="en-GB" sz="2400" kern="100" dirty="0">
              <a:solidFill>
                <a:schemeClr val="bg1"/>
              </a:solidFill>
              <a:latin typeface="Century Gothic" panose="020B0502020202020204" pitchFamily="34" charset="0"/>
              <a:cs typeface="Times New Roman" panose="02020603050405020304" pitchFamily="18" charset="0"/>
            </a:endParaRPr>
          </a:p>
          <a:p>
            <a:pPr algn="ctr"/>
            <a:endParaRPr lang="en-GB" sz="2400" kern="100" dirty="0">
              <a:solidFill>
                <a:schemeClr val="bg1"/>
              </a:solidFill>
              <a:latin typeface="Century Gothic" panose="020B0502020202020204" pitchFamily="34" charset="0"/>
              <a:cs typeface="Times New Roman" panose="02020603050405020304" pitchFamily="18" charset="0"/>
            </a:endParaRPr>
          </a:p>
        </p:txBody>
      </p:sp>
      <p:pic>
        <p:nvPicPr>
          <p:cNvPr id="2" name="Picture 4" descr="Jubilee 2025 – Pilgrims of Hope – Archdiocese of Philadelphia">
            <a:extLst>
              <a:ext uri="{FF2B5EF4-FFF2-40B4-BE49-F238E27FC236}">
                <a16:creationId xmlns:a16="http://schemas.microsoft.com/office/drawing/2014/main" id="{9E9A5012-F7BA-D026-E959-072D409713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71" y="1043155"/>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4223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77C63-4370-E20F-BCE6-E5C9287CD1E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0115F8B3-C50C-0E4F-6A29-C6D86032FCBA}"/>
              </a:ext>
            </a:extLst>
          </p:cNvPr>
          <p:cNvSpPr>
            <a:spLocks noGrp="1"/>
          </p:cNvSpPr>
          <p:nvPr>
            <p:ph type="title"/>
          </p:nvPr>
        </p:nvSpPr>
        <p:spPr>
          <a:xfrm>
            <a:off x="4530164" y="1699870"/>
            <a:ext cx="7224834" cy="716158"/>
          </a:xfrm>
        </p:spPr>
        <p:txBody>
          <a:bodyPr/>
          <a:lstStyle/>
          <a:p>
            <a:r>
              <a:rPr lang="en-GB" dirty="0"/>
              <a:t>CST: </a:t>
            </a:r>
            <a:r>
              <a:rPr lang="en-GB" dirty="0">
                <a:solidFill>
                  <a:srgbClr val="A5C400"/>
                </a:solidFill>
              </a:rPr>
              <a:t>H</a:t>
            </a:r>
            <a:r>
              <a:rPr lang="en-GB" dirty="0"/>
              <a:t>uman Dignity</a:t>
            </a:r>
          </a:p>
        </p:txBody>
      </p:sp>
      <p:sp>
        <p:nvSpPr>
          <p:cNvPr id="12" name="Text Box 6">
            <a:extLst>
              <a:ext uri="{FF2B5EF4-FFF2-40B4-BE49-F238E27FC236}">
                <a16:creationId xmlns:a16="http://schemas.microsoft.com/office/drawing/2014/main" id="{513110A9-E9E5-696F-5EF7-415A10967BA9}"/>
              </a:ext>
            </a:extLst>
          </p:cNvPr>
          <p:cNvSpPr txBox="1"/>
          <p:nvPr/>
        </p:nvSpPr>
        <p:spPr>
          <a:xfrm>
            <a:off x="5251655" y="3054513"/>
            <a:ext cx="6407319" cy="2971800"/>
          </a:xfrm>
          <a:prstGeom prst="rect">
            <a:avLst/>
          </a:prstGeom>
          <a:solidFill>
            <a:srgbClr val="84BE41">
              <a:alpha val="7059"/>
            </a:srgbClr>
          </a:solidFill>
          <a:ln w="57150">
            <a:solidFill>
              <a:srgbClr val="83BD4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rPr>
              <a:t>This means: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000000"/>
              </a:solidFill>
              <a:effectLst/>
              <a:uLnTx/>
              <a:uFillTx/>
              <a:latin typeface="Montserrat" panose="00000500000000000000" pitchFamily="2" charset="0"/>
              <a:ea typeface="Calibri" panose="020F0502020204030204" pitchFamily="34" charset="0"/>
              <a:cs typeface="Century Gothic" panose="020B0502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rgbClr val="000000"/>
                </a:solidFill>
                <a:latin typeface="Montserrat" panose="00000500000000000000" pitchFamily="2" charset="0"/>
                <a:ea typeface="Calibri" panose="020F0502020204030204" pitchFamily="34" charset="0"/>
              </a:rPr>
              <a:t>✔ Every person is special and important</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We are all made in God's image</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Treating others with kindness and respect</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Helping people when they need it</a:t>
            </a:r>
            <a:br>
              <a:rPr lang="en-GB" sz="2000" dirty="0">
                <a:solidFill>
                  <a:srgbClr val="000000"/>
                </a:solidFill>
                <a:latin typeface="Montserrat" panose="00000500000000000000" pitchFamily="2" charset="0"/>
                <a:ea typeface="Calibri" panose="020F0502020204030204" pitchFamily="34" charset="0"/>
              </a:rPr>
            </a:br>
            <a:r>
              <a:rPr lang="en-GB" sz="2000" dirty="0">
                <a:solidFill>
                  <a:srgbClr val="000000"/>
                </a:solidFill>
                <a:latin typeface="Montserrat" panose="00000500000000000000" pitchFamily="2" charset="0"/>
                <a:ea typeface="Calibri" panose="020F0502020204030204" pitchFamily="34" charset="0"/>
              </a:rPr>
              <a:t>✔ Making sure everyone feels valued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50" b="0" i="0" u="none" strike="noStrike" kern="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AppleSystemUIFon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50" b="0" i="0" u="none" strike="noStrike" kern="0" cap="none" spc="0" normalizeH="0" baseline="0" noProof="0" dirty="0">
                <a:ln>
                  <a:noFill/>
                </a:ln>
                <a:solidFill>
                  <a:prstClr val="black"/>
                </a:solidFill>
                <a:effectLst/>
                <a:uLnTx/>
                <a:uFillTx/>
                <a:latin typeface="Montserrat" panose="00000500000000000000" pitchFamily="2" charset="0"/>
                <a:ea typeface="Calibri" panose="020F0502020204030204" pitchFamily="34" charset="0"/>
                <a:cs typeface="AppleSystemUIFont"/>
              </a:rPr>
              <a:t>.</a:t>
            </a:r>
            <a:endParaRPr kumimoji="0" lang="en-GB"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9" name="Content Placeholder 8">
            <a:extLst>
              <a:ext uri="{FF2B5EF4-FFF2-40B4-BE49-F238E27FC236}">
                <a16:creationId xmlns:a16="http://schemas.microsoft.com/office/drawing/2014/main" id="{DF7E05B2-CCE5-37CC-44A0-EEBAAAF321E8}"/>
              </a:ext>
            </a:extLst>
          </p:cNvPr>
          <p:cNvPicPr>
            <a:picLocks noGrp="1" noChangeAspect="1"/>
          </p:cNvPicPr>
          <p:nvPr>
            <p:ph idx="1"/>
          </p:nvPr>
        </p:nvPicPr>
        <p:blipFill>
          <a:blip r:embed="rId3"/>
          <a:stretch>
            <a:fillRect/>
          </a:stretch>
        </p:blipFill>
        <p:spPr>
          <a:xfrm rot="20645222">
            <a:off x="1157324" y="1341525"/>
            <a:ext cx="3597145" cy="5056744"/>
          </a:xfrm>
          <a:ln>
            <a:solidFill>
              <a:srgbClr val="112643"/>
            </a:solidFill>
          </a:ln>
        </p:spPr>
      </p:pic>
      <p:pic>
        <p:nvPicPr>
          <p:cNvPr id="2" name="Picture 4" descr="Jubilee 2025 – Pilgrims of Hope – Archdiocese of Philadelphia">
            <a:extLst>
              <a:ext uri="{FF2B5EF4-FFF2-40B4-BE49-F238E27FC236}">
                <a16:creationId xmlns:a16="http://schemas.microsoft.com/office/drawing/2014/main" id="{B139FFB1-6108-0AED-CA0E-DA28651C30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9821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200DA-C98D-94F2-28B6-384F7BBB19B2}"/>
            </a:ext>
          </a:extLst>
        </p:cNvPr>
        <p:cNvGrpSpPr/>
        <p:nvPr/>
      </p:nvGrpSpPr>
      <p:grpSpPr>
        <a:xfrm>
          <a:off x="0" y="0"/>
          <a:ext cx="0" cy="0"/>
          <a:chOff x="0" y="0"/>
          <a:chExt cx="0" cy="0"/>
        </a:xfrm>
      </p:grpSpPr>
      <p:sp>
        <p:nvSpPr>
          <p:cNvPr id="15" name="TextBox 14">
            <a:extLst>
              <a:ext uri="{FF2B5EF4-FFF2-40B4-BE49-F238E27FC236}">
                <a16:creationId xmlns:a16="http://schemas.microsoft.com/office/drawing/2014/main" id="{B21C5120-36EF-CEDF-7158-E6EBD8809E82}"/>
              </a:ext>
            </a:extLst>
          </p:cNvPr>
          <p:cNvSpPr txBox="1"/>
          <p:nvPr/>
        </p:nvSpPr>
        <p:spPr>
          <a:xfrm>
            <a:off x="304800" y="1554480"/>
            <a:ext cx="4185920" cy="3785652"/>
          </a:xfrm>
          <a:prstGeom prst="rect">
            <a:avLst/>
          </a:prstGeom>
          <a:solidFill>
            <a:schemeClr val="bg1"/>
          </a:solidFill>
        </p:spPr>
        <p:txBody>
          <a:bodyPr wrap="square" rtlCol="0">
            <a:spAutoFit/>
          </a:bodyPr>
          <a:lstStyle/>
          <a:p>
            <a:endParaRPr lang="en-GB" sz="4800" dirty="0">
              <a:latin typeface="Century Gothic" panose="020B0502020202020204" pitchFamily="34" charset="0"/>
            </a:endParaRPr>
          </a:p>
          <a:p>
            <a:r>
              <a:rPr lang="en-GB" sz="4800" dirty="0">
                <a:latin typeface="Century Gothic" panose="020B0502020202020204" pitchFamily="34" charset="0"/>
              </a:rPr>
              <a:t>Chirri with </a:t>
            </a:r>
            <a:br>
              <a:rPr lang="en-GB" sz="4800" dirty="0">
                <a:latin typeface="Century Gothic" panose="020B0502020202020204" pitchFamily="34" charset="0"/>
              </a:rPr>
            </a:br>
            <a:r>
              <a:rPr lang="en-GB" sz="4800" dirty="0">
                <a:latin typeface="Century Gothic" panose="020B0502020202020204" pitchFamily="34" charset="0"/>
              </a:rPr>
              <a:t>her parents and brothers in Kenya.</a:t>
            </a:r>
          </a:p>
        </p:txBody>
      </p:sp>
      <p:pic>
        <p:nvPicPr>
          <p:cNvPr id="16" name="Picture 4" descr="Jubilee 2025 – Pilgrims of Hope – Archdiocese of Philadelphia">
            <a:extLst>
              <a:ext uri="{FF2B5EF4-FFF2-40B4-BE49-F238E27FC236}">
                <a16:creationId xmlns:a16="http://schemas.microsoft.com/office/drawing/2014/main" id="{D83E4998-35DD-9BD9-AEE2-7F92AA9CB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58621"/>
            <a:ext cx="1445687" cy="143588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group of people standing together&#10;&#10;AI-generated content may be incorrect.">
            <a:extLst>
              <a:ext uri="{FF2B5EF4-FFF2-40B4-BE49-F238E27FC236}">
                <a16:creationId xmlns:a16="http://schemas.microsoft.com/office/drawing/2014/main" id="{2629D715-6177-E353-2D88-CD2474A681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0531" y="1554479"/>
            <a:ext cx="7471839" cy="4984343"/>
          </a:xfrm>
          <a:prstGeom prst="rect">
            <a:avLst/>
          </a:prstGeom>
        </p:spPr>
      </p:pic>
    </p:spTree>
    <p:extLst>
      <p:ext uri="{BB962C8B-B14F-4D97-AF65-F5344CB8AC3E}">
        <p14:creationId xmlns:p14="http://schemas.microsoft.com/office/powerpoint/2010/main" val="207222578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AC6A7-990F-B0AC-C9D6-ABC2742F5C3F}"/>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4F2B0A8-B12B-D13C-5AE5-BF99BFB95A05}"/>
              </a:ext>
            </a:extLst>
          </p:cNvPr>
          <p:cNvPicPr>
            <a:picLocks noChangeAspect="1"/>
          </p:cNvPicPr>
          <p:nvPr/>
        </p:nvPicPr>
        <p:blipFill>
          <a:blip r:embed="rId3"/>
          <a:stretch>
            <a:fillRect/>
          </a:stretch>
        </p:blipFill>
        <p:spPr>
          <a:xfrm>
            <a:off x="0" y="1340136"/>
            <a:ext cx="9794240" cy="5532044"/>
          </a:xfrm>
          <a:prstGeom prst="rect">
            <a:avLst/>
          </a:prstGeom>
        </p:spPr>
      </p:pic>
      <p:sp>
        <p:nvSpPr>
          <p:cNvPr id="2" name="TextBox 1">
            <a:extLst>
              <a:ext uri="{FF2B5EF4-FFF2-40B4-BE49-F238E27FC236}">
                <a16:creationId xmlns:a16="http://schemas.microsoft.com/office/drawing/2014/main" id="{A502C8A3-123C-603A-30F9-2B344E2B0F1B}"/>
              </a:ext>
            </a:extLst>
          </p:cNvPr>
          <p:cNvSpPr txBox="1"/>
          <p:nvPr/>
        </p:nvSpPr>
        <p:spPr>
          <a:xfrm>
            <a:off x="7904480" y="1474668"/>
            <a:ext cx="4023360" cy="5262979"/>
          </a:xfrm>
          <a:prstGeom prst="rect">
            <a:avLst/>
          </a:prstGeom>
          <a:solidFill>
            <a:schemeClr val="bg1"/>
          </a:solidFill>
        </p:spPr>
        <p:txBody>
          <a:bodyPr wrap="square" rtlCol="0">
            <a:spAutoFit/>
          </a:bodyPr>
          <a:lstStyle/>
          <a:p>
            <a:r>
              <a:rPr lang="en-GB" sz="4800" dirty="0">
                <a:latin typeface="Century Gothic" panose="020B0502020202020204" pitchFamily="34" charset="0"/>
              </a:rPr>
              <a:t>Chirri’s village after help because of the floods</a:t>
            </a:r>
          </a:p>
          <a:p>
            <a:endParaRPr lang="en-GB" sz="4800" dirty="0">
              <a:latin typeface="Century Gothic" panose="020B0502020202020204" pitchFamily="34" charset="0"/>
            </a:endParaRPr>
          </a:p>
          <a:p>
            <a:endParaRPr lang="en-GB" sz="4800" dirty="0">
              <a:latin typeface="Century Gothic" panose="020B0502020202020204" pitchFamily="34" charset="0"/>
            </a:endParaRPr>
          </a:p>
        </p:txBody>
      </p:sp>
      <p:pic>
        <p:nvPicPr>
          <p:cNvPr id="3" name="Picture 4" descr="Jubilee 2025 – Pilgrims of Hope – Archdiocese of Philadelphia">
            <a:extLst>
              <a:ext uri="{FF2B5EF4-FFF2-40B4-BE49-F238E27FC236}">
                <a16:creationId xmlns:a16="http://schemas.microsoft.com/office/drawing/2014/main" id="{AF7C6684-0391-46DD-7EB8-3BEC91EC55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2153" y="5145106"/>
            <a:ext cx="1445687" cy="1435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57160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
</file>

<file path=ppt/theme/theme1.xml><?xml version="1.0" encoding="utf-8"?>
<a:theme xmlns:a="http://schemas.openxmlformats.org/drawingml/2006/main" name="Standard CAFOD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28">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eper header for cover slide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04672002-f21f-4240-adfb-f0b653fb6fb5">SZUU6KYVHK2A-877776833-16288</_dlc_DocId>
    <_dlc_DocIdUrl xmlns="04672002-f21f-4240-adfb-f0b653fb6fb5">
      <Url>https://cafod365.sharepoint.com/sites/int/Education/_layouts/15/DocIdRedir.aspx?ID=SZUU6KYVHK2A-877776833-16288</Url>
      <Description>SZUU6KYVHK2A-877776833-16288</Description>
    </_dlc_DocIdUrl>
    <TaxCatchAll xmlns="453a0c7f-c966-4a5c-a0f8-de0f8150ea1e" xsi:nil="true"/>
    <Activity xmlns="f198e0bd-c17b-4511-ad03-ce28218f2c86">Budgets</Activity>
    <lcf76f155ced4ddcb4097134ff3c332f xmlns="f198e0bd-c17b-4511-ad03-ce28218f2c86">
      <Terms xmlns="http://schemas.microsoft.com/office/infopath/2007/PartnerControls"/>
    </lcf76f155ced4ddcb4097134ff3c332f>
    <M_x0026_E_x0020_Activity xmlns="f198e0bd-c17b-4511-ad03-ce28218f2c86">Activity Monitoring</M_x0026_E_x0020_Activity>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7CF59E71814B58459211ABFEAC119CC8" ma:contentTypeVersion="2978" ma:contentTypeDescription="Create a new document." ma:contentTypeScope="" ma:versionID="b46105eadcb31c0c50ce001436cb67d4">
  <xsd:schema xmlns:xsd="http://www.w3.org/2001/XMLSchema" xmlns:xs="http://www.w3.org/2001/XMLSchema" xmlns:p="http://schemas.microsoft.com/office/2006/metadata/properties" xmlns:ns2="04672002-f21f-4240-adfb-f0b653fb6fb5" xmlns:ns3="f198e0bd-c17b-4511-ad03-ce28218f2c86" xmlns:ns4="bdf04112-6931-4610-9724-cd62e91446a3" xmlns:ns5="453a0c7f-c966-4a5c-a0f8-de0f8150ea1e" targetNamespace="http://schemas.microsoft.com/office/2006/metadata/properties" ma:root="true" ma:fieldsID="79038ef875be54f55595bfdbf1f87387" ns2:_="" ns3:_="" ns4:_="" ns5:_="">
    <xsd:import namespace="04672002-f21f-4240-adfb-f0b653fb6fb5"/>
    <xsd:import namespace="f198e0bd-c17b-4511-ad03-ce28218f2c86"/>
    <xsd:import namespace="bdf04112-6931-4610-9724-cd62e91446a3"/>
    <xsd:import namespace="453a0c7f-c966-4a5c-a0f8-de0f8150ea1e"/>
    <xsd:element name="properties">
      <xsd:complexType>
        <xsd:sequence>
          <xsd:element name="documentManagement">
            <xsd:complexType>
              <xsd:all>
                <xsd:element ref="ns2:_dlc_DocId" minOccurs="0"/>
                <xsd:element ref="ns2:_dlc_DocIdUrl" minOccurs="0"/>
                <xsd:element ref="ns2:_dlc_DocIdPersistId" minOccurs="0"/>
                <xsd:element ref="ns3:Activity" minOccurs="0"/>
                <xsd:element ref="ns3:MediaServiceMetadata" minOccurs="0"/>
                <xsd:element ref="ns3:MediaServiceFastMetadata" minOccurs="0"/>
                <xsd:element ref="ns4:SharedWithUsers" minOccurs="0"/>
                <xsd:element ref="ns4:SharedWithDetails" minOccurs="0"/>
                <xsd:element ref="ns3:M_x0026_E_x0020_Activity" minOccurs="0"/>
                <xsd:element ref="ns3:MediaServiceAutoTags" minOccurs="0"/>
                <xsd:element ref="ns3:MediaServiceOCR" minOccurs="0"/>
                <xsd:element ref="ns3:MediaServiceDateTaken" minOccurs="0"/>
                <xsd:element ref="ns3:MediaServiceAutoKeyPoints" minOccurs="0"/>
                <xsd:element ref="ns3:MediaServiceKeyPoints" minOccurs="0"/>
                <xsd:element ref="ns3:MediaServiceGenerationTime" minOccurs="0"/>
                <xsd:element ref="ns3:MediaServiceEventHashCode" minOccurs="0"/>
                <xsd:element ref="ns3:MediaLengthInSeconds" minOccurs="0"/>
                <xsd:element ref="ns3:lcf76f155ced4ddcb4097134ff3c332f" minOccurs="0"/>
                <xsd:element ref="ns5:TaxCatchAll" minOccurs="0"/>
                <xsd:element ref="ns3:MediaServiceObjectDetectorVersion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2002-f21f-4240-adfb-f0b653fb6fb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198e0bd-c17b-4511-ad03-ce28218f2c86" elementFormDefault="qualified">
    <xsd:import namespace="http://schemas.microsoft.com/office/2006/documentManagement/types"/>
    <xsd:import namespace="http://schemas.microsoft.com/office/infopath/2007/PartnerControls"/>
    <xsd:element name="Activity" ma:index="11" nillable="true" ma:displayName="Activity" ma:default="Budgets" ma:format="Dropdown" ma:internalName="Activity">
      <xsd:simpleType>
        <xsd:restriction base="dms:Choice">
          <xsd:enumeration value="Budgets"/>
          <xsd:enumeration value="Historic Documents"/>
          <xsd:enumeration value="Networking and External Org"/>
          <xsd:enumeration value="Monitoring and Evaluation"/>
          <xsd:enumeration value="Planning"/>
          <xsd:enumeration value="Research"/>
          <xsd:enumeration value="Section Meetings"/>
          <xsd:enumeration value="Strategies"/>
          <xsd:enumeration value="Work in Progress"/>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_x0026_E_x0020_Activity" ma:index="16" nillable="true" ma:displayName="M&amp;E Activity" ma:default="Activity Monitoring" ma:format="Dropdown" ma:internalName="M_x0026_E_x0020_Activity">
      <xsd:simpleType>
        <xsd:restriction base="dms:Choice">
          <xsd:enumeration value="Activity Monitoring"/>
          <xsd:enumeration value="Projects Evaluations"/>
          <xsd:enumeration value="Reporting"/>
          <xsd:enumeration value="Come and See"/>
          <xsd:enumeration value="GCSE and PoG"/>
          <xsd:enumeration value="Targets"/>
        </xsd:restriction>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73aede18-5762-4cff-92fc-bd8aa2d291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Location" ma:index="3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f04112-6931-4610-9724-cd62e91446a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53a0c7f-c966-4a5c-a0f8-de0f8150ea1e"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3b9f4064-c5ee-4255-b955-fb8a72b2bce5}" ma:internalName="TaxCatchAll" ma:showField="CatchAllData" ma:web="04672002-f21f-4240-adfb-f0b653fb6fb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125B66-5B72-49E1-80BF-A9629689D96E}">
  <ds:schemaRefs>
    <ds:schemaRef ds:uri="http://schemas.microsoft.com/sharepoint/events"/>
  </ds:schemaRefs>
</ds:datastoreItem>
</file>

<file path=customXml/itemProps2.xml><?xml version="1.0" encoding="utf-8"?>
<ds:datastoreItem xmlns:ds="http://schemas.openxmlformats.org/officeDocument/2006/customXml" ds:itemID="{78F8F324-CDC9-4933-8C85-D79B4FFDA6D0}">
  <ds:schemaRefs>
    <ds:schemaRef ds:uri="http://schemas.microsoft.com/sharepoint/v3/contenttype/forms"/>
  </ds:schemaRefs>
</ds:datastoreItem>
</file>

<file path=customXml/itemProps3.xml><?xml version="1.0" encoding="utf-8"?>
<ds:datastoreItem xmlns:ds="http://schemas.openxmlformats.org/officeDocument/2006/customXml" ds:itemID="{BB8AE2DC-ECA7-4BDB-A1D9-CE1D53814864}">
  <ds:schemaRefs>
    <ds:schemaRef ds:uri="04672002-f21f-4240-adfb-f0b653fb6fb5"/>
    <ds:schemaRef ds:uri="http://purl.org/dc/terms/"/>
    <ds:schemaRef ds:uri="bdf04112-6931-4610-9724-cd62e91446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453a0c7f-c966-4a5c-a0f8-de0f8150ea1e"/>
    <ds:schemaRef ds:uri="f198e0bd-c17b-4511-ad03-ce28218f2c86"/>
    <ds:schemaRef ds:uri="http://www.w3.org/XML/1998/namespace"/>
  </ds:schemaRefs>
</ds:datastoreItem>
</file>

<file path=customXml/itemProps4.xml><?xml version="1.0" encoding="utf-8"?>
<ds:datastoreItem xmlns:ds="http://schemas.openxmlformats.org/officeDocument/2006/customXml" ds:itemID="{39BC6730-E6F1-404C-84D4-860AE2C665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2002-f21f-4240-adfb-f0b653fb6fb5"/>
    <ds:schemaRef ds:uri="f198e0bd-c17b-4511-ad03-ce28218f2c86"/>
    <ds:schemaRef ds:uri="bdf04112-6931-4610-9724-cd62e91446a3"/>
    <ds:schemaRef ds:uri="453a0c7f-c966-4a5c-a0f8-de0f8150ea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5940</TotalTime>
  <Words>3277</Words>
  <Application>Microsoft Office PowerPoint</Application>
  <PresentationFormat>Widescreen</PresentationFormat>
  <Paragraphs>242</Paragraphs>
  <Slides>37</Slides>
  <Notes>37</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37</vt:i4>
      </vt:variant>
    </vt:vector>
  </HeadingPairs>
  <TitlesOfParts>
    <vt:vector size="50" baseType="lpstr">
      <vt:lpstr>Aptos</vt:lpstr>
      <vt:lpstr>Arial</vt:lpstr>
      <vt:lpstr>Arial Black</vt:lpstr>
      <vt:lpstr>Calibri</vt:lpstr>
      <vt:lpstr>Caviat</vt:lpstr>
      <vt:lpstr>Century Gothic</vt:lpstr>
      <vt:lpstr>Inter</vt:lpstr>
      <vt:lpstr>Montserrat</vt:lpstr>
      <vt:lpstr>Segoe UI</vt:lpstr>
      <vt:lpstr>Symbol</vt:lpstr>
      <vt:lpstr>Wingdings</vt:lpstr>
      <vt:lpstr>Standard CAFOD theme</vt:lpstr>
      <vt:lpstr>Deeper header for cover slides</vt:lpstr>
      <vt:lpstr>PowerPoint Presentation</vt:lpstr>
      <vt:lpstr>PowerPoint Presentation</vt:lpstr>
      <vt:lpstr>PowerPoint Presentation</vt:lpstr>
      <vt:lpstr>PowerPoint Presentation</vt:lpstr>
      <vt:lpstr>PowerPoint Presentation</vt:lpstr>
      <vt:lpstr>PowerPoint Presentation</vt:lpstr>
      <vt:lpstr>CST: Human Dignity</vt:lpstr>
      <vt:lpstr>PowerPoint Presentation</vt:lpstr>
      <vt:lpstr>PowerPoint Presentation</vt:lpstr>
      <vt:lpstr>PowerPoint Presentation</vt:lpstr>
      <vt:lpstr>PowerPoint Presentation</vt:lpstr>
      <vt:lpstr>PowerPoint Presentation</vt:lpstr>
      <vt:lpstr>PowerPoint Presentation</vt:lpstr>
      <vt:lpstr>CST: Option for the Poor</vt:lpstr>
      <vt:lpstr>PowerPoint Presentation</vt:lpstr>
      <vt:lpstr>PowerPoint Presentation</vt:lpstr>
      <vt:lpstr>PowerPoint Presentation</vt:lpstr>
      <vt:lpstr>PowerPoint Presentation</vt:lpstr>
      <vt:lpstr>PowerPoint Presentation</vt:lpstr>
      <vt:lpstr>PowerPoint Presentation</vt:lpstr>
      <vt:lpstr>CST: Promoting Peace</vt:lpstr>
      <vt:lpstr>PowerPoint Presentation</vt:lpstr>
      <vt:lpstr>PowerPoint Presentation</vt:lpstr>
      <vt:lpstr>PowerPoint Presentation</vt:lpstr>
      <vt:lpstr>PowerPoint Presentation</vt:lpstr>
      <vt:lpstr>CST: Environment and Creation (Stewardship)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Brinn</dc:creator>
  <cp:lastModifiedBy>Victoria Ahmed</cp:lastModifiedBy>
  <cp:revision>16</cp:revision>
  <dcterms:created xsi:type="dcterms:W3CDTF">2019-01-09T08:40:52Z</dcterms:created>
  <dcterms:modified xsi:type="dcterms:W3CDTF">2025-06-05T23:06:37Z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cademic Year">
    <vt:lpwstr>110;#2018-2019|0c0cc2e4-894c-4bae-84ab-54cf8c7f4c4b</vt:lpwstr>
  </property>
  <property fmtid="{D5CDD505-2E9C-101B-9397-08002B2CF9AE}" pid="3" name="ContentTypeId">
    <vt:lpwstr>0x0101007CF59E71814B58459211ABFEAC119CC8</vt:lpwstr>
  </property>
  <property fmtid="{D5CDD505-2E9C-101B-9397-08002B2CF9AE}" pid="4" name="Diocese">
    <vt:lpwstr>66;#UK Clifton|8b026b32-65d7-4ef4-bae1-e983b626a5d7</vt:lpwstr>
  </property>
  <property fmtid="{D5CDD505-2E9C-101B-9397-08002B2CF9AE}" pid="5" name="NXPowerLiteLastOptimized">
    <vt:lpwstr>267814</vt:lpwstr>
  </property>
  <property fmtid="{D5CDD505-2E9C-101B-9397-08002B2CF9AE}" pid="6" name="NXPowerLiteSettings">
    <vt:lpwstr>C700052003A000</vt:lpwstr>
  </property>
  <property fmtid="{D5CDD505-2E9C-101B-9397-08002B2CF9AE}" pid="7" name="NXPowerLiteVersion">
    <vt:lpwstr>D8.0.4</vt:lpwstr>
  </property>
  <property fmtid="{D5CDD505-2E9C-101B-9397-08002B2CF9AE}" pid="8" name="Year">
    <vt:lpwstr>121;#2018|70089784-6a9d-4c9c-a3a4-1d83a4067355</vt:lpwstr>
  </property>
  <property fmtid="{D5CDD505-2E9C-101B-9397-08002B2CF9AE}" pid="9" name="_dlc_DocIdItemGuid">
    <vt:lpwstr>142793a8-b398-4310-afb9-0d9e77e865e5</vt:lpwstr>
  </property>
  <property fmtid="{D5CDD505-2E9C-101B-9397-08002B2CF9AE}" pid="10" name="MediaServiceImageTags">
    <vt:lpwstr/>
  </property>
</Properties>
</file>