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5"/>
  </p:notesMasterIdLst>
  <p:handoutMasterIdLst>
    <p:handoutMasterId r:id="rId26"/>
  </p:handoutMasterIdLst>
  <p:sldIdLst>
    <p:sldId id="301" r:id="rId6"/>
    <p:sldId id="268" r:id="rId7"/>
    <p:sldId id="420" r:id="rId8"/>
    <p:sldId id="269" r:id="rId9"/>
    <p:sldId id="386" r:id="rId10"/>
    <p:sldId id="381" r:id="rId11"/>
    <p:sldId id="382" r:id="rId12"/>
    <p:sldId id="390" r:id="rId13"/>
    <p:sldId id="424" r:id="rId14"/>
    <p:sldId id="426" r:id="rId15"/>
    <p:sldId id="428" r:id="rId16"/>
    <p:sldId id="427" r:id="rId17"/>
    <p:sldId id="293" r:id="rId18"/>
    <p:sldId id="405" r:id="rId19"/>
    <p:sldId id="418" r:id="rId20"/>
    <p:sldId id="361" r:id="rId21"/>
    <p:sldId id="429" r:id="rId22"/>
    <p:sldId id="425" r:id="rId23"/>
    <p:sldId id="257" r:id="rId24"/>
  </p:sldIdLst>
  <p:sldSz cx="9144000" cy="5143500" type="screen16x9"/>
  <p:notesSz cx="20104100" cy="11309350"/>
  <p:embeddedFontLst>
    <p:embeddedFont>
      <p:font typeface="Century Gothic" panose="020B0502020202020204" pitchFamily="34" charset="0"/>
      <p:regular r:id="rId27"/>
      <p:bold r:id="rId28"/>
      <p:italic r:id="rId29"/>
      <p:boldItalic r:id="rId30"/>
    </p:embeddedFont>
    <p:embeddedFont>
      <p:font typeface="Montserrat" panose="00000500000000000000" pitchFamily="2" charset="0"/>
      <p:regular r:id="rId31"/>
      <p:bold r:id="rId32"/>
      <p:italic r:id="rId33"/>
      <p:boldItalic r:id="rId34"/>
    </p:embeddedFont>
    <p:embeddedFont>
      <p:font typeface="Montserrat ExtraBold" panose="00000900000000000000" pitchFamily="2" charset="0"/>
      <p:bold r:id="rId35"/>
      <p:italic r:id="rId36"/>
      <p:boldItalic r:id="rId37"/>
    </p:embeddedFont>
    <p:embeddedFont>
      <p:font typeface="Montserrat Light" panose="00000400000000000000" pitchFamily="2" charset="0"/>
      <p:regular r:id="rId38"/>
      <p:italic r:id="rId39"/>
    </p:embeddedFont>
    <p:embeddedFont>
      <p:font typeface="Montserrat school" pitchFamily="2" charset="0"/>
      <p:regular r:id="rId40"/>
      <p:italic r:id="rId41"/>
    </p:embeddedFont>
    <p:embeddedFont>
      <p:font typeface="Segoe UI" panose="020B0502040204020203" pitchFamily="34" charset="0"/>
      <p:regular r:id="rId42"/>
      <p:bold r:id="rId43"/>
      <p:italic r:id="rId44"/>
      <p:boldItalic r:id="rId45"/>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CC3710-B5C6-A4BA-3C3E-4032BBDEE7CF}" v="1292" dt="2026-05-05T10:25:52.513"/>
    <p1510:client id="{C8E3CE8B-1864-F1D2-5755-E3DC544EE51A}" v="1209" dt="2026-05-06T21:35:12.28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310"/>
        <p:guide pos="9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5/7/2026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5/7/2026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Children’s liturgy: Sixth Sunday of Easter (Year A)</a:t>
            </a:r>
          </a:p>
          <a:p>
            <a:endParaRPr lang="en-US" b="1" dirty="0"/>
          </a:p>
          <a:p>
            <a:r>
              <a:rPr lang="en-US" b="1"/>
              <a:t>Preparation of the worship space</a:t>
            </a:r>
            <a:endParaRPr lang="en-US" b="1" dirty="0"/>
          </a:p>
          <a:p>
            <a:r>
              <a:rPr lang="en-US" b="1" dirty="0" err="1"/>
              <a:t>Colour</a:t>
            </a:r>
            <a:r>
              <a:rPr lang="en-US" b="1" dirty="0"/>
              <a:t>: </a:t>
            </a:r>
            <a:r>
              <a:rPr lang="en-US" dirty="0"/>
              <a:t>white Props</a:t>
            </a:r>
            <a:r>
              <a:rPr lang="en-US" dirty="0">
                <a:solidFill>
                  <a:srgbClr val="000000"/>
                </a:solidFill>
              </a:rPr>
              <a:t>: heart-shaped paper or card, pens and pencils</a:t>
            </a:r>
            <a:endParaRPr lang="en-US" dirty="0"/>
          </a:p>
          <a:p>
            <a:endParaRPr lang="en-US" dirty="0">
              <a:solidFill>
                <a:srgbClr val="000000"/>
              </a:solidFill>
            </a:endParaRPr>
          </a:p>
          <a:p>
            <a:r>
              <a:rPr lang="en-US" b="1">
                <a:solidFill>
                  <a:srgbClr val="000000"/>
                </a:solidFill>
              </a:rPr>
              <a:t>Song suggestions</a:t>
            </a:r>
            <a:endParaRPr lang="en-US" b="1"/>
          </a:p>
          <a:p>
            <a:r>
              <a:rPr lang="en-US">
                <a:solidFill>
                  <a:srgbClr val="000000"/>
                </a:solidFill>
              </a:rPr>
              <a:t>Love is his word, love is his way (803, Laudate) </a:t>
            </a:r>
          </a:p>
          <a:p>
            <a:r>
              <a:rPr lang="en-US">
                <a:solidFill>
                  <a:srgbClr val="000000"/>
                </a:solidFill>
              </a:rPr>
              <a:t>A new commandment (920, Laudate)</a:t>
            </a:r>
            <a:endParaRPr lang="en-US"/>
          </a:p>
          <a:p>
            <a:endParaRPr lang="en-US" b="1" dirty="0">
              <a:solidFill>
                <a:srgbClr val="000000"/>
              </a:solidFill>
            </a:endParaRPr>
          </a:p>
          <a:p>
            <a:r>
              <a:rPr lang="en-US" b="1">
                <a:solidFill>
                  <a:srgbClr val="000000"/>
                </a:solidFill>
              </a:rPr>
              <a:t>Welcome</a:t>
            </a:r>
            <a:endParaRPr lang="en-US" b="1"/>
          </a:p>
          <a:p>
            <a:r>
              <a:rPr lang="en-US" dirty="0">
                <a:solidFill>
                  <a:srgbClr val="000000"/>
                </a:solidFill>
              </a:rPr>
              <a:t>Today Jesus tells us that if we love him, we must keep his commandments. God loves those who listen to and love his Son. Let’s think a bit more about love today.</a:t>
            </a:r>
            <a:endParaRPr lang="en-US" dirty="0"/>
          </a:p>
          <a:p>
            <a:endParaRPr lang="en-US" dirty="0"/>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Dristy in her garden, Bangladesh</a:t>
            </a:r>
          </a:p>
          <a:p>
            <a:r>
              <a:rPr lang="en-US">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A3F0725B-8BBF-6349-B206-C25D6BA6A9C8}" type="slidenum">
              <a:rPr lang="en-US" smtClean="0"/>
              <a:t>10</a:t>
            </a:fld>
            <a:endParaRPr lang="en-US"/>
          </a:p>
        </p:txBody>
      </p:sp>
    </p:spTree>
    <p:extLst>
      <p:ext uri="{BB962C8B-B14F-4D97-AF65-F5344CB8AC3E}">
        <p14:creationId xmlns:p14="http://schemas.microsoft.com/office/powerpoint/2010/main" val="1147291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Dristy and Rupali, Bangladesh</a:t>
            </a:r>
          </a:p>
          <a:p>
            <a:r>
              <a:rPr lang="en-US">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A3F0725B-8BBF-6349-B206-C25D6BA6A9C8}" type="slidenum">
              <a:rPr lang="en-US" smtClean="0"/>
              <a:t>11</a:t>
            </a:fld>
            <a:endParaRPr lang="en-US"/>
          </a:p>
        </p:txBody>
      </p:sp>
    </p:spTree>
    <p:extLst>
      <p:ext uri="{BB962C8B-B14F-4D97-AF65-F5344CB8AC3E}">
        <p14:creationId xmlns:p14="http://schemas.microsoft.com/office/powerpoint/2010/main" val="82648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Dristy, Bangladesh</a:t>
            </a:r>
          </a:p>
          <a:p>
            <a:r>
              <a:rPr lang="en-US">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A3F0725B-8BBF-6349-B206-C25D6BA6A9C8}" type="slidenum">
              <a:rPr lang="en-US" smtClean="0"/>
              <a:t>12</a:t>
            </a:fld>
            <a:endParaRPr lang="en-US"/>
          </a:p>
        </p:txBody>
      </p:sp>
    </p:spTree>
    <p:extLst>
      <p:ext uri="{BB962C8B-B14F-4D97-AF65-F5344CB8AC3E}">
        <p14:creationId xmlns:p14="http://schemas.microsoft.com/office/powerpoint/2010/main" val="2353452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highlight>
                  <a:srgbClr val="F4F4F5"/>
                </a:highlight>
              </a:rPr>
              <a:t>Campaigning for CAFOD, London</a:t>
            </a:r>
            <a:endParaRPr lang="en-US">
              <a:solidFill>
                <a:srgbClr val="444444"/>
              </a:solidFill>
              <a:highlight>
                <a:srgbClr val="F4F4F5"/>
              </a:highlight>
            </a:endParaRPr>
          </a:p>
          <a:p>
            <a:r>
              <a:rPr lang="en-US">
                <a:highlight>
                  <a:srgbClr val="F4F4F5"/>
                </a:highlight>
              </a:rPr>
              <a:t>Photo credit: Sophia White</a:t>
            </a:r>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15</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16</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5CDC3-0F37-388B-7D93-77399BC50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9FC74-48B5-82DA-569E-4C64D23236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DDC5A-752C-F4BB-8BBE-38F29F2DD420}"/>
              </a:ext>
            </a:extLst>
          </p:cNvPr>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a:extLst>
              <a:ext uri="{FF2B5EF4-FFF2-40B4-BE49-F238E27FC236}">
                <a16:creationId xmlns:a16="http://schemas.microsoft.com/office/drawing/2014/main" id="{333B6F39-4CF0-9B1B-EEC6-765BDAEEB41F}"/>
              </a:ext>
            </a:extLst>
          </p:cNvPr>
          <p:cNvSpPr>
            <a:spLocks noGrp="1"/>
          </p:cNvSpPr>
          <p:nvPr>
            <p:ph type="sldNum" sz="quarter" idx="5"/>
          </p:nvPr>
        </p:nvSpPr>
        <p:spPr/>
        <p:txBody>
          <a:bodyPr/>
          <a:lstStyle/>
          <a:p>
            <a:fld id="{9B55366C-5F8C-42CA-9C4D-03125D9DB2B7}" type="slidenum">
              <a:rPr lang="en-US" smtClean="0"/>
              <a:t>17</a:t>
            </a:fld>
            <a:endParaRPr lang="en-US"/>
          </a:p>
        </p:txBody>
      </p:sp>
    </p:spTree>
    <p:extLst>
      <p:ext uri="{BB962C8B-B14F-4D97-AF65-F5344CB8AC3E}">
        <p14:creationId xmlns:p14="http://schemas.microsoft.com/office/powerpoint/2010/main" val="2982248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19</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dirty="0">
              <a:highlight>
                <a:srgbClr val="F4F4F5"/>
              </a:highlight>
            </a:endParaRPr>
          </a:p>
          <a:p>
            <a:pPr>
              <a:defRPr/>
            </a:pPr>
            <a:r>
              <a:rPr lang="en-GB">
                <a:solidFill>
                  <a:srgbClr val="000000"/>
                </a:solidFill>
                <a:highlight>
                  <a:srgbClr val="F4F4F5"/>
                </a:highlight>
                <a:ea typeface="Calibri"/>
                <a:cs typeface="Calibri"/>
              </a:rPr>
              <a:t>Photo credit: </a:t>
            </a:r>
          </a:p>
          <a:p>
            <a:pPr>
              <a:defRPr/>
            </a:pPr>
            <a:endParaRPr lang="en-GB">
              <a:solidFill>
                <a:srgbClr val="38383C"/>
              </a:solidFill>
              <a:highlight>
                <a:srgbClr val="F4F4F5"/>
              </a:highlight>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highlight>
                  <a:srgbClr val="F4F4F5"/>
                </a:highlight>
              </a:rPr>
              <a:t>Heart</a:t>
            </a:r>
            <a:endParaRPr lang="en-GB" dirty="0">
              <a:solidFill>
                <a:srgbClr val="000000"/>
              </a:solidFill>
              <a:highlight>
                <a:srgbClr val="F4F4F5"/>
              </a:highlight>
            </a:endParaRPr>
          </a:p>
          <a:p>
            <a:r>
              <a:rPr lang="en-GB" dirty="0">
                <a:highlight>
                  <a:srgbClr val="F4F4F5"/>
                </a:highlight>
              </a:rPr>
              <a:t>Photo credit: Stock images</a:t>
            </a:r>
          </a:p>
          <a:p>
            <a:endParaRPr lang="en-US">
              <a:highlight>
                <a:srgbClr val="F4F4F5"/>
              </a:highlight>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highlight>
                  <a:srgbClr val="F4F4F5"/>
                </a:highlight>
              </a:rPr>
              <a:t>Ishmael and Lucia Sesay and their family, Sierra Leone</a:t>
            </a:r>
            <a:endParaRPr lang="en-US"/>
          </a:p>
          <a:p>
            <a:r>
              <a:rPr lang="en-US">
                <a:solidFill>
                  <a:srgbClr val="38383C"/>
                </a:solidFill>
                <a:highlight>
                  <a:srgbClr val="F4F4F5"/>
                </a:highlight>
              </a:rPr>
              <a:t>Photo credit: Thom Flint</a:t>
            </a:r>
          </a:p>
          <a:p>
            <a:endParaRPr lang="en-US">
              <a:solidFill>
                <a:srgbClr val="38383C"/>
              </a:solidFill>
              <a:highlight>
                <a:srgbClr val="F4F4F5"/>
              </a:highlight>
            </a:endParaRPr>
          </a:p>
          <a:p>
            <a:endParaRPr lang="en-US">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Child looking at a world map</a:t>
            </a:r>
            <a:endParaRPr lang="en-US">
              <a:solidFill>
                <a:srgbClr val="444444"/>
              </a:solidFill>
              <a:highlight>
                <a:srgbClr val="F4F4F5"/>
              </a:highlight>
            </a:endParaRPr>
          </a:p>
          <a:p>
            <a:r>
              <a:rPr lang="en-US">
                <a:highlight>
                  <a:srgbClr val="F4F4F5"/>
                </a:highlight>
              </a:rPr>
              <a:t>Photo credit: Stock images</a:t>
            </a:r>
            <a:endParaRPr lang="en-US"/>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Pupils from St John Vianney at the House of Parliament, London</a:t>
            </a:r>
          </a:p>
          <a:p>
            <a:r>
              <a:rPr lang="en-GB"/>
              <a:t>Photo credit: Louise Norton</a:t>
            </a:r>
            <a:endParaRPr lang="en-US"/>
          </a:p>
          <a:p>
            <a:endParaRPr lang="en-US">
              <a:solidFill>
                <a:srgbClr val="38383C"/>
              </a:solidFill>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The </a:t>
            </a:r>
            <a:r>
              <a:rPr lang="en-US" dirty="0" err="1">
                <a:solidFill>
                  <a:srgbClr val="000000"/>
                </a:solidFill>
              </a:rPr>
              <a:t>Kanyere</a:t>
            </a:r>
            <a:r>
              <a:rPr lang="en-US" dirty="0">
                <a:solidFill>
                  <a:srgbClr val="000000"/>
                </a:solidFill>
              </a:rPr>
              <a:t> family, DRC</a:t>
            </a:r>
          </a:p>
          <a:p>
            <a:r>
              <a:rPr lang="en-US"/>
              <a:t>Photo credit: </a:t>
            </a:r>
            <a:r>
              <a:rPr lang="en-US">
                <a:solidFill>
                  <a:srgbClr val="38383C"/>
                </a:solidFill>
                <a:highlight>
                  <a:srgbClr val="F4F4F5"/>
                </a:highlight>
              </a:rPr>
              <a:t>Arlette Bashizi</a:t>
            </a:r>
            <a:endParaRPr lang="en-US"/>
          </a:p>
        </p:txBody>
      </p:sp>
      <p:sp>
        <p:nvSpPr>
          <p:cNvPr id="4" name="Slide Number Placeholder 3"/>
          <p:cNvSpPr>
            <a:spLocks noGrp="1"/>
          </p:cNvSpPr>
          <p:nvPr>
            <p:ph type="sldNum" sz="quarter" idx="5"/>
          </p:nvPr>
        </p:nvSpPr>
        <p:spPr/>
        <p:txBody>
          <a:bodyPr/>
          <a:lstStyle/>
          <a:p>
            <a:fld id="{A3F0725B-8BBF-6349-B206-C25D6BA6A9C8}" type="slidenum">
              <a:rPr lang="en-US" smtClean="0"/>
              <a:t>9</a:t>
            </a:fld>
            <a:endParaRPr lang="en-US"/>
          </a:p>
        </p:txBody>
      </p:sp>
    </p:spTree>
    <p:extLst>
      <p:ext uri="{BB962C8B-B14F-4D97-AF65-F5344CB8AC3E}">
        <p14:creationId xmlns:p14="http://schemas.microsoft.com/office/powerpoint/2010/main" val="4788832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07/05/2026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07/05/2026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07/05/2026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a:extLst>
              <a:ext uri="{96DAC541-7B7A-43D3-8B79-37D633B846F1}">
                <asvg:svgBlip xmlns:asvg="http://schemas.microsoft.com/office/drawing/2016/SVG/main" r:embed="rId15"/>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hyperlink" Target="https://assets.ctfassets.net/vy3axnuecuwj/2S6TUcbweQBRWGvbKTiTC3/feeaa35f60293be209dec41c329f5a85/Children-s_liturgy_6th_Sunday_of_Easter_A4_2026_v1.pdf"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s://cafod.org.uk/"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orldgifts.cafod.org.uk/pages/schools" TargetMode="External"/><Relationship Id="rId7" Type="http://schemas.openxmlformats.org/officeDocument/2006/relationships/image" Target="../media/image22.jpeg"/><Relationship Id="rId2" Type="http://schemas.openxmlformats.org/officeDocument/2006/relationships/hyperlink" Target="https://cafod.org.uk/education/back-to-school-resources" TargetMode="Externa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s://cafod.org.uk/jubilee-schools/ways-to-take-ac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Montserrat school"/>
              </a:rPr>
              <a:t>Gospel Celebration of the Word</a:t>
            </a:r>
          </a:p>
        </p:txBody>
      </p:sp>
      <p:sp>
        <p:nvSpPr>
          <p:cNvPr id="5" name="TextBox 4">
            <a:extLst>
              <a:ext uri="{FF2B5EF4-FFF2-40B4-BE49-F238E27FC236}">
                <a16:creationId xmlns:a16="http://schemas.microsoft.com/office/drawing/2014/main" id="{452ACAF9-520D-B0A2-873F-D17381A8AF66}"/>
              </a:ext>
            </a:extLst>
          </p:cNvPr>
          <p:cNvSpPr txBox="1"/>
          <p:nvPr/>
        </p:nvSpPr>
        <p:spPr>
          <a:xfrm>
            <a:off x="911689" y="2112699"/>
            <a:ext cx="35364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Montserrat school"/>
                <a:cs typeface="Times New Roman"/>
              </a:rPr>
              <a:t>How will you show your love for others, both here and around the world?</a:t>
            </a:r>
            <a:endParaRPr lang="en-US">
              <a:latin typeface="Montserrat school"/>
            </a:endParaRPr>
          </a:p>
        </p:txBody>
      </p:sp>
      <p:pic>
        <p:nvPicPr>
          <p:cNvPr id="2" name="Picture Placeholder 1" descr="A child in a garden&#10;&#10;AI-generated content may be incorrect.">
            <a:extLst>
              <a:ext uri="{FF2B5EF4-FFF2-40B4-BE49-F238E27FC236}">
                <a16:creationId xmlns:a16="http://schemas.microsoft.com/office/drawing/2014/main" id="{2D3904B5-743E-5BDF-F03D-3691076999C4}"/>
              </a:ext>
            </a:extLst>
          </p:cNvPr>
          <p:cNvPicPr>
            <a:picLocks noGrp="1" noChangeAspect="1"/>
          </p:cNvPicPr>
          <p:nvPr>
            <p:ph type="pic" sz="quarter" idx="10"/>
          </p:nvPr>
        </p:nvPicPr>
        <p:blipFill>
          <a:blip r:embed="rId3"/>
          <a:srcRect l="13319" r="13319"/>
          <a:stretch/>
        </p:blipFill>
        <p:spPr>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5CC9F0-F081-A277-2681-2CA2B151CA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1BA545-53D0-4CBB-2231-98B5B796ED9F}"/>
              </a:ext>
            </a:extLst>
          </p:cNvPr>
          <p:cNvSpPr>
            <a:spLocks noGrp="1"/>
          </p:cNvSpPr>
          <p:nvPr>
            <p:ph type="sldNum" sz="quarter" idx="12"/>
          </p:nvPr>
        </p:nvSpPr>
        <p:spPr/>
        <p:txBody>
          <a:bodyPr/>
          <a:lstStyle/>
          <a:p>
            <a:fld id="{EA6EBE3F-60D7-48A8-BD0B-B317D75812BF}" type="slidenum">
              <a:rPr lang="en-GB" smtClean="0"/>
              <a:t>10</a:t>
            </a:fld>
            <a:endParaRPr lang="en-GB"/>
          </a:p>
        </p:txBody>
      </p:sp>
      <p:sp>
        <p:nvSpPr>
          <p:cNvPr id="7" name="TextBox 6">
            <a:extLst>
              <a:ext uri="{FF2B5EF4-FFF2-40B4-BE49-F238E27FC236}">
                <a16:creationId xmlns:a16="http://schemas.microsoft.com/office/drawing/2014/main" id="{A09FC627-98A0-9D7C-A529-D983E6AB1D54}"/>
              </a:ext>
            </a:extLst>
          </p:cNvPr>
          <p:cNvSpPr txBox="1"/>
          <p:nvPr/>
        </p:nvSpPr>
        <p:spPr>
          <a:xfrm>
            <a:off x="5092495" y="1055232"/>
            <a:ext cx="405474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a:rPr>
              <a:t>This is Dristy. </a:t>
            </a:r>
            <a:r>
              <a:rPr lang="en-US">
                <a:latin typeface="Montserrat school"/>
              </a:rPr>
              <a:t>She lives in a village in </a:t>
            </a:r>
            <a:r>
              <a:rPr lang="en-US" dirty="0">
                <a:latin typeface="Montserrat school"/>
              </a:rPr>
              <a:t>Bangladesh. </a:t>
            </a:r>
            <a:endParaRPr lang="en-US">
              <a:solidFill>
                <a:srgbClr val="000000"/>
              </a:solidFill>
              <a:latin typeface="Montserrat school"/>
            </a:endParaRPr>
          </a:p>
          <a:p>
            <a:pPr algn="l"/>
            <a:endParaRPr lang="en-US" dirty="0">
              <a:latin typeface="Montserrat school"/>
            </a:endParaRPr>
          </a:p>
          <a:p>
            <a:pPr algn="l"/>
            <a:r>
              <a:rPr lang="en-US">
                <a:latin typeface="Montserrat school"/>
              </a:rPr>
              <a:t>Dristy loves being in her</a:t>
            </a:r>
            <a:r>
              <a:rPr lang="en-US" dirty="0">
                <a:latin typeface="Montserrat school"/>
              </a:rPr>
              <a:t> garden. </a:t>
            </a:r>
            <a:endParaRPr lang="en-US"/>
          </a:p>
          <a:p>
            <a:pPr algn="l"/>
            <a:endParaRPr lang="en-US" dirty="0">
              <a:latin typeface="Montserrat school"/>
            </a:endParaRPr>
          </a:p>
          <a:p>
            <a:pPr algn="l"/>
            <a:r>
              <a:rPr lang="en-US" dirty="0">
                <a:latin typeface="Montserrat school"/>
              </a:rPr>
              <a:t>"My </a:t>
            </a:r>
            <a:r>
              <a:rPr lang="en-US" dirty="0" err="1">
                <a:latin typeface="Montserrat school"/>
              </a:rPr>
              <a:t>favourite</a:t>
            </a:r>
            <a:r>
              <a:rPr lang="en-US" dirty="0">
                <a:latin typeface="Montserrat school"/>
              </a:rPr>
              <a:t> thing is lychee fruit," she explains. "I like bananas too. </a:t>
            </a:r>
          </a:p>
          <a:p>
            <a:pPr algn="l"/>
            <a:endParaRPr lang="en-US" dirty="0">
              <a:latin typeface="Montserrat school"/>
            </a:endParaRPr>
          </a:p>
          <a:p>
            <a:pPr algn="l"/>
            <a:r>
              <a:rPr lang="en-US">
                <a:latin typeface="Montserrat school"/>
              </a:rPr>
              <a:t>"I am used </a:t>
            </a:r>
            <a:r>
              <a:rPr lang="en-US" dirty="0">
                <a:latin typeface="Montserrat school"/>
              </a:rPr>
              <a:t>to eating food from my garden. I love it</a:t>
            </a:r>
            <a:r>
              <a:rPr lang="en-US" dirty="0">
                <a:solidFill>
                  <a:srgbClr val="000000"/>
                </a:solidFill>
                <a:latin typeface="Montserrat school"/>
                <a:cs typeface="Times New Roman"/>
              </a:rPr>
              <a:t>!"</a:t>
            </a:r>
            <a:endParaRPr lang="en-US" dirty="0">
              <a:latin typeface="Montserrat school"/>
            </a:endParaRPr>
          </a:p>
          <a:p>
            <a:pPr algn="l"/>
            <a:endParaRPr lang="en-US" sz="1100">
              <a:solidFill>
                <a:srgbClr val="000000"/>
              </a:solidFill>
              <a:highlight>
                <a:srgbClr val="FFFFFF"/>
              </a:highlight>
              <a:latin typeface="Aptos"/>
            </a:endParaRPr>
          </a:p>
          <a:p>
            <a:pPr algn="l"/>
            <a:endParaRPr lang="en-US" sz="1100">
              <a:solidFill>
                <a:srgbClr val="000000"/>
              </a:solidFill>
              <a:highlight>
                <a:srgbClr val="FFFFFF"/>
              </a:highlight>
              <a:latin typeface="Aptos"/>
            </a:endParaRPr>
          </a:p>
        </p:txBody>
      </p:sp>
      <p:pic>
        <p:nvPicPr>
          <p:cNvPr id="3" name="Picture 2" descr="A child smiling in a yellow shirt&#10;&#10;AI-generated content may be incorrect.">
            <a:extLst>
              <a:ext uri="{FF2B5EF4-FFF2-40B4-BE49-F238E27FC236}">
                <a16:creationId xmlns:a16="http://schemas.microsoft.com/office/drawing/2014/main" id="{BACFB32E-E605-1151-34FB-A89193D6A01C}"/>
              </a:ext>
            </a:extLst>
          </p:cNvPr>
          <p:cNvPicPr>
            <a:picLocks noChangeAspect="1"/>
          </p:cNvPicPr>
          <p:nvPr/>
        </p:nvPicPr>
        <p:blipFill>
          <a:blip r:embed="rId3"/>
          <a:stretch>
            <a:fillRect/>
          </a:stretch>
        </p:blipFill>
        <p:spPr>
          <a:xfrm>
            <a:off x="-914693" y="858441"/>
            <a:ext cx="5785268" cy="3869337"/>
          </a:xfrm>
          <a:prstGeom prst="rect">
            <a:avLst/>
          </a:prstGeom>
        </p:spPr>
      </p:pic>
    </p:spTree>
    <p:extLst>
      <p:ext uri="{BB962C8B-B14F-4D97-AF65-F5344CB8AC3E}">
        <p14:creationId xmlns:p14="http://schemas.microsoft.com/office/powerpoint/2010/main" val="202894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B4725-6759-EBD4-2728-82EF4AAFEEB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F5594E-9D4A-32CA-9D81-C7277756A0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1E0DD5-C023-B12A-F868-10A3315F7057}"/>
              </a:ext>
            </a:extLst>
          </p:cNvPr>
          <p:cNvSpPr>
            <a:spLocks noGrp="1"/>
          </p:cNvSpPr>
          <p:nvPr>
            <p:ph type="sldNum" sz="quarter" idx="12"/>
          </p:nvPr>
        </p:nvSpPr>
        <p:spPr/>
        <p:txBody>
          <a:bodyPr/>
          <a:lstStyle/>
          <a:p>
            <a:fld id="{EA6EBE3F-60D7-48A8-BD0B-B317D75812BF}" type="slidenum">
              <a:rPr lang="en-GB" smtClean="0"/>
              <a:t>11</a:t>
            </a:fld>
            <a:endParaRPr lang="en-GB"/>
          </a:p>
        </p:txBody>
      </p:sp>
      <p:sp>
        <p:nvSpPr>
          <p:cNvPr id="6" name="TextBox 5">
            <a:extLst>
              <a:ext uri="{FF2B5EF4-FFF2-40B4-BE49-F238E27FC236}">
                <a16:creationId xmlns:a16="http://schemas.microsoft.com/office/drawing/2014/main" id="{013BC8C1-709D-8C95-CD63-0777CCF9186D}"/>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A49C43F9-6D98-C96D-887F-94C35AFA3540}"/>
              </a:ext>
            </a:extLst>
          </p:cNvPr>
          <p:cNvSpPr txBox="1"/>
          <p:nvPr/>
        </p:nvSpPr>
        <p:spPr>
          <a:xfrm>
            <a:off x="319593" y="1001311"/>
            <a:ext cx="4461709" cy="30315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rgbClr val="000000"/>
                </a:solidFill>
                <a:highlight>
                  <a:srgbClr val="FFFFFF"/>
                </a:highlight>
                <a:latin typeface="Montserrat school"/>
              </a:rPr>
              <a:t>But heavy rains have destroyed crops in Dristy's community. This left people worried about how to grow </a:t>
            </a:r>
            <a:r>
              <a:rPr lang="en-GB">
                <a:solidFill>
                  <a:srgbClr val="000000"/>
                </a:solidFill>
                <a:highlight>
                  <a:srgbClr val="FFFFFF"/>
                </a:highlight>
                <a:latin typeface="Montserrat school"/>
              </a:rPr>
              <a:t>food to eat and sell to make a </a:t>
            </a:r>
            <a:r>
              <a:rPr lang="en-GB" dirty="0">
                <a:solidFill>
                  <a:srgbClr val="000000"/>
                </a:solidFill>
                <a:highlight>
                  <a:srgbClr val="FFFFFF"/>
                </a:highlight>
                <a:latin typeface="Montserrat school"/>
              </a:rPr>
              <a:t>living. </a:t>
            </a:r>
          </a:p>
          <a:p>
            <a:pPr algn="l"/>
            <a:endParaRPr lang="en-GB" dirty="0">
              <a:highlight>
                <a:srgbClr val="FFFFFF"/>
              </a:highlight>
              <a:latin typeface="Montserrat school"/>
            </a:endParaRPr>
          </a:p>
          <a:p>
            <a:pPr algn="l"/>
            <a:r>
              <a:rPr lang="en-US" dirty="0">
                <a:highlight>
                  <a:srgbClr val="FFFFFF"/>
                </a:highlight>
                <a:latin typeface="Montserrat school"/>
              </a:rPr>
              <a:t>With CAFOD's help, Dristy's mum, Rupali, learnt how to plant different crops which were stronger against the cyclones caused by climate change. </a:t>
            </a:r>
          </a:p>
          <a:p>
            <a:pPr algn="l"/>
            <a:endParaRPr lang="en-US" sz="1100">
              <a:highlight>
                <a:srgbClr val="FFFFFF"/>
              </a:highlight>
              <a:latin typeface="Aptos"/>
            </a:endParaRPr>
          </a:p>
        </p:txBody>
      </p:sp>
      <p:pic>
        <p:nvPicPr>
          <p:cNvPr id="2" name="Picture 1" descr="A person and a child planting plants&#10;&#10;AI-generated content may be incorrect.">
            <a:extLst>
              <a:ext uri="{FF2B5EF4-FFF2-40B4-BE49-F238E27FC236}">
                <a16:creationId xmlns:a16="http://schemas.microsoft.com/office/drawing/2014/main" id="{A038C7C6-7CF9-35F9-F62E-10D603945121}"/>
              </a:ext>
            </a:extLst>
          </p:cNvPr>
          <p:cNvPicPr>
            <a:picLocks noChangeAspect="1"/>
          </p:cNvPicPr>
          <p:nvPr/>
        </p:nvPicPr>
        <p:blipFill>
          <a:blip r:embed="rId3"/>
          <a:stretch>
            <a:fillRect/>
          </a:stretch>
        </p:blipFill>
        <p:spPr>
          <a:xfrm>
            <a:off x="4780456" y="1002467"/>
            <a:ext cx="4023923" cy="2688861"/>
          </a:xfrm>
          <a:prstGeom prst="rect">
            <a:avLst/>
          </a:prstGeom>
        </p:spPr>
      </p:pic>
      <p:sp>
        <p:nvSpPr>
          <p:cNvPr id="3" name="TextBox 2">
            <a:extLst>
              <a:ext uri="{FF2B5EF4-FFF2-40B4-BE49-F238E27FC236}">
                <a16:creationId xmlns:a16="http://schemas.microsoft.com/office/drawing/2014/main" id="{23751EE2-A701-CF36-F20A-5203CF5B46B1}"/>
              </a:ext>
            </a:extLst>
          </p:cNvPr>
          <p:cNvSpPr txBox="1"/>
          <p:nvPr/>
        </p:nvSpPr>
        <p:spPr>
          <a:xfrm>
            <a:off x="323520" y="4030766"/>
            <a:ext cx="84970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highlight>
                  <a:srgbClr val="FFFFFF"/>
                </a:highlight>
                <a:latin typeface="Montserrat school"/>
              </a:rPr>
              <a:t>Rupali taught Dristy and now they both show their </a:t>
            </a:r>
            <a:r>
              <a:rPr lang="en-US" dirty="0" err="1">
                <a:highlight>
                  <a:srgbClr val="FFFFFF"/>
                </a:highlight>
                <a:latin typeface="Montserrat school"/>
              </a:rPr>
              <a:t>neighbours</a:t>
            </a:r>
            <a:r>
              <a:rPr lang="en-US" dirty="0">
                <a:highlight>
                  <a:srgbClr val="FFFFFF"/>
                </a:highlight>
                <a:latin typeface="Montserrat school"/>
              </a:rPr>
              <a:t> and friends who can now feed themselves and sell their produce. </a:t>
            </a:r>
          </a:p>
        </p:txBody>
      </p:sp>
    </p:spTree>
    <p:extLst>
      <p:ext uri="{BB962C8B-B14F-4D97-AF65-F5344CB8AC3E}">
        <p14:creationId xmlns:p14="http://schemas.microsoft.com/office/powerpoint/2010/main" val="2071675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2B1BB-2A6C-0DD9-79CF-EFA615B4868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AA4C818-9D1E-8B6A-6A18-1DC3C4D73D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E2779C-BC2A-906A-885A-AD87207004EE}"/>
              </a:ext>
            </a:extLst>
          </p:cNvPr>
          <p:cNvSpPr>
            <a:spLocks noGrp="1"/>
          </p:cNvSpPr>
          <p:nvPr>
            <p:ph type="sldNum" sz="quarter" idx="12"/>
          </p:nvPr>
        </p:nvSpPr>
        <p:spPr/>
        <p:txBody>
          <a:bodyPr/>
          <a:lstStyle/>
          <a:p>
            <a:fld id="{EA6EBE3F-60D7-48A8-BD0B-B317D75812BF}" type="slidenum">
              <a:rPr lang="en-GB" smtClean="0"/>
              <a:t>12</a:t>
            </a:fld>
            <a:endParaRPr lang="en-GB"/>
          </a:p>
        </p:txBody>
      </p:sp>
      <p:sp>
        <p:nvSpPr>
          <p:cNvPr id="6" name="TextBox 5">
            <a:extLst>
              <a:ext uri="{FF2B5EF4-FFF2-40B4-BE49-F238E27FC236}">
                <a16:creationId xmlns:a16="http://schemas.microsoft.com/office/drawing/2014/main" id="{BD59240D-80B8-4A9B-BA52-B5D5F5258431}"/>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927C0291-FC73-629F-1172-052319BA83D0}"/>
              </a:ext>
            </a:extLst>
          </p:cNvPr>
          <p:cNvSpPr txBox="1"/>
          <p:nvPr/>
        </p:nvSpPr>
        <p:spPr>
          <a:xfrm>
            <a:off x="4732323" y="1185505"/>
            <a:ext cx="4227488"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highlight>
                  <a:srgbClr val="FFFFFF"/>
                </a:highlight>
                <a:latin typeface="Montserrat school"/>
              </a:rPr>
              <a:t>Dristy's community has been able to thrive because of the </a:t>
            </a:r>
            <a:r>
              <a:rPr lang="en-GB">
                <a:highlight>
                  <a:srgbClr val="FFFFFF"/>
                </a:highlight>
                <a:latin typeface="Montserrat school"/>
              </a:rPr>
              <a:t>help that schools across </a:t>
            </a:r>
            <a:r>
              <a:rPr lang="en-GB" dirty="0">
                <a:highlight>
                  <a:srgbClr val="FFFFFF"/>
                </a:highlight>
                <a:latin typeface="Montserrat school"/>
              </a:rPr>
              <a:t>England and Wales give to CAFOD. </a:t>
            </a:r>
            <a:endParaRPr lang="en-US" dirty="0"/>
          </a:p>
          <a:p>
            <a:pPr algn="l"/>
            <a:endParaRPr lang="en-GB" dirty="0">
              <a:highlight>
                <a:srgbClr val="FFFFFF"/>
              </a:highlight>
              <a:latin typeface="Montserrat school"/>
            </a:endParaRPr>
          </a:p>
          <a:p>
            <a:pPr algn="l"/>
            <a:r>
              <a:rPr lang="en-GB" dirty="0">
                <a:highlight>
                  <a:srgbClr val="FFFFFF"/>
                </a:highlight>
                <a:latin typeface="Montserrat school"/>
              </a:rPr>
              <a:t>By praying, speaking out and raising money for our global brothers and sisters in need, we can help them make better lives for themselves – the kind of lives we all deserve. </a:t>
            </a:r>
          </a:p>
          <a:p>
            <a:pPr algn="l"/>
            <a:endParaRPr lang="en-US">
              <a:solidFill>
                <a:srgbClr val="000000"/>
              </a:solidFill>
              <a:latin typeface="Montserrat school"/>
            </a:endParaRPr>
          </a:p>
          <a:p>
            <a:pPr algn="l"/>
            <a:endParaRPr lang="en-US" sz="1100">
              <a:solidFill>
                <a:srgbClr val="000000"/>
              </a:solidFill>
              <a:highlight>
                <a:srgbClr val="FFFFFF"/>
              </a:highlight>
              <a:latin typeface="Aptos"/>
            </a:endParaRPr>
          </a:p>
          <a:p>
            <a:pPr algn="l"/>
            <a:endParaRPr lang="en-US" sz="1100">
              <a:solidFill>
                <a:srgbClr val="000000"/>
              </a:solidFill>
              <a:highlight>
                <a:srgbClr val="FFFFFF"/>
              </a:highlight>
              <a:latin typeface="Aptos"/>
            </a:endParaRPr>
          </a:p>
        </p:txBody>
      </p:sp>
      <p:pic>
        <p:nvPicPr>
          <p:cNvPr id="2" name="Picture 1" descr="A child smiling at camera&#10;&#10;AI-generated content may be incorrect.">
            <a:extLst>
              <a:ext uri="{FF2B5EF4-FFF2-40B4-BE49-F238E27FC236}">
                <a16:creationId xmlns:a16="http://schemas.microsoft.com/office/drawing/2014/main" id="{08EBF6BF-671C-D537-8F85-C8D01E9E31C3}"/>
              </a:ext>
            </a:extLst>
          </p:cNvPr>
          <p:cNvPicPr>
            <a:picLocks noChangeAspect="1"/>
          </p:cNvPicPr>
          <p:nvPr/>
        </p:nvPicPr>
        <p:blipFill>
          <a:blip r:embed="rId3"/>
          <a:stretch>
            <a:fillRect/>
          </a:stretch>
        </p:blipFill>
        <p:spPr>
          <a:xfrm>
            <a:off x="-456731" y="983730"/>
            <a:ext cx="5026390" cy="3494583"/>
          </a:xfrm>
          <a:prstGeom prst="rect">
            <a:avLst/>
          </a:prstGeom>
        </p:spPr>
      </p:pic>
    </p:spTree>
    <p:extLst>
      <p:ext uri="{BB962C8B-B14F-4D97-AF65-F5344CB8AC3E}">
        <p14:creationId xmlns:p14="http://schemas.microsoft.com/office/powerpoint/2010/main" val="1657751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a:latin typeface="Montserrat school"/>
              </a:rPr>
              <a:t>We pray for our global family</a:t>
            </a:r>
            <a:r>
              <a:rPr lang="en-US" sz="1600" dirty="0">
                <a:latin typeface="Montserrat school"/>
              </a:rPr>
              <a:t>:</a:t>
            </a:r>
          </a:p>
          <a:p>
            <a:pPr marL="0" indent="0">
              <a:buNone/>
            </a:pPr>
            <a:r>
              <a:rPr lang="en-GB" sz="1600" dirty="0">
                <a:solidFill>
                  <a:schemeClr val="bg1"/>
                </a:solidFill>
                <a:latin typeface="Montserrat school"/>
                <a:ea typeface="Calibri"/>
                <a:cs typeface="Times New Roman"/>
              </a:rPr>
              <a:t>that together we may do all we can to build </a:t>
            </a:r>
            <a:r>
              <a:rPr lang="en-GB" sz="1600">
                <a:solidFill>
                  <a:schemeClr val="bg1"/>
                </a:solidFill>
                <a:latin typeface="Montserrat school"/>
                <a:ea typeface="Calibri"/>
                <a:cs typeface="Times New Roman"/>
              </a:rPr>
              <a:t>a better world, free from hunger and poverty and filled with love.  </a:t>
            </a:r>
          </a:p>
          <a:p>
            <a:pPr marL="0" indent="0">
              <a:buNone/>
            </a:pPr>
            <a:r>
              <a:rPr lang="en-GB" sz="1600">
                <a:solidFill>
                  <a:schemeClr val="bg1"/>
                </a:solidFill>
                <a:latin typeface="Montserrat school"/>
                <a:ea typeface="Calibri"/>
                <a:cs typeface="Times New Roman"/>
              </a:rPr>
              <a:t>Lord in your mercy…</a:t>
            </a:r>
            <a:endParaRPr lang="en-GB" sz="1600">
              <a:solidFill>
                <a:schemeClr val="bg1"/>
              </a:solidFill>
              <a:latin typeface="Montserrat school"/>
            </a:endParaRPr>
          </a:p>
          <a:p>
            <a:pPr marL="0" indent="0">
              <a:buNone/>
            </a:pPr>
            <a:endParaRPr lang="en-US" sz="1600">
              <a:latin typeface="Century Gothic"/>
            </a:endParaRPr>
          </a:p>
          <a:p>
            <a:pPr marL="0" indent="0">
              <a:buNone/>
            </a:pPr>
            <a:endParaRPr lang="en-US" sz="1600">
              <a:latin typeface="Century Gothic" panose="020B0502020202020204" pitchFamily="34" charset="0"/>
            </a:endParaRPr>
          </a:p>
          <a:p>
            <a:pPr marL="0" indent="0">
              <a:buNone/>
            </a:pPr>
            <a:r>
              <a:rPr lang="en-US" sz="1600" dirty="0">
                <a:latin typeface="Century Gothic"/>
              </a:rPr>
              <a:t> </a:t>
            </a:r>
            <a:endParaRPr lang="en-US" sz="1600" dirty="0">
              <a:latin typeface="Century Gothic" panose="020B0502020202020204" pitchFamily="34" charset="0"/>
            </a:endParaRPr>
          </a:p>
          <a:p>
            <a:pPr marL="0" indent="0">
              <a:buNone/>
            </a:pPr>
            <a:endParaRPr lang="en-US" sz="1600">
              <a:solidFill>
                <a:srgbClr val="85A321"/>
              </a:solidFill>
              <a:latin typeface="Century Gothic" panose="020B0502020202020204" pitchFamily="34" charset="0"/>
              <a:cs typeface="Times New Roman"/>
            </a:endParaRPr>
          </a:p>
          <a:p>
            <a:pPr marL="0" indent="0">
              <a:buNone/>
            </a:pPr>
            <a:endParaRPr lang="en-US" sz="1600">
              <a:solidFill>
                <a:srgbClr val="85A321"/>
              </a:solidFill>
              <a:latin typeface="Century Gothic" panose="020B0502020202020204" pitchFamily="34" charset="0"/>
              <a:cs typeface="Times New Roman"/>
            </a:endParaRPr>
          </a:p>
          <a:p>
            <a:pPr marL="0" indent="0">
              <a:buNone/>
            </a:pPr>
            <a:endParaRPr lang="en-US" sz="1600">
              <a:latin typeface="Century Gothic"/>
              <a:cs typeface="Times New Roman"/>
            </a:endParaRPr>
          </a:p>
          <a:p>
            <a:pPr marL="0" indent="0">
              <a:buNone/>
            </a:pPr>
            <a:r>
              <a:rPr lang="en-US" sz="1600" dirty="0">
                <a:latin typeface="Montserrat school"/>
                <a:cs typeface="Times New Roman"/>
              </a:rPr>
              <a:t>We pray for our parish, families and friends:</a:t>
            </a:r>
            <a:r>
              <a:rPr lang="en-US" sz="1600" dirty="0">
                <a:solidFill>
                  <a:srgbClr val="A2C617"/>
                </a:solidFill>
                <a:latin typeface="Montserrat school"/>
                <a:cs typeface="Times New Roman"/>
              </a:rPr>
              <a:t> </a:t>
            </a:r>
            <a:endParaRPr lang="en-US" sz="1600" dirty="0">
              <a:solidFill>
                <a:srgbClr val="FFFFFF"/>
              </a:solidFill>
              <a:latin typeface="Montserrat school"/>
              <a:cs typeface="Times New Roman"/>
            </a:endParaRPr>
          </a:p>
          <a:p>
            <a:pPr marL="0" indent="0">
              <a:buNone/>
            </a:pPr>
            <a:r>
              <a:rPr lang="en-US" sz="1600" dirty="0">
                <a:solidFill>
                  <a:schemeClr val="bg1"/>
                </a:solidFill>
                <a:latin typeface="Montserrat school"/>
                <a:cs typeface="Times New Roman"/>
              </a:rPr>
              <a:t>that we may love God with all our hearts and be inspired to </a:t>
            </a:r>
            <a:r>
              <a:rPr lang="en-US" sz="1600">
                <a:solidFill>
                  <a:schemeClr val="bg1"/>
                </a:solidFill>
                <a:latin typeface="Montserrat school"/>
                <a:cs typeface="Times New Roman"/>
              </a:rPr>
              <a:t>share our love with others</a:t>
            </a:r>
            <a:r>
              <a:rPr lang="en-US" sz="1600" dirty="0">
                <a:solidFill>
                  <a:schemeClr val="bg1"/>
                </a:solidFill>
                <a:latin typeface="Montserrat school"/>
                <a:cs typeface="Times New Roman"/>
              </a:rPr>
              <a:t>. </a:t>
            </a:r>
          </a:p>
          <a:p>
            <a:pPr marL="0" indent="0">
              <a:buNone/>
            </a:pPr>
            <a:r>
              <a:rPr lang="en-US" sz="1600">
                <a:solidFill>
                  <a:schemeClr val="bg1"/>
                </a:solidFill>
                <a:latin typeface="Montserrat school"/>
                <a:cs typeface="Times New Roman"/>
              </a:rPr>
              <a:t>Lord in your mercy...</a:t>
            </a:r>
          </a:p>
          <a:p>
            <a:pPr marL="0" indent="0">
              <a:buNone/>
            </a:pPr>
            <a:endParaRPr lang="en-US" sz="1600" dirty="0">
              <a:solidFill>
                <a:srgbClr val="FF0000"/>
              </a:solidFill>
              <a:latin typeface="Century Gothic"/>
            </a:endParaRPr>
          </a:p>
          <a:p>
            <a:pPr marL="121920" indent="-121920"/>
            <a:endParaRPr lang="en-US" sz="1600">
              <a:solidFill>
                <a:schemeClr val="tx1"/>
              </a:solidFill>
              <a:latin typeface="Century Gothic"/>
            </a:endParaRPr>
          </a:p>
          <a:p>
            <a:pPr marL="121920" indent="-121920"/>
            <a:endParaRPr lang="en-US" sz="150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2622759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a:latin typeface="Montserrat school"/>
              </a:rPr>
              <a:t>We pray for the church throughout the world: </a:t>
            </a:r>
            <a:r>
              <a:rPr lang="en-GB" sz="1600" dirty="0">
                <a:solidFill>
                  <a:schemeClr val="bg1"/>
                </a:solidFill>
                <a:latin typeface="Montserrat school"/>
              </a:rPr>
              <a:t> </a:t>
            </a:r>
            <a:endParaRPr lang="en-US" sz="1600" dirty="0">
              <a:solidFill>
                <a:schemeClr val="bg1"/>
              </a:solidFill>
              <a:latin typeface="Montserrat school"/>
            </a:endParaRPr>
          </a:p>
          <a:p>
            <a:pPr marL="0" indent="0">
              <a:buNone/>
            </a:pPr>
            <a:r>
              <a:rPr lang="en-GB" sz="1600" dirty="0">
                <a:solidFill>
                  <a:schemeClr val="bg1"/>
                </a:solidFill>
                <a:latin typeface="Montserrat school"/>
              </a:rPr>
              <a:t>that it may be a living example of God's love for all people, especially those </a:t>
            </a:r>
            <a:r>
              <a:rPr lang="en-GB" sz="1600" err="1">
                <a:solidFill>
                  <a:schemeClr val="bg1"/>
                </a:solidFill>
                <a:latin typeface="Montserrat school"/>
              </a:rPr>
              <a:t>wh</a:t>
            </a:r>
            <a:r>
              <a:rPr lang="en-GB" sz="1600">
                <a:solidFill>
                  <a:schemeClr val="bg1"/>
                </a:solidFill>
                <a:latin typeface="Montserrat school"/>
              </a:rPr>
              <a:t>o are in need.</a:t>
            </a:r>
          </a:p>
          <a:p>
            <a:pPr marL="0" indent="0">
              <a:buNone/>
            </a:pPr>
            <a:r>
              <a:rPr lang="en-GB" sz="1600">
                <a:solidFill>
                  <a:schemeClr val="bg1"/>
                </a:solidFill>
                <a:latin typeface="Montserrat school"/>
              </a:rPr>
              <a:t>Lord in your mercy…</a:t>
            </a:r>
            <a:endParaRPr lang="en-US" sz="1600">
              <a:solidFill>
                <a:schemeClr val="bg1"/>
              </a:solidFill>
              <a:latin typeface="Montserrat school"/>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r>
              <a:rPr lang="en-US" sz="1600" dirty="0">
                <a:solidFill>
                  <a:srgbClr val="A2C617"/>
                </a:solidFill>
                <a:latin typeface="Montserrat school"/>
                <a:cs typeface="Times New Roman"/>
              </a:rPr>
              <a:t>Christ Jesus:</a:t>
            </a:r>
            <a:r>
              <a:rPr lang="en-US" sz="1600" dirty="0">
                <a:solidFill>
                  <a:schemeClr val="bg1"/>
                </a:solidFill>
                <a:latin typeface="Montserrat school"/>
                <a:cs typeface="Times New Roman"/>
              </a:rPr>
              <a:t> you came into the world to show us how to live. May we follow your commandment of love for one another in all that we do and </a:t>
            </a:r>
            <a:r>
              <a:rPr lang="en-US" sz="1600">
                <a:solidFill>
                  <a:schemeClr val="bg1"/>
                </a:solidFill>
                <a:latin typeface="Montserrat school"/>
                <a:cs typeface="Times New Roman"/>
              </a:rPr>
              <a:t>all that we say. </a:t>
            </a:r>
            <a:r>
              <a:rPr lang="en-US" sz="1600" dirty="0">
                <a:solidFill>
                  <a:schemeClr val="bg1"/>
                </a:solidFill>
                <a:latin typeface="Montserrat school"/>
                <a:cs typeface="Times New Roman"/>
              </a:rPr>
              <a:t>Amen. </a:t>
            </a:r>
            <a:endParaRPr lang="en-US" sz="1600" dirty="0">
              <a:solidFill>
                <a:schemeClr val="bg1"/>
              </a:solidFill>
              <a:latin typeface="Century Gothic"/>
              <a:cs typeface="Times New Roman"/>
            </a:endParaRPr>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a:latin typeface="Montserrat Light"/>
              </a:rPr>
              <a:t>f</a:t>
            </a:r>
            <a:endParaRPr lang="en-US"/>
          </a:p>
        </p:txBody>
      </p:sp>
    </p:spTree>
    <p:extLst>
      <p:ext uri="{BB962C8B-B14F-4D97-AF65-F5344CB8AC3E}">
        <p14:creationId xmlns:p14="http://schemas.microsoft.com/office/powerpoint/2010/main" val="2257934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7226850" y="4347190"/>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3"/>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5508600" y="1976964"/>
            <a:ext cx="3428001"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dirty="0">
                <a:latin typeface="Montserrat school"/>
                <a:cs typeface="Times New Roman"/>
              </a:rPr>
              <a:t>How will you show your </a:t>
            </a:r>
            <a:r>
              <a:rPr lang="en-GB">
                <a:latin typeface="Montserrat school"/>
                <a:cs typeface="Times New Roman"/>
              </a:rPr>
              <a:t>love f</a:t>
            </a:r>
            <a:r>
              <a:rPr lang="en-GB" dirty="0">
                <a:latin typeface="Montserrat school"/>
                <a:cs typeface="Times New Roman"/>
              </a:rPr>
              <a:t>or others, both here </a:t>
            </a:r>
            <a:r>
              <a:rPr lang="en-GB">
                <a:latin typeface="Montserrat school"/>
                <a:cs typeface="Times New Roman"/>
              </a:rPr>
              <a:t>and around the world, in the coming week?</a:t>
            </a:r>
            <a:endParaRPr lang="en-US" dirty="0"/>
          </a:p>
        </p:txBody>
      </p:sp>
      <p:pic>
        <p:nvPicPr>
          <p:cNvPr id="2" name="Picture 1" descr="A backpack with a yellow sign on it&#10;&#10;AI-generated content may be incorrect.">
            <a:extLst>
              <a:ext uri="{FF2B5EF4-FFF2-40B4-BE49-F238E27FC236}">
                <a16:creationId xmlns:a16="http://schemas.microsoft.com/office/drawing/2014/main" id="{FC632448-C99A-38C2-1797-515439576DA7}"/>
              </a:ext>
            </a:extLst>
          </p:cNvPr>
          <p:cNvPicPr>
            <a:picLocks noChangeAspect="1"/>
          </p:cNvPicPr>
          <p:nvPr/>
        </p:nvPicPr>
        <p:blipFill>
          <a:blip r:embed="rId4"/>
          <a:srcRect l="12936" r="205"/>
          <a:stretch>
            <a:fillRect/>
          </a:stretch>
        </p:blipFill>
        <p:spPr>
          <a:xfrm>
            <a:off x="654492" y="1121434"/>
            <a:ext cx="4557539" cy="3504482"/>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190457" y="764984"/>
            <a:ext cx="8767085" cy="6671057"/>
          </a:xfrm>
          <a:prstGeom prst="rect">
            <a:avLst/>
          </a:prstGeom>
          <a:noFill/>
        </p:spPr>
        <p:txBody>
          <a:bodyPr wrap="square" lIns="68580" tIns="34290" rIns="68580" bIns="34290" anchor="t">
            <a:spAutoFit/>
          </a:bodyPr>
          <a:lstStyle/>
          <a:p>
            <a:r>
              <a:rPr lang="en-GB" sz="1600" b="1">
                <a:latin typeface="Montserrat school"/>
              </a:rPr>
              <a:t>Activity suggestions</a:t>
            </a:r>
            <a:endParaRPr lang="en-GB" sz="1600" b="1">
              <a:solidFill>
                <a:srgbClr val="000000"/>
              </a:solidFill>
              <a:latin typeface="Montserrat school"/>
            </a:endParaRPr>
          </a:p>
          <a:p>
            <a:endParaRPr lang="en-GB" sz="1600" b="1">
              <a:latin typeface="Montserrat school"/>
            </a:endParaRPr>
          </a:p>
          <a:p>
            <a:r>
              <a:rPr lang="en-US" sz="1600" dirty="0">
                <a:latin typeface="Montserrat school"/>
                <a:hlinkClick r:id="rId3"/>
              </a:rPr>
              <a:t>Download the illustration</a:t>
            </a:r>
            <a:endParaRPr lang="en-US" sz="1600" dirty="0">
              <a:latin typeface="Montserrat school"/>
            </a:endParaRPr>
          </a:p>
          <a:p>
            <a:pPr algn="l"/>
            <a:endParaRPr lang="en-GB" sz="1400">
              <a:latin typeface="Century Gothic"/>
              <a:cs typeface="Times New Roman"/>
            </a:endParaRPr>
          </a:p>
          <a:p>
            <a:pPr algn="l"/>
            <a:r>
              <a:rPr lang="en-GB" sz="1600">
                <a:latin typeface="Montserrat school"/>
                <a:cs typeface="Times New Roman"/>
              </a:rPr>
              <a:t>Share the accompanying activity sheet with the children and encourage them to complete it, either in the liturgy or at home. Ask them on the back to write or draw how they will show their love for others in the coming week.</a:t>
            </a:r>
            <a:endParaRPr lang="en-GB">
              <a:latin typeface="Montserrat school"/>
            </a:endParaRPr>
          </a:p>
          <a:p>
            <a:pPr algn="l"/>
            <a:endParaRPr lang="en-GB" sz="1600" dirty="0">
              <a:latin typeface="Montserrat school"/>
              <a:cs typeface="Times New Roman"/>
            </a:endParaRPr>
          </a:p>
          <a:p>
            <a:pPr algn="l"/>
            <a:r>
              <a:rPr lang="en-GB" sz="1600" dirty="0">
                <a:latin typeface="Montserrat school"/>
                <a:cs typeface="Times New Roman"/>
              </a:rPr>
              <a:t>Give the children heart shapes cut out of paper or card. Encourage them to write the name of someone they love on one side and someone who loves them on the other. Then under each name ask them to write or draw what they will do to show their love for these people in the coming week.</a:t>
            </a:r>
            <a:endParaRPr lang="en-GB" dirty="0">
              <a:latin typeface="Montserrat school"/>
            </a:endParaRPr>
          </a:p>
          <a:p>
            <a:pPr algn="l"/>
            <a:endParaRPr lang="en-GB" sz="1600" dirty="0">
              <a:latin typeface="Montserrat school"/>
              <a:cs typeface="Times New Roman"/>
            </a:endParaRPr>
          </a:p>
          <a:p>
            <a:pPr algn="l"/>
            <a:endParaRPr lang="en-GB" sz="1600" dirty="0">
              <a:latin typeface="Montserrat school"/>
              <a:cs typeface="Times New Roman"/>
            </a:endParaRPr>
          </a:p>
          <a:p>
            <a:pPr algn="l"/>
            <a:endParaRPr lang="en-GB" sz="1600" dirty="0">
              <a:latin typeface="Montserrat school"/>
              <a:cs typeface="Times New Roman"/>
            </a:endParaRPr>
          </a:p>
          <a:p>
            <a:pPr algn="l"/>
            <a:endParaRPr lang="en-GB" sz="1600" dirty="0">
              <a:latin typeface="Montserrat school"/>
              <a:cs typeface="Times New Roman"/>
            </a:endParaRPr>
          </a:p>
          <a:p>
            <a:pPr algn="l"/>
            <a:endParaRPr lang="en-GB" sz="1600" dirty="0">
              <a:latin typeface="Montserrat school"/>
              <a:cs typeface="Times New Roman"/>
            </a:endParaRPr>
          </a:p>
          <a:p>
            <a:pPr algn="l"/>
            <a:endParaRPr lang="en-GB" sz="1400">
              <a:latin typeface="Montserrat school"/>
              <a:cs typeface="Times New Roman"/>
            </a:endParaRPr>
          </a:p>
          <a:p>
            <a:pPr algn="l"/>
            <a:endParaRPr lang="en-GB" sz="1400">
              <a:latin typeface="Century Gothic"/>
              <a:cs typeface="Times New Roman"/>
            </a:endParaRPr>
          </a:p>
          <a:p>
            <a:pPr algn="l"/>
            <a:endParaRPr lang="en-GB" sz="1400">
              <a:latin typeface="Century Gothic"/>
              <a:cs typeface="Times New Roman"/>
            </a:endParaRPr>
          </a:p>
          <a:p>
            <a:pPr algn="l"/>
            <a:endParaRPr lang="en-GB" sz="1400">
              <a:latin typeface="Century Gothic"/>
            </a:endParaRPr>
          </a:p>
          <a:p>
            <a:pPr algn="l"/>
            <a:endParaRPr lang="en-GB" sz="1400">
              <a:latin typeface="Century Gothic"/>
            </a:endParaRPr>
          </a:p>
          <a:p>
            <a:pPr algn="l"/>
            <a:endParaRPr lang="en-GB" sz="1500"/>
          </a:p>
          <a:p>
            <a:pPr algn="l"/>
            <a:endParaRPr lang="en-GB" sz="1500">
              <a:latin typeface="Century Gothic"/>
              <a:cs typeface="Times New Roman"/>
            </a:endParaRPr>
          </a:p>
          <a:p>
            <a:pPr algn="l"/>
            <a:endParaRPr lang="en-GB" sz="1500">
              <a:latin typeface="Century Gothic"/>
              <a:cs typeface="Times New Roman"/>
            </a:endParaRPr>
          </a:p>
          <a:p>
            <a:pPr algn="l"/>
            <a:endParaRPr lang="en-GB" sz="1600">
              <a:latin typeface="Century Gothic"/>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pic>
        <p:nvPicPr>
          <p:cNvPr id="2" name="Picture 1" descr="A black and white image of people jumping in the air&#10;&#10;AI-generated content may be incorrect.">
            <a:extLst>
              <a:ext uri="{FF2B5EF4-FFF2-40B4-BE49-F238E27FC236}">
                <a16:creationId xmlns:a16="http://schemas.microsoft.com/office/drawing/2014/main" id="{5BD11C6D-C60A-C93E-163A-1EDD1CD0E2AB}"/>
              </a:ext>
            </a:extLst>
          </p:cNvPr>
          <p:cNvPicPr>
            <a:picLocks noChangeAspect="1"/>
          </p:cNvPicPr>
          <p:nvPr/>
        </p:nvPicPr>
        <p:blipFill>
          <a:blip r:embed="rId4"/>
          <a:stretch>
            <a:fillRect/>
          </a:stretch>
        </p:blipFill>
        <p:spPr>
          <a:xfrm>
            <a:off x="3115479" y="248514"/>
            <a:ext cx="1965822" cy="1321595"/>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CD68B-A69E-97FB-C287-4D3CC92BBBC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8558E8E-B13A-8588-EF1A-560B18B59956}"/>
              </a:ext>
            </a:extLst>
          </p:cNvPr>
          <p:cNvSpPr txBox="1"/>
          <p:nvPr/>
        </p:nvSpPr>
        <p:spPr>
          <a:xfrm>
            <a:off x="197240" y="1004953"/>
            <a:ext cx="8743496"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dirty="0">
                <a:latin typeface="Montserrat school"/>
              </a:rPr>
              <a:t>Encourage the children to write a prayer thanking God for all the people in the world that they love and who are important to them, asking God to bless and watch over them. Remind the children to think about the people they know and also all the members of our global family in this prayer.</a:t>
            </a:r>
            <a:endParaRPr lang="en-GB"/>
          </a:p>
          <a:p>
            <a:pPr algn="l"/>
            <a:endParaRPr lang="en-GB" sz="1600" dirty="0">
              <a:latin typeface="Montserrat school"/>
            </a:endParaRPr>
          </a:p>
          <a:p>
            <a:pPr algn="l"/>
            <a:r>
              <a:rPr lang="en-GB" sz="1600">
                <a:latin typeface="Montserrat school"/>
              </a:rPr>
              <a:t>Remind</a:t>
            </a:r>
            <a:r>
              <a:rPr lang="en-GB" sz="1600" dirty="0">
                <a:latin typeface="Montserrat school"/>
              </a:rPr>
              <a:t> the children to share all that they have heard and thought about today with the people at home. If they have written a prayer encourage them to say this together at home during the week. Invite them to do at least one thing that shows their love for others in the coming week.</a:t>
            </a:r>
            <a:endParaRPr lang="en-GB"/>
          </a:p>
          <a:p>
            <a:pPr algn="l"/>
            <a:endParaRPr lang="en-GB" sz="1600" dirty="0">
              <a:latin typeface="Montserrat school"/>
            </a:endParaRPr>
          </a:p>
          <a:p>
            <a:pPr algn="l"/>
            <a:r>
              <a:rPr lang="en-GB" sz="1600">
                <a:latin typeface="Montserrat school"/>
              </a:rPr>
              <a:t>Find out more about how you can put your love into action with CAFOD at </a:t>
            </a:r>
            <a:r>
              <a:rPr lang="en-GB" sz="1600" dirty="0">
                <a:latin typeface="Montserrat school"/>
                <a:hlinkClick r:id="rId3"/>
              </a:rPr>
              <a:t>CAFOD</a:t>
            </a:r>
            <a:endParaRPr lang="en-GB" sz="1600">
              <a:latin typeface="Montserrat school"/>
            </a:endParaRPr>
          </a:p>
        </p:txBody>
      </p:sp>
    </p:spTree>
    <p:extLst>
      <p:ext uri="{BB962C8B-B14F-4D97-AF65-F5344CB8AC3E}">
        <p14:creationId xmlns:p14="http://schemas.microsoft.com/office/powerpoint/2010/main" val="2173013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552470"/>
            <a:ext cx="2387693" cy="523220"/>
          </a:xfrm>
        </p:spPr>
        <p:txBody>
          <a:bodyPr/>
          <a:lstStyle/>
          <a:p>
            <a:pPr algn="ctr"/>
            <a:r>
              <a:rPr lang="en-US">
                <a:latin typeface="Montserrat school"/>
                <a:hlinkClick r:id="rId2"/>
              </a:rPr>
              <a:t>Explore our summer term resources</a:t>
            </a:r>
            <a:endParaRPr lang="en-US">
              <a:latin typeface="Montserrat school"/>
            </a:endParaRPr>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148749" y="2616617"/>
            <a:ext cx="2796386" cy="178381"/>
          </a:xfrm>
        </p:spPr>
        <p:txBody>
          <a:bodyPr/>
          <a:lstStyle/>
          <a:p>
            <a:pPr algn="ctr"/>
            <a:r>
              <a:rPr lang="en-US">
                <a:latin typeface="Montserrat school"/>
                <a:hlinkClick r:id="rId3"/>
              </a:rPr>
              <a:t>Fundraise for a World Gift</a:t>
            </a:r>
            <a:endParaRPr lang="en-US"/>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552470"/>
            <a:ext cx="2387693" cy="523220"/>
          </a:xfrm>
        </p:spPr>
        <p:txBody>
          <a:bodyPr/>
          <a:lstStyle/>
          <a:p>
            <a:pPr algn="ctr"/>
            <a:r>
              <a:rPr lang="en-US">
                <a:latin typeface="Montserrat school"/>
                <a:hlinkClick r:id="rId4"/>
              </a:rPr>
              <a:t>Ways to live out your Jubilee Pledge</a:t>
            </a:r>
            <a:endParaRPr lang="en-US">
              <a:latin typeface="Montserrat school"/>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a:latin typeface="Century Gothic"/>
            </a:endParaRPr>
          </a:p>
          <a:p>
            <a:pPr marL="121920" indent="-121920"/>
            <a:endParaRPr lang="en-US"/>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18</a:t>
            </a:fld>
            <a:endParaRPr lang="en-US"/>
          </a:p>
        </p:txBody>
      </p:sp>
      <p:pic>
        <p:nvPicPr>
          <p:cNvPr id="7" name="Picture Placeholder 6">
            <a:extLst>
              <a:ext uri="{FF2B5EF4-FFF2-40B4-BE49-F238E27FC236}">
                <a16:creationId xmlns:a16="http://schemas.microsoft.com/office/drawing/2014/main" id="{09A3D97D-AADD-2DB8-FE34-4218973A3F85}"/>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1873" b="11873"/>
          <a:stretch>
            <a:fillRect/>
          </a:stretch>
        </p:blipFill>
        <p:spPr>
          <a:prstGeom prst="rect">
            <a:avLst/>
          </a:prstGeom>
        </p:spPr>
      </p:pic>
      <p:pic>
        <p:nvPicPr>
          <p:cNvPr id="33" name="Picture Placeholder 32">
            <a:extLst>
              <a:ext uri="{FF2B5EF4-FFF2-40B4-BE49-F238E27FC236}">
                <a16:creationId xmlns:a16="http://schemas.microsoft.com/office/drawing/2014/main" id="{888F38EC-9842-90EE-CBE2-E24F235EF178}"/>
              </a:ext>
            </a:extLst>
          </p:cNvPr>
          <p:cNvPicPr>
            <a:picLocks noGrp="1" noChangeAspect="1"/>
          </p:cNvPicPr>
          <p:nvPr>
            <p:ph type="pic" sz="quarter" idx="30"/>
          </p:nvPr>
        </p:nvPicPr>
        <p:blipFill>
          <a:blip r:embed="rId6" cstate="print">
            <a:extLst>
              <a:ext uri="{28A0092B-C50C-407E-A947-70E740481C1C}">
                <a14:useLocalDpi xmlns:a14="http://schemas.microsoft.com/office/drawing/2010/main" val="0"/>
              </a:ext>
            </a:extLst>
          </a:blip>
          <a:srcRect t="16110" b="16110"/>
          <a:stretch>
            <a:fillRect/>
          </a:stretch>
        </p:blipFill>
        <p:spPr>
          <a:prstGeom prst="rect">
            <a:avLst/>
          </a:prstGeom>
        </p:spPr>
      </p:pic>
      <p:pic>
        <p:nvPicPr>
          <p:cNvPr id="29" name="Picture Placeholder 28">
            <a:extLst>
              <a:ext uri="{FF2B5EF4-FFF2-40B4-BE49-F238E27FC236}">
                <a16:creationId xmlns:a16="http://schemas.microsoft.com/office/drawing/2014/main" id="{47E055D0-C589-CE6F-6756-B17C021ED808}"/>
              </a:ext>
            </a:extLst>
          </p:cNvPr>
          <p:cNvPicPr>
            <a:picLocks noGrp="1" noChangeAspect="1"/>
          </p:cNvPicPr>
          <p:nvPr>
            <p:ph type="pic" sz="quarter" idx="31"/>
          </p:nvPr>
        </p:nvPicPr>
        <p:blipFill>
          <a:blip r:embed="rId7" cstate="print">
            <a:extLst>
              <a:ext uri="{28A0092B-C50C-407E-A947-70E740481C1C}">
                <a14:useLocalDpi xmlns:a14="http://schemas.microsoft.com/office/drawing/2010/main" val="0"/>
              </a:ext>
            </a:extLst>
          </a:blip>
          <a:srcRect t="10605" b="10605"/>
          <a:stretch>
            <a:fillRect/>
          </a:stretch>
        </p:blipFill>
        <p:spPr>
          <a:prstGeom prst="rect">
            <a:avLst/>
          </a:prstGeom>
        </p:spPr>
      </p:pic>
    </p:spTree>
    <p:extLst>
      <p:ext uri="{BB962C8B-B14F-4D97-AF65-F5344CB8AC3E}">
        <p14:creationId xmlns:p14="http://schemas.microsoft.com/office/powerpoint/2010/main" val="2740780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519046" y="1763392"/>
            <a:ext cx="3159452" cy="2616101"/>
          </a:xfrm>
        </p:spPr>
        <p:txBody>
          <a:bodyPr/>
          <a:lstStyle/>
          <a:p>
            <a:r>
              <a:rPr lang="en-US" sz="1800">
                <a:solidFill>
                  <a:srgbClr val="000000"/>
                </a:solidFill>
                <a:latin typeface="Montserrat school"/>
                <a:cs typeface="Times New Roman"/>
              </a:rPr>
              <a:t>God of love, </a:t>
            </a:r>
            <a:br>
              <a:rPr lang="en-US" sz="1800" dirty="0">
                <a:solidFill>
                  <a:srgbClr val="000000"/>
                </a:solidFill>
                <a:latin typeface="Montserrat school"/>
                <a:cs typeface="Times New Roman"/>
              </a:rPr>
            </a:br>
            <a:r>
              <a:rPr lang="en-US" sz="1800">
                <a:solidFill>
                  <a:srgbClr val="000000"/>
                </a:solidFill>
                <a:latin typeface="Montserrat school"/>
                <a:cs typeface="Times New Roman"/>
              </a:rPr>
              <a:t>You sent your </a:t>
            </a:r>
            <a:r>
              <a:rPr lang="en-US" sz="1800" dirty="0">
                <a:solidFill>
                  <a:srgbClr val="000000"/>
                </a:solidFill>
                <a:latin typeface="Montserrat school"/>
                <a:cs typeface="Times New Roman"/>
              </a:rPr>
              <a:t>only Son into the world to show us how to live. </a:t>
            </a:r>
            <a:br>
              <a:rPr lang="en-US" sz="1800" dirty="0">
                <a:solidFill>
                  <a:srgbClr val="000000"/>
                </a:solidFill>
                <a:latin typeface="Montserrat school"/>
                <a:cs typeface="Times New Roman"/>
              </a:rPr>
            </a:br>
            <a:r>
              <a:rPr lang="en-US" sz="1800">
                <a:solidFill>
                  <a:srgbClr val="000000"/>
                </a:solidFill>
                <a:latin typeface="Montserrat school"/>
                <a:cs typeface="Times New Roman"/>
              </a:rPr>
              <a:t>Help us to love </a:t>
            </a:r>
            <a:r>
              <a:rPr lang="en-US" sz="1800" dirty="0">
                <a:solidFill>
                  <a:srgbClr val="000000"/>
                </a:solidFill>
                <a:latin typeface="Montserrat school"/>
                <a:cs typeface="Times New Roman"/>
              </a:rPr>
              <a:t>you and one another in our words and all that we do. </a:t>
            </a:r>
            <a:br>
              <a:rPr lang="en-US" sz="1800" dirty="0">
                <a:solidFill>
                  <a:srgbClr val="000000"/>
                </a:solidFill>
                <a:latin typeface="Montserrat school"/>
                <a:cs typeface="Times New Roman"/>
              </a:rPr>
            </a:br>
            <a:r>
              <a:rPr lang="en-US" sz="1800">
                <a:solidFill>
                  <a:srgbClr val="000000"/>
                </a:solidFill>
                <a:latin typeface="Montserrat school"/>
                <a:cs typeface="Times New Roman"/>
              </a:rPr>
              <a:t>Amen.</a:t>
            </a:r>
            <a:br>
              <a:rPr lang="en-US" sz="1800" dirty="0">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120201" y="286307"/>
            <a:ext cx="7348735" cy="346249"/>
          </a:xfrm>
          <a:prstGeom prst="rect">
            <a:avLst/>
          </a:prstGeom>
          <a:noFill/>
        </p:spPr>
        <p:txBody>
          <a:bodyPr wrap="square" lIns="68580" tIns="34290" rIns="68580" bIns="34290" rtlCol="0" anchor="t">
            <a:spAutoFit/>
          </a:bodyPr>
          <a:lstStyle/>
          <a:p>
            <a:r>
              <a:rPr lang="en-US" b="1" dirty="0">
                <a:latin typeface="Montserrat school"/>
                <a:cs typeface="Segoe UI"/>
              </a:rPr>
              <a:t>Gospel:</a:t>
            </a:r>
            <a:r>
              <a:rPr lang="en-US" dirty="0">
                <a:latin typeface="Montserrat school"/>
                <a:cs typeface="Times New Roman"/>
              </a:rPr>
              <a:t> </a:t>
            </a:r>
            <a:r>
              <a:rPr lang="en-US" b="1">
                <a:latin typeface="Montserrat school"/>
                <a:cs typeface="Times New Roman"/>
              </a:rPr>
              <a:t>John 14: 15-21</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124239" y="754020"/>
            <a:ext cx="8893079" cy="70942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a:cs typeface="Times New Roman"/>
              </a:rPr>
              <a:t>“If you love me, you will obey my commandments. I will ask the Father, and he will give you another Helper, who will stay with you forever. He is the Spirit, who reveals the truth about God. The world cannot receive him, because it cannot see him or know him. But you know him, because he remains with you and is in you.</a:t>
            </a:r>
            <a:endParaRPr lang="en-US" dirty="0">
              <a:latin typeface="Montserrat school"/>
            </a:endParaRPr>
          </a:p>
          <a:p>
            <a:pPr algn="l"/>
            <a:endParaRPr lang="en-US" dirty="0">
              <a:latin typeface="Montserrat school"/>
              <a:cs typeface="Times New Roman"/>
            </a:endParaRPr>
          </a:p>
          <a:p>
            <a:pPr algn="l"/>
            <a:r>
              <a:rPr lang="en-US">
                <a:latin typeface="Montserrat school"/>
                <a:cs typeface="Times New Roman"/>
              </a:rPr>
              <a:t>“When I go, you will not be left all alone; I will come back to you. In a little while, the world will see me no more, but you will see me; and because I live, you also will live. When that day comes, you will know that I am in my Father and that you are in me, just as I am in you.</a:t>
            </a:r>
            <a:endParaRPr lang="en-US">
              <a:latin typeface="Montserrat school"/>
            </a:endParaRPr>
          </a:p>
          <a:p>
            <a:pPr algn="l"/>
            <a:endParaRPr lang="en-US" dirty="0">
              <a:latin typeface="Montserrat school"/>
              <a:cs typeface="Times New Roman"/>
            </a:endParaRPr>
          </a:p>
          <a:p>
            <a:pPr algn="l"/>
            <a:r>
              <a:rPr lang="en-US">
                <a:latin typeface="Montserrat school"/>
                <a:cs typeface="Times New Roman"/>
              </a:rPr>
              <a:t>“Those who accept my commandments, and obey them, are the ones who love me. My Father will love those who love me; I too will love them and reveal myself to them.”</a:t>
            </a:r>
            <a:endParaRPr lang="en-US">
              <a:latin typeface="Montserrat school"/>
            </a:endParaRPr>
          </a:p>
          <a:p>
            <a:pPr algn="l"/>
            <a:endParaRPr lang="en-US" dirty="0">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sz="1900">
              <a:latin typeface="Montserrat school"/>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sz="2000">
              <a:latin typeface="Century Gothic"/>
              <a:cs typeface="Times New Roman"/>
            </a:endParaRPr>
          </a:p>
          <a:p>
            <a:pPr algn="l"/>
            <a:endParaRPr lang="en-US" sz="2000">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813098"/>
            <a:ext cx="4627113" cy="4616648"/>
          </a:xfrm>
          <a:prstGeom prst="rect">
            <a:avLst/>
          </a:prstGeom>
        </p:spPr>
        <p:txBody>
          <a:bodyPr wrap="square" lIns="91440" tIns="45720" rIns="91440" bIns="45720" anchor="t">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a:endParaRPr>
          </a:p>
          <a:p>
            <a:endParaRPr lang="en-US" sz="2100">
              <a:latin typeface="Century Gothic"/>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3517718" y="815607"/>
            <a:ext cx="4715305" cy="72636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Montserrat school"/>
              </a:rPr>
              <a:t>What do you remember from the Gospel reading? </a:t>
            </a:r>
            <a:endParaRPr lang="en-US">
              <a:latin typeface="Montserrat school"/>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3515834" y="1669813"/>
            <a:ext cx="5411074" cy="50552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a:latin typeface="Montserrat school"/>
                <a:cs typeface="Times New Roman"/>
              </a:rPr>
              <a:t>In today’s reading, Jesus is trying to prepare his disciples for what is coming next – his death on the cross and his rising again.</a:t>
            </a:r>
            <a:endParaRPr lang="en-US">
              <a:latin typeface="Montserrat school"/>
            </a:endParaRPr>
          </a:p>
          <a:p>
            <a:pPr algn="l"/>
            <a:endParaRPr lang="en-GB" dirty="0">
              <a:latin typeface="Montserrat school"/>
              <a:cs typeface="Times New Roman"/>
            </a:endParaRPr>
          </a:p>
          <a:p>
            <a:pPr algn="l"/>
            <a:r>
              <a:rPr lang="en-GB">
                <a:latin typeface="Montserrat school"/>
                <a:cs typeface="Times New Roman"/>
              </a:rPr>
              <a:t>Can you remember some of what he tells the disciples?</a:t>
            </a:r>
            <a:endParaRPr lang="en-GB">
              <a:latin typeface="Montserrat school"/>
            </a:endParaRPr>
          </a:p>
          <a:p>
            <a:pPr algn="l"/>
            <a:endParaRPr lang="en-GB" dirty="0">
              <a:latin typeface="Montserrat school"/>
              <a:cs typeface="Times New Roman"/>
            </a:endParaRPr>
          </a:p>
          <a:p>
            <a:pPr algn="l"/>
            <a:r>
              <a:rPr lang="en-GB">
                <a:latin typeface="Montserrat school"/>
                <a:cs typeface="Times New Roman"/>
              </a:rPr>
              <a:t>He tells them that if they love him, they must keep his commandments.</a:t>
            </a:r>
            <a:endParaRPr lang="en-US">
              <a:latin typeface="Montserrat school"/>
            </a:endParaRPr>
          </a:p>
          <a:p>
            <a:pPr algn="l"/>
            <a:endParaRPr lang="en-GB" dirty="0">
              <a:latin typeface="Montserrat school"/>
              <a:cs typeface="Times New Roman"/>
            </a:endParaRPr>
          </a:p>
          <a:p>
            <a:pPr algn="l"/>
            <a:endParaRPr lang="en-GB" dirty="0">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Times New Roman"/>
              <a:cs typeface="Times New Roman"/>
            </a:endParaRPr>
          </a:p>
        </p:txBody>
      </p:sp>
      <p:pic>
        <p:nvPicPr>
          <p:cNvPr id="11" name="Picture 10" descr="A painting of a crucifixion of person&#10;&#10;AI-generated content may be incorrect.">
            <a:extLst>
              <a:ext uri="{FF2B5EF4-FFF2-40B4-BE49-F238E27FC236}">
                <a16:creationId xmlns:a16="http://schemas.microsoft.com/office/drawing/2014/main" id="{B1EAE9ED-9EF2-6B8F-2126-CC87FC3F1638}"/>
              </a:ext>
            </a:extLst>
          </p:cNvPr>
          <p:cNvPicPr>
            <a:picLocks noChangeAspect="1"/>
          </p:cNvPicPr>
          <p:nvPr/>
        </p:nvPicPr>
        <p:blipFill>
          <a:blip r:embed="rId4"/>
          <a:stretch>
            <a:fillRect/>
          </a:stretch>
        </p:blipFill>
        <p:spPr>
          <a:xfrm>
            <a:off x="-323801" y="0"/>
            <a:ext cx="3666846" cy="5143500"/>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487869" y="1129915"/>
            <a:ext cx="4241558" cy="7294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a:cs typeface="Times New Roman"/>
              </a:rPr>
              <a:t>Can you remember </a:t>
            </a:r>
            <a:r>
              <a:rPr lang="en-GB">
                <a:latin typeface="Montserrat school"/>
                <a:cs typeface="Times New Roman"/>
              </a:rPr>
              <a:t>the commandments</a:t>
            </a:r>
            <a:r>
              <a:rPr lang="en-GB" dirty="0">
                <a:latin typeface="Montserrat school"/>
                <a:cs typeface="Times New Roman"/>
              </a:rPr>
              <a:t> that Jesus </a:t>
            </a:r>
            <a:r>
              <a:rPr lang="en-GB">
                <a:latin typeface="Montserrat school"/>
                <a:cs typeface="Times New Roman"/>
              </a:rPr>
              <a:t>has given</a:t>
            </a:r>
            <a:r>
              <a:rPr lang="en-GB" dirty="0">
                <a:latin typeface="Montserrat school"/>
                <a:cs typeface="Times New Roman"/>
              </a:rPr>
              <a:t> us?</a:t>
            </a:r>
          </a:p>
          <a:p>
            <a:pPr algn="l"/>
            <a:endParaRPr lang="en-GB" dirty="0">
              <a:latin typeface="Montserrat school"/>
              <a:cs typeface="Times New Roman"/>
            </a:endParaRPr>
          </a:p>
          <a:p>
            <a:pPr algn="l"/>
            <a:r>
              <a:rPr lang="en-GB" dirty="0">
                <a:latin typeface="Montserrat school"/>
                <a:cs typeface="Times New Roman"/>
              </a:rPr>
              <a:t>Jesus asked us to love God and </a:t>
            </a:r>
            <a:r>
              <a:rPr lang="en-GB">
                <a:latin typeface="Montserrat school"/>
                <a:cs typeface="Times New Roman"/>
              </a:rPr>
              <a:t>to love</a:t>
            </a:r>
            <a:r>
              <a:rPr lang="en-GB" dirty="0">
                <a:latin typeface="Montserrat school"/>
                <a:cs typeface="Times New Roman"/>
              </a:rPr>
              <a:t> one another.</a:t>
            </a:r>
          </a:p>
          <a:p>
            <a:pPr algn="l"/>
            <a:endParaRPr lang="en-GB" dirty="0">
              <a:latin typeface="Montserrat school"/>
              <a:cs typeface="Times New Roman"/>
            </a:endParaRPr>
          </a:p>
          <a:p>
            <a:pPr algn="l"/>
            <a:r>
              <a:rPr lang="en-GB" dirty="0">
                <a:latin typeface="Montserrat school"/>
                <a:cs typeface="Times New Roman"/>
              </a:rPr>
              <a:t>How do you show your love for others? How do others show </a:t>
            </a:r>
            <a:r>
              <a:rPr lang="en-GB">
                <a:latin typeface="Montserrat school"/>
                <a:cs typeface="Times New Roman"/>
              </a:rPr>
              <a:t>their love</a:t>
            </a:r>
            <a:r>
              <a:rPr lang="en-GB" dirty="0">
                <a:latin typeface="Montserrat school"/>
                <a:cs typeface="Times New Roman"/>
              </a:rPr>
              <a:t> for you?</a:t>
            </a:r>
          </a:p>
          <a:p>
            <a:pPr algn="l"/>
            <a:endParaRPr lang="en-GB" dirty="0">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solidFill>
                <a:srgbClr val="000000"/>
              </a:solidFill>
              <a:latin typeface="Century Gothic"/>
            </a:endParaRPr>
          </a:p>
        </p:txBody>
      </p:sp>
      <p:pic>
        <p:nvPicPr>
          <p:cNvPr id="4" name="Picture 3" descr="Hands holding a heart shaped object&#10;&#10;AI-generated content may be incorrect.">
            <a:extLst>
              <a:ext uri="{FF2B5EF4-FFF2-40B4-BE49-F238E27FC236}">
                <a16:creationId xmlns:a16="http://schemas.microsoft.com/office/drawing/2014/main" id="{DD110CFF-AB6B-DADF-AFAE-5C1647F974E5}"/>
              </a:ext>
            </a:extLst>
          </p:cNvPr>
          <p:cNvPicPr>
            <a:picLocks noChangeAspect="1"/>
          </p:cNvPicPr>
          <p:nvPr/>
        </p:nvPicPr>
        <p:blipFill>
          <a:blip r:embed="rId3"/>
          <a:stretch>
            <a:fillRect/>
          </a:stretch>
        </p:blipFill>
        <p:spPr>
          <a:xfrm>
            <a:off x="4733613" y="993099"/>
            <a:ext cx="5588521" cy="3728804"/>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07148" y="1177713"/>
            <a:ext cx="4491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latin typeface="Century Gothic"/>
              <a:cs typeface="Times New Roman"/>
            </a:endParaRPr>
          </a:p>
        </p:txBody>
      </p:sp>
      <p:sp>
        <p:nvSpPr>
          <p:cNvPr id="6" name="TextBox 5">
            <a:extLst>
              <a:ext uri="{FF2B5EF4-FFF2-40B4-BE49-F238E27FC236}">
                <a16:creationId xmlns:a16="http://schemas.microsoft.com/office/drawing/2014/main" id="{1A34A048-1B83-9461-1866-4AB5ED590F34}"/>
              </a:ext>
            </a:extLst>
          </p:cNvPr>
          <p:cNvSpPr txBox="1"/>
          <p:nvPr/>
        </p:nvSpPr>
        <p:spPr>
          <a:xfrm>
            <a:off x="3644507" y="1505513"/>
            <a:ext cx="52630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dirty="0">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US">
              <a:latin typeface="Century Gothic"/>
              <a:cs typeface="Times New Roman"/>
            </a:endParaRPr>
          </a:p>
          <a:p>
            <a:pPr algn="l"/>
            <a:endParaRPr lang="en-US"/>
          </a:p>
        </p:txBody>
      </p:sp>
      <p:sp>
        <p:nvSpPr>
          <p:cNvPr id="5" name="TextBox 4">
            <a:extLst>
              <a:ext uri="{FF2B5EF4-FFF2-40B4-BE49-F238E27FC236}">
                <a16:creationId xmlns:a16="http://schemas.microsoft.com/office/drawing/2014/main" id="{DA23C344-0C50-6B8B-9303-507F261F253C}"/>
              </a:ext>
            </a:extLst>
          </p:cNvPr>
          <p:cNvSpPr txBox="1"/>
          <p:nvPr/>
        </p:nvSpPr>
        <p:spPr>
          <a:xfrm>
            <a:off x="4571454" y="993268"/>
            <a:ext cx="475244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a:cs typeface="Times New Roman"/>
              </a:rPr>
              <a:t>It is often easy to show our love for those people who are close to us. </a:t>
            </a:r>
          </a:p>
          <a:p>
            <a:pPr algn="l"/>
            <a:endParaRPr lang="en-US" dirty="0">
              <a:latin typeface="Montserrat school"/>
              <a:cs typeface="Times New Roman"/>
            </a:endParaRPr>
          </a:p>
          <a:p>
            <a:pPr algn="l"/>
            <a:r>
              <a:rPr lang="en-US" dirty="0">
                <a:latin typeface="Montserrat school"/>
                <a:cs typeface="Times New Roman"/>
              </a:rPr>
              <a:t>We can be kind and generous to our friends, we can listen to our parents, carers and teachers. We can share with our brother or sister.</a:t>
            </a:r>
            <a:endParaRPr lang="en-US">
              <a:latin typeface="Montserrat school"/>
            </a:endParaRPr>
          </a:p>
          <a:p>
            <a:pPr algn="l"/>
            <a:endParaRPr lang="en-US" dirty="0">
              <a:latin typeface="Montserrat school"/>
              <a:cs typeface="Times New Roman"/>
            </a:endParaRPr>
          </a:p>
          <a:p>
            <a:pPr algn="l"/>
            <a:r>
              <a:rPr lang="en-US">
                <a:latin typeface="Montserrat school"/>
                <a:cs typeface="Times New Roman"/>
              </a:rPr>
              <a:t>And they show their love for us by comforting us when we are upset, by looking after us, and by sharing their things with us too.</a:t>
            </a:r>
            <a:endParaRPr lang="en-US">
              <a:latin typeface="Montserrat school"/>
            </a:endParaRPr>
          </a:p>
          <a:p>
            <a:pPr algn="l"/>
            <a:endParaRPr lang="en-US" dirty="0"/>
          </a:p>
        </p:txBody>
      </p:sp>
      <p:sp>
        <p:nvSpPr>
          <p:cNvPr id="8" name="TextBox 7">
            <a:extLst>
              <a:ext uri="{FF2B5EF4-FFF2-40B4-BE49-F238E27FC236}">
                <a16:creationId xmlns:a16="http://schemas.microsoft.com/office/drawing/2014/main" id="{2AA45154-EB22-1EE9-4501-36A08C90AD4E}"/>
              </a:ext>
            </a:extLst>
          </p:cNvPr>
          <p:cNvSpPr txBox="1"/>
          <p:nvPr/>
        </p:nvSpPr>
        <p:spPr>
          <a:xfrm>
            <a:off x="140477" y="4406225"/>
            <a:ext cx="61327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38383C"/>
                </a:solidFill>
                <a:latin typeface="Montserrat school"/>
              </a:rPr>
              <a:t>Ishmael and Lucia Sesay's f</a:t>
            </a:r>
            <a:r>
              <a:rPr lang="en-US" sz="1200" dirty="0">
                <a:solidFill>
                  <a:srgbClr val="38383C"/>
                </a:solidFill>
                <a:latin typeface="Montserrat school"/>
              </a:rPr>
              <a:t>amily, Sierra Leone</a:t>
            </a:r>
            <a:endParaRPr lang="en-US" dirty="0">
              <a:latin typeface="Montserrat school"/>
            </a:endParaRPr>
          </a:p>
        </p:txBody>
      </p:sp>
      <p:pic>
        <p:nvPicPr>
          <p:cNvPr id="9" name="Picture 8" descr="A group of people posing for a photo&#10;&#10;AI-generated content may be incorrect.">
            <a:extLst>
              <a:ext uri="{FF2B5EF4-FFF2-40B4-BE49-F238E27FC236}">
                <a16:creationId xmlns:a16="http://schemas.microsoft.com/office/drawing/2014/main" id="{3CC0FAB6-7AA5-029C-9EF2-9AD60B1D3C3E}"/>
              </a:ext>
            </a:extLst>
          </p:cNvPr>
          <p:cNvPicPr>
            <a:picLocks noChangeAspect="1"/>
          </p:cNvPicPr>
          <p:nvPr/>
        </p:nvPicPr>
        <p:blipFill>
          <a:blip r:embed="rId3"/>
          <a:srcRect l="8621" t="815" r="8836"/>
          <a:stretch>
            <a:fillRect/>
          </a:stretch>
        </p:blipFill>
        <p:spPr>
          <a:xfrm>
            <a:off x="222598" y="1137888"/>
            <a:ext cx="4132471" cy="3261939"/>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08961" y="938277"/>
            <a:ext cx="296996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a:latin typeface="Century Gothic"/>
              <a:cs typeface="Times New Roman"/>
            </a:endParaRPr>
          </a:p>
        </p:txBody>
      </p:sp>
      <p:sp>
        <p:nvSpPr>
          <p:cNvPr id="6" name="TextBox 5">
            <a:extLst>
              <a:ext uri="{FF2B5EF4-FFF2-40B4-BE49-F238E27FC236}">
                <a16:creationId xmlns:a16="http://schemas.microsoft.com/office/drawing/2014/main" id="{9F3B65AD-5F16-1004-BF92-96A697E0A76E}"/>
              </a:ext>
            </a:extLst>
          </p:cNvPr>
          <p:cNvSpPr txBox="1"/>
          <p:nvPr/>
        </p:nvSpPr>
        <p:spPr>
          <a:xfrm>
            <a:off x="311480" y="943393"/>
            <a:ext cx="41027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solidFill>
                <a:srgbClr val="000000"/>
              </a:solidFill>
              <a:latin typeface="Century Gothic"/>
              <a:cs typeface="Times New Roman"/>
            </a:endParaRPr>
          </a:p>
          <a:p>
            <a:pPr algn="l"/>
            <a:endParaRPr lang="en-US"/>
          </a:p>
        </p:txBody>
      </p:sp>
      <p:sp>
        <p:nvSpPr>
          <p:cNvPr id="5" name="TextBox 4">
            <a:extLst>
              <a:ext uri="{FF2B5EF4-FFF2-40B4-BE49-F238E27FC236}">
                <a16:creationId xmlns:a16="http://schemas.microsoft.com/office/drawing/2014/main" id="{2DDDF541-EF2A-B5D6-BEDA-0799F33159C5}"/>
              </a:ext>
            </a:extLst>
          </p:cNvPr>
          <p:cNvSpPr txBox="1"/>
          <p:nvPr/>
        </p:nvSpPr>
        <p:spPr>
          <a:xfrm>
            <a:off x="199771" y="941436"/>
            <a:ext cx="397907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a:cs typeface="Times New Roman"/>
              </a:rPr>
              <a:t>But we are all God’s children. God loves each and every one of us because we are all special. </a:t>
            </a:r>
          </a:p>
          <a:p>
            <a:pPr algn="l"/>
            <a:endParaRPr lang="en-GB" dirty="0">
              <a:latin typeface="Montserrat school"/>
              <a:cs typeface="Times New Roman"/>
            </a:endParaRPr>
          </a:p>
          <a:p>
            <a:pPr algn="l"/>
            <a:r>
              <a:rPr lang="en-GB" dirty="0">
                <a:latin typeface="Montserrat school"/>
                <a:cs typeface="Times New Roman"/>
              </a:rPr>
              <a:t>And so we need to do our best to show our love for all people, not just those who are close by. We are all part of one big global family.</a:t>
            </a:r>
            <a:endParaRPr lang="en-GB">
              <a:latin typeface="Montserrat school"/>
            </a:endParaRPr>
          </a:p>
          <a:p>
            <a:pPr algn="l"/>
            <a:endParaRPr lang="en-GB" dirty="0">
              <a:latin typeface="Montserrat school"/>
              <a:cs typeface="Times New Roman"/>
            </a:endParaRPr>
          </a:p>
          <a:p>
            <a:pPr algn="l"/>
            <a:r>
              <a:rPr lang="en-GB">
                <a:latin typeface="Montserrat school"/>
                <a:cs typeface="Times New Roman"/>
              </a:rPr>
              <a:t>How do you think we can show our love for all the members of our global family?</a:t>
            </a:r>
            <a:endParaRPr lang="en-GB">
              <a:latin typeface="Montserrat school"/>
            </a:endParaRPr>
          </a:p>
          <a:p>
            <a:pPr algn="l"/>
            <a:endParaRPr lang="en-GB" dirty="0">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p:txBody>
      </p:sp>
      <p:pic>
        <p:nvPicPr>
          <p:cNvPr id="2" name="Picture 1" descr="A child looking at a map&#10;&#10;AI-generated content may be incorrect.">
            <a:extLst>
              <a:ext uri="{FF2B5EF4-FFF2-40B4-BE49-F238E27FC236}">
                <a16:creationId xmlns:a16="http://schemas.microsoft.com/office/drawing/2014/main" id="{F6FF7140-6325-A673-F9A7-B9D90F289100}"/>
              </a:ext>
            </a:extLst>
          </p:cNvPr>
          <p:cNvPicPr>
            <a:picLocks noChangeAspect="1"/>
          </p:cNvPicPr>
          <p:nvPr/>
        </p:nvPicPr>
        <p:blipFill>
          <a:blip r:embed="rId3"/>
          <a:stretch>
            <a:fillRect/>
          </a:stretch>
        </p:blipFill>
        <p:spPr>
          <a:xfrm>
            <a:off x="4409144" y="1113347"/>
            <a:ext cx="4529236" cy="3018235"/>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4065351" y="893198"/>
            <a:ext cx="4582985"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800">
              <a:latin typeface="Century Gothic"/>
              <a:cs typeface="Times New Roman"/>
            </a:endParaRPr>
          </a:p>
          <a:p>
            <a:endParaRPr lang="en-US" sz="1800">
              <a:latin typeface="Century Gothic"/>
              <a:cs typeface="Times New Roman"/>
            </a:endParaRPr>
          </a:p>
          <a:p>
            <a:endParaRPr lang="en-US" sz="1800">
              <a:latin typeface="Century Gothic"/>
              <a:cs typeface="Times New Roman"/>
            </a:endParaRPr>
          </a:p>
          <a:p>
            <a:pPr>
              <a:spcBef>
                <a:spcPct val="0"/>
              </a:spcBef>
              <a:spcAft>
                <a:spcPct val="0"/>
              </a:spcAft>
            </a:pPr>
            <a:endParaRPr lang="en-GB" sz="1800">
              <a:latin typeface="Century Gothic"/>
              <a:cs typeface="Segoe UI"/>
            </a:endParaRPr>
          </a:p>
        </p:txBody>
      </p:sp>
      <p:sp>
        <p:nvSpPr>
          <p:cNvPr id="4" name="TextBox 3">
            <a:extLst>
              <a:ext uri="{FF2B5EF4-FFF2-40B4-BE49-F238E27FC236}">
                <a16:creationId xmlns:a16="http://schemas.microsoft.com/office/drawing/2014/main" id="{C650A54A-779E-D947-3233-D3F2A77DCB44}"/>
              </a:ext>
            </a:extLst>
          </p:cNvPr>
          <p:cNvSpPr txBox="1"/>
          <p:nvPr/>
        </p:nvSpPr>
        <p:spPr>
          <a:xfrm>
            <a:off x="4898041" y="1038070"/>
            <a:ext cx="39590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a:cs typeface="Times New Roman"/>
              </a:rPr>
              <a:t>We can show our love by caring for our world, which is the home that all people share. </a:t>
            </a:r>
            <a:endParaRPr lang="en-US"/>
          </a:p>
          <a:p>
            <a:pPr algn="l"/>
            <a:endParaRPr lang="en-US" dirty="0">
              <a:latin typeface="Montserrat school"/>
              <a:cs typeface="Times New Roman"/>
            </a:endParaRPr>
          </a:p>
          <a:p>
            <a:pPr algn="l"/>
            <a:r>
              <a:rPr lang="en-US">
                <a:latin typeface="Montserrat school"/>
                <a:cs typeface="Times New Roman"/>
              </a:rPr>
              <a:t>We can try to make the world a </a:t>
            </a:r>
            <a:r>
              <a:rPr lang="en-US" dirty="0">
                <a:latin typeface="Montserrat school"/>
                <a:cs typeface="Times New Roman"/>
              </a:rPr>
              <a:t>fairer place, by making sure world leaders and others who have power know that we want them to make a difference. </a:t>
            </a:r>
            <a:endParaRPr lang="en-US"/>
          </a:p>
          <a:p>
            <a:pPr algn="l"/>
            <a:endParaRPr lang="en-US" dirty="0">
              <a:latin typeface="Montserrat school"/>
              <a:cs typeface="Times New Roman"/>
            </a:endParaRPr>
          </a:p>
          <a:p>
            <a:pPr algn="l"/>
            <a:endParaRPr lang="en-US">
              <a:latin typeface="Century Gothic"/>
              <a:cs typeface="Times New Roman"/>
            </a:endParaRPr>
          </a:p>
          <a:p>
            <a:pPr algn="l"/>
            <a:endParaRPr lang="en-US">
              <a:latin typeface="Century Gothic"/>
              <a:cs typeface="Times New Roman"/>
            </a:endParaRPr>
          </a:p>
        </p:txBody>
      </p:sp>
      <p:sp>
        <p:nvSpPr>
          <p:cNvPr id="6" name="TextBox 5">
            <a:extLst>
              <a:ext uri="{FF2B5EF4-FFF2-40B4-BE49-F238E27FC236}">
                <a16:creationId xmlns:a16="http://schemas.microsoft.com/office/drawing/2014/main" id="{15B40414-8F2D-6A69-36C2-E76C9B31DFA8}"/>
              </a:ext>
            </a:extLst>
          </p:cNvPr>
          <p:cNvSpPr txBox="1"/>
          <p:nvPr/>
        </p:nvSpPr>
        <p:spPr>
          <a:xfrm>
            <a:off x="4896386" y="4087611"/>
            <a:ext cx="414780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000000"/>
                </a:solidFill>
                <a:latin typeface="Montserrat school"/>
              </a:rPr>
              <a:t>Pupils at the Houses of Parliament to support </a:t>
            </a:r>
            <a:r>
              <a:rPr lang="en-US" sz="1200" dirty="0">
                <a:solidFill>
                  <a:srgbClr val="000000"/>
                </a:solidFill>
                <a:latin typeface="Montserrat school"/>
              </a:rPr>
              <a:t>their global family in need around the world</a:t>
            </a:r>
          </a:p>
          <a:p>
            <a:pPr algn="l"/>
            <a:endParaRPr lang="en-US"/>
          </a:p>
        </p:txBody>
      </p:sp>
      <p:pic>
        <p:nvPicPr>
          <p:cNvPr id="3" name="Picture 2" descr="A group of people holding a banner&#10;&#10;AI-generated content may be incorrect.">
            <a:extLst>
              <a:ext uri="{FF2B5EF4-FFF2-40B4-BE49-F238E27FC236}">
                <a16:creationId xmlns:a16="http://schemas.microsoft.com/office/drawing/2014/main" id="{740154F3-8D42-05C6-5D9F-357FB35F8998}"/>
              </a:ext>
            </a:extLst>
          </p:cNvPr>
          <p:cNvPicPr>
            <a:picLocks noChangeAspect="1"/>
          </p:cNvPicPr>
          <p:nvPr/>
        </p:nvPicPr>
        <p:blipFill>
          <a:blip r:embed="rId3"/>
          <a:srcRect l="6061" t="740" r="8009" b="3746"/>
          <a:stretch>
            <a:fillRect/>
          </a:stretch>
        </p:blipFill>
        <p:spPr>
          <a:xfrm>
            <a:off x="428811" y="890337"/>
            <a:ext cx="4290167" cy="3573831"/>
          </a:xfrm>
          <a:prstGeom prst="rect">
            <a:avLst/>
          </a:prstGeom>
        </p:spPr>
      </p:pic>
    </p:spTree>
    <p:extLst>
      <p:ext uri="{BB962C8B-B14F-4D97-AF65-F5344CB8AC3E}">
        <p14:creationId xmlns:p14="http://schemas.microsoft.com/office/powerpoint/2010/main" val="2568595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5C95EE-EA81-079E-42FE-9D381DC973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B56DD4-89FD-1551-FC7A-9E610026C548}"/>
              </a:ext>
            </a:extLst>
          </p:cNvPr>
          <p:cNvSpPr>
            <a:spLocks noGrp="1"/>
          </p:cNvSpPr>
          <p:nvPr>
            <p:ph type="sldNum" sz="quarter" idx="12"/>
          </p:nvPr>
        </p:nvSpPr>
        <p:spPr/>
        <p:txBody>
          <a:bodyPr/>
          <a:lstStyle/>
          <a:p>
            <a:fld id="{EA6EBE3F-60D7-48A8-BD0B-B317D75812BF}" type="slidenum">
              <a:rPr lang="en-GB" smtClean="0"/>
              <a:t>9</a:t>
            </a:fld>
            <a:endParaRPr lang="en-GB"/>
          </a:p>
        </p:txBody>
      </p:sp>
      <p:sp>
        <p:nvSpPr>
          <p:cNvPr id="6" name="TextBox 5">
            <a:extLst>
              <a:ext uri="{FF2B5EF4-FFF2-40B4-BE49-F238E27FC236}">
                <a16:creationId xmlns:a16="http://schemas.microsoft.com/office/drawing/2014/main" id="{B9E5FFA5-6E5D-1A90-B60A-3D16AEE94889}"/>
              </a:ext>
            </a:extLst>
          </p:cNvPr>
          <p:cNvSpPr txBox="1"/>
          <p:nvPr/>
        </p:nvSpPr>
        <p:spPr>
          <a:xfrm>
            <a:off x="4908087" y="1116874"/>
            <a:ext cx="3967258"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a:cs typeface="Times New Roman"/>
              </a:rPr>
              <a:t>We can give money to charities who work with people who are poor or sick around the world. </a:t>
            </a:r>
            <a:endParaRPr lang="en-US"/>
          </a:p>
          <a:p>
            <a:pPr algn="l"/>
            <a:endParaRPr lang="en-US" dirty="0">
              <a:latin typeface="Montserrat school"/>
              <a:cs typeface="Times New Roman"/>
            </a:endParaRPr>
          </a:p>
          <a:p>
            <a:pPr algn="l"/>
            <a:r>
              <a:rPr lang="en-US" dirty="0">
                <a:latin typeface="Montserrat school"/>
                <a:cs typeface="Times New Roman"/>
              </a:rPr>
              <a:t>We can stand up for what we believe in and try to make a change so that all people feel loved, respected and supported to build the life that they want for themselves and their family.</a:t>
            </a:r>
            <a:endParaRPr lang="en-US"/>
          </a:p>
          <a:p>
            <a:pPr algn="l"/>
            <a:endParaRPr lang="en-US" dirty="0">
              <a:latin typeface="Montserrat school"/>
              <a:cs typeface="Times New Roman"/>
            </a:endParaRPr>
          </a:p>
          <a:p>
            <a:pPr algn="l"/>
            <a:endParaRPr lang="en-US" dirty="0">
              <a:latin typeface="Montserrat school"/>
              <a:cs typeface="Times New Roman"/>
            </a:endParaRPr>
          </a:p>
          <a:p>
            <a:pPr algn="l"/>
            <a:endParaRPr lang="en-US" dirty="0">
              <a:latin typeface="Montserrat school"/>
              <a:cs typeface="Times New Roman"/>
            </a:endParaRPr>
          </a:p>
          <a:p>
            <a:pPr algn="l"/>
            <a:endParaRPr lang="en-US">
              <a:latin typeface="Montserrat school"/>
              <a:cs typeface="Times New Roman"/>
            </a:endParaRPr>
          </a:p>
          <a:p>
            <a:pPr algn="l"/>
            <a:endParaRPr lang="en-GB">
              <a:solidFill>
                <a:srgbClr val="000000"/>
              </a:solidFill>
              <a:latin typeface="Montserrat school"/>
              <a:cs typeface="Times New Roman"/>
            </a:endParaRPr>
          </a:p>
          <a:p>
            <a:pPr algn="l"/>
            <a:endParaRPr lang="en-GB">
              <a:latin typeface="Montserrat school"/>
              <a:cs typeface="Times New Roman"/>
            </a:endParaRPr>
          </a:p>
          <a:p>
            <a:pPr algn="l"/>
            <a:endParaRPr lang="en-GB">
              <a:solidFill>
                <a:srgbClr val="000000"/>
              </a:solidFill>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spcBef>
                <a:spcPct val="0"/>
              </a:spcBef>
              <a:spcAft>
                <a:spcPct val="0"/>
              </a:spcAft>
            </a:pPr>
            <a:endParaRPr lang="en-GB">
              <a:latin typeface="Century Gothic"/>
              <a:cs typeface="Times New Roman"/>
            </a:endParaRPr>
          </a:p>
        </p:txBody>
      </p:sp>
      <p:pic>
        <p:nvPicPr>
          <p:cNvPr id="2" name="Picture 1" descr="A group of people sitting around a table looking at pictures&#10;&#10;AI-generated content may be incorrect.">
            <a:extLst>
              <a:ext uri="{FF2B5EF4-FFF2-40B4-BE49-F238E27FC236}">
                <a16:creationId xmlns:a16="http://schemas.microsoft.com/office/drawing/2014/main" id="{6555EB73-530B-8AFD-A2A4-39B5EB99B982}"/>
              </a:ext>
            </a:extLst>
          </p:cNvPr>
          <p:cNvPicPr>
            <a:picLocks noChangeAspect="1"/>
          </p:cNvPicPr>
          <p:nvPr/>
        </p:nvPicPr>
        <p:blipFill>
          <a:blip r:embed="rId3"/>
          <a:stretch>
            <a:fillRect/>
          </a:stretch>
        </p:blipFill>
        <p:spPr>
          <a:xfrm>
            <a:off x="425355" y="1114893"/>
            <a:ext cx="4361201" cy="2913714"/>
          </a:xfrm>
          <a:prstGeom prst="rect">
            <a:avLst/>
          </a:prstGeom>
        </p:spPr>
      </p:pic>
      <p:sp>
        <p:nvSpPr>
          <p:cNvPr id="3" name="TextBox 2">
            <a:extLst>
              <a:ext uri="{FF2B5EF4-FFF2-40B4-BE49-F238E27FC236}">
                <a16:creationId xmlns:a16="http://schemas.microsoft.com/office/drawing/2014/main" id="{4AB192F5-753B-9FAF-71DA-AEC40371C323}"/>
              </a:ext>
            </a:extLst>
          </p:cNvPr>
          <p:cNvSpPr txBox="1"/>
          <p:nvPr/>
        </p:nvSpPr>
        <p:spPr>
          <a:xfrm>
            <a:off x="322587" y="4036994"/>
            <a:ext cx="45875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Montserrat school"/>
              </a:rPr>
              <a:t>With CAFOD's help, Francoise built a business </a:t>
            </a:r>
            <a:r>
              <a:rPr lang="en-US" sz="1200">
                <a:latin typeface="Montserrat school"/>
              </a:rPr>
              <a:t>making pots and pans and can now provide for her family</a:t>
            </a:r>
            <a:endParaRPr lang="en-US" sz="1200">
              <a:solidFill>
                <a:srgbClr val="000000"/>
              </a:solidFill>
              <a:latin typeface="Montserrat school"/>
            </a:endParaRPr>
          </a:p>
        </p:txBody>
      </p:sp>
    </p:spTree>
    <p:extLst>
      <p:ext uri="{BB962C8B-B14F-4D97-AF65-F5344CB8AC3E}">
        <p14:creationId xmlns:p14="http://schemas.microsoft.com/office/powerpoint/2010/main" val="2188525051"/>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SZUU6KYVHK2A-2146017777-19535</_dlc_DocId>
    <_dlc_DocIdUrl xmlns="04672002-f21f-4240-adfb-f0b653fb6fb5">
      <Url>https://cafod365.sharepoint.com/sites/int/Education/_layouts/15/DocIdRedir.aspx?ID=SZUU6KYVHK2A-2146017777-19535</Url>
      <Description>SZUU6KYVHK2A-2146017777-19535</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9789F0C-2D1C-4DC4-9242-0F1993DC9C44}">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3.xml><?xml version="1.0" encoding="utf-8"?>
<ds:datastoreItem xmlns:ds="http://schemas.openxmlformats.org/officeDocument/2006/customXml" ds:itemID="{37880FD4-C537-4FE3-BF29-620D65E12577}">
  <ds:schemaRefs>
    <ds:schemaRef ds:uri="http://schemas.microsoft.com/office/2006/documentManagement/types"/>
    <ds:schemaRef ds:uri="236a9a4b-a03c-46ba-8ec6-624c184acbc6"/>
    <ds:schemaRef ds:uri="http://schemas.microsoft.com/sharepoint/v3/fields"/>
    <ds:schemaRef ds:uri="http://purl.org/dc/dcmitype/"/>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453a0c7f-c966-4a5c-a0f8-de0f8150ea1e"/>
    <ds:schemaRef ds:uri="bdf04112-6931-4610-9724-cd62e91446a3"/>
    <ds:schemaRef ds:uri="04672002-f21f-4240-adfb-f0b653fb6fb5"/>
    <ds:schemaRef ds:uri="http://www.w3.org/XML/1998/namespace"/>
    <ds:schemaRef ds:uri="http://purl.org/dc/terms/"/>
  </ds:schemaRefs>
</ds:datastoreItem>
</file>

<file path=customXml/itemProps4.xml><?xml version="1.0" encoding="utf-8"?>
<ds:datastoreItem xmlns:ds="http://schemas.openxmlformats.org/officeDocument/2006/customXml" ds:itemID="{ACDDB819-B1C6-44E0-A4E7-79EC63B129E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1521</Words>
  <Application>Microsoft Office PowerPoint</Application>
  <PresentationFormat>On-screen Show (16:9)</PresentationFormat>
  <Paragraphs>237</Paragraphs>
  <Slides>19</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Montserrat</vt:lpstr>
      <vt:lpstr>Montserrat ExtraBold</vt:lpstr>
      <vt:lpstr>Century Gothic</vt:lpstr>
      <vt:lpstr>Segoe UI</vt:lpstr>
      <vt:lpstr>Montserrat school</vt:lpstr>
      <vt:lpstr>Calibri</vt:lpstr>
      <vt:lpstr>Times New Roman</vt:lpstr>
      <vt:lpstr>Arial</vt:lpstr>
      <vt:lpstr>Montserrat Light</vt:lpstr>
      <vt:lpstr>Aptos</vt:lpstr>
      <vt:lpstr>Office Theme</vt:lpstr>
      <vt:lpstr> </vt:lpstr>
      <vt:lpstr>God of love,  You sent your only Son into the world to show us how to live.  Help us to love you and one another in our words and all that we do.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474</cp:revision>
  <dcterms:created xsi:type="dcterms:W3CDTF">2025-02-19T13:24:09Z</dcterms:created>
  <dcterms:modified xsi:type="dcterms:W3CDTF">2026-05-07T08:19:50Z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faed4d1f-ccbf-4803-a1a4-7518c5d99f5c</vt:lpwstr>
  </property>
  <property fmtid="{D5CDD505-2E9C-101B-9397-08002B2CF9AE}" pid="8" name="MediaServiceImageTags">
    <vt:lpwstr/>
  </property>
</Properties>
</file>