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7"/>
  </p:notesMasterIdLst>
  <p:sldIdLst>
    <p:sldId id="288" r:id="rId6"/>
    <p:sldId id="273" r:id="rId7"/>
    <p:sldId id="275" r:id="rId8"/>
    <p:sldId id="269" r:id="rId9"/>
    <p:sldId id="386" r:id="rId10"/>
    <p:sldId id="368" r:id="rId11"/>
    <p:sldId id="381" r:id="rId12"/>
    <p:sldId id="382" r:id="rId13"/>
    <p:sldId id="389" r:id="rId14"/>
    <p:sldId id="387" r:id="rId15"/>
    <p:sldId id="388" r:id="rId16"/>
    <p:sldId id="390" r:id="rId17"/>
    <p:sldId id="263" r:id="rId18"/>
    <p:sldId id="262" r:id="rId19"/>
    <p:sldId id="261" r:id="rId20"/>
    <p:sldId id="260" r:id="rId21"/>
    <p:sldId id="361" r:id="rId22"/>
    <p:sldId id="391" r:id="rId23"/>
    <p:sldId id="258" r:id="rId24"/>
    <p:sldId id="363" r:id="rId25"/>
    <p:sldId id="25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7ED37D-ADA9-5C91-9B87-D67475225139}" v="18" dt="2025-06-11T14:39:42.919"/>
    <p1510:client id="{DD68EC64-8209-456E-BD7F-5BEE1F090666}" v="2" dt="2025-06-11T23:54:46.1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71" autoAdjust="0"/>
    <p:restoredTop sz="86410" autoAdjust="0"/>
  </p:normalViewPr>
  <p:slideViewPr>
    <p:cSldViewPr snapToGrid="0">
      <p:cViewPr varScale="1">
        <p:scale>
          <a:sx n="71" d="100"/>
          <a:sy n="71" d="100"/>
        </p:scale>
        <p:origin x="264" y="4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92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Preparation of the worship space</a:t>
            </a:r>
            <a:endParaRPr lang="en-US" b="1" dirty="0"/>
          </a:p>
          <a:p>
            <a:r>
              <a:rPr lang="en-US" b="1" dirty="0" err="1">
                <a:effectLst/>
              </a:rPr>
              <a:t>Colour</a:t>
            </a:r>
            <a:r>
              <a:rPr lang="en-US" b="1" dirty="0">
                <a:effectLst/>
              </a:rPr>
              <a:t>: </a:t>
            </a:r>
            <a:r>
              <a:rPr lang="en-US" dirty="0"/>
              <a:t>white </a:t>
            </a:r>
            <a:endParaRPr lang="en-GB" dirty="0"/>
          </a:p>
          <a:p>
            <a:r>
              <a:rPr lang="en-US" b="1" dirty="0"/>
              <a:t>Props: </a:t>
            </a:r>
            <a:r>
              <a:rPr lang="en-US" dirty="0"/>
              <a:t>Display a picture of the Trinity to remind everyone of this special relationship. </a:t>
            </a:r>
            <a:r>
              <a:rPr lang="en-US" dirty="0" err="1"/>
              <a:t>Coloured</a:t>
            </a:r>
            <a:r>
              <a:rPr lang="en-US" dirty="0"/>
              <a:t> pens and pencils. Card, glue and string.</a:t>
            </a:r>
            <a:endParaRPr lang="en-GB" dirty="0">
              <a:ea typeface="Calibri"/>
              <a:cs typeface="Calibri"/>
            </a:endParaRPr>
          </a:p>
          <a:p>
            <a:endParaRPr lang="en-US" b="1" dirty="0"/>
          </a:p>
          <a:p>
            <a:r>
              <a:rPr lang="en-US" b="1" dirty="0">
                <a:effectLst/>
              </a:rPr>
              <a:t>Song suggestions</a:t>
            </a:r>
            <a:endParaRPr lang="en-US" b="1" dirty="0">
              <a:ea typeface="Calibri"/>
              <a:cs typeface="Calibri"/>
            </a:endParaRPr>
          </a:p>
          <a:p>
            <a:r>
              <a:rPr lang="en-US" dirty="0"/>
              <a:t>Father we adore you </a:t>
            </a:r>
            <a:r>
              <a:rPr lang="en-US" dirty="0">
                <a:effectLst/>
              </a:rPr>
              <a:t>(</a:t>
            </a:r>
            <a:r>
              <a:rPr lang="en-US" dirty="0"/>
              <a:t>718</a:t>
            </a:r>
            <a:r>
              <a:rPr lang="en-US" dirty="0">
                <a:effectLst/>
              </a:rPr>
              <a:t>, Laudate)</a:t>
            </a:r>
            <a:endParaRPr lang="en-US" dirty="0">
              <a:ea typeface="Calibri"/>
              <a:cs typeface="Calibri"/>
            </a:endParaRPr>
          </a:p>
          <a:p>
            <a:pPr>
              <a:defRPr/>
            </a:pPr>
            <a:endParaRPr lang="en-US" b="1" dirty="0"/>
          </a:p>
          <a:p>
            <a:pPr>
              <a:defRPr/>
            </a:pPr>
            <a:r>
              <a:rPr lang="en-US" b="1" dirty="0">
                <a:effectLst/>
              </a:rPr>
              <a:t>Welcome</a:t>
            </a:r>
            <a:endParaRPr lang="en-US" b="1" dirty="0">
              <a:ea typeface="Calibri"/>
              <a:cs typeface="Calibri"/>
            </a:endParaRPr>
          </a:p>
          <a:p>
            <a:pPr>
              <a:defRPr/>
            </a:pPr>
            <a:r>
              <a:rPr lang="en-US" dirty="0"/>
              <a:t>Today is Trinity Sunday when we think about how God is made up of three persons: God the Father, Jesus Christ the Son and the Holy Spirit</a:t>
            </a:r>
            <a:r>
              <a:rPr lang="en-US" dirty="0">
                <a:effectLst/>
              </a:rPr>
              <a:t>. Let’s </a:t>
            </a:r>
            <a:r>
              <a:rPr lang="en-US" dirty="0"/>
              <a:t>find out some more...</a:t>
            </a:r>
            <a:endParaRPr lang="en-US" dirty="0">
              <a:ea typeface="Calibri"/>
              <a:cs typeface="Calibri"/>
            </a:endParaRPr>
          </a:p>
          <a:p>
            <a:pPr>
              <a:defRPr/>
            </a:pP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dirty="0"/>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Anuarite</a:t>
            </a:r>
            <a:r>
              <a:rPr lang="en-US" dirty="0"/>
              <a:t> </a:t>
            </a:r>
            <a:r>
              <a:rPr lang="en-US" err="1"/>
              <a:t>Kahindo</a:t>
            </a:r>
            <a:r>
              <a:rPr lang="en-US" dirty="0"/>
              <a:t> sharing milk with her children</a:t>
            </a:r>
          </a:p>
          <a:p>
            <a:r>
              <a:rPr lang="en-US" dirty="0">
                <a:ea typeface="Calibri"/>
                <a:cs typeface="Calibri"/>
              </a:rPr>
              <a:t>Photo credit: Arlette Bashizi</a:t>
            </a:r>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3438099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Dristy, Bangladesh</a:t>
            </a:r>
          </a:p>
          <a:p>
            <a:r>
              <a:rPr lang="en-US" dirty="0">
                <a:ea typeface="Calibri"/>
                <a:cs typeface="Calibri"/>
              </a:rPr>
              <a:t>Photo credit: </a:t>
            </a:r>
            <a:r>
              <a:rPr lang="en-US" dirty="0"/>
              <a:t>Amit Rudro</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11</a:t>
            </a:fld>
            <a:endParaRPr lang="en-US"/>
          </a:p>
        </p:txBody>
      </p:sp>
    </p:spTree>
    <p:extLst>
      <p:ext uri="{BB962C8B-B14F-4D97-AF65-F5344CB8AC3E}">
        <p14:creationId xmlns:p14="http://schemas.microsoft.com/office/powerpoint/2010/main" val="1866343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Dristy and her mum, Rupali, Bangladesh</a:t>
            </a:r>
            <a:endParaRPr lang="en-US" dirty="0">
              <a:solidFill>
                <a:srgbClr val="444444"/>
              </a:solidFill>
            </a:endParaRPr>
          </a:p>
          <a:p>
            <a:r>
              <a:rPr lang="en-US" dirty="0"/>
              <a:t>Photo credit: Amit Rudro</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12</a:t>
            </a:fld>
            <a:endParaRPr lang="en-US"/>
          </a:p>
        </p:txBody>
      </p:sp>
    </p:spTree>
    <p:extLst>
      <p:ext uri="{BB962C8B-B14F-4D97-AF65-F5344CB8AC3E}">
        <p14:creationId xmlns:p14="http://schemas.microsoft.com/office/powerpoint/2010/main" val="3491159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13</a:t>
            </a:fld>
            <a:endParaRPr lang="en-GB"/>
          </a:p>
        </p:txBody>
      </p:sp>
    </p:spTree>
    <p:extLst>
      <p:ext uri="{BB962C8B-B14F-4D97-AF65-F5344CB8AC3E}">
        <p14:creationId xmlns:p14="http://schemas.microsoft.com/office/powerpoint/2010/main" val="1186176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15</a:t>
            </a:fld>
            <a:endParaRPr lang="en-US"/>
          </a:p>
        </p:txBody>
      </p:sp>
    </p:spTree>
    <p:extLst>
      <p:ext uri="{BB962C8B-B14F-4D97-AF65-F5344CB8AC3E}">
        <p14:creationId xmlns:p14="http://schemas.microsoft.com/office/powerpoint/2010/main" val="2825538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CAFOD's 'Cancel Debt, Choose Hope' campaign at Flame 25</a:t>
            </a:r>
            <a:endParaRPr lang="en-US" dirty="0"/>
          </a:p>
          <a:p>
            <a:r>
              <a:rPr lang="en-US" dirty="0">
                <a:ea typeface="Calibri"/>
                <a:cs typeface="Calibri"/>
              </a:rPr>
              <a:t>Photo credit: Amit Rudro</a:t>
            </a:r>
          </a:p>
        </p:txBody>
      </p:sp>
      <p:sp>
        <p:nvSpPr>
          <p:cNvPr id="4" name="Slide Number Placeholder 3"/>
          <p:cNvSpPr>
            <a:spLocks noGrp="1"/>
          </p:cNvSpPr>
          <p:nvPr>
            <p:ph type="sldNum" sz="quarter" idx="5"/>
          </p:nvPr>
        </p:nvSpPr>
        <p:spPr/>
        <p:txBody>
          <a:bodyPr/>
          <a:lstStyle/>
          <a:p>
            <a:fld id="{467C0A84-E356-4051-98B9-B29298D6E6F5}" type="slidenum">
              <a:rPr lang="en-GB" smtClean="0"/>
              <a:t>16</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Illustration: Jane Smith</a:t>
            </a:r>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17</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Illustration: Jane Smith</a:t>
            </a: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19</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21</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at Our Lady Queen of Heaven Primary School</a:t>
            </a:r>
            <a:endParaRPr lang="en-US" dirty="0"/>
          </a:p>
          <a:p>
            <a:r>
              <a:rPr lang="en-GB" dirty="0"/>
              <a:t>Photo credit: Thom Flint</a:t>
            </a:r>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ea typeface="Calibri"/>
                <a:cs typeface="Calibri"/>
              </a:rPr>
              <a:t>Signs</a:t>
            </a:r>
          </a:p>
          <a:p>
            <a:r>
              <a:rPr lang="en-GB" dirty="0">
                <a:ea typeface="Calibri"/>
                <a:cs typeface="Calibri"/>
              </a:rPr>
              <a:t>Photo credit: Javier </a:t>
            </a:r>
            <a:r>
              <a:rPr lang="en-GB" dirty="0" err="1">
                <a:ea typeface="Calibri"/>
                <a:cs typeface="Calibri"/>
              </a:rPr>
              <a:t>Allegue</a:t>
            </a:r>
            <a:r>
              <a:rPr lang="en-GB" dirty="0">
                <a:ea typeface="Calibri"/>
                <a:cs typeface="Calibri"/>
              </a:rPr>
              <a:t> Barros on </a:t>
            </a:r>
            <a:r>
              <a:rPr lang="en-GB" dirty="0" err="1">
                <a:ea typeface="Calibri"/>
                <a:cs typeface="Calibri"/>
              </a:rPr>
              <a:t>Unsplash</a:t>
            </a:r>
            <a:endParaRPr lang="en-GB" dirty="0">
              <a:ea typeface="Calibri"/>
              <a:cs typeface="Calibri"/>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St Chad's Primary School </a:t>
            </a:r>
          </a:p>
          <a:p>
            <a:r>
              <a:rPr lang="en-US" dirty="0">
                <a:ea typeface="Calibri"/>
                <a:cs typeface="Calibri"/>
              </a:rPr>
              <a:t>Photo credit: Joe Newman</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Romero cross</a:t>
            </a:r>
          </a:p>
          <a:p>
            <a:r>
              <a:rPr lang="en-GB" dirty="0"/>
              <a:t>Photo credit: CAFOD</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87012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Francoise </a:t>
            </a:r>
            <a:r>
              <a:rPr lang="en-US" dirty="0" err="1"/>
              <a:t>Kanyere</a:t>
            </a:r>
            <a:r>
              <a:rPr lang="en-US" dirty="0"/>
              <a:t> looking at old photos with her family</a:t>
            </a:r>
            <a:endParaRPr lang="en-US">
              <a:solidFill>
                <a:srgbClr val="444444"/>
              </a:solidFill>
            </a:endParaRPr>
          </a:p>
          <a:p>
            <a:r>
              <a:rPr lang="en-US" dirty="0"/>
              <a:t>Photo credit: Arlette Bashizi</a:t>
            </a: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Hello across the miles</a:t>
            </a:r>
          </a:p>
          <a:p>
            <a:r>
              <a:rPr lang="en-US" dirty="0">
                <a:ea typeface="Calibri"/>
                <a:cs typeface="Calibri"/>
              </a:rPr>
              <a:t>Photo credit: Stock image</a:t>
            </a: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Our world</a:t>
            </a:r>
          </a:p>
          <a:p>
            <a:r>
              <a:rPr lang="en-US" dirty="0">
                <a:ea typeface="Calibri"/>
                <a:cs typeface="Calibri"/>
              </a:rPr>
              <a:t>Photo credit: Greg </a:t>
            </a:r>
            <a:r>
              <a:rPr lang="en-US" dirty="0" err="1">
                <a:ea typeface="Calibri"/>
                <a:cs typeface="Calibri"/>
              </a:rPr>
              <a:t>Rosenke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2234219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2" Type="http://schemas.openxmlformats.org/officeDocument/2006/relationships/hyperlink" Target="https://cafod.org.uk/jubilee-schools/jubilee-pledge" TargetMode="Externa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313436" y="6030646"/>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a:ea typeface="Verdana"/>
                  <a:cs typeface="Arial"/>
                </a:rPr>
                <a:t>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4" name="Subtitle 2">
            <a:extLst>
              <a:ext uri="{FF2B5EF4-FFF2-40B4-BE49-F238E27FC236}">
                <a16:creationId xmlns:a16="http://schemas.microsoft.com/office/drawing/2014/main" id="{9969988A-DAD8-9A4A-9AC4-2561F3723218}"/>
              </a:ext>
            </a:extLst>
          </p:cNvPr>
          <p:cNvSpPr txBox="1">
            <a:spLocks/>
          </p:cNvSpPr>
          <p:nvPr/>
        </p:nvSpPr>
        <p:spPr>
          <a:xfrm>
            <a:off x="504262" y="2056082"/>
            <a:ext cx="5112573"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dirty="0">
              <a:solidFill>
                <a:schemeClr val="tx1"/>
              </a:solidFill>
              <a:latin typeface="Century Gothic" panose="020B0502020202020204" pitchFamily="34" charset="0"/>
            </a:endParaRPr>
          </a:p>
        </p:txBody>
      </p:sp>
      <p:sp>
        <p:nvSpPr>
          <p:cNvPr id="10" name="Subtitle 2">
            <a:extLst>
              <a:ext uri="{FF2B5EF4-FFF2-40B4-BE49-F238E27FC236}">
                <a16:creationId xmlns:a16="http://schemas.microsoft.com/office/drawing/2014/main" id="{48469EA3-C1FB-46AC-849A-3346F98B592B}"/>
              </a:ext>
            </a:extLst>
          </p:cNvPr>
          <p:cNvSpPr txBox="1">
            <a:spLocks/>
          </p:cNvSpPr>
          <p:nvPr/>
        </p:nvSpPr>
        <p:spPr>
          <a:xfrm>
            <a:off x="313436" y="2444799"/>
            <a:ext cx="3181020" cy="2653975"/>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GB" sz="3200" dirty="0">
                <a:solidFill>
                  <a:schemeClr val="tx1"/>
                </a:solidFill>
                <a:latin typeface="Century Gothic"/>
                <a:ea typeface="Times New Roman" panose="02020603050405020304" pitchFamily="18" charset="0"/>
                <a:cs typeface="Times New Roman"/>
              </a:rPr>
              <a:t>How will we try and live as God asks us to this week?</a:t>
            </a:r>
            <a:endParaRPr lang="en-GB" dirty="0">
              <a:solidFill>
                <a:schemeClr val="tx1"/>
              </a:solidFill>
            </a:endParaRPr>
          </a:p>
          <a:p>
            <a:pPr marL="0" indent="0">
              <a:buNone/>
            </a:pPr>
            <a:endParaRPr lang="en-US" sz="4000" dirty="0">
              <a:solidFill>
                <a:schemeClr val="tx1"/>
              </a:solidFill>
              <a:latin typeface="Century Gothic"/>
            </a:endParaRPr>
          </a:p>
        </p:txBody>
      </p:sp>
      <p:pic>
        <p:nvPicPr>
          <p:cNvPr id="3" name="Picture 2" descr="A group of children praying&#10;&#10;AI-generated content may be incorrect.">
            <a:extLst>
              <a:ext uri="{FF2B5EF4-FFF2-40B4-BE49-F238E27FC236}">
                <a16:creationId xmlns:a16="http://schemas.microsoft.com/office/drawing/2014/main" id="{F04D526F-2CBF-7E56-CE06-C4848DCDF0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7800" y="1211473"/>
            <a:ext cx="8048673" cy="5365782"/>
          </a:xfrm>
          <a:prstGeom prst="rect">
            <a:avLst/>
          </a:prstGeom>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337DBB-CF2E-3177-355F-AA60DEE8A9ED}"/>
              </a:ext>
            </a:extLst>
          </p:cNvPr>
          <p:cNvSpPr txBox="1"/>
          <p:nvPr/>
        </p:nvSpPr>
        <p:spPr>
          <a:xfrm>
            <a:off x="271195" y="2010616"/>
            <a:ext cx="443544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Times New Roman"/>
              </a:rPr>
              <a:t>Can you listen to the Holy Spirit in the coming week, and see how the Spirit guides you, especially in the way you treat those you live with and the members of our global family throughout the world?</a:t>
            </a:r>
            <a:endParaRPr lang="en-US">
              <a:latin typeface="Century Gothic"/>
            </a:endParaRPr>
          </a:p>
          <a:p>
            <a:endParaRPr lang="en-US" sz="2400" dirty="0">
              <a:latin typeface="Century Gothic"/>
              <a:cs typeface="Arial"/>
            </a:endParaRPr>
          </a:p>
        </p:txBody>
      </p:sp>
      <p:pic>
        <p:nvPicPr>
          <p:cNvPr id="3" name="Picture 2" descr="A group of children sitting on couches and holding cups&#10;&#10;AI-generated content may be incorrect.">
            <a:extLst>
              <a:ext uri="{FF2B5EF4-FFF2-40B4-BE49-F238E27FC236}">
                <a16:creationId xmlns:a16="http://schemas.microsoft.com/office/drawing/2014/main" id="{7ADC203E-26A7-D868-5F46-22A967E75A15}"/>
              </a:ext>
            </a:extLst>
          </p:cNvPr>
          <p:cNvPicPr>
            <a:picLocks noChangeAspect="1"/>
          </p:cNvPicPr>
          <p:nvPr/>
        </p:nvPicPr>
        <p:blipFill>
          <a:blip r:embed="rId3"/>
          <a:stretch>
            <a:fillRect/>
          </a:stretch>
        </p:blipFill>
        <p:spPr>
          <a:xfrm>
            <a:off x="4949876" y="1274164"/>
            <a:ext cx="6964181" cy="4584492"/>
          </a:xfrm>
          <a:prstGeom prst="rect">
            <a:avLst/>
          </a:prstGeom>
        </p:spPr>
      </p:pic>
    </p:spTree>
    <p:extLst>
      <p:ext uri="{BB962C8B-B14F-4D97-AF65-F5344CB8AC3E}">
        <p14:creationId xmlns:p14="http://schemas.microsoft.com/office/powerpoint/2010/main" val="3942687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A161F0-018B-EDBC-0AC7-00FE87319D7F}"/>
              </a:ext>
            </a:extLst>
          </p:cNvPr>
          <p:cNvSpPr txBox="1"/>
          <p:nvPr/>
        </p:nvSpPr>
        <p:spPr>
          <a:xfrm>
            <a:off x="7522474" y="1482654"/>
            <a:ext cx="440609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Arial"/>
              </a:rPr>
              <a:t>This is Dristy. She lives in Bangladesh. </a:t>
            </a:r>
          </a:p>
          <a:p>
            <a:endParaRPr lang="en-US" sz="2400" dirty="0">
              <a:latin typeface="Century Gothic"/>
              <a:cs typeface="Arial"/>
            </a:endParaRPr>
          </a:p>
          <a:p>
            <a:r>
              <a:rPr lang="en-US" sz="2400" dirty="0">
                <a:latin typeface="Century Gothic"/>
                <a:cs typeface="Arial"/>
              </a:rPr>
              <a:t>Dristy loves spending time outside and has a talent for gardening. </a:t>
            </a:r>
          </a:p>
          <a:p>
            <a:endParaRPr lang="en-US" sz="2400" dirty="0">
              <a:latin typeface="Century Gothic"/>
              <a:cs typeface="Arial"/>
            </a:endParaRPr>
          </a:p>
          <a:p>
            <a:r>
              <a:rPr lang="en-US" sz="2400" dirty="0">
                <a:latin typeface="Century Gothic"/>
                <a:cs typeface="Arial"/>
              </a:rPr>
              <a:t>"My </a:t>
            </a:r>
            <a:r>
              <a:rPr lang="en-US" sz="2400" dirty="0" err="1">
                <a:latin typeface="Century Gothic"/>
                <a:cs typeface="Arial"/>
              </a:rPr>
              <a:t>favourite</a:t>
            </a:r>
            <a:r>
              <a:rPr lang="en-US" sz="2400" dirty="0">
                <a:latin typeface="Century Gothic"/>
                <a:cs typeface="Arial"/>
              </a:rPr>
              <a:t> thing is lychee fruit. I like bananas too. I am used to eating food from my garden. I love it because it is so fresh!"</a:t>
            </a:r>
            <a:endParaRPr lang="en-US" dirty="0"/>
          </a:p>
        </p:txBody>
      </p:sp>
      <p:pic>
        <p:nvPicPr>
          <p:cNvPr id="2" name="Picture 1" descr="A child smiling in a yellow shirt&#10;&#10;AI-generated content may be incorrect.">
            <a:extLst>
              <a:ext uri="{FF2B5EF4-FFF2-40B4-BE49-F238E27FC236}">
                <a16:creationId xmlns:a16="http://schemas.microsoft.com/office/drawing/2014/main" id="{168A5435-3A7E-AA09-995D-7E7F59D24D43}"/>
              </a:ext>
            </a:extLst>
          </p:cNvPr>
          <p:cNvPicPr>
            <a:picLocks noChangeAspect="1"/>
          </p:cNvPicPr>
          <p:nvPr/>
        </p:nvPicPr>
        <p:blipFill>
          <a:blip r:embed="rId3"/>
          <a:stretch>
            <a:fillRect/>
          </a:stretch>
        </p:blipFill>
        <p:spPr>
          <a:xfrm>
            <a:off x="333567" y="1441035"/>
            <a:ext cx="6851755" cy="4572000"/>
          </a:xfrm>
          <a:prstGeom prst="rect">
            <a:avLst/>
          </a:prstGeom>
        </p:spPr>
      </p:pic>
    </p:spTree>
    <p:extLst>
      <p:ext uri="{BB962C8B-B14F-4D97-AF65-F5344CB8AC3E}">
        <p14:creationId xmlns:p14="http://schemas.microsoft.com/office/powerpoint/2010/main" val="1591567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a child planting plants&#10;&#10;Description automatically generated">
            <a:extLst>
              <a:ext uri="{FF2B5EF4-FFF2-40B4-BE49-F238E27FC236}">
                <a16:creationId xmlns:a16="http://schemas.microsoft.com/office/drawing/2014/main" id="{03635292-BDA5-BE29-AEB3-FB75C9485518}"/>
              </a:ext>
            </a:extLst>
          </p:cNvPr>
          <p:cNvPicPr>
            <a:picLocks noChangeAspect="1"/>
          </p:cNvPicPr>
          <p:nvPr/>
        </p:nvPicPr>
        <p:blipFill>
          <a:blip r:embed="rId3"/>
          <a:stretch>
            <a:fillRect/>
          </a:stretch>
        </p:blipFill>
        <p:spPr>
          <a:xfrm>
            <a:off x="4610211" y="1201926"/>
            <a:ext cx="7251401" cy="4846967"/>
          </a:xfrm>
          <a:prstGeom prst="rect">
            <a:avLst/>
          </a:prstGeom>
        </p:spPr>
      </p:pic>
      <p:sp>
        <p:nvSpPr>
          <p:cNvPr id="5" name="TextBox 4">
            <a:extLst>
              <a:ext uri="{FF2B5EF4-FFF2-40B4-BE49-F238E27FC236}">
                <a16:creationId xmlns:a16="http://schemas.microsoft.com/office/drawing/2014/main" id="{78C7989D-949D-6B7E-0394-E47677D77878}"/>
              </a:ext>
            </a:extLst>
          </p:cNvPr>
          <p:cNvSpPr txBox="1"/>
          <p:nvPr/>
        </p:nvSpPr>
        <p:spPr>
          <a:xfrm>
            <a:off x="347327" y="1400977"/>
            <a:ext cx="391224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With CAFOD's help, Dristy and her mum, Rupali, have learnt to look after crops to protect them from cyclones caused by climate change. </a:t>
            </a:r>
          </a:p>
          <a:p>
            <a:endParaRPr lang="en-US" sz="2400" dirty="0">
              <a:latin typeface="Century Gothic"/>
            </a:endParaRPr>
          </a:p>
          <a:p>
            <a:r>
              <a:rPr lang="en-US" sz="2400" dirty="0">
                <a:latin typeface="Century Gothic"/>
              </a:rPr>
              <a:t>Dristy and Rupali are using their talents to care for the environment, to look after the world for our global family. </a:t>
            </a:r>
          </a:p>
          <a:p>
            <a:endParaRPr lang="en-US" sz="2400" dirty="0">
              <a:latin typeface="Century Gothic"/>
            </a:endParaRPr>
          </a:p>
          <a:p>
            <a:endParaRPr lang="en-US" sz="2400" dirty="0">
              <a:latin typeface="Century Gothic"/>
            </a:endParaRPr>
          </a:p>
        </p:txBody>
      </p:sp>
    </p:spTree>
    <p:extLst>
      <p:ext uri="{BB962C8B-B14F-4D97-AF65-F5344CB8AC3E}">
        <p14:creationId xmlns:p14="http://schemas.microsoft.com/office/powerpoint/2010/main" val="4084537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dirty="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1507093" y="1457539"/>
            <a:ext cx="9223637" cy="1384995"/>
          </a:xfrm>
          <a:prstGeom prst="rect">
            <a:avLst/>
          </a:prstGeom>
          <a:noFill/>
        </p:spPr>
        <p:txBody>
          <a:bodyPr wrap="square" lIns="91440" tIns="45720" rIns="91440" bIns="45720" rtlCol="0" anchor="t">
            <a:spAutoFit/>
          </a:bodyPr>
          <a:lstStyle/>
          <a:p>
            <a:r>
              <a:rPr lang="en-GB" sz="2800" dirty="0">
                <a:solidFill>
                  <a:schemeClr val="bg1"/>
                </a:solidFill>
                <a:effectLst/>
                <a:latin typeface="Century Gothic"/>
                <a:ea typeface="Calibri"/>
                <a:cs typeface="Times New Roman"/>
              </a:rPr>
              <a:t>We pray for </a:t>
            </a:r>
            <a:r>
              <a:rPr lang="en-GB" sz="2800" dirty="0">
                <a:solidFill>
                  <a:schemeClr val="bg1"/>
                </a:solidFill>
                <a:latin typeface="Century Gothic"/>
                <a:ea typeface="Calibri"/>
                <a:cs typeface="Times New Roman"/>
              </a:rPr>
              <a:t>leaders in our communities</a:t>
            </a:r>
            <a:r>
              <a:rPr lang="en-GB" sz="2800" dirty="0">
                <a:solidFill>
                  <a:schemeClr val="bg1"/>
                </a:solidFill>
                <a:effectLst/>
                <a:latin typeface="Century Gothic"/>
                <a:ea typeface="Calibri"/>
                <a:cs typeface="Times New Roman"/>
              </a:rPr>
              <a:t>: that</a:t>
            </a:r>
            <a:r>
              <a:rPr lang="en-GB" sz="2800" dirty="0">
                <a:solidFill>
                  <a:schemeClr val="bg1"/>
                </a:solidFill>
                <a:latin typeface="Century Gothic"/>
                <a:ea typeface="Calibri"/>
                <a:cs typeface="Times New Roman"/>
              </a:rPr>
              <a:t> they may work together despite their differences so that all people may live in peace</a:t>
            </a:r>
            <a:r>
              <a:rPr lang="en-GB" sz="2800" dirty="0">
                <a:solidFill>
                  <a:schemeClr val="bg1"/>
                </a:solidFill>
                <a:effectLst/>
                <a:latin typeface="Century Gothic"/>
                <a:ea typeface="Calibri"/>
                <a:cs typeface="Times New Roman"/>
              </a:rPr>
              <a:t>. Lord in your mercy…</a:t>
            </a:r>
            <a:endParaRPr lang="en-US" dirty="0">
              <a:solidFill>
                <a:schemeClr val="bg1"/>
              </a:solidFill>
              <a:latin typeface="Century Gothic"/>
            </a:endParaRP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6606" y="3078879"/>
            <a:ext cx="2374900" cy="2997200"/>
          </a:xfrm>
          <a:prstGeom prst="rect">
            <a:avLst/>
          </a:prstGeom>
        </p:spPr>
      </p:pic>
      <p:sp>
        <p:nvSpPr>
          <p:cNvPr id="4" name="TextBox 3">
            <a:extLst>
              <a:ext uri="{FF2B5EF4-FFF2-40B4-BE49-F238E27FC236}">
                <a16:creationId xmlns:a16="http://schemas.microsoft.com/office/drawing/2014/main" id="{540D993E-6F7F-4AE1-D87B-90523BD82023}"/>
              </a:ext>
            </a:extLst>
          </p:cNvPr>
          <p:cNvSpPr txBox="1"/>
          <p:nvPr/>
        </p:nvSpPr>
        <p:spPr>
          <a:xfrm>
            <a:off x="3049663" y="3426581"/>
            <a:ext cx="817496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chemeClr val="bg1"/>
                </a:solidFill>
                <a:latin typeface="Century Gothic"/>
                <a:cs typeface="Times New Roman"/>
              </a:rPr>
              <a:t>We pray for our parish, family and friends: that we may be guided by the Holy Spirit to be kind, respectful and loving to all people and to use our talents to make the world a better place. Lord, in your mercy…</a:t>
            </a:r>
            <a:endParaRPr lang="en-US" dirty="0">
              <a:solidFill>
                <a:schemeClr val="bg1"/>
              </a:solidFill>
              <a:latin typeface="Century Gothic"/>
            </a:endParaRPr>
          </a:p>
        </p:txBody>
      </p:sp>
    </p:spTree>
    <p:extLst>
      <p:ext uri="{BB962C8B-B14F-4D97-AF65-F5344CB8AC3E}">
        <p14:creationId xmlns:p14="http://schemas.microsoft.com/office/powerpoint/2010/main" val="1053679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364972" y="1496009"/>
            <a:ext cx="11462056" cy="523220"/>
          </a:xfrm>
          <a:prstGeom prst="rect">
            <a:avLst/>
          </a:prstGeom>
          <a:noFill/>
        </p:spPr>
        <p:txBody>
          <a:bodyPr wrap="square" lIns="91440" tIns="45720" rIns="91440" bIns="45720" anchor="t">
            <a:spAutoFit/>
          </a:bodyPr>
          <a:lstStyle/>
          <a:p>
            <a:pPr fontAlgn="base"/>
            <a:endParaRPr lang="en-GB" sz="2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132" y="3434138"/>
            <a:ext cx="2513795" cy="3172490"/>
          </a:xfrm>
          <a:prstGeom prst="rect">
            <a:avLst/>
          </a:prstGeom>
        </p:spPr>
      </p:pic>
      <p:sp>
        <p:nvSpPr>
          <p:cNvPr id="8" name="TextBox 7">
            <a:extLst>
              <a:ext uri="{FF2B5EF4-FFF2-40B4-BE49-F238E27FC236}">
                <a16:creationId xmlns:a16="http://schemas.microsoft.com/office/drawing/2014/main" id="{15BD7F77-76DA-44B6-9AE2-DD0A91A749FE}"/>
              </a:ext>
            </a:extLst>
          </p:cNvPr>
          <p:cNvSpPr txBox="1"/>
          <p:nvPr/>
        </p:nvSpPr>
        <p:spPr>
          <a:xfrm>
            <a:off x="527497" y="1617852"/>
            <a:ext cx="11306145" cy="1815882"/>
          </a:xfrm>
          <a:prstGeom prst="rect">
            <a:avLst/>
          </a:prstGeom>
          <a:noFill/>
        </p:spPr>
        <p:txBody>
          <a:bodyPr wrap="square" lIns="91440" tIns="45720" rIns="91440" bIns="45720" anchor="t">
            <a:spAutoFit/>
          </a:bodyPr>
          <a:lstStyle/>
          <a:p>
            <a:r>
              <a:rPr lang="en-GB" sz="2800" dirty="0">
                <a:solidFill>
                  <a:schemeClr val="bg1"/>
                </a:solidFill>
                <a:latin typeface="Century Gothic"/>
                <a:cs typeface="Times New Roman"/>
              </a:rPr>
              <a:t>In this Jubilee Year, we pray that we may be signs of hope in our world through all that we do and how we treat one another. Lord, in your mercy…</a:t>
            </a:r>
            <a:endParaRPr lang="en-US" dirty="0">
              <a:solidFill>
                <a:schemeClr val="bg1"/>
              </a:solidFill>
              <a:latin typeface="Century Gothic"/>
            </a:endParaRPr>
          </a:p>
          <a:p>
            <a:endParaRPr lang="en-GB" sz="2800" dirty="0">
              <a:solidFill>
                <a:schemeClr val="bg1"/>
              </a:solidFill>
              <a:latin typeface="Century Gothic"/>
              <a:cs typeface="Times New Roman"/>
            </a:endParaRPr>
          </a:p>
        </p:txBody>
      </p:sp>
      <p:sp>
        <p:nvSpPr>
          <p:cNvPr id="2" name="TextBox 1">
            <a:extLst>
              <a:ext uri="{FF2B5EF4-FFF2-40B4-BE49-F238E27FC236}">
                <a16:creationId xmlns:a16="http://schemas.microsoft.com/office/drawing/2014/main" id="{E7A54B81-EA68-8D37-5D3B-84FD83FFF260}"/>
              </a:ext>
            </a:extLst>
          </p:cNvPr>
          <p:cNvSpPr txBox="1"/>
          <p:nvPr/>
        </p:nvSpPr>
        <p:spPr>
          <a:xfrm>
            <a:off x="3765910" y="3680604"/>
            <a:ext cx="801345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cs typeface="Times New Roman"/>
              </a:rPr>
              <a:t>Loving God, you are with us always. Send us your Spirit to teach and guide us to live in peace with each other every day. Amen.</a:t>
            </a:r>
            <a:endParaRPr lang="en-US" dirty="0">
              <a:solidFill>
                <a:schemeClr val="bg1"/>
              </a:solidFill>
              <a:latin typeface="Century Gothic"/>
            </a:endParaRPr>
          </a:p>
        </p:txBody>
      </p:sp>
    </p:spTree>
    <p:extLst>
      <p:ext uri="{BB962C8B-B14F-4D97-AF65-F5344CB8AC3E}">
        <p14:creationId xmlns:p14="http://schemas.microsoft.com/office/powerpoint/2010/main" val="3015573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579549" y="1760192"/>
            <a:ext cx="3699316" cy="3767460"/>
          </a:xfrm>
        </p:spPr>
        <p:txBody>
          <a:bodyPr vert="horz" lIns="91440" tIns="45720" rIns="91440" bIns="45720" rtlCol="0" anchor="t">
            <a:noAutofit/>
          </a:bodyPr>
          <a:lstStyle/>
          <a:p>
            <a:pPr marL="0" indent="0">
              <a:lnSpc>
                <a:spcPct val="120000"/>
              </a:lnSpc>
              <a:buNone/>
            </a:pPr>
            <a:r>
              <a:rPr lang="en-US" sz="24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3200" i="1" dirty="0">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10133587" y="5867201"/>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dirty="0">
                  <a:solidFill>
                    <a:srgbClr val="008DAE"/>
                  </a:solidFill>
                  <a:latin typeface="Century Gothic"/>
                  <a:ea typeface="Verdana"/>
                  <a:cs typeface="Arial"/>
                </a:rPr>
                <a:t>Send</a:t>
              </a:r>
              <a:endPar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248034" y="1580246"/>
            <a:ext cx="471252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Century Gothic"/>
                <a:cs typeface="Times New Roman"/>
              </a:rPr>
              <a:t>How will you do your best to listen and show your love for God the Father, Son and Holy Spirit this week? </a:t>
            </a:r>
            <a:endParaRPr lang="en-US" dirty="0">
              <a:latin typeface="Century Gothic"/>
              <a:cs typeface="Times New Roman"/>
            </a:endParaRPr>
          </a:p>
          <a:p>
            <a:endParaRPr lang="en-GB" sz="3200" dirty="0">
              <a:latin typeface="Century Gothic"/>
              <a:cs typeface="Times New Roman"/>
            </a:endParaRPr>
          </a:p>
          <a:p>
            <a:r>
              <a:rPr lang="en-GB" sz="3200" dirty="0">
                <a:latin typeface="Century Gothic"/>
                <a:cs typeface="Times New Roman"/>
              </a:rPr>
              <a:t>How will you try and live as God asks us to?</a:t>
            </a:r>
          </a:p>
          <a:p>
            <a:endParaRPr lang="en-GB" sz="3200" dirty="0">
              <a:latin typeface="Century Gothic"/>
              <a:cs typeface="Times New Roman"/>
            </a:endParaRPr>
          </a:p>
          <a:p>
            <a:endParaRPr lang="en-GB" sz="3200" dirty="0">
              <a:latin typeface="Times New Roman"/>
              <a:cs typeface="Times New Roman"/>
            </a:endParaRPr>
          </a:p>
        </p:txBody>
      </p:sp>
      <p:pic>
        <p:nvPicPr>
          <p:cNvPr id="2" name="Picture 1" descr="A group of people holding up signs&#10;&#10;AI-generated content may be incorrect.">
            <a:extLst>
              <a:ext uri="{FF2B5EF4-FFF2-40B4-BE49-F238E27FC236}">
                <a16:creationId xmlns:a16="http://schemas.microsoft.com/office/drawing/2014/main" id="{2DF473C1-C3CF-DB4A-383B-6138F83F4FB1}"/>
              </a:ext>
            </a:extLst>
          </p:cNvPr>
          <p:cNvPicPr>
            <a:picLocks noChangeAspect="1"/>
          </p:cNvPicPr>
          <p:nvPr/>
        </p:nvPicPr>
        <p:blipFill>
          <a:blip r:embed="rId5"/>
          <a:stretch>
            <a:fillRect/>
          </a:stretch>
        </p:blipFill>
        <p:spPr>
          <a:xfrm>
            <a:off x="5251990" y="1178943"/>
            <a:ext cx="6705719" cy="4514490"/>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354118" y="1505195"/>
            <a:ext cx="5114225" cy="3785652"/>
          </a:xfrm>
          <a:prstGeom prst="rect">
            <a:avLst/>
          </a:prstGeom>
          <a:noFill/>
        </p:spPr>
        <p:txBody>
          <a:bodyPr wrap="square" lIns="91440" tIns="45720" rIns="91440" bIns="45720" anchor="t">
            <a:spAutoFit/>
          </a:bodyPr>
          <a:lstStyle/>
          <a:p>
            <a:r>
              <a:rPr lang="en-GB" sz="1600" b="1" dirty="0">
                <a:latin typeface="Century Gothic"/>
              </a:rPr>
              <a:t>Activity suggestions</a:t>
            </a:r>
          </a:p>
          <a:p>
            <a:endParaRPr lang="en-GB" sz="1600" b="1" dirty="0">
              <a:latin typeface="Century Gothic"/>
              <a:ea typeface="Times New Roman" panose="02020603050405020304" pitchFamily="18" charset="0"/>
              <a:cs typeface="Times New Roman"/>
            </a:endParaRPr>
          </a:p>
          <a:p>
            <a:r>
              <a:rPr lang="en-GB" sz="1600" dirty="0">
                <a:effectLst/>
                <a:latin typeface="Century Gothic"/>
                <a:ea typeface="Times New Roman" panose="02020603050405020304" pitchFamily="18" charset="0"/>
                <a:cs typeface="Times New Roman"/>
              </a:rPr>
              <a:t>Invite the children to </a:t>
            </a:r>
            <a:r>
              <a:rPr lang="en-GB" sz="1600" dirty="0">
                <a:latin typeface="Century Gothic"/>
                <a:ea typeface="Times New Roman" panose="02020603050405020304" pitchFamily="18" charset="0"/>
                <a:cs typeface="Times New Roman"/>
              </a:rPr>
              <a:t>colour </a:t>
            </a:r>
            <a:r>
              <a:rPr lang="en-GB" sz="1600" dirty="0">
                <a:effectLst/>
                <a:latin typeface="Century Gothic"/>
                <a:ea typeface="Times New Roman" panose="02020603050405020304" pitchFamily="18" charset="0"/>
                <a:cs typeface="Times New Roman"/>
              </a:rPr>
              <a:t>in the accompanying illustration</a:t>
            </a:r>
            <a:r>
              <a:rPr lang="en-GB" sz="1600" dirty="0">
                <a:latin typeface="Century Gothic"/>
                <a:ea typeface="Times New Roman" panose="02020603050405020304" pitchFamily="18" charset="0"/>
                <a:cs typeface="Times New Roman"/>
              </a:rPr>
              <a:t> of all the different members of a family doing their different jobs around the home. On the back get the children to draw a picture of their own family and/or our global family.</a:t>
            </a:r>
            <a:endParaRPr lang="en-GB" dirty="0">
              <a:latin typeface="Century Gothic"/>
            </a:endParaRPr>
          </a:p>
          <a:p>
            <a:endParaRPr lang="en-GB" sz="1600" dirty="0">
              <a:latin typeface="Century Gothic"/>
              <a:ea typeface="Times New Roman" panose="02020603050405020304" pitchFamily="18" charset="0"/>
              <a:cs typeface="Times New Roman"/>
            </a:endParaRPr>
          </a:p>
          <a:p>
            <a:r>
              <a:rPr lang="en-GB" sz="1600" dirty="0">
                <a:latin typeface="Century Gothic"/>
                <a:ea typeface="Times New Roman" panose="02020603050405020304" pitchFamily="18" charset="0"/>
                <a:cs typeface="Times New Roman"/>
              </a:rPr>
              <a:t>Ask the children to sit in silence for a moment and to reflect on a problem that they can see in our world (hunger, homelessness, war, something else). Is there anything that they can do about it? Perhaps the Holy Spirit is prompting them to do something?</a:t>
            </a:r>
            <a:endParaRPr lang="en-GB" dirty="0">
              <a:latin typeface="Century Gothic"/>
            </a:endParaRPr>
          </a:p>
          <a:p>
            <a:pPr marL="171450" indent="-171450" fontAlgn="base"/>
            <a:endParaRPr lang="en-US" sz="1600" dirty="0">
              <a:latin typeface="Century Gothic" panose="020B0502020202020204" pitchFamily="34" charset="0"/>
              <a:ea typeface="MS Mincho" panose="02020609040205080304" pitchFamily="49" charset="-128"/>
              <a:cs typeface="Arial" panose="020B0604020202020204" pitchFamily="34" charset="0"/>
            </a:endParaRPr>
          </a:p>
        </p:txBody>
      </p:sp>
      <p:pic>
        <p:nvPicPr>
          <p:cNvPr id="2" name="Picture 1" descr="A black and white illustration of people at a table&#10;&#10;AI-generated content may be incorrect.">
            <a:extLst>
              <a:ext uri="{FF2B5EF4-FFF2-40B4-BE49-F238E27FC236}">
                <a16:creationId xmlns:a16="http://schemas.microsoft.com/office/drawing/2014/main" id="{F2444FE8-FBB0-C79E-4514-BFB611F6C9BC}"/>
              </a:ext>
            </a:extLst>
          </p:cNvPr>
          <p:cNvPicPr>
            <a:picLocks noChangeAspect="1"/>
          </p:cNvPicPr>
          <p:nvPr/>
        </p:nvPicPr>
        <p:blipFill>
          <a:blip r:embed="rId3"/>
          <a:stretch>
            <a:fillRect/>
          </a:stretch>
        </p:blipFill>
        <p:spPr>
          <a:xfrm>
            <a:off x="5680482" y="1499016"/>
            <a:ext cx="6127559" cy="4372132"/>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A309A0-9C9A-38D7-7A5E-EB0BAEB5D4C0}"/>
              </a:ext>
            </a:extLst>
          </p:cNvPr>
          <p:cNvSpPr txBox="1"/>
          <p:nvPr/>
        </p:nvSpPr>
        <p:spPr>
          <a:xfrm>
            <a:off x="243926" y="1143701"/>
            <a:ext cx="11714203"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Century Gothic"/>
              </a:rPr>
              <a:t>Spend more time helping the children to understand the idea of the Trinity. You could use the example of a tricycle to help:</a:t>
            </a:r>
          </a:p>
          <a:p>
            <a:endParaRPr lang="en-GB" sz="1600" dirty="0">
              <a:latin typeface="Century Gothic"/>
            </a:endParaRPr>
          </a:p>
          <a:p>
            <a:r>
              <a:rPr lang="en-GB" sz="1600" dirty="0">
                <a:latin typeface="Century Gothic"/>
              </a:rPr>
              <a:t>Today is a special day called Trinity Sunday. The Holy Trinity has three persons – God the Father, Jesus the Son, and the Holy Spirit.</a:t>
            </a:r>
          </a:p>
          <a:p>
            <a:endParaRPr lang="en-GB" sz="1600" dirty="0">
              <a:latin typeface="Century Gothic"/>
            </a:endParaRPr>
          </a:p>
          <a:p>
            <a:r>
              <a:rPr lang="en-GB" sz="1600" dirty="0">
                <a:latin typeface="Century Gothic"/>
              </a:rPr>
              <a:t>Let’s think today about a tricycle because they have three wheels. Each wheel can spin without spinning the others. But also, all can spin the same way when needed to go forwards and can turn at different speeds to turn corners.</a:t>
            </a:r>
          </a:p>
          <a:p>
            <a:endParaRPr lang="en-GB" sz="1600" dirty="0">
              <a:latin typeface="Century Gothic"/>
            </a:endParaRPr>
          </a:p>
          <a:p>
            <a:r>
              <a:rPr lang="en-GB" sz="1600" dirty="0">
                <a:latin typeface="Century Gothic"/>
              </a:rPr>
              <a:t>The three tricycle wheels can work on their own and together but are always included when you say the word ‘tricycle’. God the Father, the Son and the Holy Spirit can work on their own or together but are always included when you say ‘Holy Trinity’.</a:t>
            </a:r>
          </a:p>
          <a:p>
            <a:endParaRPr lang="en-GB" sz="1600" dirty="0">
              <a:latin typeface="Century Gothic"/>
            </a:endParaRPr>
          </a:p>
          <a:p>
            <a:r>
              <a:rPr lang="en-GB" sz="1600" dirty="0">
                <a:latin typeface="Century Gothic"/>
              </a:rPr>
              <a:t>Create a Trinity image with the children. Stick three pieces of string to the card to create a triangle and label the three corners, Father, Son and Holy Spirit. Write the word God in the middle of the triangle to remind the children that we have one God, with three persons in the Trinity. They could also decorate the card with symbols that remind them of the three persons of the Trinity.</a:t>
            </a:r>
            <a:endParaRPr lang="en-US" sz="1600" dirty="0">
              <a:latin typeface="Century Gothic"/>
            </a:endParaRPr>
          </a:p>
          <a:p>
            <a:endParaRPr lang="en-GB" sz="1600" dirty="0">
              <a:latin typeface="Century Gothic"/>
            </a:endParaRPr>
          </a:p>
          <a:p>
            <a:r>
              <a:rPr lang="en-GB" sz="1600" dirty="0">
                <a:latin typeface="Century Gothic"/>
              </a:rPr>
              <a:t>Remind the children to tell the people that they live with all that they have heard and thought about in the liturgy today. Encourage them to listen to how the Holy Spirit is guiding them in the coming week and to use their special talents to do what they can to make the world a better place.</a:t>
            </a:r>
            <a:endParaRPr lang="en-GB" dirty="0"/>
          </a:p>
        </p:txBody>
      </p:sp>
    </p:spTree>
    <p:extLst>
      <p:ext uri="{BB962C8B-B14F-4D97-AF65-F5344CB8AC3E}">
        <p14:creationId xmlns:p14="http://schemas.microsoft.com/office/powerpoint/2010/main" val="53041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llustration of people at a table&#10;&#10;AI-generated content may be incorrect.">
            <a:extLst>
              <a:ext uri="{FF2B5EF4-FFF2-40B4-BE49-F238E27FC236}">
                <a16:creationId xmlns:a16="http://schemas.microsoft.com/office/drawing/2014/main" id="{03A56DC5-3A07-353C-73F0-60F2BF57008D}"/>
              </a:ext>
            </a:extLst>
          </p:cNvPr>
          <p:cNvPicPr>
            <a:picLocks noChangeAspect="1"/>
          </p:cNvPicPr>
          <p:nvPr/>
        </p:nvPicPr>
        <p:blipFill>
          <a:blip r:embed="rId3"/>
          <a:stretch>
            <a:fillRect/>
          </a:stretch>
        </p:blipFill>
        <p:spPr>
          <a:xfrm>
            <a:off x="2132811" y="986852"/>
            <a:ext cx="7926378" cy="5721246"/>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784950" y="1721089"/>
            <a:ext cx="5057510" cy="4585871"/>
          </a:xfrm>
          <a:prstGeom prst="rect">
            <a:avLst/>
          </a:prstGeom>
          <a:noFill/>
        </p:spPr>
        <p:txBody>
          <a:bodyPr wrap="square" lIns="91440" tIns="45720" rIns="91440" bIns="45720" rtlCol="0" anchor="t">
            <a:spAutoFit/>
          </a:bodyPr>
          <a:lstStyle/>
          <a:p>
            <a:r>
              <a:rPr lang="en-GB" sz="3200" dirty="0">
                <a:latin typeface="Century Gothic"/>
                <a:ea typeface="Times New Roman" panose="02020603050405020304" pitchFamily="18" charset="0"/>
                <a:cs typeface="Times New Roman"/>
              </a:rPr>
              <a:t>God of love, </a:t>
            </a:r>
            <a:endParaRPr lang="en-US" dirty="0">
              <a:latin typeface="Century Gothic"/>
              <a:ea typeface="Times New Roman" panose="02020603050405020304" pitchFamily="18" charset="0"/>
              <a:cs typeface="Times New Roman"/>
            </a:endParaRPr>
          </a:p>
          <a:p>
            <a:r>
              <a:rPr lang="en-GB" sz="3200" dirty="0">
                <a:latin typeface="Century Gothic"/>
                <a:ea typeface="Times New Roman" panose="02020603050405020304" pitchFamily="18" charset="0"/>
                <a:cs typeface="Times New Roman"/>
              </a:rPr>
              <a:t>You gave us your Son, you gave us your Spirit, may we always follow you in all that we do and say. </a:t>
            </a:r>
            <a:endParaRPr lang="en-US">
              <a:latin typeface="Century Gothic"/>
              <a:ea typeface="Times New Roman" panose="02020603050405020304" pitchFamily="18" charset="0"/>
              <a:cs typeface="Times New Roman"/>
            </a:endParaRPr>
          </a:p>
          <a:p>
            <a:r>
              <a:rPr lang="en-GB" sz="3200" dirty="0">
                <a:effectLst/>
                <a:latin typeface="Century Gothic"/>
                <a:ea typeface="Times New Roman" panose="02020603050405020304" pitchFamily="18" charset="0"/>
                <a:cs typeface="Times New Roman"/>
              </a:rPr>
              <a:t>Amen.</a:t>
            </a:r>
            <a:endParaRPr lang="en-US" dirty="0">
              <a:latin typeface="Century Gothic"/>
            </a:endParaRPr>
          </a:p>
          <a:p>
            <a:pPr fontAlgn="base"/>
            <a:endParaRPr lang="en-GB" sz="32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3600" dirty="0">
              <a:latin typeface="Century Gothic" panose="020B0502020202020204" pitchFamily="34" charset="0"/>
              <a:ea typeface="+mn-lt"/>
              <a:cs typeface="+mn-lt"/>
            </a:endParaRP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A8ED9-1869-E6E9-AF4D-A87A390B16F1}"/>
              </a:ext>
            </a:extLst>
          </p:cNvPr>
          <p:cNvSpPr>
            <a:spLocks noGrp="1"/>
          </p:cNvSpPr>
          <p:nvPr>
            <p:ph idx="1"/>
          </p:nvPr>
        </p:nvSpPr>
        <p:spPr>
          <a:xfrm>
            <a:off x="307584" y="991912"/>
            <a:ext cx="8111630" cy="6894195"/>
          </a:xfrm>
        </p:spPr>
        <p:txBody>
          <a:bodyPr vert="horz" wrap="square" lIns="91440" tIns="45720" rIns="91440" bIns="45720" rtlCol="0" anchor="t">
            <a:spAutoFit/>
          </a:bodyPr>
          <a:lstStyle/>
          <a:p>
            <a:pPr marL="0" indent="0">
              <a:spcBef>
                <a:spcPts val="0"/>
              </a:spcBef>
              <a:spcAft>
                <a:spcPts val="0"/>
              </a:spcAft>
              <a:buNone/>
            </a:pPr>
            <a:r>
              <a:rPr lang="en-GB" sz="2200" b="1" dirty="0">
                <a:solidFill>
                  <a:srgbClr val="000000"/>
                </a:solidFill>
                <a:latin typeface="Century Gothic"/>
                <a:cs typeface="Arial" panose="020B0604020202020204"/>
              </a:rPr>
              <a:t>Planning your Jubilee Pledge?</a:t>
            </a:r>
            <a:endParaRPr lang="en-US" sz="2200" dirty="0">
              <a:solidFill>
                <a:srgbClr val="000000"/>
              </a:solidFill>
              <a:latin typeface="Century Gothic"/>
              <a:cs typeface="Arial" panose="020B0604020202020204"/>
            </a:endParaRPr>
          </a:p>
          <a:p>
            <a:pPr marL="0" indent="0">
              <a:spcBef>
                <a:spcPts val="0"/>
              </a:spcBef>
              <a:spcAft>
                <a:spcPts val="0"/>
              </a:spcAft>
              <a:buNone/>
            </a:pPr>
            <a:endParaRPr lang="en-GB" sz="2400" b="1" dirty="0">
              <a:solidFill>
                <a:srgbClr val="000000"/>
              </a:solidFill>
              <a:latin typeface="Century Gothic"/>
              <a:cs typeface="Arial" panose="020B0604020202020204"/>
            </a:endParaRPr>
          </a:p>
          <a:p>
            <a:pPr marL="0" indent="0">
              <a:spcBef>
                <a:spcPts val="0"/>
              </a:spcBef>
              <a:spcAft>
                <a:spcPts val="0"/>
              </a:spcAft>
              <a:buNone/>
            </a:pPr>
            <a:r>
              <a:rPr lang="en-GB" sz="1800" dirty="0">
                <a:solidFill>
                  <a:srgbClr val="000000"/>
                </a:solidFill>
                <a:latin typeface="Century Gothic"/>
                <a:cs typeface="Arial" panose="020B0604020202020204"/>
              </a:rPr>
              <a:t>It's time to make your Jubilee Pledge!</a:t>
            </a:r>
          </a:p>
          <a:p>
            <a:pPr marL="0" indent="0">
              <a:spcBef>
                <a:spcPts val="0"/>
              </a:spcBef>
              <a:spcAft>
                <a:spcPts val="0"/>
              </a:spcAft>
              <a:buNone/>
            </a:pPr>
            <a:endParaRPr lang="en-GB"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In June or July, all Catholic schools are invited to make a Jubilee Pledge to live out Catholic Social Teaching. </a:t>
            </a: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A better world needs all of us, and the Pledge will be a whole school, long-term commitment to building a fairer world. </a:t>
            </a: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Watch </a:t>
            </a:r>
            <a:r>
              <a:rPr lang="en-US" sz="1800">
                <a:solidFill>
                  <a:srgbClr val="000000"/>
                </a:solidFill>
                <a:latin typeface="Century Gothic"/>
                <a:cs typeface="Arial" panose="020B0604020202020204"/>
              </a:rPr>
              <a:t>our films </a:t>
            </a:r>
            <a:r>
              <a:rPr lang="en-US" sz="1800" dirty="0">
                <a:solidFill>
                  <a:srgbClr val="000000"/>
                </a:solidFill>
                <a:latin typeface="Century Gothic"/>
                <a:cs typeface="Arial" panose="020B0604020202020204"/>
              </a:rPr>
              <a:t>and download our resources to help you write your Pledge and plan your Pledge Day:</a:t>
            </a: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ea typeface="+mn-lt"/>
                <a:cs typeface="+mn-lt"/>
                <a:hlinkClick r:id="rId2"/>
              </a:rPr>
              <a:t>Jubilee pledge for schools</a:t>
            </a:r>
            <a:endParaRPr lang="en-US" dirty="0">
              <a:latin typeface="Century Gothic"/>
              <a:ea typeface="+mn-lt"/>
              <a:cs typeface="+mn-lt"/>
            </a:endParaRPr>
          </a:p>
          <a:p>
            <a:pPr marL="0" indent="0">
              <a:spcBef>
                <a:spcPts val="0"/>
              </a:spcBef>
              <a:spcAft>
                <a:spcPts val="0"/>
              </a:spcAft>
              <a:buNone/>
            </a:pP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The Jubilee Year is a landmark moment in the life of the global church. School communities are invited to join together as pilgrims of hope, pledging to work together for God’s kingdom of justice, peace and love. Find resources at: </a:t>
            </a:r>
          </a:p>
          <a:p>
            <a:pPr marL="0" indent="0">
              <a:spcBef>
                <a:spcPts val="0"/>
              </a:spcBef>
              <a:spcAft>
                <a:spcPts val="0"/>
              </a:spcAft>
              <a:buNone/>
            </a:pPr>
            <a:r>
              <a:rPr lang="en-US" sz="1800" dirty="0">
                <a:solidFill>
                  <a:srgbClr val="000000"/>
                </a:solidFill>
                <a:latin typeface="Century Gothic"/>
                <a:cs typeface="Arial" panose="020B0604020202020204"/>
                <a:hlinkClick r:id="rId3"/>
              </a:rPr>
              <a:t>Jubilee for schools 2025 – Pilgrims of Hope</a:t>
            </a: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600" dirty="0">
              <a:solidFill>
                <a:srgbClr val="000000"/>
              </a:solidFill>
              <a:latin typeface="Century Gothic"/>
              <a:cs typeface="Arial"/>
            </a:endParaRPr>
          </a:p>
          <a:p>
            <a:pPr marL="171450" indent="-171450">
              <a:spcBef>
                <a:spcPts val="0"/>
              </a:spcBef>
              <a:spcAft>
                <a:spcPts val="0"/>
              </a:spcAft>
              <a:buNone/>
            </a:pPr>
            <a:endParaRPr lang="en-GB" sz="1800" dirty="0">
              <a:solidFill>
                <a:srgbClr val="000000"/>
              </a:solidFill>
              <a:latin typeface="Century Gothic"/>
              <a:cs typeface="Arial"/>
            </a:endParaRPr>
          </a:p>
          <a:p>
            <a:pPr marL="0" indent="0">
              <a:spcBef>
                <a:spcPts val="0"/>
              </a:spcBef>
              <a:spcAft>
                <a:spcPts val="0"/>
              </a:spcAft>
              <a:buNone/>
            </a:pPr>
            <a:endParaRPr lang="en-US" sz="1800" dirty="0">
              <a:solidFill>
                <a:srgbClr val="000000"/>
              </a:solidFill>
              <a:latin typeface="Century Gothic"/>
              <a:cs typeface="Arial"/>
            </a:endParaRPr>
          </a:p>
        </p:txBody>
      </p:sp>
      <p:pic>
        <p:nvPicPr>
          <p:cNvPr id="5" name="Picture 4" descr="A logo with a cross and a boat&#10;&#10;Description automatically generated">
            <a:extLst>
              <a:ext uri="{FF2B5EF4-FFF2-40B4-BE49-F238E27FC236}">
                <a16:creationId xmlns:a16="http://schemas.microsoft.com/office/drawing/2014/main" id="{A7113F69-8C37-27E3-D142-E1B9D3FB5BD3}"/>
              </a:ext>
            </a:extLst>
          </p:cNvPr>
          <p:cNvPicPr>
            <a:picLocks noChangeAspect="1"/>
          </p:cNvPicPr>
          <p:nvPr/>
        </p:nvPicPr>
        <p:blipFill>
          <a:blip r:embed="rId4"/>
          <a:stretch>
            <a:fillRect/>
          </a:stretch>
        </p:blipFill>
        <p:spPr>
          <a:xfrm>
            <a:off x="7439305" y="2791"/>
            <a:ext cx="5168827" cy="7383025"/>
          </a:xfrm>
          <a:prstGeom prst="rect">
            <a:avLst/>
          </a:prstGeom>
        </p:spPr>
      </p:pic>
    </p:spTree>
    <p:extLst>
      <p:ext uri="{BB962C8B-B14F-4D97-AF65-F5344CB8AC3E}">
        <p14:creationId xmlns:p14="http://schemas.microsoft.com/office/powerpoint/2010/main" val="3386802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7531569" y="214957"/>
            <a:ext cx="4654813" cy="461665"/>
          </a:xfrm>
          <a:prstGeom prst="rect">
            <a:avLst/>
          </a:prstGeom>
          <a:noFill/>
        </p:spPr>
        <p:txBody>
          <a:bodyPr wrap="square" lIns="91440" tIns="45720" rIns="91440" bIns="45720" rtlCol="0" anchor="t">
            <a:spAutoFit/>
          </a:bodyPr>
          <a:lstStyle/>
          <a:p>
            <a:r>
              <a:rPr lang="en-US" sz="2400" b="1" dirty="0">
                <a:latin typeface="Century Gothic"/>
                <a:cs typeface="Segoe UI"/>
              </a:rPr>
              <a:t>Gospel: John 16: 12-15</a:t>
            </a:r>
            <a:endParaRPr lang="en-US" sz="2400" b="1" dirty="0">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9519220" y="6112035"/>
            <a:ext cx="7221092" cy="718457"/>
            <a:chOff x="344402" y="5655667"/>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dirty="0">
                  <a:solidFill>
                    <a:srgbClr val="A1C60F"/>
                  </a:solidFill>
                  <a:latin typeface="Century Gothic"/>
                  <a:ea typeface="Times New Roman" panose="02020603050405020304" pitchFamily="18" charset="0"/>
                  <a:cs typeface="Arial"/>
                </a:rPr>
                <a:t>Word </a:t>
              </a:r>
              <a:endParaRPr lang="en-GB" sz="2800" b="1" dirty="0">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9" name="TextBox 8">
            <a:extLst>
              <a:ext uri="{FF2B5EF4-FFF2-40B4-BE49-F238E27FC236}">
                <a16:creationId xmlns:a16="http://schemas.microsoft.com/office/drawing/2014/main" id="{BC610C57-B7D8-4A07-8F6D-4C75DF40C943}"/>
              </a:ext>
            </a:extLst>
          </p:cNvPr>
          <p:cNvSpPr txBox="1"/>
          <p:nvPr/>
        </p:nvSpPr>
        <p:spPr>
          <a:xfrm>
            <a:off x="949693" y="1681819"/>
            <a:ext cx="10644302" cy="4785926"/>
          </a:xfrm>
          <a:prstGeom prst="rect">
            <a:avLst/>
          </a:prstGeom>
          <a:noFill/>
        </p:spPr>
        <p:txBody>
          <a:bodyPr wrap="square" lIns="91440" tIns="45720" rIns="91440" bIns="45720" anchor="t">
            <a:spAutoFit/>
          </a:bodyPr>
          <a:lstStyle/>
          <a:p>
            <a:r>
              <a:rPr lang="en-GB" sz="2000" dirty="0">
                <a:solidFill>
                  <a:srgbClr val="000000"/>
                </a:solidFill>
                <a:latin typeface="Century Gothic"/>
                <a:ea typeface="Times New Roman" panose="02020603050405020304" pitchFamily="18" charset="0"/>
                <a:cs typeface="Times New Roman"/>
              </a:rPr>
              <a:t>Jesus said to his disciples:</a:t>
            </a:r>
            <a:endParaRPr lang="en-US" dirty="0">
              <a:latin typeface="Century Gothic"/>
            </a:endParaRPr>
          </a:p>
          <a:p>
            <a:endParaRPr lang="en-GB" sz="2000" dirty="0">
              <a:solidFill>
                <a:srgbClr val="000000"/>
              </a:solidFill>
              <a:latin typeface="Century Gothic"/>
              <a:ea typeface="Times New Roman" panose="02020603050405020304" pitchFamily="18" charset="0"/>
              <a:cs typeface="Times New Roman"/>
            </a:endParaRPr>
          </a:p>
          <a:p>
            <a:r>
              <a:rPr lang="en-GB" sz="2000" dirty="0">
                <a:solidFill>
                  <a:srgbClr val="000000"/>
                </a:solidFill>
                <a:latin typeface="Century Gothic"/>
                <a:ea typeface="Times New Roman" panose="02020603050405020304" pitchFamily="18" charset="0"/>
                <a:cs typeface="Times New Roman"/>
              </a:rPr>
              <a:t>“I have much more to tell you, but now it would be too much for you to bear. When, however, the Spirit comes, who reveals the truth about God, he will lead you into all the truth. He will not speak on his own authority, but he will speak of what he hears and will tell you of things to come. He will give me glory, because he will take what I say and tell it to you. </a:t>
            </a:r>
            <a:endParaRPr lang="en-GB" dirty="0">
              <a:solidFill>
                <a:srgbClr val="000000"/>
              </a:solidFill>
              <a:latin typeface="Century Gothic"/>
              <a:ea typeface="Times New Roman" panose="02020603050405020304" pitchFamily="18" charset="0"/>
              <a:cs typeface="Times New Roman"/>
            </a:endParaRPr>
          </a:p>
          <a:p>
            <a:endParaRPr lang="en-GB" sz="2000" dirty="0">
              <a:solidFill>
                <a:srgbClr val="000000"/>
              </a:solidFill>
              <a:latin typeface="Century Gothic"/>
              <a:ea typeface="Times New Roman" panose="02020603050405020304" pitchFamily="18" charset="0"/>
              <a:cs typeface="Times New Roman"/>
            </a:endParaRPr>
          </a:p>
          <a:p>
            <a:r>
              <a:rPr lang="en-GB" sz="2000" dirty="0">
                <a:solidFill>
                  <a:srgbClr val="000000"/>
                </a:solidFill>
                <a:latin typeface="Century Gothic"/>
                <a:ea typeface="Times New Roman" panose="02020603050405020304" pitchFamily="18" charset="0"/>
                <a:cs typeface="Times New Roman"/>
              </a:rPr>
              <a:t>"All that my Father has is mine; that is why I said that the Spirit</a:t>
            </a:r>
            <a:r>
              <a:rPr lang="en-GB" sz="2000" dirty="0">
                <a:solidFill>
                  <a:srgbClr val="000000"/>
                </a:solidFill>
                <a:effectLst/>
                <a:latin typeface="Century Gothic"/>
                <a:ea typeface="Times New Roman" panose="02020603050405020304" pitchFamily="18" charset="0"/>
                <a:cs typeface="Times New Roman"/>
              </a:rPr>
              <a:t> </a:t>
            </a:r>
            <a:r>
              <a:rPr lang="en-GB" sz="2000" dirty="0">
                <a:solidFill>
                  <a:srgbClr val="000000"/>
                </a:solidFill>
                <a:latin typeface="Century Gothic"/>
                <a:ea typeface="Times New Roman" panose="02020603050405020304" pitchFamily="18" charset="0"/>
                <a:cs typeface="Times New Roman"/>
              </a:rPr>
              <a:t>will take what I give him and tell it to you</a:t>
            </a:r>
            <a:r>
              <a:rPr lang="en-GB" sz="2000" dirty="0">
                <a:latin typeface="Century Gothic"/>
                <a:ea typeface="Times New Roman" panose="02020603050405020304" pitchFamily="18" charset="0"/>
                <a:cs typeface="Times New Roman"/>
              </a:rPr>
              <a:t>.”</a:t>
            </a:r>
            <a:endParaRPr lang="en-GB">
              <a:latin typeface="Century Gothic"/>
            </a:endParaRPr>
          </a:p>
          <a:p>
            <a:endParaRPr lang="en-GB" sz="2000" dirty="0">
              <a:latin typeface="Century Gothic"/>
              <a:cs typeface="Times New Roman"/>
            </a:endParaRPr>
          </a:p>
          <a:p>
            <a:endParaRPr lang="en-GB" sz="2000" dirty="0">
              <a:latin typeface="Century Gothic"/>
              <a:cs typeface="Times New Roman"/>
            </a:endParaRPr>
          </a:p>
          <a:p>
            <a:endParaRPr lang="en-GB" sz="2200" dirty="0">
              <a:latin typeface="Century Gothic"/>
              <a:cs typeface="Times New Roman"/>
            </a:endParaRPr>
          </a:p>
          <a:p>
            <a:endParaRPr lang="en-GB" sz="2400" dirty="0">
              <a:effectLst/>
              <a:latin typeface="Century Gothic"/>
              <a:ea typeface="Times New Roman" panose="02020603050405020304" pitchFamily="18" charset="0"/>
            </a:endParaRPr>
          </a:p>
          <a:p>
            <a:endParaRPr lang="en-GB" sz="1900" dirty="0">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treet sign with a pink and blue sky&#10;&#10;AI-generated content may be incorrect.">
            <a:extLst>
              <a:ext uri="{FF2B5EF4-FFF2-40B4-BE49-F238E27FC236}">
                <a16:creationId xmlns:a16="http://schemas.microsoft.com/office/drawing/2014/main" id="{4B00612D-A1C4-3C30-AED6-E4F3EBDD871A}"/>
              </a:ext>
            </a:extLst>
          </p:cNvPr>
          <p:cNvPicPr>
            <a:picLocks noChangeAspect="1"/>
          </p:cNvPicPr>
          <p:nvPr/>
        </p:nvPicPr>
        <p:blipFill>
          <a:blip r:embed="rId3"/>
          <a:srcRect t="37591" r="-531" b="-951"/>
          <a:stretch>
            <a:fillRect/>
          </a:stretch>
        </p:blipFill>
        <p:spPr>
          <a:xfrm>
            <a:off x="7074387" y="1751196"/>
            <a:ext cx="4741241" cy="4344905"/>
          </a:xfrm>
          <a:prstGeom prst="rect">
            <a:avLst/>
          </a:prstGeom>
        </p:spPr>
      </p:pic>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1107996"/>
          </a:xfrm>
        </p:spPr>
        <p:txBody>
          <a:bodyPr vert="horz" wrap="square" lIns="91440" tIns="45720" rIns="91440" bIns="45720" rtlCol="0" anchor="t">
            <a:spAutoFit/>
          </a:bodyPr>
          <a:lstStyle/>
          <a:p>
            <a:pPr marL="0" indent="0">
              <a:buNone/>
            </a:pPr>
            <a:endParaRPr lang="en-GB" sz="2800" dirty="0">
              <a:solidFill>
                <a:schemeClr val="tx1"/>
              </a:solidFill>
              <a:latin typeface="Century Gothic" panose="020B0502020202020204" pitchFamily="34" charset="0"/>
            </a:endParaRPr>
          </a:p>
          <a:p>
            <a:pPr algn="just">
              <a:buNone/>
            </a:pPr>
            <a:endParaRPr lang="en-US" sz="2800" dirty="0">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9444478" y="6102880"/>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dirty="0">
                  <a:solidFill>
                    <a:srgbClr val="C51B8A"/>
                  </a:solidFill>
                  <a:latin typeface="Century Gothic"/>
                  <a:cs typeface="Arial"/>
                </a:rPr>
                <a:t>Respond</a:t>
              </a:r>
              <a:endParaRPr lang="en-GB" sz="2800" b="1" dirty="0">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055375"/>
            <a:ext cx="11432924" cy="5262979"/>
          </a:xfrm>
          <a:prstGeom prst="rect">
            <a:avLst/>
          </a:prstGeom>
        </p:spPr>
        <p:txBody>
          <a:bodyPr wrap="square">
            <a:spAutoFit/>
          </a:bodyPr>
          <a:lstStyle/>
          <a:p>
            <a:endParaRPr lang="en-US"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r>
              <a:rPr lang="en-GB" sz="2800" dirty="0">
                <a:latin typeface="Century Gothic" panose="020B0502020202020204" pitchFamily="34" charset="0"/>
              </a:rPr>
              <a:t> </a:t>
            </a: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GB" sz="2800" dirty="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384882" y="1752367"/>
            <a:ext cx="6553137" cy="4524315"/>
          </a:xfrm>
          <a:prstGeom prst="rect">
            <a:avLst/>
          </a:prstGeom>
          <a:noFill/>
        </p:spPr>
        <p:txBody>
          <a:bodyPr wrap="square" lIns="91440" tIns="45720" rIns="91440" bIns="45720" rtlCol="0" anchor="t">
            <a:spAutoFit/>
          </a:bodyPr>
          <a:lstStyle/>
          <a:p>
            <a:r>
              <a:rPr lang="en-GB" sz="2400" dirty="0">
                <a:latin typeface="Century Gothic"/>
                <a:cs typeface="Times New Roman"/>
              </a:rPr>
              <a:t>This story is part of Jesus’ farewell conversation to the disciples before he dies on the cross.</a:t>
            </a:r>
            <a:endParaRPr lang="en-US" dirty="0">
              <a:latin typeface="Century Gothic"/>
            </a:endParaRPr>
          </a:p>
          <a:p>
            <a:endParaRPr lang="en-GB" sz="2400" dirty="0">
              <a:latin typeface="Century Gothic"/>
              <a:cs typeface="Times New Roman"/>
            </a:endParaRPr>
          </a:p>
          <a:p>
            <a:r>
              <a:rPr lang="en-GB" sz="2400" dirty="0">
                <a:latin typeface="Century Gothic"/>
                <a:cs typeface="Times New Roman"/>
              </a:rPr>
              <a:t>Jesus says to the disciples that after he has gone, the Holy Spirit will guide them. The Holy Spirit will be their teacher and will speak to them just as Jesus did when he was alive and with them. The Holy Spirit will show the disciples what they must do and what they must say in Jesus’ name.</a:t>
            </a:r>
            <a:endParaRPr lang="en-GB" dirty="0">
              <a:latin typeface="Century Gothic"/>
            </a:endParaRPr>
          </a:p>
          <a:p>
            <a:endParaRPr lang="en-GB" sz="2400" dirty="0">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383358" y="1060091"/>
            <a:ext cx="1178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Century Gothic"/>
              </a:rPr>
              <a:t>What do you remember from the Gospel reading? </a:t>
            </a:r>
            <a:endParaRPr lang="en-US" dirty="0"/>
          </a:p>
        </p:txBody>
      </p:sp>
    </p:spTree>
    <p:extLst>
      <p:ext uri="{BB962C8B-B14F-4D97-AF65-F5344CB8AC3E}">
        <p14:creationId xmlns:p14="http://schemas.microsoft.com/office/powerpoint/2010/main" val="434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562922-A73F-572E-052F-F3FCBAA911B6}"/>
              </a:ext>
            </a:extLst>
          </p:cNvPr>
          <p:cNvSpPr txBox="1"/>
          <p:nvPr/>
        </p:nvSpPr>
        <p:spPr>
          <a:xfrm>
            <a:off x="5902863" y="1222106"/>
            <a:ext cx="6291446"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cs typeface="Times New Roman"/>
              </a:rPr>
              <a:t>Who teaches you and guides you? Teachers, parents, friends and family all teach us and guide us. And the Holy Spirit is there to guide us too.</a:t>
            </a:r>
            <a:endParaRPr lang="en-US" dirty="0">
              <a:latin typeface="Century Gothic"/>
            </a:endParaRPr>
          </a:p>
          <a:p>
            <a:endParaRPr lang="en-GB" sz="2400" dirty="0">
              <a:latin typeface="Century Gothic"/>
              <a:cs typeface="Times New Roman"/>
            </a:endParaRPr>
          </a:p>
          <a:p>
            <a:r>
              <a:rPr lang="en-GB" sz="2400" dirty="0">
                <a:latin typeface="Century Gothic"/>
                <a:cs typeface="Times New Roman"/>
              </a:rPr>
              <a:t>There is only one God. But God is made up of three persons: the Father, the Son and the Holy Spirit. This is what we call the Trinity. Trinity means three.</a:t>
            </a:r>
            <a:endParaRPr lang="en-GB" dirty="0">
              <a:latin typeface="Century Gothic"/>
            </a:endParaRPr>
          </a:p>
          <a:p>
            <a:endParaRPr lang="en-GB" sz="2400" dirty="0">
              <a:latin typeface="Century Gothic"/>
              <a:cs typeface="Times New Roman"/>
            </a:endParaRPr>
          </a:p>
          <a:p>
            <a:r>
              <a:rPr lang="en-GB" sz="2400" dirty="0">
                <a:latin typeface="Century Gothic"/>
                <a:cs typeface="Times New Roman"/>
              </a:rPr>
              <a:t>Can you think of a way that we are reminded of the Trinity every time we pray? (Through the Sign of the Cross.)</a:t>
            </a:r>
            <a:endParaRPr lang="en-GB" dirty="0">
              <a:latin typeface="Century Gothic"/>
            </a:endParaRPr>
          </a:p>
          <a:p>
            <a:endParaRPr lang="en-GB" sz="2400" dirty="0">
              <a:latin typeface="Century Gothic"/>
              <a:cs typeface="Times New Roman"/>
            </a:endParaRPr>
          </a:p>
        </p:txBody>
      </p:sp>
      <p:pic>
        <p:nvPicPr>
          <p:cNvPr id="5" name="Picture 4" descr="A table with a book and a teddy bear&#10;&#10;AI-generated content may be incorrect.">
            <a:extLst>
              <a:ext uri="{FF2B5EF4-FFF2-40B4-BE49-F238E27FC236}">
                <a16:creationId xmlns:a16="http://schemas.microsoft.com/office/drawing/2014/main" id="{22E15374-233F-F9C0-AA67-4945F55DC25B}"/>
              </a:ext>
            </a:extLst>
          </p:cNvPr>
          <p:cNvPicPr>
            <a:picLocks noChangeAspect="1"/>
          </p:cNvPicPr>
          <p:nvPr/>
        </p:nvPicPr>
        <p:blipFill>
          <a:blip r:embed="rId3"/>
          <a:srcRect l="16014" t="-67" r="10676" b="266"/>
          <a:stretch>
            <a:fillRect/>
          </a:stretch>
        </p:blipFill>
        <p:spPr>
          <a:xfrm>
            <a:off x="384228" y="1223720"/>
            <a:ext cx="5325829" cy="4833567"/>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869C3-CD0B-2AAD-3B22-6885E296DF3A}"/>
              </a:ext>
            </a:extLst>
          </p:cNvPr>
          <p:cNvSpPr txBox="1"/>
          <p:nvPr/>
        </p:nvSpPr>
        <p:spPr>
          <a:xfrm>
            <a:off x="12573000" y="863600"/>
            <a:ext cx="4622800" cy="5715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B164F200-3848-E2A1-85C8-E7D45D853C8D}"/>
              </a:ext>
            </a:extLst>
          </p:cNvPr>
          <p:cNvSpPr txBox="1"/>
          <p:nvPr/>
        </p:nvSpPr>
        <p:spPr>
          <a:xfrm>
            <a:off x="471518" y="1226950"/>
            <a:ext cx="747214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cs typeface="Times New Roman"/>
              </a:rPr>
              <a:t>This relationship of the Father, Son and Spirit is a relationship where all are together but each person is also different. </a:t>
            </a:r>
            <a:endParaRPr lang="en-US" dirty="0">
              <a:latin typeface="Century Gothic"/>
              <a:cs typeface="Times New Roman"/>
            </a:endParaRPr>
          </a:p>
          <a:p>
            <a:endParaRPr lang="en-GB" sz="2400" dirty="0">
              <a:latin typeface="Century Gothic"/>
              <a:cs typeface="Times New Roman"/>
            </a:endParaRPr>
          </a:p>
          <a:p>
            <a:r>
              <a:rPr lang="en-GB" sz="2400" dirty="0">
                <a:latin typeface="Century Gothic"/>
                <a:cs typeface="Times New Roman"/>
              </a:rPr>
              <a:t>The Father created the world and everything in it and sent his only Son Jesus to live among us here on earth. </a:t>
            </a:r>
            <a:endParaRPr lang="en-US" dirty="0">
              <a:latin typeface="Century Gothic"/>
              <a:cs typeface="Times New Roman"/>
            </a:endParaRPr>
          </a:p>
          <a:p>
            <a:endParaRPr lang="en-GB" sz="2400" dirty="0">
              <a:latin typeface="Century Gothic"/>
              <a:cs typeface="Times New Roman"/>
            </a:endParaRPr>
          </a:p>
          <a:p>
            <a:r>
              <a:rPr lang="en-GB" sz="2400" dirty="0">
                <a:latin typeface="Century Gothic"/>
                <a:cs typeface="Times New Roman"/>
              </a:rPr>
              <a:t>Jesus came to help us to know the Father, to teach us how to live and to forgive our sins. </a:t>
            </a:r>
            <a:endParaRPr lang="en-US">
              <a:latin typeface="Century Gothic"/>
              <a:cs typeface="Times New Roman"/>
            </a:endParaRPr>
          </a:p>
          <a:p>
            <a:endParaRPr lang="en-GB" sz="2400" dirty="0">
              <a:latin typeface="Century Gothic"/>
              <a:cs typeface="Times New Roman"/>
            </a:endParaRPr>
          </a:p>
          <a:p>
            <a:r>
              <a:rPr lang="en-GB" sz="2400" dirty="0">
                <a:latin typeface="Century Gothic"/>
                <a:cs typeface="Times New Roman"/>
              </a:rPr>
              <a:t>When he returned to heaven, he sent the Holy Spirit to give us courage, to guide us in the right path and to bring us faith, hope, joy and peace.</a:t>
            </a:r>
            <a:endParaRPr lang="en-US">
              <a:latin typeface="Century Gothic"/>
            </a:endParaRPr>
          </a:p>
          <a:p>
            <a:endParaRPr lang="en-GB" sz="2400" dirty="0">
              <a:latin typeface="Century Gothic"/>
              <a:cs typeface="Times New Roman"/>
            </a:endParaRPr>
          </a:p>
        </p:txBody>
      </p:sp>
      <p:pic>
        <p:nvPicPr>
          <p:cNvPr id="3" name="Picture 2" descr="A painted cross with a person on it&#10;&#10;AI-generated content may be incorrect.">
            <a:extLst>
              <a:ext uri="{FF2B5EF4-FFF2-40B4-BE49-F238E27FC236}">
                <a16:creationId xmlns:a16="http://schemas.microsoft.com/office/drawing/2014/main" id="{6D4FF2E1-58E5-A20C-CFFB-732D9FDAD4B6}"/>
              </a:ext>
            </a:extLst>
          </p:cNvPr>
          <p:cNvPicPr>
            <a:picLocks noChangeAspect="1"/>
          </p:cNvPicPr>
          <p:nvPr/>
        </p:nvPicPr>
        <p:blipFill>
          <a:blip r:embed="rId3"/>
          <a:srcRect l="7255" r="5886" b="303"/>
          <a:stretch>
            <a:fillRect/>
          </a:stretch>
        </p:blipFill>
        <p:spPr>
          <a:xfrm>
            <a:off x="8597590" y="1606801"/>
            <a:ext cx="2649586" cy="4565899"/>
          </a:xfrm>
          <a:prstGeom prst="rect">
            <a:avLst/>
          </a:prstGeom>
        </p:spPr>
      </p:pic>
    </p:spTree>
    <p:extLst>
      <p:ext uri="{BB962C8B-B14F-4D97-AF65-F5344CB8AC3E}">
        <p14:creationId xmlns:p14="http://schemas.microsoft.com/office/powerpoint/2010/main" val="227958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4F9584-9540-6EA5-93D5-2AFB20C13A70}"/>
              </a:ext>
            </a:extLst>
          </p:cNvPr>
          <p:cNvSpPr txBox="1"/>
          <p:nvPr/>
        </p:nvSpPr>
        <p:spPr>
          <a:xfrm>
            <a:off x="260245" y="1146142"/>
            <a:ext cx="4727252"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Times New Roman"/>
              </a:rPr>
              <a:t>This is a bit like our families – we might have parents, sisters and brothers, aunts and uncles, nieces and nephews, cousins and grandparents. </a:t>
            </a:r>
            <a:endParaRPr lang="en-US" dirty="0">
              <a:latin typeface="Century Gothic"/>
              <a:cs typeface="Times New Roman"/>
            </a:endParaRPr>
          </a:p>
          <a:p>
            <a:endParaRPr lang="en-US" sz="2400" dirty="0">
              <a:latin typeface="Century Gothic"/>
              <a:cs typeface="Times New Roman"/>
            </a:endParaRPr>
          </a:p>
          <a:p>
            <a:r>
              <a:rPr lang="en-US" sz="2400" dirty="0">
                <a:latin typeface="Century Gothic"/>
                <a:cs typeface="Times New Roman"/>
              </a:rPr>
              <a:t>Whatever the size of our family, we know there are different people in our family who have different relationships and jobs, but we are still only one family with them. We are all connected through our family bond.</a:t>
            </a:r>
            <a:endParaRPr lang="en-US">
              <a:latin typeface="Century Gothic"/>
            </a:endParaRPr>
          </a:p>
          <a:p>
            <a:endParaRPr lang="en-US" dirty="0">
              <a:latin typeface="Arial" panose="020B0604020202020204"/>
              <a:cs typeface="Arial"/>
            </a:endParaRPr>
          </a:p>
        </p:txBody>
      </p:sp>
      <p:pic>
        <p:nvPicPr>
          <p:cNvPr id="2" name="Picture 1" descr="A group of people sitting around a table looking at pictures&#10;&#10;AI-generated content may be incorrect.">
            <a:extLst>
              <a:ext uri="{FF2B5EF4-FFF2-40B4-BE49-F238E27FC236}">
                <a16:creationId xmlns:a16="http://schemas.microsoft.com/office/drawing/2014/main" id="{18B8FA96-246F-BD25-F613-DD1B5A888F24}"/>
              </a:ext>
            </a:extLst>
          </p:cNvPr>
          <p:cNvPicPr>
            <a:picLocks noChangeAspect="1"/>
          </p:cNvPicPr>
          <p:nvPr/>
        </p:nvPicPr>
        <p:blipFill>
          <a:blip r:embed="rId3"/>
          <a:stretch>
            <a:fillRect/>
          </a:stretch>
        </p:blipFill>
        <p:spPr>
          <a:xfrm>
            <a:off x="4994774" y="1378564"/>
            <a:ext cx="6800850" cy="4505325"/>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7258108" y="1344060"/>
            <a:ext cx="4750889" cy="4908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0000"/>
                </a:solidFill>
                <a:latin typeface="Century Gothic"/>
                <a:ea typeface="+mn-lt"/>
                <a:cs typeface="Times New Roman"/>
              </a:rPr>
              <a:t>Who do you live with? Do you live with lots of people or just a few? Do all your family live close by or are they spread far apart?</a:t>
            </a:r>
            <a:endParaRPr lang="en-US">
              <a:latin typeface="Century Gothic"/>
            </a:endParaRPr>
          </a:p>
          <a:p>
            <a:endParaRPr lang="en-US" sz="2400" dirty="0">
              <a:solidFill>
                <a:srgbClr val="000000"/>
              </a:solidFill>
              <a:latin typeface="Century Gothic"/>
              <a:ea typeface="+mn-lt"/>
              <a:cs typeface="Times New Roman"/>
            </a:endParaRPr>
          </a:p>
          <a:p>
            <a:r>
              <a:rPr lang="en-US" sz="2400" dirty="0">
                <a:solidFill>
                  <a:srgbClr val="000000"/>
                </a:solidFill>
                <a:latin typeface="Century Gothic"/>
                <a:ea typeface="+mn-lt"/>
                <a:cs typeface="Times New Roman"/>
              </a:rPr>
              <a:t>We are also part of one big global family that includes everyone in the world. We are all God’s children. We are all special, and even though we are all different, we are all equally important.</a:t>
            </a:r>
            <a:endParaRPr lang="en-US" dirty="0">
              <a:solidFill>
                <a:srgbClr val="000000"/>
              </a:solidFill>
              <a:latin typeface="Century Gothic"/>
              <a:ea typeface="+mn-lt"/>
              <a:cs typeface="Times New Roman"/>
            </a:endParaRPr>
          </a:p>
        </p:txBody>
      </p:sp>
      <p:pic>
        <p:nvPicPr>
          <p:cNvPr id="5" name="Picture 4" descr="A group of children holding posters&#10;&#10;AI-generated content may be incorrect.">
            <a:extLst>
              <a:ext uri="{FF2B5EF4-FFF2-40B4-BE49-F238E27FC236}">
                <a16:creationId xmlns:a16="http://schemas.microsoft.com/office/drawing/2014/main" id="{649B9559-EE83-E6E8-E9EC-53913E023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003" y="1541655"/>
            <a:ext cx="6769250" cy="4512833"/>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3375C-808C-4759-2F7C-5AA206F0C89B}"/>
              </a:ext>
            </a:extLst>
          </p:cNvPr>
          <p:cNvSpPr txBox="1"/>
          <p:nvPr/>
        </p:nvSpPr>
        <p:spPr>
          <a:xfrm>
            <a:off x="6266720" y="1298314"/>
            <a:ext cx="5560518"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We are all called to care for one another and for the earth that we live in. But how we do this depends on who we are and our own gifts.</a:t>
            </a:r>
          </a:p>
          <a:p>
            <a:pPr algn="l"/>
            <a:endParaRPr lang="en-US" sz="2400" dirty="0">
              <a:latin typeface="Century Gothic"/>
              <a:cs typeface="Arial"/>
            </a:endParaRPr>
          </a:p>
          <a:p>
            <a:r>
              <a:rPr lang="en-US" sz="2400" dirty="0">
                <a:latin typeface="Century Gothic"/>
                <a:cs typeface="Arial"/>
              </a:rPr>
              <a:t>We believe that Jesus’ promise to the disciples – that the Holy Spirit would be with them and guide them – is still true for all of us today and for all people after us. The Holy Spirit can guide us to do what is right and to use our talents in the best way to help others.</a:t>
            </a:r>
            <a:endParaRPr lang="en-US" dirty="0"/>
          </a:p>
          <a:p>
            <a:endParaRPr lang="en-US" dirty="0">
              <a:cs typeface="Arial"/>
            </a:endParaRPr>
          </a:p>
        </p:txBody>
      </p:sp>
      <p:pic>
        <p:nvPicPr>
          <p:cNvPr id="2" name="Picture 1" descr="A hand holding a globe&#10;&#10;AI-generated content may be incorrect.">
            <a:extLst>
              <a:ext uri="{FF2B5EF4-FFF2-40B4-BE49-F238E27FC236}">
                <a16:creationId xmlns:a16="http://schemas.microsoft.com/office/drawing/2014/main" id="{1DCC58A4-7360-E918-2ED4-9DC167B84215}"/>
              </a:ext>
            </a:extLst>
          </p:cNvPr>
          <p:cNvPicPr>
            <a:picLocks noChangeAspect="1"/>
          </p:cNvPicPr>
          <p:nvPr/>
        </p:nvPicPr>
        <p:blipFill>
          <a:blip r:embed="rId3"/>
          <a:srcRect r="3853" b="-275"/>
          <a:stretch>
            <a:fillRect/>
          </a:stretch>
        </p:blipFill>
        <p:spPr>
          <a:xfrm>
            <a:off x="-766718" y="1294151"/>
            <a:ext cx="6948223" cy="4757045"/>
          </a:xfrm>
          <a:prstGeom prst="rect">
            <a:avLst/>
          </a:prstGeom>
        </p:spPr>
      </p:pic>
    </p:spTree>
    <p:extLst>
      <p:ext uri="{BB962C8B-B14F-4D97-AF65-F5344CB8AC3E}">
        <p14:creationId xmlns:p14="http://schemas.microsoft.com/office/powerpoint/2010/main" val="3226336725"/>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SZUU6KYVHK2A-2146017777-18739</_dlc_DocId>
    <_dlc_DocIdUrl xmlns="04672002-f21f-4240-adfb-f0b653fb6fb5">
      <Url>https://cafod365.sharepoint.com/sites/int/Education/_layouts/15/DocIdRedir.aspx?ID=SZUU6KYVHK2A-2146017777-18739</Url>
      <Description>SZUU6KYVHK2A-2146017777-18739</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FDDA5B9-3490-495B-84D2-C69657A09701}">
  <ds:schemaRefs>
    <ds:schemaRef ds:uri="http://schemas.microsoft.com/sharepoint/v3/contenttype/forms"/>
  </ds:schemaRefs>
</ds:datastoreItem>
</file>

<file path=customXml/itemProps2.xml><?xml version="1.0" encoding="utf-8"?>
<ds:datastoreItem xmlns:ds="http://schemas.openxmlformats.org/officeDocument/2006/customXml" ds:itemID="{AD0FDB06-B221-499B-BA77-123DF03D2BB2}">
  <ds:schemaRefs>
    <ds:schemaRef ds:uri="http://schemas.microsoft.com/office/2006/metadata/properties"/>
    <ds:schemaRef ds:uri="04672002-f21f-4240-adfb-f0b653fb6fb5"/>
    <ds:schemaRef ds:uri="236a9a4b-a03c-46ba-8ec6-624c184acbc6"/>
    <ds:schemaRef ds:uri="http://purl.org/dc/terms/"/>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453a0c7f-c966-4a5c-a0f8-de0f8150ea1e"/>
    <ds:schemaRef ds:uri="http://purl.org/dc/elements/1.1/"/>
    <ds:schemaRef ds:uri="bdf04112-6931-4610-9724-cd62e91446a3"/>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D3847099-E9AA-480C-AD33-EFE4B0D77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65CB3E2-8709-4147-8C75-634C1593348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9432</TotalTime>
  <Words>1788</Words>
  <Application>Microsoft Office PowerPoint</Application>
  <PresentationFormat>Widescreen</PresentationFormat>
  <Paragraphs>158</Paragraphs>
  <Slides>21</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Black</vt:lpstr>
      <vt:lpstr>Calibri</vt:lpstr>
      <vt:lpstr>Century Gothic</vt:lpstr>
      <vt:lpstr>Segoe UI</vt:lpstr>
      <vt:lpstr>Times New Roman</vt:lpstr>
      <vt:lpstr>Wingdings</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Victoria Ahmed</cp:lastModifiedBy>
  <cp:revision>3226</cp:revision>
  <dcterms:created xsi:type="dcterms:W3CDTF">2021-02-16T09:08:51Z</dcterms:created>
  <dcterms:modified xsi:type="dcterms:W3CDTF">2025-06-11T23:57:50Z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c4c80f5b-e4a8-43bc-bd9d-8c3520de8191</vt:lpwstr>
  </property>
  <property fmtid="{D5CDD505-2E9C-101B-9397-08002B2CF9AE}" pid="4" name="MediaServiceImageTags">
    <vt:lpwstr/>
  </property>
</Properties>
</file>