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88" r:id="rId6"/>
    <p:sldId id="273" r:id="rId7"/>
    <p:sldId id="275" r:id="rId8"/>
    <p:sldId id="269" r:id="rId9"/>
    <p:sldId id="358" r:id="rId10"/>
    <p:sldId id="356" r:id="rId11"/>
    <p:sldId id="359" r:id="rId12"/>
    <p:sldId id="339" r:id="rId13"/>
    <p:sldId id="360" r:id="rId14"/>
    <p:sldId id="357" r:id="rId15"/>
    <p:sldId id="263" r:id="rId16"/>
    <p:sldId id="262" r:id="rId17"/>
    <p:sldId id="261" r:id="rId18"/>
    <p:sldId id="260" r:id="rId19"/>
    <p:sldId id="300" r:id="rId20"/>
    <p:sldId id="361" r:id="rId21"/>
    <p:sldId id="258"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6C14D-50B3-4347-B83E-8324BB028AB2}" v="1" dt="2024-11-20T22:34:09.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79" autoAdjust="0"/>
    <p:restoredTop sz="84132" autoAdjust="0"/>
  </p:normalViewPr>
  <p:slideViewPr>
    <p:cSldViewPr snapToGrid="0">
      <p:cViewPr varScale="1">
        <p:scale>
          <a:sx n="69" d="100"/>
          <a:sy n="69"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D7F6C14D-50B3-4347-B83E-8324BB028AB2}"/>
    <pc:docChg chg="modSld">
      <pc:chgData name="Victoria Ahmed" userId="d7b2ef2b-6674-4efc-b11b-0c38a2fd5536" providerId="ADAL" clId="{D7F6C14D-50B3-4347-B83E-8324BB028AB2}" dt="2024-11-20T22:38:07.479" v="17" actId="1076"/>
      <pc:docMkLst>
        <pc:docMk/>
      </pc:docMkLst>
      <pc:sldChg chg="modSp mod">
        <pc:chgData name="Victoria Ahmed" userId="d7b2ef2b-6674-4efc-b11b-0c38a2fd5536" providerId="ADAL" clId="{D7F6C14D-50B3-4347-B83E-8324BB028AB2}" dt="2024-11-20T22:38:07.479" v="17" actId="1076"/>
        <pc:sldMkLst>
          <pc:docMk/>
          <pc:sldMk cId="1868636393" sldId="258"/>
        </pc:sldMkLst>
        <pc:picChg chg="mod">
          <ac:chgData name="Victoria Ahmed" userId="d7b2ef2b-6674-4efc-b11b-0c38a2fd5536" providerId="ADAL" clId="{D7F6C14D-50B3-4347-B83E-8324BB028AB2}" dt="2024-11-20T22:38:07.479" v="17" actId="1076"/>
          <ac:picMkLst>
            <pc:docMk/>
            <pc:sldMk cId="1868636393" sldId="258"/>
            <ac:picMk id="4" creationId="{51B0ACA5-72F5-45A5-BACF-3CC33795785A}"/>
          </ac:picMkLst>
        </pc:picChg>
      </pc:sldChg>
      <pc:sldChg chg="modAnim">
        <pc:chgData name="Victoria Ahmed" userId="d7b2ef2b-6674-4efc-b11b-0c38a2fd5536" providerId="ADAL" clId="{D7F6C14D-50B3-4347-B83E-8324BB028AB2}" dt="2024-11-20T22:34:09.958" v="0"/>
        <pc:sldMkLst>
          <pc:docMk/>
          <pc:sldMk cId="2445162972" sldId="356"/>
        </pc:sldMkLst>
      </pc:sldChg>
      <pc:sldChg chg="modSp mod">
        <pc:chgData name="Victoria Ahmed" userId="d7b2ef2b-6674-4efc-b11b-0c38a2fd5536" providerId="ADAL" clId="{D7F6C14D-50B3-4347-B83E-8324BB028AB2}" dt="2024-11-20T22:36:53.452" v="6" actId="207"/>
        <pc:sldMkLst>
          <pc:docMk/>
          <pc:sldMk cId="3738844363" sldId="361"/>
        </pc:sldMkLst>
        <pc:spChg chg="mod">
          <ac:chgData name="Victoria Ahmed" userId="d7b2ef2b-6674-4efc-b11b-0c38a2fd5536" providerId="ADAL" clId="{D7F6C14D-50B3-4347-B83E-8324BB028AB2}" dt="2024-11-20T22:36:53.452" v="6" actId="207"/>
          <ac:spMkLst>
            <pc:docMk/>
            <pc:sldMk cId="3738844363" sldId="361"/>
            <ac:spMk id="2" creationId="{3A7DACB5-2A6E-4911-8F4D-5AF5FB301EF8}"/>
          </ac:spMkLst>
        </pc:spChg>
        <pc:spChg chg="mod">
          <ac:chgData name="Victoria Ahmed" userId="d7b2ef2b-6674-4efc-b11b-0c38a2fd5536" providerId="ADAL" clId="{D7F6C14D-50B3-4347-B83E-8324BB028AB2}" dt="2024-11-20T22:36:33.050" v="5" actId="20577"/>
          <ac:spMkLst>
            <pc:docMk/>
            <pc:sldMk cId="3738844363" sldId="361"/>
            <ac:spMk id="6" creationId="{0E5EA93E-F5A5-4A30-B897-E2C63A1720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CAFOD</a:t>
            </a:r>
            <a:endParaRPr lang="en-US" dirty="0"/>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890989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credit: All Saints School, Sheffield</a:t>
            </a:r>
            <a:endParaRPr lang="en-US" dirty="0"/>
          </a:p>
          <a:p>
            <a:r>
              <a:rPr lang="en-GB" dirty="0"/>
              <a:t>Thom Flint</a:t>
            </a:r>
            <a:endParaRPr lang="en-US" dirty="0">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15</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Illustration: Emma Metcalfe</a:t>
            </a:r>
          </a:p>
          <a:p>
            <a:endParaRPr lang="en-US"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a:p>
          <a:p>
            <a:r>
              <a:rPr lang="en-GB" dirty="0"/>
              <a:t>Photo credit: Thom Flint</a:t>
            </a: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Daniel, DRC</a:t>
            </a:r>
          </a:p>
          <a:p>
            <a:pPr>
              <a:defRPr/>
            </a:pPr>
            <a:r>
              <a:rPr lang="en-GB" dirty="0"/>
              <a:t>Photo credit: Thom Flint</a:t>
            </a:r>
            <a:br>
              <a:rPr lang="en-GB" sz="1200" i="1" kern="1200" dirty="0">
                <a:effectLst/>
                <a:cs typeface="+mn-lt"/>
              </a:rPr>
            </a:br>
            <a:endParaRPr lang="en-GB" sz="1200" kern="120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Louis Hansel on </a:t>
            </a:r>
            <a:r>
              <a:rPr lang="en-US" dirty="0" err="1">
                <a:cs typeface="Calibri"/>
              </a:rPr>
              <a:t>Unsplash</a:t>
            </a:r>
            <a:endParaRPr lang="en-US">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77168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Stock image</a:t>
            </a:r>
            <a:br>
              <a:rPr lang="en-US" i="1" dirty="0">
                <a:cs typeface="+mn-lt"/>
              </a:rPr>
            </a:br>
            <a:br>
              <a:rPr lang="en-US" dirty="0">
                <a:cs typeface="+mn-lt"/>
              </a:rPr>
            </a:br>
            <a:endParaRPr lang="en-GB">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6</a:t>
            </a:fld>
            <a:endParaRPr lang="en-US"/>
          </a:p>
        </p:txBody>
      </p:sp>
    </p:spTree>
    <p:extLst>
      <p:ext uri="{BB962C8B-B14F-4D97-AF65-F5344CB8AC3E}">
        <p14:creationId xmlns:p14="http://schemas.microsoft.com/office/powerpoint/2010/main" val="260893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Dristy, Bangladesh</a:t>
            </a:r>
          </a:p>
          <a:p>
            <a:r>
              <a:rPr lang="en-US" dirty="0"/>
              <a:t>Amit Rudro</a:t>
            </a:r>
            <a:endParaRPr lang="en-US" dirty="0">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336745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Stock image</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303150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Photo credit: Hounslow parish event</a:t>
            </a:r>
            <a:endParaRPr lang="en-US" dirty="0"/>
          </a:p>
          <a:p>
            <a:r>
              <a:rPr lang="en-US" dirty="0">
                <a:cs typeface="Calibri"/>
              </a:rPr>
              <a:t>Ben White</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610396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education/primary-teaching-resources/cst-pack-for-children/putting-cst-into-practic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cafod.org.uk/education/primary-teaching-resources/advent-calendar-for-children" TargetMode="External"/><Relationship Id="rId7" Type="http://schemas.openxmlformats.org/officeDocument/2006/relationships/image" Target="../media/image26.jpg"/><Relationship Id="rId2" Type="http://schemas.openxmlformats.org/officeDocument/2006/relationships/hyperlink" Target="https://cafod.org.uk/education/primary-teaching-resources/primary-school-assemblies/advent-assembly-primary"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shop.cafod.org.uk/collections/frontpage/products/advent-prayer-card" TargetMode="External"/><Relationship Id="rId4" Type="http://schemas.openxmlformats.org/officeDocument/2006/relationships/hyperlink" Target="https://cafod.org.uk/education/school-fundraising/world-gifts-for-childr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77494" y="6087213"/>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a:ea typeface="Verdana"/>
                  <a:cs typeface="Arial"/>
                </a:rPr>
                <a:t>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1511192" y="2872511"/>
            <a:ext cx="5486634"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tx1"/>
                </a:solidFill>
                <a:latin typeface="Century Gothic" panose="020B0502020202020204" pitchFamily="34" charset="0"/>
              </a:rPr>
              <a:t>How can I listen to Jesus this week?</a:t>
            </a:r>
          </a:p>
        </p:txBody>
      </p:sp>
      <p:pic>
        <p:nvPicPr>
          <p:cNvPr id="2" name="Picture 1" descr="A painted cross with a person on it&#10;&#10;Description automatically generated">
            <a:extLst>
              <a:ext uri="{FF2B5EF4-FFF2-40B4-BE49-F238E27FC236}">
                <a16:creationId xmlns:a16="http://schemas.microsoft.com/office/drawing/2014/main" id="{53D8CD33-6ECA-7067-CFD5-8579FF246CF5}"/>
              </a:ext>
            </a:extLst>
          </p:cNvPr>
          <p:cNvPicPr>
            <a:picLocks noChangeAspect="1"/>
          </p:cNvPicPr>
          <p:nvPr/>
        </p:nvPicPr>
        <p:blipFill>
          <a:blip r:embed="rId5"/>
          <a:stretch>
            <a:fillRect/>
          </a:stretch>
        </p:blipFill>
        <p:spPr>
          <a:xfrm>
            <a:off x="7134331" y="1085641"/>
            <a:ext cx="3614056" cy="5421085"/>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EC103B-5119-5446-8D9D-219F50CC7979}"/>
              </a:ext>
            </a:extLst>
          </p:cNvPr>
          <p:cNvSpPr>
            <a:spLocks noGrp="1"/>
          </p:cNvSpPr>
          <p:nvPr>
            <p:ph idx="1"/>
          </p:nvPr>
        </p:nvSpPr>
        <p:spPr>
          <a:xfrm>
            <a:off x="6359387" y="1358023"/>
            <a:ext cx="5182190" cy="4770537"/>
          </a:xfrm>
        </p:spPr>
        <p:txBody>
          <a:bodyPr vert="horz" wrap="square" lIns="91440" tIns="45720" rIns="91440" bIns="45720" rtlCol="0" anchor="t">
            <a:spAutoFit/>
          </a:bodyPr>
          <a:lstStyle/>
          <a:p>
            <a:pPr>
              <a:buNone/>
            </a:pPr>
            <a:r>
              <a:rPr lang="en-GB" sz="2400" dirty="0">
                <a:solidFill>
                  <a:schemeClr val="tx1"/>
                </a:solidFill>
                <a:latin typeface="Century Gothic"/>
                <a:cs typeface="Times New Roman"/>
              </a:rPr>
              <a:t>   Sometimes it is easy to listen. Sometimes it is hard. We might not want to hear what the person is saying to us and so we do not listen properly.</a:t>
            </a:r>
            <a:endParaRPr lang="en-US" sz="2400">
              <a:solidFill>
                <a:schemeClr val="tx1"/>
              </a:solidFill>
              <a:latin typeface="Century Gothic"/>
            </a:endParaRPr>
          </a:p>
          <a:p>
            <a:pPr>
              <a:buNone/>
            </a:pPr>
            <a:r>
              <a:rPr lang="en-GB" sz="2400" dirty="0">
                <a:solidFill>
                  <a:schemeClr val="tx1"/>
                </a:solidFill>
                <a:latin typeface="Century Gothic"/>
                <a:cs typeface="Times New Roman"/>
              </a:rPr>
              <a:t>  This week, let’s try really hard to listen carefully to everyone. And most importantly, let’s try really hard to listen to Jesus, a very different kind of king, and to the truth that God loves us all.</a:t>
            </a:r>
            <a:endParaRPr lang="en-GB" sz="2400" dirty="0">
              <a:solidFill>
                <a:schemeClr val="tx1"/>
              </a:solidFill>
              <a:latin typeface="Century Gothic"/>
            </a:endParaRPr>
          </a:p>
          <a:p>
            <a:pPr marL="0" indent="0">
              <a:buNone/>
            </a:pPr>
            <a:endParaRPr lang="en-GB" dirty="0">
              <a:solidFill>
                <a:schemeClr val="tx1"/>
              </a:solidFill>
              <a:latin typeface="Century Gothic" panose="020B0502020202020204" pitchFamily="34" charset="0"/>
            </a:endParaRPr>
          </a:p>
        </p:txBody>
      </p:sp>
      <p:pic>
        <p:nvPicPr>
          <p:cNvPr id="4" name="Picture 3" descr="Person outdoors in snow, wearing gloves making heart shape with hands">
            <a:extLst>
              <a:ext uri="{FF2B5EF4-FFF2-40B4-BE49-F238E27FC236}">
                <a16:creationId xmlns:a16="http://schemas.microsoft.com/office/drawing/2014/main" id="{5B91E3E3-11B4-142C-EC35-B55EDEB7B19A}"/>
              </a:ext>
            </a:extLst>
          </p:cNvPr>
          <p:cNvPicPr>
            <a:picLocks noChangeAspect="1"/>
          </p:cNvPicPr>
          <p:nvPr/>
        </p:nvPicPr>
        <p:blipFill>
          <a:blip r:embed="rId3"/>
          <a:stretch>
            <a:fillRect/>
          </a:stretch>
        </p:blipFill>
        <p:spPr>
          <a:xfrm>
            <a:off x="790755" y="1847491"/>
            <a:ext cx="5564039" cy="3781246"/>
          </a:xfrm>
          <a:prstGeom prst="rect">
            <a:avLst/>
          </a:prstGeom>
        </p:spPr>
      </p:pic>
    </p:spTree>
    <p:extLst>
      <p:ext uri="{BB962C8B-B14F-4D97-AF65-F5344CB8AC3E}">
        <p14:creationId xmlns:p14="http://schemas.microsoft.com/office/powerpoint/2010/main" val="50483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1569660"/>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world leaders: that they may really listen to their people and follow Jesus’ example of love and help for all who are in need. Lord, in your mercy…</a:t>
            </a:r>
          </a:p>
        </p:txBody>
      </p:sp>
      <p:sp>
        <p:nvSpPr>
          <p:cNvPr id="7" name="TextBox 6">
            <a:extLst>
              <a:ext uri="{FF2B5EF4-FFF2-40B4-BE49-F238E27FC236}">
                <a16:creationId xmlns:a16="http://schemas.microsoft.com/office/drawing/2014/main" id="{C6688FBD-1FCD-499E-82E9-15AD17208363}"/>
              </a:ext>
            </a:extLst>
          </p:cNvPr>
          <p:cNvSpPr txBox="1"/>
          <p:nvPr/>
        </p:nvSpPr>
        <p:spPr>
          <a:xfrm>
            <a:off x="3985244" y="3429000"/>
            <a:ext cx="7658099" cy="3046988"/>
          </a:xfrm>
          <a:prstGeom prst="rect">
            <a:avLst/>
          </a:prstGeom>
          <a:noFill/>
        </p:spPr>
        <p:txBody>
          <a:bodyPr wrap="square" lIns="91440" tIns="45720" rIns="91440" bIns="45720" rtlCol="0" anchor="t">
            <a:spAutoFit/>
          </a:bodyPr>
          <a:lstStyle/>
          <a:p>
            <a:r>
              <a:rPr lang="en-US" sz="3200" dirty="0">
                <a:solidFill>
                  <a:schemeClr val="bg1"/>
                </a:solidFill>
                <a:latin typeface="Century Gothic"/>
              </a:rPr>
              <a:t>We pray for all people around the world, especially those who are poor: that everyone may have the chance to speak up about what is important to them and be listened to. </a:t>
            </a:r>
            <a:endParaRPr lang="en-US">
              <a:solidFill>
                <a:schemeClr val="bg1"/>
              </a:solidFill>
              <a:latin typeface="Century Gothic"/>
            </a:endParaRPr>
          </a:p>
          <a:p>
            <a:r>
              <a:rPr lang="en-US" sz="3200" dirty="0">
                <a:solidFill>
                  <a:schemeClr val="bg1"/>
                </a:solidFill>
                <a:latin typeface="Century Gothic"/>
              </a:rPr>
              <a:t>Lord, in your mercy… </a:t>
            </a:r>
            <a:endParaRPr lang="en-US">
              <a:solidFill>
                <a:schemeClr val="bg1"/>
              </a:solidFill>
              <a:latin typeface="Century Gothic"/>
            </a:endParaRP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117726"/>
            <a:ext cx="10718302" cy="2261966"/>
          </a:xfrm>
          <a:prstGeom prst="rect">
            <a:avLst/>
          </a:prstGeom>
          <a:noFill/>
        </p:spPr>
        <p:txBody>
          <a:bodyPr wrap="square" lIns="91440" tIns="45720" rIns="91440" bIns="45720" anchor="t">
            <a:spAutoFit/>
          </a:bodyPr>
          <a:lstStyle/>
          <a:p>
            <a:pPr>
              <a:lnSpc>
                <a:spcPct val="107000"/>
              </a:lnSpc>
              <a:spcAft>
                <a:spcPts val="800"/>
              </a:spcAft>
            </a:pPr>
            <a:r>
              <a:rPr lang="en-US" sz="3200" dirty="0">
                <a:solidFill>
                  <a:schemeClr val="bg1"/>
                </a:solidFill>
                <a:latin typeface="Century Gothic"/>
                <a:ea typeface="Calibri" panose="020F0502020204030204" pitchFamily="34" charset="0"/>
                <a:cs typeface="Times New Roman"/>
              </a:rPr>
              <a:t>We pray for our parish, family and friends: that we may listen to others and to Jesus and do all that we can to change our lives for the better. </a:t>
            </a:r>
            <a:endParaRPr lang="en-US">
              <a:solidFill>
                <a:schemeClr val="bg1"/>
              </a:solidFill>
              <a:latin typeface="Century Gothic"/>
              <a:cs typeface="Times New Roman"/>
            </a:endParaRPr>
          </a:p>
          <a:p>
            <a:pPr>
              <a:lnSpc>
                <a:spcPct val="107000"/>
              </a:lnSpc>
              <a:spcAft>
                <a:spcPts val="800"/>
              </a:spcAft>
            </a:pPr>
            <a:r>
              <a:rPr lang="en-US" sz="3200" dirty="0">
                <a:solidFill>
                  <a:schemeClr val="bg1"/>
                </a:solidFill>
                <a:latin typeface="Century Gothic"/>
                <a:ea typeface="Calibri" panose="020F0502020204030204" pitchFamily="34" charset="0"/>
                <a:cs typeface="Times New Roman"/>
              </a:rPr>
              <a:t>Lord, in your mercy… </a:t>
            </a:r>
            <a:endParaRPr lang="en-US">
              <a:solidFill>
                <a:schemeClr val="bg1"/>
              </a:solidFill>
              <a:latin typeface="Century Gothic"/>
              <a:cs typeface="Times New Roman"/>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873808" y="3642481"/>
            <a:ext cx="7705288" cy="2554545"/>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Christ our King, help us to be like you, to listen to your truth and to see that all people are important, no matter who they are or where they come from. Amen.</a:t>
            </a: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524143" y="5372949"/>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1140266" y="2417353"/>
            <a:ext cx="3149777" cy="1815882"/>
          </a:xfrm>
          <a:prstGeom prst="rect">
            <a:avLst/>
          </a:prstGeom>
          <a:noFill/>
        </p:spPr>
        <p:txBody>
          <a:bodyPr wrap="square" lIns="91440" tIns="45720" rIns="91440" bIns="45720" rtlCol="0" anchor="t">
            <a:spAutoFit/>
          </a:bodyPr>
          <a:lstStyle/>
          <a:p>
            <a:pPr marL="0" indent="0">
              <a:buNone/>
            </a:pPr>
            <a:r>
              <a:rPr lang="en-US" sz="2800" dirty="0">
                <a:solidFill>
                  <a:schemeClr val="tx1"/>
                </a:solidFill>
                <a:latin typeface="Century Gothic" panose="020B0502020202020204" pitchFamily="34" charset="0"/>
              </a:rPr>
              <a:t>How will you show that you are listening to Jesus this week? </a:t>
            </a:r>
          </a:p>
        </p:txBody>
      </p:sp>
      <p:pic>
        <p:nvPicPr>
          <p:cNvPr id="2" name="Picture 1" descr="A group of candles and a cross on a table&#10;&#10;Description automatically generated">
            <a:extLst>
              <a:ext uri="{FF2B5EF4-FFF2-40B4-BE49-F238E27FC236}">
                <a16:creationId xmlns:a16="http://schemas.microsoft.com/office/drawing/2014/main" id="{70B4E395-663B-0D6E-B39A-399D9BE2CBCD}"/>
              </a:ext>
            </a:extLst>
          </p:cNvPr>
          <p:cNvPicPr>
            <a:picLocks noChangeAspect="1"/>
          </p:cNvPicPr>
          <p:nvPr/>
        </p:nvPicPr>
        <p:blipFill>
          <a:blip r:embed="rId5"/>
          <a:stretch>
            <a:fillRect/>
          </a:stretch>
        </p:blipFill>
        <p:spPr>
          <a:xfrm>
            <a:off x="4701397" y="1296359"/>
            <a:ext cx="7203056" cy="4797245"/>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6" y="1038093"/>
            <a:ext cx="8358449" cy="5078313"/>
          </a:xfrm>
          <a:prstGeom prst="rect">
            <a:avLst/>
          </a:prstGeom>
          <a:noFill/>
        </p:spPr>
        <p:txBody>
          <a:bodyPr wrap="square" lIns="91440" tIns="45720" rIns="91440" bIns="45720" anchor="t">
            <a:spAutoFit/>
          </a:bodyPr>
          <a:lstStyle/>
          <a:p>
            <a:r>
              <a:rPr lang="en-GB" b="1" dirty="0">
                <a:latin typeface="Century Gothic"/>
              </a:rPr>
              <a:t>Activity suggestions</a:t>
            </a:r>
          </a:p>
          <a:p>
            <a:endParaRPr lang="en-GB" b="1" dirty="0">
              <a:latin typeface="Century Gothic" panose="020B0502020202020204" pitchFamily="34" charset="0"/>
            </a:endParaRPr>
          </a:p>
          <a:p>
            <a:r>
              <a:rPr lang="en-US" dirty="0">
                <a:latin typeface="Century Gothic"/>
              </a:rPr>
              <a:t>Encourage the children to </a:t>
            </a:r>
            <a:r>
              <a:rPr lang="en-US" err="1">
                <a:latin typeface="Century Gothic"/>
              </a:rPr>
              <a:t>colour</a:t>
            </a:r>
            <a:r>
              <a:rPr lang="en-US" dirty="0">
                <a:latin typeface="Century Gothic"/>
              </a:rPr>
              <a:t> in the accompanying illustration of some children listening to their teacher and to draw or write on the back how they will listen to Jesus and to others in the coming week.</a:t>
            </a:r>
          </a:p>
          <a:p>
            <a:endParaRPr lang="en-US" dirty="0">
              <a:latin typeface="Century Gothic" panose="020B0502020202020204" pitchFamily="34" charset="0"/>
            </a:endParaRPr>
          </a:p>
          <a:p>
            <a:r>
              <a:rPr lang="en-US" dirty="0">
                <a:latin typeface="Century Gothic"/>
              </a:rPr>
              <a:t>Invite the children to sit quietly for a few minutes. When the time is up ask them to share all the things that they heard during that time. Or you could play the children different sounds and ask them to identify them.</a:t>
            </a:r>
          </a:p>
          <a:p>
            <a:endParaRPr lang="en-US" dirty="0">
              <a:latin typeface="Century Gothic" panose="020B0502020202020204" pitchFamily="34" charset="0"/>
            </a:endParaRPr>
          </a:p>
          <a:p>
            <a:r>
              <a:rPr lang="en-US" dirty="0">
                <a:latin typeface="Century Gothic"/>
              </a:rPr>
              <a:t>Remind the children to share all that they have heard and thought about today with the people at home and to listen carefully to others all week. Remind them to try to listen to Jesus every day. </a:t>
            </a:r>
          </a:p>
          <a:p>
            <a:endParaRPr lang="en-US" dirty="0">
              <a:latin typeface="Century Gothic"/>
              <a:ea typeface="MS Mincho"/>
              <a:cs typeface="Arial"/>
            </a:endParaRPr>
          </a:p>
          <a:p>
            <a:r>
              <a:rPr lang="en-GB" dirty="0">
                <a:latin typeface="Century Gothic"/>
                <a:ea typeface="MS Mincho"/>
                <a:cs typeface="Arial"/>
              </a:rPr>
              <a:t>Encourage the children to think about how they can show kindness and generosity to their brothers and sisters around the world, and show that they are listening to what Jesus taught.</a:t>
            </a:r>
            <a:endParaRPr lang="en-US" dirty="0">
              <a:latin typeface="Century Gothic"/>
              <a:ea typeface="MS Mincho"/>
              <a:cs typeface="Arial"/>
            </a:endParaRPr>
          </a:p>
          <a:p>
            <a:r>
              <a:rPr lang="en-GB" dirty="0">
                <a:latin typeface="Century Gothic"/>
                <a:ea typeface="MS Mincho"/>
                <a:cs typeface="Arial"/>
              </a:rPr>
              <a:t> </a:t>
            </a:r>
            <a:r>
              <a:rPr lang="en-GB" dirty="0">
                <a:latin typeface="Century Gothic"/>
                <a:ea typeface="MS Mincho"/>
                <a:cs typeface="Arial"/>
                <a:hlinkClick r:id="rId3">
                  <a:extLst>
                    <a:ext uri="{A12FA001-AC4F-418D-AE19-62706E023703}">
                      <ahyp:hlinkClr xmlns:ahyp="http://schemas.microsoft.com/office/drawing/2018/hyperlinkcolor" val="tx"/>
                    </a:ext>
                  </a:extLst>
                </a:hlinkClick>
              </a:rPr>
              <a:t>Putting CST into practice (cafod.org.uk)</a:t>
            </a:r>
            <a:endParaRPr lang="en-US">
              <a:latin typeface="Century Gothic"/>
              <a:ea typeface="MS Mincho"/>
              <a:cs typeface="Arial"/>
            </a:endParaRPr>
          </a:p>
        </p:txBody>
      </p:sp>
      <p:pic>
        <p:nvPicPr>
          <p:cNvPr id="4" name="Picture 3">
            <a:extLst>
              <a:ext uri="{FF2B5EF4-FFF2-40B4-BE49-F238E27FC236}">
                <a16:creationId xmlns:a16="http://schemas.microsoft.com/office/drawing/2014/main" id="{DDB6ABDD-D58E-464D-AA91-948C68CCA5C0}"/>
              </a:ext>
            </a:extLst>
          </p:cNvPr>
          <p:cNvPicPr>
            <a:picLocks noChangeAspect="1"/>
          </p:cNvPicPr>
          <p:nvPr/>
        </p:nvPicPr>
        <p:blipFill>
          <a:blip r:embed="rId4"/>
          <a:stretch>
            <a:fillRect/>
          </a:stretch>
        </p:blipFill>
        <p:spPr>
          <a:xfrm>
            <a:off x="8791804" y="1395445"/>
            <a:ext cx="3400196" cy="2390907"/>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ACB5-2A6E-4911-8F4D-5AF5FB301EF8}"/>
              </a:ext>
            </a:extLst>
          </p:cNvPr>
          <p:cNvSpPr>
            <a:spLocks noGrp="1"/>
          </p:cNvSpPr>
          <p:nvPr>
            <p:ph type="title"/>
          </p:nvPr>
        </p:nvSpPr>
        <p:spPr>
          <a:xfrm>
            <a:off x="249954" y="1037272"/>
            <a:ext cx="10890000" cy="456279"/>
          </a:xfrm>
        </p:spPr>
        <p:txBody>
          <a:bodyPr/>
          <a:lstStyle/>
          <a:p>
            <a:r>
              <a:rPr lang="en-GB" dirty="0">
                <a:solidFill>
                  <a:schemeClr val="tx1"/>
                </a:solidFill>
                <a:latin typeface="Arial Black"/>
              </a:rPr>
              <a:t>Advent is coming!</a:t>
            </a:r>
          </a:p>
        </p:txBody>
      </p:sp>
      <p:sp>
        <p:nvSpPr>
          <p:cNvPr id="6" name="TextBox 5">
            <a:extLst>
              <a:ext uri="{FF2B5EF4-FFF2-40B4-BE49-F238E27FC236}">
                <a16:creationId xmlns:a16="http://schemas.microsoft.com/office/drawing/2014/main" id="{0E5EA93E-F5A5-4A30-B897-E2C63A172049}"/>
              </a:ext>
            </a:extLst>
          </p:cNvPr>
          <p:cNvSpPr txBox="1"/>
          <p:nvPr/>
        </p:nvSpPr>
        <p:spPr>
          <a:xfrm>
            <a:off x="310228" y="1727193"/>
            <a:ext cx="9128663" cy="923330"/>
          </a:xfrm>
          <a:prstGeom prst="rect">
            <a:avLst/>
          </a:prstGeom>
          <a:noFill/>
        </p:spPr>
        <p:txBody>
          <a:bodyPr wrap="square" lIns="91440" tIns="45720" rIns="91440" bIns="45720" rtlCol="0" anchor="t">
            <a:spAutoFit/>
          </a:bodyPr>
          <a:lstStyle/>
          <a:p>
            <a:r>
              <a:rPr lang="en-GB" dirty="0">
                <a:latin typeface="Century Gothic"/>
              </a:rPr>
              <a:t>Join our next national assembly! Come together with schools across England and Wales to mark the start of Advent.</a:t>
            </a:r>
          </a:p>
          <a:p>
            <a:r>
              <a:rPr lang="en-GB" u="sng" dirty="0">
                <a:latin typeface="Century Gothic"/>
                <a:ea typeface="+mn-lt"/>
                <a:cs typeface="+mn-lt"/>
                <a:hlinkClick r:id="rId2"/>
              </a:rPr>
              <a:t>Watch live on Thursday 28 November at 9.30am or at any time during Advent.</a:t>
            </a:r>
            <a:endParaRPr lang="en-GB" dirty="0">
              <a:latin typeface="Century Gothic"/>
              <a:ea typeface="+mn-lt"/>
              <a:cs typeface="+mn-lt"/>
            </a:endParaRPr>
          </a:p>
        </p:txBody>
      </p:sp>
      <p:sp>
        <p:nvSpPr>
          <p:cNvPr id="4" name="TextBox 3">
            <a:extLst>
              <a:ext uri="{FF2B5EF4-FFF2-40B4-BE49-F238E27FC236}">
                <a16:creationId xmlns:a16="http://schemas.microsoft.com/office/drawing/2014/main" id="{6320D794-97B6-A7C5-6258-6AF426CD3A89}"/>
              </a:ext>
            </a:extLst>
          </p:cNvPr>
          <p:cNvSpPr txBox="1"/>
          <p:nvPr/>
        </p:nvSpPr>
        <p:spPr>
          <a:xfrm>
            <a:off x="310228" y="2884165"/>
            <a:ext cx="862587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Arial"/>
              </a:rPr>
              <a:t>CAFOD's Advent calendar will help us prepare together to be the best people we can be to celebrate the birth of Jesus – reflections, activities, prayers and actions for each day of Advent. </a:t>
            </a:r>
            <a:r>
              <a:rPr lang="en-US" dirty="0">
                <a:latin typeface="Century Gothic"/>
                <a:cs typeface="Arial"/>
                <a:hlinkClick r:id="rId3"/>
              </a:rPr>
              <a:t>Download it here</a:t>
            </a:r>
            <a:endParaRPr lang="en-US" dirty="0">
              <a:latin typeface="Century Gothic"/>
              <a:cs typeface="Arial"/>
            </a:endParaRPr>
          </a:p>
          <a:p>
            <a:endParaRPr lang="en-US" dirty="0">
              <a:latin typeface="Century Gothic"/>
              <a:cs typeface="Arial"/>
            </a:endParaRPr>
          </a:p>
          <a:p>
            <a:r>
              <a:rPr lang="en-US" dirty="0">
                <a:latin typeface="Century Gothic"/>
                <a:cs typeface="Arial"/>
              </a:rPr>
              <a:t>This Advent, we are asking schools across England and Wales to consider fundraising for a £100 CAFOD Christmas stocking, full of life-changing gifts. Find out more about the stocking and a poster to support your fundraising.</a:t>
            </a:r>
            <a:r>
              <a:rPr lang="en-US" dirty="0">
                <a:solidFill>
                  <a:srgbClr val="FF0000"/>
                </a:solidFill>
                <a:latin typeface="Century Gothic"/>
                <a:cs typeface="Arial"/>
              </a:rPr>
              <a:t> </a:t>
            </a:r>
            <a:r>
              <a:rPr lang="en-US" dirty="0">
                <a:latin typeface="Century Gothic"/>
                <a:cs typeface="Arial"/>
                <a:hlinkClick r:id="rId4"/>
              </a:rPr>
              <a:t>Explore World Gifts</a:t>
            </a:r>
            <a:endParaRPr lang="en-US" dirty="0">
              <a:latin typeface="Century Gothic"/>
              <a:cs typeface="Arial"/>
            </a:endParaRPr>
          </a:p>
          <a:p>
            <a:endParaRPr lang="en-US" dirty="0">
              <a:latin typeface="Century Gothic"/>
              <a:cs typeface="Arial"/>
            </a:endParaRPr>
          </a:p>
          <a:p>
            <a:r>
              <a:rPr lang="en-US" dirty="0">
                <a:latin typeface="Century Gothic"/>
                <a:cs typeface="Arial"/>
              </a:rPr>
              <a:t>Why not use CAFOD Advent prayers cards as part of your Advent preparation? </a:t>
            </a:r>
            <a:r>
              <a:rPr lang="en-GB" dirty="0">
                <a:latin typeface="Century Gothic"/>
                <a:cs typeface="Arial"/>
                <a:hlinkClick r:id="rId5"/>
              </a:rPr>
              <a:t>Order them for free here</a:t>
            </a:r>
            <a:endParaRPr lang="en-GB" dirty="0">
              <a:latin typeface="Century Gothic"/>
              <a:cs typeface="Arial"/>
            </a:endParaRPr>
          </a:p>
        </p:txBody>
      </p:sp>
      <p:pic>
        <p:nvPicPr>
          <p:cNvPr id="7" name="Picture 6" descr="A group of candles with words on them&#10;&#10;Description automatically generated">
            <a:extLst>
              <a:ext uri="{FF2B5EF4-FFF2-40B4-BE49-F238E27FC236}">
                <a16:creationId xmlns:a16="http://schemas.microsoft.com/office/drawing/2014/main" id="{1F3E9424-F5D8-1765-DB6F-3275700E49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3210" y="1137425"/>
            <a:ext cx="2708836" cy="2708836"/>
          </a:xfrm>
          <a:prstGeom prst="rect">
            <a:avLst/>
          </a:prstGeom>
        </p:spPr>
      </p:pic>
      <p:pic>
        <p:nvPicPr>
          <p:cNvPr id="9" name="Picture 8" descr="A group of candles with text&#10;&#10;Description automatically generated">
            <a:extLst>
              <a:ext uri="{FF2B5EF4-FFF2-40B4-BE49-F238E27FC236}">
                <a16:creationId xmlns:a16="http://schemas.microsoft.com/office/drawing/2014/main" id="{1C172219-07F1-0439-43D9-5EF7D7C3B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7514" y="4207479"/>
            <a:ext cx="3225804" cy="1816008"/>
          </a:xfrm>
          <a:prstGeom prst="rect">
            <a:avLst/>
          </a:prstGeom>
        </p:spPr>
      </p:pic>
    </p:spTree>
    <p:extLst>
      <p:ext uri="{BB962C8B-B14F-4D97-AF65-F5344CB8AC3E}">
        <p14:creationId xmlns:p14="http://schemas.microsoft.com/office/powerpoint/2010/main" val="373884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B0ACA5-72F5-45A5-BACF-3CC33795785A}"/>
              </a:ext>
            </a:extLst>
          </p:cNvPr>
          <p:cNvPicPr>
            <a:picLocks noChangeAspect="1"/>
          </p:cNvPicPr>
          <p:nvPr/>
        </p:nvPicPr>
        <p:blipFill>
          <a:blip r:embed="rId3"/>
          <a:stretch>
            <a:fillRect/>
          </a:stretch>
        </p:blipFill>
        <p:spPr>
          <a:xfrm>
            <a:off x="2118732" y="988872"/>
            <a:ext cx="8199864" cy="5765878"/>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536702" y="1312785"/>
            <a:ext cx="5178392" cy="4401205"/>
          </a:xfrm>
          <a:prstGeom prst="rect">
            <a:avLst/>
          </a:prstGeom>
          <a:noFill/>
        </p:spPr>
        <p:txBody>
          <a:bodyPr wrap="square" lIns="91440" tIns="45720" rIns="91440" bIns="45720" rtlCol="0" anchor="t">
            <a:spAutoFit/>
          </a:bodyPr>
          <a:lstStyle/>
          <a:p>
            <a:r>
              <a:rPr lang="en-US" sz="4000" dirty="0">
                <a:latin typeface="Century Gothic"/>
                <a:ea typeface="+mn-lt"/>
                <a:cs typeface="+mn-lt"/>
              </a:rPr>
              <a:t>God of all, you sent your Son to show us how to live. Help us to listen to the truth and to follow Jesus’ example in our lives. </a:t>
            </a:r>
          </a:p>
          <a:p>
            <a:r>
              <a:rPr lang="en-US" sz="4000" dirty="0">
                <a:latin typeface="Century Gothic"/>
                <a:ea typeface="+mn-lt"/>
                <a:cs typeface="+mn-lt"/>
              </a:rPr>
              <a:t>Amen.</a:t>
            </a: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377696" y="1106349"/>
            <a:ext cx="11157800" cy="5582656"/>
          </a:xfrm>
        </p:spPr>
        <p:txBody>
          <a:bodyPr vert="horz" lIns="91440" tIns="45720" rIns="91440" bIns="45720" rtlCol="0" anchor="t">
            <a:noAutofit/>
          </a:bodyPr>
          <a:lstStyle/>
          <a:p>
            <a:pPr marL="0" indent="0">
              <a:buNone/>
            </a:pPr>
            <a:endParaRPr lang="en-US" sz="24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8441072" y="275001"/>
            <a:ext cx="4109544" cy="461665"/>
          </a:xfrm>
          <a:prstGeom prst="rect">
            <a:avLst/>
          </a:prstGeom>
          <a:noFill/>
        </p:spPr>
        <p:txBody>
          <a:bodyPr wrap="square" lIns="91440" tIns="45720" rIns="91440" bIns="45720" rtlCol="0" anchor="t">
            <a:spAutoFit/>
          </a:bodyPr>
          <a:lstStyle/>
          <a:p>
            <a:r>
              <a:rPr lang="en-US" sz="2400" b="1" i="1" dirty="0">
                <a:latin typeface="Century Gothic" panose="020B0502020202020204" pitchFamily="34" charset="0"/>
                <a:cs typeface="Segoe UI"/>
              </a:rPr>
              <a:t>John 18:33-37</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114048" y="5970548"/>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ea typeface="Times New Roman" panose="02020603050405020304" pitchFamily="18" charset="0"/>
                  <a:cs typeface="Arial"/>
                </a:rPr>
                <a:t>Word </a:t>
              </a:r>
              <a:endParaRPr lang="en-GB" sz="2800" b="1" dirty="0">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9" name="TextBox 8">
            <a:extLst>
              <a:ext uri="{FF2B5EF4-FFF2-40B4-BE49-F238E27FC236}">
                <a16:creationId xmlns:a16="http://schemas.microsoft.com/office/drawing/2014/main" id="{08C63BF5-DA15-450E-A230-53781DAF323D}"/>
              </a:ext>
            </a:extLst>
          </p:cNvPr>
          <p:cNvSpPr txBox="1"/>
          <p:nvPr/>
        </p:nvSpPr>
        <p:spPr>
          <a:xfrm>
            <a:off x="372875" y="1139371"/>
            <a:ext cx="11517233" cy="5262979"/>
          </a:xfrm>
          <a:prstGeom prst="rect">
            <a:avLst/>
          </a:prstGeom>
          <a:noFill/>
        </p:spPr>
        <p:txBody>
          <a:bodyPr wrap="square" lIns="91440" tIns="45720" rIns="91440" bIns="45720" anchor="t">
            <a:spAutoFit/>
          </a:bodyPr>
          <a:lstStyle/>
          <a:p>
            <a:pPr marL="0" indent="0">
              <a:buNone/>
            </a:pPr>
            <a:r>
              <a:rPr lang="en-US" sz="2400" dirty="0">
                <a:latin typeface="Century Gothic"/>
                <a:cs typeface="Arial"/>
              </a:rPr>
              <a:t>Pilate went back into the palace and called Jesus. “Are you the King of the Jews?” he asked him.</a:t>
            </a:r>
          </a:p>
          <a:p>
            <a:pPr marL="0" indent="0">
              <a:buNone/>
            </a:pPr>
            <a:r>
              <a:rPr lang="en-US" sz="2400" dirty="0">
                <a:latin typeface="Century Gothic"/>
                <a:cs typeface="Arial"/>
              </a:rPr>
              <a:t>Jesus answered, “Does this question come from you or have others told you about me?”</a:t>
            </a:r>
          </a:p>
          <a:p>
            <a:pPr marL="0" indent="0">
              <a:buNone/>
            </a:pPr>
            <a:r>
              <a:rPr lang="en-US" sz="2400" dirty="0">
                <a:latin typeface="Century Gothic"/>
                <a:cs typeface="Arial"/>
              </a:rPr>
              <a:t>Pilate replied, “Do you think I am a Jew? It was your own people and the chief priests who handed you over to me. What have you done?”</a:t>
            </a:r>
          </a:p>
          <a:p>
            <a:pPr marL="0" indent="0">
              <a:buNone/>
            </a:pPr>
            <a:r>
              <a:rPr lang="en-US" sz="2400" dirty="0">
                <a:latin typeface="Century Gothic"/>
                <a:cs typeface="Arial"/>
              </a:rPr>
              <a:t>Jesus said, “My kingdom does not belong to this world; if my kingdom belonged to this world, my followers would fight to keep me from being handed over to the Jewish authorities. No, my kingdom does not belong here!”</a:t>
            </a:r>
          </a:p>
          <a:p>
            <a:pPr marL="0" indent="0">
              <a:buNone/>
            </a:pPr>
            <a:r>
              <a:rPr lang="en-US" sz="2400" dirty="0">
                <a:latin typeface="Century Gothic"/>
                <a:cs typeface="Arial"/>
              </a:rPr>
              <a:t>So Pilate asked him, “Are you a king, then?”</a:t>
            </a:r>
          </a:p>
          <a:p>
            <a:pPr marL="0" indent="0">
              <a:buNone/>
            </a:pPr>
            <a:r>
              <a:rPr lang="en-US" sz="2400" dirty="0">
                <a:latin typeface="Century Gothic"/>
                <a:cs typeface="Arial"/>
              </a:rPr>
              <a:t>Jesus answered, “You say that I am a king. I was born and came into the world for this one purpose, to speak about the truth. Whoever belongs to the truth listens to me.”</a:t>
            </a: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640525" y="590419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err="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65161" y="1745488"/>
            <a:ext cx="5736154" cy="4524315"/>
          </a:xfrm>
          <a:prstGeom prst="rect">
            <a:avLst/>
          </a:prstGeom>
        </p:spPr>
        <p:txBody>
          <a:bodyPr wrap="square" lIns="91440" tIns="45720" rIns="91440" bIns="45720" anchor="t">
            <a:spAutoFit/>
          </a:bodyPr>
          <a:lstStyle/>
          <a:p>
            <a:r>
              <a:rPr lang="en-US" sz="2400" dirty="0">
                <a:latin typeface="Century Gothic"/>
              </a:rPr>
              <a:t>Pilate asks Jesus if he is king of the Jews. Jesus answers that his kingdom is not of this world. What do you think he means? </a:t>
            </a:r>
            <a:endParaRPr lang="en-GB" sz="2400" b="1" dirty="0">
              <a:latin typeface="Century Gothic"/>
              <a:cs typeface="Segoe UI"/>
            </a:endParaRPr>
          </a:p>
          <a:p>
            <a:endParaRPr lang="en-US" sz="2400" dirty="0">
              <a:latin typeface="Century Gothic"/>
            </a:endParaRPr>
          </a:p>
          <a:p>
            <a:r>
              <a:rPr lang="en-US" sz="2400" dirty="0">
                <a:latin typeface="Century Gothic"/>
              </a:rPr>
              <a:t>Jesus’ kingdom isn’t on earth. We can’t see it. Jesus doesn’t wear a crown or have lots of riches. He doesn’t live in a palace with lots of servants. Jesus was born in a stable and mostly lived a normal life in a carpenter’s family. </a:t>
            </a:r>
            <a:endParaRPr lang="en-US" dirty="0">
              <a:latin typeface="Century Gothic"/>
            </a:endParaRPr>
          </a:p>
        </p:txBody>
      </p:sp>
      <p:pic>
        <p:nvPicPr>
          <p:cNvPr id="2" name="Picture 1" descr="A person using a sander to sand a piece of wood&#10;&#10;Description automatically generated">
            <a:extLst>
              <a:ext uri="{FF2B5EF4-FFF2-40B4-BE49-F238E27FC236}">
                <a16:creationId xmlns:a16="http://schemas.microsoft.com/office/drawing/2014/main" id="{EE7F1746-AC25-4DB9-5B6B-154C4B23F39F}"/>
              </a:ext>
            </a:extLst>
          </p:cNvPr>
          <p:cNvPicPr>
            <a:picLocks noChangeAspect="1"/>
          </p:cNvPicPr>
          <p:nvPr/>
        </p:nvPicPr>
        <p:blipFill>
          <a:blip r:embed="rId5"/>
          <a:srcRect l="10377" t="159" b="7710"/>
          <a:stretch/>
        </p:blipFill>
        <p:spPr>
          <a:xfrm>
            <a:off x="6099851" y="1751064"/>
            <a:ext cx="5712419" cy="3932874"/>
          </a:xfrm>
          <a:prstGeom prst="rect">
            <a:avLst/>
          </a:prstGeom>
        </p:spPr>
      </p:pic>
      <p:sp>
        <p:nvSpPr>
          <p:cNvPr id="8" name="TextBox 7">
            <a:extLst>
              <a:ext uri="{FF2B5EF4-FFF2-40B4-BE49-F238E27FC236}">
                <a16:creationId xmlns:a16="http://schemas.microsoft.com/office/drawing/2014/main" id="{B89D3746-2133-3BB5-BD16-953A62D38A92}"/>
              </a:ext>
            </a:extLst>
          </p:cNvPr>
          <p:cNvSpPr txBox="1"/>
          <p:nvPr/>
        </p:nvSpPr>
        <p:spPr>
          <a:xfrm>
            <a:off x="359857" y="1008529"/>
            <a:ext cx="90767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Century Gothic"/>
              </a:rPr>
              <a:t>What do you remember from the Gospel reading? </a:t>
            </a:r>
            <a:endParaRPr lang="en-US" dirty="0"/>
          </a:p>
        </p:txBody>
      </p:sp>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CE0C0C-BFBD-28D2-294A-350449613104}"/>
              </a:ext>
            </a:extLst>
          </p:cNvPr>
          <p:cNvSpPr txBox="1"/>
          <p:nvPr/>
        </p:nvSpPr>
        <p:spPr>
          <a:xfrm>
            <a:off x="6778466" y="1212070"/>
            <a:ext cx="507032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We cannot see his kingdom and he doesn’t behave like a normal king. And yet, Jesus is a very special king, because he is the Son of God. </a:t>
            </a:r>
          </a:p>
          <a:p>
            <a:endParaRPr lang="en-US" sz="2400" dirty="0">
              <a:latin typeface="Century Gothic"/>
            </a:endParaRPr>
          </a:p>
          <a:p>
            <a:r>
              <a:rPr lang="en-US" sz="2400" dirty="0">
                <a:latin typeface="Century Gothic"/>
              </a:rPr>
              <a:t>Jesus shows us that you do not have to be rich or powerful to be important. He shows us that what is more important is how you treat others. </a:t>
            </a:r>
          </a:p>
        </p:txBody>
      </p:sp>
      <p:pic>
        <p:nvPicPr>
          <p:cNvPr id="2" name="Picture 1" descr="A person&amp;#39;s hands on the beach&#10;&#10;Description automatically generated">
            <a:extLst>
              <a:ext uri="{FF2B5EF4-FFF2-40B4-BE49-F238E27FC236}">
                <a16:creationId xmlns:a16="http://schemas.microsoft.com/office/drawing/2014/main" id="{5A4C480D-13BA-DEEA-1265-622AB3DD44C7}"/>
              </a:ext>
            </a:extLst>
          </p:cNvPr>
          <p:cNvPicPr>
            <a:picLocks noChangeAspect="1"/>
          </p:cNvPicPr>
          <p:nvPr/>
        </p:nvPicPr>
        <p:blipFill>
          <a:blip r:embed="rId3"/>
          <a:stretch>
            <a:fillRect/>
          </a:stretch>
        </p:blipFill>
        <p:spPr>
          <a:xfrm>
            <a:off x="512450" y="1209838"/>
            <a:ext cx="6096000" cy="4064511"/>
          </a:xfrm>
          <a:prstGeom prst="rect">
            <a:avLst/>
          </a:prstGeom>
        </p:spPr>
      </p:pic>
      <p:sp>
        <p:nvSpPr>
          <p:cNvPr id="5" name="TextBox 4">
            <a:extLst>
              <a:ext uri="{FF2B5EF4-FFF2-40B4-BE49-F238E27FC236}">
                <a16:creationId xmlns:a16="http://schemas.microsoft.com/office/drawing/2014/main" id="{8A143C3F-259F-A3DB-8122-844CF2995597}"/>
              </a:ext>
            </a:extLst>
          </p:cNvPr>
          <p:cNvSpPr txBox="1"/>
          <p:nvPr/>
        </p:nvSpPr>
        <p:spPr>
          <a:xfrm>
            <a:off x="509731" y="5507679"/>
            <a:ext cx="1133659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What we do and say is much more important than whether we are rich or poor, or where we come from. </a:t>
            </a:r>
            <a:endParaRPr lang="en-US" dirty="0"/>
          </a:p>
          <a:p>
            <a:pPr algn="l"/>
            <a:endParaRPr lang="en-US" dirty="0">
              <a:cs typeface="Arial"/>
            </a:endParaRPr>
          </a:p>
        </p:txBody>
      </p:sp>
    </p:spTree>
    <p:extLst>
      <p:ext uri="{BB962C8B-B14F-4D97-AF65-F5344CB8AC3E}">
        <p14:creationId xmlns:p14="http://schemas.microsoft.com/office/powerpoint/2010/main" val="4614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FE98A7-E82F-4C03-B7F9-20C87BA1862A}"/>
              </a:ext>
            </a:extLst>
          </p:cNvPr>
          <p:cNvSpPr txBox="1"/>
          <p:nvPr/>
        </p:nvSpPr>
        <p:spPr>
          <a:xfrm>
            <a:off x="206086" y="1189769"/>
            <a:ext cx="5169078" cy="4154984"/>
          </a:xfrm>
          <a:prstGeom prst="rect">
            <a:avLst/>
          </a:prstGeom>
          <a:noFill/>
        </p:spPr>
        <p:txBody>
          <a:bodyPr wrap="square" lIns="91440" tIns="45720" rIns="91440" bIns="45720" anchor="t">
            <a:spAutoFit/>
          </a:bodyPr>
          <a:lstStyle/>
          <a:p>
            <a:r>
              <a:rPr lang="en-US" sz="2400" dirty="0">
                <a:latin typeface="Century Gothic"/>
              </a:rPr>
              <a:t>Jesus shows us how to welcome strangers and to be kind to people that others don’t like. He shows us how to stand up for what is right and to love one another.</a:t>
            </a:r>
          </a:p>
          <a:p>
            <a:endParaRPr lang="en-US" sz="2400" dirty="0">
              <a:latin typeface="Century Gothic" panose="020B0502020202020204" pitchFamily="34" charset="0"/>
            </a:endParaRPr>
          </a:p>
          <a:p>
            <a:r>
              <a:rPr lang="en-US" sz="2400" dirty="0">
                <a:latin typeface="Century Gothic"/>
              </a:rPr>
              <a:t>Pilate is confused. He couldn’t understand what Jesus was saying. So he asks Jesus again if he is a king. </a:t>
            </a:r>
          </a:p>
        </p:txBody>
      </p:sp>
      <p:pic>
        <p:nvPicPr>
          <p:cNvPr id="4" name="Picture 3" descr="Person holding Earth">
            <a:extLst>
              <a:ext uri="{FF2B5EF4-FFF2-40B4-BE49-F238E27FC236}">
                <a16:creationId xmlns:a16="http://schemas.microsoft.com/office/drawing/2014/main" id="{D3E4FC73-010A-C496-F9D6-327E84B0B2DA}"/>
              </a:ext>
            </a:extLst>
          </p:cNvPr>
          <p:cNvPicPr>
            <a:picLocks noChangeAspect="1"/>
          </p:cNvPicPr>
          <p:nvPr/>
        </p:nvPicPr>
        <p:blipFill>
          <a:blip r:embed="rId3"/>
          <a:stretch>
            <a:fillRect/>
          </a:stretch>
        </p:blipFill>
        <p:spPr>
          <a:xfrm>
            <a:off x="5377647" y="1188650"/>
            <a:ext cx="7033608" cy="3917929"/>
          </a:xfrm>
          <a:prstGeom prst="rect">
            <a:avLst/>
          </a:prstGeom>
        </p:spPr>
      </p:pic>
      <p:sp>
        <p:nvSpPr>
          <p:cNvPr id="6" name="TextBox 5">
            <a:extLst>
              <a:ext uri="{FF2B5EF4-FFF2-40B4-BE49-F238E27FC236}">
                <a16:creationId xmlns:a16="http://schemas.microsoft.com/office/drawing/2014/main" id="{79B916C6-887D-3322-0F5F-888DE66A78C4}"/>
              </a:ext>
            </a:extLst>
          </p:cNvPr>
          <p:cNvSpPr txBox="1"/>
          <p:nvPr/>
        </p:nvSpPr>
        <p:spPr>
          <a:xfrm>
            <a:off x="239357" y="5540790"/>
            <a:ext cx="103016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Jesus replies that he was born to come into the world and share the truth with all people.</a:t>
            </a:r>
            <a:endParaRPr lang="en-US" dirty="0"/>
          </a:p>
        </p:txBody>
      </p:sp>
    </p:spTree>
    <p:extLst>
      <p:ext uri="{BB962C8B-B14F-4D97-AF65-F5344CB8AC3E}">
        <p14:creationId xmlns:p14="http://schemas.microsoft.com/office/powerpoint/2010/main" val="2445162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7B37A-1CB8-F7E1-6191-FF66056D383B}"/>
              </a:ext>
            </a:extLst>
          </p:cNvPr>
          <p:cNvSpPr>
            <a:spLocks noGrp="1"/>
          </p:cNvSpPr>
          <p:nvPr>
            <p:ph idx="1"/>
          </p:nvPr>
        </p:nvSpPr>
        <p:spPr>
          <a:xfrm>
            <a:off x="6273125" y="1171744"/>
            <a:ext cx="5728529" cy="4893647"/>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000000"/>
                </a:solidFill>
                <a:latin typeface="Century Gothic"/>
              </a:rPr>
              <a:t>What do you think the truth that Jesus came to share is?</a:t>
            </a:r>
            <a:endParaRPr lang="en-US"/>
          </a:p>
          <a:p>
            <a:pPr marL="0" indent="0">
              <a:spcBef>
                <a:spcPts val="0"/>
              </a:spcBef>
              <a:spcAft>
                <a:spcPts val="0"/>
              </a:spcAft>
              <a:buNone/>
            </a:pPr>
            <a:endParaRPr lang="en-US" sz="2400" dirty="0">
              <a:solidFill>
                <a:srgbClr val="000000"/>
              </a:solidFill>
              <a:latin typeface="Century Gothic"/>
            </a:endParaRPr>
          </a:p>
          <a:p>
            <a:pPr marL="0" indent="0">
              <a:spcBef>
                <a:spcPts val="0"/>
              </a:spcBef>
              <a:spcAft>
                <a:spcPts val="0"/>
              </a:spcAft>
              <a:buNone/>
            </a:pPr>
            <a:r>
              <a:rPr lang="en-US" sz="2400" dirty="0">
                <a:solidFill>
                  <a:srgbClr val="000000"/>
                </a:solidFill>
                <a:latin typeface="Century Gothic"/>
              </a:rPr>
              <a:t>Jesus is the Son of God. He came to share the truth of God’s love for all people with us. He came to show us how to live, to teach us to help others, to love our </a:t>
            </a:r>
            <a:r>
              <a:rPr lang="en-US" sz="2400" err="1">
                <a:solidFill>
                  <a:srgbClr val="000000"/>
                </a:solidFill>
                <a:latin typeface="Century Gothic"/>
              </a:rPr>
              <a:t>neighbours</a:t>
            </a:r>
            <a:r>
              <a:rPr lang="en-US" sz="2400" dirty="0">
                <a:solidFill>
                  <a:srgbClr val="000000"/>
                </a:solidFill>
                <a:latin typeface="Century Gothic"/>
              </a:rPr>
              <a:t> and to share with them. </a:t>
            </a:r>
            <a:endParaRPr lang="en-US">
              <a:latin typeface="Arial" panose="020B0604020202020204"/>
              <a:cs typeface="Arial" panose="020B0604020202020204"/>
            </a:endParaRPr>
          </a:p>
          <a:p>
            <a:pPr marL="0" indent="0">
              <a:spcBef>
                <a:spcPts val="0"/>
              </a:spcBef>
              <a:spcAft>
                <a:spcPts val="0"/>
              </a:spcAft>
              <a:buNone/>
            </a:pPr>
            <a:endParaRPr lang="en-US" sz="2400" dirty="0">
              <a:solidFill>
                <a:srgbClr val="000000"/>
              </a:solidFill>
              <a:latin typeface="Century Gothic"/>
            </a:endParaRPr>
          </a:p>
          <a:p>
            <a:pPr marL="0" indent="0">
              <a:spcBef>
                <a:spcPts val="0"/>
              </a:spcBef>
              <a:spcAft>
                <a:spcPts val="0"/>
              </a:spcAft>
              <a:buNone/>
            </a:pPr>
            <a:r>
              <a:rPr lang="en-US" sz="2400" dirty="0">
                <a:solidFill>
                  <a:srgbClr val="000000"/>
                </a:solidFill>
                <a:latin typeface="Century Gothic"/>
              </a:rPr>
              <a:t>And to pay more attention to what people do and say, than where they come from or what they look like.</a:t>
            </a:r>
            <a:endParaRPr lang="en-US">
              <a:cs typeface="Arial" panose="020B0604020202020204"/>
            </a:endParaRPr>
          </a:p>
        </p:txBody>
      </p:sp>
      <p:pic>
        <p:nvPicPr>
          <p:cNvPr id="4" name="Picture 3" descr="A person holding two green olives&#10;&#10;Description automatically generated">
            <a:extLst>
              <a:ext uri="{FF2B5EF4-FFF2-40B4-BE49-F238E27FC236}">
                <a16:creationId xmlns:a16="http://schemas.microsoft.com/office/drawing/2014/main" id="{829C6169-0DDC-188A-0913-9F1BDF24D6F7}"/>
              </a:ext>
            </a:extLst>
          </p:cNvPr>
          <p:cNvPicPr>
            <a:picLocks noChangeAspect="1"/>
          </p:cNvPicPr>
          <p:nvPr/>
        </p:nvPicPr>
        <p:blipFill>
          <a:blip r:embed="rId3"/>
          <a:stretch>
            <a:fillRect/>
          </a:stretch>
        </p:blipFill>
        <p:spPr>
          <a:xfrm>
            <a:off x="-4683" y="1889569"/>
            <a:ext cx="6084316" cy="3836237"/>
          </a:xfrm>
          <a:prstGeom prst="rect">
            <a:avLst/>
          </a:prstGeom>
        </p:spPr>
      </p:pic>
    </p:spTree>
    <p:extLst>
      <p:ext uri="{BB962C8B-B14F-4D97-AF65-F5344CB8AC3E}">
        <p14:creationId xmlns:p14="http://schemas.microsoft.com/office/powerpoint/2010/main" val="217534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BC7F77-ADB3-4E83-9146-641D0595FD5F}"/>
              </a:ext>
            </a:extLst>
          </p:cNvPr>
          <p:cNvSpPr txBox="1"/>
          <p:nvPr/>
        </p:nvSpPr>
        <p:spPr>
          <a:xfrm>
            <a:off x="587316" y="1327996"/>
            <a:ext cx="4515340" cy="5632311"/>
          </a:xfrm>
          <a:prstGeom prst="rect">
            <a:avLst/>
          </a:prstGeom>
          <a:noFill/>
        </p:spPr>
        <p:txBody>
          <a:bodyPr wrap="square" lIns="91440" tIns="45720" rIns="91440" bIns="45720" anchor="t">
            <a:spAutoFit/>
          </a:bodyPr>
          <a:lstStyle/>
          <a:p>
            <a:r>
              <a:rPr lang="en-US" sz="2400" dirty="0">
                <a:latin typeface="Century Gothic"/>
              </a:rPr>
              <a:t>Jesus says that all those who are on the side of truth will listen to him. Can you think of all the different people you listen to in a week? And what else do you listen to? </a:t>
            </a:r>
          </a:p>
          <a:p>
            <a:endParaRPr lang="en-US" sz="2400" dirty="0">
              <a:latin typeface="Century Gothic" panose="020B0502020202020204" pitchFamily="34" charset="0"/>
            </a:endParaRPr>
          </a:p>
          <a:p>
            <a:r>
              <a:rPr lang="en-US" sz="2400" dirty="0">
                <a:latin typeface="Century Gothic"/>
              </a:rPr>
              <a:t>We listen to our teachers in school. We listen to our parents and carers. We listen to our friends. We listen to music and to the sound of the wind or the rain.</a:t>
            </a:r>
          </a:p>
          <a:p>
            <a:endParaRPr lang="en-US" sz="2400" dirty="0">
              <a:latin typeface="Century Gothic" panose="020B0502020202020204" pitchFamily="34" charset="0"/>
            </a:endParaRPr>
          </a:p>
          <a:p>
            <a:endParaRPr lang="en-US" sz="2400" dirty="0">
              <a:latin typeface="Century Gothic" panose="020B0502020202020204" pitchFamily="34" charset="0"/>
            </a:endParaRPr>
          </a:p>
        </p:txBody>
      </p:sp>
      <p:pic>
        <p:nvPicPr>
          <p:cNvPr id="3" name="Picture 2" descr="Girl with headphones">
            <a:extLst>
              <a:ext uri="{FF2B5EF4-FFF2-40B4-BE49-F238E27FC236}">
                <a16:creationId xmlns:a16="http://schemas.microsoft.com/office/drawing/2014/main" id="{37464E49-F630-8314-7B15-B382AAED0471}"/>
              </a:ext>
            </a:extLst>
          </p:cNvPr>
          <p:cNvPicPr>
            <a:picLocks noChangeAspect="1"/>
          </p:cNvPicPr>
          <p:nvPr/>
        </p:nvPicPr>
        <p:blipFill>
          <a:blip r:embed="rId3"/>
          <a:stretch>
            <a:fillRect/>
          </a:stretch>
        </p:blipFill>
        <p:spPr>
          <a:xfrm>
            <a:off x="5262114" y="1718093"/>
            <a:ext cx="6340415" cy="4226943"/>
          </a:xfrm>
          <a:prstGeom prst="rect">
            <a:avLst/>
          </a:prstGeom>
        </p:spPr>
      </p:pic>
    </p:spTree>
    <p:extLst>
      <p:ext uri="{BB962C8B-B14F-4D97-AF65-F5344CB8AC3E}">
        <p14:creationId xmlns:p14="http://schemas.microsoft.com/office/powerpoint/2010/main" val="28577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B6763-A71B-5CDC-F25F-183CB38988CD}"/>
              </a:ext>
            </a:extLst>
          </p:cNvPr>
          <p:cNvSpPr>
            <a:spLocks noGrp="1"/>
          </p:cNvSpPr>
          <p:nvPr>
            <p:ph idx="1"/>
          </p:nvPr>
        </p:nvSpPr>
        <p:spPr>
          <a:xfrm>
            <a:off x="407162" y="1646196"/>
            <a:ext cx="4822755" cy="5214248"/>
          </a:xfrm>
        </p:spPr>
        <p:txBody>
          <a:bodyPr vert="horz" wrap="square" lIns="91440" tIns="45720" rIns="91440" bIns="45720" rtlCol="0" anchor="t">
            <a:spAutoFit/>
          </a:bodyPr>
          <a:lstStyle/>
          <a:p>
            <a:pPr marL="0" indent="0">
              <a:spcBef>
                <a:spcPts val="0"/>
              </a:spcBef>
              <a:spcAft>
                <a:spcPts val="0"/>
              </a:spcAft>
              <a:buNone/>
            </a:pPr>
            <a:r>
              <a:rPr lang="en-US" sz="2400" dirty="0">
                <a:solidFill>
                  <a:srgbClr val="000000"/>
                </a:solidFill>
                <a:latin typeface="Century Gothic"/>
              </a:rPr>
              <a:t>But how do we listen to Jesus and what he wants to tell us about? </a:t>
            </a:r>
            <a:endParaRPr lang="en-US" dirty="0"/>
          </a:p>
          <a:p>
            <a:pPr>
              <a:spcBef>
                <a:spcPts val="0"/>
              </a:spcBef>
              <a:spcAft>
                <a:spcPts val="0"/>
              </a:spcAft>
            </a:pPr>
            <a:endParaRPr lang="en-US" sz="2400" dirty="0">
              <a:solidFill>
                <a:srgbClr val="000000"/>
              </a:solidFill>
              <a:latin typeface="Century Gothic"/>
            </a:endParaRPr>
          </a:p>
          <a:p>
            <a:pPr marL="0" indent="0">
              <a:spcBef>
                <a:spcPts val="0"/>
              </a:spcBef>
              <a:spcAft>
                <a:spcPts val="0"/>
              </a:spcAft>
              <a:buNone/>
            </a:pPr>
            <a:r>
              <a:rPr lang="en-US" sz="2400" dirty="0">
                <a:solidFill>
                  <a:srgbClr val="000000"/>
                </a:solidFill>
                <a:latin typeface="Century Gothic"/>
              </a:rPr>
              <a:t>We can listen to Jesus by hearing the Gospel and thinking about what Jesus is showing us in these stories. Also we can listen to Jesus when we take time to sit still and be quiet and when we pray.</a:t>
            </a:r>
          </a:p>
          <a:p>
            <a:pPr>
              <a:spcBef>
                <a:spcPts val="0"/>
              </a:spcBef>
              <a:spcAft>
                <a:spcPts val="0"/>
              </a:spcAft>
            </a:pPr>
            <a:endParaRPr lang="en-US" sz="2400" dirty="0">
              <a:solidFill>
                <a:srgbClr val="000000"/>
              </a:solidFill>
              <a:latin typeface="Century Gothic"/>
            </a:endParaRPr>
          </a:p>
          <a:p>
            <a:pPr>
              <a:spcBef>
                <a:spcPts val="0"/>
              </a:spcBef>
              <a:spcAft>
                <a:spcPts val="0"/>
              </a:spcAft>
            </a:pPr>
            <a:endParaRPr lang="en-US" sz="2400" dirty="0">
              <a:solidFill>
                <a:srgbClr val="000000"/>
              </a:solidFill>
              <a:latin typeface="Century Gothic"/>
            </a:endParaRPr>
          </a:p>
          <a:p>
            <a:endParaRPr lang="en-US" dirty="0">
              <a:cs typeface="Arial"/>
            </a:endParaRPr>
          </a:p>
        </p:txBody>
      </p:sp>
      <p:pic>
        <p:nvPicPr>
          <p:cNvPr id="4" name="Picture 3" descr="A group of people sitting in a church&#10;&#10;Description automatically generated">
            <a:extLst>
              <a:ext uri="{FF2B5EF4-FFF2-40B4-BE49-F238E27FC236}">
                <a16:creationId xmlns:a16="http://schemas.microsoft.com/office/drawing/2014/main" id="{C02F4E59-56DF-26AB-1C71-05A5F846BFCB}"/>
              </a:ext>
            </a:extLst>
          </p:cNvPr>
          <p:cNvPicPr>
            <a:picLocks noChangeAspect="1"/>
          </p:cNvPicPr>
          <p:nvPr/>
        </p:nvPicPr>
        <p:blipFill>
          <a:blip r:embed="rId3"/>
          <a:stretch>
            <a:fillRect/>
          </a:stretch>
        </p:blipFill>
        <p:spPr>
          <a:xfrm>
            <a:off x="5664679" y="1713302"/>
            <a:ext cx="6096000" cy="4064000"/>
          </a:xfrm>
          <a:prstGeom prst="rect">
            <a:avLst/>
          </a:prstGeom>
        </p:spPr>
      </p:pic>
    </p:spTree>
    <p:extLst>
      <p:ext uri="{BB962C8B-B14F-4D97-AF65-F5344CB8AC3E}">
        <p14:creationId xmlns:p14="http://schemas.microsoft.com/office/powerpoint/2010/main" val="2094726377"/>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SZUU6KYVHK2A-2146017777-18497</_dlc_DocId>
    <_dlc_DocIdUrl xmlns="04672002-f21f-4240-adfb-f0b653fb6fb5">
      <Url>https://cafod365.sharepoint.com/sites/int/Education/_layouts/15/DocIdRedir.aspx?ID=SZUU6KYVHK2A-2146017777-18497</Url>
      <Description>SZUU6KYVHK2A-2146017777-18497</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AD0FDB06-B221-499B-BA77-123DF03D2BB2}">
  <ds:schemaRefs>
    <ds:schemaRef ds:uri="http://schemas.microsoft.com/office/2006/metadata/properties"/>
    <ds:schemaRef ds:uri="04672002-f21f-4240-adfb-f0b653fb6fb5"/>
    <ds:schemaRef ds:uri="236a9a4b-a03c-46ba-8ec6-624c184acbc6"/>
    <ds:schemaRef ds:uri="http://purl.org/dc/terms/"/>
    <ds:schemaRef ds:uri="453a0c7f-c966-4a5c-a0f8-de0f8150ea1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bdf04112-6931-4610-9724-cd62e91446a3"/>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B2756369-C38C-4129-BD5C-C1E83C77A9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3965</TotalTime>
  <Words>1352</Words>
  <Application>Microsoft Office PowerPoint</Application>
  <PresentationFormat>Widescreen</PresentationFormat>
  <Paragraphs>109</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Advent is coming!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692</cp:revision>
  <dcterms:created xsi:type="dcterms:W3CDTF">2021-02-16T09:08:51Z</dcterms:created>
  <dcterms:modified xsi:type="dcterms:W3CDTF">2024-11-20T22:38:16Z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ba731fc0-496a-48c4-b331-65419628f557</vt:lpwstr>
  </property>
  <property fmtid="{D5CDD505-2E9C-101B-9397-08002B2CF9AE}" pid="4" name="MediaServiceImageTags">
    <vt:lpwstr/>
  </property>
</Properties>
</file>