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256" r:id="rId6"/>
    <p:sldId id="276" r:id="rId7"/>
    <p:sldId id="299" r:id="rId8"/>
    <p:sldId id="275" r:id="rId9"/>
    <p:sldId id="300" r:id="rId10"/>
    <p:sldId id="301" r:id="rId11"/>
    <p:sldId id="303" r:id="rId12"/>
    <p:sldId id="316" r:id="rId13"/>
    <p:sldId id="318" r:id="rId14"/>
    <p:sldId id="317" r:id="rId15"/>
    <p:sldId id="319" r:id="rId16"/>
    <p:sldId id="320" r:id="rId17"/>
    <p:sldId id="321" r:id="rId18"/>
    <p:sldId id="322" r:id="rId19"/>
    <p:sldId id="323" r:id="rId20"/>
    <p:sldId id="324" r:id="rId21"/>
    <p:sldId id="325" r:id="rId22"/>
    <p:sldId id="326" r:id="rId23"/>
    <p:sldId id="313" r:id="rId24"/>
    <p:sldId id="307" r:id="rId25"/>
    <p:sldId id="3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B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C328A-D560-4177-A515-2CE79C3DA0AE}" v="6" dt="2024-03-27T16:55:37.6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304" autoAdjust="0"/>
  </p:normalViewPr>
  <p:slideViewPr>
    <p:cSldViewPr snapToGrid="0">
      <p:cViewPr varScale="1">
        <p:scale>
          <a:sx n="97" d="100"/>
          <a:sy n="97" d="100"/>
        </p:scale>
        <p:origin x="1056" y="9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7BA3A-D00C-46C0-B675-5E763EA860D4}" type="datetimeFigureOut">
              <a:rPr lang="en-GB" smtClean="0"/>
              <a:t>02/07/2024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375A4-214F-4BC5-B3C4-9A3A36A98A5E}" type="slidenum">
              <a:rPr lang="en-GB" smtClean="0"/>
              <a:t>‹#›</a:t>
            </a:fld>
            <a:endParaRPr lang="en-GB"/>
          </a:p>
        </p:txBody>
      </p:sp>
    </p:spTree>
    <p:extLst>
      <p:ext uri="{BB962C8B-B14F-4D97-AF65-F5344CB8AC3E}">
        <p14:creationId xmlns:p14="http://schemas.microsoft.com/office/powerpoint/2010/main" val="1408841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375A4-214F-4BC5-B3C4-9A3A36A98A5E}" type="slidenum">
              <a:rPr lang="en-GB" smtClean="0"/>
              <a:t>1</a:t>
            </a:fld>
            <a:endParaRPr lang="en-GB"/>
          </a:p>
        </p:txBody>
      </p:sp>
    </p:spTree>
    <p:extLst>
      <p:ext uri="{BB962C8B-B14F-4D97-AF65-F5344CB8AC3E}">
        <p14:creationId xmlns:p14="http://schemas.microsoft.com/office/powerpoint/2010/main" val="28387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A176E7C-A6AE-4FD1-AFE5-00287C0352B5}" type="slidenum">
              <a:rPr lang="en-GB" smtClean="0"/>
              <a:t>2</a:t>
            </a:fld>
            <a:endParaRPr lang="en-GB"/>
          </a:p>
        </p:txBody>
      </p:sp>
    </p:spTree>
    <p:extLst>
      <p:ext uri="{BB962C8B-B14F-4D97-AF65-F5344CB8AC3E}">
        <p14:creationId xmlns:p14="http://schemas.microsoft.com/office/powerpoint/2010/main" val="181366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EA835-7295-4644-B97C-3EDFBBF186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26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Story 1 (Shristi/Luc):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150 years ago in the UK, whether you were a man or woman decided whether you got to have a say or not. But groups of people worked together to make that change. Does anyone know what any of these groups of people were called?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Suffragettes, suffragists, Emmeline Pankhurst etc.</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They spoke out for what they believed in and made change happen.</a:t>
            </a:r>
          </a:p>
          <a:p>
            <a:endParaRPr lang="en-GB" dirty="0"/>
          </a:p>
        </p:txBody>
      </p:sp>
      <p:sp>
        <p:nvSpPr>
          <p:cNvPr id="4" name="Slide Number Placeholder 3"/>
          <p:cNvSpPr>
            <a:spLocks noGrp="1"/>
          </p:cNvSpPr>
          <p:nvPr>
            <p:ph type="sldNum" sz="quarter" idx="5"/>
          </p:nvPr>
        </p:nvSpPr>
        <p:spPr/>
        <p:txBody>
          <a:bodyPr/>
          <a:lstStyle/>
          <a:p>
            <a:fld id="{A15375A4-214F-4BC5-B3C4-9A3A36A98A5E}" type="slidenum">
              <a:rPr lang="en-GB" smtClean="0"/>
              <a:t>6</a:t>
            </a:fld>
            <a:endParaRPr lang="en-GB"/>
          </a:p>
        </p:txBody>
      </p:sp>
    </p:spTree>
    <p:extLst>
      <p:ext uri="{BB962C8B-B14F-4D97-AF65-F5344CB8AC3E}">
        <p14:creationId xmlns:p14="http://schemas.microsoft.com/office/powerpoint/2010/main" val="421990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2 (Sid/Luc)</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parts of the USA 80 years ago, where you sat on a bus depended on the colour of your skin. Does anyone know this woman’s name? She was called Rosa Parks and she spoke out for what she believed in and made change happen.</a:t>
            </a:r>
          </a:p>
          <a:p>
            <a:endParaRPr lang="en-GB" dirty="0"/>
          </a:p>
        </p:txBody>
      </p:sp>
      <p:sp>
        <p:nvSpPr>
          <p:cNvPr id="4" name="Slide Number Placeholder 3"/>
          <p:cNvSpPr>
            <a:spLocks noGrp="1"/>
          </p:cNvSpPr>
          <p:nvPr>
            <p:ph type="sldNum" sz="quarter" idx="5"/>
          </p:nvPr>
        </p:nvSpPr>
        <p:spPr/>
        <p:txBody>
          <a:bodyPr/>
          <a:lstStyle/>
          <a:p>
            <a:fld id="{A15375A4-214F-4BC5-B3C4-9A3A36A98A5E}" type="slidenum">
              <a:rPr lang="en-GB" smtClean="0"/>
              <a:t>7</a:t>
            </a:fld>
            <a:endParaRPr lang="en-GB"/>
          </a:p>
        </p:txBody>
      </p:sp>
    </p:spTree>
    <p:extLst>
      <p:ext uri="{BB962C8B-B14F-4D97-AF65-F5344CB8AC3E}">
        <p14:creationId xmlns:p14="http://schemas.microsoft.com/office/powerpoint/2010/main" val="149504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375A4-214F-4BC5-B3C4-9A3A36A98A5E}" type="slidenum">
              <a:rPr lang="en-GB" smtClean="0"/>
              <a:t>19</a:t>
            </a:fld>
            <a:endParaRPr lang="en-GB"/>
          </a:p>
        </p:txBody>
      </p:sp>
    </p:spTree>
    <p:extLst>
      <p:ext uri="{BB962C8B-B14F-4D97-AF65-F5344CB8AC3E}">
        <p14:creationId xmlns:p14="http://schemas.microsoft.com/office/powerpoint/2010/main" val="327232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Pope Francis</a:t>
            </a:r>
          </a:p>
          <a:p>
            <a:r>
              <a:rPr lang="en-GB"/>
              <a:t>Quote </a:t>
            </a:r>
            <a:r>
              <a:rPr lang="en-GB" dirty="0"/>
              <a:t>from ‘The Future You’ TED talk</a:t>
            </a:r>
          </a:p>
        </p:txBody>
      </p:sp>
      <p:sp>
        <p:nvSpPr>
          <p:cNvPr id="4" name="Slide Number Placeholder 3"/>
          <p:cNvSpPr>
            <a:spLocks noGrp="1"/>
          </p:cNvSpPr>
          <p:nvPr>
            <p:ph type="sldNum" sz="quarter" idx="5"/>
          </p:nvPr>
        </p:nvSpPr>
        <p:spPr/>
        <p:txBody>
          <a:bodyPr/>
          <a:lstStyle/>
          <a:p>
            <a:fld id="{A15375A4-214F-4BC5-B3C4-9A3A36A98A5E}" type="slidenum">
              <a:rPr lang="en-GB" smtClean="0"/>
              <a:t>20</a:t>
            </a:fld>
            <a:endParaRPr lang="en-GB"/>
          </a:p>
        </p:txBody>
      </p:sp>
    </p:spTree>
    <p:extLst>
      <p:ext uri="{BB962C8B-B14F-4D97-AF65-F5344CB8AC3E}">
        <p14:creationId xmlns:p14="http://schemas.microsoft.com/office/powerpoint/2010/main" val="228978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E8FB-D24E-DB30-E603-5514D05BBC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7D7A21-E2C0-E876-7815-F32F50E9E5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FA5336-C291-62F9-117B-A4B87D1850FF}"/>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5" name="Footer Placeholder 4">
            <a:extLst>
              <a:ext uri="{FF2B5EF4-FFF2-40B4-BE49-F238E27FC236}">
                <a16:creationId xmlns:a16="http://schemas.microsoft.com/office/drawing/2014/main" id="{9CD86A28-889C-D99E-C63A-D8C9FA5E116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2766ABA-F50A-357C-1FA4-FD7F7FE2C89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257135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7678-2153-B39C-377D-F79A1F683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3781BB-B148-AE17-8D87-4AD13B0DD6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B96722-9E73-893C-0FDA-FE63CAE2847C}"/>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5" name="Footer Placeholder 4">
            <a:extLst>
              <a:ext uri="{FF2B5EF4-FFF2-40B4-BE49-F238E27FC236}">
                <a16:creationId xmlns:a16="http://schemas.microsoft.com/office/drawing/2014/main" id="{3A827B4D-D3E5-24BA-48BE-AC56415DDD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A6A4095-85AE-BDCF-7D82-0DD13528E33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375182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46E1C-F8F7-1B4A-5318-A0341D3BCE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21AD88-BA71-A6B4-ADBE-66D57851925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FEABB4-82B9-1FDF-4014-AF3EB152FF93}"/>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5" name="Footer Placeholder 4">
            <a:extLst>
              <a:ext uri="{FF2B5EF4-FFF2-40B4-BE49-F238E27FC236}">
                <a16:creationId xmlns:a16="http://schemas.microsoft.com/office/drawing/2014/main" id="{372526FB-A41D-8A43-65BD-C07116C62E9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4DD5C0D-D0CF-5AE7-7DE8-AC330E0F3723}"/>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2662866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67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39E8-1260-9678-BF2C-C36E734FB1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F6B58-F5D6-BDF6-997F-503A9FB339B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968AA-90FD-E0C7-A472-7718055D3BAB}"/>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5" name="Footer Placeholder 4">
            <a:extLst>
              <a:ext uri="{FF2B5EF4-FFF2-40B4-BE49-F238E27FC236}">
                <a16:creationId xmlns:a16="http://schemas.microsoft.com/office/drawing/2014/main" id="{AEBFF49A-CD7C-9F6A-AE68-69D651D49CC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66E9A06-8093-CBB0-F90F-B3A3FA1FF3A9}"/>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1585082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9BC0-7054-7146-A9CB-DA2D393C9C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77FE48-1E22-29F3-DBF3-868E609DA4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9F3B9-D57A-2FC2-82A6-CE5258290DAC}"/>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5" name="Footer Placeholder 4">
            <a:extLst>
              <a:ext uri="{FF2B5EF4-FFF2-40B4-BE49-F238E27FC236}">
                <a16:creationId xmlns:a16="http://schemas.microsoft.com/office/drawing/2014/main" id="{59AD6455-325A-07CD-C99A-52F282C6434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66DDF2B-806E-082A-3E48-982096EBD9B3}"/>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400295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052A-4ED4-32E1-857C-7369396B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C7AAB8-BD0F-8248-B7E5-CE8568C4F4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34E6C6-CBD2-FA84-081A-F846A30DB1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0D1DB7-438E-ACB3-C3AC-6880BF311B62}"/>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6" name="Footer Placeholder 5">
            <a:extLst>
              <a:ext uri="{FF2B5EF4-FFF2-40B4-BE49-F238E27FC236}">
                <a16:creationId xmlns:a16="http://schemas.microsoft.com/office/drawing/2014/main" id="{34269159-B8D8-EEA3-0562-1B4C622E3BA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51DA0A1-DFA1-50A5-81FC-AC27F0DB79B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175089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E46B-A59B-AE01-9929-7DE65A3664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326C1B-4941-1550-D431-E050AD56E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99689-CBCD-64D6-1171-4CE0E51322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FF06FD-27D4-265F-3E60-307018359D7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CF366-39D5-C638-890F-D2B280E16DA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8A180A-B95B-69AB-0366-AFDE240BC99A}"/>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8" name="Footer Placeholder 7">
            <a:extLst>
              <a:ext uri="{FF2B5EF4-FFF2-40B4-BE49-F238E27FC236}">
                <a16:creationId xmlns:a16="http://schemas.microsoft.com/office/drawing/2014/main" id="{9E0DDF87-43B7-53FE-08DA-1D8F939697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552C2A8-4E7B-9211-50CA-29036B026A12}"/>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322035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191C-8EDF-9BBA-E329-E1FA12F517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5C3ED9-5057-68E3-145B-856B482C12C9}"/>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4" name="Footer Placeholder 3">
            <a:extLst>
              <a:ext uri="{FF2B5EF4-FFF2-40B4-BE49-F238E27FC236}">
                <a16:creationId xmlns:a16="http://schemas.microsoft.com/office/drawing/2014/main" id="{6E3B7471-7FDC-D53D-C560-8C37DDA7FE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79217FB-F841-14FD-B6ED-AD83F1A0335C}"/>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413839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49A11-C9C0-5371-BF3B-DADA77A716D8}"/>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3" name="Footer Placeholder 2">
            <a:extLst>
              <a:ext uri="{FF2B5EF4-FFF2-40B4-BE49-F238E27FC236}">
                <a16:creationId xmlns:a16="http://schemas.microsoft.com/office/drawing/2014/main" id="{D3BDD364-2D26-2AD1-4263-5AB07FB1009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A866400-21BC-CF2D-DC3C-478D4967B00D}"/>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322170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F276-5C1B-41DC-AA95-A1FEF46E7F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34698D-395C-FFC1-F611-E13A0DE05B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A2B411-0AFE-278F-CD8E-6F4AE9D86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C16B9-7ACB-ED5C-017A-E747FA1C69AD}"/>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6" name="Footer Placeholder 5">
            <a:extLst>
              <a:ext uri="{FF2B5EF4-FFF2-40B4-BE49-F238E27FC236}">
                <a16:creationId xmlns:a16="http://schemas.microsoft.com/office/drawing/2014/main" id="{C7E529E2-DB75-F46F-E229-8FB72322206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667EF0F-4504-33EA-149C-3F57F3ABFF4F}"/>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2631044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8501-69EB-C57D-3038-A10D908A0E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597B7-8BA0-5392-3F68-C42ABB231A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647668-ED38-A384-8541-D6C687BAFE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A8ADC-934F-FCF6-DC64-36F1512A1F2F}"/>
              </a:ext>
            </a:extLst>
          </p:cNvPr>
          <p:cNvSpPr>
            <a:spLocks noGrp="1"/>
          </p:cNvSpPr>
          <p:nvPr>
            <p:ph type="dt" sz="half" idx="10"/>
          </p:nvPr>
        </p:nvSpPr>
        <p:spPr>
          <a:xfrm>
            <a:off x="838200" y="6356350"/>
            <a:ext cx="2743200" cy="365125"/>
          </a:xfrm>
          <a:prstGeom prst="rect">
            <a:avLst/>
          </a:prstGeom>
        </p:spPr>
        <p:txBody>
          <a:bodyPr/>
          <a:lstStyle/>
          <a:p>
            <a:fld id="{8BB617B4-A296-4312-81EE-A7B54FCCA5E1}" type="datetimeFigureOut">
              <a:rPr lang="en-GB" smtClean="0"/>
              <a:t>02/07/2024</a:t>
            </a:fld>
            <a:endParaRPr lang="en-GB"/>
          </a:p>
        </p:txBody>
      </p:sp>
      <p:sp>
        <p:nvSpPr>
          <p:cNvPr id="6" name="Footer Placeholder 5">
            <a:extLst>
              <a:ext uri="{FF2B5EF4-FFF2-40B4-BE49-F238E27FC236}">
                <a16:creationId xmlns:a16="http://schemas.microsoft.com/office/drawing/2014/main" id="{99DC064A-5FD8-7B35-6BD3-FEBF275599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AF1F8A7-ADE4-7548-6E5D-D9E1A2E14B71}"/>
              </a:ext>
            </a:extLst>
          </p:cNvPr>
          <p:cNvSpPr>
            <a:spLocks noGrp="1"/>
          </p:cNvSpPr>
          <p:nvPr>
            <p:ph type="sldNum" sz="quarter" idx="12"/>
          </p:nvPr>
        </p:nvSpPr>
        <p:spPr>
          <a:xfrm>
            <a:off x="8610600" y="6356350"/>
            <a:ext cx="2743200" cy="365125"/>
          </a:xfrm>
          <a:prstGeom prst="rect">
            <a:avLst/>
          </a:prstGeom>
        </p:spPr>
        <p:txBody>
          <a:bodyPr/>
          <a:lstStyle/>
          <a:p>
            <a:fld id="{76EE6E75-AFF3-443C-BA2D-01EBEDC60B0A}" type="slidenum">
              <a:rPr lang="en-GB" smtClean="0"/>
              <a:t>‹#›</a:t>
            </a:fld>
            <a:endParaRPr lang="en-GB"/>
          </a:p>
        </p:txBody>
      </p:sp>
    </p:spTree>
    <p:extLst>
      <p:ext uri="{BB962C8B-B14F-4D97-AF65-F5344CB8AC3E}">
        <p14:creationId xmlns:p14="http://schemas.microsoft.com/office/powerpoint/2010/main" val="160826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2A491C-C591-8B46-9172-CD11B0529B28}"/>
              </a:ext>
            </a:extLst>
          </p:cNvPr>
          <p:cNvSpPr/>
          <p:nvPr userDrawn="1"/>
        </p:nvSpPr>
        <p:spPr>
          <a:xfrm>
            <a:off x="0" y="903251"/>
            <a:ext cx="12192000" cy="45719"/>
          </a:xfrm>
          <a:prstGeom prst="rect">
            <a:avLst/>
          </a:prstGeom>
          <a:solidFill>
            <a:srgbClr val="86B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0BC59AE2-B470-AD4C-79FA-C7E9D9437835}"/>
              </a:ext>
            </a:extLst>
          </p:cNvPr>
          <p:cNvSpPr/>
          <p:nvPr userDrawn="1"/>
        </p:nvSpPr>
        <p:spPr>
          <a:xfrm>
            <a:off x="0" y="948970"/>
            <a:ext cx="12192000" cy="590903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A5D1333F-210D-CA34-732B-CCB8FBB8830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661" y="330117"/>
            <a:ext cx="2460536" cy="248390"/>
          </a:xfrm>
          <a:prstGeom prst="rect">
            <a:avLst/>
          </a:prstGeom>
        </p:spPr>
      </p:pic>
    </p:spTree>
    <p:extLst>
      <p:ext uri="{BB962C8B-B14F-4D97-AF65-F5344CB8AC3E}">
        <p14:creationId xmlns:p14="http://schemas.microsoft.com/office/powerpoint/2010/main" val="4189622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WLiC1xpblKM?feature=oemb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title="Question Text Shape">
            <a:extLst>
              <a:ext uri="{FF2B5EF4-FFF2-40B4-BE49-F238E27FC236}">
                <a16:creationId xmlns:a16="http://schemas.microsoft.com/office/drawing/2014/main" id="{74C66BB6-99A6-1FF1-53F2-74D7F36F0610}"/>
              </a:ext>
            </a:extLst>
          </p:cNvPr>
          <p:cNvSpPr txBox="1">
            <a:spLocks/>
          </p:cNvSpPr>
          <p:nvPr/>
        </p:nvSpPr>
        <p:spPr>
          <a:xfrm>
            <a:off x="0" y="2711451"/>
            <a:ext cx="9430870" cy="790163"/>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dirty="0">
                <a:solidFill>
                  <a:schemeClr val="bg1"/>
                </a:solidFill>
                <a:latin typeface="Century Gothic" panose="020B0502020202020204" pitchFamily="34" charset="0"/>
                <a:ea typeface="Tahoma" panose="020B0604030504040204" pitchFamily="34" charset="0"/>
                <a:cs typeface="Tahoma" panose="020B0604030504040204" pitchFamily="34" charset="0"/>
              </a:rPr>
              <a:t>		General election</a:t>
            </a:r>
          </a:p>
          <a:p>
            <a:r>
              <a:rPr lang="en-GB" sz="4800" b="1" dirty="0">
                <a:solidFill>
                  <a:schemeClr val="bg1"/>
                </a:solidFill>
                <a:latin typeface="Century Gothic" panose="020B0502020202020204" pitchFamily="34" charset="0"/>
                <a:ea typeface="Tahoma" panose="020B0604030504040204" pitchFamily="34" charset="0"/>
                <a:cs typeface="Tahoma" panose="020B0604030504040204" pitchFamily="34" charset="0"/>
              </a:rPr>
              <a:t>		workshop for KS2</a:t>
            </a:r>
          </a:p>
        </p:txBody>
      </p:sp>
      <p:pic>
        <p:nvPicPr>
          <p:cNvPr id="8" name="Graphic 7" descr="Megaphone outline">
            <a:extLst>
              <a:ext uri="{FF2B5EF4-FFF2-40B4-BE49-F238E27FC236}">
                <a16:creationId xmlns:a16="http://schemas.microsoft.com/office/drawing/2014/main" id="{A61D516E-743A-E34B-AFE7-E1976582FF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0320" y="3501614"/>
            <a:ext cx="1402080" cy="1402080"/>
          </a:xfrm>
          <a:prstGeom prst="rect">
            <a:avLst/>
          </a:prstGeom>
        </p:spPr>
      </p:pic>
    </p:spTree>
    <p:extLst>
      <p:ext uri="{BB962C8B-B14F-4D97-AF65-F5344CB8AC3E}">
        <p14:creationId xmlns:p14="http://schemas.microsoft.com/office/powerpoint/2010/main" val="1447641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43B1560E-128B-46D4-503D-3D9BDB4B8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8085" y="944957"/>
            <a:ext cx="3983915" cy="59130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7A48FF58-5F94-0384-10BB-F9AF491F9E27}"/>
              </a:ext>
            </a:extLst>
          </p:cNvPr>
          <p:cNvSpPr txBox="1"/>
          <p:nvPr/>
        </p:nvSpPr>
        <p:spPr>
          <a:xfrm>
            <a:off x="1694265" y="3291726"/>
            <a:ext cx="10676388" cy="769441"/>
          </a:xfrm>
          <a:prstGeom prst="rect">
            <a:avLst/>
          </a:prstGeom>
          <a:noFill/>
        </p:spPr>
        <p:txBody>
          <a:bodyPr wrap="square" rtlCol="0">
            <a:spAutoFit/>
          </a:bodyPr>
          <a:lstStyle/>
          <a:p>
            <a:r>
              <a:rPr lang="en-GB" sz="4400" b="1" dirty="0">
                <a:solidFill>
                  <a:schemeClr val="bg1"/>
                </a:solidFill>
                <a:latin typeface="Century Gothic" panose="020B0502020202020204" pitchFamily="34" charset="0"/>
              </a:rPr>
              <a:t>Constituencies</a:t>
            </a:r>
          </a:p>
        </p:txBody>
      </p:sp>
    </p:spTree>
    <p:extLst>
      <p:ext uri="{BB962C8B-B14F-4D97-AF65-F5344CB8AC3E}">
        <p14:creationId xmlns:p14="http://schemas.microsoft.com/office/powerpoint/2010/main" val="220442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F7CDBB65-2FDC-0BE9-82E1-4645BB8F50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14" r="2996"/>
          <a:stretch/>
        </p:blipFill>
        <p:spPr bwMode="auto">
          <a:xfrm>
            <a:off x="5647773" y="957430"/>
            <a:ext cx="6540649" cy="59005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DE35342-62AA-1317-4DA4-DC9FE583AC21}"/>
              </a:ext>
            </a:extLst>
          </p:cNvPr>
          <p:cNvSpPr txBox="1"/>
          <p:nvPr/>
        </p:nvSpPr>
        <p:spPr>
          <a:xfrm>
            <a:off x="1062615" y="3429000"/>
            <a:ext cx="10676388" cy="769441"/>
          </a:xfrm>
          <a:prstGeom prst="rect">
            <a:avLst/>
          </a:prstGeom>
          <a:noFill/>
        </p:spPr>
        <p:txBody>
          <a:bodyPr wrap="square" rtlCol="0">
            <a:spAutoFit/>
          </a:bodyPr>
          <a:lstStyle/>
          <a:p>
            <a:r>
              <a:rPr lang="en-GB" sz="4400" b="1" dirty="0">
                <a:solidFill>
                  <a:schemeClr val="bg1"/>
                </a:solidFill>
                <a:latin typeface="Century Gothic" panose="020B0502020202020204" pitchFamily="34" charset="0"/>
              </a:rPr>
              <a:t>Election day</a:t>
            </a:r>
          </a:p>
        </p:txBody>
      </p:sp>
    </p:spTree>
    <p:extLst>
      <p:ext uri="{BB962C8B-B14F-4D97-AF65-F5344CB8AC3E}">
        <p14:creationId xmlns:p14="http://schemas.microsoft.com/office/powerpoint/2010/main" val="3004261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0DCC3-95F0-657C-8987-12240383704D}"/>
              </a:ext>
            </a:extLst>
          </p:cNvPr>
          <p:cNvSpPr txBox="1"/>
          <p:nvPr/>
        </p:nvSpPr>
        <p:spPr>
          <a:xfrm>
            <a:off x="757806" y="1328184"/>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Political parties</a:t>
            </a:r>
          </a:p>
        </p:txBody>
      </p:sp>
      <p:pic>
        <p:nvPicPr>
          <p:cNvPr id="3074" name="Picture 2" descr="Elmo and Boris">
            <a:extLst>
              <a:ext uri="{FF2B5EF4-FFF2-40B4-BE49-F238E27FC236}">
                <a16:creationId xmlns:a16="http://schemas.microsoft.com/office/drawing/2014/main" id="{B4DE0F7A-41AA-D4E8-D84A-861A47CBB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2463446"/>
            <a:ext cx="674370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1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6FE4AB2F-498E-B782-F8B5-4126120C7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220" y="1365385"/>
            <a:ext cx="1587735" cy="22497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3448240-7FEC-939F-CB53-8522A8EF4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330" y="4152278"/>
            <a:ext cx="1716540" cy="193765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618097FA-EEAF-AF7C-0EF2-7DD0EE1CA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086" y="1370839"/>
            <a:ext cx="1489548" cy="224425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A184635-3BBE-C129-97AF-06AF45F71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5626" y="2582313"/>
            <a:ext cx="1560804" cy="149438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5D89EE3B-3C99-BCAE-7ADC-69C1CDCC5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220" y="3840399"/>
            <a:ext cx="1547588" cy="22442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5E5F2A-EAF9-B9A6-9164-CC8FF0ED70F0}"/>
              </a:ext>
            </a:extLst>
          </p:cNvPr>
          <p:cNvSpPr txBox="1"/>
          <p:nvPr/>
        </p:nvSpPr>
        <p:spPr>
          <a:xfrm>
            <a:off x="710525" y="3291406"/>
            <a:ext cx="5185794" cy="769441"/>
          </a:xfrm>
          <a:prstGeom prst="rect">
            <a:avLst/>
          </a:prstGeom>
          <a:noFill/>
        </p:spPr>
        <p:txBody>
          <a:bodyPr wrap="square" rtlCol="0">
            <a:spAutoFit/>
          </a:bodyPr>
          <a:lstStyle/>
          <a:p>
            <a:r>
              <a:rPr lang="en-GB" sz="4400" b="1" dirty="0">
                <a:solidFill>
                  <a:schemeClr val="bg1"/>
                </a:solidFill>
                <a:latin typeface="Century Gothic" panose="020B0502020202020204" pitchFamily="34" charset="0"/>
              </a:rPr>
              <a:t>Party manifestoes</a:t>
            </a:r>
          </a:p>
        </p:txBody>
      </p:sp>
    </p:spTree>
    <p:extLst>
      <p:ext uri="{BB962C8B-B14F-4D97-AF65-F5344CB8AC3E}">
        <p14:creationId xmlns:p14="http://schemas.microsoft.com/office/powerpoint/2010/main" val="1210304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DD2C9-3684-B9D8-BAD6-AD5844127FF0}"/>
              </a:ext>
            </a:extLst>
          </p:cNvPr>
          <p:cNvSpPr txBox="1"/>
          <p:nvPr/>
        </p:nvSpPr>
        <p:spPr>
          <a:xfrm>
            <a:off x="757806" y="1064903"/>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CAFOD ‘manifesto’</a:t>
            </a:r>
          </a:p>
        </p:txBody>
      </p:sp>
      <p:pic>
        <p:nvPicPr>
          <p:cNvPr id="6" name="Picture 5">
            <a:extLst>
              <a:ext uri="{FF2B5EF4-FFF2-40B4-BE49-F238E27FC236}">
                <a16:creationId xmlns:a16="http://schemas.microsoft.com/office/drawing/2014/main" id="{617E5BC4-0846-13BE-BDEF-F27C2944FB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2399400"/>
            <a:ext cx="4665345" cy="2624256"/>
          </a:xfrm>
          <a:prstGeom prst="rect">
            <a:avLst/>
          </a:prstGeom>
        </p:spPr>
      </p:pic>
      <p:sp>
        <p:nvSpPr>
          <p:cNvPr id="7" name="TextBox 6">
            <a:extLst>
              <a:ext uri="{FF2B5EF4-FFF2-40B4-BE49-F238E27FC236}">
                <a16:creationId xmlns:a16="http://schemas.microsoft.com/office/drawing/2014/main" id="{A147FDA0-65FB-3911-0341-5881715A809A}"/>
              </a:ext>
            </a:extLst>
          </p:cNvPr>
          <p:cNvSpPr txBox="1"/>
          <p:nvPr/>
        </p:nvSpPr>
        <p:spPr>
          <a:xfrm>
            <a:off x="-2375919" y="3249601"/>
            <a:ext cx="10676388" cy="769441"/>
          </a:xfrm>
          <a:prstGeom prst="rect">
            <a:avLst/>
          </a:prstGeom>
          <a:noFill/>
        </p:spPr>
        <p:txBody>
          <a:bodyPr wrap="square" rtlCol="0">
            <a:spAutoFit/>
          </a:bodyPr>
          <a:lstStyle/>
          <a:p>
            <a:pPr algn="ctr"/>
            <a:r>
              <a:rPr lang="en-GB" sz="4400" dirty="0">
                <a:solidFill>
                  <a:schemeClr val="bg1"/>
                </a:solidFill>
                <a:latin typeface="Century Gothic" panose="020B0502020202020204" pitchFamily="34" charset="0"/>
              </a:rPr>
              <a:t>1. Tackle poverty</a:t>
            </a:r>
          </a:p>
        </p:txBody>
      </p:sp>
      <p:sp>
        <p:nvSpPr>
          <p:cNvPr id="8" name="TextBox 7">
            <a:extLst>
              <a:ext uri="{FF2B5EF4-FFF2-40B4-BE49-F238E27FC236}">
                <a16:creationId xmlns:a16="http://schemas.microsoft.com/office/drawing/2014/main" id="{98152560-76D3-1197-702C-AA2418CD2BDE}"/>
              </a:ext>
            </a:extLst>
          </p:cNvPr>
          <p:cNvSpPr txBox="1"/>
          <p:nvPr/>
        </p:nvSpPr>
        <p:spPr>
          <a:xfrm>
            <a:off x="6499859" y="5149758"/>
            <a:ext cx="3857625" cy="1015663"/>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Ochuroi</a:t>
            </a:r>
            <a:r>
              <a:rPr lang="en-GB" sz="2000" dirty="0">
                <a:solidFill>
                  <a:schemeClr val="bg1"/>
                </a:solidFill>
                <a:latin typeface="Century Gothic" panose="020B0502020202020204" pitchFamily="34" charset="0"/>
              </a:rPr>
              <a:t> and his family face problems with drought and people claiming their land.</a:t>
            </a:r>
          </a:p>
        </p:txBody>
      </p:sp>
    </p:spTree>
    <p:extLst>
      <p:ext uri="{BB962C8B-B14F-4D97-AF65-F5344CB8AC3E}">
        <p14:creationId xmlns:p14="http://schemas.microsoft.com/office/powerpoint/2010/main" val="3905327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DD2C9-3684-B9D8-BAD6-AD5844127FF0}"/>
              </a:ext>
            </a:extLst>
          </p:cNvPr>
          <p:cNvSpPr txBox="1"/>
          <p:nvPr/>
        </p:nvSpPr>
        <p:spPr>
          <a:xfrm>
            <a:off x="757806" y="1064903"/>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CAFOD ‘manifesto’</a:t>
            </a:r>
          </a:p>
        </p:txBody>
      </p:sp>
      <p:pic>
        <p:nvPicPr>
          <p:cNvPr id="6" name="Picture 5">
            <a:extLst>
              <a:ext uri="{FF2B5EF4-FFF2-40B4-BE49-F238E27FC236}">
                <a16:creationId xmlns:a16="http://schemas.microsoft.com/office/drawing/2014/main" id="{617E5BC4-0846-13BE-BDEF-F27C2944FB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91529" y="2525501"/>
            <a:ext cx="3935880" cy="2624257"/>
          </a:xfrm>
          <a:prstGeom prst="rect">
            <a:avLst/>
          </a:prstGeom>
        </p:spPr>
      </p:pic>
      <p:sp>
        <p:nvSpPr>
          <p:cNvPr id="7" name="TextBox 6">
            <a:extLst>
              <a:ext uri="{FF2B5EF4-FFF2-40B4-BE49-F238E27FC236}">
                <a16:creationId xmlns:a16="http://schemas.microsoft.com/office/drawing/2014/main" id="{A147FDA0-65FB-3911-0341-5881715A809A}"/>
              </a:ext>
            </a:extLst>
          </p:cNvPr>
          <p:cNvSpPr txBox="1"/>
          <p:nvPr/>
        </p:nvSpPr>
        <p:spPr>
          <a:xfrm>
            <a:off x="6096000" y="3262335"/>
            <a:ext cx="7069455" cy="707886"/>
          </a:xfrm>
          <a:prstGeom prst="rect">
            <a:avLst/>
          </a:prstGeom>
          <a:noFill/>
        </p:spPr>
        <p:txBody>
          <a:bodyPr wrap="square" rtlCol="0">
            <a:spAutoFit/>
          </a:bodyPr>
          <a:lstStyle/>
          <a:p>
            <a:r>
              <a:rPr lang="en-GB" sz="4000" dirty="0">
                <a:solidFill>
                  <a:schemeClr val="bg1"/>
                </a:solidFill>
                <a:latin typeface="Century Gothic" panose="020B0502020202020204" pitchFamily="34" charset="0"/>
              </a:rPr>
              <a:t>2. Stop climate change</a:t>
            </a:r>
          </a:p>
        </p:txBody>
      </p:sp>
      <p:sp>
        <p:nvSpPr>
          <p:cNvPr id="8" name="TextBox 7">
            <a:extLst>
              <a:ext uri="{FF2B5EF4-FFF2-40B4-BE49-F238E27FC236}">
                <a16:creationId xmlns:a16="http://schemas.microsoft.com/office/drawing/2014/main" id="{98152560-76D3-1197-702C-AA2418CD2BDE}"/>
              </a:ext>
            </a:extLst>
          </p:cNvPr>
          <p:cNvSpPr txBox="1"/>
          <p:nvPr/>
        </p:nvSpPr>
        <p:spPr>
          <a:xfrm>
            <a:off x="1430656" y="5333083"/>
            <a:ext cx="3857625" cy="1015663"/>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Dristy</a:t>
            </a:r>
            <a:r>
              <a:rPr lang="en-GB" sz="2000" dirty="0">
                <a:solidFill>
                  <a:schemeClr val="bg1"/>
                </a:solidFill>
                <a:latin typeface="Century Gothic" panose="020B0502020202020204" pitchFamily="34" charset="0"/>
              </a:rPr>
              <a:t> and Rupali have had to change their garden to combat climate change.</a:t>
            </a:r>
          </a:p>
        </p:txBody>
      </p:sp>
    </p:spTree>
    <p:extLst>
      <p:ext uri="{BB962C8B-B14F-4D97-AF65-F5344CB8AC3E}">
        <p14:creationId xmlns:p14="http://schemas.microsoft.com/office/powerpoint/2010/main" val="4039822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DD2C9-3684-B9D8-BAD6-AD5844127FF0}"/>
              </a:ext>
            </a:extLst>
          </p:cNvPr>
          <p:cNvSpPr txBox="1"/>
          <p:nvPr/>
        </p:nvSpPr>
        <p:spPr>
          <a:xfrm>
            <a:off x="757806" y="1064903"/>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CAFOD ‘manifesto’</a:t>
            </a:r>
          </a:p>
        </p:txBody>
      </p:sp>
      <p:pic>
        <p:nvPicPr>
          <p:cNvPr id="6" name="Picture 5">
            <a:extLst>
              <a:ext uri="{FF2B5EF4-FFF2-40B4-BE49-F238E27FC236}">
                <a16:creationId xmlns:a16="http://schemas.microsoft.com/office/drawing/2014/main" id="{617E5BC4-0846-13BE-BDEF-F27C2944FB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545814" y="2658636"/>
            <a:ext cx="3935880" cy="2215156"/>
          </a:xfrm>
          <a:prstGeom prst="rect">
            <a:avLst/>
          </a:prstGeom>
        </p:spPr>
      </p:pic>
      <p:sp>
        <p:nvSpPr>
          <p:cNvPr id="7" name="TextBox 6">
            <a:extLst>
              <a:ext uri="{FF2B5EF4-FFF2-40B4-BE49-F238E27FC236}">
                <a16:creationId xmlns:a16="http://schemas.microsoft.com/office/drawing/2014/main" id="{A147FDA0-65FB-3911-0341-5881715A809A}"/>
              </a:ext>
            </a:extLst>
          </p:cNvPr>
          <p:cNvSpPr txBox="1"/>
          <p:nvPr/>
        </p:nvSpPr>
        <p:spPr>
          <a:xfrm>
            <a:off x="757806" y="3340892"/>
            <a:ext cx="7069455" cy="707886"/>
          </a:xfrm>
          <a:prstGeom prst="rect">
            <a:avLst/>
          </a:prstGeom>
          <a:noFill/>
        </p:spPr>
        <p:txBody>
          <a:bodyPr wrap="square" rtlCol="0">
            <a:spAutoFit/>
          </a:bodyPr>
          <a:lstStyle/>
          <a:p>
            <a:r>
              <a:rPr lang="en-GB" sz="4000" dirty="0">
                <a:solidFill>
                  <a:schemeClr val="bg1"/>
                </a:solidFill>
                <a:latin typeface="Century Gothic" panose="020B0502020202020204" pitchFamily="34" charset="0"/>
              </a:rPr>
              <a:t>3. Cancel debt</a:t>
            </a:r>
          </a:p>
        </p:txBody>
      </p:sp>
      <p:sp>
        <p:nvSpPr>
          <p:cNvPr id="8" name="TextBox 7">
            <a:extLst>
              <a:ext uri="{FF2B5EF4-FFF2-40B4-BE49-F238E27FC236}">
                <a16:creationId xmlns:a16="http://schemas.microsoft.com/office/drawing/2014/main" id="{98152560-76D3-1197-702C-AA2418CD2BDE}"/>
              </a:ext>
            </a:extLst>
          </p:cNvPr>
          <p:cNvSpPr txBox="1"/>
          <p:nvPr/>
        </p:nvSpPr>
        <p:spPr>
          <a:xfrm>
            <a:off x="6584941" y="5190253"/>
            <a:ext cx="3857625" cy="1323439"/>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Countries around the world are struggling to give people important things like schools and hospitals.</a:t>
            </a:r>
          </a:p>
        </p:txBody>
      </p:sp>
    </p:spTree>
    <p:extLst>
      <p:ext uri="{BB962C8B-B14F-4D97-AF65-F5344CB8AC3E}">
        <p14:creationId xmlns:p14="http://schemas.microsoft.com/office/powerpoint/2010/main" val="2288364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6DD2C9-3684-B9D8-BAD6-AD5844127FF0}"/>
              </a:ext>
            </a:extLst>
          </p:cNvPr>
          <p:cNvSpPr txBox="1"/>
          <p:nvPr/>
        </p:nvSpPr>
        <p:spPr>
          <a:xfrm>
            <a:off x="757806" y="1064903"/>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CAFOD ‘manifesto’</a:t>
            </a:r>
          </a:p>
        </p:txBody>
      </p:sp>
      <p:pic>
        <p:nvPicPr>
          <p:cNvPr id="6" name="Picture 5">
            <a:extLst>
              <a:ext uri="{FF2B5EF4-FFF2-40B4-BE49-F238E27FC236}">
                <a16:creationId xmlns:a16="http://schemas.microsoft.com/office/drawing/2014/main" id="{617E5BC4-0846-13BE-BDEF-F27C2944FB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9491" y="2500456"/>
            <a:ext cx="3695951" cy="2463967"/>
          </a:xfrm>
          <a:prstGeom prst="rect">
            <a:avLst/>
          </a:prstGeom>
        </p:spPr>
      </p:pic>
      <p:sp>
        <p:nvSpPr>
          <p:cNvPr id="7" name="TextBox 6">
            <a:extLst>
              <a:ext uri="{FF2B5EF4-FFF2-40B4-BE49-F238E27FC236}">
                <a16:creationId xmlns:a16="http://schemas.microsoft.com/office/drawing/2014/main" id="{A147FDA0-65FB-3911-0341-5881715A809A}"/>
              </a:ext>
            </a:extLst>
          </p:cNvPr>
          <p:cNvSpPr txBox="1"/>
          <p:nvPr/>
        </p:nvSpPr>
        <p:spPr>
          <a:xfrm>
            <a:off x="6348981" y="3429000"/>
            <a:ext cx="7069455" cy="707886"/>
          </a:xfrm>
          <a:prstGeom prst="rect">
            <a:avLst/>
          </a:prstGeom>
          <a:noFill/>
        </p:spPr>
        <p:txBody>
          <a:bodyPr wrap="square" rtlCol="0">
            <a:spAutoFit/>
          </a:bodyPr>
          <a:lstStyle/>
          <a:p>
            <a:r>
              <a:rPr lang="en-GB" sz="4000" dirty="0">
                <a:solidFill>
                  <a:schemeClr val="bg1"/>
                </a:solidFill>
                <a:latin typeface="Century Gothic" panose="020B0502020202020204" pitchFamily="34" charset="0"/>
              </a:rPr>
              <a:t>4. Help refugees</a:t>
            </a:r>
          </a:p>
        </p:txBody>
      </p:sp>
      <p:sp>
        <p:nvSpPr>
          <p:cNvPr id="8" name="TextBox 7">
            <a:extLst>
              <a:ext uri="{FF2B5EF4-FFF2-40B4-BE49-F238E27FC236}">
                <a16:creationId xmlns:a16="http://schemas.microsoft.com/office/drawing/2014/main" id="{98152560-76D3-1197-702C-AA2418CD2BDE}"/>
              </a:ext>
            </a:extLst>
          </p:cNvPr>
          <p:cNvSpPr txBox="1"/>
          <p:nvPr/>
        </p:nvSpPr>
        <p:spPr>
          <a:xfrm>
            <a:off x="1079491" y="5131377"/>
            <a:ext cx="4187834" cy="1323439"/>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The Caritas family have supported families who have had to leave their homes in Ukraine because of the conflict.</a:t>
            </a:r>
          </a:p>
        </p:txBody>
      </p:sp>
    </p:spTree>
    <p:extLst>
      <p:ext uri="{BB962C8B-B14F-4D97-AF65-F5344CB8AC3E}">
        <p14:creationId xmlns:p14="http://schemas.microsoft.com/office/powerpoint/2010/main" val="3511041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nt_2023_film_for_children___cafod (1080p)">
            <a:hlinkClick r:id="" action="ppaction://media"/>
            <a:extLst>
              <a:ext uri="{FF2B5EF4-FFF2-40B4-BE49-F238E27FC236}">
                <a16:creationId xmlns:a16="http://schemas.microsoft.com/office/drawing/2014/main" id="{122BCBEA-281E-386C-0C9D-888FEBC769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5020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PQuestion" title="Question Text Shape">
            <a:extLst>
              <a:ext uri="{FF2B5EF4-FFF2-40B4-BE49-F238E27FC236}">
                <a16:creationId xmlns:a16="http://schemas.microsoft.com/office/drawing/2014/main" id="{292C4267-AC24-F707-D79A-FFCB5F104073}"/>
              </a:ext>
            </a:extLst>
          </p:cNvPr>
          <p:cNvSpPr>
            <a:spLocks noGrp="1"/>
          </p:cNvSpPr>
          <p:nvPr>
            <p:ph type="title"/>
          </p:nvPr>
        </p:nvSpPr>
        <p:spPr>
          <a:xfrm>
            <a:off x="2218765" y="1212089"/>
            <a:ext cx="9430870" cy="790163"/>
          </a:xfrm>
        </p:spPr>
        <p:txBody>
          <a:bodyPr>
            <a:noAutofit/>
          </a:bodyPr>
          <a:lstStyle/>
          <a:p>
            <a:r>
              <a:rPr lang="en-GB" sz="4800" b="1" dirty="0">
                <a:solidFill>
                  <a:schemeClr val="bg1"/>
                </a:solidFill>
                <a:latin typeface="Century Gothic" panose="020B0502020202020204" pitchFamily="34" charset="0"/>
                <a:ea typeface="Tahoma" panose="020B0604030504040204" pitchFamily="34" charset="0"/>
                <a:cs typeface="Tahoma" panose="020B0604030504040204" pitchFamily="34" charset="0"/>
              </a:rPr>
              <a:t>Write your own manifesto!</a:t>
            </a:r>
          </a:p>
        </p:txBody>
      </p:sp>
      <p:sp>
        <p:nvSpPr>
          <p:cNvPr id="2" name="TPQuestion" title="Question Text Shape">
            <a:extLst>
              <a:ext uri="{FF2B5EF4-FFF2-40B4-BE49-F238E27FC236}">
                <a16:creationId xmlns:a16="http://schemas.microsoft.com/office/drawing/2014/main" id="{BB75F448-8DFF-3744-7570-00E476908F7C}"/>
              </a:ext>
            </a:extLst>
          </p:cNvPr>
          <p:cNvSpPr txBox="1">
            <a:spLocks/>
          </p:cNvSpPr>
          <p:nvPr/>
        </p:nvSpPr>
        <p:spPr>
          <a:xfrm>
            <a:off x="293459" y="3444701"/>
            <a:ext cx="9430870" cy="7901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bg1"/>
                </a:solidFill>
                <a:latin typeface="Century Gothic" panose="020B0502020202020204" pitchFamily="34" charset="0"/>
                <a:ea typeface="Tahoma" panose="020B0604030504040204" pitchFamily="34" charset="0"/>
                <a:cs typeface="Tahoma" panose="020B0604030504040204" pitchFamily="34" charset="0"/>
              </a:rPr>
              <a:t>What do you want to change?</a:t>
            </a:r>
            <a:br>
              <a:rPr lang="en-GB" sz="2800" b="1" dirty="0">
                <a:solidFill>
                  <a:schemeClr val="bg1"/>
                </a:solidFill>
                <a:latin typeface="Century Gothic" panose="020B0502020202020204" pitchFamily="34" charset="0"/>
                <a:ea typeface="Tahoma" panose="020B0604030504040204" pitchFamily="34" charset="0"/>
                <a:cs typeface="Tahoma" panose="020B0604030504040204" pitchFamily="34" charset="0"/>
              </a:rPr>
            </a:br>
            <a:endParaRPr lang="en-GB" sz="28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sp>
        <p:nvSpPr>
          <p:cNvPr id="3" name="TPQuestion" title="Question Text Shape">
            <a:extLst>
              <a:ext uri="{FF2B5EF4-FFF2-40B4-BE49-F238E27FC236}">
                <a16:creationId xmlns:a16="http://schemas.microsoft.com/office/drawing/2014/main" id="{371DBAC7-600C-FE53-9121-42332BAD4B76}"/>
              </a:ext>
            </a:extLst>
          </p:cNvPr>
          <p:cNvSpPr txBox="1">
            <a:spLocks/>
          </p:cNvSpPr>
          <p:nvPr/>
        </p:nvSpPr>
        <p:spPr>
          <a:xfrm>
            <a:off x="293459" y="4446172"/>
            <a:ext cx="6967369" cy="7901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bg1"/>
                </a:solidFill>
                <a:latin typeface="Century Gothic" panose="020B0502020202020204" pitchFamily="34" charset="0"/>
                <a:ea typeface="Tahoma" panose="020B0604030504040204" pitchFamily="34" charset="0"/>
                <a:cs typeface="Tahoma" panose="020B0604030504040204" pitchFamily="34" charset="0"/>
              </a:rPr>
              <a:t>How would you do it?</a:t>
            </a:r>
            <a:br>
              <a:rPr lang="en-GB" sz="2800" b="1" dirty="0">
                <a:solidFill>
                  <a:schemeClr val="bg1"/>
                </a:solidFill>
                <a:latin typeface="Century Gothic" panose="020B0502020202020204" pitchFamily="34" charset="0"/>
                <a:ea typeface="Tahoma" panose="020B0604030504040204" pitchFamily="34" charset="0"/>
                <a:cs typeface="Tahoma" panose="020B0604030504040204" pitchFamily="34" charset="0"/>
              </a:rPr>
            </a:br>
            <a:endParaRPr lang="en-GB" sz="2800" b="1" dirty="0">
              <a:solidFill>
                <a:schemeClr val="bg1"/>
              </a:solidFill>
              <a:latin typeface="Century Gothic" panose="020B0502020202020204" pitchFamily="34" charset="0"/>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id="{7D42FD97-325C-554D-92B0-2C25919C2A57}"/>
              </a:ext>
            </a:extLst>
          </p:cNvPr>
          <p:cNvPicPr>
            <a:picLocks noChangeAspect="1"/>
          </p:cNvPicPr>
          <p:nvPr/>
        </p:nvPicPr>
        <p:blipFill>
          <a:blip r:embed="rId3"/>
          <a:stretch>
            <a:fillRect/>
          </a:stretch>
        </p:blipFill>
        <p:spPr>
          <a:xfrm>
            <a:off x="5921546" y="2247899"/>
            <a:ext cx="5976995" cy="4143375"/>
          </a:xfrm>
          <a:prstGeom prst="rect">
            <a:avLst/>
          </a:prstGeom>
        </p:spPr>
      </p:pic>
    </p:spTree>
    <p:extLst>
      <p:ext uri="{BB962C8B-B14F-4D97-AF65-F5344CB8AC3E}">
        <p14:creationId xmlns:p14="http://schemas.microsoft.com/office/powerpoint/2010/main" val="424301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descr="A picture containing drawing&#10;&#10;Description automatically generated">
            <a:extLst>
              <a:ext uri="{FF2B5EF4-FFF2-40B4-BE49-F238E27FC236}">
                <a16:creationId xmlns:a16="http://schemas.microsoft.com/office/drawing/2014/main" id="{5D730426-A0FB-43B9-A373-6B53B0D6DC41}"/>
              </a:ext>
            </a:extLst>
          </p:cNvPr>
          <p:cNvPicPr>
            <a:picLocks noChangeAspect="1"/>
          </p:cNvPicPr>
          <p:nvPr/>
        </p:nvPicPr>
        <p:blipFill rotWithShape="1">
          <a:blip r:embed="rId3">
            <a:extLst>
              <a:ext uri="{28A0092B-C50C-407E-A947-70E740481C1C}">
                <a14:useLocalDpi xmlns:a14="http://schemas.microsoft.com/office/drawing/2010/main" val="0"/>
              </a:ext>
            </a:extLst>
          </a:blip>
          <a:srcRect b="48337"/>
          <a:stretch/>
        </p:blipFill>
        <p:spPr>
          <a:xfrm>
            <a:off x="0" y="1312015"/>
            <a:ext cx="12192000" cy="259232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07719189-D72A-409A-900C-F5A8920C3FEC}"/>
              </a:ext>
            </a:extLst>
          </p:cNvPr>
          <p:cNvPicPr>
            <a:picLocks noChangeAspect="1"/>
          </p:cNvPicPr>
          <p:nvPr/>
        </p:nvPicPr>
        <p:blipFill rotWithShape="1">
          <a:blip r:embed="rId3">
            <a:extLst>
              <a:ext uri="{28A0092B-C50C-407E-A947-70E740481C1C}">
                <a14:useLocalDpi xmlns:a14="http://schemas.microsoft.com/office/drawing/2010/main" val="0"/>
              </a:ext>
            </a:extLst>
          </a:blip>
          <a:srcRect t="51591" b="-187"/>
          <a:stretch/>
        </p:blipFill>
        <p:spPr>
          <a:xfrm>
            <a:off x="0" y="3904342"/>
            <a:ext cx="12192000" cy="2438401"/>
          </a:xfrm>
          <a:prstGeom prst="rect">
            <a:avLst/>
          </a:prstGeom>
        </p:spPr>
      </p:pic>
    </p:spTree>
    <p:extLst>
      <p:ext uri="{BB962C8B-B14F-4D97-AF65-F5344CB8AC3E}">
        <p14:creationId xmlns:p14="http://schemas.microsoft.com/office/powerpoint/2010/main" val="311282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ope Francis - IMDb">
            <a:extLst>
              <a:ext uri="{FF2B5EF4-FFF2-40B4-BE49-F238E27FC236}">
                <a16:creationId xmlns:a16="http://schemas.microsoft.com/office/drawing/2014/main" id="{0692C29C-4A3B-082A-E4DA-3EDFF2418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35564"/>
            <a:ext cx="3016827" cy="4022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6EB57A-B94F-53D9-E7D2-AA02A101D037}"/>
              </a:ext>
            </a:extLst>
          </p:cNvPr>
          <p:cNvSpPr txBox="1"/>
          <p:nvPr/>
        </p:nvSpPr>
        <p:spPr>
          <a:xfrm>
            <a:off x="4060359" y="1407802"/>
            <a:ext cx="7837001" cy="4392692"/>
          </a:xfrm>
          <a:prstGeom prst="wedgeRoundRectCallout">
            <a:avLst>
              <a:gd name="adj1" fmla="val -60964"/>
              <a:gd name="adj2" fmla="val 29284"/>
              <a:gd name="adj3" fmla="val 16667"/>
            </a:avLst>
          </a:prstGeom>
          <a:noFill/>
          <a:ln>
            <a:solidFill>
              <a:schemeClr val="bg1"/>
            </a:solidFill>
          </a:ln>
        </p:spPr>
        <p:txBody>
          <a:bodyPr wrap="square">
            <a:spAutoFit/>
          </a:bodyPr>
          <a:lstStyle/>
          <a:p>
            <a:r>
              <a:rPr lang="en-GB" sz="3600" dirty="0">
                <a:solidFill>
                  <a:schemeClr val="bg1"/>
                </a:solidFill>
                <a:effectLst/>
                <a:latin typeface="Century Gothic" panose="020B0502020202020204" pitchFamily="34" charset="0"/>
                <a:ea typeface="Times New Roman" panose="02020603050405020304" pitchFamily="18" charset="0"/>
              </a:rPr>
              <a:t>“We all need each other, none of us is an island. And we can only build the future by everyone standing together”</a:t>
            </a:r>
          </a:p>
          <a:p>
            <a:endParaRPr lang="en-GB" sz="3600" dirty="0">
              <a:solidFill>
                <a:schemeClr val="bg1"/>
              </a:solidFill>
              <a:effectLst/>
              <a:latin typeface="Century Gothic" panose="020B0502020202020204" pitchFamily="34" charset="0"/>
              <a:ea typeface="Times New Roman" panose="02020603050405020304" pitchFamily="18" charset="0"/>
            </a:endParaRPr>
          </a:p>
          <a:p>
            <a:r>
              <a:rPr lang="en-GB" sz="3600" i="1" dirty="0">
                <a:solidFill>
                  <a:schemeClr val="bg1"/>
                </a:solidFill>
                <a:latin typeface="Century Gothic" panose="020B0502020202020204" pitchFamily="34" charset="0"/>
              </a:rPr>
              <a:t>Pope Francis: A message for our earth</a:t>
            </a:r>
          </a:p>
        </p:txBody>
      </p:sp>
    </p:spTree>
    <p:extLst>
      <p:ext uri="{BB962C8B-B14F-4D97-AF65-F5344CB8AC3E}">
        <p14:creationId xmlns:p14="http://schemas.microsoft.com/office/powerpoint/2010/main" val="4123091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02A4F-E8F5-E91B-5C34-FC7F937E4321}"/>
              </a:ext>
            </a:extLst>
          </p:cNvPr>
          <p:cNvSpPr txBox="1"/>
          <p:nvPr/>
        </p:nvSpPr>
        <p:spPr>
          <a:xfrm>
            <a:off x="170576" y="1147282"/>
            <a:ext cx="11850848" cy="5181034"/>
          </a:xfrm>
          <a:prstGeom prst="rect">
            <a:avLst/>
          </a:prstGeom>
          <a:noFill/>
        </p:spPr>
        <p:txBody>
          <a:bodyPr wrap="square" rtlCol="0">
            <a:spAutoFit/>
          </a:bodyPr>
          <a:lstStyle/>
          <a:p>
            <a:pPr algn="ctr">
              <a:lnSpc>
                <a:spcPct val="150000"/>
              </a:lnSpc>
            </a:pPr>
            <a:r>
              <a:rPr lang="en-GB" sz="2800" dirty="0">
                <a:solidFill>
                  <a:schemeClr val="bg1"/>
                </a:solidFill>
                <a:latin typeface="Century Gothic" panose="020B0502020202020204" pitchFamily="34" charset="0"/>
              </a:rPr>
              <a:t>Loving God,</a:t>
            </a:r>
          </a:p>
          <a:p>
            <a:pPr algn="ctr">
              <a:lnSpc>
                <a:spcPct val="150000"/>
              </a:lnSpc>
            </a:pPr>
            <a:r>
              <a:rPr lang="en-GB" sz="2800" dirty="0">
                <a:solidFill>
                  <a:schemeClr val="bg1"/>
                </a:solidFill>
                <a:latin typeface="Century Gothic" panose="020B0502020202020204" pitchFamily="34" charset="0"/>
              </a:rPr>
              <a:t>Make us wise to know when things aren’t right,</a:t>
            </a:r>
          </a:p>
          <a:p>
            <a:pPr algn="ctr">
              <a:lnSpc>
                <a:spcPct val="150000"/>
              </a:lnSpc>
            </a:pPr>
            <a:r>
              <a:rPr lang="en-GB" sz="2800" dirty="0">
                <a:solidFill>
                  <a:schemeClr val="bg1"/>
                </a:solidFill>
                <a:latin typeface="Century Gothic" panose="020B0502020202020204" pitchFamily="34" charset="0"/>
              </a:rPr>
              <a:t>Make us brave to speak out when things are unfair,</a:t>
            </a:r>
          </a:p>
          <a:p>
            <a:pPr algn="ctr">
              <a:lnSpc>
                <a:spcPct val="150000"/>
              </a:lnSpc>
            </a:pPr>
            <a:r>
              <a:rPr lang="en-GB" sz="2800" dirty="0">
                <a:solidFill>
                  <a:schemeClr val="bg1"/>
                </a:solidFill>
                <a:latin typeface="Century Gothic" panose="020B0502020202020204" pitchFamily="34" charset="0"/>
              </a:rPr>
              <a:t>Make us open to our whole global family, </a:t>
            </a:r>
          </a:p>
          <a:p>
            <a:pPr algn="ctr">
              <a:lnSpc>
                <a:spcPct val="150000"/>
              </a:lnSpc>
            </a:pPr>
            <a:r>
              <a:rPr lang="en-GB" sz="2800" dirty="0">
                <a:solidFill>
                  <a:schemeClr val="bg1"/>
                </a:solidFill>
                <a:latin typeface="Century Gothic" panose="020B0502020202020204" pitchFamily="34" charset="0"/>
              </a:rPr>
              <a:t>so we can work together for everyone to have what they need </a:t>
            </a:r>
          </a:p>
          <a:p>
            <a:pPr algn="ctr">
              <a:lnSpc>
                <a:spcPct val="150000"/>
              </a:lnSpc>
            </a:pPr>
            <a:r>
              <a:rPr lang="en-GB" sz="2800" dirty="0">
                <a:solidFill>
                  <a:schemeClr val="bg1"/>
                </a:solidFill>
                <a:latin typeface="Century Gothic" panose="020B0502020202020204" pitchFamily="34" charset="0"/>
              </a:rPr>
              <a:t>to live life to the full.</a:t>
            </a:r>
          </a:p>
          <a:p>
            <a:pPr algn="ctr">
              <a:lnSpc>
                <a:spcPct val="150000"/>
              </a:lnSpc>
            </a:pPr>
            <a:r>
              <a:rPr lang="en-GB" sz="2800" dirty="0">
                <a:solidFill>
                  <a:schemeClr val="bg1"/>
                </a:solidFill>
                <a:latin typeface="Century Gothic" panose="020B0502020202020204" pitchFamily="34" charset="0"/>
              </a:rPr>
              <a:t>Amen</a:t>
            </a:r>
          </a:p>
          <a:p>
            <a:pPr algn="ctr">
              <a:lnSpc>
                <a:spcPct val="150000"/>
              </a:lnSpc>
            </a:pP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53869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96DB8FD5-EDCB-488E-88C5-179D27C20F91}"/>
              </a:ext>
            </a:extLst>
          </p:cNvPr>
          <p:cNvPicPr>
            <a:picLocks noChangeAspect="1"/>
          </p:cNvPicPr>
          <p:nvPr/>
        </p:nvPicPr>
        <p:blipFill rotWithShape="1">
          <a:blip r:embed="rId3">
            <a:extLst>
              <a:ext uri="{28A0092B-C50C-407E-A947-70E740481C1C}">
                <a14:useLocalDpi xmlns:a14="http://schemas.microsoft.com/office/drawing/2010/main" val="0"/>
              </a:ext>
            </a:extLst>
          </a:blip>
          <a:srcRect b="48337"/>
          <a:stretch/>
        </p:blipFill>
        <p:spPr>
          <a:xfrm>
            <a:off x="0" y="1139737"/>
            <a:ext cx="4200939" cy="89322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0875514-E87F-4AF0-AB58-85D244686DE1}"/>
              </a:ext>
            </a:extLst>
          </p:cNvPr>
          <p:cNvPicPr>
            <a:picLocks noChangeAspect="1"/>
          </p:cNvPicPr>
          <p:nvPr/>
        </p:nvPicPr>
        <p:blipFill rotWithShape="1">
          <a:blip r:embed="rId3">
            <a:extLst>
              <a:ext uri="{28A0092B-C50C-407E-A947-70E740481C1C}">
                <a14:useLocalDpi xmlns:a14="http://schemas.microsoft.com/office/drawing/2010/main" val="0"/>
              </a:ext>
            </a:extLst>
          </a:blip>
          <a:srcRect t="51591" b="-187"/>
          <a:stretch/>
        </p:blipFill>
        <p:spPr>
          <a:xfrm>
            <a:off x="0" y="2155057"/>
            <a:ext cx="4200939" cy="840188"/>
          </a:xfrm>
          <a:prstGeom prst="rect">
            <a:avLst/>
          </a:prstGeom>
        </p:spPr>
      </p:pic>
      <p:pic>
        <p:nvPicPr>
          <p:cNvPr id="3" name="Graphic 2" descr="Fruit bowl outline">
            <a:extLst>
              <a:ext uri="{FF2B5EF4-FFF2-40B4-BE49-F238E27FC236}">
                <a16:creationId xmlns:a16="http://schemas.microsoft.com/office/drawing/2014/main" id="{4A07F56E-800A-4859-9D91-EAD66A230B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6885" y="1586350"/>
            <a:ext cx="1477618" cy="1477618"/>
          </a:xfrm>
          <a:prstGeom prst="rect">
            <a:avLst/>
          </a:prstGeom>
        </p:spPr>
      </p:pic>
      <p:pic>
        <p:nvPicPr>
          <p:cNvPr id="7" name="Graphic 6" descr="Water Bottle outline">
            <a:extLst>
              <a:ext uri="{FF2B5EF4-FFF2-40B4-BE49-F238E27FC236}">
                <a16:creationId xmlns:a16="http://schemas.microsoft.com/office/drawing/2014/main" id="{96096988-32EB-4F69-8D4B-57267C9AB4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9651" y="1767004"/>
            <a:ext cx="1477618" cy="1477618"/>
          </a:xfrm>
          <a:prstGeom prst="rect">
            <a:avLst/>
          </a:prstGeom>
        </p:spPr>
      </p:pic>
      <p:sp>
        <p:nvSpPr>
          <p:cNvPr id="14" name="TextBox 13">
            <a:extLst>
              <a:ext uri="{FF2B5EF4-FFF2-40B4-BE49-F238E27FC236}">
                <a16:creationId xmlns:a16="http://schemas.microsoft.com/office/drawing/2014/main" id="{DADBAF4D-8831-4298-B2DE-72B68CCAFF1A}"/>
              </a:ext>
            </a:extLst>
          </p:cNvPr>
          <p:cNvSpPr txBox="1"/>
          <p:nvPr/>
        </p:nvSpPr>
        <p:spPr>
          <a:xfrm>
            <a:off x="8968405" y="3290933"/>
            <a:ext cx="2319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Arial" panose="020B0604020202020204" pitchFamily="34" charset="0"/>
              </a:rPr>
              <a:t>Enough food</a:t>
            </a:r>
          </a:p>
        </p:txBody>
      </p:sp>
      <p:sp>
        <p:nvSpPr>
          <p:cNvPr id="15" name="TextBox 14">
            <a:extLst>
              <a:ext uri="{FF2B5EF4-FFF2-40B4-BE49-F238E27FC236}">
                <a16:creationId xmlns:a16="http://schemas.microsoft.com/office/drawing/2014/main" id="{6C1943C0-8072-4A73-BA04-B0931AB47BB8}"/>
              </a:ext>
            </a:extLst>
          </p:cNvPr>
          <p:cNvSpPr txBox="1"/>
          <p:nvPr/>
        </p:nvSpPr>
        <p:spPr>
          <a:xfrm>
            <a:off x="5357191" y="3290933"/>
            <a:ext cx="26935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Arial" panose="020B0604020202020204" pitchFamily="34" charset="0"/>
              </a:rPr>
              <a:t>Clean water</a:t>
            </a:r>
          </a:p>
        </p:txBody>
      </p:sp>
      <p:pic>
        <p:nvPicPr>
          <p:cNvPr id="2" name="Graphic 1" descr="Home outline">
            <a:extLst>
              <a:ext uri="{FF2B5EF4-FFF2-40B4-BE49-F238E27FC236}">
                <a16:creationId xmlns:a16="http://schemas.microsoft.com/office/drawing/2014/main" id="{A514AA51-3A2A-939B-1C2C-DFBD53D54B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9206" y="4257260"/>
            <a:ext cx="1348409" cy="1348409"/>
          </a:xfrm>
          <a:prstGeom prst="rect">
            <a:avLst/>
          </a:prstGeom>
        </p:spPr>
      </p:pic>
      <p:pic>
        <p:nvPicPr>
          <p:cNvPr id="6" name="Graphic 5" descr="Classroom outline">
            <a:extLst>
              <a:ext uri="{FF2B5EF4-FFF2-40B4-BE49-F238E27FC236}">
                <a16:creationId xmlns:a16="http://schemas.microsoft.com/office/drawing/2014/main" id="{48FD5CA8-1BCC-C3D2-1526-B0C6C7B2AD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37704" y="4257259"/>
            <a:ext cx="1525606" cy="1525606"/>
          </a:xfrm>
          <a:prstGeom prst="rect">
            <a:avLst/>
          </a:prstGeom>
        </p:spPr>
      </p:pic>
      <p:pic>
        <p:nvPicPr>
          <p:cNvPr id="8" name="Graphic 7" descr="Medical outline">
            <a:extLst>
              <a:ext uri="{FF2B5EF4-FFF2-40B4-BE49-F238E27FC236}">
                <a16:creationId xmlns:a16="http://schemas.microsoft.com/office/drawing/2014/main" id="{A0A93BE3-A293-3DF4-1263-4A7698C817B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13323" y="4257259"/>
            <a:ext cx="1292087" cy="1292087"/>
          </a:xfrm>
          <a:prstGeom prst="rect">
            <a:avLst/>
          </a:prstGeom>
        </p:spPr>
      </p:pic>
      <p:sp>
        <p:nvSpPr>
          <p:cNvPr id="10" name="TextBox 9">
            <a:extLst>
              <a:ext uri="{FF2B5EF4-FFF2-40B4-BE49-F238E27FC236}">
                <a16:creationId xmlns:a16="http://schemas.microsoft.com/office/drawing/2014/main" id="{06B37AF0-FCD7-57DE-D4F1-E7A4A27CF519}"/>
              </a:ext>
            </a:extLst>
          </p:cNvPr>
          <p:cNvSpPr txBox="1"/>
          <p:nvPr/>
        </p:nvSpPr>
        <p:spPr>
          <a:xfrm>
            <a:off x="1056859" y="5782866"/>
            <a:ext cx="2693505" cy="461665"/>
          </a:xfrm>
          <a:prstGeom prst="rect">
            <a:avLst/>
          </a:prstGeom>
          <a:noFill/>
        </p:spPr>
        <p:txBody>
          <a:bodyPr wrap="square" rtlCol="0">
            <a:spAutoFit/>
          </a:bodyPr>
          <a:lstStyle/>
          <a:p>
            <a:r>
              <a:rPr lang="en-GB" sz="2400">
                <a:solidFill>
                  <a:schemeClr val="bg1"/>
                </a:solidFill>
                <a:latin typeface="Century Gothic" panose="020B0502020202020204" pitchFamily="34" charset="0"/>
                <a:cs typeface="Arial" panose="020B0604020202020204" pitchFamily="34" charset="0"/>
              </a:rPr>
              <a:t>Safe home</a:t>
            </a:r>
          </a:p>
        </p:txBody>
      </p:sp>
      <p:sp>
        <p:nvSpPr>
          <p:cNvPr id="12" name="TextBox 11">
            <a:extLst>
              <a:ext uri="{FF2B5EF4-FFF2-40B4-BE49-F238E27FC236}">
                <a16:creationId xmlns:a16="http://schemas.microsoft.com/office/drawing/2014/main" id="{EC9ED96B-EE81-A739-72F4-AC279C082085}"/>
              </a:ext>
            </a:extLst>
          </p:cNvPr>
          <p:cNvSpPr txBox="1"/>
          <p:nvPr/>
        </p:nvSpPr>
        <p:spPr>
          <a:xfrm>
            <a:off x="4002128" y="5782863"/>
            <a:ext cx="2693505" cy="461665"/>
          </a:xfrm>
          <a:prstGeom prst="rect">
            <a:avLst/>
          </a:prstGeom>
          <a:noFill/>
        </p:spPr>
        <p:txBody>
          <a:bodyPr wrap="square" rtlCol="0">
            <a:spAutoFit/>
          </a:bodyPr>
          <a:lstStyle/>
          <a:p>
            <a:r>
              <a:rPr lang="en-GB" sz="2400">
                <a:solidFill>
                  <a:schemeClr val="bg1"/>
                </a:solidFill>
                <a:latin typeface="Century Gothic" panose="020B0502020202020204" pitchFamily="34" charset="0"/>
                <a:cs typeface="Arial" panose="020B0604020202020204" pitchFamily="34" charset="0"/>
              </a:rPr>
              <a:t>School</a:t>
            </a:r>
          </a:p>
        </p:txBody>
      </p:sp>
      <p:sp>
        <p:nvSpPr>
          <p:cNvPr id="19" name="TextBox 18">
            <a:extLst>
              <a:ext uri="{FF2B5EF4-FFF2-40B4-BE49-F238E27FC236}">
                <a16:creationId xmlns:a16="http://schemas.microsoft.com/office/drawing/2014/main" id="{32D3FEB2-3444-58EE-927E-A7C76C338F32}"/>
              </a:ext>
            </a:extLst>
          </p:cNvPr>
          <p:cNvSpPr txBox="1"/>
          <p:nvPr/>
        </p:nvSpPr>
        <p:spPr>
          <a:xfrm>
            <a:off x="6150584" y="5715800"/>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Doctor or nurse</a:t>
            </a:r>
          </a:p>
        </p:txBody>
      </p:sp>
      <p:pic>
        <p:nvPicPr>
          <p:cNvPr id="20" name="Graphic 19" descr="Dove outline">
            <a:extLst>
              <a:ext uri="{FF2B5EF4-FFF2-40B4-BE49-F238E27FC236}">
                <a16:creationId xmlns:a16="http://schemas.microsoft.com/office/drawing/2014/main" id="{4943CFEE-7BE6-5D79-8262-F9F9471ECB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62824" y="4277482"/>
            <a:ext cx="1359152" cy="1359152"/>
          </a:xfrm>
          <a:prstGeom prst="rect">
            <a:avLst/>
          </a:prstGeom>
        </p:spPr>
      </p:pic>
      <p:sp>
        <p:nvSpPr>
          <p:cNvPr id="21" name="TextBox 20">
            <a:extLst>
              <a:ext uri="{FF2B5EF4-FFF2-40B4-BE49-F238E27FC236}">
                <a16:creationId xmlns:a16="http://schemas.microsoft.com/office/drawing/2014/main" id="{74001886-B286-4704-FEB7-F2876EC3FA0A}"/>
              </a:ext>
            </a:extLst>
          </p:cNvPr>
          <p:cNvSpPr txBox="1"/>
          <p:nvPr/>
        </p:nvSpPr>
        <p:spPr>
          <a:xfrm>
            <a:off x="9056201" y="5718697"/>
            <a:ext cx="2693505"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cs typeface="Arial" panose="020B0604020202020204" pitchFamily="34" charset="0"/>
              </a:rPr>
              <a:t>Live in peace</a:t>
            </a:r>
          </a:p>
        </p:txBody>
      </p:sp>
    </p:spTree>
    <p:extLst>
      <p:ext uri="{BB962C8B-B14F-4D97-AF65-F5344CB8AC3E}">
        <p14:creationId xmlns:p14="http://schemas.microsoft.com/office/powerpoint/2010/main" val="782691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F4DDCBA-12C8-C900-CAE3-F98B5E3851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7" b="-1098"/>
          <a:stretch/>
        </p:blipFill>
        <p:spPr bwMode="auto">
          <a:xfrm>
            <a:off x="2402444" y="2105891"/>
            <a:ext cx="1609005" cy="32050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3">
            <a:extLst>
              <a:ext uri="{FF2B5EF4-FFF2-40B4-BE49-F238E27FC236}">
                <a16:creationId xmlns:a16="http://schemas.microsoft.com/office/drawing/2014/main" id="{52F1B62D-D1FF-B229-EE6E-567606B690D8}"/>
              </a:ext>
            </a:extLst>
          </p:cNvPr>
          <p:cNvSpPr txBox="1">
            <a:spLocks noChangeArrowheads="1"/>
          </p:cNvSpPr>
          <p:nvPr/>
        </p:nvSpPr>
        <p:spPr bwMode="auto">
          <a:xfrm>
            <a:off x="6095999" y="5562847"/>
            <a:ext cx="5978525" cy="7935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bg1"/>
                </a:solidFill>
                <a:effectLst/>
                <a:latin typeface="Century Gothic" panose="020B0502020202020204" pitchFamily="34" charset="0"/>
              </a:rPr>
              <a:t>Everyone should have a say</a:t>
            </a:r>
            <a:endParaRPr kumimoji="0" lang="en-US" altLang="en-US" sz="1000" b="0" i="0" u="none" strike="noStrike" cap="none" normalizeH="0" baseline="0" dirty="0">
              <a:ln>
                <a:noFill/>
              </a:ln>
              <a:solidFill>
                <a:schemeClr val="bg1"/>
              </a:solidFill>
              <a:effectLst/>
              <a:latin typeface="Arial" panose="020B0604020202020204" pitchFamily="34" charset="0"/>
            </a:endParaRPr>
          </a:p>
        </p:txBody>
      </p:sp>
      <p:sp>
        <p:nvSpPr>
          <p:cNvPr id="7" name="Text Box 3">
            <a:extLst>
              <a:ext uri="{FF2B5EF4-FFF2-40B4-BE49-F238E27FC236}">
                <a16:creationId xmlns:a16="http://schemas.microsoft.com/office/drawing/2014/main" id="{2C3244F8-6912-0FF0-9FCE-D7ACAA0A1AB1}"/>
              </a:ext>
            </a:extLst>
          </p:cNvPr>
          <p:cNvSpPr txBox="1">
            <a:spLocks noChangeArrowheads="1"/>
          </p:cNvSpPr>
          <p:nvPr/>
        </p:nvSpPr>
        <p:spPr bwMode="auto">
          <a:xfrm>
            <a:off x="69680" y="5562847"/>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bg1"/>
                </a:solidFill>
                <a:effectLst/>
                <a:latin typeface="Century Gothic" panose="020B0502020202020204" pitchFamily="34" charset="0"/>
              </a:rPr>
              <a:t>Thinking of everyone</a:t>
            </a:r>
            <a:endParaRPr kumimoji="0" lang="en-US" altLang="en-US" sz="1000" b="0" i="0" u="none" strike="noStrike" cap="none" normalizeH="0" baseline="0" dirty="0">
              <a:ln>
                <a:noFill/>
              </a:ln>
              <a:solidFill>
                <a:schemeClr val="bg1"/>
              </a:solidFill>
              <a:effectLst/>
              <a:latin typeface="Arial" panose="020B0604020202020204" pitchFamily="34" charset="0"/>
            </a:endParaRPr>
          </a:p>
        </p:txBody>
      </p:sp>
      <p:sp>
        <p:nvSpPr>
          <p:cNvPr id="8" name="Text Box 3">
            <a:extLst>
              <a:ext uri="{FF2B5EF4-FFF2-40B4-BE49-F238E27FC236}">
                <a16:creationId xmlns:a16="http://schemas.microsoft.com/office/drawing/2014/main" id="{4761585C-BFF9-4801-CE73-52AA3EF82F16}"/>
              </a:ext>
            </a:extLst>
          </p:cNvPr>
          <p:cNvSpPr txBox="1">
            <a:spLocks noChangeArrowheads="1"/>
          </p:cNvSpPr>
          <p:nvPr/>
        </p:nvSpPr>
        <p:spPr bwMode="auto">
          <a:xfrm>
            <a:off x="117475" y="1161143"/>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The Common Good</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sp>
        <p:nvSpPr>
          <p:cNvPr id="9" name="Text Box 3">
            <a:extLst>
              <a:ext uri="{FF2B5EF4-FFF2-40B4-BE49-F238E27FC236}">
                <a16:creationId xmlns:a16="http://schemas.microsoft.com/office/drawing/2014/main" id="{E4962C03-303F-FC3F-90E6-D19917275A72}"/>
              </a:ext>
            </a:extLst>
          </p:cNvPr>
          <p:cNvSpPr txBox="1">
            <a:spLocks noChangeArrowheads="1"/>
          </p:cNvSpPr>
          <p:nvPr/>
        </p:nvSpPr>
        <p:spPr bwMode="auto">
          <a:xfrm>
            <a:off x="6096000" y="1191183"/>
            <a:ext cx="5978525" cy="1117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Century Gothic" panose="020B0502020202020204" pitchFamily="34" charset="0"/>
              </a:rPr>
              <a:t>Subsidiarity</a:t>
            </a:r>
            <a:endParaRPr kumimoji="0" lang="en-US" altLang="en-US" sz="1050" b="0" i="0" u="none" strike="noStrike" cap="none" normalizeH="0" baseline="0" dirty="0">
              <a:ln>
                <a:noFill/>
              </a:ln>
              <a:solidFill>
                <a:schemeClr val="bg1"/>
              </a:solidFill>
              <a:effectLst/>
              <a:latin typeface="Arial" panose="020B0604020202020204" pitchFamily="34" charset="0"/>
            </a:endParaRPr>
          </a:p>
        </p:txBody>
      </p:sp>
      <p:pic>
        <p:nvPicPr>
          <p:cNvPr id="3" name="Picture 2" descr="A picture containing clipart&#10;&#10;Description automatically generated">
            <a:extLst>
              <a:ext uri="{FF2B5EF4-FFF2-40B4-BE49-F238E27FC236}">
                <a16:creationId xmlns:a16="http://schemas.microsoft.com/office/drawing/2014/main" id="{017A0DBA-F255-540A-56F5-4B19372E5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278" y="1719943"/>
            <a:ext cx="2702379" cy="3976914"/>
          </a:xfrm>
          <a:prstGeom prst="rect">
            <a:avLst/>
          </a:prstGeom>
        </p:spPr>
      </p:pic>
    </p:spTree>
    <p:extLst>
      <p:ext uri="{BB962C8B-B14F-4D97-AF65-F5344CB8AC3E}">
        <p14:creationId xmlns:p14="http://schemas.microsoft.com/office/powerpoint/2010/main" val="478927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3A14AE-DDF9-7751-DEBF-8640B1F38836}"/>
              </a:ext>
            </a:extLst>
          </p:cNvPr>
          <p:cNvSpPr txBox="1"/>
          <p:nvPr/>
        </p:nvSpPr>
        <p:spPr>
          <a:xfrm>
            <a:off x="757806" y="2725984"/>
            <a:ext cx="10676388" cy="1200329"/>
          </a:xfrm>
          <a:prstGeom prst="rect">
            <a:avLst/>
          </a:prstGeom>
          <a:noFill/>
        </p:spPr>
        <p:txBody>
          <a:bodyPr wrap="square" rtlCol="0">
            <a:spAutoFit/>
          </a:bodyPr>
          <a:lstStyle/>
          <a:p>
            <a:pPr algn="ctr"/>
            <a:r>
              <a:rPr lang="en-GB" sz="7200" b="1" dirty="0">
                <a:solidFill>
                  <a:schemeClr val="bg1"/>
                </a:solidFill>
                <a:latin typeface="Century Gothic" panose="020B0502020202020204" pitchFamily="34" charset="0"/>
              </a:rPr>
              <a:t>Is this fair?</a:t>
            </a:r>
            <a:endParaRPr lang="en-GB" sz="7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99166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79FF8-75AD-E7AB-A5F4-0A8CD47F1819}"/>
              </a:ext>
            </a:extLst>
          </p:cNvPr>
          <p:cNvPicPr>
            <a:picLocks noChangeAspect="1"/>
          </p:cNvPicPr>
          <p:nvPr/>
        </p:nvPicPr>
        <p:blipFill rotWithShape="1">
          <a:blip r:embed="rId3"/>
          <a:srcRect t="21506" b="16849"/>
          <a:stretch/>
        </p:blipFill>
        <p:spPr>
          <a:xfrm>
            <a:off x="0" y="950487"/>
            <a:ext cx="12192000" cy="5907514"/>
          </a:xfrm>
          <a:prstGeom prst="rect">
            <a:avLst/>
          </a:prstGeom>
        </p:spPr>
      </p:pic>
    </p:spTree>
    <p:extLst>
      <p:ext uri="{BB962C8B-B14F-4D97-AF65-F5344CB8AC3E}">
        <p14:creationId xmlns:p14="http://schemas.microsoft.com/office/powerpoint/2010/main" val="256264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81124D3-85D5-2747-53FE-AA6D56DC9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57275"/>
            <a:ext cx="5152989" cy="3362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5F88B4A5-A211-FD09-9944-6506901B0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2914650"/>
            <a:ext cx="3000375"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126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21FC3-FA59-AB0A-0719-39F9E1FD0917}"/>
              </a:ext>
            </a:extLst>
          </p:cNvPr>
          <p:cNvSpPr txBox="1"/>
          <p:nvPr/>
        </p:nvSpPr>
        <p:spPr>
          <a:xfrm>
            <a:off x="757806" y="1575610"/>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What is a general election?</a:t>
            </a:r>
          </a:p>
        </p:txBody>
      </p:sp>
      <p:pic>
        <p:nvPicPr>
          <p:cNvPr id="6" name="Online Media 5" title="How does the General Election work?">
            <a:hlinkClick r:id="" action="ppaction://media"/>
            <a:extLst>
              <a:ext uri="{FF2B5EF4-FFF2-40B4-BE49-F238E27FC236}">
                <a16:creationId xmlns:a16="http://schemas.microsoft.com/office/drawing/2014/main" id="{FDF681D2-244E-1D85-51B2-61CB7C83AA75}"/>
              </a:ext>
            </a:extLst>
          </p:cNvPr>
          <p:cNvPicPr>
            <a:picLocks noRot="1" noChangeAspect="1"/>
          </p:cNvPicPr>
          <p:nvPr>
            <a:videoFile r:link="rId1"/>
          </p:nvPr>
        </p:nvPicPr>
        <p:blipFill>
          <a:blip r:embed="rId3"/>
          <a:stretch>
            <a:fillRect/>
          </a:stretch>
        </p:blipFill>
        <p:spPr>
          <a:xfrm>
            <a:off x="3878226" y="2937339"/>
            <a:ext cx="4150523" cy="2345051"/>
          </a:xfrm>
          <a:prstGeom prst="rect">
            <a:avLst/>
          </a:prstGeom>
        </p:spPr>
      </p:pic>
    </p:spTree>
    <p:extLst>
      <p:ext uri="{BB962C8B-B14F-4D97-AF65-F5344CB8AC3E}">
        <p14:creationId xmlns:p14="http://schemas.microsoft.com/office/powerpoint/2010/main" val="2877734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F1D914-C659-9A0D-2377-D864EA34A99D}"/>
              </a:ext>
            </a:extLst>
          </p:cNvPr>
          <p:cNvSpPr txBox="1"/>
          <p:nvPr/>
        </p:nvSpPr>
        <p:spPr>
          <a:xfrm>
            <a:off x="757806" y="1575610"/>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Democracy</a:t>
            </a:r>
          </a:p>
        </p:txBody>
      </p:sp>
      <p:sp>
        <p:nvSpPr>
          <p:cNvPr id="5" name="TextBox 4">
            <a:extLst>
              <a:ext uri="{FF2B5EF4-FFF2-40B4-BE49-F238E27FC236}">
                <a16:creationId xmlns:a16="http://schemas.microsoft.com/office/drawing/2014/main" id="{B5CCBEBD-A32C-A947-69BA-592742F63768}"/>
              </a:ext>
            </a:extLst>
          </p:cNvPr>
          <p:cNvSpPr txBox="1"/>
          <p:nvPr/>
        </p:nvSpPr>
        <p:spPr>
          <a:xfrm>
            <a:off x="840933" y="3236639"/>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Demos	 </a:t>
            </a:r>
            <a:r>
              <a:rPr lang="en-GB" sz="4400" b="1" dirty="0" err="1">
                <a:solidFill>
                  <a:schemeClr val="bg1"/>
                </a:solidFill>
                <a:latin typeface="Century Gothic" panose="020B0502020202020204" pitchFamily="34" charset="0"/>
              </a:rPr>
              <a:t>Kratia</a:t>
            </a:r>
            <a:endParaRPr lang="en-GB" sz="44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2B36D7E4-D27B-F6E0-E38B-1143881C430C}"/>
              </a:ext>
            </a:extLst>
          </p:cNvPr>
          <p:cNvSpPr txBox="1"/>
          <p:nvPr/>
        </p:nvSpPr>
        <p:spPr>
          <a:xfrm>
            <a:off x="840933" y="4897669"/>
            <a:ext cx="10676388" cy="769441"/>
          </a:xfrm>
          <a:prstGeom prst="rect">
            <a:avLst/>
          </a:prstGeom>
          <a:noFill/>
        </p:spPr>
        <p:txBody>
          <a:bodyPr wrap="square" rtlCol="0">
            <a:spAutoFit/>
          </a:bodyPr>
          <a:lstStyle/>
          <a:p>
            <a:pPr algn="ctr"/>
            <a:r>
              <a:rPr lang="en-GB" sz="4400" b="1" dirty="0">
                <a:solidFill>
                  <a:schemeClr val="bg1"/>
                </a:solidFill>
                <a:latin typeface="Century Gothic" panose="020B0502020202020204" pitchFamily="34" charset="0"/>
              </a:rPr>
              <a:t>Power of the people</a:t>
            </a:r>
          </a:p>
        </p:txBody>
      </p:sp>
    </p:spTree>
    <p:extLst>
      <p:ext uri="{BB962C8B-B14F-4D97-AF65-F5344CB8AC3E}">
        <p14:creationId xmlns:p14="http://schemas.microsoft.com/office/powerpoint/2010/main" val="86659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cea24d0ca80266ad768db3cd46c8f40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cdde22eea87f3e8dcea922064e9110a"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Activity xmlns="236a9a4b-a03c-46ba-8ec6-624c184acbc6">Campaigns</Activity>
    <Audience xmlns="236a9a4b-a03c-46ba-8ec6-624c184acbc6">Primary</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SZUU6KYVHK2A-2146017777-16750</_dlc_DocId>
    <_dlc_DocIdUrl xmlns="04672002-f21f-4240-adfb-f0b653fb6fb5">
      <Url>https://cafod365.sharepoint.com/sites/int/Education/_layouts/15/DocIdRedir.aspx?ID=SZUU6KYVHK2A-2146017777-16750</Url>
      <Description>SZUU6KYVHK2A-2146017777-16750</Description>
    </_dlc_DocIdUrl>
  </documentManagement>
</p:properties>
</file>

<file path=customXml/itemProps1.xml><?xml version="1.0" encoding="utf-8"?>
<ds:datastoreItem xmlns:ds="http://schemas.openxmlformats.org/officeDocument/2006/customXml" ds:itemID="{D3D36CFB-CB16-4FCA-8C39-4E9BD714CB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5DB064-147A-4761-802B-E9524061682B}">
  <ds:schemaRefs>
    <ds:schemaRef ds:uri="http://schemas.microsoft.com/sharepoint/v3/contenttype/forms"/>
  </ds:schemaRefs>
</ds:datastoreItem>
</file>

<file path=customXml/itemProps3.xml><?xml version="1.0" encoding="utf-8"?>
<ds:datastoreItem xmlns:ds="http://schemas.openxmlformats.org/officeDocument/2006/customXml" ds:itemID="{DBB52941-179A-45D4-B888-88BB2D14EEF4}">
  <ds:schemaRefs>
    <ds:schemaRef ds:uri="http://schemas.microsoft.com/sharepoint/events"/>
  </ds:schemaRefs>
</ds:datastoreItem>
</file>

<file path=customXml/itemProps4.xml><?xml version="1.0" encoding="utf-8"?>
<ds:datastoreItem xmlns:ds="http://schemas.openxmlformats.org/officeDocument/2006/customXml" ds:itemID="{3945304A-258B-4155-A769-F83E164274C8}">
  <ds:schemaRef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4672002-f21f-4240-adfb-f0b653fb6fb5"/>
    <ds:schemaRef ds:uri="236a9a4b-a03c-46ba-8ec6-624c184acbc6"/>
    <ds:schemaRef ds:uri="http://purl.org/dc/terms/"/>
    <ds:schemaRef ds:uri="bdf04112-6931-4610-9724-cd62e91446a3"/>
    <ds:schemaRef ds:uri="453a0c7f-c966-4a5c-a0f8-de0f8150ea1e"/>
    <ds:schemaRef ds:uri="http://schemas.microsoft.com/office/2006/documentManagement/types"/>
    <ds:schemaRef ds:uri="http://schemas.microsoft.com/sharepoint/v3/field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8618</TotalTime>
  <Words>415</Words>
  <Application>Microsoft Office PowerPoint</Application>
  <PresentationFormat>Widescreen</PresentationFormat>
  <Paragraphs>60</Paragraphs>
  <Slides>21</Slides>
  <Notes>7</Notes>
  <HiddenSlides>3</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your own manifesto!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Dean</dc:creator>
  <cp:lastModifiedBy>Victoria Ahmed</cp:lastModifiedBy>
  <cp:revision>5</cp:revision>
  <dcterms:created xsi:type="dcterms:W3CDTF">2023-03-27T09:12:58Z</dcterms:created>
  <dcterms:modified xsi:type="dcterms:W3CDTF">2024-07-02T07:43:35Z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MediaServiceImageTags">
    <vt:lpwstr/>
  </property>
  <property fmtid="{D5CDD505-2E9C-101B-9397-08002B2CF9AE}" pid="4" name="_dlc_DocIdItemGuid">
    <vt:lpwstr>23f56dc5-8c05-4f3f-b32a-c5ddd5e9bd75</vt:lpwstr>
  </property>
</Properties>
</file>