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4"/>
  </p:notesMasterIdLst>
  <p:sldIdLst>
    <p:sldId id="288" r:id="rId6"/>
    <p:sldId id="273" r:id="rId7"/>
    <p:sldId id="275" r:id="rId8"/>
    <p:sldId id="269" r:id="rId9"/>
    <p:sldId id="355" r:id="rId10"/>
    <p:sldId id="339" r:id="rId11"/>
    <p:sldId id="349" r:id="rId12"/>
    <p:sldId id="340" r:id="rId13"/>
    <p:sldId id="343" r:id="rId14"/>
    <p:sldId id="354" r:id="rId15"/>
    <p:sldId id="263" r:id="rId16"/>
    <p:sldId id="262" r:id="rId17"/>
    <p:sldId id="261" r:id="rId18"/>
    <p:sldId id="260" r:id="rId19"/>
    <p:sldId id="300" r:id="rId20"/>
    <p:sldId id="353" r:id="rId21"/>
    <p:sldId id="258" r:id="rId22"/>
    <p:sldId id="25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35B999-8B8E-4EAF-89E6-865B30636397}" v="7" dt="2024-11-06T22:49:01.2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65" autoAdjust="0"/>
    <p:restoredTop sz="84159" autoAdjust="0"/>
  </p:normalViewPr>
  <p:slideViewPr>
    <p:cSldViewPr snapToGrid="0">
      <p:cViewPr varScale="1">
        <p:scale>
          <a:sx n="69" d="100"/>
          <a:sy n="69" d="100"/>
        </p:scale>
        <p:origin x="7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Ahmed" userId="d7b2ef2b-6674-4efc-b11b-0c38a2fd5536" providerId="ADAL" clId="{B635B999-8B8E-4EAF-89E6-865B30636397}"/>
    <pc:docChg chg="custSel modSld">
      <pc:chgData name="Victoria Ahmed" userId="d7b2ef2b-6674-4efc-b11b-0c38a2fd5536" providerId="ADAL" clId="{B635B999-8B8E-4EAF-89E6-865B30636397}" dt="2024-11-06T22:49:01.239" v="28"/>
      <pc:docMkLst>
        <pc:docMk/>
      </pc:docMkLst>
      <pc:sldChg chg="delSp modSp mod modTransition modAnim">
        <pc:chgData name="Victoria Ahmed" userId="d7b2ef2b-6674-4efc-b11b-0c38a2fd5536" providerId="ADAL" clId="{B635B999-8B8E-4EAF-89E6-865B30636397}" dt="2024-11-06T22:49:01.239" v="28"/>
        <pc:sldMkLst>
          <pc:docMk/>
          <pc:sldMk cId="2857745058" sldId="339"/>
        </pc:sldMkLst>
        <pc:spChg chg="mod">
          <ac:chgData name="Victoria Ahmed" userId="d7b2ef2b-6674-4efc-b11b-0c38a2fd5536" providerId="ADAL" clId="{B635B999-8B8E-4EAF-89E6-865B30636397}" dt="2024-11-06T22:39:37.152" v="1" actId="14100"/>
          <ac:spMkLst>
            <pc:docMk/>
            <pc:sldMk cId="2857745058" sldId="339"/>
            <ac:spMk id="8" creationId="{44BC7F77-ADB3-4E83-9146-641D0595FD5F}"/>
          </ac:spMkLst>
        </pc:spChg>
        <pc:picChg chg="del">
          <ac:chgData name="Victoria Ahmed" userId="d7b2ef2b-6674-4efc-b11b-0c38a2fd5536" providerId="ADAL" clId="{B635B999-8B8E-4EAF-89E6-865B30636397}" dt="2024-11-06T22:39:33.207" v="0" actId="478"/>
          <ac:picMkLst>
            <pc:docMk/>
            <pc:sldMk cId="2857745058" sldId="339"/>
            <ac:picMk id="3" creationId="{09FF8DA8-5C9B-719D-040C-D682E82C3096}"/>
          </ac:picMkLst>
        </pc:picChg>
      </pc:sldChg>
      <pc:sldChg chg="addSp delSp modSp mod">
        <pc:chgData name="Victoria Ahmed" userId="d7b2ef2b-6674-4efc-b11b-0c38a2fd5536" providerId="ADAL" clId="{B635B999-8B8E-4EAF-89E6-865B30636397}" dt="2024-11-06T22:47:23.096" v="26" actId="14100"/>
        <pc:sldMkLst>
          <pc:docMk/>
          <pc:sldMk cId="3108361415" sldId="353"/>
        </pc:sldMkLst>
        <pc:spChg chg="del">
          <ac:chgData name="Victoria Ahmed" userId="d7b2ef2b-6674-4efc-b11b-0c38a2fd5536" providerId="ADAL" clId="{B635B999-8B8E-4EAF-89E6-865B30636397}" dt="2024-11-06T22:40:58.400" v="2" actId="478"/>
          <ac:spMkLst>
            <pc:docMk/>
            <pc:sldMk cId="3108361415" sldId="353"/>
            <ac:spMk id="3" creationId="{30882A61-75D8-07CA-17A1-8A61559B60F0}"/>
          </ac:spMkLst>
        </pc:spChg>
        <pc:spChg chg="mod">
          <ac:chgData name="Victoria Ahmed" userId="d7b2ef2b-6674-4efc-b11b-0c38a2fd5536" providerId="ADAL" clId="{B635B999-8B8E-4EAF-89E6-865B30636397}" dt="2024-11-06T22:47:18.841" v="25" actId="14100"/>
          <ac:spMkLst>
            <pc:docMk/>
            <pc:sldMk cId="3108361415" sldId="353"/>
            <ac:spMk id="4" creationId="{6320D794-97B6-A7C5-6258-6AF426CD3A89}"/>
          </ac:spMkLst>
        </pc:spChg>
        <pc:spChg chg="mod">
          <ac:chgData name="Victoria Ahmed" userId="d7b2ef2b-6674-4efc-b11b-0c38a2fd5536" providerId="ADAL" clId="{B635B999-8B8E-4EAF-89E6-865B30636397}" dt="2024-11-06T22:47:23.096" v="26" actId="14100"/>
          <ac:spMkLst>
            <pc:docMk/>
            <pc:sldMk cId="3108361415" sldId="353"/>
            <ac:spMk id="6" creationId="{0E5EA93E-F5A5-4A30-B897-E2C63A172049}"/>
          </ac:spMkLst>
        </pc:spChg>
        <pc:picChg chg="add mod">
          <ac:chgData name="Victoria Ahmed" userId="d7b2ef2b-6674-4efc-b11b-0c38a2fd5536" providerId="ADAL" clId="{B635B999-8B8E-4EAF-89E6-865B30636397}" dt="2024-11-06T22:47:09.935" v="22" actId="1076"/>
          <ac:picMkLst>
            <pc:docMk/>
            <pc:sldMk cId="3108361415" sldId="353"/>
            <ac:picMk id="7" creationId="{65CA2840-D2E3-0D7D-1193-4D7DC6490106}"/>
          </ac:picMkLst>
        </pc:picChg>
        <pc:picChg chg="add mod">
          <ac:chgData name="Victoria Ahmed" userId="d7b2ef2b-6674-4efc-b11b-0c38a2fd5536" providerId="ADAL" clId="{B635B999-8B8E-4EAF-89E6-865B30636397}" dt="2024-11-06T22:47:15.339" v="24" actId="1076"/>
          <ac:picMkLst>
            <pc:docMk/>
            <pc:sldMk cId="3108361415" sldId="353"/>
            <ac:picMk id="9" creationId="{5B1A5A25-7F4B-4E86-50E4-234793B3AC6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DD27C5-9730-4522-97F0-BF11BC6ABD84}" type="datetimeFigureOut">
              <a:rPr lang="en-US"/>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5366C-5F8C-42CA-9C4D-03125D9DB2B7}" type="slidenum">
              <a:rPr lang="en-US"/>
              <a:t>‹#›</a:t>
            </a:fld>
            <a:endParaRPr lang="en-US"/>
          </a:p>
        </p:txBody>
      </p:sp>
    </p:spTree>
    <p:extLst>
      <p:ext uri="{BB962C8B-B14F-4D97-AF65-F5344CB8AC3E}">
        <p14:creationId xmlns:p14="http://schemas.microsoft.com/office/powerpoint/2010/main" val="827607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Photo credit: Juliana, Peru</a:t>
            </a:r>
          </a:p>
          <a:p>
            <a:pPr>
              <a:defRPr/>
            </a:pPr>
            <a:r>
              <a:rPr lang="en-US" dirty="0">
                <a:cs typeface="Calibri" panose="020F0502020204030204"/>
              </a:rPr>
              <a:t>Gemma Salter</a:t>
            </a:r>
          </a:p>
        </p:txBody>
      </p:sp>
      <p:sp>
        <p:nvSpPr>
          <p:cNvPr id="4" name="Slide Number Placeholder 3"/>
          <p:cNvSpPr>
            <a:spLocks noGrp="1"/>
          </p:cNvSpPr>
          <p:nvPr>
            <p:ph type="sldNum" sz="quarter" idx="5"/>
          </p:nvPr>
        </p:nvSpPr>
        <p:spPr/>
        <p:txBody>
          <a:bodyPr/>
          <a:lstStyle/>
          <a:p>
            <a:fld id="{9B55366C-5F8C-42CA-9C4D-03125D9DB2B7}" type="slidenum">
              <a:rPr lang="en-US" smtClean="0"/>
              <a:t>1</a:t>
            </a:fld>
            <a:endParaRPr lang="en-US"/>
          </a:p>
        </p:txBody>
      </p:sp>
    </p:spTree>
    <p:extLst>
      <p:ext uri="{BB962C8B-B14F-4D97-AF65-F5344CB8AC3E}">
        <p14:creationId xmlns:p14="http://schemas.microsoft.com/office/powerpoint/2010/main" val="616571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Juliana, Peru</a:t>
            </a:r>
          </a:p>
          <a:p>
            <a:r>
              <a:rPr lang="en-US" dirty="0"/>
              <a:t>Gemma Salter</a:t>
            </a:r>
            <a:endParaRPr lang="en-US" dirty="0">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10</a:t>
            </a:fld>
            <a:endParaRPr lang="en-US"/>
          </a:p>
        </p:txBody>
      </p:sp>
    </p:spTree>
    <p:extLst>
      <p:ext uri="{BB962C8B-B14F-4D97-AF65-F5344CB8AC3E}">
        <p14:creationId xmlns:p14="http://schemas.microsoft.com/office/powerpoint/2010/main" val="1728272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11</a:t>
            </a:fld>
            <a:endParaRPr lang="en-GB"/>
          </a:p>
        </p:txBody>
      </p:sp>
    </p:spTree>
    <p:extLst>
      <p:ext uri="{BB962C8B-B14F-4D97-AF65-F5344CB8AC3E}">
        <p14:creationId xmlns:p14="http://schemas.microsoft.com/office/powerpoint/2010/main" val="1186176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Photo credit: </a:t>
            </a:r>
            <a:r>
              <a:rPr lang="en-US" dirty="0" err="1"/>
              <a:t>Anuarite</a:t>
            </a:r>
            <a:r>
              <a:rPr lang="en-US" dirty="0"/>
              <a:t> and her family, DRC</a:t>
            </a:r>
            <a:endParaRPr lang="en-US" dirty="0">
              <a:cs typeface="Calibri"/>
            </a:endParaRPr>
          </a:p>
          <a:p>
            <a:r>
              <a:rPr lang="en-US" dirty="0"/>
              <a:t>Arlette Bashizi</a:t>
            </a:r>
            <a:endParaRPr lang="en-US" dirty="0">
              <a:cs typeface="Calibri"/>
            </a:endParaRPr>
          </a:p>
        </p:txBody>
      </p:sp>
      <p:sp>
        <p:nvSpPr>
          <p:cNvPr id="4" name="Slide Number Placeholder 3"/>
          <p:cNvSpPr>
            <a:spLocks noGrp="1"/>
          </p:cNvSpPr>
          <p:nvPr>
            <p:ph type="sldNum" sz="quarter" idx="5"/>
          </p:nvPr>
        </p:nvSpPr>
        <p:spPr/>
        <p:txBody>
          <a:bodyPr/>
          <a:lstStyle/>
          <a:p>
            <a:fld id="{467C0A84-E356-4051-98B9-B29298D6E6F5}" type="slidenum">
              <a:rPr lang="en-GB" smtClean="0"/>
              <a:t>14</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1B048E-2C72-41FB-A114-8C1CC8DCA0BD}" type="slidenum">
              <a:rPr lang="en-GB" smtClean="0"/>
              <a:t>15</a:t>
            </a:fld>
            <a:endParaRPr lang="en-GB"/>
          </a:p>
        </p:txBody>
      </p:sp>
    </p:spTree>
    <p:extLst>
      <p:ext uri="{BB962C8B-B14F-4D97-AF65-F5344CB8AC3E}">
        <p14:creationId xmlns:p14="http://schemas.microsoft.com/office/powerpoint/2010/main" val="684143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Illustration: Emma Metcalfe</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17</a:t>
            </a:fld>
            <a:endParaRPr lang="en-GB"/>
          </a:p>
        </p:txBody>
      </p:sp>
    </p:spTree>
    <p:extLst>
      <p:ext uri="{BB962C8B-B14F-4D97-AF65-F5344CB8AC3E}">
        <p14:creationId xmlns:p14="http://schemas.microsoft.com/office/powerpoint/2010/main" val="1640135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C0A84-E356-4051-98B9-B29298D6E6F5}" type="slidenum">
              <a:rPr lang="en-GB" smtClean="0"/>
              <a:t>18</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Children at Our Lady Queen of Heaven Primary School</a:t>
            </a:r>
          </a:p>
          <a:p>
            <a:r>
              <a:rPr lang="en-GB" dirty="0"/>
              <a:t>Photo credit: Thom Flint</a:t>
            </a:r>
            <a:endParaRPr lang="en-GB" dirty="0">
              <a:cs typeface="Calibri"/>
            </a:endParaRPr>
          </a:p>
        </p:txBody>
      </p:sp>
      <p:sp>
        <p:nvSpPr>
          <p:cNvPr id="4" name="Slide Number Placeholder 3"/>
          <p:cNvSpPr>
            <a:spLocks noGrp="1"/>
          </p:cNvSpPr>
          <p:nvPr>
            <p:ph type="sldNum" sz="quarter" idx="5"/>
          </p:nvPr>
        </p:nvSpPr>
        <p:spPr/>
        <p:txBody>
          <a:bodyPr/>
          <a:lstStyle/>
          <a:p>
            <a:fld id="{467C0A84-E356-4051-98B9-B29298D6E6F5}" type="slidenum">
              <a:rPr lang="en-GB" smtClean="0"/>
              <a:t>2</a:t>
            </a:fld>
            <a:endParaRPr lang="en-GB"/>
          </a:p>
        </p:txBody>
      </p:sp>
    </p:spTree>
    <p:extLst>
      <p:ext uri="{BB962C8B-B14F-4D97-AF65-F5344CB8AC3E}">
        <p14:creationId xmlns:p14="http://schemas.microsoft.com/office/powerpoint/2010/main" val="1971714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cs typeface="+mn-lt"/>
              </a:rPr>
              <a:t>Photo credit: Stock image</a:t>
            </a:r>
            <a:br>
              <a:rPr lang="en-GB" sz="1200" i="1" kern="1200" dirty="0">
                <a:effectLst/>
                <a:cs typeface="+mn-lt"/>
              </a:rPr>
            </a:b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B55366C-5F8C-42CA-9C4D-03125D9DB2B7}" type="slidenum">
              <a:rPr lang="en-US" smtClean="0"/>
              <a:t>4</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Photo credit: Salina and </a:t>
            </a:r>
            <a:r>
              <a:rPr lang="en-US" dirty="0" err="1">
                <a:cs typeface="Calibri"/>
              </a:rPr>
              <a:t>Mogibor</a:t>
            </a:r>
            <a:r>
              <a:rPr lang="en-US" dirty="0">
                <a:cs typeface="Calibri"/>
              </a:rPr>
              <a:t>, Bangladesh</a:t>
            </a:r>
          </a:p>
          <a:p>
            <a:r>
              <a:rPr lang="en-US" dirty="0"/>
              <a:t>Amit Rudro</a:t>
            </a:r>
            <a:endParaRPr lang="en-US" dirty="0">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5</a:t>
            </a:fld>
            <a:endParaRPr lang="en-US"/>
          </a:p>
        </p:txBody>
      </p:sp>
    </p:spTree>
    <p:extLst>
      <p:ext uri="{BB962C8B-B14F-4D97-AF65-F5344CB8AC3E}">
        <p14:creationId xmlns:p14="http://schemas.microsoft.com/office/powerpoint/2010/main" val="1626953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Photo credit: Stock image</a:t>
            </a:r>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270816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credit: Juliana, Peru</a:t>
            </a:r>
          </a:p>
          <a:p>
            <a:r>
              <a:rPr lang="en-US" dirty="0"/>
              <a:t>Gemma Salter</a:t>
            </a:r>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2957353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Juliana, Peru</a:t>
            </a:r>
          </a:p>
          <a:p>
            <a:r>
              <a:rPr lang="en-US" dirty="0"/>
              <a:t>Gemma Salter</a:t>
            </a:r>
            <a:endParaRPr lang="en-GB" dirty="0"/>
          </a:p>
        </p:txBody>
      </p:sp>
      <p:sp>
        <p:nvSpPr>
          <p:cNvPr id="4" name="Slide Number Placeholder 3"/>
          <p:cNvSpPr>
            <a:spLocks noGrp="1"/>
          </p:cNvSpPr>
          <p:nvPr>
            <p:ph type="sldNum" sz="quarter" idx="5"/>
          </p:nvPr>
        </p:nvSpPr>
        <p:spPr/>
        <p:txBody>
          <a:bodyPr/>
          <a:lstStyle/>
          <a:p>
            <a:fld id="{9B55366C-5F8C-42CA-9C4D-03125D9DB2B7}" type="slidenum">
              <a:rPr lang="en-US" smtClean="0"/>
              <a:t>8</a:t>
            </a:fld>
            <a:endParaRPr lang="en-US"/>
          </a:p>
        </p:txBody>
      </p:sp>
    </p:spTree>
    <p:extLst>
      <p:ext uri="{BB962C8B-B14F-4D97-AF65-F5344CB8AC3E}">
        <p14:creationId xmlns:p14="http://schemas.microsoft.com/office/powerpoint/2010/main" val="4040332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Photo credit: Stock image</a:t>
            </a:r>
            <a:endParaRPr lang="en-GB" dirty="0"/>
          </a:p>
        </p:txBody>
      </p:sp>
      <p:sp>
        <p:nvSpPr>
          <p:cNvPr id="4" name="Slide Number Placeholder 3"/>
          <p:cNvSpPr>
            <a:spLocks noGrp="1"/>
          </p:cNvSpPr>
          <p:nvPr>
            <p:ph type="sldNum" sz="quarter" idx="5"/>
          </p:nvPr>
        </p:nvSpPr>
        <p:spPr/>
        <p:txBody>
          <a:bodyPr/>
          <a:lstStyle/>
          <a:p>
            <a:fld id="{9B55366C-5F8C-42CA-9C4D-03125D9DB2B7}" type="slidenum">
              <a:rPr lang="en-US" smtClean="0"/>
              <a:t>9</a:t>
            </a:fld>
            <a:endParaRPr lang="en-US"/>
          </a:p>
        </p:txBody>
      </p:sp>
    </p:spTree>
    <p:extLst>
      <p:ext uri="{BB962C8B-B14F-4D97-AF65-F5344CB8AC3E}">
        <p14:creationId xmlns:p14="http://schemas.microsoft.com/office/powerpoint/2010/main" val="7152957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03249"/>
            <a:ext cx="12188829" cy="5954751"/>
          </a:xfrm>
          <a:prstGeom prst="rect">
            <a:avLst/>
          </a:prstGeom>
        </p:spPr>
      </p:pic>
      <p:sp>
        <p:nvSpPr>
          <p:cNvPr id="8" name="Title 1"/>
          <p:cNvSpPr>
            <a:spLocks noGrp="1"/>
          </p:cNvSpPr>
          <p:nvPr>
            <p:ph type="ctrTitle"/>
          </p:nvPr>
        </p:nvSpPr>
        <p:spPr>
          <a:xfrm>
            <a:off x="485999" y="2116800"/>
            <a:ext cx="5884983" cy="1323439"/>
          </a:xfrm>
        </p:spPr>
        <p:txBody>
          <a:bodyPr wrap="square"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9" name="Subtitle 2"/>
          <p:cNvSpPr>
            <a:spLocks noGrp="1"/>
          </p:cNvSpPr>
          <p:nvPr>
            <p:ph type="subTitle" idx="1"/>
          </p:nvPr>
        </p:nvSpPr>
        <p:spPr>
          <a:xfrm>
            <a:off x="486000" y="4935600"/>
            <a:ext cx="56088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511835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on right">
    <p:spTree>
      <p:nvGrpSpPr>
        <p:cNvPr id="1" name=""/>
        <p:cNvGrpSpPr/>
        <p:nvPr/>
      </p:nvGrpSpPr>
      <p:grpSpPr>
        <a:xfrm>
          <a:off x="0" y="0"/>
          <a:ext cx="0" cy="0"/>
          <a:chOff x="0" y="0"/>
          <a:chExt cx="0" cy="0"/>
        </a:xfrm>
      </p:grpSpPr>
      <p:sp>
        <p:nvSpPr>
          <p:cNvPr id="3" name="Title 1"/>
          <p:cNvSpPr>
            <a:spLocks noGrp="1"/>
          </p:cNvSpPr>
          <p:nvPr>
            <p:ph type="title"/>
          </p:nvPr>
        </p:nvSpPr>
        <p:spPr>
          <a:xfrm>
            <a:off x="637200" y="1299600"/>
            <a:ext cx="10890000" cy="810000"/>
          </a:xfrm>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7971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on righ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226374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563528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on left grey">
    <p:spTree>
      <p:nvGrpSpPr>
        <p:cNvPr id="1" name=""/>
        <p:cNvGrpSpPr/>
        <p:nvPr/>
      </p:nvGrpSpPr>
      <p:grpSpPr>
        <a:xfrm>
          <a:off x="0" y="0"/>
          <a:ext cx="0" cy="0"/>
          <a:chOff x="0" y="0"/>
          <a:chExt cx="0" cy="0"/>
        </a:xfrm>
      </p:grpSpPr>
      <p:sp>
        <p:nvSpPr>
          <p:cNvPr id="5" name="Rectangle 4"/>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2962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image or video gra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687445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image or video grab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508978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image or video grab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979981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3" name="TextBox 2"/>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455087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slide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424642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solidFill>
                  <a:schemeClr val="bg1"/>
                </a:solidFill>
              </a:defRPr>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chemeClr val="bg1"/>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chemeClr val="bg1"/>
                </a:solidFill>
                <a:latin typeface="+mn-lt"/>
                <a:ea typeface="+mn-ea"/>
                <a:cs typeface="+mn-cs"/>
              </a:rPr>
            </a:br>
            <a:r>
              <a:rPr lang="en-GB" sz="1300" b="0" i="0" u="none" strike="noStrike" kern="1200" baseline="30000">
                <a:solidFill>
                  <a:schemeClr val="bg1"/>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57671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03249"/>
            <a:ext cx="12188829" cy="5954751"/>
          </a:xfrm>
          <a:prstGeom prst="rect">
            <a:avLst/>
          </a:prstGeom>
        </p:spPr>
      </p:pic>
      <p:sp>
        <p:nvSpPr>
          <p:cNvPr id="4" name="Title 1"/>
          <p:cNvSpPr>
            <a:spLocks noGrp="1"/>
          </p:cNvSpPr>
          <p:nvPr>
            <p:ph type="title"/>
          </p:nvPr>
        </p:nvSpPr>
        <p:spPr>
          <a:xfrm>
            <a:off x="6094800" y="2116800"/>
            <a:ext cx="5608800" cy="1323439"/>
          </a:xfrm>
        </p:spPr>
        <p:txBody>
          <a:bodyPr/>
          <a:lstStyle>
            <a:lvl1pPr>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6094800" y="4935600"/>
            <a:ext cx="5608800" cy="400110"/>
          </a:xfrm>
        </p:spPr>
        <p:txBody>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331097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AF46-C57D-4982-BFAE-3CE62740AED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04608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557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r section slide plain">
    <p:spTree>
      <p:nvGrpSpPr>
        <p:cNvPr id="1" name=""/>
        <p:cNvGrpSpPr/>
        <p:nvPr/>
      </p:nvGrpSpPr>
      <p:grpSpPr>
        <a:xfrm>
          <a:off x="0" y="0"/>
          <a:ext cx="0" cy="0"/>
          <a:chOff x="0" y="0"/>
          <a:chExt cx="0" cy="0"/>
        </a:xfrm>
      </p:grpSpPr>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811993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or section slide green">
    <p:spTree>
      <p:nvGrpSpPr>
        <p:cNvPr id="1" name=""/>
        <p:cNvGrpSpPr/>
        <p:nvPr/>
      </p:nvGrpSpPr>
      <p:grpSpPr>
        <a:xfrm>
          <a:off x="0" y="0"/>
          <a:ext cx="0" cy="0"/>
          <a:chOff x="0" y="0"/>
          <a:chExt cx="0" cy="0"/>
        </a:xfrm>
      </p:grpSpPr>
      <p:sp>
        <p:nvSpPr>
          <p:cNvPr id="5" name="Rectangle 4"/>
          <p:cNvSpPr/>
          <p:nvPr userDrawn="1"/>
        </p:nvSpPr>
        <p:spPr>
          <a:xfrm>
            <a:off x="0" y="885825"/>
            <a:ext cx="12192000" cy="5972175"/>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601394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27912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E84E-E248-4528-BBAA-120DF61087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84484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conten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108900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52795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s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81269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s tex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3091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A6B0B3-DE56-41B8-BF63-E55B60D3E6AF}"/>
              </a:ext>
            </a:extLst>
          </p:cNvPr>
          <p:cNvSpPr>
            <a:spLocks noGrp="1"/>
          </p:cNvSpPr>
          <p:nvPr>
            <p:ph type="title"/>
          </p:nvPr>
        </p:nvSpPr>
        <p:spPr>
          <a:xfrm>
            <a:off x="637200" y="1299600"/>
            <a:ext cx="10890000" cy="451406"/>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D7B7D7-9F2A-45E8-B552-FAE2315F9032}"/>
              </a:ext>
            </a:extLst>
          </p:cNvPr>
          <p:cNvSpPr>
            <a:spLocks noGrp="1"/>
          </p:cNvSpPr>
          <p:nvPr>
            <p:ph type="body" idx="1"/>
          </p:nvPr>
        </p:nvSpPr>
        <p:spPr>
          <a:xfrm>
            <a:off x="637200" y="2278800"/>
            <a:ext cx="10890000" cy="2246400"/>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325555" y="329271"/>
            <a:ext cx="2707578" cy="273330"/>
          </a:xfrm>
          <a:prstGeom prst="rect">
            <a:avLst/>
          </a:prstGeom>
        </p:spPr>
      </p:pic>
      <p:sp>
        <p:nvSpPr>
          <p:cNvPr id="10" name="Rectangle 9"/>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340850"/>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6" r:id="rId4"/>
    <p:sldLayoutId id="2147483667" r:id="rId5"/>
    <p:sldLayoutId id="2147483650"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51" r:id="rId17"/>
    <p:sldLayoutId id="2147483678" r:id="rId18"/>
    <p:sldLayoutId id="2147483679" r:id="rId19"/>
    <p:sldLayoutId id="2147483654" r:id="rId20"/>
    <p:sldLayoutId id="2147483655" r:id="rId21"/>
  </p:sldLayoutIdLst>
  <p:txStyles>
    <p:titleStyle>
      <a:lvl1pPr algn="l" defTabSz="914400" rtl="0" eaLnBrk="1" latinLnBrk="0" hangingPunct="1">
        <a:lnSpc>
          <a:spcPts val="2800"/>
        </a:lnSpc>
        <a:spcBef>
          <a:spcPct val="0"/>
        </a:spcBef>
        <a:buNone/>
        <a:defRPr sz="2800" b="1" i="0" kern="1200">
          <a:solidFill>
            <a:srgbClr val="112643"/>
          </a:solidFill>
          <a:latin typeface="Arial Black" charset="0"/>
          <a:ea typeface="Arial Black" charset="0"/>
          <a:cs typeface="Arial Black" charset="0"/>
        </a:defRPr>
      </a:lvl1pPr>
    </p:titleStyle>
    <p:body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5.jpe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hyperlink" Target="https://worldgifts.cafod.org.uk/collections/frontpage/products/teach-someone-to-read"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hyperlink" Target="https://cafod.org.uk/education/primary-teaching-resources/cst-pack-for-children/putting-cst-into-practice" TargetMode="External"/><Relationship Id="rId4" Type="http://schemas.openxmlformats.org/officeDocument/2006/relationships/hyperlink" Target="https://view.officeapps.live.com/op/view.aspx?src=https%3A%2F%2Fassets.ctfassets.net%2Fvy3axnuecuwj%2F6Gj3LCettS85lhEdGhbmAH%2Fec3e3fbee383da176c255d1376e1e786%2FCST_Distributive_Justice.pptx&amp;wdOrigin=BROWSELINK"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hyperlink" Target="https://cafod.org.uk/education/primary-teaching-resources/advent-calendar-for-children" TargetMode="External"/><Relationship Id="rId7" Type="http://schemas.openxmlformats.org/officeDocument/2006/relationships/image" Target="../media/image23.jpg"/><Relationship Id="rId2" Type="http://schemas.openxmlformats.org/officeDocument/2006/relationships/hyperlink" Target="https://cafod.org.uk/education/primary-teaching-resources/primary-school-assemblies/advent-assembly-primary" TargetMode="External"/><Relationship Id="rId1" Type="http://schemas.openxmlformats.org/officeDocument/2006/relationships/slideLayout" Target="../slideLayouts/slideLayout6.xml"/><Relationship Id="rId6" Type="http://schemas.openxmlformats.org/officeDocument/2006/relationships/hyperlink" Target="https://shop.cafod.org.uk/collections/advent/products/advent-prayer-card" TargetMode="External"/><Relationship Id="rId5" Type="http://schemas.openxmlformats.org/officeDocument/2006/relationships/hyperlink" Target="https://shop.cafod.org.uk/collections/frontpage/products/world-gifts-totaliser-poster" TargetMode="External"/><Relationship Id="rId4" Type="http://schemas.openxmlformats.org/officeDocument/2006/relationships/hyperlink" Target="https://worldgifts.cafod.org.uk/products/christmas-stocking-for-school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CC719EA-E584-C84C-A030-1119C7870560}"/>
              </a:ext>
            </a:extLst>
          </p:cNvPr>
          <p:cNvGrpSpPr/>
          <p:nvPr/>
        </p:nvGrpSpPr>
        <p:grpSpPr>
          <a:xfrm>
            <a:off x="404231" y="5873318"/>
            <a:ext cx="3374364" cy="831747"/>
            <a:chOff x="595248" y="5423187"/>
            <a:chExt cx="3374364" cy="831747"/>
          </a:xfrm>
        </p:grpSpPr>
        <p:pic>
          <p:nvPicPr>
            <p:cNvPr id="6" name="Graphic 14" descr="Candle">
              <a:extLst>
                <a:ext uri="{FF2B5EF4-FFF2-40B4-BE49-F238E27FC236}">
                  <a16:creationId xmlns:a16="http://schemas.microsoft.com/office/drawing/2014/main" id="{CC9B8632-FA05-1446-BF28-64AF8A7552B9}"/>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248" y="5423187"/>
              <a:ext cx="789914" cy="710769"/>
            </a:xfrm>
            <a:prstGeom prst="rect">
              <a:avLst/>
            </a:prstGeom>
          </p:spPr>
        </p:pic>
        <p:sp>
          <p:nvSpPr>
            <p:cNvPr id="7" name="Subtitle 2">
              <a:extLst>
                <a:ext uri="{FF2B5EF4-FFF2-40B4-BE49-F238E27FC236}">
                  <a16:creationId xmlns:a16="http://schemas.microsoft.com/office/drawing/2014/main" id="{A8957E48-2F34-4A46-984C-D7FECC49445E}"/>
                </a:ext>
              </a:extLst>
            </p:cNvPr>
            <p:cNvSpPr txBox="1">
              <a:spLocks/>
            </p:cNvSpPr>
            <p:nvPr/>
          </p:nvSpPr>
          <p:spPr bwMode="auto">
            <a:xfrm>
              <a:off x="1385162" y="5684658"/>
              <a:ext cx="2584450" cy="5702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lvl="0">
                <a:defRPr/>
              </a:pPr>
              <a:r>
                <a:rPr lang="en-GB" sz="2800" b="1" i="1" dirty="0">
                  <a:solidFill>
                    <a:srgbClr val="FF7F00"/>
                  </a:solidFill>
                  <a:latin typeface="Century Gothic"/>
                  <a:ea typeface="Verdana"/>
                  <a:cs typeface="Arial"/>
                </a:rPr>
                <a:t>Gather</a:t>
              </a:r>
              <a:endParaRPr kumimoji="0" lang="en-GB" altLang="en-US" sz="2800" b="1" i="0" u="none" strike="noStrike" kern="0" cap="none" spc="0" normalizeH="0" baseline="0" noProof="0" dirty="0">
                <a:ln>
                  <a:noFill/>
                </a:ln>
                <a:solidFill>
                  <a:srgbClr val="FF7F00"/>
                </a:solidFill>
                <a:effectLst/>
                <a:uLnTx/>
                <a:uFillTx/>
                <a:latin typeface="Century Gothic" panose="020B0502020202020204" pitchFamily="34" charset="0"/>
                <a:ea typeface="Verdana" panose="020B0604030504040204" pitchFamily="34" charset="0"/>
                <a:cs typeface="Arial" panose="020B0604020202020204" pitchFamily="34" charset="0"/>
              </a:endParaRPr>
            </a:p>
          </p:txBody>
        </p:sp>
      </p:grpSp>
      <p:sp>
        <p:nvSpPr>
          <p:cNvPr id="4" name="Subtitle 2">
            <a:extLst>
              <a:ext uri="{FF2B5EF4-FFF2-40B4-BE49-F238E27FC236}">
                <a16:creationId xmlns:a16="http://schemas.microsoft.com/office/drawing/2014/main" id="{9969988A-DAD8-9A4A-9AC4-2561F3723218}"/>
              </a:ext>
            </a:extLst>
          </p:cNvPr>
          <p:cNvSpPr txBox="1">
            <a:spLocks/>
          </p:cNvSpPr>
          <p:nvPr/>
        </p:nvSpPr>
        <p:spPr>
          <a:xfrm>
            <a:off x="403622" y="2501780"/>
            <a:ext cx="5291561" cy="1834972"/>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solidFill>
                  <a:schemeClr val="tx1"/>
                </a:solidFill>
                <a:latin typeface="Century Gothic" panose="020B0502020202020204" pitchFamily="34" charset="0"/>
              </a:rPr>
              <a:t>How can I share with others this week?</a:t>
            </a:r>
          </a:p>
        </p:txBody>
      </p:sp>
      <p:pic>
        <p:nvPicPr>
          <p:cNvPr id="10" name="Picture 9" descr="A person holding a sign&#10;&#10;Description automatically generated with low confidence">
            <a:extLst>
              <a:ext uri="{FF2B5EF4-FFF2-40B4-BE49-F238E27FC236}">
                <a16:creationId xmlns:a16="http://schemas.microsoft.com/office/drawing/2014/main" id="{CBA3BB36-20DC-4907-9A40-0D92D0212E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6131" y="934469"/>
            <a:ext cx="8884156" cy="5923531"/>
          </a:xfrm>
          <a:prstGeom prst="rect">
            <a:avLst/>
          </a:prstGeom>
        </p:spPr>
      </p:pic>
    </p:spTree>
    <p:extLst>
      <p:ext uri="{BB962C8B-B14F-4D97-AF65-F5344CB8AC3E}">
        <p14:creationId xmlns:p14="http://schemas.microsoft.com/office/powerpoint/2010/main" val="3665926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indoor, person&#10;&#10;Description automatically generated">
            <a:extLst>
              <a:ext uri="{FF2B5EF4-FFF2-40B4-BE49-F238E27FC236}">
                <a16:creationId xmlns:a16="http://schemas.microsoft.com/office/drawing/2014/main" id="{23CDD4B4-2B61-42F1-B883-FB4AF7DABB8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07918" y="957230"/>
            <a:ext cx="8919503" cy="5963116"/>
          </a:xfrm>
        </p:spPr>
      </p:pic>
      <p:sp>
        <p:nvSpPr>
          <p:cNvPr id="7" name="TextBox 6">
            <a:extLst>
              <a:ext uri="{FF2B5EF4-FFF2-40B4-BE49-F238E27FC236}">
                <a16:creationId xmlns:a16="http://schemas.microsoft.com/office/drawing/2014/main" id="{857B8F1C-BBF0-463F-8444-42F247F923E8}"/>
              </a:ext>
            </a:extLst>
          </p:cNvPr>
          <p:cNvSpPr txBox="1"/>
          <p:nvPr/>
        </p:nvSpPr>
        <p:spPr>
          <a:xfrm>
            <a:off x="8172706" y="1083999"/>
            <a:ext cx="3688772" cy="6093976"/>
          </a:xfrm>
          <a:prstGeom prst="rect">
            <a:avLst/>
          </a:prstGeom>
          <a:noFill/>
        </p:spPr>
        <p:txBody>
          <a:bodyPr wrap="square" lIns="91440" tIns="45720" rIns="91440" bIns="45720" anchor="t">
            <a:spAutoFit/>
          </a:bodyPr>
          <a:lstStyle/>
          <a:p>
            <a:pPr marL="0" indent="0">
              <a:buNone/>
            </a:pPr>
            <a:r>
              <a:rPr lang="en-US" sz="2400" dirty="0">
                <a:effectLst/>
                <a:latin typeface="Century Gothic" panose="020B0502020202020204" pitchFamily="34" charset="0"/>
                <a:ea typeface="MS Mincho" panose="02020609040205080304" pitchFamily="49" charset="-128"/>
                <a:cs typeface="Arial" panose="020B0604020202020204" pitchFamily="34" charset="0"/>
              </a:rPr>
              <a:t>The gift of books and somewhere safe to read in peace, have made a huge difference to Juliana over the years, and have meant that she can share her passion for books and for learning with others</a:t>
            </a:r>
            <a:r>
              <a:rPr lang="en-US" sz="1800" dirty="0">
                <a:effectLst/>
                <a:latin typeface="Century Gothic" panose="020B0502020202020204" pitchFamily="34" charset="0"/>
                <a:ea typeface="MS Mincho" panose="02020609040205080304" pitchFamily="49" charset="-128"/>
                <a:cs typeface="Arial" panose="020B0604020202020204" pitchFamily="34" charset="0"/>
              </a:rPr>
              <a:t>. </a:t>
            </a:r>
          </a:p>
          <a:p>
            <a:endParaRPr lang="en-US" dirty="0">
              <a:latin typeface="Century Gothic" panose="020B0502020202020204" pitchFamily="34" charset="0"/>
              <a:ea typeface="MS Mincho" panose="02020609040205080304" pitchFamily="49" charset="-128"/>
              <a:cs typeface="Arial" panose="020B0604020202020204" pitchFamily="34" charset="0"/>
            </a:endParaRPr>
          </a:p>
          <a:p>
            <a:r>
              <a:rPr lang="en-US" sz="2400" dirty="0">
                <a:latin typeface="Century Gothic"/>
                <a:ea typeface="MS Mincho"/>
                <a:cs typeface="Times New Roman"/>
              </a:rPr>
              <a:t>What do you think the world would be like if everyone shared what they are able to?</a:t>
            </a:r>
            <a:endParaRPr lang="en-US" sz="2400" dirty="0">
              <a:latin typeface="Century Gothic"/>
              <a:ea typeface="MS Mincho"/>
            </a:endParaRPr>
          </a:p>
          <a:p>
            <a:endParaRPr lang="en-US" dirty="0">
              <a:latin typeface="Times New Roman"/>
              <a:ea typeface="MS Mincho"/>
              <a:cs typeface="Times New Roman"/>
            </a:endParaRPr>
          </a:p>
          <a:p>
            <a:endParaRPr lang="en-US" dirty="0">
              <a:latin typeface="Century Gothic" panose="020B0502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1560837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91F3DC-5F20-4447-BEFB-15F4218D3552}"/>
              </a:ext>
            </a:extLst>
          </p:cNvPr>
          <p:cNvSpPr/>
          <p:nvPr/>
        </p:nvSpPr>
        <p:spPr>
          <a:xfrm>
            <a:off x="0" y="899670"/>
            <a:ext cx="4490935" cy="59583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descr="A birthday cake with lit candles&#10;&#10;Description automatically generated">
            <a:extLst>
              <a:ext uri="{FF2B5EF4-FFF2-40B4-BE49-F238E27FC236}">
                <a16:creationId xmlns:a16="http://schemas.microsoft.com/office/drawing/2014/main" id="{CA0AAEE6-744A-4AE9-8B5A-73FEE32EC0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87841" y="899670"/>
            <a:ext cx="10504159" cy="5958330"/>
          </a:xfrm>
          <a:prstGeom prst="rect">
            <a:avLst/>
          </a:prstGeom>
        </p:spPr>
      </p:pic>
      <p:sp>
        <p:nvSpPr>
          <p:cNvPr id="9" name="Rectangle 8">
            <a:extLst>
              <a:ext uri="{FF2B5EF4-FFF2-40B4-BE49-F238E27FC236}">
                <a16:creationId xmlns:a16="http://schemas.microsoft.com/office/drawing/2014/main" id="{D1CB4E1A-04A6-47BD-813D-C239004CF6E0}"/>
              </a:ext>
            </a:extLst>
          </p:cNvPr>
          <p:cNvSpPr/>
          <p:nvPr/>
        </p:nvSpPr>
        <p:spPr>
          <a:xfrm>
            <a:off x="411804" y="1084694"/>
            <a:ext cx="7691337" cy="1118127"/>
          </a:xfrm>
          <a:prstGeom prst="rect">
            <a:avLst/>
          </a:prstGeom>
        </p:spPr>
        <p:txBody>
          <a:bodyPr wrap="square">
            <a:spAutoFit/>
          </a:bodyPr>
          <a:lstStyle/>
          <a:p>
            <a:pPr marL="0" marR="0" lvl="0" indent="0" algn="l" defTabSz="914400" rtl="0" eaLnBrk="1" fontAlgn="auto" latinLnBrk="0" hangingPunct="1">
              <a:lnSpc>
                <a:spcPct val="160000"/>
              </a:lnSpc>
              <a:spcBef>
                <a:spcPts val="0"/>
              </a:spcBef>
              <a:spcAft>
                <a:spcPts val="0"/>
              </a:spcAft>
              <a:buClrTx/>
              <a:buSzTx/>
              <a:buFontTx/>
              <a:buNone/>
              <a:tabLst/>
              <a:defRPr/>
            </a:pPr>
            <a:r>
              <a:rPr kumimoji="0" lang="en-US" sz="4800" b="0" u="none" strike="noStrike" kern="1200" cap="none" spc="0" normalizeH="0" baseline="0" noProof="0" dirty="0">
                <a:ln>
                  <a:noFill/>
                </a:ln>
                <a:solidFill>
                  <a:prstClr val="white"/>
                </a:solidFill>
                <a:effectLst/>
                <a:uLnTx/>
                <a:uFillTx/>
                <a:latin typeface="Century Gothic" panose="020B0502020202020204" pitchFamily="34" charset="0"/>
                <a:cs typeface="Segoe UI" panose="020B0502040204020203" pitchFamily="34" charset="0"/>
              </a:rPr>
              <a:t>Let us pray…</a:t>
            </a:r>
          </a:p>
        </p:txBody>
      </p:sp>
    </p:spTree>
    <p:extLst>
      <p:ext uri="{BB962C8B-B14F-4D97-AF65-F5344CB8AC3E}">
        <p14:creationId xmlns:p14="http://schemas.microsoft.com/office/powerpoint/2010/main" val="299882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89BDF3-7F6F-4237-BE9C-35EAC1F4CF9E}"/>
              </a:ext>
            </a:extLst>
          </p:cNvPr>
          <p:cNvSpPr txBox="1"/>
          <p:nvPr/>
        </p:nvSpPr>
        <p:spPr>
          <a:xfrm>
            <a:off x="789432" y="1257013"/>
            <a:ext cx="11263100" cy="1569660"/>
          </a:xfrm>
          <a:prstGeom prst="rect">
            <a:avLst/>
          </a:prstGeom>
          <a:noFill/>
        </p:spPr>
        <p:txBody>
          <a:bodyPr wrap="square" lIns="91440" tIns="45720" rIns="91440" bIns="45720" rtlCol="0" anchor="t">
            <a:spAutoFit/>
          </a:bodyPr>
          <a:lstStyle/>
          <a:p>
            <a:r>
              <a:rPr lang="en-US" sz="3200" dirty="0">
                <a:solidFill>
                  <a:schemeClr val="bg1"/>
                </a:solidFill>
                <a:latin typeface="Century Gothic"/>
                <a:ea typeface="+mn-lt"/>
                <a:cs typeface="+mn-lt"/>
              </a:rPr>
              <a:t>We pray for world leaders: that they may be generous and fair, so that all their people have enough to live free from poverty. Lord, in your mercy…</a:t>
            </a:r>
          </a:p>
        </p:txBody>
      </p:sp>
      <p:sp>
        <p:nvSpPr>
          <p:cNvPr id="7" name="TextBox 6">
            <a:extLst>
              <a:ext uri="{FF2B5EF4-FFF2-40B4-BE49-F238E27FC236}">
                <a16:creationId xmlns:a16="http://schemas.microsoft.com/office/drawing/2014/main" id="{C6688FBD-1FCD-499E-82E9-15AD17208363}"/>
              </a:ext>
            </a:extLst>
          </p:cNvPr>
          <p:cNvSpPr txBox="1"/>
          <p:nvPr/>
        </p:nvSpPr>
        <p:spPr>
          <a:xfrm>
            <a:off x="3974853" y="3120887"/>
            <a:ext cx="7658099" cy="3046988"/>
          </a:xfrm>
          <a:prstGeom prst="rect">
            <a:avLst/>
          </a:prstGeom>
          <a:noFill/>
        </p:spPr>
        <p:txBody>
          <a:bodyPr wrap="square" lIns="91440" tIns="45720" rIns="91440" bIns="45720" rtlCol="0" anchor="t">
            <a:spAutoFit/>
          </a:bodyPr>
          <a:lstStyle/>
          <a:p>
            <a:r>
              <a:rPr lang="en-US" sz="3200" dirty="0">
                <a:solidFill>
                  <a:schemeClr val="bg1"/>
                </a:solidFill>
                <a:latin typeface="Century Gothic"/>
              </a:rPr>
              <a:t>We pray for all members of our global family: that we may see that all people have something important to share, no matter how small or unimportant it seems at first. </a:t>
            </a:r>
            <a:endParaRPr lang="en-US">
              <a:solidFill>
                <a:schemeClr val="bg1"/>
              </a:solidFill>
              <a:latin typeface="Century Gothic"/>
            </a:endParaRPr>
          </a:p>
          <a:p>
            <a:r>
              <a:rPr lang="en-US" sz="3200" dirty="0">
                <a:solidFill>
                  <a:schemeClr val="bg1"/>
                </a:solidFill>
                <a:latin typeface="Century Gothic"/>
              </a:rPr>
              <a:t>Lord, in your mercy… </a:t>
            </a:r>
            <a:endParaRPr lang="en-US">
              <a:solidFill>
                <a:schemeClr val="bg1"/>
              </a:solidFill>
              <a:latin typeface="Century Gothic"/>
            </a:endParaRPr>
          </a:p>
        </p:txBody>
      </p:sp>
      <p:pic>
        <p:nvPicPr>
          <p:cNvPr id="3" name="Picture 2">
            <a:extLst>
              <a:ext uri="{FF2B5EF4-FFF2-40B4-BE49-F238E27FC236}">
                <a16:creationId xmlns:a16="http://schemas.microsoft.com/office/drawing/2014/main" id="{41C9495D-EF41-9A47-86EC-CA8AC1536BE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60493" y="3495823"/>
            <a:ext cx="2374900" cy="2997200"/>
          </a:xfrm>
          <a:prstGeom prst="rect">
            <a:avLst/>
          </a:prstGeom>
        </p:spPr>
      </p:pic>
    </p:spTree>
    <p:extLst>
      <p:ext uri="{BB962C8B-B14F-4D97-AF65-F5344CB8AC3E}">
        <p14:creationId xmlns:p14="http://schemas.microsoft.com/office/powerpoint/2010/main" val="105367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2F76BF-4D96-493A-90A8-CA78BD8231DE}"/>
              </a:ext>
            </a:extLst>
          </p:cNvPr>
          <p:cNvSpPr txBox="1"/>
          <p:nvPr/>
        </p:nvSpPr>
        <p:spPr>
          <a:xfrm>
            <a:off x="1036013" y="1117726"/>
            <a:ext cx="10718302" cy="2159374"/>
          </a:xfrm>
          <a:prstGeom prst="rect">
            <a:avLst/>
          </a:prstGeom>
          <a:noFill/>
        </p:spPr>
        <p:txBody>
          <a:bodyPr wrap="square" lIns="91440" tIns="45720" rIns="91440" bIns="45720" anchor="t">
            <a:spAutoFit/>
          </a:bodyPr>
          <a:lstStyle/>
          <a:p>
            <a:pPr>
              <a:lnSpc>
                <a:spcPct val="107000"/>
              </a:lnSpc>
              <a:spcAft>
                <a:spcPts val="800"/>
              </a:spcAft>
            </a:pPr>
            <a:r>
              <a:rPr lang="en-US" sz="32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We pray for our parish, family and friends: that we may be as generous as possible, not keeping more of anything than we need, so that everyone may have enough. Lord, in your mercy… </a:t>
            </a:r>
          </a:p>
        </p:txBody>
      </p:sp>
      <p:pic>
        <p:nvPicPr>
          <p:cNvPr id="5" name="Picture 4">
            <a:extLst>
              <a:ext uri="{FF2B5EF4-FFF2-40B4-BE49-F238E27FC236}">
                <a16:creationId xmlns:a16="http://schemas.microsoft.com/office/drawing/2014/main" id="{4B2683F3-DB4E-144A-867C-37EA61BECE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3648" y="3703049"/>
            <a:ext cx="2152162" cy="2716097"/>
          </a:xfrm>
          <a:prstGeom prst="rect">
            <a:avLst/>
          </a:prstGeom>
        </p:spPr>
      </p:pic>
      <p:sp>
        <p:nvSpPr>
          <p:cNvPr id="6" name="TextBox 5">
            <a:extLst>
              <a:ext uri="{FF2B5EF4-FFF2-40B4-BE49-F238E27FC236}">
                <a16:creationId xmlns:a16="http://schemas.microsoft.com/office/drawing/2014/main" id="{38916120-0C04-421D-8A55-88367C6EB668}"/>
              </a:ext>
            </a:extLst>
          </p:cNvPr>
          <p:cNvSpPr txBox="1"/>
          <p:nvPr/>
        </p:nvSpPr>
        <p:spPr>
          <a:xfrm>
            <a:off x="3873808" y="3642481"/>
            <a:ext cx="7705288" cy="2062103"/>
          </a:xfrm>
          <a:prstGeom prst="rect">
            <a:avLst/>
          </a:prstGeom>
          <a:noFill/>
        </p:spPr>
        <p:txBody>
          <a:bodyPr wrap="square">
            <a:spAutoFit/>
          </a:bodyPr>
          <a:lstStyle/>
          <a:p>
            <a:r>
              <a:rPr lang="en-US" sz="3200" dirty="0">
                <a:solidFill>
                  <a:schemeClr val="bg1"/>
                </a:solidFill>
                <a:latin typeface="Century Gothic" panose="020B0502020202020204" pitchFamily="34" charset="0"/>
                <a:ea typeface="Times New Roman" panose="02020603050405020304" pitchFamily="18" charset="0"/>
              </a:rPr>
              <a:t>God of light, help us to share generously and to see how important and special each person’s gifts are. Amen.</a:t>
            </a:r>
          </a:p>
        </p:txBody>
      </p:sp>
    </p:spTree>
    <p:extLst>
      <p:ext uri="{BB962C8B-B14F-4D97-AF65-F5344CB8AC3E}">
        <p14:creationId xmlns:p14="http://schemas.microsoft.com/office/powerpoint/2010/main" val="301557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40032C3-66DE-4641-9DD8-F5E8D3F71E47}"/>
              </a:ext>
            </a:extLst>
          </p:cNvPr>
          <p:cNvSpPr txBox="1">
            <a:spLocks/>
          </p:cNvSpPr>
          <p:nvPr/>
        </p:nvSpPr>
        <p:spPr>
          <a:xfrm>
            <a:off x="692542" y="1302452"/>
            <a:ext cx="11054958" cy="55826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endParaRPr lang="en-GB" sz="9600" i="1" dirty="0">
              <a:latin typeface="Segoe UI" panose="020B0502040204020203" pitchFamily="34" charset="0"/>
              <a:ea typeface="Segoe UI Historic" panose="020B0502040204020203" pitchFamily="34" charset="0"/>
              <a:cs typeface="Segoe UI" panose="020B0502040204020203" pitchFamily="34" charset="0"/>
            </a:endParaRPr>
          </a:p>
          <a:p>
            <a:pPr marL="0" indent="0">
              <a:lnSpc>
                <a:spcPct val="120000"/>
              </a:lnSpc>
              <a:buFont typeface="Arial" panose="020B0604020202020204" pitchFamily="34" charset="0"/>
              <a:buNone/>
            </a:pPr>
            <a:endParaRPr lang="en-GB" sz="3200" i="1" dirty="0">
              <a:latin typeface="Segoe UI" panose="020B0502040204020203" pitchFamily="34" charset="0"/>
              <a:ea typeface="Calibri" panose="020F0502020204030204" pitchFamily="34" charset="0"/>
              <a:cs typeface="Segoe UI" panose="020B0502040204020203" pitchFamily="34" charset="0"/>
            </a:endParaRPr>
          </a:p>
        </p:txBody>
      </p:sp>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579550" y="1435187"/>
            <a:ext cx="3699316" cy="3767460"/>
          </a:xfrm>
        </p:spPr>
        <p:txBody>
          <a:bodyPr vert="horz" lIns="91440" tIns="45720" rIns="91440" bIns="45720" rtlCol="0" anchor="t">
            <a:noAutofit/>
          </a:bodyPr>
          <a:lstStyle/>
          <a:p>
            <a:pPr marL="0" indent="0">
              <a:lnSpc>
                <a:spcPct val="120000"/>
              </a:lnSpc>
              <a:buNone/>
            </a:pPr>
            <a:r>
              <a:rPr lang="en-US" sz="2400" dirty="0">
                <a:solidFill>
                  <a:schemeClr val="tx1"/>
                </a:solidFill>
                <a:latin typeface="Century Gothic" panose="020B0502020202020204" pitchFamily="34" charset="0"/>
                <a:cs typeface="Segoe UI" panose="020B0502040204020203" pitchFamily="34" charset="0"/>
              </a:rPr>
              <a:t> </a:t>
            </a:r>
          </a:p>
          <a:p>
            <a:pPr marL="0" indent="0">
              <a:lnSpc>
                <a:spcPct val="120000"/>
              </a:lnSpc>
              <a:buNone/>
            </a:pPr>
            <a:endParaRPr lang="en-US" sz="2400" dirty="0">
              <a:solidFill>
                <a:schemeClr val="tx1"/>
              </a:solidFill>
              <a:latin typeface="Century Gothic" panose="020B0502020202020204" pitchFamily="34" charset="0"/>
              <a:cs typeface="Segoe UI" panose="020B0502040204020203" pitchFamily="34" charset="0"/>
            </a:endParaRPr>
          </a:p>
          <a:p>
            <a:pPr marL="0" indent="0">
              <a:lnSpc>
                <a:spcPct val="120000"/>
              </a:lnSpc>
              <a:buNone/>
            </a:pPr>
            <a:endParaRPr lang="en-US" dirty="0">
              <a:latin typeface="Century Gothic" panose="020B0502020202020204" pitchFamily="34" charset="0"/>
              <a:cs typeface="Segoe UI" panose="020B0502040204020203" pitchFamily="34" charset="0"/>
            </a:endParaRPr>
          </a:p>
          <a:p>
            <a:pPr marL="0" indent="0">
              <a:lnSpc>
                <a:spcPct val="120000"/>
              </a:lnSpc>
              <a:buNone/>
            </a:pPr>
            <a:endParaRPr lang="en-US" dirty="0">
              <a:latin typeface="Century Gothic" panose="020B0502020202020204"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3200" i="1" dirty="0">
              <a:effectLst/>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597674" y="5959155"/>
            <a:ext cx="1824434" cy="729895"/>
            <a:chOff x="318457" y="5627837"/>
            <a:chExt cx="182443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1000" y="5796412"/>
              <a:ext cx="1051891" cy="523220"/>
            </a:xfrm>
            <a:prstGeom prst="rect">
              <a:avLst/>
            </a:prstGeom>
          </p:spPr>
          <p:txBody>
            <a:bodyPr wrap="none" lIns="91440" tIns="45720" rIns="91440" bIns="45720" anchor="t">
              <a:spAutoFit/>
            </a:bodyPr>
            <a:lstStyle/>
            <a:p>
              <a:r>
                <a:rPr lang="en-GB" sz="2800" b="1" i="1" dirty="0">
                  <a:solidFill>
                    <a:srgbClr val="008DAE"/>
                  </a:solidFill>
                  <a:latin typeface="Century Gothic"/>
                  <a:ea typeface="Verdana"/>
                  <a:cs typeface="Arial"/>
                </a:rPr>
                <a:t>Send</a:t>
              </a:r>
              <a:endParaRPr lang="en-GB" sz="2800" b="1" i="1" dirty="0">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00CDD5FD-3A32-4B3C-82E4-D8C95EA97139}"/>
              </a:ext>
            </a:extLst>
          </p:cNvPr>
          <p:cNvSpPr txBox="1"/>
          <p:nvPr/>
        </p:nvSpPr>
        <p:spPr>
          <a:xfrm>
            <a:off x="645548" y="1886195"/>
            <a:ext cx="3525709" cy="2862322"/>
          </a:xfrm>
          <a:prstGeom prst="rect">
            <a:avLst/>
          </a:prstGeom>
          <a:noFill/>
        </p:spPr>
        <p:txBody>
          <a:bodyPr wrap="square" lIns="91440" tIns="45720" rIns="91440" bIns="45720" rtlCol="0" anchor="t">
            <a:spAutoFit/>
          </a:bodyPr>
          <a:lstStyle/>
          <a:p>
            <a:r>
              <a:rPr lang="en-US" sz="3600" dirty="0">
                <a:latin typeface="Century Gothic"/>
              </a:rPr>
              <a:t>What will you give to, and share with, others in the coming week? </a:t>
            </a:r>
          </a:p>
        </p:txBody>
      </p:sp>
      <p:pic>
        <p:nvPicPr>
          <p:cNvPr id="2" name="Picture 1" descr="A group of children sitting on couches and holding cups&#10;&#10;Description automatically generated">
            <a:extLst>
              <a:ext uri="{FF2B5EF4-FFF2-40B4-BE49-F238E27FC236}">
                <a16:creationId xmlns:a16="http://schemas.microsoft.com/office/drawing/2014/main" id="{0DBF4210-1008-0AF1-65E1-1C0664079F35}"/>
              </a:ext>
            </a:extLst>
          </p:cNvPr>
          <p:cNvPicPr>
            <a:picLocks noChangeAspect="1"/>
          </p:cNvPicPr>
          <p:nvPr/>
        </p:nvPicPr>
        <p:blipFill>
          <a:blip r:embed="rId5"/>
          <a:stretch>
            <a:fillRect/>
          </a:stretch>
        </p:blipFill>
        <p:spPr>
          <a:xfrm>
            <a:off x="4447083" y="1297065"/>
            <a:ext cx="7170295" cy="4801016"/>
          </a:xfrm>
          <a:prstGeom prst="rect">
            <a:avLst/>
          </a:prstGeom>
        </p:spPr>
      </p:pic>
    </p:spTree>
    <p:extLst>
      <p:ext uri="{BB962C8B-B14F-4D97-AF65-F5344CB8AC3E}">
        <p14:creationId xmlns:p14="http://schemas.microsoft.com/office/powerpoint/2010/main" val="2809459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53E223C-3EF9-4551-8E66-AB7C21349824}"/>
              </a:ext>
            </a:extLst>
          </p:cNvPr>
          <p:cNvSpPr txBox="1"/>
          <p:nvPr/>
        </p:nvSpPr>
        <p:spPr>
          <a:xfrm>
            <a:off x="380816" y="1038093"/>
            <a:ext cx="8995530" cy="6432530"/>
          </a:xfrm>
          <a:prstGeom prst="rect">
            <a:avLst/>
          </a:prstGeom>
          <a:noFill/>
        </p:spPr>
        <p:txBody>
          <a:bodyPr wrap="square" lIns="91440" tIns="45720" rIns="91440" bIns="45720" anchor="t">
            <a:spAutoFit/>
          </a:bodyPr>
          <a:lstStyle/>
          <a:p>
            <a:r>
              <a:rPr lang="en-GB" sz="1600" b="1" dirty="0">
                <a:latin typeface="Century Gothic"/>
              </a:rPr>
              <a:t>Activity suggestions</a:t>
            </a:r>
          </a:p>
          <a:p>
            <a:endParaRPr lang="en-GB" sz="1600" b="1" dirty="0">
              <a:latin typeface="Century Gothic"/>
              <a:ea typeface="MS Mincho"/>
              <a:cs typeface="Arial"/>
            </a:endParaRPr>
          </a:p>
          <a:p>
            <a:r>
              <a:rPr lang="en-US" sz="1600" dirty="0">
                <a:effectLst/>
                <a:latin typeface="Century Gothic"/>
                <a:ea typeface="MS Mincho"/>
                <a:cs typeface="Arial"/>
              </a:rPr>
              <a:t>Invite children to </a:t>
            </a:r>
            <a:r>
              <a:rPr lang="en-US" sz="1600" dirty="0" err="1">
                <a:effectLst/>
                <a:latin typeface="Century Gothic"/>
                <a:ea typeface="MS Mincho"/>
                <a:cs typeface="Arial"/>
              </a:rPr>
              <a:t>colour</a:t>
            </a:r>
            <a:r>
              <a:rPr lang="en-US" sz="1600" dirty="0">
                <a:effectLst/>
                <a:latin typeface="Century Gothic"/>
                <a:ea typeface="MS Mincho"/>
                <a:cs typeface="Arial"/>
              </a:rPr>
              <a:t> in the accompanying illustration and to draw on the collection box what they will give to share in the coming week.</a:t>
            </a:r>
          </a:p>
          <a:p>
            <a:endParaRPr lang="en-US" sz="1600" dirty="0">
              <a:effectLst/>
              <a:latin typeface="Century Gothic" panose="020B0502020202020204" pitchFamily="34" charset="0"/>
              <a:ea typeface="MS Mincho" panose="02020609040205080304" pitchFamily="49" charset="-128"/>
              <a:cs typeface="Arial" panose="020B0604020202020204" pitchFamily="34" charset="0"/>
            </a:endParaRPr>
          </a:p>
          <a:p>
            <a:r>
              <a:rPr lang="en-US" sz="1600" dirty="0">
                <a:effectLst/>
                <a:latin typeface="Century Gothic"/>
                <a:ea typeface="MS Mincho"/>
                <a:cs typeface="Arial"/>
              </a:rPr>
              <a:t>Make a collection box out of a shoebox with a slit in the lid. Give the children coin-shaped pieces of paper and invite them to write or draw what they will share with others in the coming week – it could be time or a talent or skill. When they have done this encourage them to come forward and put their “coins” in the collection box like the widow in the gospel story.  </a:t>
            </a:r>
          </a:p>
          <a:p>
            <a:endParaRPr lang="en-US" sz="1600" dirty="0">
              <a:latin typeface="Century Gothic" panose="020B0502020202020204" pitchFamily="34" charset="0"/>
              <a:ea typeface="MS Mincho" panose="02020609040205080304" pitchFamily="49" charset="-128"/>
              <a:cs typeface="Arial" panose="020B0604020202020204" pitchFamily="34" charset="0"/>
            </a:endParaRPr>
          </a:p>
          <a:p>
            <a:r>
              <a:rPr lang="en-US" sz="1600" dirty="0">
                <a:latin typeface="Century Gothic"/>
                <a:ea typeface="MS Mincho"/>
                <a:cs typeface="Arial"/>
              </a:rPr>
              <a:t>As Juliana loves to read so much, find out about the World Gift ‘Teach someone to read’. </a:t>
            </a:r>
            <a:r>
              <a:rPr lang="en-US" sz="1600" dirty="0">
                <a:latin typeface="Century Gothic"/>
                <a:ea typeface="MS Mincho"/>
                <a:cs typeface="Arial"/>
                <a:hlinkClick r:id="rId3"/>
              </a:rPr>
              <a:t>https://worldgifts.cafod.org.uk/collections/frontpage/products/teach-someone-to-read</a:t>
            </a:r>
            <a:r>
              <a:rPr lang="en-US" sz="1600" dirty="0">
                <a:latin typeface="Century Gothic"/>
                <a:ea typeface="MS Mincho"/>
                <a:cs typeface="Arial"/>
              </a:rPr>
              <a:t> </a:t>
            </a:r>
            <a:endParaRPr lang="en-US" sz="1600" dirty="0">
              <a:effectLst/>
              <a:latin typeface="Century Gothic"/>
              <a:ea typeface="MS Mincho"/>
              <a:cs typeface="Arial"/>
            </a:endParaRPr>
          </a:p>
          <a:p>
            <a:endParaRPr lang="en-US" sz="1600" dirty="0">
              <a:effectLst/>
              <a:latin typeface="Century Gothic" panose="020B0502020202020204" pitchFamily="34" charset="0"/>
              <a:ea typeface="MS Mincho" panose="02020609040205080304" pitchFamily="49" charset="-128"/>
              <a:cs typeface="Arial" panose="020B0604020202020204" pitchFamily="34" charset="0"/>
            </a:endParaRPr>
          </a:p>
          <a:p>
            <a:r>
              <a:rPr lang="en-US" sz="1600" dirty="0">
                <a:latin typeface="Century Gothic"/>
                <a:ea typeface="MS Mincho"/>
                <a:cs typeface="Arial"/>
              </a:rPr>
              <a:t>Meet Long from Cambodia and find out about sharing fairly. </a:t>
            </a:r>
          </a:p>
          <a:p>
            <a:r>
              <a:rPr lang="en-US" sz="1600" dirty="0">
                <a:latin typeface="Century Gothic"/>
                <a:ea typeface="+mn-lt"/>
                <a:cs typeface="+mn-lt"/>
                <a:hlinkClick r:id="rId4"/>
              </a:rPr>
              <a:t>CST_Distributive_Justice.pptx</a:t>
            </a:r>
            <a:endParaRPr lang="en-US" sz="1600">
              <a:latin typeface="Century Gothic"/>
              <a:cs typeface="Arial"/>
            </a:endParaRPr>
          </a:p>
          <a:p>
            <a:endParaRPr lang="en-US" sz="1600" dirty="0">
              <a:latin typeface="Century Gothic"/>
              <a:ea typeface="MS Mincho" panose="02020609040205080304" pitchFamily="49" charset="-128"/>
              <a:cs typeface="Arial"/>
            </a:endParaRPr>
          </a:p>
          <a:p>
            <a:r>
              <a:rPr lang="en-GB" sz="1600" dirty="0">
                <a:latin typeface="Century Gothic"/>
                <a:ea typeface="MS Mincho"/>
                <a:cs typeface="Arial"/>
              </a:rPr>
              <a:t>Encourage the children to think about how they can show kindness and generosity to their brothers and sisters around the world as Jesus taught. </a:t>
            </a:r>
            <a:r>
              <a:rPr lang="en-GB" sz="1600" dirty="0">
                <a:latin typeface="Century Gothic"/>
                <a:ea typeface="MS Mincho"/>
                <a:cs typeface="Arial"/>
                <a:hlinkClick r:id="rId5">
                  <a:extLst>
                    <a:ext uri="{A12FA001-AC4F-418D-AE19-62706E023703}">
                      <ahyp:hlinkClr xmlns:ahyp="http://schemas.microsoft.com/office/drawing/2018/hyperlinkcolor" val="tx"/>
                    </a:ext>
                  </a:extLst>
                </a:hlinkClick>
              </a:rPr>
              <a:t>Putting CST into practice (cafod.org.uk)</a:t>
            </a:r>
            <a:endParaRPr lang="en-US" sz="1600">
              <a:ea typeface="MS Mincho"/>
              <a:cs typeface="Arial"/>
            </a:endParaRPr>
          </a:p>
          <a:p>
            <a:endParaRPr lang="en-US" sz="1600" dirty="0">
              <a:latin typeface="Arial"/>
              <a:ea typeface="MS Mincho" panose="02020609040205080304" pitchFamily="49" charset="-128"/>
              <a:cs typeface="Arial"/>
            </a:endParaRPr>
          </a:p>
          <a:p>
            <a:r>
              <a:rPr lang="en-US" sz="1600" dirty="0">
                <a:effectLst/>
                <a:latin typeface="Century Gothic"/>
                <a:ea typeface="MS Mincho"/>
                <a:cs typeface="Arial"/>
              </a:rPr>
              <a:t>Remind the children to </a:t>
            </a:r>
            <a:r>
              <a:rPr lang="en-US" sz="1600" dirty="0">
                <a:latin typeface="Century Gothic"/>
                <a:ea typeface="MS Mincho"/>
                <a:cs typeface="Arial"/>
              </a:rPr>
              <a:t>discuss</a:t>
            </a:r>
            <a:r>
              <a:rPr lang="en-US" sz="1600" dirty="0">
                <a:effectLst/>
                <a:latin typeface="Century Gothic"/>
                <a:ea typeface="MS Mincho"/>
                <a:cs typeface="Arial"/>
              </a:rPr>
              <a:t> </a:t>
            </a:r>
            <a:r>
              <a:rPr lang="en-US" sz="1600" dirty="0">
                <a:latin typeface="Century Gothic"/>
                <a:ea typeface="MS Mincho"/>
                <a:cs typeface="Arial"/>
              </a:rPr>
              <a:t>all they've</a:t>
            </a:r>
            <a:r>
              <a:rPr lang="en-US" sz="1600" dirty="0">
                <a:effectLst/>
                <a:latin typeface="Century Gothic"/>
                <a:ea typeface="MS Mincho"/>
                <a:cs typeface="Arial"/>
              </a:rPr>
              <a:t> heard and thought about with the people at home</a:t>
            </a:r>
            <a:r>
              <a:rPr lang="en-US" sz="1600" dirty="0">
                <a:latin typeface="Century Gothic"/>
                <a:ea typeface="MS Mincho"/>
                <a:cs typeface="Arial"/>
              </a:rPr>
              <a:t>,</a:t>
            </a:r>
            <a:r>
              <a:rPr lang="en-US" sz="1600" dirty="0">
                <a:effectLst/>
                <a:latin typeface="Century Gothic"/>
                <a:ea typeface="MS Mincho"/>
                <a:cs typeface="Arial"/>
              </a:rPr>
              <a:t> to be as generous as possible and </a:t>
            </a:r>
            <a:r>
              <a:rPr lang="en-US" sz="1600" dirty="0">
                <a:latin typeface="Century Gothic"/>
                <a:ea typeface="MS Mincho"/>
                <a:cs typeface="Arial"/>
              </a:rPr>
              <a:t>to share</a:t>
            </a:r>
            <a:r>
              <a:rPr lang="en-US" sz="1600" dirty="0">
                <a:effectLst/>
                <a:latin typeface="Century Gothic"/>
                <a:ea typeface="MS Mincho"/>
                <a:cs typeface="Arial"/>
              </a:rPr>
              <a:t> with others in the coming week. </a:t>
            </a:r>
          </a:p>
          <a:p>
            <a:endParaRPr lang="en-US" sz="1400" dirty="0">
              <a:latin typeface="Century Gothic" panose="020B0502020202020204" pitchFamily="34" charset="0"/>
              <a:ea typeface="MS Mincho" panose="02020609040205080304" pitchFamily="49" charset="-128"/>
              <a:cs typeface="Arial" panose="020B0604020202020204" pitchFamily="34" charset="0"/>
            </a:endParaRPr>
          </a:p>
          <a:p>
            <a:endParaRPr lang="en-US" sz="1400" dirty="0">
              <a:latin typeface="Century Gothic" panose="020B0502020202020204" pitchFamily="34" charset="0"/>
              <a:ea typeface="MS Mincho" panose="02020609040205080304" pitchFamily="49" charset="-128"/>
              <a:cs typeface="Arial" panose="020B0604020202020204" pitchFamily="34" charset="0"/>
            </a:endParaRPr>
          </a:p>
        </p:txBody>
      </p:sp>
      <p:pic>
        <p:nvPicPr>
          <p:cNvPr id="7" name="Picture 6">
            <a:extLst>
              <a:ext uri="{FF2B5EF4-FFF2-40B4-BE49-F238E27FC236}">
                <a16:creationId xmlns:a16="http://schemas.microsoft.com/office/drawing/2014/main" id="{E97CBBE2-F3A3-4D46-B0ED-A74866E4A078}"/>
              </a:ext>
            </a:extLst>
          </p:cNvPr>
          <p:cNvPicPr>
            <a:picLocks noChangeAspect="1"/>
          </p:cNvPicPr>
          <p:nvPr/>
        </p:nvPicPr>
        <p:blipFill>
          <a:blip r:embed="rId6"/>
          <a:stretch>
            <a:fillRect/>
          </a:stretch>
        </p:blipFill>
        <p:spPr>
          <a:xfrm>
            <a:off x="9432942" y="1208690"/>
            <a:ext cx="2472835" cy="3497531"/>
          </a:xfrm>
          <a:prstGeom prst="rect">
            <a:avLst/>
          </a:prstGeom>
        </p:spPr>
      </p:pic>
    </p:spTree>
    <p:extLst>
      <p:ext uri="{BB962C8B-B14F-4D97-AF65-F5344CB8AC3E}">
        <p14:creationId xmlns:p14="http://schemas.microsoft.com/office/powerpoint/2010/main" val="4264153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DACB5-2A6E-4911-8F4D-5AF5FB301EF8}"/>
              </a:ext>
            </a:extLst>
          </p:cNvPr>
          <p:cNvSpPr>
            <a:spLocks noGrp="1"/>
          </p:cNvSpPr>
          <p:nvPr>
            <p:ph type="title"/>
          </p:nvPr>
        </p:nvSpPr>
        <p:spPr>
          <a:xfrm>
            <a:off x="249954" y="1037272"/>
            <a:ext cx="10890000" cy="456279"/>
          </a:xfrm>
        </p:spPr>
        <p:txBody>
          <a:bodyPr/>
          <a:lstStyle/>
          <a:p>
            <a:r>
              <a:rPr lang="en-GB" dirty="0">
                <a:latin typeface="Arial Black"/>
              </a:rPr>
              <a:t>Advent save the date!</a:t>
            </a:r>
          </a:p>
        </p:txBody>
      </p:sp>
      <p:sp>
        <p:nvSpPr>
          <p:cNvPr id="6" name="TextBox 5">
            <a:extLst>
              <a:ext uri="{FF2B5EF4-FFF2-40B4-BE49-F238E27FC236}">
                <a16:creationId xmlns:a16="http://schemas.microsoft.com/office/drawing/2014/main" id="{0E5EA93E-F5A5-4A30-B897-E2C63A172049}"/>
              </a:ext>
            </a:extLst>
          </p:cNvPr>
          <p:cNvSpPr txBox="1"/>
          <p:nvPr/>
        </p:nvSpPr>
        <p:spPr>
          <a:xfrm>
            <a:off x="310228" y="1727193"/>
            <a:ext cx="8232523" cy="1200329"/>
          </a:xfrm>
          <a:prstGeom prst="rect">
            <a:avLst/>
          </a:prstGeom>
          <a:noFill/>
        </p:spPr>
        <p:txBody>
          <a:bodyPr wrap="square" lIns="91440" tIns="45720" rIns="91440" bIns="45720" rtlCol="0" anchor="t">
            <a:spAutoFit/>
          </a:bodyPr>
          <a:lstStyle/>
          <a:p>
            <a:r>
              <a:rPr lang="en-GB" dirty="0">
                <a:latin typeface="Century Gothic"/>
              </a:rPr>
              <a:t>Join our next national assembly! Come together with schools across England and Wales to mark the start of Advent.</a:t>
            </a:r>
          </a:p>
          <a:p>
            <a:r>
              <a:rPr lang="en-GB" u="sng" dirty="0">
                <a:latin typeface="Century Gothic"/>
                <a:ea typeface="+mn-lt"/>
                <a:cs typeface="+mn-lt"/>
                <a:hlinkClick r:id="rId2"/>
              </a:rPr>
              <a:t>Watch live on Tuesday 28 November at 9.30am or at any time during Advent.</a:t>
            </a:r>
            <a:endParaRPr lang="en-GB" dirty="0">
              <a:latin typeface="Century Gothic"/>
              <a:ea typeface="+mn-lt"/>
              <a:cs typeface="+mn-lt"/>
            </a:endParaRPr>
          </a:p>
        </p:txBody>
      </p:sp>
      <p:sp>
        <p:nvSpPr>
          <p:cNvPr id="4" name="TextBox 3">
            <a:extLst>
              <a:ext uri="{FF2B5EF4-FFF2-40B4-BE49-F238E27FC236}">
                <a16:creationId xmlns:a16="http://schemas.microsoft.com/office/drawing/2014/main" id="{6320D794-97B6-A7C5-6258-6AF426CD3A89}"/>
              </a:ext>
            </a:extLst>
          </p:cNvPr>
          <p:cNvSpPr txBox="1"/>
          <p:nvPr/>
        </p:nvSpPr>
        <p:spPr>
          <a:xfrm>
            <a:off x="306250" y="3424558"/>
            <a:ext cx="8699963"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entury Gothic"/>
                <a:cs typeface="Arial"/>
                <a:hlinkClick r:id="rId3"/>
              </a:rPr>
              <a:t>CAFOD's Advent Calendar </a:t>
            </a:r>
            <a:r>
              <a:rPr lang="en-US" dirty="0">
                <a:latin typeface="Century Gothic"/>
                <a:cs typeface="Arial"/>
              </a:rPr>
              <a:t>will help us prepare together to be the best people we can be to celebrate the birth of Jesus – reflections, activities, prayers and actions for each day of Advent.</a:t>
            </a:r>
            <a:r>
              <a:rPr lang="en-US" dirty="0">
                <a:solidFill>
                  <a:srgbClr val="FF0000"/>
                </a:solidFill>
                <a:latin typeface="Century Gothic"/>
                <a:cs typeface="Arial"/>
              </a:rPr>
              <a:t> </a:t>
            </a:r>
          </a:p>
          <a:p>
            <a:endParaRPr lang="en-US" dirty="0">
              <a:latin typeface="Century Gothic"/>
              <a:cs typeface="Arial"/>
            </a:endParaRPr>
          </a:p>
          <a:p>
            <a:r>
              <a:rPr lang="en-US" dirty="0">
                <a:latin typeface="Century Gothic"/>
                <a:cs typeface="Arial"/>
              </a:rPr>
              <a:t>This Advent, we are asking schools across England and Wales to consider fundraising for a £100 CAFOD Christmas stocking, full of life-changing gifts. </a:t>
            </a:r>
            <a:r>
              <a:rPr lang="en-US" dirty="0">
                <a:latin typeface="Century Gothic"/>
                <a:cs typeface="Arial"/>
                <a:hlinkClick r:id="rId4"/>
              </a:rPr>
              <a:t>Find out more about the stocking </a:t>
            </a:r>
            <a:r>
              <a:rPr lang="en-US" dirty="0">
                <a:latin typeface="Century Gothic"/>
                <a:cs typeface="Arial"/>
              </a:rPr>
              <a:t>and a </a:t>
            </a:r>
            <a:r>
              <a:rPr lang="en-US" dirty="0">
                <a:latin typeface="Century Gothic"/>
                <a:cs typeface="Arial"/>
                <a:hlinkClick r:id="rId5"/>
              </a:rPr>
              <a:t>poster</a:t>
            </a:r>
            <a:r>
              <a:rPr lang="en-US" dirty="0">
                <a:latin typeface="Century Gothic"/>
                <a:cs typeface="Arial"/>
              </a:rPr>
              <a:t> to support your fundraising.</a:t>
            </a:r>
            <a:r>
              <a:rPr lang="en-US" dirty="0">
                <a:solidFill>
                  <a:srgbClr val="FF0000"/>
                </a:solidFill>
                <a:latin typeface="Century Gothic"/>
                <a:cs typeface="Arial"/>
              </a:rPr>
              <a:t> </a:t>
            </a:r>
            <a:endParaRPr lang="en-US" dirty="0">
              <a:latin typeface="Century Gothic"/>
              <a:cs typeface="Arial"/>
            </a:endParaRPr>
          </a:p>
          <a:p>
            <a:r>
              <a:rPr lang="en-US" dirty="0">
                <a:latin typeface="Century Gothic"/>
                <a:cs typeface="Arial"/>
              </a:rPr>
              <a:t>Why not use CAFOD Advent prayers cards as part of your Advent preparation? </a:t>
            </a:r>
            <a:r>
              <a:rPr lang="en-GB" dirty="0">
                <a:latin typeface="Century Gothic"/>
                <a:cs typeface="Arial"/>
              </a:rPr>
              <a:t>Order them for free at </a:t>
            </a:r>
            <a:r>
              <a:rPr lang="en-GB" dirty="0">
                <a:latin typeface="Century Gothic"/>
                <a:cs typeface="Arial"/>
                <a:hlinkClick r:id="rId6">
                  <a:extLst>
                    <a:ext uri="{A12FA001-AC4F-418D-AE19-62706E023703}">
                      <ahyp:hlinkClr xmlns:ahyp="http://schemas.microsoft.com/office/drawing/2018/hyperlinkcolor" val="tx"/>
                    </a:ext>
                  </a:extLst>
                </a:hlinkClick>
              </a:rPr>
              <a:t>Advent Prayer card – CAFOD Shop</a:t>
            </a:r>
            <a:endParaRPr lang="en-GB" dirty="0">
              <a:latin typeface="Century Gothic"/>
              <a:cs typeface="Arial"/>
            </a:endParaRPr>
          </a:p>
        </p:txBody>
      </p:sp>
      <p:pic>
        <p:nvPicPr>
          <p:cNvPr id="7" name="Picture 6" descr="A group of candles with words on them&#10;&#10;Description automatically generated">
            <a:extLst>
              <a:ext uri="{FF2B5EF4-FFF2-40B4-BE49-F238E27FC236}">
                <a16:creationId xmlns:a16="http://schemas.microsoft.com/office/drawing/2014/main" id="{65CA2840-D2E3-0D7D-1193-4D7DC64901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3702" y="1109372"/>
            <a:ext cx="2708070" cy="2708070"/>
          </a:xfrm>
          <a:prstGeom prst="rect">
            <a:avLst/>
          </a:prstGeom>
        </p:spPr>
      </p:pic>
      <p:pic>
        <p:nvPicPr>
          <p:cNvPr id="9" name="Picture 8" descr="A green sock with a white and green sock full of objects&#10;&#10;Description automatically generated">
            <a:extLst>
              <a:ext uri="{FF2B5EF4-FFF2-40B4-BE49-F238E27FC236}">
                <a16:creationId xmlns:a16="http://schemas.microsoft.com/office/drawing/2014/main" id="{5B1A5A25-7F4B-4E86-50E4-234793B3AC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38250" y="4020357"/>
            <a:ext cx="2543522" cy="2543522"/>
          </a:xfrm>
          <a:prstGeom prst="rect">
            <a:avLst/>
          </a:prstGeom>
        </p:spPr>
      </p:pic>
    </p:spTree>
    <p:extLst>
      <p:ext uri="{BB962C8B-B14F-4D97-AF65-F5344CB8AC3E}">
        <p14:creationId xmlns:p14="http://schemas.microsoft.com/office/powerpoint/2010/main" val="3108361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75BF3C-E69A-40C3-9B8B-9B8738D3189A}"/>
              </a:ext>
            </a:extLst>
          </p:cNvPr>
          <p:cNvPicPr>
            <a:picLocks noChangeAspect="1"/>
          </p:cNvPicPr>
          <p:nvPr/>
        </p:nvPicPr>
        <p:blipFill>
          <a:blip r:embed="rId3"/>
          <a:stretch>
            <a:fillRect/>
          </a:stretch>
        </p:blipFill>
        <p:spPr>
          <a:xfrm>
            <a:off x="4171438" y="1139893"/>
            <a:ext cx="3849123" cy="5410559"/>
          </a:xfrm>
          <a:prstGeom prst="rect">
            <a:avLst/>
          </a:prstGeom>
        </p:spPr>
      </p:pic>
    </p:spTree>
    <p:extLst>
      <p:ext uri="{BB962C8B-B14F-4D97-AF65-F5344CB8AC3E}">
        <p14:creationId xmlns:p14="http://schemas.microsoft.com/office/powerpoint/2010/main" val="1868636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390363" y="1385503"/>
            <a:ext cx="11803341" cy="4855276"/>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BA8697F-6FCB-481B-AD0F-C217C505E145}"/>
              </a:ext>
            </a:extLst>
          </p:cNvPr>
          <p:cNvSpPr txBox="1"/>
          <p:nvPr/>
        </p:nvSpPr>
        <p:spPr>
          <a:xfrm>
            <a:off x="6547334" y="1642394"/>
            <a:ext cx="5055928" cy="3785652"/>
          </a:xfrm>
          <a:prstGeom prst="rect">
            <a:avLst/>
          </a:prstGeom>
          <a:noFill/>
        </p:spPr>
        <p:txBody>
          <a:bodyPr wrap="square" lIns="91440" tIns="45720" rIns="91440" bIns="45720" rtlCol="0" anchor="t">
            <a:spAutoFit/>
          </a:bodyPr>
          <a:lstStyle/>
          <a:p>
            <a:r>
              <a:rPr lang="en-US" sz="4000" dirty="0">
                <a:latin typeface="Century Gothic"/>
                <a:ea typeface="+mn-lt"/>
                <a:cs typeface="+mn-lt"/>
              </a:rPr>
              <a:t>Generous God, </a:t>
            </a:r>
          </a:p>
          <a:p>
            <a:r>
              <a:rPr lang="en-US" sz="4000" dirty="0">
                <a:latin typeface="Century Gothic"/>
                <a:ea typeface="+mn-lt"/>
                <a:cs typeface="+mn-lt"/>
              </a:rPr>
              <a:t>help us to share what we have, so that all people may have enough. </a:t>
            </a:r>
          </a:p>
          <a:p>
            <a:r>
              <a:rPr lang="en-US" sz="4000" dirty="0">
                <a:latin typeface="Century Gothic"/>
                <a:ea typeface="+mn-lt"/>
                <a:cs typeface="+mn-lt"/>
              </a:rPr>
              <a:t>Amen.</a:t>
            </a:r>
          </a:p>
        </p:txBody>
      </p:sp>
      <p:pic>
        <p:nvPicPr>
          <p:cNvPr id="6" name="Picture 2">
            <a:extLst>
              <a:ext uri="{FF2B5EF4-FFF2-40B4-BE49-F238E27FC236}">
                <a16:creationId xmlns:a16="http://schemas.microsoft.com/office/drawing/2014/main" id="{87B10231-3F69-4259-9DA7-B5DC50F6A8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35407" y="949877"/>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393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66346A1-1220-415A-BBB7-FF3DBE3AC8FC}"/>
              </a:ext>
            </a:extLst>
          </p:cNvPr>
          <p:cNvSpPr>
            <a:spLocks noGrp="1"/>
          </p:cNvSpPr>
          <p:nvPr>
            <p:ph idx="1"/>
          </p:nvPr>
        </p:nvSpPr>
        <p:spPr>
          <a:xfrm>
            <a:off x="377696" y="1106349"/>
            <a:ext cx="11157800" cy="5582656"/>
          </a:xfrm>
        </p:spPr>
        <p:txBody>
          <a:bodyPr vert="horz" lIns="91440" tIns="45720" rIns="91440" bIns="45720" rtlCol="0" anchor="t">
            <a:noAutofit/>
          </a:bodyPr>
          <a:lstStyle/>
          <a:p>
            <a:pPr marL="0" indent="0">
              <a:buNone/>
            </a:pPr>
            <a:endParaRPr lang="en-US" sz="2400" i="1" dirty="0">
              <a:solidFill>
                <a:schemeClr val="tx1"/>
              </a:solidFill>
              <a:latin typeface="Century Gothic"/>
              <a:cs typeface="Arial"/>
            </a:endParaRPr>
          </a:p>
          <a:p>
            <a:pPr marL="0" indent="0">
              <a:buNone/>
            </a:pPr>
            <a:endParaRPr lang="en-US" sz="2800" i="1" dirty="0">
              <a:solidFill>
                <a:schemeClr val="tx1"/>
              </a:solidFill>
              <a:latin typeface="Century Gothic"/>
              <a:cs typeface="Arial"/>
            </a:endParaRPr>
          </a:p>
          <a:p>
            <a:pPr marL="0" indent="0">
              <a:buNone/>
            </a:pPr>
            <a:endParaRPr lang="en-US" sz="2800" i="1" dirty="0">
              <a:solidFill>
                <a:schemeClr val="tx1"/>
              </a:solidFill>
              <a:latin typeface="Century Gothic"/>
              <a:cs typeface="Arial"/>
            </a:endParaRPr>
          </a:p>
          <a:p>
            <a:pPr marL="0" indent="0">
              <a:lnSpc>
                <a:spcPct val="120000"/>
              </a:lnSpc>
              <a:buNone/>
            </a:pPr>
            <a:br>
              <a:rPr lang="en-US" sz="2800" i="1" dirty="0">
                <a:solidFill>
                  <a:schemeClr val="tx1"/>
                </a:solidFill>
                <a:latin typeface="Century Gothic"/>
                <a:cs typeface="Arial"/>
              </a:rPr>
            </a:br>
            <a:endParaRPr lang="en-US" sz="2800" i="1" dirty="0">
              <a:solidFill>
                <a:schemeClr val="tx1"/>
              </a:solidFill>
              <a:latin typeface="Century Gothic"/>
              <a:cs typeface="Arial"/>
            </a:endParaRPr>
          </a:p>
          <a:p>
            <a:pPr marL="0" indent="0">
              <a:lnSpc>
                <a:spcPct val="120000"/>
              </a:lnSpc>
              <a:buNone/>
            </a:pPr>
            <a:endParaRPr lang="en-US" sz="2800" i="1" dirty="0">
              <a:solidFill>
                <a:schemeClr val="tx1"/>
              </a:solidFill>
              <a:latin typeface="Century Gothic"/>
              <a:cs typeface="Arial"/>
            </a:endParaRPr>
          </a:p>
          <a:p>
            <a:pPr marL="0" indent="0">
              <a:lnSpc>
                <a:spcPct val="120000"/>
              </a:lnSpc>
              <a:buNone/>
            </a:pPr>
            <a:br>
              <a:rPr lang="en-US" sz="2800" dirty="0">
                <a:latin typeface="Century Gothic"/>
                <a:cs typeface="Arial"/>
              </a:rPr>
            </a:br>
            <a:endParaRPr lang="en-US" sz="2800" dirty="0">
              <a:latin typeface="Century Gothic"/>
              <a:cs typeface="Arial"/>
            </a:endParaRPr>
          </a:p>
        </p:txBody>
      </p:sp>
      <p:sp>
        <p:nvSpPr>
          <p:cNvPr id="3" name="TextBox 2">
            <a:extLst>
              <a:ext uri="{FF2B5EF4-FFF2-40B4-BE49-F238E27FC236}">
                <a16:creationId xmlns:a16="http://schemas.microsoft.com/office/drawing/2014/main" id="{B843C0C8-2E80-4A00-8FE9-DD73BB168080}"/>
              </a:ext>
            </a:extLst>
          </p:cNvPr>
          <p:cNvSpPr txBox="1"/>
          <p:nvPr/>
        </p:nvSpPr>
        <p:spPr>
          <a:xfrm>
            <a:off x="8441072" y="275001"/>
            <a:ext cx="4109544" cy="461665"/>
          </a:xfrm>
          <a:prstGeom prst="rect">
            <a:avLst/>
          </a:prstGeom>
          <a:noFill/>
        </p:spPr>
        <p:txBody>
          <a:bodyPr wrap="square" lIns="91440" tIns="45720" rIns="91440" bIns="45720" rtlCol="0" anchor="t">
            <a:spAutoFit/>
          </a:bodyPr>
          <a:lstStyle/>
          <a:p>
            <a:r>
              <a:rPr lang="en-US" sz="2400" b="1" i="1" dirty="0">
                <a:latin typeface="Century Gothic" panose="020B0502020202020204" pitchFamily="34" charset="0"/>
                <a:cs typeface="Segoe UI"/>
              </a:rPr>
              <a:t>Gospel: Mark 12:38-44</a:t>
            </a:r>
          </a:p>
        </p:txBody>
      </p:sp>
      <p:grpSp>
        <p:nvGrpSpPr>
          <p:cNvPr id="6" name="Group 5">
            <a:extLst>
              <a:ext uri="{FF2B5EF4-FFF2-40B4-BE49-F238E27FC236}">
                <a16:creationId xmlns:a16="http://schemas.microsoft.com/office/drawing/2014/main" id="{543B6994-2C10-6B42-8D44-5312D8E35403}"/>
              </a:ext>
            </a:extLst>
          </p:cNvPr>
          <p:cNvGrpSpPr/>
          <p:nvPr/>
        </p:nvGrpSpPr>
        <p:grpSpPr>
          <a:xfrm>
            <a:off x="10143416" y="5876969"/>
            <a:ext cx="7221092" cy="718457"/>
            <a:chOff x="344402" y="5598515"/>
            <a:chExt cx="7221092" cy="718457"/>
          </a:xfrm>
        </p:grpSpPr>
        <p:sp>
          <p:nvSpPr>
            <p:cNvPr id="7" name="Rectangle 6">
              <a:extLst>
                <a:ext uri="{FF2B5EF4-FFF2-40B4-BE49-F238E27FC236}">
                  <a16:creationId xmlns:a16="http://schemas.microsoft.com/office/drawing/2014/main" id="{0A072B9C-E184-0244-BB43-DBA58811F855}"/>
                </a:ext>
              </a:extLst>
            </p:cNvPr>
            <p:cNvSpPr/>
            <p:nvPr/>
          </p:nvSpPr>
          <p:spPr>
            <a:xfrm>
              <a:off x="1061635" y="5793752"/>
              <a:ext cx="6503859" cy="523220"/>
            </a:xfrm>
            <a:prstGeom prst="rect">
              <a:avLst/>
            </a:prstGeom>
          </p:spPr>
          <p:txBody>
            <a:bodyPr wrap="square" lIns="91440" tIns="45720" rIns="91440" bIns="45720" anchor="t">
              <a:spAutoFit/>
            </a:bodyPr>
            <a:lstStyle/>
            <a:p>
              <a:r>
                <a:rPr lang="en-GB" sz="2800" b="1" i="1" dirty="0">
                  <a:solidFill>
                    <a:srgbClr val="A1C60F"/>
                  </a:solidFill>
                  <a:latin typeface="Century Gothic"/>
                  <a:ea typeface="Times New Roman" panose="02020603050405020304" pitchFamily="18" charset="0"/>
                  <a:cs typeface="Arial"/>
                </a:rPr>
                <a:t>Word </a:t>
              </a:r>
              <a:endParaRPr lang="en-GB" sz="2800" b="1" dirty="0">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4402" y="5598515"/>
              <a:ext cx="717233" cy="718457"/>
            </a:xfrm>
            <a:prstGeom prst="rect">
              <a:avLst/>
            </a:prstGeom>
          </p:spPr>
        </p:pic>
      </p:grpSp>
      <p:sp>
        <p:nvSpPr>
          <p:cNvPr id="9" name="TextBox 8">
            <a:extLst>
              <a:ext uri="{FF2B5EF4-FFF2-40B4-BE49-F238E27FC236}">
                <a16:creationId xmlns:a16="http://schemas.microsoft.com/office/drawing/2014/main" id="{08C63BF5-DA15-450E-A230-53781DAF323D}"/>
              </a:ext>
            </a:extLst>
          </p:cNvPr>
          <p:cNvSpPr txBox="1"/>
          <p:nvPr/>
        </p:nvSpPr>
        <p:spPr>
          <a:xfrm>
            <a:off x="374290" y="1054520"/>
            <a:ext cx="11582520" cy="5262979"/>
          </a:xfrm>
          <a:prstGeom prst="rect">
            <a:avLst/>
          </a:prstGeom>
          <a:noFill/>
        </p:spPr>
        <p:txBody>
          <a:bodyPr wrap="square" lIns="91440" tIns="45720" rIns="91440" bIns="45720" anchor="t">
            <a:spAutoFit/>
          </a:bodyPr>
          <a:lstStyle/>
          <a:p>
            <a:r>
              <a:rPr lang="en-US" sz="2400" dirty="0">
                <a:latin typeface="Century Gothic"/>
                <a:cs typeface="Arial"/>
              </a:rPr>
              <a:t>As he taught them, [Jesus] said, “Watch out for the teachers of the Law, who like to walk around in their long robes and be greeted with respect in the marketplace, who choose the reserved seats in the synagogues and the best places at feasts. They take advantage of widows and rob them of their homes, and then make a show of saying long prayers. Their punishment will be all the worse!”</a:t>
            </a:r>
          </a:p>
          <a:p>
            <a:endParaRPr lang="en-US" sz="2400" dirty="0">
              <a:latin typeface="Century Gothic"/>
              <a:cs typeface="Arial"/>
            </a:endParaRPr>
          </a:p>
          <a:p>
            <a:pPr marL="0" indent="0">
              <a:buNone/>
            </a:pPr>
            <a:r>
              <a:rPr lang="en-US" sz="2400" dirty="0">
                <a:latin typeface="Century Gothic"/>
                <a:cs typeface="Arial"/>
              </a:rPr>
              <a:t>As Jesus sat near the temple treasury, he watched the people as they dropped in their money. Many rich men dropped in a lot of money; then a poor widow came along and dropped in two little copper coins, worth about a penny. He called his disciples together and said to them, “I tell you that this poor widow put more in the offering box than all the others. For the others put in what they had to spare of their riches; but she, poor as she is, put in all she had—she gave all she had to live on.”</a:t>
            </a:r>
          </a:p>
        </p:txBody>
      </p:sp>
    </p:spTree>
    <p:extLst>
      <p:ext uri="{BB962C8B-B14F-4D97-AF65-F5344CB8AC3E}">
        <p14:creationId xmlns:p14="http://schemas.microsoft.com/office/powerpoint/2010/main" val="2488780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617342" y="1746920"/>
            <a:ext cx="7673218" cy="923330"/>
          </a:xfrm>
        </p:spPr>
        <p:txBody>
          <a:bodyPr vert="horz" wrap="square" lIns="91440" tIns="45720" rIns="91440" bIns="45720" rtlCol="0" anchor="t">
            <a:spAutoFit/>
          </a:bodyPr>
          <a:lstStyle/>
          <a:p>
            <a:pPr marL="0" indent="0">
              <a:buNone/>
            </a:pPr>
            <a:endParaRPr lang="en-GB" sz="2400" dirty="0">
              <a:solidFill>
                <a:schemeClr val="tx1"/>
              </a:solidFill>
              <a:latin typeface="Century Gothic" panose="020B0502020202020204" pitchFamily="34" charset="0"/>
            </a:endParaRPr>
          </a:p>
          <a:p>
            <a:pPr algn="just">
              <a:buNone/>
            </a:pPr>
            <a:endParaRPr lang="en-US" dirty="0">
              <a:latin typeface="Century Gothic"/>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9536209" y="5944295"/>
            <a:ext cx="3440070" cy="672205"/>
            <a:chOff x="263250" y="5650540"/>
            <a:chExt cx="3832500" cy="717055"/>
          </a:xfrm>
        </p:grpSpPr>
        <p:pic>
          <p:nvPicPr>
            <p:cNvPr id="5" name="Graphic 16" descr="Heart">
              <a:extLst>
                <a:ext uri="{FF2B5EF4-FFF2-40B4-BE49-F238E27FC236}">
                  <a16:creationId xmlns:a16="http://schemas.microsoft.com/office/drawing/2014/main" id="{4D98E368-1CE9-FD4F-872C-B9B1D9A3587D}"/>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5"/>
              <a:ext cx="3095785" cy="558130"/>
            </a:xfrm>
            <a:prstGeom prst="rect">
              <a:avLst/>
            </a:prstGeom>
          </p:spPr>
          <p:txBody>
            <a:bodyPr wrap="square" lIns="91440" tIns="45720" rIns="91440" bIns="45720" anchor="t">
              <a:spAutoFit/>
            </a:bodyPr>
            <a:lstStyle/>
            <a:p>
              <a:r>
                <a:rPr lang="en-GB" sz="2800" b="1" i="1" dirty="0">
                  <a:solidFill>
                    <a:srgbClr val="C51B8A"/>
                  </a:solidFill>
                  <a:latin typeface="Century Gothic"/>
                  <a:cs typeface="Arial"/>
                </a:rPr>
                <a:t>Respond</a:t>
              </a:r>
              <a:endParaRPr lang="en-GB" sz="2800" b="1" dirty="0">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379538" y="1055375"/>
            <a:ext cx="6659641" cy="3046988"/>
          </a:xfrm>
          <a:prstGeom prst="rect">
            <a:avLst/>
          </a:prstGeom>
        </p:spPr>
        <p:txBody>
          <a:bodyPr wrap="square" lIns="91440" tIns="45720" rIns="91440" bIns="45720" anchor="t">
            <a:spAutoFit/>
          </a:bodyPr>
          <a:lstStyle/>
          <a:p>
            <a:r>
              <a:rPr lang="en-GB" sz="2400" b="1" dirty="0">
                <a:latin typeface="Century Gothic"/>
                <a:cs typeface="Segoe UI"/>
              </a:rPr>
              <a:t>What do you remember from the Gospel reading? </a:t>
            </a:r>
            <a:endParaRPr lang="en-US" sz="2400" b="1" dirty="0">
              <a:latin typeface="Century Gothic"/>
              <a:cs typeface="Segoe UI"/>
            </a:endParaRPr>
          </a:p>
          <a:p>
            <a:endParaRPr lang="en-US" sz="2400" dirty="0">
              <a:latin typeface="Century Gothic" panose="020B0502020202020204" pitchFamily="34" charset="0"/>
            </a:endParaRPr>
          </a:p>
          <a:p>
            <a:r>
              <a:rPr lang="en-US" sz="2400" dirty="0">
                <a:latin typeface="Century Gothic"/>
              </a:rPr>
              <a:t>Jesus was watching people putting money in the collection box at the synagogue. He saw some rich people putting in lots of money. Then a widow, who was poor, put in two small coins, the same as a penny.</a:t>
            </a:r>
          </a:p>
        </p:txBody>
      </p:sp>
      <p:pic>
        <p:nvPicPr>
          <p:cNvPr id="2" name="Picture 1" descr="Hand counting coins">
            <a:extLst>
              <a:ext uri="{FF2B5EF4-FFF2-40B4-BE49-F238E27FC236}">
                <a16:creationId xmlns:a16="http://schemas.microsoft.com/office/drawing/2014/main" id="{68363BDD-B94A-4FD9-172C-18919A7DBE48}"/>
              </a:ext>
            </a:extLst>
          </p:cNvPr>
          <p:cNvPicPr>
            <a:picLocks noChangeAspect="1"/>
          </p:cNvPicPr>
          <p:nvPr/>
        </p:nvPicPr>
        <p:blipFill>
          <a:blip r:embed="rId5"/>
          <a:stretch>
            <a:fillRect/>
          </a:stretch>
        </p:blipFill>
        <p:spPr>
          <a:xfrm>
            <a:off x="7246189" y="1143000"/>
            <a:ext cx="4572000" cy="3048000"/>
          </a:xfrm>
          <a:prstGeom prst="rect">
            <a:avLst/>
          </a:prstGeom>
        </p:spPr>
      </p:pic>
      <p:sp>
        <p:nvSpPr>
          <p:cNvPr id="8" name="TextBox 7">
            <a:extLst>
              <a:ext uri="{FF2B5EF4-FFF2-40B4-BE49-F238E27FC236}">
                <a16:creationId xmlns:a16="http://schemas.microsoft.com/office/drawing/2014/main" id="{F72773C1-2913-F095-CE9C-53579139DA45}"/>
              </a:ext>
            </a:extLst>
          </p:cNvPr>
          <p:cNvSpPr txBox="1"/>
          <p:nvPr/>
        </p:nvSpPr>
        <p:spPr>
          <a:xfrm>
            <a:off x="383876" y="4344838"/>
            <a:ext cx="1143191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rPr>
              <a:t>What did Jesus say to the disciples about the woman?</a:t>
            </a:r>
          </a:p>
          <a:p>
            <a:endParaRPr lang="en-US" sz="2400" dirty="0">
              <a:latin typeface="Century Gothic"/>
            </a:endParaRPr>
          </a:p>
          <a:p>
            <a:r>
              <a:rPr lang="en-US" sz="2400" dirty="0">
                <a:latin typeface="Century Gothic"/>
              </a:rPr>
              <a:t>Jesus said she'd put in more money than all the other people put together. The woman gave only two small coins, and the others had given lots, so what do you think Jesus meant? </a:t>
            </a:r>
          </a:p>
        </p:txBody>
      </p:sp>
    </p:spTree>
    <p:extLst>
      <p:ext uri="{BB962C8B-B14F-4D97-AF65-F5344CB8AC3E}">
        <p14:creationId xmlns:p14="http://schemas.microsoft.com/office/powerpoint/2010/main" val="43464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38B457-C984-BC0A-E866-DF50C147FB7D}"/>
              </a:ext>
            </a:extLst>
          </p:cNvPr>
          <p:cNvSpPr>
            <a:spLocks noGrp="1"/>
          </p:cNvSpPr>
          <p:nvPr>
            <p:ph idx="1"/>
          </p:nvPr>
        </p:nvSpPr>
        <p:spPr>
          <a:xfrm>
            <a:off x="4998184" y="1282339"/>
            <a:ext cx="6927600" cy="5034712"/>
          </a:xfrm>
        </p:spPr>
        <p:txBody>
          <a:bodyPr vert="horz" wrap="square" lIns="91440" tIns="45720" rIns="91440" bIns="45720" rtlCol="0" anchor="t">
            <a:spAutoFit/>
          </a:bodyPr>
          <a:lstStyle/>
          <a:p>
            <a:pPr marL="0" indent="0">
              <a:buNone/>
            </a:pPr>
            <a:r>
              <a:rPr lang="en-US" sz="2400" baseline="0" dirty="0">
                <a:latin typeface="Century Gothic"/>
              </a:rPr>
              <a:t>The woman gave everything that she had. </a:t>
            </a:r>
            <a:r>
              <a:rPr lang="en-US" sz="2400" dirty="0">
                <a:latin typeface="Century Gothic"/>
              </a:rPr>
              <a:t>The people</a:t>
            </a:r>
            <a:r>
              <a:rPr lang="en-US" sz="2400" baseline="0" dirty="0">
                <a:latin typeface="Century Gothic"/>
              </a:rPr>
              <a:t> who had lots of money just gave a little bit of what they had left over. </a:t>
            </a:r>
            <a:r>
              <a:rPr lang="en-US" sz="2400" dirty="0">
                <a:latin typeface="Century Gothic"/>
                <a:ea typeface="Century Gothic"/>
                <a:cs typeface="Century Gothic"/>
              </a:rPr>
              <a:t>​</a:t>
            </a:r>
            <a:endParaRPr lang="en-US"/>
          </a:p>
          <a:p>
            <a:pPr marL="0" indent="0">
              <a:spcBef>
                <a:spcPts val="0"/>
              </a:spcBef>
              <a:spcAft>
                <a:spcPts val="0"/>
              </a:spcAft>
              <a:buNone/>
            </a:pPr>
            <a:r>
              <a:rPr lang="en-GB" sz="2400" dirty="0">
                <a:solidFill>
                  <a:srgbClr val="000000"/>
                </a:solidFill>
                <a:latin typeface="Century Gothic"/>
              </a:rPr>
              <a:t>Which do you think Jesus would like us to be more like, the poor widow or the rich people? Why?</a:t>
            </a:r>
            <a:endParaRPr lang="en-US" sz="2400" dirty="0">
              <a:solidFill>
                <a:srgbClr val="000000"/>
              </a:solidFill>
              <a:latin typeface="Century Gothic"/>
            </a:endParaRPr>
          </a:p>
          <a:p>
            <a:pPr>
              <a:spcBef>
                <a:spcPts val="0"/>
              </a:spcBef>
              <a:spcAft>
                <a:spcPts val="0"/>
              </a:spcAft>
            </a:pPr>
            <a:endParaRPr lang="en-GB" sz="2400" dirty="0">
              <a:solidFill>
                <a:srgbClr val="000000"/>
              </a:solidFill>
              <a:latin typeface="Century Gothic"/>
            </a:endParaRPr>
          </a:p>
          <a:p>
            <a:pPr marL="0" indent="0">
              <a:spcBef>
                <a:spcPts val="0"/>
              </a:spcBef>
              <a:spcAft>
                <a:spcPts val="0"/>
              </a:spcAft>
              <a:buNone/>
            </a:pPr>
            <a:r>
              <a:rPr lang="en-US" sz="2400" dirty="0">
                <a:solidFill>
                  <a:srgbClr val="000000"/>
                </a:solidFill>
                <a:latin typeface="Century Gothic"/>
              </a:rPr>
              <a:t>Jesus wants us to be generous and to share what we have with others. This is hard but we need to think – are we holding on to more than we need, like the rich people in Jesus’ story? Could we give a bit more or have we shared all that we can? </a:t>
            </a:r>
            <a:endParaRPr lang="en-US" dirty="0">
              <a:cs typeface="Arial" panose="020B0604020202020204"/>
            </a:endParaRPr>
          </a:p>
        </p:txBody>
      </p:sp>
      <p:pic>
        <p:nvPicPr>
          <p:cNvPr id="5" name="Picture 4" descr="A person and person holding grains&#10;&#10;Description automatically generated">
            <a:extLst>
              <a:ext uri="{FF2B5EF4-FFF2-40B4-BE49-F238E27FC236}">
                <a16:creationId xmlns:a16="http://schemas.microsoft.com/office/drawing/2014/main" id="{B2619DC4-DA13-502B-414B-245CE5551A0B}"/>
              </a:ext>
            </a:extLst>
          </p:cNvPr>
          <p:cNvPicPr>
            <a:picLocks noChangeAspect="1"/>
          </p:cNvPicPr>
          <p:nvPr/>
        </p:nvPicPr>
        <p:blipFill>
          <a:blip r:embed="rId3"/>
          <a:srcRect l="10924" t="882" r="25000" b="-3105"/>
          <a:stretch/>
        </p:blipFill>
        <p:spPr>
          <a:xfrm>
            <a:off x="426839" y="1560546"/>
            <a:ext cx="4255712" cy="4491617"/>
          </a:xfrm>
          <a:prstGeom prst="rect">
            <a:avLst/>
          </a:prstGeom>
        </p:spPr>
      </p:pic>
    </p:spTree>
    <p:extLst>
      <p:ext uri="{BB962C8B-B14F-4D97-AF65-F5344CB8AC3E}">
        <p14:creationId xmlns:p14="http://schemas.microsoft.com/office/powerpoint/2010/main" val="3236948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4BC7F77-ADB3-4E83-9146-641D0595FD5F}"/>
              </a:ext>
            </a:extLst>
          </p:cNvPr>
          <p:cNvSpPr txBox="1"/>
          <p:nvPr/>
        </p:nvSpPr>
        <p:spPr>
          <a:xfrm>
            <a:off x="342900" y="1169846"/>
            <a:ext cx="11544300" cy="4154984"/>
          </a:xfrm>
          <a:prstGeom prst="rect">
            <a:avLst/>
          </a:prstGeom>
          <a:noFill/>
        </p:spPr>
        <p:txBody>
          <a:bodyPr wrap="square" lIns="91440" tIns="45720" rIns="91440" bIns="45720" anchor="t">
            <a:spAutoFit/>
          </a:bodyPr>
          <a:lstStyle/>
          <a:p>
            <a:r>
              <a:rPr lang="en-US" sz="2400" dirty="0">
                <a:latin typeface="Century Gothic"/>
              </a:rPr>
              <a:t>Jesus also shows us in this reading that everyone has something that they can give, even if at first it does not look like much. </a:t>
            </a:r>
            <a:endParaRPr lang="en-GB" sz="2400" dirty="0">
              <a:latin typeface="Century Gothic"/>
            </a:endParaRPr>
          </a:p>
          <a:p>
            <a:endParaRPr lang="en-US" sz="2400" dirty="0">
              <a:latin typeface="Century Gothic" panose="020B0502020202020204" pitchFamily="34" charset="0"/>
            </a:endParaRPr>
          </a:p>
          <a:p>
            <a:r>
              <a:rPr lang="en-US" sz="2400" dirty="0">
                <a:latin typeface="Century Gothic"/>
              </a:rPr>
              <a:t>We can give money, but we can also give other things too. </a:t>
            </a:r>
            <a:r>
              <a:rPr lang="en-US" sz="2400" dirty="0">
                <a:latin typeface="Century Gothic"/>
                <a:cs typeface="Times New Roman"/>
              </a:rPr>
              <a:t>Can you think what else we can give and share with others? </a:t>
            </a:r>
            <a:r>
              <a:rPr lang="en-US" sz="2400" dirty="0">
                <a:latin typeface="Century Gothic"/>
              </a:rPr>
              <a:t>We can give our time – by listening to others, by being there for them when they are sad or worried. And we can give our talents – for example you could sing a song, or paint a picture, or make someone laugh.</a:t>
            </a:r>
          </a:p>
          <a:p>
            <a:endParaRPr lang="en-US" sz="2400" dirty="0">
              <a:latin typeface="Century Gothic" panose="020B0502020202020204" pitchFamily="34" charset="0"/>
            </a:endParaRPr>
          </a:p>
          <a:p>
            <a:r>
              <a:rPr lang="en-US" sz="2400" dirty="0">
                <a:latin typeface="Century Gothic"/>
                <a:cs typeface="Times New Roman"/>
              </a:rPr>
              <a:t>Can you think of something that you can give and share with others?</a:t>
            </a:r>
            <a:endParaRPr lang="en-US" dirty="0">
              <a:latin typeface="Century Gothic"/>
            </a:endParaRPr>
          </a:p>
          <a:p>
            <a:endParaRPr lang="en-US" sz="2400" dirty="0">
              <a:latin typeface="Century Gothic" panose="020B0502020202020204" pitchFamily="34" charset="0"/>
            </a:endParaRPr>
          </a:p>
        </p:txBody>
      </p:sp>
    </p:spTree>
    <p:extLst>
      <p:ext uri="{BB962C8B-B14F-4D97-AF65-F5344CB8AC3E}">
        <p14:creationId xmlns:p14="http://schemas.microsoft.com/office/powerpoint/2010/main" val="285774505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CA133A-2537-4960-B294-7D2A7FA5649C}"/>
              </a:ext>
            </a:extLst>
          </p:cNvPr>
          <p:cNvSpPr>
            <a:spLocks noGrp="1"/>
          </p:cNvSpPr>
          <p:nvPr>
            <p:ph idx="1"/>
          </p:nvPr>
        </p:nvSpPr>
        <p:spPr>
          <a:xfrm>
            <a:off x="7708247" y="2120949"/>
            <a:ext cx="4160914" cy="2462213"/>
          </a:xfrm>
        </p:spPr>
        <p:txBody>
          <a:bodyPr vert="horz" lIns="91440" tIns="45720" rIns="91440" bIns="45720" rtlCol="0" anchor="t">
            <a:spAutoFit/>
          </a:bodyPr>
          <a:lstStyle/>
          <a:p>
            <a:pPr marL="0" indent="0">
              <a:buNone/>
            </a:pPr>
            <a:r>
              <a:rPr lang="en-US" sz="2400" dirty="0">
                <a:solidFill>
                  <a:schemeClr val="tx1"/>
                </a:solidFill>
                <a:latin typeface="Century Gothic"/>
              </a:rPr>
              <a:t>Juliana lives in Peru in an area where there is a lot of poverty and pollution. </a:t>
            </a:r>
          </a:p>
          <a:p>
            <a:pPr marL="0" indent="0">
              <a:buNone/>
            </a:pPr>
            <a:r>
              <a:rPr lang="en-US" sz="2400" dirty="0">
                <a:solidFill>
                  <a:schemeClr val="tx1"/>
                </a:solidFill>
                <a:latin typeface="Century Gothic"/>
              </a:rPr>
              <a:t>There are not many safe places or parks for children to play in.</a:t>
            </a:r>
            <a:endParaRPr lang="en-GB" sz="2400" dirty="0">
              <a:solidFill>
                <a:schemeClr val="tx1"/>
              </a:solidFill>
              <a:latin typeface="Century Gothic"/>
            </a:endParaRPr>
          </a:p>
        </p:txBody>
      </p:sp>
      <p:pic>
        <p:nvPicPr>
          <p:cNvPr id="4" name="Picture 3" descr="A person speaking into a microphone&#10;&#10;Description automatically generated">
            <a:extLst>
              <a:ext uri="{FF2B5EF4-FFF2-40B4-BE49-F238E27FC236}">
                <a16:creationId xmlns:a16="http://schemas.microsoft.com/office/drawing/2014/main" id="{5D25635B-2F21-403E-9780-9B3110CEE2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337" y="1520635"/>
            <a:ext cx="7008191" cy="4432284"/>
          </a:xfrm>
          <a:prstGeom prst="rect">
            <a:avLst/>
          </a:prstGeom>
        </p:spPr>
      </p:pic>
    </p:spTree>
    <p:extLst>
      <p:ext uri="{BB962C8B-B14F-4D97-AF65-F5344CB8AC3E}">
        <p14:creationId xmlns:p14="http://schemas.microsoft.com/office/powerpoint/2010/main" val="980038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004DBD-EEA5-4D27-B35A-F73CE22F019B}"/>
              </a:ext>
            </a:extLst>
          </p:cNvPr>
          <p:cNvSpPr>
            <a:spLocks noGrp="1"/>
          </p:cNvSpPr>
          <p:nvPr>
            <p:ph idx="1"/>
          </p:nvPr>
        </p:nvSpPr>
        <p:spPr>
          <a:xfrm>
            <a:off x="447082" y="1603298"/>
            <a:ext cx="4943626" cy="5847755"/>
          </a:xfrm>
        </p:spPr>
        <p:txBody>
          <a:bodyPr vert="horz" lIns="91440" tIns="45720" rIns="91440" bIns="45720" rtlCol="0" anchor="t">
            <a:spAutoFit/>
          </a:bodyPr>
          <a:lstStyle/>
          <a:p>
            <a:pPr marL="0" indent="0">
              <a:buNone/>
            </a:pPr>
            <a:r>
              <a:rPr lang="en-US" sz="2400" dirty="0">
                <a:solidFill>
                  <a:schemeClr val="tx1"/>
                </a:solidFill>
                <a:latin typeface="Century Gothic"/>
              </a:rPr>
              <a:t>Juliana is a member of a reading club. It has been set up by a local </a:t>
            </a:r>
            <a:r>
              <a:rPr lang="en-US" sz="2400" dirty="0" err="1">
                <a:solidFill>
                  <a:schemeClr val="tx1"/>
                </a:solidFill>
                <a:latin typeface="Century Gothic"/>
              </a:rPr>
              <a:t>organisation</a:t>
            </a:r>
            <a:r>
              <a:rPr lang="en-US" sz="2400" dirty="0">
                <a:solidFill>
                  <a:schemeClr val="tx1"/>
                </a:solidFill>
                <a:latin typeface="Century Gothic"/>
              </a:rPr>
              <a:t> that CAFOD supports so that the children in her area have somewhere safe to go. </a:t>
            </a:r>
          </a:p>
          <a:p>
            <a:pPr marL="0" indent="0">
              <a:buNone/>
            </a:pPr>
            <a:r>
              <a:rPr lang="en-US" sz="2400" dirty="0">
                <a:solidFill>
                  <a:schemeClr val="tx1"/>
                </a:solidFill>
                <a:latin typeface="Century Gothic" panose="020B0502020202020204" pitchFamily="34" charset="0"/>
              </a:rPr>
              <a:t>Juliana loves reading, and she was the first girl in the reading club to read 100 books in a year! Wow!</a:t>
            </a:r>
          </a:p>
          <a:p>
            <a:pPr marL="0" indent="0">
              <a:buNone/>
            </a:pPr>
            <a:endParaRPr lang="en-US" sz="2400" dirty="0">
              <a:solidFill>
                <a:schemeClr val="tx1"/>
              </a:solidFill>
              <a:latin typeface="Century Gothic" panose="020B0502020202020204" pitchFamily="34" charset="0"/>
            </a:endParaRPr>
          </a:p>
          <a:p>
            <a:pPr marL="0" indent="0">
              <a:buNone/>
            </a:pPr>
            <a:endParaRPr lang="en-US" dirty="0">
              <a:solidFill>
                <a:schemeClr val="tx1"/>
              </a:solidFill>
              <a:latin typeface="Century Gothic" panose="020B0502020202020204" pitchFamily="34" charset="0"/>
            </a:endParaRPr>
          </a:p>
          <a:p>
            <a:pPr marL="0" indent="0">
              <a:buNone/>
            </a:pPr>
            <a:endParaRPr lang="en-US" sz="2000" dirty="0">
              <a:solidFill>
                <a:schemeClr val="tx1"/>
              </a:solidFill>
              <a:latin typeface="Century Gothic" panose="020B0502020202020204" pitchFamily="34" charset="0"/>
            </a:endParaRPr>
          </a:p>
          <a:p>
            <a:pPr marL="0" indent="0">
              <a:buNone/>
            </a:pPr>
            <a:endParaRPr lang="en-GB" dirty="0"/>
          </a:p>
        </p:txBody>
      </p:sp>
      <p:pic>
        <p:nvPicPr>
          <p:cNvPr id="4" name="Picture 3" descr="A person holding a sign&#10;&#10;Description automatically generated with low confidence">
            <a:extLst>
              <a:ext uri="{FF2B5EF4-FFF2-40B4-BE49-F238E27FC236}">
                <a16:creationId xmlns:a16="http://schemas.microsoft.com/office/drawing/2014/main" id="{D9C53C77-F508-4F44-B3E4-2C40178D63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8420" y="934467"/>
            <a:ext cx="8884156" cy="5923531"/>
          </a:xfrm>
          <a:prstGeom prst="rect">
            <a:avLst/>
          </a:prstGeom>
        </p:spPr>
      </p:pic>
    </p:spTree>
    <p:extLst>
      <p:ext uri="{BB962C8B-B14F-4D97-AF65-F5344CB8AC3E}">
        <p14:creationId xmlns:p14="http://schemas.microsoft.com/office/powerpoint/2010/main" val="2614322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A876021-E97D-4585-BA52-F9C18A5CA790}"/>
              </a:ext>
            </a:extLst>
          </p:cNvPr>
          <p:cNvSpPr txBox="1"/>
          <p:nvPr/>
        </p:nvSpPr>
        <p:spPr>
          <a:xfrm>
            <a:off x="7010667" y="1323104"/>
            <a:ext cx="4813738" cy="4893647"/>
          </a:xfrm>
          <a:prstGeom prst="rect">
            <a:avLst/>
          </a:prstGeom>
          <a:noFill/>
        </p:spPr>
        <p:txBody>
          <a:bodyPr wrap="square" lIns="91440" tIns="45720" rIns="91440" bIns="45720" anchor="t">
            <a:spAutoFit/>
          </a:bodyPr>
          <a:lstStyle/>
          <a:p>
            <a:r>
              <a:rPr lang="en-US" sz="2400" dirty="0">
                <a:latin typeface="Century Gothic"/>
              </a:rPr>
              <a:t>Juliana has become a leader of the reading club and she encourages others to keep reading too. </a:t>
            </a:r>
            <a:endParaRPr lang="en-US">
              <a:latin typeface="Century Gothic"/>
            </a:endParaRPr>
          </a:p>
          <a:p>
            <a:endParaRPr lang="en-US" sz="2400" dirty="0">
              <a:latin typeface="Century Gothic"/>
            </a:endParaRPr>
          </a:p>
          <a:p>
            <a:pPr marL="0" indent="0">
              <a:buNone/>
            </a:pPr>
            <a:r>
              <a:rPr lang="en-US" sz="2400" dirty="0">
                <a:latin typeface="Century Gothic"/>
              </a:rPr>
              <a:t>She even got her elder brother to stay at school and finish his education. He started a job to help earn money for his family, but Juliana argued that it would be better to keep on learning. He stayed on and finished his final year of school.</a:t>
            </a:r>
            <a:endParaRPr lang="en-US">
              <a:latin typeface="Century Gothic"/>
            </a:endParaRPr>
          </a:p>
        </p:txBody>
      </p:sp>
      <p:pic>
        <p:nvPicPr>
          <p:cNvPr id="4" name="Picture 3" descr="Close-up of bookshelves in a public library">
            <a:extLst>
              <a:ext uri="{FF2B5EF4-FFF2-40B4-BE49-F238E27FC236}">
                <a16:creationId xmlns:a16="http://schemas.microsoft.com/office/drawing/2014/main" id="{CE254757-D86C-C9DA-8F0A-F32A3DDA2098}"/>
              </a:ext>
            </a:extLst>
          </p:cNvPr>
          <p:cNvPicPr>
            <a:picLocks noChangeAspect="1"/>
          </p:cNvPicPr>
          <p:nvPr/>
        </p:nvPicPr>
        <p:blipFill>
          <a:blip r:embed="rId3"/>
          <a:stretch>
            <a:fillRect/>
          </a:stretch>
        </p:blipFill>
        <p:spPr>
          <a:xfrm>
            <a:off x="605990" y="1440695"/>
            <a:ext cx="6136800" cy="4661115"/>
          </a:xfrm>
          <a:prstGeom prst="rect">
            <a:avLst/>
          </a:prstGeom>
        </p:spPr>
      </p:pic>
    </p:spTree>
    <p:extLst>
      <p:ext uri="{BB962C8B-B14F-4D97-AF65-F5344CB8AC3E}">
        <p14:creationId xmlns:p14="http://schemas.microsoft.com/office/powerpoint/2010/main" val="3102748023"/>
      </p:ext>
    </p:extLst>
  </p:cSld>
  <p:clrMapOvr>
    <a:masterClrMapping/>
  </p:clrMapOvr>
</p:sld>
</file>

<file path=ppt/theme/theme1.xml><?xml version="1.0" encoding="utf-8"?>
<a:theme xmlns:a="http://schemas.openxmlformats.org/drawingml/2006/main" name="Standard CAFOD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ctivity xmlns="236a9a4b-a03c-46ba-8ec6-624c184acbc6">Advent</Activity>
    <Audience xmlns="236a9a4b-a03c-46ba-8ec6-624c184acbc6">Primary</Audience>
    <_Status xmlns="http://schemas.microsoft.com/sharepoint/v3/fields">Not Started</_Status>
    <_dlc_DocId xmlns="04672002-f21f-4240-adfb-f0b653fb6fb5">SZUU6KYVHK2A-2146017777-18476</_dlc_DocId>
    <_dlc_DocIdUrl xmlns="04672002-f21f-4240-adfb-f0b653fb6fb5">
      <Url>https://cafod365.sharepoint.com/sites/int/Education/_layouts/15/DocIdRedir.aspx?ID=SZUU6KYVHK2A-2146017777-18476</Url>
      <Description>SZUU6KYVHK2A-2146017777-18476</Description>
    </_dlc_DocIdUrl>
    <lcf76f155ced4ddcb4097134ff3c332f xmlns="236a9a4b-a03c-46ba-8ec6-624c184acbc6">
      <Terms xmlns="http://schemas.microsoft.com/office/infopath/2007/PartnerControls"/>
    </lcf76f155ced4ddcb4097134ff3c332f>
    <TaxCatchAll xmlns="453a0c7f-c966-4a5c-a0f8-de0f8150ea1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1cd5efdf3ce76515720b5128cd026d23">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67d2abc0b29ab5b5c3b0a78c25a21d2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FDDA5B9-3490-495B-84D2-C69657A09701}">
  <ds:schemaRefs>
    <ds:schemaRef ds:uri="http://schemas.microsoft.com/sharepoint/v3/contenttype/forms"/>
  </ds:schemaRefs>
</ds:datastoreItem>
</file>

<file path=customXml/itemProps2.xml><?xml version="1.0" encoding="utf-8"?>
<ds:datastoreItem xmlns:ds="http://schemas.openxmlformats.org/officeDocument/2006/customXml" ds:itemID="{AD0FDB06-B221-499B-BA77-123DF03D2BB2}">
  <ds:schemaRef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04672002-f21f-4240-adfb-f0b653fb6fb5"/>
    <ds:schemaRef ds:uri="236a9a4b-a03c-46ba-8ec6-624c184acbc6"/>
    <ds:schemaRef ds:uri="http://purl.org/dc/terms/"/>
    <ds:schemaRef ds:uri="453a0c7f-c966-4a5c-a0f8-de0f8150ea1e"/>
    <ds:schemaRef ds:uri="bdf04112-6931-4610-9724-cd62e91446a3"/>
    <ds:schemaRef ds:uri="http://schemas.microsoft.com/sharepoint/v3/fields"/>
    <ds:schemaRef ds:uri="http://www.w3.org/XML/1998/namespace"/>
  </ds:schemaRefs>
</ds:datastoreItem>
</file>

<file path=customXml/itemProps3.xml><?xml version="1.0" encoding="utf-8"?>
<ds:datastoreItem xmlns:ds="http://schemas.openxmlformats.org/officeDocument/2006/customXml" ds:itemID="{B4E05183-A5C2-4BE9-8528-E5E226ECE1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665CB3E2-8709-4147-8C75-634C1593348D}">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office theme</Template>
  <TotalTime>3865</TotalTime>
  <Words>1414</Words>
  <Application>Microsoft Office PowerPoint</Application>
  <PresentationFormat>Widescreen</PresentationFormat>
  <Paragraphs>112</Paragraphs>
  <Slides>18</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MS Mincho</vt:lpstr>
      <vt:lpstr>Arial</vt:lpstr>
      <vt:lpstr>Arial Black</vt:lpstr>
      <vt:lpstr>Calibri</vt:lpstr>
      <vt:lpstr>Century Gothic</vt:lpstr>
      <vt:lpstr>Segoe UI</vt:lpstr>
      <vt:lpstr>Times New Roman</vt:lpstr>
      <vt:lpstr>Wingdings</vt:lpstr>
      <vt:lpstr>Standard CAFOD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Advent save the date!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Ahmed</dc:creator>
  <cp:lastModifiedBy>Victoria Ahmed</cp:lastModifiedBy>
  <cp:revision>727</cp:revision>
  <dcterms:created xsi:type="dcterms:W3CDTF">2021-02-16T09:08:51Z</dcterms:created>
  <dcterms:modified xsi:type="dcterms:W3CDTF">2024-11-06T22:49:01Z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5050720a-4446-4053-b761-627daa7a82e7</vt:lpwstr>
  </property>
  <property fmtid="{D5CDD505-2E9C-101B-9397-08002B2CF9AE}" pid="4" name="MediaServiceImageTags">
    <vt:lpwstr/>
  </property>
</Properties>
</file>