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9" r:id="rId2"/>
    <p:sldId id="310" r:id="rId3"/>
    <p:sldId id="320" r:id="rId4"/>
    <p:sldId id="311" r:id="rId5"/>
    <p:sldId id="312" r:id="rId6"/>
    <p:sldId id="314" r:id="rId7"/>
    <p:sldId id="322" r:id="rId8"/>
    <p:sldId id="324" r:id="rId9"/>
    <p:sldId id="326" r:id="rId10"/>
    <p:sldId id="313" r:id="rId11"/>
    <p:sldId id="315" r:id="rId12"/>
    <p:sldId id="3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A3B"/>
    <a:srgbClr val="15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2CBF1C-7066-4311-8B83-FA6D69C42446}" v="1" dt="2024-05-01T22:24:05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46" autoAdjust="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EDAE6-2CA8-4748-AB49-E1C309977F7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8DB2A-CEF5-104F-86F2-86AABCAC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1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rlis_akbar?utm_content=creditCopyText&amp;utm_medium=referral&amp;utm_source=unsplash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photos/a-group-of-people-holding-hands-eMB60hNHFL8?utm_content=creditCopyText&amp;utm_medium=referral&amp;utm_source=unsplash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from St Cuthbert’s primary school, Cardiff.</a:t>
            </a:r>
          </a:p>
          <a:p>
            <a:r>
              <a:rPr lang="en-GB" dirty="0"/>
              <a:t>Photo credit: Victoria Ahmed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55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Let us pray..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  <a:p>
            <a:r>
              <a:rPr lang="en-GB"/>
              <a:t>Photo by </a:t>
            </a:r>
            <a:r>
              <a:rPr lang="en-GB">
                <a:hlinkClick r:id="rId3"/>
              </a:rPr>
              <a:t>Marlis Trio Akbar</a:t>
            </a:r>
            <a:r>
              <a:rPr lang="en-GB"/>
              <a:t> on </a:t>
            </a:r>
            <a:r>
              <a:rPr lang="en-GB">
                <a:hlinkClick r:id="rId4"/>
              </a:rPr>
              <a:t>Unsplash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Calibri"/>
                <a:cs typeface="Calibri"/>
              </a:rPr>
              <a:t>Photo credit: Thom Flint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Photo credit: Thom Flint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Joe Newman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5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Joe Newman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9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Photo credit: Joe Newman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81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CB01-360B-DB94-9627-DA028545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FAFDD-C265-2B59-1973-0576EF6D6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E6AFE-AB14-A526-B34A-B03463EF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426F2-55D2-3329-0DE1-10BF9EEE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AAD33-5598-7454-1A3F-F19C919C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B7C9F-9F27-A9EB-2C00-2B534FE09D40}"/>
              </a:ext>
            </a:extLst>
          </p:cNvPr>
          <p:cNvSpPr/>
          <p:nvPr userDrawn="1"/>
        </p:nvSpPr>
        <p:spPr>
          <a:xfrm>
            <a:off x="0" y="6274942"/>
            <a:ext cx="12192000" cy="583058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and white text&#10;&#10;Description automatically generated">
            <a:extLst>
              <a:ext uri="{FF2B5EF4-FFF2-40B4-BE49-F238E27FC236}">
                <a16:creationId xmlns:a16="http://schemas.microsoft.com/office/drawing/2014/main" id="{D4444EE8-0A64-D6B6-DC26-654A036F7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69" y="6302501"/>
            <a:ext cx="4187518" cy="527939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9F24D9DE-30D0-4747-7DE9-14D6C27DA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504" y="6333765"/>
            <a:ext cx="3038855" cy="4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B17D-41D4-3695-66C2-2632AF94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8295-289E-8EEF-FB35-AC256422A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25DEA-A1A4-E7E4-63A3-551E170D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0F820-1285-02FF-8CB5-82F9981B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35A30-9AC1-16A2-F392-F0410C60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8318B-1739-6ED6-529B-112023484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7E7C2-CF84-7B0E-56C7-B696D6641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D99B3-EB19-32AE-B224-F72D62F6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ADA1F-8756-BB90-8B14-822B2DF3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C2FA-E732-BB47-0147-8410BB63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7268-DEEC-D0AA-6076-A789A584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6618-8889-F497-7F70-8BAF881B8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D088-DE29-8D66-F1C7-F8542369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6937-46F6-FBB7-94ED-86B83361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1C0A6-177D-9FC4-DEC0-F2F986D9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9FD0-391A-845E-DAEA-A34644D8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50F7-18EE-7B1D-06CB-EE9F67E6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E5897-BCDC-D956-18D1-62711B2C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B466-2DB2-0591-E2CC-7B5E65A0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87FB-61C1-8836-F600-B10A0918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B137-0C8F-5CA2-1E3E-46B96E1D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17A0-6E0F-26AD-34D5-E879ACB36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72E13-25BD-00A6-CB35-615857B54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20B2-AFB0-36AA-1AD8-790111FB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98AAE-7601-9A50-83C1-6445AF00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F795-CF59-8872-F5B5-B650CDC4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D340-69C7-2A76-787A-38B85F31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7C997-DF7E-B846-3FB2-E98A3A5C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7EC-B360-3D17-D905-862E5EE8C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BC3CD-0BF2-33B3-8647-531B2B8F1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72AA9-7D27-E7B9-C611-5C698E07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B1235-551B-B73E-E063-2E8F637B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90BFA-45D8-3A6C-1D2F-558B5641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33C1E-9D76-297E-4CA7-6FB5098D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5804-0F00-B045-B7CF-35B74071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8F732-303C-4FE6-033D-00A1FDA3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D17D3-BE25-F053-AF5C-A577BF23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A2724-3C96-1DA6-0AC7-197686E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FCE95-5CA9-F939-D4E4-845462C3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011C3-BBD5-95BA-E075-56C0A781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DA61A-E2DD-88F0-4CD6-8699CC0B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B3C0-2FDB-C144-E4FC-2C7E4A4C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DF1D4-9746-8CF5-338A-1036E4AF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77B28-4DCF-D14E-C9D7-5AE743DC2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2ABE-DD25-1F26-B4F8-85B37110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B7CF1-3434-488E-4C72-326DE5EA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CF33-400D-3D6E-4714-19BF4618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9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1104-CC2E-4969-E77A-4F3E13E2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CEC26-AB7A-ABDD-7B4E-DA4F9A912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CBDCC-DFD3-542B-B2BB-B7D7486D0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328F9-05F0-721F-8F1A-82CD04F0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E3E0A-5C71-3D2F-3EAE-76F52FDC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E9954-9775-F5EA-B57C-88E953C8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0F5E5-9DB8-2CA4-544C-754CC191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C82F-3D95-DC46-AB3A-DD5217A61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BAF8-3F83-1A79-AFFA-6525FE343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BF36-FE10-D938-D940-580D0B213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6477A-ACD1-13DA-5CC9-402C63D7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EA337B-B140-6EC3-5ADE-AF62AF6B5816}"/>
              </a:ext>
            </a:extLst>
          </p:cNvPr>
          <p:cNvSpPr/>
          <p:nvPr/>
        </p:nvSpPr>
        <p:spPr>
          <a:xfrm>
            <a:off x="0" y="0"/>
            <a:ext cx="12192000" cy="1404226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EA88C-8FC5-8641-2926-7B1E0864CE0B}"/>
              </a:ext>
            </a:extLst>
          </p:cNvPr>
          <p:cNvSpPr txBox="1"/>
          <p:nvPr/>
        </p:nvSpPr>
        <p:spPr>
          <a:xfrm>
            <a:off x="364614" y="2139166"/>
            <a:ext cx="4919870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152345"/>
                </a:solidFill>
                <a:latin typeface="Century Gothic"/>
              </a:rPr>
              <a:t>Solidarity</a:t>
            </a:r>
          </a:p>
          <a:p>
            <a:endParaRPr lang="en-US" sz="4800" b="1" dirty="0">
              <a:solidFill>
                <a:srgbClr val="152345"/>
              </a:solidFill>
              <a:latin typeface="Century Gothic"/>
            </a:endParaRPr>
          </a:p>
          <a:p>
            <a:endParaRPr lang="en-US" sz="4800" b="1" dirty="0">
              <a:solidFill>
                <a:srgbClr val="152345"/>
              </a:solidFill>
              <a:latin typeface="Century Gothic"/>
            </a:endParaRPr>
          </a:p>
          <a:p>
            <a:r>
              <a:rPr lang="en-US" sz="2400" dirty="0">
                <a:solidFill>
                  <a:srgbClr val="152345"/>
                </a:solidFill>
                <a:latin typeface="Century Gothic" panose="020B0502020202020204" pitchFamily="34" charset="0"/>
              </a:rPr>
              <a:t>Exploring CST principles in CAFOD’s work</a:t>
            </a:r>
          </a:p>
          <a:p>
            <a:endParaRPr lang="en-US" sz="4800" b="1" dirty="0">
              <a:solidFill>
                <a:srgbClr val="152345"/>
              </a:solidFill>
              <a:latin typeface="Century Gothic" panose="020B0502020202020204" pitchFamily="34" charset="0"/>
            </a:endParaRPr>
          </a:p>
          <a:p>
            <a:endParaRPr lang="en-US" sz="3600" dirty="0">
              <a:solidFill>
                <a:srgbClr val="15234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logo with a green cross&#10;&#10;Description automatically generated">
            <a:extLst>
              <a:ext uri="{FF2B5EF4-FFF2-40B4-BE49-F238E27FC236}">
                <a16:creationId xmlns:a16="http://schemas.microsoft.com/office/drawing/2014/main" id="{E543BCAB-DC95-C2C0-C158-BFEB4F679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5338"/>
            <a:ext cx="3025931" cy="1404227"/>
          </a:xfrm>
          <a:prstGeom prst="rect">
            <a:avLst/>
          </a:prstGeom>
        </p:spPr>
      </p:pic>
      <p:pic>
        <p:nvPicPr>
          <p:cNvPr id="15" name="Picture 14" descr="A green and black text&#10;&#10;Description automatically generated">
            <a:extLst>
              <a:ext uri="{FF2B5EF4-FFF2-40B4-BE49-F238E27FC236}">
                <a16:creationId xmlns:a16="http://schemas.microsoft.com/office/drawing/2014/main" id="{073CF0C1-A50D-0304-2064-4498DBD0D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0" y="0"/>
            <a:ext cx="10935278" cy="1404226"/>
          </a:xfrm>
          <a:prstGeom prst="rect">
            <a:avLst/>
          </a:prstGeom>
        </p:spPr>
      </p:pic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8C2392BE-8323-BB08-8706-E6762592D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657" y="1800838"/>
            <a:ext cx="7077343" cy="47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0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41F646-C8D4-FD35-8969-AC55603FB64E}"/>
              </a:ext>
            </a:extLst>
          </p:cNvPr>
          <p:cNvSpPr txBox="1"/>
          <p:nvPr/>
        </p:nvSpPr>
        <p:spPr>
          <a:xfrm>
            <a:off x="617971" y="1789679"/>
            <a:ext cx="26803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entury Gothic"/>
                <a:ea typeface="+mn-lt"/>
                <a:cs typeface="+mn-lt"/>
              </a:rPr>
              <a:t>“We are a single family living in a common home.” </a:t>
            </a:r>
          </a:p>
          <a:p>
            <a:endParaRPr lang="en-US" sz="2400" dirty="0">
              <a:latin typeface="Century Gothic"/>
              <a:ea typeface="+mn-lt"/>
              <a:cs typeface="+mn-lt"/>
            </a:endParaRPr>
          </a:p>
          <a:p>
            <a:r>
              <a:rPr lang="en-US" sz="2400" dirty="0">
                <a:latin typeface="Century Gothic"/>
                <a:ea typeface="+mn-lt"/>
                <a:cs typeface="+mn-lt"/>
              </a:rPr>
              <a:t>Pope Francis, Fratelli Tutti, 17</a:t>
            </a:r>
            <a:endParaRPr lang="en-US" sz="2400" dirty="0">
              <a:latin typeface="Century Gothic"/>
            </a:endParaRPr>
          </a:p>
        </p:txBody>
      </p:sp>
      <p:pic>
        <p:nvPicPr>
          <p:cNvPr id="7" name="Picture 6" descr="A group of people around a banner&#10;&#10;Description automatically generated">
            <a:extLst>
              <a:ext uri="{FF2B5EF4-FFF2-40B4-BE49-F238E27FC236}">
                <a16:creationId xmlns:a16="http://schemas.microsoft.com/office/drawing/2014/main" id="{AFD49C96-76F6-3DAC-337A-6E0BF460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029" y="985382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2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CD665-F896-3FBD-FA3F-CCEBCA007A84}"/>
              </a:ext>
            </a:extLst>
          </p:cNvPr>
          <p:cNvSpPr txBox="1"/>
          <p:nvPr/>
        </p:nvSpPr>
        <p:spPr>
          <a:xfrm>
            <a:off x="261832" y="402107"/>
            <a:ext cx="3654535" cy="5832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AU" sz="2800" b="1" dirty="0">
                <a:latin typeface="Century Gothic"/>
                <a:cs typeface="Calibri"/>
              </a:rPr>
              <a:t>Let us pray.</a:t>
            </a:r>
            <a:endParaRPr lang="en-AU" sz="2500" dirty="0">
              <a:latin typeface="Century Gothic"/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ea typeface="+mn-lt"/>
                <a:cs typeface="+mn-lt"/>
              </a:rPr>
              <a:t>Loving God, </a:t>
            </a:r>
            <a:endParaRPr lang="en-US" sz="2500" dirty="0">
              <a:latin typeface="Century Gothic"/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ea typeface="+mn-lt"/>
                <a:cs typeface="+mn-lt"/>
              </a:rPr>
              <a:t>We believe that we are one big human family.</a:t>
            </a:r>
            <a:endParaRPr lang="en-US" sz="2500" dirty="0">
              <a:latin typeface="Century Gothic"/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ea typeface="+mn-lt"/>
                <a:cs typeface="+mn-lt"/>
              </a:rPr>
              <a:t>Help us to reach out to people who are suffering or sad, showing them the love you have shown</a:t>
            </a:r>
            <a:endParaRPr lang="en-US" sz="2500" dirty="0">
              <a:latin typeface="Century Gothic"/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ea typeface="+mn-lt"/>
                <a:cs typeface="+mn-lt"/>
              </a:rPr>
              <a:t>to us.</a:t>
            </a:r>
            <a:endParaRPr lang="en-US" sz="2500" dirty="0">
              <a:latin typeface="Century Gothic"/>
              <a:ea typeface="+mn-lt"/>
              <a:cs typeface="+mn-lt"/>
            </a:endParaRPr>
          </a:p>
          <a:p>
            <a:endParaRPr lang="en-AU" sz="2500" dirty="0">
              <a:latin typeface="Century Gothic"/>
              <a:ea typeface="+mn-lt"/>
              <a:cs typeface="+mn-lt"/>
            </a:endParaRPr>
          </a:p>
          <a:p>
            <a:r>
              <a:rPr lang="en-AU" sz="2500" dirty="0">
                <a:latin typeface="Century Gothic"/>
                <a:ea typeface="+mn-lt"/>
                <a:cs typeface="+mn-lt"/>
              </a:rPr>
              <a:t>Lord in your mercy</a:t>
            </a:r>
            <a:endParaRPr lang="en-US" sz="2500" dirty="0">
              <a:latin typeface="Century Gothic"/>
              <a:ea typeface="+mn-lt"/>
              <a:cs typeface="+mn-lt"/>
            </a:endParaRPr>
          </a:p>
          <a:p>
            <a:r>
              <a:rPr lang="en-NZ" sz="2500" b="1" dirty="0">
                <a:latin typeface="Century Gothic"/>
                <a:ea typeface="+mn-lt"/>
                <a:cs typeface="+mn-lt"/>
              </a:rPr>
              <a:t>Hear our prayer</a:t>
            </a:r>
            <a:endParaRPr lang="en-US" sz="2500" dirty="0">
              <a:latin typeface="Century Gothic"/>
              <a:ea typeface="+mn-lt"/>
              <a:cs typeface="+mn-lt"/>
            </a:endParaRPr>
          </a:p>
        </p:txBody>
      </p:sp>
      <p:pic>
        <p:nvPicPr>
          <p:cNvPr id="8" name="Picture 7" descr="A blue fish with writing on a window&#10;&#10;Description automatically generated">
            <a:extLst>
              <a:ext uri="{FF2B5EF4-FFF2-40B4-BE49-F238E27FC236}">
                <a16:creationId xmlns:a16="http://schemas.microsoft.com/office/drawing/2014/main" id="{0958BCE6-56C2-8DF8-0120-036C506E0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474" y="479109"/>
            <a:ext cx="7798694" cy="51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9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9AB75F-1EE3-4A3A-91ED-9764B54590F7}"/>
              </a:ext>
            </a:extLst>
          </p:cNvPr>
          <p:cNvSpPr txBox="1"/>
          <p:nvPr/>
        </p:nvSpPr>
        <p:spPr>
          <a:xfrm>
            <a:off x="4561142" y="1547812"/>
            <a:ext cx="7104102" cy="38318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sz="25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Century Gothic"/>
                <a:cs typeface="Calibri"/>
              </a:rPr>
              <a:t>Showing we care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4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entury Gothic"/>
                <a:cs typeface="Calibri"/>
              </a:rPr>
              <a:t>Shristi the Sun Bear reminds us that Solidarity is showing we care. 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entury Gothic"/>
              <a:cs typeface="Calibri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entury Gothic"/>
                <a:cs typeface="Calibri"/>
              </a:rPr>
              <a:t>How can we show solidarity with our brothers and sisters around the world?</a:t>
            </a:r>
            <a:endParaRPr lang="en-US" dirty="0">
              <a:ea typeface="Calibri"/>
              <a:cs typeface="Calibri"/>
            </a:endParaRPr>
          </a:p>
          <a:p>
            <a:endParaRPr lang="en-AU" sz="18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artoon bear wearing a white shirt&#10;&#10;Description automatically generated">
            <a:extLst>
              <a:ext uri="{FF2B5EF4-FFF2-40B4-BE49-F238E27FC236}">
                <a16:creationId xmlns:a16="http://schemas.microsoft.com/office/drawing/2014/main" id="{DF4A9EBF-4FD7-7C7F-435D-1011CE09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51" y="524264"/>
            <a:ext cx="37528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9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869" y="2203662"/>
            <a:ext cx="6678958" cy="381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Century Gothic"/>
              </a:rPr>
              <a:t>Solidarity means we believe in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00"/>
                </a:solidFill>
                <a:latin typeface="Century Gothic"/>
              </a:rPr>
              <a:t>showing we care.</a:t>
            </a:r>
            <a:endParaRPr lang="en-US" sz="6000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bear wearing a white shirt&#10;&#10;Description automatically generated">
            <a:extLst>
              <a:ext uri="{FF2B5EF4-FFF2-40B4-BE49-F238E27FC236}">
                <a16:creationId xmlns:a16="http://schemas.microsoft.com/office/drawing/2014/main" id="{8C5BAEA6-816D-D2A4-2017-C11869BA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95" y="486421"/>
            <a:ext cx="37528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D2DD9C-FD91-9511-5EE6-62EA86D84CCD}"/>
              </a:ext>
            </a:extLst>
          </p:cNvPr>
          <p:cNvSpPr txBox="1"/>
          <p:nvPr/>
        </p:nvSpPr>
        <p:spPr>
          <a:xfrm>
            <a:off x="1326321" y="562379"/>
            <a:ext cx="10491537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48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GB" sz="4800">
              <a:latin typeface="Century Gothic" panose="020B0502020202020204" pitchFamily="34" charset="0"/>
            </a:endParaRPr>
          </a:p>
          <a:p>
            <a:r>
              <a:rPr lang="en-GB" sz="4800" b="1">
                <a:latin typeface="Century Gothic"/>
                <a:ea typeface="+mn-lt"/>
                <a:cs typeface="+mn-lt"/>
              </a:rPr>
              <a:t>“... all of you are one in Christ Jesus.”</a:t>
            </a:r>
            <a:r>
              <a:rPr lang="en-GB" sz="4800" b="1">
                <a:ea typeface="+mn-lt"/>
                <a:cs typeface="+mn-lt"/>
              </a:rPr>
              <a:t> </a:t>
            </a:r>
            <a:endParaRPr lang="en-GB" sz="4800">
              <a:latin typeface="Century Gothic" panose="020B0502020202020204" pitchFamily="34" charset="0"/>
              <a:ea typeface="+mn-lt"/>
              <a:cs typeface="+mn-lt"/>
            </a:endParaRPr>
          </a:p>
          <a:p>
            <a:endParaRPr lang="en-GB" sz="4800" b="1">
              <a:latin typeface="Calibri"/>
              <a:ea typeface="+mn-lt"/>
              <a:cs typeface="+mn-lt"/>
            </a:endParaRPr>
          </a:p>
          <a:p>
            <a:r>
              <a:rPr lang="en-GB" sz="3600">
                <a:latin typeface="Century Gothic"/>
                <a:ea typeface="+mn-lt"/>
                <a:cs typeface="+mn-lt"/>
              </a:rPr>
              <a:t>Galatians 3:28</a:t>
            </a:r>
            <a:endParaRPr lang="en-GB" sz="4800" b="0" i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130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5826456-8845-62B9-71B9-BBED8AA3B690}"/>
              </a:ext>
            </a:extLst>
          </p:cNvPr>
          <p:cNvSpPr txBox="1"/>
          <p:nvPr/>
        </p:nvSpPr>
        <p:spPr>
          <a:xfrm>
            <a:off x="6980656" y="4294806"/>
            <a:ext cx="28355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latin typeface="Century Gothic"/>
              </a:rPr>
              <a:t>Solidarity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6164-C88A-C9DB-8FFE-1555FC56F33D}"/>
              </a:ext>
            </a:extLst>
          </p:cNvPr>
          <p:cNvSpPr txBox="1"/>
          <p:nvPr/>
        </p:nvSpPr>
        <p:spPr>
          <a:xfrm>
            <a:off x="4495203" y="4831022"/>
            <a:ext cx="726122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entury Gothic"/>
                <a:ea typeface="+mn-lt"/>
                <a:cs typeface="+mn-lt"/>
              </a:rPr>
              <a:t>God created us as one global family. It is important we show our brothers and sisters in need around the world that that we care. </a:t>
            </a:r>
            <a:endParaRPr lang="en-US" dirty="0">
              <a:latin typeface="Century Gothic"/>
            </a:endParaRPr>
          </a:p>
        </p:txBody>
      </p:sp>
      <p:pic>
        <p:nvPicPr>
          <p:cNvPr id="4" name="Picture 3" descr="A cartoon bear wearing a white shirt&#10;&#10;Description automatically generated">
            <a:extLst>
              <a:ext uri="{FF2B5EF4-FFF2-40B4-BE49-F238E27FC236}">
                <a16:creationId xmlns:a16="http://schemas.microsoft.com/office/drawing/2014/main" id="{7D8623A6-9B00-B016-CB72-4F3BF28B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17" y="490734"/>
            <a:ext cx="3752850" cy="5362575"/>
          </a:xfrm>
          <a:prstGeom prst="rect">
            <a:avLst/>
          </a:prstGeom>
        </p:spPr>
      </p:pic>
      <p:pic>
        <p:nvPicPr>
          <p:cNvPr id="2" name="Picture 1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14A70BFB-FF1E-313E-07C9-1DAE24FF7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76" y="401485"/>
            <a:ext cx="7288159" cy="36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4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201142" y="208948"/>
            <a:ext cx="1122051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Century Gothic"/>
              </a:rPr>
              <a:t>We can show we care in many ways...</a:t>
            </a:r>
          </a:p>
        </p:txBody>
      </p:sp>
      <p:pic>
        <p:nvPicPr>
          <p:cNvPr id="4" name="Picture 3" descr="A person lighting a candle&#10;&#10;Description automatically generated">
            <a:extLst>
              <a:ext uri="{FF2B5EF4-FFF2-40B4-BE49-F238E27FC236}">
                <a16:creationId xmlns:a16="http://schemas.microsoft.com/office/drawing/2014/main" id="{FDF96D53-578B-EC1A-F60A-9C136F2C3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084" y="948157"/>
            <a:ext cx="3042432" cy="2014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815FD-332D-6D58-4611-47D234048125}"/>
              </a:ext>
            </a:extLst>
          </p:cNvPr>
          <p:cNvSpPr txBox="1"/>
          <p:nvPr/>
        </p:nvSpPr>
        <p:spPr>
          <a:xfrm>
            <a:off x="1582261" y="2949837"/>
            <a:ext cx="26744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entury Gothic"/>
                <a:ea typeface="Calibri"/>
                <a:cs typeface="Calibri"/>
              </a:rPr>
              <a:t>We can </a:t>
            </a:r>
            <a:r>
              <a:rPr lang="en-US" sz="2800" b="1" dirty="0">
                <a:latin typeface="Century Gothic"/>
                <a:ea typeface="Calibri"/>
                <a:cs typeface="Calibri"/>
              </a:rPr>
              <a:t>pray</a:t>
            </a:r>
            <a:endParaRPr lang="en-US" sz="2800" b="1" dirty="0">
              <a:latin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D26B4-A202-5A75-EA68-56F50E74A574}"/>
              </a:ext>
            </a:extLst>
          </p:cNvPr>
          <p:cNvSpPr txBox="1"/>
          <p:nvPr/>
        </p:nvSpPr>
        <p:spPr>
          <a:xfrm>
            <a:off x="6143465" y="5678440"/>
            <a:ext cx="36347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entury Gothic"/>
                <a:ea typeface="Calibri"/>
                <a:cs typeface="Calibri"/>
              </a:rPr>
              <a:t>We can </a:t>
            </a:r>
            <a:r>
              <a:rPr lang="en-US" sz="2800" b="1" dirty="0">
                <a:latin typeface="Century Gothic"/>
                <a:ea typeface="Calibri"/>
                <a:cs typeface="Calibri"/>
              </a:rPr>
              <a:t>fundraise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8F490-942B-7DD6-727E-F4470691D662}"/>
              </a:ext>
            </a:extLst>
          </p:cNvPr>
          <p:cNvSpPr txBox="1"/>
          <p:nvPr/>
        </p:nvSpPr>
        <p:spPr>
          <a:xfrm>
            <a:off x="5990373" y="2946296"/>
            <a:ext cx="53116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entury Gothic"/>
                <a:ea typeface="Calibri"/>
                <a:cs typeface="Calibri"/>
              </a:rPr>
              <a:t>We can </a:t>
            </a:r>
            <a:r>
              <a:rPr lang="en-US" sz="2800" b="1" dirty="0">
                <a:latin typeface="Century Gothic"/>
                <a:ea typeface="Calibri"/>
                <a:cs typeface="Calibri"/>
              </a:rPr>
              <a:t>learn and tell others</a:t>
            </a:r>
            <a:endParaRPr lang="en-US" sz="2800" b="1" dirty="0">
              <a:latin typeface="Century Gothic"/>
            </a:endParaRPr>
          </a:p>
        </p:txBody>
      </p:sp>
      <p:pic>
        <p:nvPicPr>
          <p:cNvPr id="12" name="Picture 11" descr="A child and child looking at a globe&#10;&#10;Description automatically generated">
            <a:extLst>
              <a:ext uri="{FF2B5EF4-FFF2-40B4-BE49-F238E27FC236}">
                <a16:creationId xmlns:a16="http://schemas.microsoft.com/office/drawing/2014/main" id="{FEA72BAA-0989-B31D-6839-D19C573BA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17747"/>
            <a:ext cx="3042433" cy="2028549"/>
          </a:xfrm>
          <a:prstGeom prst="rect">
            <a:avLst/>
          </a:prstGeom>
        </p:spPr>
      </p:pic>
      <p:pic>
        <p:nvPicPr>
          <p:cNvPr id="14" name="Picture 13" descr="A group of children wearing safety vests&#10;&#10;Description automatically generated">
            <a:extLst>
              <a:ext uri="{FF2B5EF4-FFF2-40B4-BE49-F238E27FC236}">
                <a16:creationId xmlns:a16="http://schemas.microsoft.com/office/drawing/2014/main" id="{9749622C-0AF5-136C-3C4C-85FF833FD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084" y="3574990"/>
            <a:ext cx="3042432" cy="20285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EDEBCD-8A08-41F7-7241-41BDBF17758D}"/>
              </a:ext>
            </a:extLst>
          </p:cNvPr>
          <p:cNvSpPr txBox="1"/>
          <p:nvPr/>
        </p:nvSpPr>
        <p:spPr>
          <a:xfrm>
            <a:off x="1181071" y="5603537"/>
            <a:ext cx="40127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entury Gothic"/>
                <a:ea typeface="Calibri"/>
                <a:cs typeface="Calibri"/>
              </a:rPr>
              <a:t>We can </a:t>
            </a:r>
            <a:r>
              <a:rPr lang="en-US" sz="2800" b="1" dirty="0">
                <a:latin typeface="Century Gothic"/>
                <a:ea typeface="Calibri"/>
                <a:cs typeface="Calibri"/>
              </a:rPr>
              <a:t>take action</a:t>
            </a:r>
            <a:endParaRPr lang="en-US" sz="2800" b="1" dirty="0">
              <a:latin typeface="Century Gothic"/>
            </a:endParaRPr>
          </a:p>
        </p:txBody>
      </p:sp>
      <p:pic>
        <p:nvPicPr>
          <p:cNvPr id="5" name="Picture 4" descr="A hand putting a piece of food into a pyramid&#10;&#10;Description automatically generated">
            <a:extLst>
              <a:ext uri="{FF2B5EF4-FFF2-40B4-BE49-F238E27FC236}">
                <a16:creationId xmlns:a16="http://schemas.microsoft.com/office/drawing/2014/main" id="{B9C3F37B-E68D-53EB-9BA3-9EB507B2D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464" y="3592614"/>
            <a:ext cx="2994969" cy="19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1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719194" y="4844791"/>
            <a:ext cx="1060107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entury Gothic"/>
              </a:rPr>
              <a:t>We can show solidarity for our brothers and sisters around the world by taking part in events like CAFOD's </a:t>
            </a:r>
            <a:r>
              <a:rPr lang="en-GB" sz="2400" b="1" dirty="0">
                <a:latin typeface="Century Gothic"/>
              </a:rPr>
              <a:t>Big Lent Walk </a:t>
            </a:r>
            <a:r>
              <a:rPr lang="en-GB" sz="2400" dirty="0">
                <a:latin typeface="Century Gothic"/>
              </a:rPr>
              <a:t>to raise money to help fight global poverty.</a:t>
            </a:r>
          </a:p>
        </p:txBody>
      </p:sp>
      <p:pic>
        <p:nvPicPr>
          <p:cNvPr id="6" name="Picture 5" descr="A group of children in blue jackets walking on a sidewalk&#10;&#10;Description automatically generated">
            <a:extLst>
              <a:ext uri="{FF2B5EF4-FFF2-40B4-BE49-F238E27FC236}">
                <a16:creationId xmlns:a16="http://schemas.microsoft.com/office/drawing/2014/main" id="{57EFB00F-4D29-D644-70A0-7DE018A2B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661" y="177045"/>
            <a:ext cx="6870835" cy="4581144"/>
          </a:xfrm>
          <a:prstGeom prst="rect">
            <a:avLst/>
          </a:prstGeom>
        </p:spPr>
      </p:pic>
      <p:pic>
        <p:nvPicPr>
          <p:cNvPr id="8" name="Picture 7" descr="A purple and green text on a black background&#10;&#10;Description automatically generated">
            <a:extLst>
              <a:ext uri="{FF2B5EF4-FFF2-40B4-BE49-F238E27FC236}">
                <a16:creationId xmlns:a16="http://schemas.microsoft.com/office/drawing/2014/main" id="{9F5A91CE-5B7A-A488-3ECB-4349529BA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792" y="963429"/>
            <a:ext cx="3291847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8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in uniform&#10;&#10;Description automatically generated">
            <a:extLst>
              <a:ext uri="{FF2B5EF4-FFF2-40B4-BE49-F238E27FC236}">
                <a16:creationId xmlns:a16="http://schemas.microsoft.com/office/drawing/2014/main" id="{1F2FE65E-4D70-3D1D-68B5-F1F9F1D5A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370840"/>
            <a:ext cx="7934960" cy="5293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58111-4865-49CB-BE49-5A2ABF7E3008}"/>
              </a:ext>
            </a:extLst>
          </p:cNvPr>
          <p:cNvSpPr txBox="1"/>
          <p:nvPr/>
        </p:nvSpPr>
        <p:spPr>
          <a:xfrm>
            <a:off x="176969" y="1553757"/>
            <a:ext cx="358648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entury Gothic"/>
                <a:ea typeface="+mn-lt"/>
                <a:cs typeface="+mn-lt"/>
              </a:rPr>
              <a:t>Children in St Chad’s Primary School are speaking out for justice in Parliament, showing solidarity with our global family. 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857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in school uniforms&#10;&#10;Description automatically generated">
            <a:extLst>
              <a:ext uri="{FF2B5EF4-FFF2-40B4-BE49-F238E27FC236}">
                <a16:creationId xmlns:a16="http://schemas.microsoft.com/office/drawing/2014/main" id="{FA4D597F-28AA-787E-6494-EF5582BAC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88" y="656621"/>
            <a:ext cx="7222077" cy="5245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60522-67DC-3178-6D28-9B7E1C835D0E}"/>
              </a:ext>
            </a:extLst>
          </p:cNvPr>
          <p:cNvSpPr txBox="1"/>
          <p:nvPr/>
        </p:nvSpPr>
        <p:spPr>
          <a:xfrm>
            <a:off x="8248850" y="742561"/>
            <a:ext cx="34073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  <a:ea typeface="Calibri"/>
                <a:cs typeface="Calibri"/>
              </a:rPr>
              <a:t>Children from All Saints Primary School have formed a group called Poverty Busters. </a:t>
            </a:r>
          </a:p>
          <a:p>
            <a:endParaRPr lang="en-GB" sz="2400" dirty="0">
              <a:latin typeface="Century Gothic" panose="020B0502020202020204" pitchFamily="34" charset="0"/>
              <a:ea typeface="Calibri"/>
              <a:cs typeface="Calibri"/>
            </a:endParaRPr>
          </a:p>
          <a:p>
            <a:r>
              <a:rPr lang="en-GB" sz="2400" dirty="0">
                <a:latin typeface="Century Gothic" panose="020B0502020202020204" pitchFamily="34" charset="0"/>
                <a:ea typeface="Calibri"/>
                <a:cs typeface="Calibri"/>
              </a:rPr>
              <a:t>They act in </a:t>
            </a:r>
            <a:r>
              <a:rPr lang="en-GB" sz="2400" dirty="0">
                <a:latin typeface="Century Gothic" panose="020B0502020202020204" pitchFamily="34" charset="0"/>
              </a:rPr>
              <a:t>solidarity by tackling poverty in the UK and around the world</a:t>
            </a:r>
            <a:r>
              <a:rPr lang="en-GB" dirty="0">
                <a:latin typeface="Century Gothic" panose="020B0502020202020204" pitchFamily="34" charset="0"/>
              </a:rPr>
              <a:t>!</a:t>
            </a:r>
            <a:endParaRPr lang="en-GB" dirty="0">
              <a:latin typeface="Century Gothic" panose="020B050202020202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58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89428758-AA1C-93F5-C1DD-C148E8115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417" y="760395"/>
            <a:ext cx="7257445" cy="4838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12819F-AA16-D2C0-2727-8B392315CB0B}"/>
              </a:ext>
            </a:extLst>
          </p:cNvPr>
          <p:cNvSpPr txBox="1"/>
          <p:nvPr/>
        </p:nvSpPr>
        <p:spPr>
          <a:xfrm>
            <a:off x="574306" y="982176"/>
            <a:ext cx="37570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CAFOD clubs like this one at St Chad’s Primary School are acting in solidarity.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They are learning about global poverty around the world, raising awareness at school and taking action by fundraising and campaigning with CAFOD!</a:t>
            </a:r>
          </a:p>
        </p:txBody>
      </p:sp>
    </p:spTree>
    <p:extLst>
      <p:ext uri="{BB962C8B-B14F-4D97-AF65-F5344CB8AC3E}">
        <p14:creationId xmlns:p14="http://schemas.microsoft.com/office/powerpoint/2010/main" val="1496578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358</Words>
  <Application>Microsoft Office PowerPoint</Application>
  <PresentationFormat>Widescreen</PresentationFormat>
  <Paragraphs>65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lastModifiedBy>Victoria Ahmed</cp:lastModifiedBy>
  <cp:revision>257</cp:revision>
  <dcterms:created xsi:type="dcterms:W3CDTF">2023-09-12T16:31:41Z</dcterms:created>
  <dcterms:modified xsi:type="dcterms:W3CDTF">2024-05-01T22:25:13Z</dcterms:modified>
</cp:coreProperties>
</file>