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88" r:id="rId6"/>
    <p:sldId id="273" r:id="rId7"/>
    <p:sldId id="275" r:id="rId8"/>
    <p:sldId id="269" r:id="rId9"/>
    <p:sldId id="386" r:id="rId10"/>
    <p:sldId id="368" r:id="rId11"/>
    <p:sldId id="381" r:id="rId12"/>
    <p:sldId id="382" r:id="rId13"/>
    <p:sldId id="263" r:id="rId14"/>
    <p:sldId id="262" r:id="rId15"/>
    <p:sldId id="261" r:id="rId16"/>
    <p:sldId id="260" r:id="rId17"/>
    <p:sldId id="361" r:id="rId18"/>
    <p:sldId id="258" r:id="rId19"/>
    <p:sldId id="363"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DB8FF3-462F-088B-D20D-00AC156CFB7A}" v="123" dt="2025-05-14T13:25:43.450"/>
    <p1510:client id="{B507FE5E-5067-764E-2FB4-0716349321BD}" v="836" dt="2025-05-14T15:44:17.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95" d="100"/>
          <a:sy n="95" d="100"/>
        </p:scale>
        <p:origin x="39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Children’s liturgy: Fifth </a:t>
            </a:r>
            <a:r>
              <a:rPr lang="en-GB" b="1" dirty="0">
                <a:effectLst/>
              </a:rPr>
              <a:t>Sunday of Easter (Year C)</a:t>
            </a:r>
            <a:endParaRPr lang="en-US" b="1" dirty="0"/>
          </a:p>
          <a:p>
            <a:endParaRPr lang="en-GB" b="1" dirty="0"/>
          </a:p>
          <a:p>
            <a:r>
              <a:rPr lang="en-GB" b="1" dirty="0">
                <a:effectLst/>
              </a:rPr>
              <a:t>Preparation of the worship space</a:t>
            </a:r>
            <a:endParaRPr lang="en-GB" b="1" dirty="0">
              <a:ea typeface="Calibri"/>
              <a:cs typeface="Calibri"/>
            </a:endParaRPr>
          </a:p>
          <a:p>
            <a:r>
              <a:rPr lang="en-GB" b="1" dirty="0">
                <a:effectLst/>
              </a:rPr>
              <a:t>Colour: </a:t>
            </a:r>
            <a:r>
              <a:rPr lang="en-GB" dirty="0">
                <a:effectLst/>
              </a:rPr>
              <a:t>white</a:t>
            </a:r>
            <a:r>
              <a:rPr lang="en-GB" dirty="0"/>
              <a:t> </a:t>
            </a:r>
            <a:endParaRPr lang="en-GB" dirty="0">
              <a:ea typeface="Calibri"/>
              <a:cs typeface="Calibri"/>
            </a:endParaRPr>
          </a:p>
          <a:p>
            <a:r>
              <a:rPr lang="en-GB" b="1" dirty="0"/>
              <a:t>Props:</a:t>
            </a:r>
            <a:r>
              <a:rPr lang="en-GB" dirty="0"/>
              <a:t> paper hearts, colouring pens and pencils</a:t>
            </a:r>
            <a:endParaRPr lang="en-GB" dirty="0">
              <a:ea typeface="Calibri"/>
              <a:cs typeface="Calibri"/>
            </a:endParaRPr>
          </a:p>
          <a:p>
            <a:endParaRPr lang="en-GB" dirty="0"/>
          </a:p>
          <a:p>
            <a:r>
              <a:rPr lang="en-GB" b="1" dirty="0">
                <a:effectLst/>
              </a:rPr>
              <a:t>Song suggestions</a:t>
            </a:r>
            <a:r>
              <a:rPr lang="en-GB" b="1" dirty="0"/>
              <a:t>:</a:t>
            </a:r>
            <a:endParaRPr lang="en-GB" b="1" dirty="0">
              <a:ea typeface="Calibri"/>
              <a:cs typeface="Calibri"/>
            </a:endParaRPr>
          </a:p>
          <a:p>
            <a:r>
              <a:rPr lang="en-GB" dirty="0"/>
              <a:t>A new commandment I give unto you </a:t>
            </a:r>
            <a:r>
              <a:rPr lang="en-GB" dirty="0">
                <a:effectLst/>
              </a:rPr>
              <a:t>(</a:t>
            </a:r>
            <a:r>
              <a:rPr lang="en-GB" dirty="0"/>
              <a:t>920</a:t>
            </a:r>
            <a:r>
              <a:rPr lang="en-GB" dirty="0">
                <a:effectLst/>
              </a:rPr>
              <a:t>, Laudate)</a:t>
            </a:r>
            <a:endParaRPr lang="en-GB" dirty="0">
              <a:ea typeface="Calibri"/>
              <a:cs typeface="Calibri"/>
            </a:endParaRPr>
          </a:p>
          <a:p>
            <a:pPr>
              <a:defRPr/>
            </a:pPr>
            <a:endParaRPr lang="en-GB" dirty="0"/>
          </a:p>
          <a:p>
            <a:pPr>
              <a:defRPr/>
            </a:pPr>
            <a:r>
              <a:rPr lang="en-GB" b="1" dirty="0">
                <a:effectLst/>
              </a:rPr>
              <a:t>Welcome</a:t>
            </a:r>
            <a:endParaRPr lang="en-GB" b="1" dirty="0">
              <a:ea typeface="Calibri"/>
              <a:cs typeface="Calibri"/>
            </a:endParaRPr>
          </a:p>
          <a:p>
            <a:pPr>
              <a:defRPr/>
            </a:pPr>
            <a:r>
              <a:rPr lang="en-GB" dirty="0">
                <a:effectLst/>
              </a:rPr>
              <a:t>Today </a:t>
            </a:r>
            <a:r>
              <a:rPr lang="en-GB" dirty="0"/>
              <a:t>Jesus has a very important message for his disciples, and for all who believe in him. Jesus asks us to love one another as he loves us</a:t>
            </a:r>
            <a:r>
              <a:rPr lang="en-GB" dirty="0">
                <a:effectLst/>
              </a:rPr>
              <a:t>. Let’s think about </a:t>
            </a:r>
            <a:r>
              <a:rPr lang="en-GB" dirty="0"/>
              <a:t>how we can do that </a:t>
            </a:r>
            <a:r>
              <a:rPr lang="en-GB" dirty="0">
                <a:effectLst/>
              </a:rPr>
              <a:t>today.</a:t>
            </a:r>
            <a:endParaRPr lang="en-GB" dirty="0">
              <a:ea typeface="Calibri"/>
              <a:cs typeface="Calibri"/>
            </a:endParaRPr>
          </a:p>
          <a:p>
            <a:pPr>
              <a:defRPr/>
            </a:pPr>
            <a:endParaRPr lang="en-GB" b="1" dirty="0">
              <a:ea typeface="Calibri"/>
              <a:cs typeface="Calibri"/>
            </a:endParaRPr>
          </a:p>
          <a:p>
            <a:r>
              <a:rPr lang="en-GB" dirty="0">
                <a:ea typeface="Calibri"/>
                <a:cs typeface="Calibri"/>
              </a:rPr>
              <a:t>Hugs</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11</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helping in the garden</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12</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14</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Heart</a:t>
            </a:r>
          </a:p>
          <a:p>
            <a:r>
              <a:rPr lang="en-GB" dirty="0">
                <a:ea typeface="Calibri"/>
                <a:cs typeface="Calibri"/>
              </a:rPr>
              <a:t>Photo credit: Stock image</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Food distribution, Kenya</a:t>
            </a:r>
          </a:p>
          <a:p>
            <a:r>
              <a:rPr lang="en-US" dirty="0">
                <a:ea typeface="Calibri"/>
                <a:cs typeface="Calibri"/>
              </a:rPr>
              <a:t>Photo credit: Louise Norton</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Luana and her grandmother, Brazil</a:t>
            </a:r>
          </a:p>
          <a:p>
            <a:r>
              <a:rPr lang="en-GB" dirty="0"/>
              <a:t>Photo credit: Ana Caroline De Lima</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at St Chad's</a:t>
            </a:r>
          </a:p>
          <a:p>
            <a:r>
              <a:rPr lang="en-US" dirty="0">
                <a:ea typeface="Calibri"/>
                <a:cs typeface="Calibri"/>
              </a:rPr>
              <a:t>Photo credit: Joe Newman</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On Magdalena Medio Norwich wall hanging</a:t>
            </a:r>
          </a:p>
          <a:p>
            <a:r>
              <a:rPr lang="en-US" dirty="0">
                <a:ea typeface="Calibri"/>
                <a:cs typeface="Calibri"/>
              </a:rPr>
              <a:t>Photo credit: </a:t>
            </a:r>
            <a:r>
              <a:rPr lang="en-US" dirty="0"/>
              <a:t>Joe Savage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9</a:t>
            </a:fld>
            <a:endParaRPr lang="en-GB"/>
          </a:p>
        </p:txBody>
      </p:sp>
    </p:spTree>
    <p:extLst>
      <p:ext uri="{BB962C8B-B14F-4D97-AF65-F5344CB8AC3E}">
        <p14:creationId xmlns:p14="http://schemas.microsoft.com/office/powerpoint/2010/main" val="1186176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670681" y="2406746"/>
            <a:ext cx="3866104" cy="26891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tx1"/>
                </a:solidFill>
                <a:effectLst/>
                <a:latin typeface="Century Gothic"/>
                <a:ea typeface="Times New Roman" panose="02020603050405020304" pitchFamily="18" charset="0"/>
                <a:cs typeface="Times New Roman"/>
              </a:rPr>
              <a:t>How </a:t>
            </a:r>
            <a:r>
              <a:rPr lang="en-GB" sz="3200" dirty="0">
                <a:solidFill>
                  <a:schemeClr val="tx1"/>
                </a:solidFill>
                <a:latin typeface="Century Gothic"/>
                <a:ea typeface="Times New Roman" panose="02020603050405020304" pitchFamily="18" charset="0"/>
                <a:cs typeface="Times New Roman"/>
              </a:rPr>
              <a:t>can we show that we love one another as Jesus loves us</a:t>
            </a:r>
            <a:r>
              <a:rPr lang="en-GB" sz="3200" dirty="0">
                <a:solidFill>
                  <a:schemeClr val="tx1"/>
                </a:solidFill>
                <a:effectLst/>
                <a:latin typeface="Century Gothic"/>
                <a:ea typeface="Times New Roman" panose="02020603050405020304" pitchFamily="18" charset="0"/>
                <a:cs typeface="Times New Roman"/>
              </a:rPr>
              <a:t>?</a:t>
            </a:r>
            <a:endParaRPr lang="en-GB" sz="3200" dirty="0">
              <a:solidFill>
                <a:schemeClr val="tx1"/>
              </a:solidFill>
              <a:effectLst/>
              <a:latin typeface="Century Gothic"/>
              <a:ea typeface="Calibri" panose="020F0502020204030204" pitchFamily="34" charset="0"/>
              <a:cs typeface="Times New Roman"/>
            </a:endParaRPr>
          </a:p>
          <a:p>
            <a:pPr marL="0" indent="0">
              <a:buNone/>
            </a:pPr>
            <a:endParaRPr lang="en-US" sz="4000" dirty="0">
              <a:solidFill>
                <a:schemeClr val="tx1"/>
              </a:solidFill>
              <a:latin typeface="Century Gothic"/>
            </a:endParaRPr>
          </a:p>
        </p:txBody>
      </p:sp>
      <p:pic>
        <p:nvPicPr>
          <p:cNvPr id="2" name="Picture 1" descr="A person hugging a child&#10;&#10;AI-generated content may be incorrect.">
            <a:extLst>
              <a:ext uri="{FF2B5EF4-FFF2-40B4-BE49-F238E27FC236}">
                <a16:creationId xmlns:a16="http://schemas.microsoft.com/office/drawing/2014/main" id="{2F444BD7-D909-17C6-15B9-501BD36861FA}"/>
              </a:ext>
            </a:extLst>
          </p:cNvPr>
          <p:cNvPicPr>
            <a:picLocks noChangeAspect="1"/>
          </p:cNvPicPr>
          <p:nvPr/>
        </p:nvPicPr>
        <p:blipFill>
          <a:blip r:embed="rId5"/>
          <a:stretch>
            <a:fillRect/>
          </a:stretch>
        </p:blipFill>
        <p:spPr>
          <a:xfrm>
            <a:off x="4762500" y="1311639"/>
            <a:ext cx="7114082" cy="4871804"/>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382831" y="1457539"/>
            <a:ext cx="11809439" cy="1384995"/>
          </a:xfrm>
          <a:prstGeom prst="rect">
            <a:avLst/>
          </a:prstGeom>
          <a:noFill/>
        </p:spPr>
        <p:txBody>
          <a:bodyPr wrap="square" lIns="91440" tIns="45720" rIns="91440" bIns="45720" rtlCol="0" anchor="t">
            <a:spAutoFit/>
          </a:bodyPr>
          <a:lstStyle/>
          <a:p>
            <a:r>
              <a:rPr lang="en-GB" sz="2800" dirty="0">
                <a:solidFill>
                  <a:schemeClr val="bg1"/>
                </a:solidFill>
                <a:effectLst/>
                <a:latin typeface="Century Gothic"/>
                <a:ea typeface="Calibri"/>
                <a:cs typeface="Times New Roman"/>
              </a:rPr>
              <a:t>We pray for world</a:t>
            </a:r>
            <a:r>
              <a:rPr lang="en-GB" sz="2800" dirty="0">
                <a:solidFill>
                  <a:schemeClr val="bg1"/>
                </a:solidFill>
                <a:latin typeface="Century Gothic"/>
                <a:ea typeface="Calibri"/>
                <a:cs typeface="Times New Roman"/>
              </a:rPr>
              <a:t> leaders</a:t>
            </a:r>
            <a:r>
              <a:rPr lang="en-GB" sz="2800" dirty="0">
                <a:solidFill>
                  <a:schemeClr val="bg1"/>
                </a:solidFill>
                <a:effectLst/>
                <a:latin typeface="Century Gothic"/>
                <a:ea typeface="Calibri"/>
                <a:cs typeface="Times New Roman"/>
              </a:rPr>
              <a:t>: that </a:t>
            </a:r>
            <a:r>
              <a:rPr lang="en-GB" sz="2800" dirty="0">
                <a:solidFill>
                  <a:schemeClr val="bg1"/>
                </a:solidFill>
                <a:latin typeface="Century Gothic"/>
                <a:ea typeface="Calibri"/>
                <a:cs typeface="Times New Roman"/>
              </a:rPr>
              <a:t>they </a:t>
            </a:r>
            <a:r>
              <a:rPr lang="en-GB" sz="2800" dirty="0">
                <a:solidFill>
                  <a:schemeClr val="bg1"/>
                </a:solidFill>
                <a:effectLst/>
                <a:latin typeface="Century Gothic"/>
                <a:ea typeface="Calibri"/>
                <a:cs typeface="Times New Roman"/>
              </a:rPr>
              <a:t>may </a:t>
            </a:r>
            <a:r>
              <a:rPr lang="en-GB" sz="2800" dirty="0">
                <a:solidFill>
                  <a:schemeClr val="bg1"/>
                </a:solidFill>
                <a:latin typeface="Century Gothic"/>
                <a:ea typeface="Calibri"/>
                <a:cs typeface="Times New Roman"/>
              </a:rPr>
              <a:t>follow Jesus’ example and show special care </a:t>
            </a:r>
            <a:r>
              <a:rPr lang="en-GB" sz="2800" dirty="0">
                <a:solidFill>
                  <a:schemeClr val="bg1"/>
                </a:solidFill>
                <a:effectLst/>
                <a:latin typeface="Century Gothic"/>
                <a:ea typeface="Calibri"/>
                <a:cs typeface="Times New Roman"/>
              </a:rPr>
              <a:t>for </a:t>
            </a:r>
            <a:r>
              <a:rPr lang="en-GB" sz="2800" dirty="0">
                <a:solidFill>
                  <a:schemeClr val="bg1"/>
                </a:solidFill>
                <a:latin typeface="Century Gothic"/>
                <a:ea typeface="Calibri"/>
                <a:cs typeface="Times New Roman"/>
              </a:rPr>
              <a:t>people who are poor, sick, alone or afraid</a:t>
            </a:r>
            <a:r>
              <a:rPr lang="en-GB" sz="2800" dirty="0">
                <a:solidFill>
                  <a:schemeClr val="bg1"/>
                </a:solidFill>
                <a:effectLst/>
                <a:latin typeface="Century Gothic"/>
                <a:ea typeface="Calibri"/>
                <a:cs typeface="Times New Roman"/>
              </a:rPr>
              <a:t>. Lord, in your mercy…</a:t>
            </a:r>
            <a:endParaRPr lang="en-US" dirty="0">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606" y="307887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049663" y="3676417"/>
            <a:ext cx="893696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latin typeface="Century Gothic"/>
                <a:cs typeface="Times New Roman"/>
              </a:rPr>
              <a:t>We pray for all children around the world: that they may be loved, cared for and have hope for the future. We pray for our parish, family and friends: that we may love one another as Jesus loves us. Lord, in your mercy…</a:t>
            </a:r>
            <a:endParaRPr lang="en-GB">
              <a:solidFill>
                <a:schemeClr val="bg1"/>
              </a:solidFill>
              <a:latin typeface="Century Gothic"/>
            </a:endParaRPr>
          </a:p>
          <a:p>
            <a:endParaRPr lang="en-GB" sz="2800" dirty="0">
              <a:solidFill>
                <a:schemeClr val="bg1"/>
              </a:solidFill>
              <a:latin typeface="Century Gothic"/>
              <a:cs typeface="Times New Roman"/>
            </a:endParaRPr>
          </a:p>
        </p:txBody>
      </p:sp>
    </p:spTree>
    <p:extLst>
      <p:ext uri="{BB962C8B-B14F-4D97-AF65-F5344CB8AC3E}">
        <p14:creationId xmlns:p14="http://schemas.microsoft.com/office/powerpoint/2010/main" val="1053679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77465" y="1755261"/>
            <a:ext cx="11268669" cy="1384995"/>
          </a:xfrm>
          <a:prstGeom prst="rect">
            <a:avLst/>
          </a:prstGeom>
          <a:noFill/>
        </p:spPr>
        <p:txBody>
          <a:bodyPr wrap="square" lIns="91440" tIns="45720" rIns="91440" bIns="45720" anchor="t">
            <a:spAutoFit/>
          </a:bodyPr>
          <a:lstStyle/>
          <a:p>
            <a:r>
              <a:rPr lang="en-GB" sz="2800" dirty="0">
                <a:solidFill>
                  <a:schemeClr val="bg1"/>
                </a:solidFill>
                <a:latin typeface="Century Gothic"/>
                <a:cs typeface="Times New Roman"/>
              </a:rPr>
              <a:t>In this Jubilee Year, we pray that we may be signs of hope in our world through all that we do and how we treat one another. Lord, in your mercy…</a:t>
            </a:r>
            <a:endParaRPr lang="en-US" dirty="0">
              <a:solidFill>
                <a:schemeClr val="bg1"/>
              </a:solidFill>
              <a:latin typeface="Century Gothic"/>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782607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Times New Roman"/>
              </a:rPr>
              <a:t>Generous God, </a:t>
            </a:r>
            <a:endParaRPr lang="en-US" dirty="0">
              <a:solidFill>
                <a:schemeClr val="bg1"/>
              </a:solidFill>
              <a:latin typeface="Century Gothic"/>
              <a:cs typeface="Times New Roman"/>
            </a:endParaRPr>
          </a:p>
          <a:p>
            <a:r>
              <a:rPr lang="en-US" sz="2800" dirty="0">
                <a:solidFill>
                  <a:schemeClr val="bg1"/>
                </a:solidFill>
                <a:latin typeface="Century Gothic"/>
                <a:cs typeface="Times New Roman"/>
              </a:rPr>
              <a:t>Fill our hearts with your love and help us to share this love with all our brothers and sisters throughout the world. Amen.</a:t>
            </a:r>
            <a:endParaRPr lang="en-US">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04924" y="2396729"/>
            <a:ext cx="435309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rPr>
              <a:t>This week, how can we show that we love one another as Jesus loves us?</a:t>
            </a:r>
            <a:endParaRPr lang="en-US" dirty="0">
              <a:cs typeface="Arial"/>
            </a:endParaRPr>
          </a:p>
        </p:txBody>
      </p:sp>
      <p:pic>
        <p:nvPicPr>
          <p:cNvPr id="3" name="Picture 2" descr="A person and kids planting a tree&#10;&#10;AI-generated content may be incorrect.">
            <a:extLst>
              <a:ext uri="{FF2B5EF4-FFF2-40B4-BE49-F238E27FC236}">
                <a16:creationId xmlns:a16="http://schemas.microsoft.com/office/drawing/2014/main" id="{C3521E22-4FA1-78E8-77C0-D5EFD8B8575C}"/>
              </a:ext>
            </a:extLst>
          </p:cNvPr>
          <p:cNvPicPr>
            <a:picLocks noChangeAspect="1"/>
          </p:cNvPicPr>
          <p:nvPr/>
        </p:nvPicPr>
        <p:blipFill>
          <a:blip r:embed="rId5"/>
          <a:stretch>
            <a:fillRect/>
          </a:stretch>
        </p:blipFill>
        <p:spPr>
          <a:xfrm>
            <a:off x="4763003" y="1308340"/>
            <a:ext cx="6979203" cy="4658265"/>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68039" y="1264898"/>
            <a:ext cx="6987995" cy="5262979"/>
          </a:xfrm>
          <a:prstGeom prst="rect">
            <a:avLst/>
          </a:prstGeom>
          <a:noFill/>
        </p:spPr>
        <p:txBody>
          <a:bodyPr wrap="square" lIns="91440" tIns="45720" rIns="91440" bIns="45720" anchor="t">
            <a:spAutoFit/>
          </a:bodyPr>
          <a:lstStyle/>
          <a:p>
            <a:r>
              <a:rPr lang="en-GB" sz="1600" b="1" dirty="0">
                <a:latin typeface="Century Gothic" panose="020B0502020202020204" pitchFamily="34" charset="0"/>
              </a:rPr>
              <a:t>Activity suggestions</a:t>
            </a:r>
          </a:p>
          <a:p>
            <a:endParaRPr lang="en-GB" sz="1600" b="1"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accompanying illustration</a:t>
            </a:r>
            <a:r>
              <a:rPr lang="en-GB" sz="1600" dirty="0">
                <a:latin typeface="Century Gothic"/>
                <a:ea typeface="Times New Roman" panose="02020603050405020304" pitchFamily="18" charset="0"/>
                <a:cs typeface="Times New Roman"/>
              </a:rPr>
              <a:t> and to </a:t>
            </a:r>
            <a:r>
              <a:rPr lang="en-GB" sz="1600" dirty="0">
                <a:effectLst/>
                <a:latin typeface="Century Gothic"/>
                <a:ea typeface="Times New Roman" panose="02020603050405020304" pitchFamily="18" charset="0"/>
                <a:cs typeface="Times New Roman"/>
              </a:rPr>
              <a:t>write </a:t>
            </a:r>
            <a:r>
              <a:rPr lang="en-GB" sz="1600" dirty="0">
                <a:latin typeface="Century Gothic"/>
                <a:ea typeface="Times New Roman" panose="02020603050405020304" pitchFamily="18" charset="0"/>
                <a:cs typeface="Times New Roman"/>
              </a:rPr>
              <a:t>or draw how they will love one another in the coming week</a:t>
            </a:r>
            <a:r>
              <a:rPr lang="en-GB" sz="1600" dirty="0">
                <a:effectLst/>
                <a:latin typeface="Century Gothic"/>
                <a:ea typeface="Times New Roman" panose="02020603050405020304" pitchFamily="18" charset="0"/>
                <a:cs typeface="Times New Roman"/>
              </a:rPr>
              <a:t>.</a:t>
            </a:r>
            <a:endParaRPr lang="en-GB" sz="1600" dirty="0">
              <a:latin typeface="Century Gothic"/>
              <a:cs typeface="Times New Roman"/>
            </a:endParaRPr>
          </a:p>
          <a:p>
            <a:endParaRPr lang="en-GB" sz="1600"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Give the children </a:t>
            </a:r>
            <a:r>
              <a:rPr lang="en-GB" sz="1600" dirty="0">
                <a:latin typeface="Century Gothic"/>
                <a:ea typeface="Times New Roman" panose="02020603050405020304" pitchFamily="18" charset="0"/>
                <a:cs typeface="Times New Roman"/>
              </a:rPr>
              <a:t>a heart-shaped piece </a:t>
            </a:r>
            <a:r>
              <a:rPr lang="en-GB" sz="1600" dirty="0">
                <a:effectLst/>
                <a:latin typeface="Century Gothic"/>
                <a:ea typeface="Times New Roman" panose="02020603050405020304" pitchFamily="18" charset="0"/>
                <a:cs typeface="Times New Roman"/>
              </a:rPr>
              <a:t>of </a:t>
            </a:r>
            <a:r>
              <a:rPr lang="en-GB" sz="1600" dirty="0">
                <a:latin typeface="Century Gothic"/>
                <a:ea typeface="Times New Roman" panose="02020603050405020304" pitchFamily="18" charset="0"/>
                <a:cs typeface="Times New Roman"/>
              </a:rPr>
              <a:t>paper. Encourage </a:t>
            </a:r>
            <a:r>
              <a:rPr lang="en-GB" sz="1600" dirty="0">
                <a:effectLst/>
                <a:latin typeface="Century Gothic"/>
                <a:ea typeface="Times New Roman" panose="02020603050405020304" pitchFamily="18" charset="0"/>
                <a:cs typeface="Times New Roman"/>
              </a:rPr>
              <a:t>them to write </a:t>
            </a:r>
            <a:r>
              <a:rPr lang="en-GB" sz="1600" dirty="0">
                <a:latin typeface="Century Gothic"/>
                <a:ea typeface="Times New Roman" panose="02020603050405020304" pitchFamily="18" charset="0"/>
                <a:cs typeface="Times New Roman"/>
              </a:rPr>
              <a:t>a prayer </a:t>
            </a:r>
            <a:r>
              <a:rPr lang="en-GB" sz="1600" dirty="0">
                <a:effectLst/>
                <a:latin typeface="Century Gothic"/>
                <a:ea typeface="Times New Roman" panose="02020603050405020304" pitchFamily="18" charset="0"/>
                <a:cs typeface="Times New Roman"/>
              </a:rPr>
              <a:t>on it</a:t>
            </a:r>
            <a:r>
              <a:rPr lang="en-GB" sz="1600" dirty="0">
                <a:latin typeface="Century Gothic"/>
                <a:ea typeface="Times New Roman" panose="02020603050405020304" pitchFamily="18" charset="0"/>
                <a:cs typeface="Times New Roman"/>
              </a:rPr>
              <a:t> for all their brothers and sisters throughout the world, or to write or draw how they will love one another in the coming week.</a:t>
            </a:r>
            <a:endParaRPr lang="en-GB" sz="1600" dirty="0">
              <a:latin typeface="Century Gothic"/>
              <a:cs typeface="Arial"/>
            </a:endParaRPr>
          </a:p>
          <a:p>
            <a:endParaRPr lang="en-GB" sz="1600"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Remind the children to </a:t>
            </a:r>
            <a:r>
              <a:rPr lang="en-GB" sz="1600" dirty="0">
                <a:latin typeface="Century Gothic"/>
                <a:ea typeface="Times New Roman" panose="02020603050405020304" pitchFamily="18" charset="0"/>
                <a:cs typeface="Times New Roman"/>
              </a:rPr>
              <a:t>tell the people that they live with </a:t>
            </a:r>
            <a:r>
              <a:rPr lang="en-GB" sz="1600" dirty="0">
                <a:effectLst/>
                <a:latin typeface="Century Gothic"/>
                <a:ea typeface="Times New Roman" panose="02020603050405020304" pitchFamily="18" charset="0"/>
                <a:cs typeface="Times New Roman"/>
              </a:rPr>
              <a:t>all that they have heard and thought about in the </a:t>
            </a:r>
            <a:r>
              <a:rPr lang="en-GB" sz="1600" dirty="0">
                <a:latin typeface="Century Gothic"/>
                <a:ea typeface="Times New Roman" panose="02020603050405020304" pitchFamily="18" charset="0"/>
                <a:cs typeface="Times New Roman"/>
              </a:rPr>
              <a:t>liturgy today</a:t>
            </a:r>
            <a:r>
              <a:rPr lang="en-GB" sz="1600" dirty="0">
                <a:effectLst/>
                <a:latin typeface="Century Gothic"/>
                <a:ea typeface="Times New Roman" panose="02020603050405020304" pitchFamily="18" charset="0"/>
                <a:cs typeface="Times New Roman"/>
              </a:rPr>
              <a:t>. </a:t>
            </a:r>
            <a:r>
              <a:rPr lang="en-GB" sz="1600" dirty="0">
                <a:latin typeface="Century Gothic"/>
                <a:ea typeface="Times New Roman" panose="02020603050405020304" pitchFamily="18" charset="0"/>
                <a:cs typeface="Times New Roman"/>
              </a:rPr>
              <a:t>If they have written a prayer encourage them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say it together during the week. </a:t>
            </a:r>
            <a:endParaRPr lang="en-GB" dirty="0">
              <a:latin typeface="Times New Roman"/>
              <a:ea typeface="Times New Roman" panose="02020603050405020304" pitchFamily="18" charset="0"/>
              <a:cs typeface="Times New Roman"/>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Invite the children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do at least one thing in the next week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show their love for others</a:t>
            </a:r>
            <a:r>
              <a:rPr lang="en-GB" sz="1600" dirty="0">
                <a:effectLst/>
                <a:latin typeface="Century Gothic"/>
                <a:ea typeface="Times New Roman" panose="02020603050405020304" pitchFamily="18" charset="0"/>
                <a:cs typeface="Times New Roman"/>
              </a:rPr>
              <a:t>.</a:t>
            </a:r>
            <a:endParaRPr lang="en-GB">
              <a:latin typeface="Times New Roman"/>
              <a:cs typeface="Times New Roman"/>
            </a:endParaRPr>
          </a:p>
          <a:p>
            <a:endParaRPr lang="en-GB" sz="1600" dirty="0">
              <a:latin typeface="Century Gothic"/>
              <a:cs typeface="Times New Roman"/>
            </a:endParaRPr>
          </a:p>
          <a:p>
            <a:endParaRPr lang="en-GB" sz="1600" dirty="0">
              <a:latin typeface="Century Gothic"/>
              <a:cs typeface="Times New Roman"/>
            </a:endParaRPr>
          </a:p>
          <a:p>
            <a:endParaRPr lang="en-GB" sz="1600" dirty="0">
              <a:latin typeface="Century Gothic"/>
              <a:ea typeface="Times New Roman" panose="02020603050405020304" pitchFamily="18" charset="0"/>
              <a:cs typeface="Segoe UI"/>
            </a:endParaRPr>
          </a:p>
          <a:p>
            <a:pPr fontAlgn="base"/>
            <a:endParaRPr lang="en-GB" sz="1600" dirty="0">
              <a:effectLst/>
              <a:latin typeface="Century Gothic"/>
              <a:ea typeface="Times New Roman" panose="02020603050405020304" pitchFamily="18" charset="0"/>
              <a:cs typeface="Times New Roman"/>
            </a:endParaRPr>
          </a:p>
          <a:p>
            <a:pPr marL="171450" indent="-171450" fontAlgn="base"/>
            <a:endParaRPr lang="en-US" sz="16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5" name="Picture 4" descr="A group of children holding hands&#10;&#10;AI-generated content may be incorrect.">
            <a:extLst>
              <a:ext uri="{FF2B5EF4-FFF2-40B4-BE49-F238E27FC236}">
                <a16:creationId xmlns:a16="http://schemas.microsoft.com/office/drawing/2014/main" id="{B0414773-ACC9-76C7-563A-1F0222CB2EF2}"/>
              </a:ext>
            </a:extLst>
          </p:cNvPr>
          <p:cNvPicPr>
            <a:picLocks noChangeAspect="1"/>
          </p:cNvPicPr>
          <p:nvPr/>
        </p:nvPicPr>
        <p:blipFill>
          <a:blip r:embed="rId3"/>
          <a:stretch>
            <a:fillRect/>
          </a:stretch>
        </p:blipFill>
        <p:spPr>
          <a:xfrm>
            <a:off x="7260039" y="1262527"/>
            <a:ext cx="4629813" cy="3193485"/>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holding hands&#10;&#10;AI-generated content may be incorrect.">
            <a:extLst>
              <a:ext uri="{FF2B5EF4-FFF2-40B4-BE49-F238E27FC236}">
                <a16:creationId xmlns:a16="http://schemas.microsoft.com/office/drawing/2014/main" id="{537EA5F7-DCC0-1AA4-3B0D-93162CFC9A3E}"/>
              </a:ext>
            </a:extLst>
          </p:cNvPr>
          <p:cNvPicPr>
            <a:picLocks noChangeAspect="1"/>
          </p:cNvPicPr>
          <p:nvPr/>
        </p:nvPicPr>
        <p:blipFill>
          <a:blip r:embed="rId3"/>
          <a:stretch>
            <a:fillRect/>
          </a:stretch>
        </p:blipFill>
        <p:spPr>
          <a:xfrm>
            <a:off x="1974217" y="1058974"/>
            <a:ext cx="8243825" cy="5799064"/>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94195"/>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Jubilee activities!</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It will soon be time to make your Jubilee Pledge!</a:t>
            </a:r>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our film 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483025" y="1591693"/>
            <a:ext cx="5460076" cy="5078313"/>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God of hope</a:t>
            </a:r>
            <a:r>
              <a:rPr lang="en-GB" sz="3200" dirty="0">
                <a:effectLst/>
                <a:latin typeface="Century Gothic"/>
                <a:ea typeface="Times New Roman" panose="02020603050405020304" pitchFamily="18" charset="0"/>
                <a:cs typeface="Times New Roman"/>
              </a:rPr>
              <a:t>, </a:t>
            </a:r>
            <a:endParaRPr lang="en-US" dirty="0">
              <a:latin typeface="Times New Roman"/>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You sent your Son Jesus to teach us how to love one another. Help us to follow his example </a:t>
            </a:r>
            <a:r>
              <a:rPr lang="en-GB" sz="3200" dirty="0">
                <a:effectLst/>
                <a:latin typeface="Century Gothic"/>
                <a:ea typeface="Times New Roman" panose="02020603050405020304" pitchFamily="18" charset="0"/>
                <a:cs typeface="Times New Roman"/>
              </a:rPr>
              <a:t>and to </a:t>
            </a:r>
            <a:r>
              <a:rPr lang="en-GB" sz="3200" dirty="0">
                <a:latin typeface="Century Gothic"/>
                <a:ea typeface="Times New Roman" panose="02020603050405020304" pitchFamily="18" charset="0"/>
                <a:cs typeface="Times New Roman"/>
              </a:rPr>
              <a:t>love all our brothers and sisters around the world. </a:t>
            </a:r>
            <a:endParaRPr lang="en-US">
              <a:latin typeface="Times New Roman"/>
              <a:ea typeface="Times New Roman" panose="02020603050405020304" pitchFamily="18" charset="0"/>
              <a:cs typeface="Times New Roman"/>
            </a:endParaRPr>
          </a:p>
          <a:p>
            <a:r>
              <a:rPr lang="en-GB" sz="3200" dirty="0">
                <a:effectLst/>
                <a:latin typeface="Century Gothic"/>
                <a:ea typeface="Times New Roman" panose="02020603050405020304" pitchFamily="18" charset="0"/>
                <a:cs typeface="Times New Roman"/>
              </a:rPr>
              <a:t>Amen</a:t>
            </a:r>
            <a:r>
              <a:rPr lang="en-GB" sz="3200" dirty="0">
                <a:effectLst/>
                <a:latin typeface="Times New Roman"/>
                <a:ea typeface="Times New Roman" panose="02020603050405020304" pitchFamily="18" charset="0"/>
                <a:cs typeface="Times New Roman"/>
              </a:rPr>
              <a:t>.</a:t>
            </a:r>
            <a:endParaRPr lang="en-US" dirty="0">
              <a:latin typeface="Times New Roman"/>
              <a:cs typeface="Times New Roman"/>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807790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John 13: 31-35</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45844" y="1351139"/>
            <a:ext cx="11420680" cy="4478149"/>
          </a:xfrm>
          <a:prstGeom prst="rect">
            <a:avLst/>
          </a:prstGeom>
          <a:noFill/>
        </p:spPr>
        <p:txBody>
          <a:bodyPr wrap="square" lIns="91440" tIns="45720" rIns="91440" bIns="45720" anchor="t">
            <a:spAutoFit/>
          </a:bodyPr>
          <a:lstStyle/>
          <a:p>
            <a:r>
              <a:rPr lang="en-GB" sz="2200" dirty="0">
                <a:solidFill>
                  <a:srgbClr val="000000"/>
                </a:solidFill>
                <a:latin typeface="Century Gothic"/>
                <a:ea typeface="Times New Roman" panose="02020603050405020304" pitchFamily="18" charset="0"/>
                <a:cs typeface="Times New Roman"/>
              </a:rPr>
              <a:t>After Judas had left, Jesus said, “Now the Son of Man’s glory is revealed; now God’s glory is revealed through him. And if God’s glory is revealed through him, then God will reveal the glory of the Son of Man in himself</a:t>
            </a:r>
            <a:r>
              <a:rPr lang="en-GB" sz="2200" dirty="0">
                <a:solidFill>
                  <a:srgbClr val="000000"/>
                </a:solidFill>
                <a:effectLst/>
                <a:latin typeface="Century Gothic"/>
                <a:ea typeface="Times New Roman" panose="02020603050405020304" pitchFamily="18" charset="0"/>
                <a:cs typeface="Times New Roman"/>
              </a:rPr>
              <a:t>, and </a:t>
            </a:r>
            <a:r>
              <a:rPr lang="en-GB" sz="2200" dirty="0">
                <a:solidFill>
                  <a:srgbClr val="000000"/>
                </a:solidFill>
                <a:latin typeface="Century Gothic"/>
                <a:ea typeface="Times New Roman" panose="02020603050405020304" pitchFamily="18" charset="0"/>
                <a:cs typeface="Times New Roman"/>
              </a:rPr>
              <a:t>he will do so at once. </a:t>
            </a:r>
            <a:endParaRPr lang="en-US" sz="2200">
              <a:solidFill>
                <a:srgbClr val="000000"/>
              </a:solidFill>
              <a:latin typeface="Century Gothic"/>
              <a:ea typeface="Times New Roman" panose="02020603050405020304" pitchFamily="18" charset="0"/>
              <a:cs typeface="Times New Roman"/>
            </a:endParaRPr>
          </a:p>
          <a:p>
            <a:endParaRPr lang="en-GB" sz="2200" dirty="0">
              <a:solidFill>
                <a:srgbClr val="000000"/>
              </a:solidFill>
              <a:latin typeface="Century Gothic"/>
              <a:ea typeface="Times New Roman" panose="02020603050405020304" pitchFamily="18" charset="0"/>
              <a:cs typeface="Times New Roman"/>
            </a:endParaRPr>
          </a:p>
          <a:p>
            <a:r>
              <a:rPr lang="en-GB" sz="2200" dirty="0">
                <a:solidFill>
                  <a:srgbClr val="000000"/>
                </a:solidFill>
                <a:latin typeface="Century Gothic"/>
                <a:ea typeface="Times New Roman" panose="02020603050405020304" pitchFamily="18" charset="0"/>
                <a:cs typeface="Times New Roman"/>
              </a:rPr>
              <a:t>"My children, I shall not be with you very much longer. You will look for me; but I tell you now what I told the Jewish authorities, ‘You cannot go where I am going.’ </a:t>
            </a:r>
            <a:endParaRPr lang="en-US" sz="2200">
              <a:solidFill>
                <a:srgbClr val="000000"/>
              </a:solidFill>
              <a:latin typeface="Century Gothic"/>
              <a:ea typeface="Times New Roman" panose="02020603050405020304" pitchFamily="18" charset="0"/>
              <a:cs typeface="Times New Roman"/>
            </a:endParaRPr>
          </a:p>
          <a:p>
            <a:endParaRPr lang="en-GB" sz="2200" dirty="0">
              <a:solidFill>
                <a:srgbClr val="000000"/>
              </a:solidFill>
              <a:latin typeface="Century Gothic"/>
              <a:ea typeface="Times New Roman" panose="02020603050405020304" pitchFamily="18" charset="0"/>
              <a:cs typeface="Times New Roman"/>
            </a:endParaRPr>
          </a:p>
          <a:p>
            <a:r>
              <a:rPr lang="en-GB" sz="2200" dirty="0">
                <a:solidFill>
                  <a:srgbClr val="000000"/>
                </a:solidFill>
                <a:latin typeface="Century Gothic"/>
                <a:ea typeface="Times New Roman" panose="02020603050405020304" pitchFamily="18" charset="0"/>
                <a:cs typeface="Times New Roman"/>
              </a:rPr>
              <a:t>"And now I give you a new commandment: love one another. As I have loved you</a:t>
            </a:r>
            <a:r>
              <a:rPr lang="en-GB" sz="2200" dirty="0">
                <a:solidFill>
                  <a:srgbClr val="000000"/>
                </a:solidFill>
                <a:effectLst/>
                <a:latin typeface="Century Gothic"/>
                <a:ea typeface="Times New Roman" panose="02020603050405020304" pitchFamily="18" charset="0"/>
                <a:cs typeface="Times New Roman"/>
              </a:rPr>
              <a:t>, </a:t>
            </a:r>
            <a:r>
              <a:rPr lang="en-GB" sz="2200" dirty="0">
                <a:solidFill>
                  <a:srgbClr val="000000"/>
                </a:solidFill>
                <a:latin typeface="Century Gothic"/>
                <a:ea typeface="Times New Roman" panose="02020603050405020304" pitchFamily="18" charset="0"/>
                <a:cs typeface="Times New Roman"/>
              </a:rPr>
              <a:t>so you must love one another. </a:t>
            </a:r>
            <a:r>
              <a:rPr lang="en-GB" sz="2200" dirty="0">
                <a:latin typeface="Century Gothic"/>
                <a:ea typeface="Times New Roman" panose="02020603050405020304" pitchFamily="18" charset="0"/>
                <a:cs typeface="Times New Roman"/>
              </a:rPr>
              <a:t>If you have love for one another, then everyone will know that you are my disciples.”</a:t>
            </a:r>
            <a:endParaRPr lang="en-US" sz="2200">
              <a:latin typeface="Century Gothic"/>
            </a:endParaRPr>
          </a:p>
          <a:p>
            <a:endParaRPr lang="en-GB" sz="2400" dirty="0">
              <a:effectLst/>
              <a:latin typeface="Century Gothic"/>
              <a:ea typeface="Times New Roman" panose="02020603050405020304" pitchFamily="18" charset="0"/>
            </a:endParaRPr>
          </a:p>
          <a:p>
            <a:endParaRPr lang="en-GB" sz="19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74412"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384882" y="1752367"/>
            <a:ext cx="5957537" cy="4893647"/>
          </a:xfrm>
          <a:prstGeom prst="rect">
            <a:avLst/>
          </a:prstGeom>
          <a:noFill/>
        </p:spPr>
        <p:txBody>
          <a:bodyPr wrap="square" lIns="91440" tIns="45720" rIns="91440" bIns="45720" rtlCol="0" anchor="t">
            <a:spAutoFit/>
          </a:bodyPr>
          <a:lstStyle/>
          <a:p>
            <a:r>
              <a:rPr lang="en-GB" sz="2400" dirty="0">
                <a:latin typeface="Century Gothic"/>
                <a:cs typeface="Times New Roman"/>
              </a:rPr>
              <a:t>Jesus tells his disciples that he will not be with them much longer and he tells them how he’d like them to behave. </a:t>
            </a:r>
            <a:endParaRPr lang="en-GB">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Can you remember what he told them to do?</a:t>
            </a:r>
            <a:endParaRPr lang="en-GB" dirty="0">
              <a:latin typeface="Century Gothic"/>
            </a:endParaRPr>
          </a:p>
          <a:p>
            <a:endParaRPr lang="en-GB" sz="2400" dirty="0">
              <a:latin typeface="Century Gothic"/>
              <a:cs typeface="Times New Roman"/>
            </a:endParaRPr>
          </a:p>
          <a:p>
            <a:r>
              <a:rPr lang="en-GB" sz="2400" dirty="0">
                <a:latin typeface="Century Gothic"/>
                <a:cs typeface="Times New Roman"/>
              </a:rPr>
              <a:t>Jesus told the disciples to love one another, just as he had loved them.</a:t>
            </a:r>
            <a:endParaRPr lang="en-GB" dirty="0">
              <a:latin typeface="Century Gothic"/>
            </a:endParaRPr>
          </a:p>
          <a:p>
            <a:endParaRPr lang="en-GB" sz="2400" dirty="0">
              <a:latin typeface="Century Gothic"/>
              <a:cs typeface="Times New Roman"/>
            </a:endParaRPr>
          </a:p>
          <a:p>
            <a:r>
              <a:rPr lang="en-GB" sz="2400" dirty="0">
                <a:latin typeface="Century Gothic"/>
                <a:cs typeface="Times New Roman"/>
              </a:rPr>
              <a:t>What do you think this means? How did Jesus show his love for people?</a:t>
            </a:r>
            <a:endParaRPr lang="en-US" dirty="0">
              <a:latin typeface="Century Gothic"/>
            </a:endParaRPr>
          </a:p>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83358"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pic>
        <p:nvPicPr>
          <p:cNvPr id="10" name="Picture 9" descr="A person&amp;#39;s hands making a heart shape&#10;&#10;AI-generated content may be incorrect.">
            <a:extLst>
              <a:ext uri="{FF2B5EF4-FFF2-40B4-BE49-F238E27FC236}">
                <a16:creationId xmlns:a16="http://schemas.microsoft.com/office/drawing/2014/main" id="{ABCBEF69-4D42-AC3E-5E63-54280E631D43}"/>
              </a:ext>
            </a:extLst>
          </p:cNvPr>
          <p:cNvPicPr>
            <a:picLocks noChangeAspect="1"/>
          </p:cNvPicPr>
          <p:nvPr/>
        </p:nvPicPr>
        <p:blipFill>
          <a:blip r:embed="rId5"/>
          <a:srcRect l="19399" t="30992" r="18169" b="-207"/>
          <a:stretch>
            <a:fillRect/>
          </a:stretch>
        </p:blipFill>
        <p:spPr>
          <a:xfrm>
            <a:off x="6468981" y="1901113"/>
            <a:ext cx="5361049" cy="3927684"/>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468221" y="1295878"/>
            <a:ext cx="562160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rPr>
              <a:t>Jesus spent time with people, especially those who were sick, lonely, frightened or poor. </a:t>
            </a:r>
            <a:endParaRPr lang="en-US"/>
          </a:p>
          <a:p>
            <a:endParaRPr lang="en-GB" sz="2400" dirty="0">
              <a:latin typeface="Century Gothic"/>
            </a:endParaRPr>
          </a:p>
          <a:p>
            <a:r>
              <a:rPr lang="en-GB" sz="2400" dirty="0">
                <a:latin typeface="Century Gothic"/>
              </a:rPr>
              <a:t>He listened to them and ate with them. He healed them and he helped them to change their </a:t>
            </a:r>
            <a:endParaRPr lang="en-GB">
              <a:latin typeface="Arial" panose="020B0604020202020204"/>
              <a:cs typeface="Arial" panose="020B0604020202020204"/>
            </a:endParaRPr>
          </a:p>
          <a:p>
            <a:r>
              <a:rPr lang="en-GB" sz="2400" dirty="0">
                <a:latin typeface="Century Gothic"/>
              </a:rPr>
              <a:t>lives for the better.</a:t>
            </a:r>
            <a:endParaRPr lang="en-GB">
              <a:cs typeface="Arial"/>
            </a:endParaRPr>
          </a:p>
          <a:p>
            <a:endParaRPr lang="en-GB" sz="2400" dirty="0">
              <a:latin typeface="Century Gothic"/>
            </a:endParaRPr>
          </a:p>
          <a:p>
            <a:r>
              <a:rPr lang="en-GB" sz="2400" dirty="0">
                <a:latin typeface="Century Gothic"/>
                <a:cs typeface="Times New Roman"/>
              </a:rPr>
              <a:t>Do you think this message to love other people was just for the disciples? What do you think </a:t>
            </a:r>
            <a:endParaRPr lang="en-GB" dirty="0">
              <a:latin typeface="Century Gothic"/>
              <a:cs typeface="Times New Roman"/>
            </a:endParaRPr>
          </a:p>
          <a:p>
            <a:r>
              <a:rPr lang="en-GB" sz="2400" dirty="0">
                <a:latin typeface="Century Gothic"/>
                <a:cs typeface="Times New Roman"/>
              </a:rPr>
              <a:t>Jesus wants us to do?</a:t>
            </a:r>
            <a:endParaRPr lang="en-GB">
              <a:latin typeface="Century Gothic"/>
            </a:endParaRPr>
          </a:p>
        </p:txBody>
      </p:sp>
      <p:pic>
        <p:nvPicPr>
          <p:cNvPr id="2" name="Picture 1" descr="A person in a vest with a message on the back&#10;&#10;AI-generated content may be incorrect.">
            <a:extLst>
              <a:ext uri="{FF2B5EF4-FFF2-40B4-BE49-F238E27FC236}">
                <a16:creationId xmlns:a16="http://schemas.microsoft.com/office/drawing/2014/main" id="{2BFAABD2-15EE-5944-5B7B-E887940CEAA9}"/>
              </a:ext>
            </a:extLst>
          </p:cNvPr>
          <p:cNvPicPr>
            <a:picLocks noChangeAspect="1"/>
          </p:cNvPicPr>
          <p:nvPr/>
        </p:nvPicPr>
        <p:blipFill>
          <a:blip r:embed="rId3"/>
          <a:stretch>
            <a:fillRect/>
          </a:stretch>
        </p:blipFill>
        <p:spPr>
          <a:xfrm>
            <a:off x="5664220" y="1633126"/>
            <a:ext cx="6296034" cy="4243506"/>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81740864-B738-1988-B20B-FCDDB31F2DBF}"/>
              </a:ext>
            </a:extLst>
          </p:cNvPr>
          <p:cNvSpPr txBox="1"/>
          <p:nvPr/>
        </p:nvSpPr>
        <p:spPr>
          <a:xfrm>
            <a:off x="706529" y="3027499"/>
            <a:ext cx="575136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With CAFOD's help, the community has learned how to </a:t>
            </a:r>
            <a:r>
              <a:rPr lang="en-GB" sz="2400" dirty="0">
                <a:solidFill>
                  <a:srgbClr val="39393C"/>
                </a:solidFill>
                <a:latin typeface="Century Gothic"/>
                <a:cs typeface="Times New Roman"/>
              </a:rPr>
              <a:t>grow bananas, lemons, coconuts and Brazil nuts on the land.</a:t>
            </a:r>
            <a:endParaRPr lang="en-US" sz="2400" dirty="0">
              <a:solidFill>
                <a:srgbClr val="000000"/>
              </a:solidFill>
              <a:latin typeface="Century Gothic"/>
              <a:cs typeface="Times New Roman"/>
            </a:endParaRPr>
          </a:p>
          <a:p>
            <a:endParaRPr lang="en-GB" sz="2400" dirty="0">
              <a:solidFill>
                <a:srgbClr val="39393C"/>
              </a:solidFill>
              <a:latin typeface="Century Gothic"/>
              <a:cs typeface="Times New Roman"/>
            </a:endParaRPr>
          </a:p>
          <a:p>
            <a:r>
              <a:rPr lang="en-GB" sz="2400" dirty="0">
                <a:solidFill>
                  <a:srgbClr val="39393C"/>
                </a:solidFill>
                <a:latin typeface="Century Gothic"/>
                <a:cs typeface="Times New Roman"/>
              </a:rPr>
              <a:t>Luana likes helping her grandmother to look after the crops which help to feed the village. </a:t>
            </a:r>
          </a:p>
        </p:txBody>
      </p:sp>
      <p:pic>
        <p:nvPicPr>
          <p:cNvPr id="3" name="Picture 2" descr="A person holding a handlebar in a jungle&#10;&#10;Description automatically generated">
            <a:extLst>
              <a:ext uri="{FF2B5EF4-FFF2-40B4-BE49-F238E27FC236}">
                <a16:creationId xmlns:a16="http://schemas.microsoft.com/office/drawing/2014/main" id="{C02C1D6E-1734-474F-6D05-D52999E651B6}"/>
              </a:ext>
            </a:extLst>
          </p:cNvPr>
          <p:cNvPicPr>
            <a:picLocks noChangeAspect="1"/>
          </p:cNvPicPr>
          <p:nvPr/>
        </p:nvPicPr>
        <p:blipFill>
          <a:blip r:embed="rId3"/>
          <a:stretch>
            <a:fillRect/>
          </a:stretch>
        </p:blipFill>
        <p:spPr>
          <a:xfrm>
            <a:off x="8631848" y="-129368"/>
            <a:ext cx="2811905" cy="4081230"/>
          </a:xfrm>
          <a:prstGeom prst="rect">
            <a:avLst/>
          </a:prstGeom>
        </p:spPr>
      </p:pic>
      <p:pic>
        <p:nvPicPr>
          <p:cNvPr id="5" name="Picture 4" descr="A group of people in a banana plantation&#10;&#10;Description automatically generated">
            <a:extLst>
              <a:ext uri="{FF2B5EF4-FFF2-40B4-BE49-F238E27FC236}">
                <a16:creationId xmlns:a16="http://schemas.microsoft.com/office/drawing/2014/main" id="{8D5F6BB5-E706-276D-24A0-0B35E560F040}"/>
              </a:ext>
            </a:extLst>
          </p:cNvPr>
          <p:cNvPicPr>
            <a:picLocks noChangeAspect="1"/>
          </p:cNvPicPr>
          <p:nvPr/>
        </p:nvPicPr>
        <p:blipFill>
          <a:blip r:embed="rId4"/>
          <a:stretch>
            <a:fillRect/>
          </a:stretch>
        </p:blipFill>
        <p:spPr>
          <a:xfrm>
            <a:off x="6668438" y="3718654"/>
            <a:ext cx="4201619" cy="2643579"/>
          </a:xfrm>
          <a:prstGeom prst="rect">
            <a:avLst/>
          </a:prstGeom>
        </p:spPr>
      </p:pic>
      <p:sp>
        <p:nvSpPr>
          <p:cNvPr id="7" name="TextBox 6">
            <a:extLst>
              <a:ext uri="{FF2B5EF4-FFF2-40B4-BE49-F238E27FC236}">
                <a16:creationId xmlns:a16="http://schemas.microsoft.com/office/drawing/2014/main" id="{B164F200-3848-E2A1-85C8-E7D45D853C8D}"/>
              </a:ext>
            </a:extLst>
          </p:cNvPr>
          <p:cNvSpPr txBox="1"/>
          <p:nvPr/>
        </p:nvSpPr>
        <p:spPr>
          <a:xfrm>
            <a:off x="712397" y="1496113"/>
            <a:ext cx="79112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Luana lives with her grandmother in a village in Brazil. </a:t>
            </a:r>
            <a:r>
              <a:rPr lang="en-GB" sz="2400" dirty="0">
                <a:solidFill>
                  <a:srgbClr val="39393C"/>
                </a:solidFill>
                <a:latin typeface="Century Gothic"/>
              </a:rPr>
              <a:t>"It’s quiet and peaceful and I am near to nature here," says Luana. </a:t>
            </a:r>
            <a:endParaRPr lang="en-US" dirty="0"/>
          </a:p>
        </p:txBody>
      </p:sp>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C2D937-6325-223A-F605-F4E725988BAD}"/>
              </a:ext>
            </a:extLst>
          </p:cNvPr>
          <p:cNvSpPr>
            <a:spLocks noGrp="1"/>
          </p:cNvSpPr>
          <p:nvPr>
            <p:ph idx="1"/>
          </p:nvPr>
        </p:nvSpPr>
        <p:spPr>
          <a:xfrm>
            <a:off x="6665726" y="1385987"/>
            <a:ext cx="5524392" cy="5262979"/>
          </a:xfrm>
        </p:spPr>
        <p:txBody>
          <a:bodyPr vert="horz" wrap="square" lIns="91440" tIns="45720" rIns="91440" bIns="45720" rtlCol="0" anchor="t">
            <a:spAutoFit/>
          </a:bodyPr>
          <a:lstStyle/>
          <a:p>
            <a:pPr marL="0" indent="0">
              <a:spcBef>
                <a:spcPts val="0"/>
              </a:spcBef>
              <a:spcAft>
                <a:spcPts val="0"/>
              </a:spcAft>
              <a:buNone/>
            </a:pPr>
            <a:r>
              <a:rPr lang="en-US" sz="2400" dirty="0">
                <a:solidFill>
                  <a:srgbClr val="000000"/>
                </a:solidFill>
                <a:latin typeface="Century Gothic"/>
                <a:ea typeface="+mn-lt"/>
                <a:cs typeface="Times New Roman"/>
              </a:rPr>
              <a:t>The children at St Chad’s primary school in Croydon made </a:t>
            </a:r>
            <a:r>
              <a:rPr lang="en-US" sz="2400" dirty="0" err="1">
                <a:solidFill>
                  <a:srgbClr val="000000"/>
                </a:solidFill>
                <a:latin typeface="Century Gothic"/>
                <a:ea typeface="+mn-lt"/>
                <a:cs typeface="Times New Roman"/>
              </a:rPr>
              <a:t>colourful</a:t>
            </a:r>
            <a:r>
              <a:rPr lang="en-US" sz="2400" dirty="0">
                <a:solidFill>
                  <a:srgbClr val="000000"/>
                </a:solidFill>
                <a:latin typeface="Century Gothic"/>
                <a:ea typeface="+mn-lt"/>
                <a:cs typeface="Times New Roman"/>
              </a:rPr>
              <a:t> friendship bracelets to sell to raise money and awareness for CAFOD.</a:t>
            </a:r>
            <a:endParaRPr lang="en-US" sz="2400" dirty="0">
              <a:latin typeface="Century Gothic"/>
              <a:ea typeface="+mn-lt"/>
              <a:cs typeface="Arial" panose="020B0604020202020204"/>
            </a:endParaRPr>
          </a:p>
          <a:p>
            <a:pPr marL="0" indent="0">
              <a:spcBef>
                <a:spcPts val="0"/>
              </a:spcBef>
              <a:spcAft>
                <a:spcPts val="0"/>
              </a:spcAft>
              <a:buNone/>
            </a:pPr>
            <a:endParaRPr lang="en-US" sz="2400" dirty="0">
              <a:solidFill>
                <a:srgbClr val="000000"/>
              </a:solidFill>
              <a:latin typeface="Century Gothic"/>
              <a:ea typeface="+mn-lt"/>
              <a:cs typeface="Times New Roman"/>
            </a:endParaRPr>
          </a:p>
          <a:p>
            <a:pPr marL="0" indent="0">
              <a:spcBef>
                <a:spcPts val="0"/>
              </a:spcBef>
              <a:spcAft>
                <a:spcPts val="0"/>
              </a:spcAft>
              <a:buNone/>
            </a:pPr>
            <a:r>
              <a:rPr lang="en-US" sz="2400" dirty="0">
                <a:solidFill>
                  <a:srgbClr val="000000"/>
                </a:solidFill>
                <a:latin typeface="Century Gothic"/>
                <a:ea typeface="+mn-lt"/>
                <a:cs typeface="Times New Roman"/>
              </a:rPr>
              <a:t>Their aim was to support people living in poverty as they try to build a better world. </a:t>
            </a:r>
            <a:endParaRPr lang="en-US" sz="2400">
              <a:latin typeface="Century Gothic"/>
              <a:ea typeface="+mn-lt"/>
              <a:cs typeface="Arial" panose="020B0604020202020204"/>
            </a:endParaRPr>
          </a:p>
          <a:p>
            <a:pPr marL="0" indent="0">
              <a:spcBef>
                <a:spcPts val="0"/>
              </a:spcBef>
              <a:spcAft>
                <a:spcPts val="0"/>
              </a:spcAft>
              <a:buNone/>
            </a:pPr>
            <a:endParaRPr lang="en-US" sz="2400" dirty="0">
              <a:solidFill>
                <a:srgbClr val="000000"/>
              </a:solidFill>
              <a:latin typeface="Century Gothic"/>
              <a:ea typeface="+mn-lt"/>
              <a:cs typeface="Times New Roman"/>
            </a:endParaRPr>
          </a:p>
          <a:p>
            <a:pPr marL="0" indent="0">
              <a:spcBef>
                <a:spcPts val="0"/>
              </a:spcBef>
              <a:spcAft>
                <a:spcPts val="0"/>
              </a:spcAft>
              <a:buNone/>
            </a:pPr>
            <a:r>
              <a:rPr lang="en-US" sz="2400" dirty="0">
                <a:solidFill>
                  <a:srgbClr val="000000"/>
                </a:solidFill>
                <a:latin typeface="Century Gothic"/>
                <a:ea typeface="+mn-lt"/>
                <a:cs typeface="Times New Roman"/>
              </a:rPr>
              <a:t>As Faith explained: “We wanted to help our global </a:t>
            </a:r>
            <a:r>
              <a:rPr lang="en-US" sz="2400" dirty="0" err="1">
                <a:solidFill>
                  <a:srgbClr val="000000"/>
                </a:solidFill>
                <a:latin typeface="Century Gothic"/>
                <a:ea typeface="+mn-lt"/>
                <a:cs typeface="Times New Roman"/>
              </a:rPr>
              <a:t>neighbours</a:t>
            </a:r>
            <a:r>
              <a:rPr lang="en-US" sz="2400" dirty="0">
                <a:solidFill>
                  <a:srgbClr val="000000"/>
                </a:solidFill>
                <a:latin typeface="Century Gothic"/>
                <a:ea typeface="+mn-lt"/>
                <a:cs typeface="Times New Roman"/>
              </a:rPr>
              <a:t>. We are all part of God’s family, and all families take care of each other.”</a:t>
            </a:r>
            <a:endParaRPr lang="en-US" sz="2400">
              <a:latin typeface="Century Gothic"/>
              <a:cs typeface="Arial" panose="020B0604020202020204"/>
            </a:endParaRPr>
          </a:p>
          <a:p>
            <a:pPr marL="0" indent="0">
              <a:spcBef>
                <a:spcPts val="0"/>
              </a:spcBef>
              <a:spcAft>
                <a:spcPts val="0"/>
              </a:spcAft>
              <a:buNone/>
            </a:pPr>
            <a:endParaRPr lang="en-US" sz="2400" dirty="0">
              <a:solidFill>
                <a:srgbClr val="000000"/>
              </a:solidFill>
              <a:latin typeface="Century Gothic"/>
              <a:cs typeface="Arial" panose="020B0604020202020204"/>
            </a:endParaRPr>
          </a:p>
        </p:txBody>
      </p:sp>
      <p:pic>
        <p:nvPicPr>
          <p:cNvPr id="3" name="Picture 2" descr="A group of hands with colorful bracelets&#10;&#10;AI-generated content may be incorrect.">
            <a:extLst>
              <a:ext uri="{FF2B5EF4-FFF2-40B4-BE49-F238E27FC236}">
                <a16:creationId xmlns:a16="http://schemas.microsoft.com/office/drawing/2014/main" id="{510CF1EE-D24F-4ECB-A1AF-F450190FCC6C}"/>
              </a:ext>
            </a:extLst>
          </p:cNvPr>
          <p:cNvPicPr>
            <a:picLocks noChangeAspect="1"/>
          </p:cNvPicPr>
          <p:nvPr/>
        </p:nvPicPr>
        <p:blipFill>
          <a:blip r:embed="rId3"/>
          <a:stretch>
            <a:fillRect/>
          </a:stretch>
        </p:blipFill>
        <p:spPr>
          <a:xfrm>
            <a:off x="269941" y="1719435"/>
            <a:ext cx="6149003" cy="4132395"/>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17850" y="1402041"/>
            <a:ext cx="456069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How do you think Luana and the children at St Chad’s school are showing their love for others?</a:t>
            </a:r>
            <a:endParaRPr lang="en-US" dirty="0">
              <a:latin typeface="Century Gothic"/>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Their stories show us that we can all make a difference and find our own way to love one another.</a:t>
            </a:r>
            <a:endParaRPr lang="en-US" dirty="0">
              <a:solidFill>
                <a:srgbClr val="000000"/>
              </a:solidFill>
              <a:latin typeface="Century Gothic"/>
              <a:cs typeface="Times New Roman"/>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Jesus asks us all to love one another as he loves us. </a:t>
            </a:r>
            <a:endParaRPr lang="en-US" dirty="0"/>
          </a:p>
          <a:p>
            <a:endParaRPr lang="en-US" dirty="0">
              <a:solidFill>
                <a:srgbClr val="000000"/>
              </a:solidFill>
              <a:latin typeface="Arial" panose="020B0604020202020204"/>
              <a:ea typeface="+mn-lt"/>
              <a:cs typeface="Arial"/>
            </a:endParaRPr>
          </a:p>
        </p:txBody>
      </p:sp>
      <p:pic>
        <p:nvPicPr>
          <p:cNvPr id="2" name="Picture 1" descr="A heart with a peace sign and a peace symbol on it&#10;&#10;AI-generated content may be incorrect.">
            <a:extLst>
              <a:ext uri="{FF2B5EF4-FFF2-40B4-BE49-F238E27FC236}">
                <a16:creationId xmlns:a16="http://schemas.microsoft.com/office/drawing/2014/main" id="{821A135A-5132-1251-0FAE-225901844DC6}"/>
              </a:ext>
            </a:extLst>
          </p:cNvPr>
          <p:cNvPicPr>
            <a:picLocks noChangeAspect="1"/>
          </p:cNvPicPr>
          <p:nvPr/>
        </p:nvPicPr>
        <p:blipFill>
          <a:blip r:embed="rId3"/>
          <a:stretch>
            <a:fillRect/>
          </a:stretch>
        </p:blipFill>
        <p:spPr>
          <a:xfrm>
            <a:off x="5068202" y="1395902"/>
            <a:ext cx="6799913" cy="4387207"/>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SZUU6KYVHK2A-2146017777-18725</_dlc_DocId>
    <_dlc_DocIdUrl xmlns="04672002-f21f-4240-adfb-f0b653fb6fb5">
      <Url>https://cafod365.sharepoint.com/sites/int/Education/_layouts/15/DocIdRedir.aspx?ID=SZUU6KYVHK2A-2146017777-18725</Url>
      <Description>SZUU6KYVHK2A-2146017777-18725</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Props1.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2.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3.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D0FDB06-B221-499B-BA77-123DF03D2BB2}">
  <ds:schemaRefs>
    <ds:schemaRef ds:uri="453a0c7f-c966-4a5c-a0f8-de0f8150ea1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04672002-f21f-4240-adfb-f0b653fb6fb5"/>
    <ds:schemaRef ds:uri="236a9a4b-a03c-46ba-8ec6-624c184acbc6"/>
    <ds:schemaRef ds:uri="http://purl.org/dc/elements/1.1/"/>
    <ds:schemaRef ds:uri="bdf04112-6931-4610-9724-cd62e91446a3"/>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9425</TotalTime>
  <Words>1163</Words>
  <Application>Microsoft Office PowerPoint</Application>
  <PresentationFormat>Widescreen</PresentationFormat>
  <Paragraphs>138</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Calibri</vt:lpstr>
      <vt:lpstr>Century Gothic</vt:lpstr>
      <vt:lpstr>Segoe UI</vt:lpstr>
      <vt:lpstr>Times New Roman</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2192</cp:revision>
  <dcterms:created xsi:type="dcterms:W3CDTF">2021-02-16T09:08:51Z</dcterms:created>
  <dcterms:modified xsi:type="dcterms:W3CDTF">2025-05-15T13:13:41Z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800a5cfe-7cc2-4ff1-89aa-5e5ffee43ee2</vt:lpwstr>
  </property>
  <property fmtid="{D5CDD505-2E9C-101B-9397-08002B2CF9AE}" pid="4" name="MediaServiceImageTags">
    <vt:lpwstr/>
  </property>
</Properties>
</file>