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6"/>
  </p:notesMasterIdLst>
  <p:sldIdLst>
    <p:sldId id="257" r:id="rId6"/>
    <p:sldId id="299" r:id="rId7"/>
    <p:sldId id="259" r:id="rId8"/>
    <p:sldId id="306" r:id="rId9"/>
    <p:sldId id="258" r:id="rId10"/>
    <p:sldId id="308" r:id="rId11"/>
    <p:sldId id="312" r:id="rId12"/>
    <p:sldId id="304" r:id="rId13"/>
    <p:sldId id="305" r:id="rId14"/>
    <p:sldId id="3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F361A-7085-4C43-9410-7876169D2FB4}" v="679" dt="2021-11-15T14:25:42.881"/>
    <p1510:client id="{725695F6-FAD3-4FEB-892A-B85C4CF78979}" vWet="1" dt="2021-11-15T12:49:54.030"/>
    <p1510:client id="{7A510397-18EE-4FAC-B1D0-73087713AD47}" vWet="2" dt="2021-11-15T13:51:43.234"/>
    <p1510:client id="{847510E8-AC1D-6D26-1B0A-6AFCD233E86F}" v="1" dt="2021-11-15T11:29:25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2AE60-B502-4E7C-B6C5-18372E5ECCF8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A7CCD-0C05-491D-9FE2-BE1E069652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01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A7CCD-0C05-491D-9FE2-BE1E069652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8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64E1-5B64-412C-97EB-B2A0BAD0B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469E82-1A68-4528-A021-0D79C6C0C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B2860-FA7D-482D-AD91-A3B64D20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5265F-B31B-4A4A-B6C5-C06D3BE9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77C54-710E-4913-8944-1CE64A658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30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80FB3-4462-44C7-B3BB-D8F99F50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1813F-BA1D-45E3-9A8D-0BD94B131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75389-F101-4708-97BA-E7A17CB3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6C317-9A5A-49D9-9D70-E728BCBC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2AB79-1D9C-46BF-9C6D-9BC85F0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07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921613-F467-4E9E-AB07-972DD4DFC9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5F522-41AC-4799-8D3C-95295215B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DB3F-5010-438F-AC08-B7EE04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D85FA-0567-4479-8F5D-EEAF847D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33786-D1FF-4EE1-B332-B2F1C24D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5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B2D1E-AF3E-4B22-9E90-66632389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65A9A-1D36-4451-AF45-1E13ED22B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DE87D-A5B2-4EAB-B037-F691EF3A8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B1218-D3F8-4A44-A72C-EAD466F1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8C051-B016-4048-843E-474B6158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11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02AC4-9278-4B0E-AC96-E50B412A1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E199F-71FE-4C13-8916-2A38D0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19DC5-C24C-4427-9D12-AE7D7EB2A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EFA33-201A-45E8-9996-FBD3A6DF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9EE1E-50AD-4223-970B-F90A3BB6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9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FB9A4-9D54-4214-BAD1-DCB367B9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8690-B9AC-423E-8FA7-FDDAB60CE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8727F-12B1-45C8-B2F6-637605C0F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D52A3-4397-4E73-82D3-7BBBEB15F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98A7E-ED2F-4A65-97EB-5009D897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2DD9D-6DB1-4D96-8DF0-08FE9984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60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EEB3F-CF96-4B12-95D5-364560767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C030E-0740-4B85-92D5-7F791641B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AD0E8-B366-494F-BE7E-692162EB5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6843-80E2-458F-9EC7-C4817C79B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B8D4E8-A277-482D-9463-DDA0A223B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13C20-CF2E-4E74-B374-4CBEFC96B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08967-AAB4-45E2-8317-7C012E09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5703B-C99D-4C27-AF07-85595CE9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39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C126-B82E-4FDF-86C3-DA549DFDE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2029A4-D7D7-4117-B756-2F2E5DEB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83E74-FA58-4964-B702-242DC1F4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F991D-9F92-4FE5-959B-36B366EBF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0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3285ED-F711-4B97-8D77-D77A479E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2D9F5-709F-4866-B1E3-D3BF6247A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62677-8539-41D3-A1CF-12C64D1C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1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6BB9C-9CD3-412E-8A4D-A06C6C067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E2E34-AE38-4588-8ABD-F0000A16D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5E859-B269-4A63-8D52-52C154050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4E433F-39FE-42FC-B5A3-B4A6E0FB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86FC5-E038-449A-BFBF-CAC17B38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D5607-3D27-436D-8DCF-5A9291E9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2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8D9BB-4E6E-430A-848A-4508B9B9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48C79-5249-40E9-A194-E11E0066F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F4F99-3C6B-4FDD-B5AB-3648FBBF4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11C34-96BC-45DC-A02C-BD742EC9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AF25A-3FB6-49EA-9096-BCB8A142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F715F-B32A-4049-9FC6-4F62141D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63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0EFCA6-78F6-4FC8-A036-EA25C7D5A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B998D-471C-4984-BCE9-45A943517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217BB-904D-466C-9F41-EFEE1D1E7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6754E-501C-4F9F-8165-5008F736EB1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A626D-40E4-440B-9CB8-F861B3533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7A83-38BB-4C5D-B501-22436ECE1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E71D1-A44A-4D6D-AB15-4D9B21057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4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64D8-3F94-4752-BFD0-C0E4EC401A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63335-2F7B-41C4-A9EF-4AE10CDA64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C0AA22E3-C094-44A2-B7EA-EB1349E0B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7" cy="701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3929E2-2FDC-4FF2-8863-D005AAE5E86F}"/>
              </a:ext>
            </a:extLst>
          </p:cNvPr>
          <p:cNvSpPr txBox="1"/>
          <p:nvPr/>
        </p:nvSpPr>
        <p:spPr>
          <a:xfrm>
            <a:off x="2118947" y="2274838"/>
            <a:ext cx="8247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latin typeface="Century Gothic" panose="020B0502020202020204" pitchFamily="34" charset="0"/>
              </a:rPr>
              <a:t>What happened at COP26?</a:t>
            </a:r>
          </a:p>
        </p:txBody>
      </p:sp>
    </p:spTree>
    <p:extLst>
      <p:ext uri="{BB962C8B-B14F-4D97-AF65-F5344CB8AC3E}">
        <p14:creationId xmlns:p14="http://schemas.microsoft.com/office/powerpoint/2010/main" val="405247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F0F04-83B8-4AD8-8816-F205E8BC12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33BA3-7D9D-421B-829E-9354243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1E36B-00B8-4644-8211-4D44C50FF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49"/>
          <a:stretch/>
        </p:blipFill>
        <p:spPr>
          <a:xfrm>
            <a:off x="24696" y="0"/>
            <a:ext cx="12167304" cy="1498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986E8-028F-40C8-8770-F45B19112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r="311"/>
          <a:stretch/>
        </p:blipFill>
        <p:spPr>
          <a:xfrm>
            <a:off x="0" y="0"/>
            <a:ext cx="12192000" cy="3361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62535-3720-4A71-BD6D-0C174B1E731D}"/>
              </a:ext>
            </a:extLst>
          </p:cNvPr>
          <p:cNvSpPr txBox="1"/>
          <p:nvPr/>
        </p:nvSpPr>
        <p:spPr>
          <a:xfrm>
            <a:off x="360469" y="575848"/>
            <a:ext cx="445575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Let’s keep going! </a:t>
            </a:r>
          </a:p>
          <a:p>
            <a:endParaRPr lang="en-US" sz="36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s</a:t>
            </a:r>
            <a:r>
              <a:rPr lang="en-US" sz="36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peaking up for our earth,</a:t>
            </a:r>
            <a:r>
              <a:rPr lang="en-US" sz="3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sz="360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 keeping our global brothers and sisters in our prayers,</a:t>
            </a:r>
            <a:r>
              <a:rPr lang="en-GB" sz="3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sz="32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outdoor, tree, grass, person&#10;&#10;Description automatically generated">
            <a:extLst>
              <a:ext uri="{FF2B5EF4-FFF2-40B4-BE49-F238E27FC236}">
                <a16:creationId xmlns:a16="http://schemas.microsoft.com/office/drawing/2014/main" id="{A70A9E4A-9526-4DA0-A115-2B2437A16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00" y="1153687"/>
            <a:ext cx="6763436" cy="4513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4D6EE-3D41-4D5B-9A46-B295A8E7623D}"/>
              </a:ext>
            </a:extLst>
          </p:cNvPr>
          <p:cNvSpPr txBox="1"/>
          <p:nvPr/>
        </p:nvSpPr>
        <p:spPr>
          <a:xfrm>
            <a:off x="360469" y="5993590"/>
            <a:ext cx="10783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we can build a better world.</a:t>
            </a:r>
            <a:endParaRPr lang="en-GB" sz="360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3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F0F04-83B8-4AD8-8816-F205E8BC1205}"/>
              </a:ext>
            </a:extLst>
          </p:cNvPr>
          <p:cNvSpPr/>
          <p:nvPr/>
        </p:nvSpPr>
        <p:spPr>
          <a:xfrm>
            <a:off x="0" y="50212"/>
            <a:ext cx="12192000" cy="685800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18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33BA3-7D9D-421B-829E-9354243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Content Placeholder 17" descr="A person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124D8CFE-F966-4806-9F30-EFFE616EF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13" y="3597197"/>
            <a:ext cx="4532217" cy="302419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F1E36B-00B8-4644-8211-4D44C50FF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249"/>
          <a:stretch/>
        </p:blipFill>
        <p:spPr>
          <a:xfrm>
            <a:off x="24696" y="0"/>
            <a:ext cx="12167304" cy="1498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986E8-028F-40C8-8770-F45B19112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r="311"/>
          <a:stretch/>
        </p:blipFill>
        <p:spPr>
          <a:xfrm>
            <a:off x="0" y="0"/>
            <a:ext cx="12192000" cy="3361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20F079-CE80-4D03-910A-88A39FEDDE37}"/>
              </a:ext>
            </a:extLst>
          </p:cNvPr>
          <p:cNvSpPr txBox="1"/>
          <p:nvPr/>
        </p:nvSpPr>
        <p:spPr>
          <a:xfrm>
            <a:off x="676368" y="919305"/>
            <a:ext cx="89517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>
                <a:latin typeface="Century Gothic" panose="020B0502020202020204" pitchFamily="34" charset="0"/>
              </a:rPr>
              <a:t>THANK YOU </a:t>
            </a:r>
            <a:r>
              <a:rPr lang="en-GB" sz="3600">
                <a:latin typeface="Century Gothic" panose="020B0502020202020204" pitchFamily="34" charset="0"/>
              </a:rPr>
              <a:t>to everyone who </a:t>
            </a:r>
          </a:p>
          <a:p>
            <a:r>
              <a:rPr lang="en-GB" sz="3600">
                <a:latin typeface="Century Gothic" panose="020B0502020202020204" pitchFamily="34" charset="0"/>
              </a:rPr>
              <a:t>joined our </a:t>
            </a:r>
            <a:r>
              <a:rPr lang="en-GB" sz="3600" b="1">
                <a:latin typeface="Century Gothic" panose="020B0502020202020204" pitchFamily="34" charset="0"/>
              </a:rPr>
              <a:t>Eyes of the world </a:t>
            </a:r>
          </a:p>
          <a:p>
            <a:r>
              <a:rPr lang="en-GB" sz="3600">
                <a:latin typeface="Century Gothic" panose="020B0502020202020204" pitchFamily="34" charset="0"/>
              </a:rPr>
              <a:t>campaign for COP26.</a:t>
            </a:r>
          </a:p>
          <a:p>
            <a:endParaRPr lang="en-GB" sz="2400">
              <a:latin typeface="Century Gothic" panose="020B0502020202020204" pitchFamily="34" charset="0"/>
            </a:endParaRPr>
          </a:p>
          <a:p>
            <a:endParaRPr lang="en-GB" sz="2400">
              <a:latin typeface="Century Gothic" panose="020B0502020202020204" pitchFamily="34" charset="0"/>
            </a:endParaRPr>
          </a:p>
        </p:txBody>
      </p:sp>
      <p:sp>
        <p:nvSpPr>
          <p:cNvPr id="6" name="AutoShape 2" descr="Firework sparkler">
            <a:extLst>
              <a:ext uri="{FF2B5EF4-FFF2-40B4-BE49-F238E27FC236}">
                <a16:creationId xmlns:a16="http://schemas.microsoft.com/office/drawing/2014/main" id="{E2689A38-4F02-42FA-83B6-245908F5FE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 descr="5️⃣">
            <a:extLst>
              <a:ext uri="{FF2B5EF4-FFF2-40B4-BE49-F238E27FC236}">
                <a16:creationId xmlns:a16="http://schemas.microsoft.com/office/drawing/2014/main" id="{79B94815-3E9C-4D36-BDE4-B517EC92EA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3838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5" descr="0️⃣">
            <a:extLst>
              <a:ext uri="{FF2B5EF4-FFF2-40B4-BE49-F238E27FC236}">
                <a16:creationId xmlns:a16="http://schemas.microsoft.com/office/drawing/2014/main" id="{34999E3A-E389-4671-BB6E-B94035711A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34213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6" descr="0️⃣">
            <a:extLst>
              <a:ext uri="{FF2B5EF4-FFF2-40B4-BE49-F238E27FC236}">
                <a16:creationId xmlns:a16="http://schemas.microsoft.com/office/drawing/2014/main" id="{8C78BBB9-52A1-42EB-BFCA-005FE9E93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59663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7" descr="0️⃣">
            <a:extLst>
              <a:ext uri="{FF2B5EF4-FFF2-40B4-BE49-F238E27FC236}">
                <a16:creationId xmlns:a16="http://schemas.microsoft.com/office/drawing/2014/main" id="{C97679F0-E32F-4DDA-AB8A-9001B2BF82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20038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8" descr="0️⃣">
            <a:extLst>
              <a:ext uri="{FF2B5EF4-FFF2-40B4-BE49-F238E27FC236}">
                <a16:creationId xmlns:a16="http://schemas.microsoft.com/office/drawing/2014/main" id="{4F8CBAF2-F46D-4808-98B3-62D7D1F3CF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80413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9" descr="Green heart">
            <a:extLst>
              <a:ext uri="{FF2B5EF4-FFF2-40B4-BE49-F238E27FC236}">
                <a16:creationId xmlns:a16="http://schemas.microsoft.com/office/drawing/2014/main" id="{0DF51078-4633-4740-9D28-A56F2836C1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25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47E712-CFF8-466B-9A7A-9CC5BA3A0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413" y="694545"/>
            <a:ext cx="3496149" cy="26221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E18F5A-F005-4F64-B457-4718685C236F}"/>
              </a:ext>
            </a:extLst>
          </p:cNvPr>
          <p:cNvSpPr txBox="1"/>
          <p:nvPr/>
        </p:nvSpPr>
        <p:spPr>
          <a:xfrm>
            <a:off x="676369" y="3630553"/>
            <a:ext cx="578363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58,000 </a:t>
            </a:r>
            <a:r>
              <a:rPr lang="en-GB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of you called on our government to keep the world’s poorest people at the heart of the talks.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8085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F0F04-83B8-4AD8-8816-F205E8BC12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33BA3-7D9D-421B-829E-9354243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1E36B-00B8-4644-8211-4D44C50FF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49"/>
          <a:stretch/>
        </p:blipFill>
        <p:spPr>
          <a:xfrm>
            <a:off x="24696" y="0"/>
            <a:ext cx="12167304" cy="1498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986E8-028F-40C8-8770-F45B19112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r="311"/>
          <a:stretch/>
        </p:blipFill>
        <p:spPr>
          <a:xfrm>
            <a:off x="-24696" y="0"/>
            <a:ext cx="12192000" cy="3361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5A5C2-39CC-4137-83D5-28604893B3A9}"/>
              </a:ext>
            </a:extLst>
          </p:cNvPr>
          <p:cNvSpPr txBox="1"/>
          <p:nvPr/>
        </p:nvSpPr>
        <p:spPr>
          <a:xfrm>
            <a:off x="956185" y="2273320"/>
            <a:ext cx="10040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>
                <a:latin typeface="Century Gothic" panose="020B0502020202020204" pitchFamily="34" charset="0"/>
              </a:rPr>
              <a:t>Your voices </a:t>
            </a:r>
          </a:p>
          <a:p>
            <a:r>
              <a:rPr lang="en-GB" sz="6000">
                <a:latin typeface="Century Gothic" panose="020B0502020202020204" pitchFamily="34" charset="0"/>
              </a:rPr>
              <a:t>were heard.</a:t>
            </a:r>
          </a:p>
        </p:txBody>
      </p:sp>
      <p:pic>
        <p:nvPicPr>
          <p:cNvPr id="11" name="Content Placeholder 10" descr="A group of boys holding signs&#10;&#10;Description automatically generated with low confidence">
            <a:extLst>
              <a:ext uri="{FF2B5EF4-FFF2-40B4-BE49-F238E27FC236}">
                <a16:creationId xmlns:a16="http://schemas.microsoft.com/office/drawing/2014/main" id="{7E0F9856-4055-45AC-9669-A7950C8BD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25" y="0"/>
            <a:ext cx="5136776" cy="6849036"/>
          </a:xfrm>
        </p:spPr>
      </p:pic>
    </p:spTree>
    <p:extLst>
      <p:ext uri="{BB962C8B-B14F-4D97-AF65-F5344CB8AC3E}">
        <p14:creationId xmlns:p14="http://schemas.microsoft.com/office/powerpoint/2010/main" val="1916189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3BA3-7D9D-421B-829E-9354243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37-CB92-411E-9E8C-938B3B670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0F0F04-83B8-4AD8-8816-F205E8BC12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1E36B-00B8-4644-8211-4D44C50FF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249"/>
          <a:stretch/>
        </p:blipFill>
        <p:spPr>
          <a:xfrm>
            <a:off x="24696" y="0"/>
            <a:ext cx="12167304" cy="1498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986E8-028F-40C8-8770-F45B19112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r="311"/>
          <a:stretch/>
        </p:blipFill>
        <p:spPr>
          <a:xfrm>
            <a:off x="-24696" y="57375"/>
            <a:ext cx="12192000" cy="3361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9C5A6A-C7CA-433D-B6A1-62EE57EB6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932" y="3066521"/>
            <a:ext cx="10879068" cy="37914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87C2E1-7F6B-4A16-ADF2-6AC75877AF04}"/>
              </a:ext>
            </a:extLst>
          </p:cNvPr>
          <p:cNvSpPr/>
          <p:nvPr/>
        </p:nvSpPr>
        <p:spPr>
          <a:xfrm>
            <a:off x="775063" y="2891246"/>
            <a:ext cx="10014857" cy="203759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F001C-C99F-42A8-89B0-EC9B8BEDC593}"/>
              </a:ext>
            </a:extLst>
          </p:cNvPr>
          <p:cNvSpPr txBox="1"/>
          <p:nvPr/>
        </p:nvSpPr>
        <p:spPr>
          <a:xfrm>
            <a:off x="838200" y="842929"/>
            <a:ext cx="1004047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latin typeface="Century Gothic" panose="020B0502020202020204" pitchFamily="34" charset="0"/>
              </a:rPr>
              <a:t>You asked for countries to stop funding fossil fuels overseas…</a:t>
            </a:r>
          </a:p>
          <a:p>
            <a:endParaRPr lang="en-GB" sz="3600">
              <a:latin typeface="Century Gothic" panose="020B0502020202020204" pitchFamily="34" charset="0"/>
            </a:endParaRPr>
          </a:p>
          <a:p>
            <a:r>
              <a:rPr lang="en-GB" sz="4400">
                <a:latin typeface="Century Gothic" panose="020B0502020202020204" pitchFamily="34" charset="0"/>
              </a:rPr>
              <a:t>…The Glasgow Climate Pact is the first COP agreement to mention fossil fuels, with an agreement to phase-down coal.</a:t>
            </a:r>
          </a:p>
        </p:txBody>
      </p:sp>
    </p:spTree>
    <p:extLst>
      <p:ext uri="{BB962C8B-B14F-4D97-AF65-F5344CB8AC3E}">
        <p14:creationId xmlns:p14="http://schemas.microsoft.com/office/powerpoint/2010/main" val="27795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3BA3-7D9D-421B-829E-9354243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F6937-CB92-411E-9E8C-938B3B670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0F0F04-83B8-4AD8-8816-F205E8BC12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1E36B-00B8-4644-8211-4D44C50FF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49"/>
          <a:stretch/>
        </p:blipFill>
        <p:spPr>
          <a:xfrm>
            <a:off x="24696" y="0"/>
            <a:ext cx="12167304" cy="1498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986E8-028F-40C8-8770-F45B19112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r="311"/>
          <a:stretch/>
        </p:blipFill>
        <p:spPr>
          <a:xfrm>
            <a:off x="0" y="0"/>
            <a:ext cx="12192000" cy="3361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9C5A6A-C7CA-433D-B6A1-62EE57EB6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932" y="3066521"/>
            <a:ext cx="10879068" cy="37914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87C2E1-7F6B-4A16-ADF2-6AC75877AF04}"/>
              </a:ext>
            </a:extLst>
          </p:cNvPr>
          <p:cNvSpPr/>
          <p:nvPr/>
        </p:nvSpPr>
        <p:spPr>
          <a:xfrm>
            <a:off x="775063" y="2891246"/>
            <a:ext cx="10014857" cy="203759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9C124-A676-48A3-9399-0F0706408F9E}"/>
              </a:ext>
            </a:extLst>
          </p:cNvPr>
          <p:cNvSpPr txBox="1"/>
          <p:nvPr/>
        </p:nvSpPr>
        <p:spPr>
          <a:xfrm>
            <a:off x="992948" y="985141"/>
            <a:ext cx="103855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Century Gothic" panose="020B0502020202020204" pitchFamily="34" charset="0"/>
              </a:rPr>
              <a:t>You</a:t>
            </a:r>
            <a:r>
              <a:rPr lang="en-US" sz="3600" b="0" i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called for countries to keep global temperature rises below 1.5 degrees….</a:t>
            </a:r>
          </a:p>
          <a:p>
            <a:endParaRPr lang="en-US" sz="2400">
              <a:latin typeface="Century Gothic" panose="020B0502020202020204" pitchFamily="34" charset="0"/>
            </a:endParaRPr>
          </a:p>
          <a:p>
            <a:r>
              <a:rPr lang="en-US" sz="4400">
                <a:latin typeface="Century Gothic" panose="020B0502020202020204" pitchFamily="34" charset="0"/>
              </a:rPr>
              <a:t>…Countries at COP26 agreed to come to COP27 in 2022 with their plans for cutting emissions.</a:t>
            </a:r>
            <a:endParaRPr lang="en-GB" sz="4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F0F04-83B8-4AD8-8816-F205E8BC12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33BA3-7D9D-421B-829E-9354243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1E36B-00B8-4644-8211-4D44C50FF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49"/>
          <a:stretch/>
        </p:blipFill>
        <p:spPr>
          <a:xfrm>
            <a:off x="24696" y="0"/>
            <a:ext cx="12167304" cy="1498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986E8-028F-40C8-8770-F45B19112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r="311"/>
          <a:stretch/>
        </p:blipFill>
        <p:spPr>
          <a:xfrm>
            <a:off x="-1" y="0"/>
            <a:ext cx="12192000" cy="3361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62535-3720-4A71-BD6D-0C174B1E731D}"/>
              </a:ext>
            </a:extLst>
          </p:cNvPr>
          <p:cNvSpPr txBox="1"/>
          <p:nvPr/>
        </p:nvSpPr>
        <p:spPr>
          <a:xfrm>
            <a:off x="6246761" y="544374"/>
            <a:ext cx="5758600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tide is turning.</a:t>
            </a:r>
          </a:p>
          <a:p>
            <a:endParaRPr lang="en-GB" sz="36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60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6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COP26 was just the start. And it didn’t go far enough.</a:t>
            </a:r>
          </a:p>
          <a:p>
            <a:endParaRPr lang="en-GB" sz="360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60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US" sz="3600" b="0" i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 hasn't delivered the action </a:t>
            </a:r>
            <a:r>
              <a:rPr lang="en-GB" sz="3600" b="0" i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that’s urgently needed.</a:t>
            </a:r>
            <a:endParaRPr lang="en-GB" sz="360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178ABA-9570-4A61-A0D8-330C91AB8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55189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5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F0F04-83B8-4AD8-8816-F205E8BC12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33BA3-7D9D-421B-829E-9354243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1E36B-00B8-4644-8211-4D44C50FF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49"/>
          <a:stretch/>
        </p:blipFill>
        <p:spPr>
          <a:xfrm>
            <a:off x="24696" y="0"/>
            <a:ext cx="12167304" cy="1498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986E8-028F-40C8-8770-F45B19112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r="311"/>
          <a:stretch/>
        </p:blipFill>
        <p:spPr>
          <a:xfrm>
            <a:off x="-1" y="0"/>
            <a:ext cx="12192000" cy="3361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62535-3720-4A71-BD6D-0C174B1E731D}"/>
              </a:ext>
            </a:extLst>
          </p:cNvPr>
          <p:cNvSpPr txBox="1"/>
          <p:nvPr/>
        </p:nvSpPr>
        <p:spPr>
          <a:xfrm>
            <a:off x="721030" y="749455"/>
            <a:ext cx="10261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37140-CA34-4CBB-BB21-61F5A5C21593}"/>
              </a:ext>
            </a:extLst>
          </p:cNvPr>
          <p:cNvSpPr txBox="1"/>
          <p:nvPr/>
        </p:nvSpPr>
        <p:spPr>
          <a:xfrm>
            <a:off x="448605" y="481086"/>
            <a:ext cx="565974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The hotter our climate gets,</a:t>
            </a:r>
            <a:r>
              <a:rPr lang="en-GB" sz="3600" dirty="0">
                <a:latin typeface="Century Gothic" panose="020B0502020202020204" pitchFamily="34" charset="0"/>
                <a:ea typeface="Times New Roman" panose="02020603050405020304" pitchFamily="18" charset="0"/>
              </a:rPr>
              <a:t> t</a:t>
            </a:r>
            <a:r>
              <a:rPr lang="en-GB" sz="3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he more we will see extreme weather, flooding and droughts.</a:t>
            </a:r>
            <a:endParaRPr lang="en-GB" sz="36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en-GB" sz="3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en-GB" sz="3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It’s the world’s poorest communities who have done the least to cause the climate crisis, that are suffering the most right now.</a:t>
            </a:r>
            <a:endParaRPr lang="en-GB" sz="36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A73211C-1BBB-4BD0-9C8D-645BC305D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41" y="1612839"/>
            <a:ext cx="5435801" cy="349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13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F0F04-83B8-4AD8-8816-F205E8BC12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33BA3-7D9D-421B-829E-9354243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1E36B-00B8-4644-8211-4D44C50FF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49"/>
          <a:stretch/>
        </p:blipFill>
        <p:spPr>
          <a:xfrm>
            <a:off x="24696" y="0"/>
            <a:ext cx="12167304" cy="1498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986E8-028F-40C8-8770-F45B19112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r="311"/>
          <a:stretch/>
        </p:blipFill>
        <p:spPr>
          <a:xfrm>
            <a:off x="-1" y="0"/>
            <a:ext cx="12192000" cy="3361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5A5C2-39CC-4137-83D5-28604893B3A9}"/>
              </a:ext>
            </a:extLst>
          </p:cNvPr>
          <p:cNvSpPr txBox="1"/>
          <p:nvPr/>
        </p:nvSpPr>
        <p:spPr>
          <a:xfrm>
            <a:off x="1075763" y="1498911"/>
            <a:ext cx="10040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9649A-F885-4C15-9C15-1CF487325644}"/>
              </a:ext>
            </a:extLst>
          </p:cNvPr>
          <p:cNvSpPr txBox="1"/>
          <p:nvPr/>
        </p:nvSpPr>
        <p:spPr>
          <a:xfrm>
            <a:off x="1268361" y="1714621"/>
            <a:ext cx="9847873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We are on a road with no turning back now. The question is are we travelling 'far enough, fast enough and fairly enough' – to which the answer is no. Climate justice is not just a concept for some, it is what must be delivered. </a:t>
            </a:r>
          </a:p>
          <a:p>
            <a:endParaRPr lang="en-US" sz="24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Century Gothic" panose="020B0502020202020204" pitchFamily="34" charset="0"/>
              </a:rPr>
              <a:t>Christine Allen, CAFOD Director</a:t>
            </a:r>
            <a:endParaRPr lang="en-GB" sz="2400">
              <a:latin typeface="Century Gothic" panose="020B0502020202020204" pitchFamily="34" charset="0"/>
            </a:endParaRPr>
          </a:p>
        </p:txBody>
      </p:sp>
      <p:pic>
        <p:nvPicPr>
          <p:cNvPr id="12" name="Graphic 11" descr="Closed quotation mark with solid fill">
            <a:extLst>
              <a:ext uri="{FF2B5EF4-FFF2-40B4-BE49-F238E27FC236}">
                <a16:creationId xmlns:a16="http://schemas.microsoft.com/office/drawing/2014/main" id="{3558C368-232D-4DEC-A180-EBB9F6E2C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53960" y="1549542"/>
            <a:ext cx="914400" cy="914400"/>
          </a:xfrm>
          <a:prstGeom prst="rect">
            <a:avLst/>
          </a:prstGeom>
        </p:spPr>
      </p:pic>
      <p:pic>
        <p:nvPicPr>
          <p:cNvPr id="13" name="Graphic 12" descr="Closed quotation mark with solid fill">
            <a:extLst>
              <a:ext uri="{FF2B5EF4-FFF2-40B4-BE49-F238E27FC236}">
                <a16:creationId xmlns:a16="http://schemas.microsoft.com/office/drawing/2014/main" id="{439DD0A6-926A-424F-8EB8-C44619E0A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4696" y="35806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2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F0F04-83B8-4AD8-8816-F205E8BC12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F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33BA3-7D9D-421B-829E-9354243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1E36B-00B8-4644-8211-4D44C50FF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49"/>
          <a:stretch/>
        </p:blipFill>
        <p:spPr>
          <a:xfrm>
            <a:off x="24696" y="0"/>
            <a:ext cx="12167304" cy="1498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986E8-028F-40C8-8770-F45B19112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r="311"/>
          <a:stretch/>
        </p:blipFill>
        <p:spPr>
          <a:xfrm>
            <a:off x="-1" y="0"/>
            <a:ext cx="12192000" cy="3361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5A5C2-39CC-4137-83D5-28604893B3A9}"/>
              </a:ext>
            </a:extLst>
          </p:cNvPr>
          <p:cNvSpPr txBox="1"/>
          <p:nvPr/>
        </p:nvSpPr>
        <p:spPr>
          <a:xfrm>
            <a:off x="1075763" y="1498911"/>
            <a:ext cx="100404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Century Gothic" panose="020B0502020202020204" pitchFamily="34" charset="0"/>
              </a:rPr>
              <a:t>"Now is the time to act, urgently, courageously and responsibly." </a:t>
            </a:r>
          </a:p>
          <a:p>
            <a:endParaRPr lang="en-US" sz="4000">
              <a:latin typeface="Century Gothic" panose="020B0502020202020204" pitchFamily="34" charset="0"/>
            </a:endParaRPr>
          </a:p>
          <a:p>
            <a:r>
              <a:rPr lang="en-US" sz="4000">
                <a:latin typeface="Century Gothic" panose="020B0502020202020204" pitchFamily="34" charset="0"/>
              </a:rPr>
              <a:t>Message to COP26. - Pope Francis</a:t>
            </a:r>
            <a:endParaRPr lang="en-GB" sz="40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25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1" ma:contentTypeDescription="Create a new document." ma:contentTypeScope="" ma:versionID="4aa2db4177c8e0f85f25b58e27dabfdf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targetNamespace="http://schemas.microsoft.com/office/2006/metadata/properties" ma:root="true" ma:fieldsID="9904130c5251f848678ed5a103073116" ns2:_="" ns3:_="" ns4:_="" ns5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Campaigns</Activity>
    <Audience xmlns="236a9a4b-a03c-46ba-8ec6-624c184acbc6">Primary</Audience>
    <_Status xmlns="http://schemas.microsoft.com/sharepoint/v3/fields">Not Started</_Status>
    <_dlc_DocId xmlns="04672002-f21f-4240-adfb-f0b653fb6fb5">SZUU6KYVHK2A-2146017777-14698</_dlc_DocId>
    <_dlc_DocIdUrl xmlns="04672002-f21f-4240-adfb-f0b653fb6fb5">
      <Url>https://cafod365.sharepoint.com/sites/int/Education/_layouts/15/DocIdRedir.aspx?ID=SZUU6KYVHK2A-2146017777-14698</Url>
      <Description>SZUU6KYVHK2A-2146017777-14698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D464A42-5E54-4FDB-9028-C027236C24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FDE8C6-41AE-4A7C-A9FE-D53F30CA26D6}">
  <ds:schemaRefs>
    <ds:schemaRef ds:uri="04672002-f21f-4240-adfb-f0b653fb6fb5"/>
    <ds:schemaRef ds:uri="236a9a4b-a03c-46ba-8ec6-624c184acbc6"/>
    <ds:schemaRef ds:uri="bdf04112-6931-4610-9724-cd62e91446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D3B0561-DE96-4A7A-A34C-F6EE5B126D11}">
  <ds:schemaRefs>
    <ds:schemaRef ds:uri="http://purl.org/dc/elements/1.1/"/>
    <ds:schemaRef ds:uri="http://schemas.microsoft.com/office/2006/metadata/properties"/>
    <ds:schemaRef ds:uri="04672002-f21f-4240-adfb-f0b653fb6fb5"/>
    <ds:schemaRef ds:uri="236a9a4b-a03c-46ba-8ec6-624c184acbc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df04112-6931-4610-9724-cd62e91446a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19596DC-5969-4AA0-A3C5-0955B19AB91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288</Words>
  <Application>Microsoft Office PowerPoint</Application>
  <PresentationFormat>Widescreen</PresentationFormat>
  <Paragraphs>39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Brinn</dc:creator>
  <cp:lastModifiedBy>Victoria Ahmed</cp:lastModifiedBy>
  <cp:revision>2</cp:revision>
  <dcterms:created xsi:type="dcterms:W3CDTF">2021-03-29T13:55:02Z</dcterms:created>
  <dcterms:modified xsi:type="dcterms:W3CDTF">2021-11-15T15:13:27Z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58a54f46-ce8b-4743-9321-df014cc72015</vt:lpwstr>
  </property>
</Properties>
</file>