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handoutMasterIdLst>
    <p:handoutMasterId r:id="rId25"/>
  </p:handoutMasterIdLst>
  <p:sldIdLst>
    <p:sldId id="301" r:id="rId6"/>
    <p:sldId id="268" r:id="rId7"/>
    <p:sldId id="420" r:id="rId8"/>
    <p:sldId id="423" r:id="rId9"/>
    <p:sldId id="269" r:id="rId10"/>
    <p:sldId id="386" r:id="rId11"/>
    <p:sldId id="381" r:id="rId12"/>
    <p:sldId id="382" r:id="rId13"/>
    <p:sldId id="424" r:id="rId14"/>
    <p:sldId id="425" r:id="rId15"/>
    <p:sldId id="426" r:id="rId16"/>
    <p:sldId id="293" r:id="rId17"/>
    <p:sldId id="405" r:id="rId18"/>
    <p:sldId id="418" r:id="rId19"/>
    <p:sldId id="361" r:id="rId20"/>
    <p:sldId id="427" r:id="rId21"/>
    <p:sldId id="290" r:id="rId22"/>
    <p:sldId id="257" r:id="rId23"/>
  </p:sldIdLst>
  <p:sldSz cx="9144000" cy="5143500" type="screen16x9"/>
  <p:notesSz cx="20104100" cy="11309350"/>
  <p:embeddedFontLs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Light" panose="00000400000000000000" pitchFamily="2" charset="0"/>
      <p:regular r:id="rId37"/>
      <p:italic r:id="rId38"/>
    </p:embeddedFont>
    <p:embeddedFont>
      <p:font typeface="Segoe UI" panose="020B0502040204020203" pitchFamily="34" charset="0"/>
      <p:regular r:id="rId39"/>
      <p:bold r:id="rId40"/>
      <p:italic r:id="rId41"/>
      <p:boldItalic r:id="rId42"/>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EEA6A-BA21-4304-B142-041B05D6E6CE}" v="5" dt="2025-11-19T17:28:43.2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132" y="222"/>
      </p:cViewPr>
      <p:guideLst>
        <p:guide orient="horz" pos="1310"/>
        <p:guide pos="98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custSel modSld">
      <pc:chgData name="Victoria Ahmed" userId="d7b2ef2b-6674-4efc-b11b-0c38a2fd5536" providerId="ADAL" clId="{629844DA-B5BD-4A6C-AADA-5CBDC6E3B461}" dt="2025-11-19T17:28:51.165" v="409" actId="1076"/>
      <pc:docMkLst>
        <pc:docMk/>
      </pc:docMkLst>
      <pc:sldChg chg="addSp delSp modSp mod modNotesTx">
        <pc:chgData name="Victoria Ahmed" userId="d7b2ef2b-6674-4efc-b11b-0c38a2fd5536" providerId="ADAL" clId="{629844DA-B5BD-4A6C-AADA-5CBDC6E3B461}" dt="2025-11-19T17:24:46.495" v="22" actId="20577"/>
        <pc:sldMkLst>
          <pc:docMk/>
          <pc:sldMk cId="43464174" sldId="269"/>
        </pc:sldMkLst>
        <pc:picChg chg="del">
          <ac:chgData name="Victoria Ahmed" userId="d7b2ef2b-6674-4efc-b11b-0c38a2fd5536" providerId="ADAL" clId="{629844DA-B5BD-4A6C-AADA-5CBDC6E3B461}" dt="2025-11-19T17:23:33.712" v="12" actId="478"/>
          <ac:picMkLst>
            <pc:docMk/>
            <pc:sldMk cId="43464174" sldId="269"/>
            <ac:picMk id="11" creationId="{6AA0509A-203E-1C9E-0F7F-91B7A8506E20}"/>
          </ac:picMkLst>
        </pc:picChg>
        <pc:picChg chg="add mod">
          <ac:chgData name="Victoria Ahmed" userId="d7b2ef2b-6674-4efc-b11b-0c38a2fd5536" providerId="ADAL" clId="{629844DA-B5BD-4A6C-AADA-5CBDC6E3B461}" dt="2025-11-19T17:24:39.128" v="21" actId="1076"/>
          <ac:picMkLst>
            <pc:docMk/>
            <pc:sldMk cId="43464174" sldId="269"/>
            <ac:picMk id="12" creationId="{82C297CE-47BE-597E-8C3D-71319F75D1DD}"/>
          </ac:picMkLst>
        </pc:picChg>
      </pc:sldChg>
      <pc:sldChg chg="modSp mod">
        <pc:chgData name="Victoria Ahmed" userId="d7b2ef2b-6674-4efc-b11b-0c38a2fd5536" providerId="ADAL" clId="{629844DA-B5BD-4A6C-AADA-5CBDC6E3B461}" dt="2025-11-19T17:26:46.927" v="117" actId="20577"/>
        <pc:sldMkLst>
          <pc:docMk/>
          <pc:sldMk cId="1858560212" sldId="290"/>
        </pc:sldMkLst>
        <pc:spChg chg="mod">
          <ac:chgData name="Victoria Ahmed" userId="d7b2ef2b-6674-4efc-b11b-0c38a2fd5536" providerId="ADAL" clId="{629844DA-B5BD-4A6C-AADA-5CBDC6E3B461}" dt="2025-11-19T17:26:46.927" v="117" actId="20577"/>
          <ac:spMkLst>
            <pc:docMk/>
            <pc:sldMk cId="1858560212" sldId="290"/>
            <ac:spMk id="21" creationId="{4D395D3C-E51B-8AFE-2355-02E58085FD88}"/>
          </ac:spMkLst>
        </pc:spChg>
        <pc:spChg chg="mod">
          <ac:chgData name="Victoria Ahmed" userId="d7b2ef2b-6674-4efc-b11b-0c38a2fd5536" providerId="ADAL" clId="{629844DA-B5BD-4A6C-AADA-5CBDC6E3B461}" dt="2025-11-19T17:26:11.710" v="71" actId="20577"/>
          <ac:spMkLst>
            <pc:docMk/>
            <pc:sldMk cId="1858560212" sldId="290"/>
            <ac:spMk id="25" creationId="{A29490E1-43C0-8CE6-3102-659E45A28E8A}"/>
          </ac:spMkLst>
        </pc:spChg>
      </pc:sldChg>
      <pc:sldChg chg="addSp delSp modSp mod">
        <pc:chgData name="Victoria Ahmed" userId="d7b2ef2b-6674-4efc-b11b-0c38a2fd5536" providerId="ADAL" clId="{629844DA-B5BD-4A6C-AADA-5CBDC6E3B461}" dt="2025-11-19T17:23:12.912" v="11" actId="1076"/>
        <pc:sldMkLst>
          <pc:docMk/>
          <pc:sldMk cId="3465291456" sldId="301"/>
        </pc:sldMkLst>
        <pc:spChg chg="add del mod">
          <ac:chgData name="Victoria Ahmed" userId="d7b2ef2b-6674-4efc-b11b-0c38a2fd5536" providerId="ADAL" clId="{629844DA-B5BD-4A6C-AADA-5CBDC6E3B461}" dt="2025-11-19T17:22:35.851" v="4" actId="931"/>
          <ac:spMkLst>
            <pc:docMk/>
            <pc:sldMk cId="3465291456" sldId="301"/>
            <ac:spMk id="3" creationId="{284C6B85-F2D1-5BAA-7C97-C76A5EB93B92}"/>
          </ac:spMkLst>
        </pc:spChg>
        <pc:picChg chg="del mod modCrop">
          <ac:chgData name="Victoria Ahmed" userId="d7b2ef2b-6674-4efc-b11b-0c38a2fd5536" providerId="ADAL" clId="{629844DA-B5BD-4A6C-AADA-5CBDC6E3B461}" dt="2025-11-19T17:22:23.534" v="3" actId="478"/>
          <ac:picMkLst>
            <pc:docMk/>
            <pc:sldMk cId="3465291456" sldId="301"/>
            <ac:picMk id="4" creationId="{39C547A0-3ADB-B84F-90F2-8BDE2D89A7DE}"/>
          </ac:picMkLst>
        </pc:picChg>
        <pc:picChg chg="add mod modCrop">
          <ac:chgData name="Victoria Ahmed" userId="d7b2ef2b-6674-4efc-b11b-0c38a2fd5536" providerId="ADAL" clId="{629844DA-B5BD-4A6C-AADA-5CBDC6E3B461}" dt="2025-11-19T17:23:12.912" v="11" actId="1076"/>
          <ac:picMkLst>
            <pc:docMk/>
            <pc:sldMk cId="3465291456" sldId="301"/>
            <ac:picMk id="8" creationId="{D528883B-17FF-CD8E-0D68-1E43D95B3D86}"/>
          </ac:picMkLst>
        </pc:picChg>
      </pc:sldChg>
      <pc:sldChg chg="addSp delSp modSp mod">
        <pc:chgData name="Victoria Ahmed" userId="d7b2ef2b-6674-4efc-b11b-0c38a2fd5536" providerId="ADAL" clId="{629844DA-B5BD-4A6C-AADA-5CBDC6E3B461}" dt="2025-11-19T17:28:51.165" v="409" actId="1076"/>
        <pc:sldMkLst>
          <pc:docMk/>
          <pc:sldMk cId="4093191844" sldId="426"/>
        </pc:sldMkLst>
        <pc:spChg chg="mod">
          <ac:chgData name="Victoria Ahmed" userId="d7b2ef2b-6674-4efc-b11b-0c38a2fd5536" providerId="ADAL" clId="{629844DA-B5BD-4A6C-AADA-5CBDC6E3B461}" dt="2025-11-19T17:28:29.387" v="402" actId="1076"/>
          <ac:spMkLst>
            <pc:docMk/>
            <pc:sldMk cId="4093191844" sldId="426"/>
            <ac:spMk id="6" creationId="{B8BBD88D-B7F6-FD43-5395-0C4B8A53214B}"/>
          </ac:spMkLst>
        </pc:spChg>
        <pc:picChg chg="del">
          <ac:chgData name="Victoria Ahmed" userId="d7b2ef2b-6674-4efc-b11b-0c38a2fd5536" providerId="ADAL" clId="{629844DA-B5BD-4A6C-AADA-5CBDC6E3B461}" dt="2025-11-19T17:27:10.351" v="118" actId="478"/>
          <ac:picMkLst>
            <pc:docMk/>
            <pc:sldMk cId="4093191844" sldId="426"/>
            <ac:picMk id="3" creationId="{412052B9-7464-AB06-7048-4EAC75D77CE4}"/>
          </ac:picMkLst>
        </pc:picChg>
        <pc:picChg chg="add mod">
          <ac:chgData name="Victoria Ahmed" userId="d7b2ef2b-6674-4efc-b11b-0c38a2fd5536" providerId="ADAL" clId="{629844DA-B5BD-4A6C-AADA-5CBDC6E3B461}" dt="2025-11-19T17:28:51.165" v="409" actId="1076"/>
          <ac:picMkLst>
            <pc:docMk/>
            <pc:sldMk cId="4093191844" sldId="426"/>
            <ac:picMk id="7" creationId="{01771599-B86E-5804-7D13-9B4812403A6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11/19/2025</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11/19/2025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Thirty-third Sunday in Ordinary Time (Year C)</a:t>
            </a:r>
          </a:p>
          <a:p>
            <a:endParaRPr lang="en-US" dirty="0"/>
          </a:p>
          <a:p>
            <a:r>
              <a:rPr lang="en-US" b="1" dirty="0"/>
              <a:t>Preparation</a:t>
            </a:r>
            <a:r>
              <a:rPr lang="en-US" b="1" i="0" u="none" strike="noStrike" kern="1200" dirty="0">
                <a:solidFill>
                  <a:schemeClr val="tx1"/>
                </a:solidFill>
                <a:effectLst/>
              </a:rPr>
              <a:t> of the worship space</a:t>
            </a:r>
            <a:endParaRPr lang="en-US" b="1" dirty="0"/>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dirty="0"/>
              <a:t>green </a:t>
            </a:r>
          </a:p>
          <a:p>
            <a:r>
              <a:rPr lang="en-US" b="1" i="0" u="none" strike="noStrike" kern="1200" dirty="0">
                <a:solidFill>
                  <a:schemeClr val="tx1"/>
                </a:solidFill>
                <a:effectLst/>
              </a:rPr>
              <a:t>Props: </a:t>
            </a:r>
            <a:r>
              <a:rPr lang="en-US" b="0" i="0" u="none" strike="noStrike" kern="1200" dirty="0" err="1">
                <a:solidFill>
                  <a:schemeClr val="tx1"/>
                </a:solidFill>
                <a:effectLst/>
              </a:rPr>
              <a:t>coloured</a:t>
            </a:r>
            <a:r>
              <a:rPr lang="en-US" b="0" i="0" u="none" strike="noStrike" kern="1200" dirty="0">
                <a:solidFill>
                  <a:schemeClr val="tx1"/>
                </a:solidFill>
                <a:effectLst/>
              </a:rPr>
              <a:t> pens and pencils</a:t>
            </a:r>
            <a:endParaRPr lang="en-US" dirty="0"/>
          </a:p>
          <a:p>
            <a:endParaRPr lang="en-US" b="1" dirty="0"/>
          </a:p>
          <a:p>
            <a:r>
              <a:rPr lang="en-US" b="1" i="0" u="none" strike="noStrike" kern="1200" dirty="0">
                <a:solidFill>
                  <a:schemeClr val="tx1"/>
                </a:solidFill>
                <a:effectLst/>
              </a:rPr>
              <a:t>Song suggestions</a:t>
            </a:r>
            <a:endParaRPr lang="en-US" b="1" dirty="0"/>
          </a:p>
          <a:p>
            <a:r>
              <a:rPr lang="en-US" dirty="0"/>
              <a:t>Be not afraid </a:t>
            </a:r>
            <a:r>
              <a:rPr lang="en-US" b="0" i="0" u="none" strike="noStrike" kern="1200" dirty="0">
                <a:solidFill>
                  <a:schemeClr val="tx1"/>
                </a:solidFill>
                <a:effectLst/>
              </a:rPr>
              <a:t>(</a:t>
            </a:r>
            <a:r>
              <a:rPr lang="en-US" dirty="0"/>
              <a:t>964</a:t>
            </a:r>
            <a:r>
              <a:rPr lang="en-US" b="0" i="0" u="none" strike="noStrike" kern="1200" dirty="0">
                <a:solidFill>
                  <a:schemeClr val="tx1"/>
                </a:solidFill>
                <a:effectLst/>
              </a:rPr>
              <a:t>, Laudate)</a:t>
            </a:r>
            <a:endParaRPr lang="en-US" dirty="0"/>
          </a:p>
          <a:p>
            <a:endParaRPr lang="en-US" b="1" dirty="0"/>
          </a:p>
          <a:p>
            <a:r>
              <a:rPr lang="en-US" b="1" i="0" u="none" strike="noStrike" kern="1200" dirty="0">
                <a:solidFill>
                  <a:schemeClr val="tx1"/>
                </a:solidFill>
                <a:effectLst/>
              </a:rPr>
              <a:t>Welcome</a:t>
            </a:r>
            <a:endParaRPr lang="en-US" b="1" dirty="0"/>
          </a:p>
          <a:p>
            <a:r>
              <a:rPr lang="en-US" b="0" i="0" u="none" strike="noStrike" kern="1200" dirty="0">
                <a:solidFill>
                  <a:schemeClr val="tx1"/>
                </a:solidFill>
                <a:effectLst/>
              </a:rPr>
              <a:t>Today </a:t>
            </a:r>
            <a:r>
              <a:rPr lang="en-US" dirty="0"/>
              <a:t>Jesus warns us that life will be difficult. The world will face wars and disasters, but we mustn’t lose hope. We must trust in God who will guide us and save us.</a:t>
            </a:r>
          </a:p>
          <a:p>
            <a:endParaRPr lang="en-US" b="1" dirty="0"/>
          </a:p>
          <a:p>
            <a:r>
              <a:rPr lang="en-US" err="1"/>
              <a:t>Anuarite</a:t>
            </a:r>
            <a:r>
              <a:rPr lang="en-US" dirty="0"/>
              <a:t> </a:t>
            </a:r>
            <a:r>
              <a:rPr lang="en-US" err="1"/>
              <a:t>Kahindo</a:t>
            </a:r>
            <a:r>
              <a:rPr lang="en-US" dirty="0"/>
              <a:t> sharing milk with her children</a:t>
            </a:r>
          </a:p>
          <a:p>
            <a:r>
              <a:rPr lang="en-US" dirty="0"/>
              <a:t>Photo credit: Arlette Bashizi</a:t>
            </a: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Fatu and </a:t>
            </a:r>
            <a:r>
              <a:rPr lang="en-US" dirty="0" err="1">
                <a:latin typeface="Calibri"/>
                <a:ea typeface="Calibri"/>
                <a:cs typeface="Calibri"/>
              </a:rPr>
              <a:t>Worqui</a:t>
            </a:r>
            <a:r>
              <a:rPr lang="en-US" dirty="0">
                <a:latin typeface="Calibri"/>
                <a:ea typeface="Calibri"/>
                <a:cs typeface="Calibri"/>
              </a:rPr>
              <a:t> play together, </a:t>
            </a:r>
            <a:r>
              <a:rPr lang="en-US" dirty="0" err="1">
                <a:latin typeface="Calibri"/>
                <a:ea typeface="Calibri"/>
                <a:cs typeface="Calibri"/>
              </a:rPr>
              <a:t>Marsabit</a:t>
            </a:r>
            <a:r>
              <a:rPr lang="en-US" dirty="0">
                <a:latin typeface="Calibri"/>
                <a:ea typeface="Calibri"/>
                <a:cs typeface="Calibri"/>
              </a:rPr>
              <a:t>, Kenya</a:t>
            </a:r>
          </a:p>
          <a:p>
            <a:r>
              <a:rPr lang="en-US" dirty="0">
                <a:latin typeface="Calibri"/>
                <a:ea typeface="Calibri"/>
                <a:cs typeface="Calibri"/>
              </a:rPr>
              <a:t>Photo credit: Joe Newman</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318823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Together</a:t>
            </a:r>
          </a:p>
          <a:p>
            <a:r>
              <a:rPr lang="en-US" dirty="0">
                <a:latin typeface="Calibri"/>
                <a:ea typeface="Calibri"/>
                <a:cs typeface="Calibri"/>
              </a:rPr>
              <a:t>Photo credit: Janko Ferlic on </a:t>
            </a:r>
            <a:r>
              <a:rPr lang="en-US" dirty="0" err="1">
                <a:latin typeface="Calibri"/>
                <a:ea typeface="Calibri"/>
                <a:cs typeface="Calibri"/>
              </a:rPr>
              <a:t>Unsplash</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244566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dirty="0">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Jane Smith</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4</a:t>
            </a:fld>
            <a:endParaRPr lang="en-US"/>
          </a:p>
        </p:txBody>
      </p:sp>
    </p:spTree>
    <p:extLst>
      <p:ext uri="{BB962C8B-B14F-4D97-AF65-F5344CB8AC3E}">
        <p14:creationId xmlns:p14="http://schemas.microsoft.com/office/powerpoint/2010/main" val="171152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Gold crown</a:t>
            </a:r>
          </a:p>
          <a:p>
            <a:r>
              <a:rPr lang="en-US" dirty="0">
                <a:ea typeface="Calibri"/>
                <a:cs typeface="Calibri"/>
              </a:rPr>
              <a:t>Photo credit: Linda Gerbec on </a:t>
            </a:r>
            <a:r>
              <a:rPr lang="en-US" dirty="0" err="1">
                <a:ea typeface="Calibri"/>
                <a:cs typeface="Calibri"/>
              </a:rPr>
              <a:t>Unsplash</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38383C"/>
                </a:solidFill>
              </a:rPr>
              <a:t>Heart</a:t>
            </a:r>
            <a:endParaRPr lang="en-US" dirty="0">
              <a:ea typeface="Calibri"/>
              <a:cs typeface="Calibri"/>
            </a:endParaRPr>
          </a:p>
          <a:p>
            <a:r>
              <a:rPr lang="en-US" dirty="0">
                <a:ea typeface="Calibri"/>
                <a:cs typeface="Calibri"/>
              </a:rPr>
              <a:t>Photo credit: </a:t>
            </a:r>
            <a:r>
              <a:rPr lang="en-US" dirty="0">
                <a:solidFill>
                  <a:srgbClr val="38383C"/>
                </a:solidFill>
              </a:rPr>
              <a:t>Stock image</a:t>
            </a:r>
            <a:endParaRPr lang="en-US" dirty="0">
              <a:solidFill>
                <a:srgbClr val="000000"/>
              </a:solidFill>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helping hand</a:t>
            </a:r>
          </a:p>
          <a:p>
            <a:r>
              <a:rPr lang="en-US" dirty="0">
                <a:ea typeface="Calibri"/>
                <a:cs typeface="Calibri"/>
              </a:rPr>
              <a:t>Photo credit:</a:t>
            </a:r>
            <a:r>
              <a:rPr lang="en-US" dirty="0"/>
              <a:t> Billy Pasco on </a:t>
            </a:r>
            <a:r>
              <a:rPr lang="en-US" dirty="0" err="1"/>
              <a:t>Unsplash</a:t>
            </a:r>
            <a:endParaRPr lang="en-US" dirty="0"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hands</a:t>
            </a:r>
          </a:p>
          <a:p>
            <a:r>
              <a:rPr lang="en-US" dirty="0">
                <a:latin typeface="Aptos"/>
                <a:ea typeface="Calibri"/>
                <a:cs typeface="Calibri"/>
              </a:rPr>
              <a:t>Photo credit: Tabitha Turner on </a:t>
            </a:r>
            <a:r>
              <a:rPr lang="en-US" dirty="0" err="1">
                <a:latin typeface="Aptos"/>
                <a:ea typeface="Calibri"/>
                <a:cs typeface="Calibri"/>
              </a:rPr>
              <a:t>Unsplash</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21767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19/11/2025</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19/11/2025</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19/11/2025</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hyperlink" Target="https://assets.ctfassets.net/vy3axnuecuwj/b8c37436f6c707fb65e3b328cab38f09453d0e8ca288b09c763a6a00f31175d0/6a3b3b79b2ce708e7e5b8e0a921e3a2b/Our_Lord_Jesus_Christ__King_of_the_Universe.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orldgifts.cafod.org.uk/products/christmas-stocking-for-schools" TargetMode="External"/><Relationship Id="rId7" Type="http://schemas.openxmlformats.org/officeDocument/2006/relationships/image" Target="../media/image24.jpeg"/><Relationship Id="rId2" Type="http://schemas.openxmlformats.org/officeDocument/2006/relationships/hyperlink" Target="https://cafod.org.uk/jubilee-schools/jubilee-celebration-day/jubilee-journalling" TargetMode="Externa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cafod.org.uk/education/primary-teaching-resources/advent-calendar-for-childr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1491930" y="1885514"/>
            <a:ext cx="3082060" cy="1154162"/>
          </a:xfrm>
        </p:spPr>
        <p:txBody>
          <a:bodyPr/>
          <a:lstStyle/>
          <a:p>
            <a:r>
              <a:rPr lang="en-US" dirty="0">
                <a:solidFill>
                  <a:srgbClr val="000000"/>
                </a:solidFill>
                <a:latin typeface="Century Gothic"/>
                <a:cs typeface="Times New Roman"/>
              </a:rPr>
              <a:t>What will you do</a:t>
            </a:r>
            <a:r>
              <a:rPr lang="en-US" dirty="0">
                <a:solidFill>
                  <a:srgbClr val="000000"/>
                </a:solidFill>
                <a:latin typeface="Century Gothic"/>
              </a:rPr>
              <a:t> </a:t>
            </a:r>
            <a:br>
              <a:rPr lang="en-US" dirty="0">
                <a:solidFill>
                  <a:srgbClr val="000000"/>
                </a:solidFill>
                <a:latin typeface="Century Gothic"/>
              </a:rPr>
            </a:br>
            <a:r>
              <a:rPr lang="en-US" dirty="0">
                <a:solidFill>
                  <a:srgbClr val="000000"/>
                </a:solidFill>
                <a:latin typeface="Century Gothic"/>
              </a:rPr>
              <a:t>to share love?</a:t>
            </a:r>
            <a:endParaRPr lang="en-US" dirty="0"/>
          </a:p>
          <a:p>
            <a:endParaRPr lang="en-GB" dirty="0">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dirty="0">
                <a:latin typeface="Century Gothic"/>
              </a:rPr>
              <a:t>Gospel Celebration of the Word</a:t>
            </a:r>
            <a:endParaRPr lang="en-US" dirty="0">
              <a:latin typeface="Century Gothic" panose="020B0502020202020204" pitchFamily="34" charset="0"/>
            </a:endParaRPr>
          </a:p>
        </p:txBody>
      </p:sp>
      <p:pic>
        <p:nvPicPr>
          <p:cNvPr id="8" name="Picture Placeholder 7" descr="A blue background with white text and colorful stripes&#10;&#10;AI-generated content may be incorrect.">
            <a:extLst>
              <a:ext uri="{FF2B5EF4-FFF2-40B4-BE49-F238E27FC236}">
                <a16:creationId xmlns:a16="http://schemas.microsoft.com/office/drawing/2014/main" id="{D528883B-17FF-CD8E-0D68-1E43D95B3D8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602" t="-321" r="20256" b="-7792"/>
          <a:stretch>
            <a:fillRect/>
          </a:stretch>
        </p:blipFill>
        <p:spPr>
          <a:xfrm>
            <a:off x="4655357" y="1498095"/>
            <a:ext cx="4330346" cy="3935690"/>
          </a:xfr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08EB23-E69B-D495-DD48-B42EF02575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65E5A-1A83-7DDD-C0C4-F15DA71FD006}"/>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E1DF6DAD-4118-6F0E-201F-B8189902B441}"/>
              </a:ext>
            </a:extLst>
          </p:cNvPr>
          <p:cNvSpPr txBox="1"/>
          <p:nvPr/>
        </p:nvSpPr>
        <p:spPr>
          <a:xfrm>
            <a:off x="307855" y="947231"/>
            <a:ext cx="486217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We can be kind, welcoming, generous.</a:t>
            </a:r>
          </a:p>
          <a:p>
            <a:pPr algn="l"/>
            <a:endParaRPr lang="en-US" dirty="0">
              <a:latin typeface="Century Gothic"/>
              <a:cs typeface="Times New Roman"/>
            </a:endParaRPr>
          </a:p>
          <a:p>
            <a:pPr algn="l"/>
            <a:r>
              <a:rPr lang="en-US" dirty="0">
                <a:latin typeface="Century Gothic"/>
                <a:cs typeface="Times New Roman"/>
              </a:rPr>
              <a:t>We can make sure that when we have power, we use it as Jesus did – for the good of all people – not just to make ourselves rich and important. </a:t>
            </a:r>
            <a:endParaRPr lang="en-US">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We can make sure we include others in our friendships and in our games. </a:t>
            </a:r>
            <a:endParaRPr lang="en-US">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We can join with others to raise money or to change a situation we think is unfair.</a:t>
            </a:r>
            <a:endParaRPr lang="en-US">
              <a:latin typeface="Century Gothic"/>
            </a:endParaRPr>
          </a:p>
        </p:txBody>
      </p:sp>
      <p:pic>
        <p:nvPicPr>
          <p:cNvPr id="7" name="Picture 6" descr="Two girls playing with plastic caps&#10;&#10;AI-generated content may be incorrect.">
            <a:extLst>
              <a:ext uri="{FF2B5EF4-FFF2-40B4-BE49-F238E27FC236}">
                <a16:creationId xmlns:a16="http://schemas.microsoft.com/office/drawing/2014/main" id="{00DA61E6-274A-32EB-CCF5-6A55E3028243}"/>
              </a:ext>
            </a:extLst>
          </p:cNvPr>
          <p:cNvPicPr>
            <a:picLocks noChangeAspect="1"/>
          </p:cNvPicPr>
          <p:nvPr/>
        </p:nvPicPr>
        <p:blipFill>
          <a:blip r:embed="rId3"/>
          <a:srcRect l="10930" t="2561" r="5030" b="352"/>
          <a:stretch>
            <a:fillRect/>
          </a:stretch>
        </p:blipFill>
        <p:spPr>
          <a:xfrm>
            <a:off x="5164506" y="1083780"/>
            <a:ext cx="4118574" cy="3145712"/>
          </a:xfrm>
          <a:prstGeom prst="rect">
            <a:avLst/>
          </a:prstGeom>
        </p:spPr>
      </p:pic>
    </p:spTree>
    <p:extLst>
      <p:ext uri="{BB962C8B-B14F-4D97-AF65-F5344CB8AC3E}">
        <p14:creationId xmlns:p14="http://schemas.microsoft.com/office/powerpoint/2010/main" val="1283093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EC5026-CEEF-69F9-DBDB-A93A4DCA1D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47DAB4-7F94-1F2A-7580-8BFA381D9E34}"/>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B8BBD88D-B7F6-FD43-5395-0C4B8A53214B}"/>
              </a:ext>
            </a:extLst>
          </p:cNvPr>
          <p:cNvSpPr txBox="1"/>
          <p:nvPr/>
        </p:nvSpPr>
        <p:spPr>
          <a:xfrm>
            <a:off x="4872479" y="676350"/>
            <a:ext cx="362042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This week, when things are difficult, remember that Jesus is always with you.</a:t>
            </a:r>
          </a:p>
          <a:p>
            <a:pPr algn="l"/>
            <a:endParaRPr lang="en-US" dirty="0">
              <a:latin typeface="Century Gothic"/>
              <a:cs typeface="Times New Roman"/>
            </a:endParaRPr>
          </a:p>
          <a:p>
            <a:pPr algn="l"/>
            <a:r>
              <a:rPr lang="en-US" dirty="0">
                <a:latin typeface="Century Gothic"/>
                <a:cs typeface="Times New Roman"/>
              </a:rPr>
              <a:t>This week we are celebrating the end of the Jubilee Year, and remembering all of the ways we have been a sign of hope this year.</a:t>
            </a:r>
          </a:p>
          <a:p>
            <a:pPr algn="l"/>
            <a:endParaRPr lang="en-US" dirty="0">
              <a:latin typeface="Century Gothic"/>
              <a:cs typeface="Times New Roman"/>
            </a:endParaRPr>
          </a:p>
          <a:p>
            <a:pPr algn="l"/>
            <a:r>
              <a:rPr lang="en-US" dirty="0">
                <a:latin typeface="Century Gothic"/>
                <a:cs typeface="Times New Roman"/>
              </a:rPr>
              <a:t>But the end of the year is really just the beginning. Let us keep Jesus in our hearts as we continue to build a better world.</a:t>
            </a:r>
          </a:p>
        </p:txBody>
      </p:sp>
      <p:pic>
        <p:nvPicPr>
          <p:cNvPr id="7" name="Picture 6" descr="A blue background with white text and colorful ribbons&#10;&#10;AI-generated content may be incorrect.">
            <a:extLst>
              <a:ext uri="{FF2B5EF4-FFF2-40B4-BE49-F238E27FC236}">
                <a16:creationId xmlns:a16="http://schemas.microsoft.com/office/drawing/2014/main" id="{01771599-B86E-5804-7D13-9B4812403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57" y="1460608"/>
            <a:ext cx="4099086" cy="2072190"/>
          </a:xfrm>
          <a:prstGeom prst="rect">
            <a:avLst/>
          </a:prstGeom>
        </p:spPr>
      </p:pic>
    </p:spTree>
    <p:extLst>
      <p:ext uri="{BB962C8B-B14F-4D97-AF65-F5344CB8AC3E}">
        <p14:creationId xmlns:p14="http://schemas.microsoft.com/office/powerpoint/2010/main" val="4093191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rmAutofit lnSpcReduction="10000"/>
          </a:bodyPr>
          <a:lstStyle/>
          <a:p>
            <a:pPr marL="0" indent="0">
              <a:buNone/>
            </a:pPr>
            <a:r>
              <a:rPr lang="en-US" sz="1600" dirty="0">
                <a:latin typeface="Century Gothic"/>
              </a:rPr>
              <a:t>We pray for the church:</a:t>
            </a:r>
          </a:p>
          <a:p>
            <a:pPr marL="0" indent="0">
              <a:buNone/>
            </a:pPr>
            <a:r>
              <a:rPr lang="en-GB" sz="1600" dirty="0">
                <a:solidFill>
                  <a:schemeClr val="bg1"/>
                </a:solidFill>
                <a:latin typeface="Century Gothic"/>
                <a:ea typeface="Calibri"/>
                <a:cs typeface="Times New Roman"/>
              </a:rPr>
              <a:t>that it may follow the example of Christ, loving and serving others at all times. </a:t>
            </a:r>
          </a:p>
          <a:p>
            <a:pPr marL="0" indent="0">
              <a:buNone/>
            </a:pPr>
            <a:r>
              <a:rPr lang="en-GB" sz="1600" dirty="0">
                <a:solidFill>
                  <a:schemeClr val="bg1"/>
                </a:solidFill>
                <a:latin typeface="Century Gothic"/>
                <a:ea typeface="Calibri"/>
                <a:cs typeface="Times New Roman"/>
              </a:rPr>
              <a:t>Lord in your mercy…</a:t>
            </a:r>
            <a:endParaRPr lang="en-GB" dirty="0">
              <a:solidFill>
                <a:schemeClr val="bg1"/>
              </a:solidFill>
              <a:latin typeface="Century Gothic"/>
            </a:endParaRPr>
          </a:p>
          <a:p>
            <a:pPr marL="0" indent="0">
              <a:buNone/>
            </a:pPr>
            <a:endParaRPr lang="en-US" dirty="0"/>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A2C617"/>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r>
              <a:rPr lang="en-US" sz="1600" dirty="0">
                <a:latin typeface="Century Gothic"/>
                <a:cs typeface="Times New Roman"/>
              </a:rPr>
              <a:t>We pray for our brothers and sisters in every country:</a:t>
            </a:r>
            <a:r>
              <a:rPr lang="en-US" sz="1600" dirty="0">
                <a:solidFill>
                  <a:schemeClr val="bg1"/>
                </a:solidFill>
                <a:latin typeface="Century Gothic"/>
                <a:cs typeface="Times New Roman"/>
              </a:rPr>
              <a:t> that together with them, we may work for change so all people may live free from poverty. </a:t>
            </a:r>
            <a:endParaRPr lang="en-US" sz="1600" dirty="0">
              <a:solidFill>
                <a:schemeClr val="bg1"/>
              </a:solidFill>
              <a:latin typeface="Times New Roman"/>
              <a:cs typeface="Times New Roman"/>
            </a:endParaRPr>
          </a:p>
          <a:p>
            <a:pPr marL="0" indent="0">
              <a:buNone/>
            </a:pPr>
            <a:r>
              <a:rPr lang="en-US" sz="1600" dirty="0">
                <a:solidFill>
                  <a:schemeClr val="bg1"/>
                </a:solidFill>
                <a:latin typeface="Century Gothic"/>
                <a:cs typeface="Times New Roman"/>
              </a:rPr>
              <a:t>Lord in your mercy…</a:t>
            </a:r>
            <a:endParaRPr lang="en-US" sz="1600">
              <a:solidFill>
                <a:schemeClr val="bg1"/>
              </a:solidFill>
              <a:latin typeface="Century Gothic"/>
            </a:endParaRPr>
          </a:p>
          <a:p>
            <a:pPr marL="0" indent="0">
              <a:buNone/>
            </a:pPr>
            <a:endParaRPr lang="en-US" sz="1600" dirty="0">
              <a:solidFill>
                <a:schemeClr val="tx1"/>
              </a:solidFill>
            </a:endParaRPr>
          </a:p>
          <a:p>
            <a:pPr marL="121920" indent="-121920"/>
            <a:endParaRPr lang="en-US" sz="1600" dirty="0">
              <a:solidFill>
                <a:schemeClr val="tx1"/>
              </a:solidFill>
            </a:endParaRPr>
          </a:p>
          <a:p>
            <a:pPr marL="121920" indent="-121920"/>
            <a:endParaRPr lang="en-US" dirty="0"/>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62275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840655" y="1127092"/>
            <a:ext cx="6109252" cy="3285884"/>
          </a:xfrm>
        </p:spPr>
        <p:txBody>
          <a:bodyPr vert="horz" lIns="731520" tIns="365760" rIns="365760" bIns="45720" numCol="2" spcCol="274320" rtlCol="0" anchor="t">
            <a:normAutofit fontScale="92500" lnSpcReduction="10000"/>
          </a:bodyPr>
          <a:lstStyle/>
          <a:p>
            <a:pPr marL="0" indent="0">
              <a:buNone/>
            </a:pPr>
            <a:r>
              <a:rPr lang="en-US" sz="1700" dirty="0">
                <a:latin typeface="Century Gothic"/>
              </a:rPr>
              <a:t>In this Jubilee Year: </a:t>
            </a:r>
          </a:p>
          <a:p>
            <a:pPr marL="0" indent="0">
              <a:buNone/>
            </a:pPr>
            <a:r>
              <a:rPr lang="en-GB" sz="1700" dirty="0">
                <a:solidFill>
                  <a:schemeClr val="bg1"/>
                </a:solidFill>
                <a:latin typeface="Century Gothic"/>
              </a:rPr>
              <a:t>we pray that we may be signs of hope in our world, in all that we do and how we treat one another.</a:t>
            </a:r>
          </a:p>
          <a:p>
            <a:pPr marL="0" indent="0">
              <a:buNone/>
            </a:pPr>
            <a:r>
              <a:rPr lang="en-GB" sz="1700" dirty="0">
                <a:solidFill>
                  <a:schemeClr val="bg1"/>
                </a:solidFill>
                <a:latin typeface="Century Gothic"/>
              </a:rPr>
              <a:t>Lord in your mercy…</a:t>
            </a:r>
            <a:endParaRPr lang="en-US" sz="1700" dirty="0">
              <a:solidFill>
                <a:schemeClr val="bg1"/>
              </a:solidFill>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r>
              <a:rPr lang="en-US" sz="1700" dirty="0">
                <a:solidFill>
                  <a:srgbClr val="A2C617"/>
                </a:solidFill>
                <a:latin typeface="Century Gothic"/>
                <a:cs typeface="Times New Roman"/>
              </a:rPr>
              <a:t> </a:t>
            </a:r>
            <a:endParaRPr lang="en-US" sz="1700">
              <a:solidFill>
                <a:srgbClr val="FFFFFF"/>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r>
              <a:rPr lang="en-US" sz="1700" dirty="0">
                <a:solidFill>
                  <a:srgbClr val="A2C617"/>
                </a:solidFill>
                <a:latin typeface="Century Gothic"/>
                <a:cs typeface="Times New Roman"/>
              </a:rPr>
              <a:t>O King of Kings, you died so that we may have new life.</a:t>
            </a:r>
            <a:r>
              <a:rPr lang="en-GB" sz="1700" dirty="0">
                <a:solidFill>
                  <a:srgbClr val="FF0000"/>
                </a:solidFill>
                <a:latin typeface="Century Gothic"/>
                <a:cs typeface="Times New Roman"/>
              </a:rPr>
              <a:t> </a:t>
            </a:r>
            <a:r>
              <a:rPr lang="en-GB" sz="1700" dirty="0">
                <a:solidFill>
                  <a:schemeClr val="bg1"/>
                </a:solidFill>
                <a:latin typeface="Century Gothic"/>
                <a:cs typeface="Times New Roman"/>
              </a:rPr>
              <a:t>Help us to share your love with each other and to be there for each other in the most difficult times. Amen. </a:t>
            </a:r>
          </a:p>
          <a:p>
            <a:pPr marL="0" indent="0">
              <a:buNone/>
            </a:pPr>
            <a:endParaRPr lang="en-GB" sz="1700" dirty="0">
              <a:solidFill>
                <a:schemeClr val="bg1"/>
              </a:solidFill>
              <a:latin typeface="Century Gothic"/>
              <a:cs typeface="Times New Roman"/>
            </a:endParaRPr>
          </a:p>
          <a:p>
            <a:pPr marL="0" indent="0">
              <a:buNone/>
            </a:pPr>
            <a:endParaRPr lang="en-GB" sz="1500" dirty="0">
              <a:solidFill>
                <a:schemeClr val="tx1"/>
              </a:solidFill>
              <a:latin typeface="Century Gothic"/>
              <a:cs typeface="Times New Roman"/>
            </a:endParaRPr>
          </a:p>
          <a:p>
            <a:pPr marL="0" indent="0">
              <a:buNone/>
            </a:pPr>
            <a:endParaRPr lang="en-US" dirty="0">
              <a:solidFill>
                <a:schemeClr val="tx1"/>
              </a:solidFill>
            </a:endParaRPr>
          </a:p>
          <a:p>
            <a:pPr marL="121920" indent="-121920"/>
            <a:endParaRPr lang="en-US"/>
          </a:p>
          <a:p>
            <a:pPr marL="121920" indent="-121920"/>
            <a:endParaRPr lang="en-US"/>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25793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131747" y="4066124"/>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705941" y="1977887"/>
            <a:ext cx="3765569"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Century Gothic"/>
                <a:cs typeface="Times New Roman"/>
              </a:rPr>
              <a:t>What will you do this week to share love?</a:t>
            </a:r>
          </a:p>
          <a:p>
            <a:endParaRPr lang="en-GB" sz="2400">
              <a:latin typeface="Century Gothic"/>
              <a:cs typeface="Times New Roman"/>
            </a:endParaRPr>
          </a:p>
        </p:txBody>
      </p:sp>
      <p:pic>
        <p:nvPicPr>
          <p:cNvPr id="3" name="Picture 2" descr="A group of paper lightbulbs with writing on them&#10;&#10;AI-generated content may be incorrect.">
            <a:extLst>
              <a:ext uri="{FF2B5EF4-FFF2-40B4-BE49-F238E27FC236}">
                <a16:creationId xmlns:a16="http://schemas.microsoft.com/office/drawing/2014/main" id="{5A4A1A85-BC67-29B1-C6A8-4CE0ACB50FDE}"/>
              </a:ext>
            </a:extLst>
          </p:cNvPr>
          <p:cNvPicPr>
            <a:picLocks noChangeAspect="1"/>
          </p:cNvPicPr>
          <p:nvPr/>
        </p:nvPicPr>
        <p:blipFill>
          <a:blip r:embed="rId5"/>
          <a:stretch>
            <a:fillRect/>
          </a:stretch>
        </p:blipFill>
        <p:spPr>
          <a:xfrm>
            <a:off x="250705" y="927340"/>
            <a:ext cx="5321420" cy="3418217"/>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93903" y="923906"/>
            <a:ext cx="8366100" cy="4578176"/>
          </a:xfrm>
          <a:prstGeom prst="rect">
            <a:avLst/>
          </a:prstGeom>
          <a:noFill/>
        </p:spPr>
        <p:txBody>
          <a:bodyPr wrap="square" lIns="68580" tIns="34290" rIns="68580" bIns="34290" anchor="t">
            <a:spAutoFit/>
          </a:bodyPr>
          <a:lstStyle/>
          <a:p>
            <a:r>
              <a:rPr lang="en-GB" sz="1600" b="1" dirty="0">
                <a:latin typeface="Century Gothic"/>
              </a:rPr>
              <a:t>Activity suggestions</a:t>
            </a:r>
          </a:p>
          <a:p>
            <a:endParaRPr lang="en-US" sz="1100" u="sng" dirty="0">
              <a:latin typeface="Century Gothic"/>
              <a:cs typeface="Times New Roman"/>
            </a:endParaRPr>
          </a:p>
          <a:p>
            <a:r>
              <a:rPr lang="en-US" sz="1600" dirty="0">
                <a:latin typeface="Century Gothic"/>
                <a:hlinkClick r:id="rId3"/>
              </a:rPr>
              <a:t>Download the illustration</a:t>
            </a:r>
            <a:endParaRPr lang="en-US">
              <a:latin typeface="Century Gothic"/>
            </a:endParaRPr>
          </a:p>
          <a:p>
            <a:endParaRPr lang="en-GB" sz="1400" dirty="0">
              <a:latin typeface="Century Gothic"/>
              <a:cs typeface="Times New Roman"/>
            </a:endParaRPr>
          </a:p>
          <a:p>
            <a:pPr algn="l"/>
            <a:r>
              <a:rPr lang="en-GB" sz="1600" dirty="0">
                <a:latin typeface="Century Gothic"/>
                <a:cs typeface="Times New Roman"/>
              </a:rPr>
              <a:t>Invite the children to colour in the accompanying illustration of a crown and to write words around it that describe the type of king that Jesus is (e.g. loving, fair, just, wise, forgiving, serving etc)</a:t>
            </a:r>
            <a:endParaRPr lang="en-GB">
              <a:latin typeface="Century Gothic"/>
            </a:endParaRPr>
          </a:p>
          <a:p>
            <a:pPr algn="l"/>
            <a:endParaRPr lang="en-GB" sz="1600" dirty="0">
              <a:latin typeface="Century Gothic"/>
              <a:cs typeface="Times New Roman"/>
            </a:endParaRPr>
          </a:p>
          <a:p>
            <a:pPr algn="l"/>
            <a:r>
              <a:rPr lang="en-GB" sz="1600" dirty="0">
                <a:latin typeface="Century Gothic"/>
                <a:cs typeface="Times New Roman"/>
              </a:rPr>
              <a:t>Make cardboard crowns with the children. Encourage them to write words on sticky notes that describe what they normally think of when they think of a king or queen (e.g. power, wealth, riches, palaces etc.) How many of these describe the type of king Jesus is? Stick the ones that apply to Jesus on their crowns. Then encourage them to write any more words that describe the type of king that Jesus is on sticky notes and add them to their crowns.</a:t>
            </a:r>
            <a:endParaRPr lang="en-GB">
              <a:latin typeface="Century Gothic"/>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pic>
        <p:nvPicPr>
          <p:cNvPr id="2" name="Picture 1" descr="A black and white drawing of a crown&#10;&#10;AI-generated content may be incorrect.">
            <a:extLst>
              <a:ext uri="{FF2B5EF4-FFF2-40B4-BE49-F238E27FC236}">
                <a16:creationId xmlns:a16="http://schemas.microsoft.com/office/drawing/2014/main" id="{30CE4987-D705-D741-94DC-59CEE496D079}"/>
              </a:ext>
            </a:extLst>
          </p:cNvPr>
          <p:cNvPicPr>
            <a:picLocks noChangeAspect="1"/>
          </p:cNvPicPr>
          <p:nvPr/>
        </p:nvPicPr>
        <p:blipFill>
          <a:blip r:embed="rId4"/>
          <a:stretch>
            <a:fillRect/>
          </a:stretch>
        </p:blipFill>
        <p:spPr>
          <a:xfrm>
            <a:off x="3140726" y="817685"/>
            <a:ext cx="1332682" cy="940779"/>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436FAD-CBC5-B1B3-D521-E3470E5E6C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35EB74-289E-76FE-85BA-F25442E4A909}"/>
              </a:ext>
            </a:extLst>
          </p:cNvPr>
          <p:cNvSpPr>
            <a:spLocks noGrp="1"/>
          </p:cNvSpPr>
          <p:nvPr>
            <p:ph type="sldNum" sz="quarter" idx="12"/>
          </p:nvPr>
        </p:nvSpPr>
        <p:spPr/>
        <p:txBody>
          <a:bodyPr/>
          <a:lstStyle/>
          <a:p>
            <a:fld id="{EA6EBE3F-60D7-48A8-BD0B-B317D75812BF}" type="slidenum">
              <a:rPr lang="en-GB" smtClean="0"/>
              <a:t>16</a:t>
            </a:fld>
            <a:endParaRPr lang="en-GB"/>
          </a:p>
        </p:txBody>
      </p:sp>
      <p:sp>
        <p:nvSpPr>
          <p:cNvPr id="5" name="TextBox 4">
            <a:extLst>
              <a:ext uri="{FF2B5EF4-FFF2-40B4-BE49-F238E27FC236}">
                <a16:creationId xmlns:a16="http://schemas.microsoft.com/office/drawing/2014/main" id="{E7B5CACD-1722-DDCD-E1E4-74AEC7456641}"/>
              </a:ext>
            </a:extLst>
          </p:cNvPr>
          <p:cNvSpPr txBox="1"/>
          <p:nvPr/>
        </p:nvSpPr>
        <p:spPr>
          <a:xfrm>
            <a:off x="476250" y="1028700"/>
            <a:ext cx="821055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dirty="0">
                <a:latin typeface="Century Gothic"/>
              </a:rPr>
              <a:t>Share pictures of different leaders with the children. These could be political leaders, or leaders in sport, the community or other areas. Discuss with the children who these people are and what type of leader they are. Encourage the children to make a collage or artwork about the type of leader they would like to be in their own communities or in the world.</a:t>
            </a:r>
          </a:p>
          <a:p>
            <a:pPr algn="l"/>
            <a:endParaRPr lang="en-GB" sz="1600" dirty="0">
              <a:latin typeface="Century Gothic"/>
            </a:endParaRPr>
          </a:p>
          <a:p>
            <a:pPr algn="l"/>
            <a:r>
              <a:rPr lang="en-GB" sz="1600" dirty="0">
                <a:latin typeface="Century Gothic"/>
              </a:rPr>
              <a:t>Create a paper chain of people with the children and encourage them to write on it how they will share love with others in the coming week, both as individuals and within the community.</a:t>
            </a:r>
          </a:p>
          <a:p>
            <a:pPr algn="l"/>
            <a:endParaRPr lang="en-GB" sz="1600" dirty="0">
              <a:latin typeface="Century Gothic"/>
            </a:endParaRPr>
          </a:p>
          <a:p>
            <a:pPr algn="l"/>
            <a:r>
              <a:rPr lang="en-GB" sz="1600" dirty="0">
                <a:latin typeface="Century Gothic"/>
              </a:rPr>
              <a:t>Remind the children to share all that they have heard and thought about in the liturgy today with the people at home . Encourage them to do at least one thing in the coming week to share Christ’s love with others.</a:t>
            </a:r>
            <a:endParaRPr lang="en-US" dirty="0"/>
          </a:p>
        </p:txBody>
      </p:sp>
    </p:spTree>
    <p:extLst>
      <p:ext uri="{BB962C8B-B14F-4D97-AF65-F5344CB8AC3E}">
        <p14:creationId xmlns:p14="http://schemas.microsoft.com/office/powerpoint/2010/main" val="150416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dirty="0">
                <a:latin typeface="Century Gothic"/>
              </a:rPr>
              <a:t>Watch our film</a:t>
            </a:r>
            <a:endParaRPr lang="en-US" dirty="0"/>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Century Gothic"/>
              </a:rPr>
              <a:t>Advent resources</a:t>
            </a:r>
            <a:endParaRPr lang="en-US" dirty="0">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panose="020B0502020202020204" pitchFamily="34" charset="0"/>
              </a:rPr>
              <a:t>Fundraise this term</a:t>
            </a: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p:txBody>
          <a:bodyPr vert="horz" lIns="0" tIns="0" rIns="91440" bIns="45720" rtlCol="0" anchor="t">
            <a:normAutofit/>
          </a:bodyPr>
          <a:lstStyle/>
          <a:p>
            <a:pPr marL="0" indent="0">
              <a:buNone/>
            </a:pPr>
            <a:r>
              <a:rPr lang="en-US" dirty="0">
                <a:latin typeface="Century Gothic"/>
                <a:hlinkClick r:id="rId2"/>
              </a:rPr>
              <a:t>Explore our Jubilee Celebration Day resources</a:t>
            </a:r>
            <a:endParaRPr lang="en-US" dirty="0"/>
          </a:p>
          <a:p>
            <a:pPr marL="121920" indent="-121920"/>
            <a:endParaRPr lang="en-US" dirty="0"/>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p:txBody>
          <a:bodyPr vert="horz" lIns="0" tIns="0" rIns="91440" bIns="45720" rtlCol="0" anchor="t">
            <a:normAutofit/>
          </a:bodyPr>
          <a:lstStyle/>
          <a:p>
            <a:pPr marL="0" indent="0">
              <a:buNone/>
            </a:pPr>
            <a:r>
              <a:rPr lang="en-US" dirty="0">
                <a:latin typeface="Century Gothic"/>
                <a:hlinkClick r:id="rId3"/>
              </a:rPr>
              <a:t>Fundraise for a £100 World Gifts Christmas stocking</a:t>
            </a:r>
            <a:endParaRPr lang="en-US" dirty="0"/>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vert="horz" lIns="0" tIns="0" rIns="91440" bIns="45720" rtlCol="0" anchor="t">
            <a:normAutofit/>
          </a:bodyPr>
          <a:lstStyle/>
          <a:p>
            <a:pPr marL="0" indent="0">
              <a:buNone/>
            </a:pPr>
            <a:r>
              <a:rPr lang="en-US" dirty="0">
                <a:latin typeface="Century Gothic"/>
                <a:hlinkClick r:id="rId4"/>
              </a:rPr>
              <a:t>Download the Advent calendar</a:t>
            </a:r>
            <a:endParaRPr lang="en-US" dirty="0"/>
          </a:p>
          <a:p>
            <a:pPr marL="0" indent="0">
              <a:buNone/>
            </a:pPr>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17</a:t>
            </a:fld>
            <a:endParaRPr lang="en-US"/>
          </a:p>
        </p:txBody>
      </p:sp>
      <p:pic>
        <p:nvPicPr>
          <p:cNvPr id="8" name="Picture Placeholder 7" descr="A blue background with colorful lines and stars&#10;&#10;AI-generated content may be incorrect.">
            <a:extLst>
              <a:ext uri="{FF2B5EF4-FFF2-40B4-BE49-F238E27FC236}">
                <a16:creationId xmlns:a16="http://schemas.microsoft.com/office/drawing/2014/main" id="{9CBE9AE0-30BB-F536-9EBE-580CE85A0708}"/>
              </a:ext>
            </a:extLst>
          </p:cNvPr>
          <p:cNvPicPr>
            <a:picLocks noGrp="1" noChangeAspect="1"/>
          </p:cNvPicPr>
          <p:nvPr>
            <p:ph type="pic" sz="quarter" idx="16"/>
          </p:nvPr>
        </p:nvPicPr>
        <p:blipFill>
          <a:blip r:embed="rId5"/>
          <a:srcRect t="3629" b="28226"/>
          <a:stretch>
            <a:fillRect/>
          </a:stretch>
        </p:blipFill>
        <p:spPr>
          <a:xfrm>
            <a:off x="325823" y="1324067"/>
            <a:ext cx="2660904" cy="1360603"/>
          </a:xfrm>
          <a:prstGeom prst="rect">
            <a:avLst/>
          </a:prstGeom>
        </p:spPr>
      </p:pic>
      <p:pic>
        <p:nvPicPr>
          <p:cNvPr id="14" name="Picture Placeholder 13" descr="A colorful text on a black background&#10;&#10;AI-generated content may be incorrect.">
            <a:extLst>
              <a:ext uri="{FF2B5EF4-FFF2-40B4-BE49-F238E27FC236}">
                <a16:creationId xmlns:a16="http://schemas.microsoft.com/office/drawing/2014/main" id="{CCA5D76E-3DB9-424E-AEC3-29342B19C014}"/>
              </a:ext>
            </a:extLst>
          </p:cNvPr>
          <p:cNvPicPr>
            <a:picLocks noGrp="1" noChangeAspect="1"/>
          </p:cNvPicPr>
          <p:nvPr>
            <p:ph type="pic" sz="quarter" idx="30"/>
          </p:nvPr>
        </p:nvPicPr>
        <p:blipFill>
          <a:blip r:embed="rId6"/>
          <a:srcRect t="9674" b="9674"/>
          <a:stretch/>
        </p:blipFill>
        <p:spPr>
          <a:prstGeom prst="rect">
            <a:avLst/>
          </a:prstGeom>
        </p:spPr>
      </p:pic>
      <p:pic>
        <p:nvPicPr>
          <p:cNvPr id="17" name="Picture Placeholder 16" descr="A group of candles with text and pine cones&#10;&#10;AI-generated content may be incorrect.">
            <a:extLst>
              <a:ext uri="{FF2B5EF4-FFF2-40B4-BE49-F238E27FC236}">
                <a16:creationId xmlns:a16="http://schemas.microsoft.com/office/drawing/2014/main" id="{13A866F3-734A-8A67-56C8-6AFE6EF537D4}"/>
              </a:ext>
            </a:extLst>
          </p:cNvPr>
          <p:cNvPicPr>
            <a:picLocks noGrp="1" noChangeAspect="1"/>
          </p:cNvPicPr>
          <p:nvPr>
            <p:ph type="pic" sz="quarter" idx="31"/>
          </p:nvPr>
        </p:nvPicPr>
        <p:blipFill>
          <a:blip r:embed="rId7"/>
          <a:srcRect t="4850" b="4850"/>
          <a:stretch/>
        </p:blipFill>
        <p:spPr>
          <a:prstGeom prst="rect">
            <a:avLst/>
          </a:prstGeom>
        </p:spPr>
      </p:pic>
    </p:spTree>
    <p:extLst>
      <p:ext uri="{BB962C8B-B14F-4D97-AF65-F5344CB8AC3E}">
        <p14:creationId xmlns:p14="http://schemas.microsoft.com/office/powerpoint/2010/main" val="185856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52581" y="1652379"/>
            <a:ext cx="3094754" cy="3170099"/>
          </a:xfrm>
        </p:spPr>
        <p:txBody>
          <a:bodyPr/>
          <a:lstStyle/>
          <a:p>
            <a:pPr rtl="0" fontAlgn="base"/>
            <a:br>
              <a:rPr lang="en-US" dirty="0">
                <a:latin typeface="Century Gothic" panose="020B0502020202020204" pitchFamily="34" charset="0"/>
              </a:rPr>
            </a:br>
            <a:r>
              <a:rPr lang="en-US" dirty="0">
                <a:solidFill>
                  <a:srgbClr val="000000"/>
                </a:solidFill>
                <a:latin typeface="Century Gothic"/>
                <a:cs typeface="Times New Roman"/>
              </a:rPr>
              <a:t>All-powerful God, Nothing is greater than your love, so may we trust in you, no matter what difficulties and challenges we face. Amen.</a:t>
            </a: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dirty="0">
                <a:latin typeface="Century Gothic"/>
                <a:cs typeface="Segoe UI"/>
              </a:rPr>
              <a:t>Gospel: Luke 23: 35-43</a:t>
            </a:r>
            <a:endParaRPr lang="en-US"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394392" y="4425764"/>
            <a:ext cx="5425188" cy="542823"/>
            <a:chOff x="344402" y="5655667"/>
            <a:chExt cx="7233584" cy="723764"/>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506148" y="801533"/>
            <a:ext cx="812695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Century Gothic"/>
                <a:cs typeface="Times New Roman"/>
              </a:rPr>
              <a:t>The people stood there watching while the Jewish leaders jeered at Jesus: “He saved others; let him save himself if he is the Messiah whom God has chosen!”</a:t>
            </a:r>
            <a:endParaRPr lang="en-US" sz="2000">
              <a:latin typeface="Century Gothic"/>
            </a:endParaRPr>
          </a:p>
          <a:p>
            <a:pPr algn="l"/>
            <a:endParaRPr lang="en-US" sz="2000" dirty="0">
              <a:latin typeface="Century Gothic"/>
              <a:cs typeface="Times New Roman"/>
            </a:endParaRPr>
          </a:p>
          <a:p>
            <a:pPr algn="l"/>
            <a:r>
              <a:rPr lang="en-US" sz="2000" dirty="0">
                <a:latin typeface="Century Gothic"/>
                <a:cs typeface="Times New Roman"/>
              </a:rPr>
              <a:t>The soldiers also mocked him: they came up to him and offered him cheap wine, and said, “Save yourself if you are the king of the Jews!”</a:t>
            </a:r>
            <a:endParaRPr lang="en-US" sz="2000">
              <a:latin typeface="Century Gothic"/>
            </a:endParaRPr>
          </a:p>
          <a:p>
            <a:pPr algn="l"/>
            <a:endParaRPr lang="en-US" sz="2000" dirty="0">
              <a:latin typeface="Century Gothic"/>
              <a:cs typeface="Times New Roman"/>
            </a:endParaRPr>
          </a:p>
          <a:p>
            <a:pPr algn="l"/>
            <a:r>
              <a:rPr lang="en-US" sz="2000" dirty="0">
                <a:latin typeface="Century Gothic"/>
                <a:cs typeface="Times New Roman"/>
              </a:rPr>
              <a:t>Above him were written these words: “This is the King of the Jews.” One of the criminals hanging there hurled insults at him: “Aren’t you the Messiah? Save yourself and us!”</a:t>
            </a:r>
            <a:endParaRPr lang="en-US" sz="2000" dirty="0">
              <a:latin typeface="Century Gothic"/>
            </a:endParaRPr>
          </a:p>
          <a:p>
            <a:pPr algn="l"/>
            <a:endParaRPr lang="en-US" dirty="0">
              <a:latin typeface="Times New Roman"/>
              <a:cs typeface="Times New Roman"/>
            </a:endParaRPr>
          </a:p>
          <a:p>
            <a:pPr algn="l"/>
            <a:endParaRPr lang="en-US" dirty="0"/>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DAD07A-4865-386F-D07B-F4ADFA0DD2F0}"/>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611132FF-8627-DC64-7444-C9254CF786AD}"/>
              </a:ext>
            </a:extLst>
          </p:cNvPr>
          <p:cNvSpPr txBox="1"/>
          <p:nvPr/>
        </p:nvSpPr>
        <p:spPr>
          <a:xfrm>
            <a:off x="412518" y="984204"/>
            <a:ext cx="8323615"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Century Gothic"/>
                <a:cs typeface="Times New Roman"/>
              </a:rPr>
              <a:t>The other one, however, rebuked him, saying, “Don’t you fear God? You received the same sentence he did. Ours, however, is only right because we are getting what we deserve for what we did; but he has done no wrong.” </a:t>
            </a:r>
            <a:endParaRPr lang="en-US" sz="2000">
              <a:latin typeface="Century Gothic"/>
              <a:cs typeface="Times New Roman"/>
            </a:endParaRPr>
          </a:p>
          <a:p>
            <a:pPr algn="l"/>
            <a:endParaRPr lang="en-US" sz="2000" dirty="0">
              <a:latin typeface="Century Gothic"/>
              <a:cs typeface="Times New Roman"/>
            </a:endParaRPr>
          </a:p>
          <a:p>
            <a:pPr algn="l"/>
            <a:r>
              <a:rPr lang="en-US" sz="2000" dirty="0">
                <a:latin typeface="Century Gothic"/>
                <a:cs typeface="Times New Roman"/>
              </a:rPr>
              <a:t>And he said to Jesus, “Remember me, Jesus, when you come as King!”</a:t>
            </a:r>
            <a:endParaRPr lang="en-US" sz="2000">
              <a:latin typeface="Century Gothic"/>
            </a:endParaRPr>
          </a:p>
          <a:p>
            <a:pPr algn="l"/>
            <a:endParaRPr lang="en-US" sz="2000" dirty="0">
              <a:latin typeface="Century Gothic"/>
              <a:cs typeface="Times New Roman"/>
            </a:endParaRPr>
          </a:p>
          <a:p>
            <a:pPr algn="l"/>
            <a:r>
              <a:rPr lang="en-US" sz="2000" dirty="0">
                <a:latin typeface="Century Gothic"/>
                <a:cs typeface="Times New Roman"/>
              </a:rPr>
              <a:t>Jesus said to him, “I promise you that today you will be in Paradise with me.”</a:t>
            </a:r>
            <a:endParaRPr lang="en-US" sz="2000" dirty="0">
              <a:latin typeface="Century Gothic"/>
            </a:endParaRPr>
          </a:p>
          <a:p>
            <a:pPr algn="l"/>
            <a:endParaRPr lang="en-US" dirty="0"/>
          </a:p>
        </p:txBody>
      </p:sp>
    </p:spTree>
    <p:extLst>
      <p:ext uri="{BB962C8B-B14F-4D97-AF65-F5344CB8AC3E}">
        <p14:creationId xmlns:p14="http://schemas.microsoft.com/office/powerpoint/2010/main" val="105904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5435840" cy="3952734"/>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84692" y="694309"/>
            <a:ext cx="871505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284026" y="1181791"/>
            <a:ext cx="3519622"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In today’s gospel we hear how Jesus is put to death on a cross and how he is laughed at and made fun of by the people watching.</a:t>
            </a:r>
            <a:endParaRPr lang="en-US" dirty="0">
              <a:latin typeface="Century Gothic"/>
            </a:endParaRPr>
          </a:p>
          <a:p>
            <a:pPr algn="l"/>
            <a:endParaRPr lang="en-GB" dirty="0">
              <a:latin typeface="Century Gothic"/>
              <a:cs typeface="Times New Roman"/>
            </a:endParaRPr>
          </a:p>
          <a:p>
            <a:pPr algn="l"/>
            <a:r>
              <a:rPr lang="en-GB" dirty="0">
                <a:latin typeface="Century Gothic"/>
                <a:cs typeface="Times New Roman"/>
              </a:rPr>
              <a:t>Can you imagine what it must have been like for Jesus in front of all those people, to be </a:t>
            </a:r>
            <a:r>
              <a:rPr lang="en-GB">
                <a:latin typeface="Century Gothic"/>
                <a:cs typeface="Times New Roman"/>
              </a:rPr>
              <a:t>in pain and to be laughed at?</a:t>
            </a:r>
          </a:p>
          <a:p>
            <a:pPr algn="l"/>
            <a:endParaRPr lang="en-GB" dirty="0">
              <a:latin typeface="Century Gothic"/>
              <a:cs typeface="Times New Roman"/>
            </a:endParaRPr>
          </a:p>
          <a:p>
            <a:pPr algn="l"/>
            <a:r>
              <a:rPr lang="en-GB" dirty="0">
                <a:latin typeface="Century Gothic"/>
                <a:cs typeface="Times New Roman"/>
              </a:rPr>
              <a:t>How do you think Jesus felt?</a:t>
            </a:r>
            <a:endParaRPr lang="en-GB">
              <a:latin typeface="Century Gothic"/>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endParaRPr lang="en-GB">
              <a:latin typeface="Century Gothic"/>
            </a:endParaRPr>
          </a:p>
        </p:txBody>
      </p:sp>
      <p:pic>
        <p:nvPicPr>
          <p:cNvPr id="12" name="Picture 11" descr="A cross with candles and a candle on a table&#10;&#10;AI-generated content may be incorrect.">
            <a:extLst>
              <a:ext uri="{FF2B5EF4-FFF2-40B4-BE49-F238E27FC236}">
                <a16:creationId xmlns:a16="http://schemas.microsoft.com/office/drawing/2014/main" id="{82C297CE-47BE-597E-8C3D-71319F75D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214" y="1386114"/>
            <a:ext cx="4448780" cy="2965854"/>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885400" y="872713"/>
            <a:ext cx="5032082" cy="4258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rPr>
              <a:t>The label above Jesus’ cross said 'king of the Jews'. How do we imagine a king? What do kings wear? Where do they live?</a:t>
            </a:r>
          </a:p>
          <a:p>
            <a:pPr algn="l"/>
            <a:endParaRPr lang="en-GB" dirty="0">
              <a:latin typeface="Century Gothic"/>
            </a:endParaRPr>
          </a:p>
          <a:p>
            <a:pPr algn="l"/>
            <a:r>
              <a:rPr lang="en-GB" dirty="0">
                <a:latin typeface="Century Gothic"/>
                <a:cs typeface="Times New Roman"/>
              </a:rPr>
              <a:t>The crowds can’t understand why Jesus, the Son of God, can’t save himself. To them a king is someone who has power, money, land, expensive clothes – not someone on a cross with a crown of thorns on his head.</a:t>
            </a:r>
            <a:endParaRPr lang="en-GB" dirty="0">
              <a:latin typeface="Century Gothic"/>
            </a:endParaRPr>
          </a:p>
          <a:p>
            <a:pPr algn="l"/>
            <a:endParaRPr lang="en-GB" dirty="0">
              <a:latin typeface="Century Gothic"/>
              <a:cs typeface="Times New Roman"/>
            </a:endParaRPr>
          </a:p>
          <a:p>
            <a:pPr algn="l"/>
            <a:r>
              <a:rPr lang="en-GB" dirty="0">
                <a:latin typeface="Century Gothic"/>
                <a:cs typeface="Times New Roman"/>
              </a:rPr>
              <a:t>Kings are powerful, but on the cross Jesus seems helpless. He is going to die and the people can’t understand it.</a:t>
            </a:r>
            <a:endParaRPr lang="en-GB" dirty="0"/>
          </a:p>
          <a:p>
            <a:pPr algn="l"/>
            <a:endParaRPr lang="en-GB" dirty="0">
              <a:latin typeface="Century Gothic"/>
              <a:cs typeface="Times New Roman"/>
            </a:endParaRPr>
          </a:p>
          <a:p>
            <a:pPr algn="l"/>
            <a:endParaRPr lang="en-GB" dirty="0">
              <a:latin typeface="Century Gothic"/>
              <a:cs typeface="Times New Roman"/>
            </a:endParaRPr>
          </a:p>
        </p:txBody>
      </p:sp>
      <p:pic>
        <p:nvPicPr>
          <p:cNvPr id="7" name="Picture 6" descr="A statue of a crown&#10;&#10;AI-generated content may be incorrect.">
            <a:extLst>
              <a:ext uri="{FF2B5EF4-FFF2-40B4-BE49-F238E27FC236}">
                <a16:creationId xmlns:a16="http://schemas.microsoft.com/office/drawing/2014/main" id="{32E2CA86-E80C-B52A-F63A-64D24BF6C621}"/>
              </a:ext>
            </a:extLst>
          </p:cNvPr>
          <p:cNvPicPr>
            <a:picLocks noChangeAspect="1"/>
          </p:cNvPicPr>
          <p:nvPr/>
        </p:nvPicPr>
        <p:blipFill>
          <a:blip r:embed="rId3"/>
          <a:srcRect t="5224" r="-333"/>
          <a:stretch>
            <a:fillRect/>
          </a:stretch>
        </p:blipFill>
        <p:spPr>
          <a:xfrm>
            <a:off x="367971" y="733245"/>
            <a:ext cx="3253805" cy="4108335"/>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45862" y="1146777"/>
            <a:ext cx="3677683" cy="26790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We know now that this was all a part of God’s plan. Jesus had to die so that we are saved.</a:t>
            </a:r>
            <a:endParaRPr lang="en-US" dirty="0">
              <a:solidFill>
                <a:srgbClr val="000000"/>
              </a:solidFill>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Jesus is a very different kind of king to one who lives in a palace. He is the king of love. He gives us all a chance of new life with him in heaven.</a:t>
            </a:r>
          </a:p>
        </p:txBody>
      </p:sp>
      <p:pic>
        <p:nvPicPr>
          <p:cNvPr id="4" name="Picture 3" descr="A heart shaped object on a red surface&#10;&#10;AI-generated content may be incorrect.">
            <a:extLst>
              <a:ext uri="{FF2B5EF4-FFF2-40B4-BE49-F238E27FC236}">
                <a16:creationId xmlns:a16="http://schemas.microsoft.com/office/drawing/2014/main" id="{749E48A6-868E-5EB4-262D-C4B2100525AE}"/>
              </a:ext>
            </a:extLst>
          </p:cNvPr>
          <p:cNvPicPr>
            <a:picLocks noChangeAspect="1"/>
          </p:cNvPicPr>
          <p:nvPr/>
        </p:nvPicPr>
        <p:blipFill>
          <a:blip r:embed="rId3"/>
          <a:stretch>
            <a:fillRect/>
          </a:stretch>
        </p:blipFill>
        <p:spPr>
          <a:xfrm>
            <a:off x="4366635" y="918147"/>
            <a:ext cx="4390899" cy="2912123"/>
          </a:xfrm>
          <a:prstGeom prst="rect">
            <a:avLst/>
          </a:prstGeom>
        </p:spPr>
      </p:pic>
      <p:sp>
        <p:nvSpPr>
          <p:cNvPr id="5" name="TextBox 4">
            <a:extLst>
              <a:ext uri="{FF2B5EF4-FFF2-40B4-BE49-F238E27FC236}">
                <a16:creationId xmlns:a16="http://schemas.microsoft.com/office/drawing/2014/main" id="{96261DC5-BB16-A4FC-30C9-214DAE4C0C1D}"/>
              </a:ext>
            </a:extLst>
          </p:cNvPr>
          <p:cNvSpPr txBox="1"/>
          <p:nvPr/>
        </p:nvSpPr>
        <p:spPr>
          <a:xfrm>
            <a:off x="407753" y="4049417"/>
            <a:ext cx="83659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There were two thieves, one on either side of Jesus, on crosses as well. Can you remember what the first thief said to Jesus?</a:t>
            </a:r>
            <a:endParaRPr lang="en-US" dirty="0"/>
          </a:p>
        </p:txBody>
      </p:sp>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571816" y="916895"/>
            <a:ext cx="5421952"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solidFill>
                  <a:srgbClr val="000000"/>
                </a:solidFill>
                <a:latin typeface="Century Gothic"/>
                <a:ea typeface="+mn-lt"/>
                <a:cs typeface="Times New Roman"/>
              </a:rPr>
              <a:t>The first thief wants Jesus to prove he is the Son of God by coming off the cross. He insults him.</a:t>
            </a:r>
            <a:endParaRPr lang="en-GB" dirty="0">
              <a:solidFill>
                <a:srgbClr val="000000"/>
              </a:solidFill>
              <a:latin typeface="Century Gothic"/>
              <a:ea typeface="+mn-lt"/>
              <a:cs typeface="Times New Roman"/>
            </a:endParaRP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The second thief tells the first off for being so rude. He knows Jesus has done nothing wrong and he asks Jesus to remember him.</a:t>
            </a:r>
            <a:endParaRPr lang="en-GB" dirty="0">
              <a:solidFill>
                <a:srgbClr val="000000"/>
              </a:solidFill>
              <a:latin typeface="Century Gothic"/>
              <a:ea typeface="+mn-lt"/>
              <a:cs typeface="Times New Roman"/>
            </a:endParaRP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Jesus can see the second thief is sorry for what he has done. Jesus promises to remember him and that that he'll be welcomed into Jesus’ kingdom. </a:t>
            </a: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What does this show us about Jesus?</a:t>
            </a:r>
            <a:endParaRPr lang="en-US">
              <a:latin typeface="Century Gothic"/>
            </a:endParaRPr>
          </a:p>
          <a:p>
            <a:pPr algn="l"/>
            <a:endParaRPr lang="en-US" dirty="0">
              <a:latin typeface="Century Gothic"/>
              <a:cs typeface="Times New Roman"/>
            </a:endParaRPr>
          </a:p>
        </p:txBody>
      </p:sp>
      <p:pic>
        <p:nvPicPr>
          <p:cNvPr id="2" name="Picture 1" descr="A hand reaching out to the sky&#10;&#10;AI-generated content may be incorrect.">
            <a:extLst>
              <a:ext uri="{FF2B5EF4-FFF2-40B4-BE49-F238E27FC236}">
                <a16:creationId xmlns:a16="http://schemas.microsoft.com/office/drawing/2014/main" id="{682FC581-EF79-E6AC-99AF-30B4AD30F0F8}"/>
              </a:ext>
            </a:extLst>
          </p:cNvPr>
          <p:cNvPicPr>
            <a:picLocks noChangeAspect="1"/>
          </p:cNvPicPr>
          <p:nvPr/>
        </p:nvPicPr>
        <p:blipFill>
          <a:blip r:embed="rId3"/>
          <a:stretch>
            <a:fillRect/>
          </a:stretch>
        </p:blipFill>
        <p:spPr>
          <a:xfrm>
            <a:off x="0" y="0"/>
            <a:ext cx="3429000" cy="5143500"/>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9C6EA6-7BE7-A4EA-26AC-068672F6D926}"/>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6" name="TextBox 5">
            <a:extLst>
              <a:ext uri="{FF2B5EF4-FFF2-40B4-BE49-F238E27FC236}">
                <a16:creationId xmlns:a16="http://schemas.microsoft.com/office/drawing/2014/main" id="{D2E6E9E2-3A77-1A27-2BD6-E61759B43E92}"/>
              </a:ext>
            </a:extLst>
          </p:cNvPr>
          <p:cNvSpPr txBox="1"/>
          <p:nvPr/>
        </p:nvSpPr>
        <p:spPr>
          <a:xfrm>
            <a:off x="364498" y="782626"/>
            <a:ext cx="48436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cs typeface="Times New Roman"/>
              </a:rPr>
              <a:t>Even when things are bad, when we are frightened, or hurting, upset or lonely, Jesus is right there with us. </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He knows how it feels to be laughed at, to be sad, to be in pain. And just like he did with the second thief, he is always willing to love us and welcome us.</a:t>
            </a:r>
            <a:endParaRPr lang="en-US" dirty="0">
              <a:latin typeface="Century Gothic"/>
            </a:endParaRPr>
          </a:p>
          <a:p>
            <a:pPr algn="l"/>
            <a:endParaRPr lang="en-GB" dirty="0">
              <a:latin typeface="Century Gothic"/>
              <a:cs typeface="Times New Roman"/>
            </a:endParaRPr>
          </a:p>
          <a:p>
            <a:pPr algn="l"/>
            <a:r>
              <a:rPr lang="en-GB" dirty="0">
                <a:latin typeface="Century Gothic"/>
                <a:cs typeface="Times New Roman"/>
              </a:rPr>
              <a:t>Jesus, the king of love, showed his love for all people by dying on the cross for us. </a:t>
            </a:r>
          </a:p>
          <a:p>
            <a:pPr algn="l"/>
            <a:endParaRPr lang="en-GB" dirty="0">
              <a:latin typeface="Century Gothic"/>
              <a:cs typeface="Times New Roman"/>
            </a:endParaRPr>
          </a:p>
          <a:p>
            <a:pPr algn="l"/>
            <a:r>
              <a:rPr lang="en-GB" dirty="0">
                <a:latin typeface="Century Gothic"/>
                <a:cs typeface="Times New Roman"/>
              </a:rPr>
              <a:t>How do you think we can show our love for others as Jesus asks us to?</a:t>
            </a:r>
            <a:endParaRPr lang="en-GB">
              <a:latin typeface="Century Gothic"/>
            </a:endParaRPr>
          </a:p>
          <a:p>
            <a:pPr algn="l"/>
            <a:endParaRPr lang="en-GB" dirty="0">
              <a:latin typeface="Century Gothic"/>
              <a:cs typeface="Times New Roman"/>
            </a:endParaRPr>
          </a:p>
          <a:p>
            <a:pPr algn="l"/>
            <a:endParaRPr lang="en-GB" dirty="0">
              <a:latin typeface="Century Gothic"/>
              <a:cs typeface="Times New Roman"/>
            </a:endParaRPr>
          </a:p>
          <a:p>
            <a:pPr algn="l"/>
            <a:endParaRPr lang="en-US" dirty="0">
              <a:latin typeface="Century Gothic"/>
              <a:cs typeface="Times New Roman"/>
            </a:endParaRPr>
          </a:p>
        </p:txBody>
      </p:sp>
      <p:pic>
        <p:nvPicPr>
          <p:cNvPr id="2" name="Picture 1" descr="A close-up of a person&amp;#39;s hands&#10;&#10;AI-generated content may be incorrect.">
            <a:extLst>
              <a:ext uri="{FF2B5EF4-FFF2-40B4-BE49-F238E27FC236}">
                <a16:creationId xmlns:a16="http://schemas.microsoft.com/office/drawing/2014/main" id="{C4498E43-6CAF-F402-0075-E5AE45D6C656}"/>
              </a:ext>
            </a:extLst>
          </p:cNvPr>
          <p:cNvPicPr>
            <a:picLocks noChangeAspect="1"/>
          </p:cNvPicPr>
          <p:nvPr/>
        </p:nvPicPr>
        <p:blipFill>
          <a:blip r:embed="rId3"/>
          <a:srcRect l="21437" r="13892"/>
          <a:stretch>
            <a:fillRect/>
          </a:stretch>
        </p:blipFill>
        <p:spPr>
          <a:xfrm>
            <a:off x="5211424" y="890041"/>
            <a:ext cx="3703731" cy="3700697"/>
          </a:xfrm>
          <a:prstGeom prst="rect">
            <a:avLst/>
          </a:prstGeom>
        </p:spPr>
      </p:pic>
    </p:spTree>
    <p:extLst>
      <p:ext uri="{BB962C8B-B14F-4D97-AF65-F5344CB8AC3E}">
        <p14:creationId xmlns:p14="http://schemas.microsoft.com/office/powerpoint/2010/main" val="2052786866"/>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SZUU6KYVHK2A-2146017777-19054</_dlc_DocId>
    <_dlc_DocIdUrl xmlns="04672002-f21f-4240-adfb-f0b653fb6fb5">
      <Url>https://cafod365.sharepoint.com/sites/int/Education/_layouts/15/DocIdRedir.aspx?ID=SZUU6KYVHK2A-2146017777-19054</Url>
      <Description>SZUU6KYVHK2A-2146017777-19054</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2.xml><?xml version="1.0" encoding="utf-8"?>
<ds:datastoreItem xmlns:ds="http://schemas.openxmlformats.org/officeDocument/2006/customXml" ds:itemID="{37880FD4-C537-4FE3-BF29-620D65E12577}">
  <ds:schemaRefs>
    <ds:schemaRef ds:uri="236a9a4b-a03c-46ba-8ec6-624c184acbc6"/>
    <ds:schemaRef ds:uri="http://schemas.microsoft.com/office/2006/documentManagement/types"/>
    <ds:schemaRef ds:uri="http://purl.org/dc/dcmitype/"/>
    <ds:schemaRef ds:uri="453a0c7f-c966-4a5c-a0f8-de0f8150ea1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df04112-6931-4610-9724-cd62e91446a3"/>
    <ds:schemaRef ds:uri="04672002-f21f-4240-adfb-f0b653fb6fb5"/>
    <ds:schemaRef ds:uri="http://schemas.microsoft.com/sharepoint/v3/fields"/>
    <ds:schemaRef ds:uri="http://www.w3.org/XML/1998/namespace"/>
    <ds:schemaRef ds:uri="http://purl.org/dc/terms/"/>
  </ds:schemaRefs>
</ds:datastoreItem>
</file>

<file path=customXml/itemProps3.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4.xml><?xml version="1.0" encoding="utf-8"?>
<ds:datastoreItem xmlns:ds="http://schemas.openxmlformats.org/officeDocument/2006/customXml" ds:itemID="{D9A7A840-20A1-4001-A92F-BC9E01C42D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TotalTime>
  <Words>1521</Words>
  <Application>Microsoft Office PowerPoint</Application>
  <PresentationFormat>On-screen Show (16:9)</PresentationFormat>
  <Paragraphs>187</Paragraphs>
  <Slides>18</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Arial</vt:lpstr>
      <vt:lpstr>Montserrat Light</vt:lpstr>
      <vt:lpstr>Montserrat</vt:lpstr>
      <vt:lpstr>Montserrat ExtraBold</vt:lpstr>
      <vt:lpstr>Segoe UI</vt:lpstr>
      <vt:lpstr>Century Gothic</vt:lpstr>
      <vt:lpstr>Aptos</vt:lpstr>
      <vt:lpstr>Times New Roman</vt:lpstr>
      <vt:lpstr>Office Theme</vt:lpstr>
      <vt:lpstr>What will you do  to share love? </vt:lpstr>
      <vt:lpstr> All-powerful God, Nothing is greater than your love, so may we trust in you, no matter what difficulties and challenges we face.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2337</cp:revision>
  <dcterms:created xsi:type="dcterms:W3CDTF">2025-02-19T13:24:09Z</dcterms:created>
  <dcterms:modified xsi:type="dcterms:W3CDTF">2025-11-19T17:28:54Z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169b37b1-0176-4e14-9a0a-e3c80d2d0e7e</vt:lpwstr>
  </property>
  <property fmtid="{D5CDD505-2E9C-101B-9397-08002B2CF9AE}" pid="8" name="MediaServiceImageTags">
    <vt:lpwstr/>
  </property>
</Properties>
</file>